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sldIdLst>
    <p:sldId id="335" r:id="rId5"/>
    <p:sldId id="2147469673" r:id="rId6"/>
    <p:sldId id="2147469674" r:id="rId7"/>
    <p:sldId id="464" r:id="rId8"/>
    <p:sldId id="519" r:id="rId9"/>
    <p:sldId id="515" r:id="rId10"/>
    <p:sldId id="516" r:id="rId11"/>
    <p:sldId id="521" r:id="rId12"/>
    <p:sldId id="523" r:id="rId13"/>
    <p:sldId id="528" r:id="rId14"/>
    <p:sldId id="525" r:id="rId15"/>
    <p:sldId id="517" r:id="rId16"/>
    <p:sldId id="518" r:id="rId17"/>
    <p:sldId id="463" r:id="rId18"/>
    <p:sldId id="526" r:id="rId19"/>
    <p:sldId id="462" r:id="rId20"/>
    <p:sldId id="522" r:id="rId21"/>
    <p:sldId id="524" r:id="rId22"/>
    <p:sldId id="493" r:id="rId23"/>
    <p:sldId id="514" r:id="rId24"/>
    <p:sldId id="471" r:id="rId25"/>
    <p:sldId id="465" r:id="rId26"/>
    <p:sldId id="472" r:id="rId27"/>
    <p:sldId id="469" r:id="rId28"/>
    <p:sldId id="527" r:id="rId29"/>
    <p:sldId id="468" r:id="rId30"/>
    <p:sldId id="512" r:id="rId31"/>
    <p:sldId id="502" r:id="rId32"/>
    <p:sldId id="529" r:id="rId33"/>
    <p:sldId id="504" r:id="rId34"/>
    <p:sldId id="505" r:id="rId35"/>
    <p:sldId id="485" r:id="rId36"/>
    <p:sldId id="486" r:id="rId37"/>
    <p:sldId id="488" r:id="rId38"/>
    <p:sldId id="487" r:id="rId39"/>
    <p:sldId id="482" r:id="rId40"/>
    <p:sldId id="490" r:id="rId41"/>
    <p:sldId id="510" r:id="rId4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9DE"/>
    <a:srgbClr val="5CD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21CFC-20B6-4B71-AC79-8BA9EE1F6DCD}" v="9" dt="2025-05-13T13:23:13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484" autoAdjust="0"/>
  </p:normalViewPr>
  <p:slideViewPr>
    <p:cSldViewPr snapToGrid="0">
      <p:cViewPr varScale="1">
        <p:scale>
          <a:sx n="105" d="100"/>
          <a:sy n="105" d="100"/>
        </p:scale>
        <p:origin x="82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3EA81-652C-42AC-ABDC-F36BC0929AF7}" type="datetimeFigureOut">
              <a:rPr lang="es-ES" smtClean="0"/>
              <a:t>21/05/2025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A6EA4-6B4E-4259-96A6-43A9274DA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59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81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7D698-CE27-4E64-BB01-9EDB7D507198}" type="slidenum"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81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722548" y="4784072"/>
            <a:ext cx="5363694" cy="4969528"/>
          </a:xfrm>
        </p:spPr>
        <p:txBody>
          <a:bodyPr/>
          <a:lstStyle/>
          <a:p>
            <a:pPr algn="just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A6EA4-6B4E-4259-96A6-43A9274DA7C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47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A6EA4-6B4E-4259-96A6-43A9274DA7C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399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A1F79-2E84-8DBD-EDAE-EAADA865D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1" name="Slide Image Placeholder 1">
            <a:extLst>
              <a:ext uri="{FF2B5EF4-FFF2-40B4-BE49-F238E27FC236}">
                <a16:creationId xmlns:a16="http://schemas.microsoft.com/office/drawing/2014/main" id="{1E6BE0A8-7DDE-EFC3-F722-455E18C55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708FCF60-B32D-3D71-4DA1-2F9B2859B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81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7D698-CE27-4E64-BB01-9EDB7D507198}" type="slidenum"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81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FBFB4E-2275-64EF-79FB-782C54697F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548" y="4784072"/>
            <a:ext cx="5363694" cy="4969528"/>
          </a:xfrm>
        </p:spPr>
        <p:txBody>
          <a:bodyPr/>
          <a:lstStyle/>
          <a:p>
            <a:pPr algn="just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0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C0182-E014-F487-0F31-303A9917E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1" name="Slide Image Placeholder 1">
            <a:extLst>
              <a:ext uri="{FF2B5EF4-FFF2-40B4-BE49-F238E27FC236}">
                <a16:creationId xmlns:a16="http://schemas.microsoft.com/office/drawing/2014/main" id="{9EAFC31A-9140-73E9-1131-1CDB7882E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43CC84B8-0459-5350-1DCB-5267F27D5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81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7D698-CE27-4E64-BB01-9EDB7D507198}" type="slidenum"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81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7724A0-7F5C-5052-720A-51F2ACC8AE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548" y="4784072"/>
            <a:ext cx="5363694" cy="4969528"/>
          </a:xfrm>
        </p:spPr>
        <p:txBody>
          <a:bodyPr/>
          <a:lstStyle/>
          <a:p>
            <a:pPr algn="just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2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2BE49-8834-EC86-9E4A-E56FAC8A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7516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t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57F6F9D-641F-4F3E-B189-6D48E2F78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997CCB-0A84-E13E-6080-C00F8964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8274" y="6353181"/>
            <a:ext cx="9315449" cy="409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ctr" defTabSz="121917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Deck title</a:t>
            </a:r>
            <a:endParaRPr lang="en-U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6591B2D-6CCB-0CE1-F55E-37DDD1CDF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956" y="176122"/>
            <a:ext cx="11402089" cy="76079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Slide title is Arial Regular 22/Simple pt.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D92853B-47F0-D2AB-2E43-E936312B5337}"/>
              </a:ext>
            </a:extLst>
          </p:cNvPr>
          <p:cNvCxnSpPr>
            <a:cxnSpLocks/>
          </p:cNvCxnSpPr>
          <p:nvPr userDrawn="1"/>
        </p:nvCxnSpPr>
        <p:spPr>
          <a:xfrm>
            <a:off x="440761" y="1114293"/>
            <a:ext cx="113893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19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6A89A73E-2C31-7D42-AF20-9EEB1A54201F}"/>
              </a:ext>
            </a:extLst>
          </p:cNvPr>
          <p:cNvGrpSpPr/>
          <p:nvPr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34B27C1E-A557-6A44-8926-1FD5540CD3BF}"/>
                </a:ext>
              </a:extLst>
            </p:cNvPr>
            <p:cNvSpPr/>
            <p:nvPr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FC6D32C-2C73-9C45-B902-B36FDDC72516}"/>
                </a:ext>
              </a:extLst>
            </p:cNvPr>
            <p:cNvSpPr/>
            <p:nvPr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B5477B23-F4C0-4652-BFC8-E64DF78C0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8629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678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7D35B3-6771-FF4D-B156-A28BA8C9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9BCA-07A5-194F-B5BE-14FF275F8DC6}" type="datetimeFigureOut">
              <a:rPr lang="es-ES" smtClean="0"/>
              <a:t>21/05/2025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987F7E8-BD32-C246-B7E6-DD3A68DD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1A9E70-2347-B248-88F1-3C2DC095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6D68-0357-6B44-93E9-423CD96196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90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59" imgH="355" progId="TCLayout.ActiveDocument.1">
                  <p:embed/>
                </p:oleObj>
              </mc:Choice>
              <mc:Fallback>
                <p:oleObj name="think-cell Slide" r:id="rId7" imgW="359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F246AD8A-13A8-AD45-A853-196B64D14D86}"/>
              </a:ext>
            </a:extLst>
          </p:cNvPr>
          <p:cNvGrpSpPr/>
          <p:nvPr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3CDBEAD3-8A02-4543-B455-7EACBA27B583}"/>
                </a:ext>
              </a:extLst>
            </p:cNvPr>
            <p:cNvSpPr/>
            <p:nvPr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A29E6964-5BF6-6C4A-AF1F-349FC1884D2A}"/>
                </a:ext>
              </a:extLst>
            </p:cNvPr>
            <p:cNvSpPr/>
            <p:nvPr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" name="Marcador de título 4">
            <a:extLst>
              <a:ext uri="{FF2B5EF4-FFF2-40B4-BE49-F238E27FC236}">
                <a16:creationId xmlns:a16="http://schemas.microsoft.com/office/drawing/2014/main" id="{4C67B2B4-379C-7A3E-FA61-A15A8B47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1" y="242255"/>
            <a:ext cx="10515600" cy="86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F4B409F-F4CE-07FD-2507-1FF4FD45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81153"/>
            <a:ext cx="10515600" cy="4595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1D93B5B-558E-ECD7-4484-027CB530852E}"/>
              </a:ext>
            </a:extLst>
          </p:cNvPr>
          <p:cNvCxnSpPr/>
          <p:nvPr/>
        </p:nvCxnSpPr>
        <p:spPr>
          <a:xfrm>
            <a:off x="847722" y="1114417"/>
            <a:ext cx="10477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DF0CE4D3-BFCC-88A7-5E6C-983B8D015D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598629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4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67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98">
          <p15:clr>
            <a:srgbClr val="F26B43"/>
          </p15:clr>
        </p15:guide>
        <p15:guide id="4" orient="horz" pos="205">
          <p15:clr>
            <a:srgbClr val="F26B43"/>
          </p15:clr>
        </p15:guide>
        <p15:guide id="5" pos="5581">
          <p15:clr>
            <a:srgbClr val="F26B43"/>
          </p15:clr>
        </p15:guide>
        <p15:guide id="7" orient="horz" pos="7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sv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4385" name="Object 115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64385" name="Object 115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anchor="ctr" anchorCtr="0">
            <a:noAutofit/>
          </a:bodyPr>
          <a:lstStyle/>
          <a:p>
            <a:pPr marL="0" marR="0" lvl="0" indent="0" algn="ctr" defTabSz="914377" rtl="0" eaLnBrk="1" fontAlgn="base" latinLnBrk="0" hangingPunct="1">
              <a:lnSpc>
                <a:spcPts val="35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1D89778-814F-6748-39FE-0B46F6AC63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3329" y="0"/>
            <a:chExt cx="9144000" cy="5143500"/>
          </a:xfrm>
        </p:grpSpPr>
        <p:pic>
          <p:nvPicPr>
            <p:cNvPr id="7" name="Imagen 6" descr="Imagen que contiene persona, hombre, azul, sostener&#10;&#10;Descripción generada automáticamente">
              <a:extLst>
                <a:ext uri="{FF2B5EF4-FFF2-40B4-BE49-F238E27FC236}">
                  <a16:creationId xmlns:a16="http://schemas.microsoft.com/office/drawing/2014/main" id="{DF3B798E-59EB-6440-80A2-29FAB5E48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9" y="0"/>
              <a:ext cx="9144000" cy="514350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C3F117F-13C1-1D46-A3AE-DF7EDB740843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B3B8A3B0-748C-6945-8023-DD6FEFF09BFB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AC3471E4-D1D9-AC49-A5BE-D738E8B0ADBB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Redondear rectángulo de una esquina 16">
              <a:extLst>
                <a:ext uri="{FF2B5EF4-FFF2-40B4-BE49-F238E27FC236}">
                  <a16:creationId xmlns:a16="http://schemas.microsoft.com/office/drawing/2014/main" id="{2FB84212-BBB9-7249-A458-A9941132C575}"/>
                </a:ext>
              </a:extLst>
            </p:cNvPr>
            <p:cNvSpPr/>
            <p:nvPr/>
          </p:nvSpPr>
          <p:spPr>
            <a:xfrm flipV="1">
              <a:off x="213360" y="314960"/>
              <a:ext cx="8727440" cy="4551680"/>
            </a:xfrm>
            <a:prstGeom prst="round1Rect">
              <a:avLst>
                <a:gd name="adj" fmla="val 1198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9A0F6F7D-F76C-DF4F-8B6D-3A97AD255DB5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9" name="Forma libre 18">
                <a:extLst>
                  <a:ext uri="{FF2B5EF4-FFF2-40B4-BE49-F238E27FC236}">
                    <a16:creationId xmlns:a16="http://schemas.microsoft.com/office/drawing/2014/main" id="{F61FD350-7384-FC4E-A8FA-1FE760EAEEFB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orma libre 19">
                <a:extLst>
                  <a:ext uri="{FF2B5EF4-FFF2-40B4-BE49-F238E27FC236}">
                    <a16:creationId xmlns:a16="http://schemas.microsoft.com/office/drawing/2014/main" id="{4C866C15-9DA1-4244-A58E-93E1550697A8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F94C3A54-15EA-543A-817C-DA3AE463BCBA}"/>
              </a:ext>
            </a:extLst>
          </p:cNvPr>
          <p:cNvSpPr txBox="1"/>
          <p:nvPr/>
        </p:nvSpPr>
        <p:spPr>
          <a:xfrm>
            <a:off x="554952" y="2280489"/>
            <a:ext cx="8150903" cy="2347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0" lang="es-ES" altLang="es-ES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“Hipertensión arterial: despertando nuevas ideas en Atención Primaria” </a:t>
            </a:r>
            <a:endParaRPr lang="es-ES" sz="4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833318-8A30-18BB-DFF6-2646B85C9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34" y="1705159"/>
            <a:ext cx="7584321" cy="499194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83C220D-3B6A-F596-98F4-362BE0C37459}"/>
              </a:ext>
            </a:extLst>
          </p:cNvPr>
          <p:cNvSpPr txBox="1"/>
          <p:nvPr/>
        </p:nvSpPr>
        <p:spPr>
          <a:xfrm>
            <a:off x="214425" y="1308642"/>
            <a:ext cx="87271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dirty="0"/>
              <a:t>Situaciones clínicas de riesgo cardiovascular suficientemente alto para justificar el tratamiento antihipertensivo en adultos con presión arterial elevada.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0C608A-574A-D10A-0C39-33369847C34E}"/>
              </a:ext>
            </a:extLst>
          </p:cNvPr>
          <p:cNvSpPr txBox="1"/>
          <p:nvPr/>
        </p:nvSpPr>
        <p:spPr>
          <a:xfrm>
            <a:off x="1" y="26616"/>
            <a:ext cx="12191999" cy="111586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 fontScale="97500"/>
          </a:bodyPr>
          <a:lstStyle>
            <a:defPPr>
              <a:defRPr lang="es-ES"/>
            </a:defPPr>
            <a:lvl1pPr marR="0" indent="0" defTabSz="914377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50" b="1" baseline="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sz="2800" dirty="0"/>
              <a:t>Hipertensión y riesgo cardiovascular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84161D-0EF3-1ABA-BD8A-A516059291CA}"/>
              </a:ext>
            </a:extLst>
          </p:cNvPr>
          <p:cNvSpPr txBox="1"/>
          <p:nvPr/>
        </p:nvSpPr>
        <p:spPr>
          <a:xfrm>
            <a:off x="8941566" y="5578890"/>
            <a:ext cx="290527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28600" indent="-228600" algn="ctr">
              <a:buAutoNum type="arabicPeriod"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McEvoy JW, 2024 ESC Guidelines for the management of elevated blood pressure and hypertension. </a:t>
            </a:r>
            <a:r>
              <a:rPr lang="en-US" dirty="0" err="1"/>
              <a:t>Eur</a:t>
            </a:r>
            <a:r>
              <a:rPr lang="en-US" dirty="0"/>
              <a:t> Heart J. 2024 Oct 7;45(38):3912-4018. </a:t>
            </a:r>
            <a:r>
              <a:rPr lang="en-US" dirty="0" err="1"/>
              <a:t>doi</a:t>
            </a:r>
            <a:r>
              <a:rPr lang="en-US" dirty="0"/>
              <a:t>: 10.1093/</a:t>
            </a:r>
            <a:r>
              <a:rPr lang="en-US" dirty="0" err="1"/>
              <a:t>eurheartj</a:t>
            </a:r>
            <a:r>
              <a:rPr lang="en-US" dirty="0"/>
              <a:t>/ehae178.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9D7F2F-FF52-0B38-BF6D-7FE9C0FECE25}"/>
              </a:ext>
            </a:extLst>
          </p:cNvPr>
          <p:cNvSpPr txBox="1"/>
          <p:nvPr/>
        </p:nvSpPr>
        <p:spPr>
          <a:xfrm>
            <a:off x="8906911" y="5123092"/>
            <a:ext cx="3166043" cy="41785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s-ES"/>
            </a:defPPr>
            <a:lvl1pPr indent="0" algn="ctr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dirty="0"/>
              <a:t>Guía ESC 2024 Presión arterial elevada e Hipertensión arterial</a:t>
            </a:r>
            <a:r>
              <a:rPr lang="es-ES" baseline="30000" dirty="0"/>
              <a:t>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EEC1DD4-11AE-AFFE-0D17-421CCDE5C6FD}"/>
              </a:ext>
            </a:extLst>
          </p:cNvPr>
          <p:cNvSpPr txBox="1"/>
          <p:nvPr/>
        </p:nvSpPr>
        <p:spPr>
          <a:xfrm>
            <a:off x="8811180" y="4171839"/>
            <a:ext cx="2879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ERC: enfermedad renal crónica; </a:t>
            </a:r>
            <a:r>
              <a:rPr lang="es-ES" dirty="0" err="1"/>
              <a:t>TFGe</a:t>
            </a:r>
            <a:r>
              <a:rPr lang="es-ES" dirty="0"/>
              <a:t>: tasa de filtrado glomerular estimada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1048324-83FA-F8EF-91C6-5176423A7B09}"/>
              </a:ext>
            </a:extLst>
          </p:cNvPr>
          <p:cNvSpPr txBox="1"/>
          <p:nvPr/>
        </p:nvSpPr>
        <p:spPr>
          <a:xfrm>
            <a:off x="8295727" y="2059583"/>
            <a:ext cx="3702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accent1"/>
                </a:solidFill>
              </a:rPr>
              <a:t>Estas situaciones clínicas en sí mismas se asocian con suficiente riesgo de ECV que los pacientes con PA elevada concomitante pueden ser considerados para el tratamiento antihipertensivo.</a:t>
            </a:r>
          </a:p>
        </p:txBody>
      </p:sp>
    </p:spTree>
    <p:extLst>
      <p:ext uri="{BB962C8B-B14F-4D97-AF65-F5344CB8AC3E}">
        <p14:creationId xmlns:p14="http://schemas.microsoft.com/office/powerpoint/2010/main" val="119084655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DCB4BE-8A3A-2BBB-2F03-ECF4C7BAD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" t="-1" r="245" b="537"/>
          <a:stretch/>
        </p:blipFill>
        <p:spPr>
          <a:xfrm>
            <a:off x="5639490" y="1399801"/>
            <a:ext cx="6245007" cy="405839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9D2DA5B-B5DA-63E6-7658-9645BB0D7AD8}"/>
              </a:ext>
            </a:extLst>
          </p:cNvPr>
          <p:cNvSpPr txBox="1"/>
          <p:nvPr/>
        </p:nvSpPr>
        <p:spPr>
          <a:xfrm>
            <a:off x="280455" y="5763518"/>
            <a:ext cx="5087073" cy="4247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377">
              <a:lnSpc>
                <a:spcPct val="9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accent1"/>
                </a:solidFill>
              </a:rPr>
              <a:t>2024 ESC Guidelines for the management of elevated blood pressure and hypertension</a:t>
            </a:r>
            <a:r>
              <a:rPr lang="es-ES" sz="1200" b="0" baseline="30000" dirty="0">
                <a:solidFill>
                  <a:schemeClr val="accent1"/>
                </a:solidFill>
              </a:rPr>
              <a:t>1</a:t>
            </a:r>
            <a:endParaRPr lang="es-ES" sz="1200" dirty="0">
              <a:solidFill>
                <a:schemeClr val="accent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9D1DCB-BB8C-A489-9AD1-E3997D636B0B}"/>
              </a:ext>
            </a:extLst>
          </p:cNvPr>
          <p:cNvSpPr txBox="1"/>
          <p:nvPr/>
        </p:nvSpPr>
        <p:spPr>
          <a:xfrm>
            <a:off x="280454" y="6205684"/>
            <a:ext cx="547112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1. </a:t>
            </a:r>
            <a:r>
              <a:rPr lang="es-ES" dirty="0" err="1"/>
              <a:t>McEvoy</a:t>
            </a:r>
            <a:r>
              <a:rPr lang="es-ES" dirty="0"/>
              <a:t> J, McCarthy C, et al. </a:t>
            </a:r>
            <a:r>
              <a:rPr lang="en-US" dirty="0"/>
              <a:t>2024 ESC Guidelines for the management of elevated blood pressure and hypertension</a:t>
            </a:r>
            <a:r>
              <a:rPr lang="es-ES" dirty="0" err="1"/>
              <a:t>Eur</a:t>
            </a:r>
            <a:r>
              <a:rPr lang="es-ES" dirty="0"/>
              <a:t> Heart J. 2024 Oct 7;45(38):3912-4018. </a:t>
            </a:r>
            <a:r>
              <a:rPr lang="es-ES" dirty="0" err="1"/>
              <a:t>doi</a:t>
            </a:r>
            <a:r>
              <a:rPr lang="es-ES" dirty="0"/>
              <a:t>: 10.1093/</a:t>
            </a:r>
            <a:r>
              <a:rPr lang="es-ES" dirty="0" err="1"/>
              <a:t>eurheartj</a:t>
            </a:r>
            <a:r>
              <a:rPr lang="es-ES" dirty="0"/>
              <a:t>/ehae178.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FBDE5-9EE5-DBC0-F157-255C1FDBCDB3}"/>
              </a:ext>
            </a:extLst>
          </p:cNvPr>
          <p:cNvSpPr txBox="1"/>
          <p:nvPr/>
        </p:nvSpPr>
        <p:spPr>
          <a:xfrm>
            <a:off x="5750588" y="6136955"/>
            <a:ext cx="60228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2. </a:t>
            </a:r>
            <a:r>
              <a:rPr lang="es-ES" dirty="0" err="1"/>
              <a:t>Mancia</a:t>
            </a:r>
            <a:r>
              <a:rPr lang="es-ES" dirty="0"/>
              <a:t> G, et al. 2023 ESH </a:t>
            </a:r>
            <a:r>
              <a:rPr lang="es-ES" dirty="0" err="1"/>
              <a:t>Guidelines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management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arterial </a:t>
            </a:r>
            <a:r>
              <a:rPr lang="es-ES" dirty="0" err="1"/>
              <a:t>hypertension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Task</a:t>
            </a:r>
            <a:r>
              <a:rPr lang="es-ES" dirty="0"/>
              <a:t> </a:t>
            </a:r>
            <a:r>
              <a:rPr lang="es-ES" dirty="0" err="1"/>
              <a:t>Force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management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arterial </a:t>
            </a:r>
            <a:r>
              <a:rPr lang="es-ES" dirty="0" err="1"/>
              <a:t>hypertension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European</a:t>
            </a:r>
            <a:r>
              <a:rPr lang="es-ES" dirty="0"/>
              <a:t> </a:t>
            </a:r>
            <a:r>
              <a:rPr lang="es-ES" dirty="0" err="1"/>
              <a:t>Society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Hypertension</a:t>
            </a:r>
            <a:r>
              <a:rPr lang="es-ES" dirty="0"/>
              <a:t>: </a:t>
            </a:r>
            <a:r>
              <a:rPr lang="es-ES" dirty="0" err="1"/>
              <a:t>Endorsed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International </a:t>
            </a:r>
            <a:r>
              <a:rPr lang="es-ES" dirty="0" err="1"/>
              <a:t>Society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Hypertension</a:t>
            </a:r>
            <a:r>
              <a:rPr lang="es-ES" dirty="0"/>
              <a:t> (ISH)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European</a:t>
            </a:r>
            <a:r>
              <a:rPr lang="es-ES" dirty="0"/>
              <a:t> Renal </a:t>
            </a:r>
            <a:r>
              <a:rPr lang="es-ES" dirty="0" err="1"/>
              <a:t>Association</a:t>
            </a:r>
            <a:r>
              <a:rPr lang="es-ES" dirty="0"/>
              <a:t> (ERA). J </a:t>
            </a:r>
            <a:r>
              <a:rPr lang="es-ES" dirty="0" err="1"/>
              <a:t>Hypertens</a:t>
            </a:r>
            <a:r>
              <a:rPr lang="es-ES" dirty="0"/>
              <a:t>. 2023 </a:t>
            </a:r>
            <a:r>
              <a:rPr lang="es-ES" dirty="0" err="1"/>
              <a:t>Dec</a:t>
            </a:r>
            <a:r>
              <a:rPr lang="es-ES" dirty="0"/>
              <a:t> 1;41(12):1874-2071.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C67CDB-0B08-F00D-4EA7-8FE7AB50D142}"/>
              </a:ext>
            </a:extLst>
          </p:cNvPr>
          <p:cNvSpPr txBox="1"/>
          <p:nvPr/>
        </p:nvSpPr>
        <p:spPr>
          <a:xfrm>
            <a:off x="5475281" y="5780952"/>
            <a:ext cx="6573425" cy="206216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indent="0" algn="ctr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dirty="0"/>
              <a:t>Guía ESH 2023 para el manejo de la hipertensión arterial</a:t>
            </a:r>
            <a:r>
              <a:rPr lang="es-ES" baseline="30000" dirty="0"/>
              <a:t>2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C8C7DC-C9A3-F40E-9946-97855ABFDB49}"/>
              </a:ext>
            </a:extLst>
          </p:cNvPr>
          <p:cNvSpPr txBox="1"/>
          <p:nvPr/>
        </p:nvSpPr>
        <p:spPr>
          <a:xfrm>
            <a:off x="347266" y="1559990"/>
            <a:ext cx="49105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sz="1600" b="0" dirty="0">
                <a:solidFill>
                  <a:schemeClr val="accent1"/>
                </a:solidFill>
              </a:rPr>
              <a:t>Todas las mediciones de la PA pueden verse influenciadas por las circunstancias en las que se llevan a cabo, incluyendo la posición, la temperatura ambiente, la técnica de medición, la precisión del equipo y el estado físico del paciente</a:t>
            </a:r>
            <a:r>
              <a:rPr lang="es-ES" sz="1600" b="0" baseline="30000" dirty="0">
                <a:solidFill>
                  <a:schemeClr val="accent1"/>
                </a:solidFill>
              </a:rPr>
              <a:t>1</a:t>
            </a:r>
            <a:r>
              <a:rPr lang="es-ES" sz="1600" b="0" dirty="0">
                <a:solidFill>
                  <a:schemeClr val="accent1"/>
                </a:solidFill>
              </a:rPr>
              <a:t>.</a:t>
            </a:r>
          </a:p>
          <a:p>
            <a:endParaRPr lang="es-ES" sz="1600" b="0" dirty="0">
              <a:solidFill>
                <a:schemeClr val="accent1"/>
              </a:solidFill>
            </a:endParaRPr>
          </a:p>
          <a:p>
            <a:r>
              <a:rPr lang="es-ES" sz="1600" b="0" dirty="0">
                <a:solidFill>
                  <a:schemeClr val="accent1"/>
                </a:solidFill>
              </a:rPr>
              <a:t>Para la correcta medición de la PA en la consulta y en domicilio, recomendamos seguir el siguiente método estandarizado</a:t>
            </a:r>
            <a:r>
              <a:rPr lang="es-ES" sz="1600" b="0" baseline="30000" dirty="0">
                <a:solidFill>
                  <a:schemeClr val="accent1"/>
                </a:solidFill>
              </a:rPr>
              <a:t>1,2</a:t>
            </a:r>
            <a:r>
              <a:rPr lang="es-ES" sz="1600" b="0" dirty="0">
                <a:solidFill>
                  <a:schemeClr val="accent1"/>
                </a:solidFill>
              </a:rPr>
              <a:t> (figura):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3AF6339-A21C-4CE1-B519-D5D2F0B3250A}"/>
              </a:ext>
            </a:extLst>
          </p:cNvPr>
          <p:cNvSpPr txBox="1"/>
          <p:nvPr/>
        </p:nvSpPr>
        <p:spPr>
          <a:xfrm>
            <a:off x="264811" y="188259"/>
            <a:ext cx="9894173" cy="90948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 fontScale="97500"/>
          </a:bodyPr>
          <a:lstStyle>
            <a:lvl1pPr marR="0" indent="0" defTabSz="914377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950" b="1" baseline="0" noProof="0" dirty="0">
                <a:solidFill>
                  <a:schemeClr val="accent1"/>
                </a:solidFill>
              </a:defRPr>
            </a:lvl1pPr>
          </a:lstStyle>
          <a:p>
            <a:r>
              <a:rPr lang="es-ES" sz="2800" dirty="0"/>
              <a:t>Medición de la hipertensión en consulta y en domicilio</a:t>
            </a:r>
          </a:p>
        </p:txBody>
      </p:sp>
    </p:spTree>
    <p:extLst>
      <p:ext uri="{BB962C8B-B14F-4D97-AF65-F5344CB8AC3E}">
        <p14:creationId xmlns:p14="http://schemas.microsoft.com/office/powerpoint/2010/main" val="396553252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7AED3A-F5D6-18CB-22D6-BD1355948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394" y="0"/>
            <a:ext cx="6100128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152C1AE-010F-09C9-78FA-76D665C4D6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228" b="16783"/>
          <a:stretch/>
        </p:blipFill>
        <p:spPr>
          <a:xfrm>
            <a:off x="10933299" y="6420315"/>
            <a:ext cx="667382" cy="28714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CED0D31-483E-BFA9-A4C0-9D0C51BDCD11}"/>
              </a:ext>
            </a:extLst>
          </p:cNvPr>
          <p:cNvSpPr txBox="1"/>
          <p:nvPr/>
        </p:nvSpPr>
        <p:spPr>
          <a:xfrm>
            <a:off x="2035514" y="6102222"/>
            <a:ext cx="394447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28600" indent="-228600" algn="ctr">
              <a:buAutoNum type="arabicPeriod"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McEvoy JW, 2024 ESC Guidelines for the management of elevated blood pressure and hypertension. </a:t>
            </a:r>
            <a:r>
              <a:rPr lang="en-US" dirty="0" err="1"/>
              <a:t>Eur</a:t>
            </a:r>
            <a:r>
              <a:rPr lang="en-US" dirty="0"/>
              <a:t> Heart J. 2024 Oct 7;45(38):3912-4018. </a:t>
            </a:r>
            <a:r>
              <a:rPr lang="en-US" dirty="0" err="1"/>
              <a:t>doi</a:t>
            </a:r>
            <a:r>
              <a:rPr lang="en-US" dirty="0"/>
              <a:t>: 10.1093/</a:t>
            </a:r>
            <a:r>
              <a:rPr lang="en-US" dirty="0" err="1"/>
              <a:t>eurheartj</a:t>
            </a:r>
            <a:r>
              <a:rPr lang="en-US" dirty="0"/>
              <a:t>/ehae178.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DEB576-2A77-54C7-6459-93DEB17BE7BD}"/>
              </a:ext>
            </a:extLst>
          </p:cNvPr>
          <p:cNvSpPr txBox="1"/>
          <p:nvPr/>
        </p:nvSpPr>
        <p:spPr>
          <a:xfrm>
            <a:off x="347266" y="1559990"/>
            <a:ext cx="55476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sz="1600" b="0" dirty="0">
                <a:solidFill>
                  <a:schemeClr val="accent1"/>
                </a:solidFill>
              </a:rPr>
              <a:t>Todas las mediciones de la PA pueden verse influenciadas por las circunstancias en las que se llevan a cabo, incluyendo la posición, la temperatura ambiente, la técnica de medición, la precisión del equipo y el estado físico del paciente.</a:t>
            </a:r>
          </a:p>
          <a:p>
            <a:endParaRPr lang="es-ES" sz="1600" b="0" dirty="0">
              <a:solidFill>
                <a:schemeClr val="accent1"/>
              </a:solidFill>
            </a:endParaRPr>
          </a:p>
          <a:p>
            <a:r>
              <a:rPr lang="es-ES" sz="1600" b="0" dirty="0">
                <a:solidFill>
                  <a:schemeClr val="accent1"/>
                </a:solidFill>
              </a:rPr>
              <a:t>Para la correcta medición de la PA en la consulta, recomendamos seguir el siguiente método estandarizado (figura):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A6193F-A985-0069-0FC3-04B0BE61EE2C}"/>
              </a:ext>
            </a:extLst>
          </p:cNvPr>
          <p:cNvSpPr txBox="1"/>
          <p:nvPr/>
        </p:nvSpPr>
        <p:spPr>
          <a:xfrm>
            <a:off x="264811" y="188259"/>
            <a:ext cx="5831189" cy="90948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 fontScale="97500"/>
          </a:bodyPr>
          <a:lstStyle>
            <a:lvl1pPr marR="0" indent="0" defTabSz="914377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950" b="1" baseline="0" noProof="0" dirty="0">
                <a:solidFill>
                  <a:schemeClr val="accent1"/>
                </a:solidFill>
              </a:defRPr>
            </a:lvl1pPr>
          </a:lstStyle>
          <a:p>
            <a:r>
              <a:rPr lang="es-ES" sz="2800" dirty="0"/>
              <a:t>Medición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/>
              <a:t>de la hipertensión en consulta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B05B01-6298-0B94-B0CA-CEED9F7672DE}"/>
              </a:ext>
            </a:extLst>
          </p:cNvPr>
          <p:cNvSpPr txBox="1"/>
          <p:nvPr/>
        </p:nvSpPr>
        <p:spPr>
          <a:xfrm>
            <a:off x="1750027" y="5788781"/>
            <a:ext cx="4461989" cy="3134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s-ES"/>
            </a:defPPr>
            <a:lvl1pPr indent="0" algn="ctr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dirty="0"/>
              <a:t>Guía ESC 2024 Presión arterial elevada e Hipertensión arterial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1B6D673-CB40-D999-742A-9ACAFA231A02}"/>
              </a:ext>
            </a:extLst>
          </p:cNvPr>
          <p:cNvSpPr txBox="1"/>
          <p:nvPr/>
        </p:nvSpPr>
        <p:spPr>
          <a:xfrm>
            <a:off x="2600291" y="5386946"/>
            <a:ext cx="38594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AMPA: </a:t>
            </a:r>
            <a:r>
              <a:rPr lang="es-ES" dirty="0" err="1"/>
              <a:t>automedida</a:t>
            </a:r>
            <a:r>
              <a:rPr lang="es-ES" dirty="0"/>
              <a:t> de la presión arterial por parte del paciente</a:t>
            </a:r>
          </a:p>
        </p:txBody>
      </p:sp>
    </p:spTree>
    <p:extLst>
      <p:ext uri="{BB962C8B-B14F-4D97-AF65-F5344CB8AC3E}">
        <p14:creationId xmlns:p14="http://schemas.microsoft.com/office/powerpoint/2010/main" val="95790645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C668A7-D0D8-4DD9-FE77-61D9CFBD28F0}"/>
              </a:ext>
            </a:extLst>
          </p:cNvPr>
          <p:cNvSpPr txBox="1"/>
          <p:nvPr/>
        </p:nvSpPr>
        <p:spPr>
          <a:xfrm>
            <a:off x="428065" y="165138"/>
            <a:ext cx="11335870" cy="90948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 fontScale="97500"/>
          </a:bodyPr>
          <a:lstStyle>
            <a:lvl1pPr marR="0" indent="0" defTabSz="914377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950" b="1" baseline="0" noProof="0" dirty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Medición de la PA en domicilio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D0F29C-F6BE-149F-406C-E8811226B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659" y="0"/>
            <a:ext cx="6352341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68220E7-7D23-A5C3-91A2-C45CB71323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228" b="16783"/>
          <a:stretch/>
        </p:blipFill>
        <p:spPr>
          <a:xfrm>
            <a:off x="11134467" y="6356307"/>
            <a:ext cx="667382" cy="28714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F57082-CD18-7ED6-45A4-3DD58D438376}"/>
              </a:ext>
            </a:extLst>
          </p:cNvPr>
          <p:cNvSpPr txBox="1"/>
          <p:nvPr/>
        </p:nvSpPr>
        <p:spPr>
          <a:xfrm>
            <a:off x="1774163" y="6172764"/>
            <a:ext cx="394447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28600" indent="-228600" algn="ctr">
              <a:buAutoNum type="arabicPeriod"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McEvoy JW, 2024 ESC Guidelines for the management of elevated blood pressure and hypertension. </a:t>
            </a:r>
            <a:r>
              <a:rPr lang="en-US" dirty="0" err="1"/>
              <a:t>Eur</a:t>
            </a:r>
            <a:r>
              <a:rPr lang="en-US" dirty="0"/>
              <a:t> Heart J. 2024 Oct 7;45(38):3912-4018. </a:t>
            </a:r>
            <a:r>
              <a:rPr lang="en-US" dirty="0" err="1"/>
              <a:t>doi</a:t>
            </a:r>
            <a:r>
              <a:rPr lang="en-US" dirty="0"/>
              <a:t>: 10.1093/</a:t>
            </a:r>
            <a:r>
              <a:rPr lang="en-US" dirty="0" err="1"/>
              <a:t>eurheartj</a:t>
            </a:r>
            <a:r>
              <a:rPr lang="en-US" dirty="0"/>
              <a:t>/ehae178.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D22E6C-73D5-EEFC-2E51-0A3096FC3299}"/>
              </a:ext>
            </a:extLst>
          </p:cNvPr>
          <p:cNvSpPr txBox="1"/>
          <p:nvPr/>
        </p:nvSpPr>
        <p:spPr>
          <a:xfrm>
            <a:off x="414619" y="1876445"/>
            <a:ext cx="53645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sz="1600" b="0" dirty="0">
                <a:solidFill>
                  <a:schemeClr val="accent1"/>
                </a:solidFill>
              </a:rPr>
              <a:t>La AMPA es un método de medición de la presión arterial fuera de la consulta en el que el paciente mide su propia PA en el domicilio utilizando un dispositivo validado.</a:t>
            </a:r>
          </a:p>
          <a:p>
            <a:endParaRPr lang="es-ES" sz="1600" b="0" dirty="0">
              <a:solidFill>
                <a:schemeClr val="accent1"/>
              </a:solidFill>
            </a:endParaRPr>
          </a:p>
          <a:p>
            <a:r>
              <a:rPr lang="es-ES" sz="1600" b="0" dirty="0">
                <a:solidFill>
                  <a:schemeClr val="accent1"/>
                </a:solidFill>
              </a:rPr>
              <a:t>Se debe asesorar a los pacientes para que sigan los mismos pasos de preparación que en la consulta.</a:t>
            </a:r>
          </a:p>
          <a:p>
            <a:endParaRPr lang="es-ES" sz="1600" b="0" dirty="0">
              <a:solidFill>
                <a:schemeClr val="accent1"/>
              </a:solidFill>
            </a:endParaRPr>
          </a:p>
          <a:p>
            <a:r>
              <a:rPr lang="es-ES" sz="1600" b="0" dirty="0">
                <a:solidFill>
                  <a:schemeClr val="accent1"/>
                </a:solidFill>
              </a:rPr>
              <a:t>Las mediciones de la AMPA en la mañana se deben obtener antes del desayuno y antes de la medicación, pero no inmediatamente tras levantarse.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3C614BF-9663-3108-24BA-3E6AA0A94E53}"/>
              </a:ext>
            </a:extLst>
          </p:cNvPr>
          <p:cNvSpPr txBox="1"/>
          <p:nvPr/>
        </p:nvSpPr>
        <p:spPr>
          <a:xfrm>
            <a:off x="1515405" y="5863096"/>
            <a:ext cx="4461989" cy="3134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s-ES"/>
            </a:defPPr>
            <a:lvl1pPr indent="0" algn="ctr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dirty="0"/>
              <a:t>Guía ESC 2024 Presión arterial elevada e Hipertensión arterial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06B5E2-3E08-8CE4-7406-AF675BBF2389}"/>
              </a:ext>
            </a:extLst>
          </p:cNvPr>
          <p:cNvSpPr txBox="1"/>
          <p:nvPr/>
        </p:nvSpPr>
        <p:spPr>
          <a:xfrm>
            <a:off x="2519609" y="5405204"/>
            <a:ext cx="38594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AMPA: </a:t>
            </a:r>
            <a:r>
              <a:rPr lang="es-ES" dirty="0" err="1"/>
              <a:t>automedida</a:t>
            </a:r>
            <a:r>
              <a:rPr lang="es-ES" dirty="0"/>
              <a:t> de la presión arterial por parte del paciente</a:t>
            </a:r>
          </a:p>
        </p:txBody>
      </p:sp>
    </p:spTree>
    <p:extLst>
      <p:ext uri="{BB962C8B-B14F-4D97-AF65-F5344CB8AC3E}">
        <p14:creationId xmlns:p14="http://schemas.microsoft.com/office/powerpoint/2010/main" val="342147940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24C9A-FB79-10A0-8DB1-8E7F21743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E1AD3-8749-67E5-CD53-6F44F02056C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0" tIns="0" rIns="0" bIns="0" rtlCol="0" anchor="ctr">
            <a:normAutofit/>
          </a:bodyPr>
          <a:lstStyle/>
          <a:p>
            <a:pPr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s-ES" sz="2950" dirty="0">
                <a:latin typeface="+mn-lt"/>
                <a:ea typeface="+mn-ea"/>
                <a:cs typeface="+mn-cs"/>
              </a:rPr>
              <a:t>Situación actual de la hipertensión arterial en España</a:t>
            </a:r>
          </a:p>
        </p:txBody>
      </p:sp>
      <p:sp>
        <p:nvSpPr>
          <p:cNvPr id="6" name="Rectángulo 4">
            <a:extLst>
              <a:ext uri="{FF2B5EF4-FFF2-40B4-BE49-F238E27FC236}">
                <a16:creationId xmlns:a16="http://schemas.microsoft.com/office/drawing/2014/main" id="{79268F25-68AE-3CAA-762F-7F1CAEFC6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911" y="5969846"/>
            <a:ext cx="845499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indent="-228600" algn="ctr">
              <a:buFontTx/>
              <a:buAutoNum type="arabicPeriod"/>
            </a:pPr>
            <a:r>
              <a:rPr lang="en-US" altLang="es-ES" sz="800" i="1" dirty="0">
                <a:solidFill>
                  <a:schemeClr val="tx1">
                    <a:lumMod val="50000"/>
                  </a:schemeClr>
                </a:solidFill>
              </a:rPr>
              <a:t>https://secardiologia.es/publicaciones/infografias/11527-mortalidad-cardiovascular-en-espana-en-2018.</a:t>
            </a:r>
            <a:endParaRPr lang="es-ES" altLang="es-ES_tradnl" sz="800" i="1" dirty="0">
              <a:solidFill>
                <a:schemeClr val="tx1">
                  <a:lumMod val="50000"/>
                </a:schemeClr>
              </a:solidFill>
            </a:endParaRPr>
          </a:p>
          <a:p>
            <a:pPr marL="228600" indent="-228600" algn="ctr">
              <a:buAutoNum type="arabicPeriod"/>
            </a:pPr>
            <a:r>
              <a:rPr lang="en-US" altLang="es-ES" sz="800" i="1" dirty="0">
                <a:solidFill>
                  <a:schemeClr val="tx1">
                    <a:lumMod val="50000"/>
                  </a:schemeClr>
                </a:solidFill>
              </a:rPr>
              <a:t>https://fundaciondelcorazon.com/prensa/notas-de-prensa/3756-casi-el-60-de-los-espanoles-tiene-dos-o-mas-factores-de-riesgo-cardiovascular.html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886C89-8513-68CC-1DDF-5B4D033ED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707" y="2607903"/>
            <a:ext cx="4714928" cy="186023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CE8EE17-E986-1407-BB4E-BF8790D01153}"/>
              </a:ext>
            </a:extLst>
          </p:cNvPr>
          <p:cNvSpPr txBox="1"/>
          <p:nvPr/>
        </p:nvSpPr>
        <p:spPr>
          <a:xfrm>
            <a:off x="7357247" y="1934140"/>
            <a:ext cx="4315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dirty="0"/>
              <a:t>Prevalencia de los factores de RCV en la población adulta española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BBB7865-443A-B467-AAA5-2F0B5496BDE0}"/>
              </a:ext>
            </a:extLst>
          </p:cNvPr>
          <p:cNvSpPr txBox="1"/>
          <p:nvPr/>
        </p:nvSpPr>
        <p:spPr>
          <a:xfrm>
            <a:off x="7494407" y="4621131"/>
            <a:ext cx="43159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s-ES" sz="1700" dirty="0"/>
              <a:t>El 22% de los adultos mayores padecen hipertensión arterial</a:t>
            </a:r>
            <a:r>
              <a:rPr lang="es-ES" sz="1700" baseline="30000" dirty="0"/>
              <a:t>2</a:t>
            </a:r>
            <a:r>
              <a:rPr lang="es-ES" sz="1700" dirty="0"/>
              <a:t>.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C738249-677B-425A-9884-213023D341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532" r="66021"/>
          <a:stretch/>
        </p:blipFill>
        <p:spPr>
          <a:xfrm>
            <a:off x="3828057" y="2475341"/>
            <a:ext cx="2697480" cy="190731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03821D-7E59-D802-EBAF-24345FEA73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72" r="34886"/>
          <a:stretch/>
        </p:blipFill>
        <p:spPr>
          <a:xfrm>
            <a:off x="780220" y="3255740"/>
            <a:ext cx="2697480" cy="1580411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9BED1EB7-D613-6E97-8D59-FD5F425233B8}"/>
              </a:ext>
            </a:extLst>
          </p:cNvPr>
          <p:cNvSpPr txBox="1"/>
          <p:nvPr/>
        </p:nvSpPr>
        <p:spPr>
          <a:xfrm>
            <a:off x="110326" y="1241309"/>
            <a:ext cx="44828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dirty="0"/>
              <a:t>Mortalidad Cardiovascular en España, 2018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5F296A4-3D1F-E589-F58A-FF6BE9685686}"/>
              </a:ext>
            </a:extLst>
          </p:cNvPr>
          <p:cNvSpPr txBox="1"/>
          <p:nvPr/>
        </p:nvSpPr>
        <p:spPr>
          <a:xfrm>
            <a:off x="3578438" y="4626101"/>
            <a:ext cx="389975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s-ES" sz="1700" dirty="0"/>
              <a:t>La enfermedad cardiovascular sigue siendo la primera causa de muerte, generando más de 120,000 muertes al año en España</a:t>
            </a:r>
            <a:r>
              <a:rPr lang="es-ES" sz="1700" baseline="30000" dirty="0"/>
              <a:t>1</a:t>
            </a:r>
            <a:r>
              <a:rPr lang="es-ES" sz="1700" dirty="0"/>
              <a:t>.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5AA6322-ED21-3680-DB61-EE394539AE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9" r="67059"/>
          <a:stretch/>
        </p:blipFill>
        <p:spPr>
          <a:xfrm>
            <a:off x="780220" y="1631877"/>
            <a:ext cx="2697480" cy="158041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A199922-DBD3-2D47-8A9A-4DF3130448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473" r="2785"/>
          <a:stretch/>
        </p:blipFill>
        <p:spPr>
          <a:xfrm>
            <a:off x="764005" y="4827776"/>
            <a:ext cx="2697480" cy="1580411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74E63582-20C7-52A9-6B7D-321DBF6DFD44}"/>
              </a:ext>
            </a:extLst>
          </p:cNvPr>
          <p:cNvSpPr txBox="1"/>
          <p:nvPr/>
        </p:nvSpPr>
        <p:spPr>
          <a:xfrm>
            <a:off x="3803469" y="1921541"/>
            <a:ext cx="3409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dirty="0"/>
              <a:t>Muertes en números absolutos por año</a:t>
            </a:r>
          </a:p>
        </p:txBody>
      </p:sp>
    </p:spTree>
    <p:extLst>
      <p:ext uri="{BB962C8B-B14F-4D97-AF65-F5344CB8AC3E}">
        <p14:creationId xmlns:p14="http://schemas.microsoft.com/office/powerpoint/2010/main" val="3548165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E0473-0457-42BE-D577-D8D0AEEF6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C449D-3252-978D-FEE5-8F6940FB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" y="176122"/>
            <a:ext cx="12063984" cy="760793"/>
          </a:xfrm>
          <a:noFill/>
        </p:spPr>
        <p:txBody>
          <a:bodyPr vert="horz" lIns="0" tIns="0" rIns="0" bIns="0" rtlCol="0" anchor="ctr">
            <a:normAutofit fontScale="90000"/>
          </a:bodyPr>
          <a:lstStyle/>
          <a:p>
            <a:pPr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s-ES" sz="2950" dirty="0">
                <a:latin typeface="+mn-lt"/>
                <a:ea typeface="+mn-ea"/>
                <a:cs typeface="+mn-cs"/>
              </a:rPr>
              <a:t>Situación actual del manejo de los pacientes con hipertensión en España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C4E766-483C-F8CD-6642-FB8109A27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73" y="2218894"/>
            <a:ext cx="4568604" cy="246226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6E600BE-E3FB-706A-8373-E0D27367606B}"/>
              </a:ext>
            </a:extLst>
          </p:cNvPr>
          <p:cNvSpPr txBox="1"/>
          <p:nvPr/>
        </p:nvSpPr>
        <p:spPr>
          <a:xfrm>
            <a:off x="915064" y="1699483"/>
            <a:ext cx="45504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</a:rPr>
              <a:t>Situación</a:t>
            </a:r>
            <a:r>
              <a:rPr lang="en-US" sz="1600" b="1" dirty="0">
                <a:solidFill>
                  <a:schemeClr val="accent1"/>
                </a:solidFill>
              </a:rPr>
              <a:t> de la </a:t>
            </a:r>
            <a:r>
              <a:rPr lang="en-US" sz="1600" b="1" dirty="0" err="1">
                <a:solidFill>
                  <a:schemeClr val="accent1"/>
                </a:solidFill>
              </a:rPr>
              <a:t>hipertensión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en</a:t>
            </a:r>
            <a:r>
              <a:rPr lang="en-US" sz="1600" b="1" dirty="0">
                <a:solidFill>
                  <a:schemeClr val="accent1"/>
                </a:solidFill>
              </a:rPr>
              <a:t> Espana, 2019</a:t>
            </a:r>
            <a:endParaRPr lang="es-ES" sz="1600" b="1" dirty="0">
              <a:solidFill>
                <a:schemeClr val="accent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865BEC-A4B9-FF87-AC96-352CF279ECB3}"/>
              </a:ext>
            </a:extLst>
          </p:cNvPr>
          <p:cNvSpPr txBox="1"/>
          <p:nvPr/>
        </p:nvSpPr>
        <p:spPr>
          <a:xfrm>
            <a:off x="905974" y="4788937"/>
            <a:ext cx="4855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En España, solo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el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31% de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los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pacientes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que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padecen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hipertensión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arterial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están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bien controlados</a:t>
            </a:r>
            <a:r>
              <a:rPr lang="en-US" b="1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.  </a:t>
            </a: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E33605-B126-2500-B368-96E554D61513}"/>
              </a:ext>
            </a:extLst>
          </p:cNvPr>
          <p:cNvSpPr txBox="1"/>
          <p:nvPr/>
        </p:nvSpPr>
        <p:spPr>
          <a:xfrm>
            <a:off x="2771326" y="6205105"/>
            <a:ext cx="61036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228600" indent="-228600">
              <a:buAutoNum type="arabicPeriod"/>
            </a:pPr>
            <a:r>
              <a:rPr lang="es-ES" dirty="0"/>
              <a:t>J.R. Banegas et al. Cifras e impacto de la hipertensión arterial en España. </a:t>
            </a:r>
            <a:r>
              <a:rPr lang="es-ES" dirty="0" err="1"/>
              <a:t>Rev</a:t>
            </a:r>
            <a:r>
              <a:rPr lang="es-ES" dirty="0"/>
              <a:t> </a:t>
            </a:r>
            <a:r>
              <a:rPr lang="es-ES" dirty="0" err="1"/>
              <a:t>Esp</a:t>
            </a:r>
            <a:r>
              <a:rPr lang="es-ES" dirty="0"/>
              <a:t> </a:t>
            </a:r>
            <a:r>
              <a:rPr lang="es-ES" dirty="0" err="1"/>
              <a:t>Cardiol</a:t>
            </a:r>
            <a:r>
              <a:rPr lang="es-ES" dirty="0"/>
              <a:t>. 2024;77(9):767–778</a:t>
            </a:r>
          </a:p>
          <a:p>
            <a:pPr marL="228600" indent="-228600">
              <a:buAutoNum type="arabicPeriod"/>
            </a:pPr>
            <a:r>
              <a:rPr lang="es-ES" dirty="0" err="1"/>
              <a:t>Sell</a:t>
            </a:r>
            <a:r>
              <a:rPr lang="es-ES" dirty="0"/>
              <a:t> in IQVIA – Unidades – MAT Octubre 2024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F325BB6-9D5B-B968-B970-C902FD0675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8" b="4124"/>
          <a:stretch/>
        </p:blipFill>
        <p:spPr>
          <a:xfrm>
            <a:off x="6555721" y="2612572"/>
            <a:ext cx="4209754" cy="183402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4249920-4347-CB05-EDF0-AD67CB97A1B5}"/>
              </a:ext>
            </a:extLst>
          </p:cNvPr>
          <p:cNvSpPr txBox="1"/>
          <p:nvPr/>
        </p:nvSpPr>
        <p:spPr>
          <a:xfrm>
            <a:off x="6385387" y="4788937"/>
            <a:ext cx="4807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s-ES" sz="1800" dirty="0"/>
              <a:t>Frecuentemente, la monoterapia sigue siendo la primera opción de tratamiento</a:t>
            </a:r>
            <a:r>
              <a:rPr lang="es-ES" sz="1800" baseline="30000" dirty="0"/>
              <a:t>2</a:t>
            </a:r>
            <a:r>
              <a:rPr lang="es-ES" sz="180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CEC37BB-7F00-E5A3-DCBE-34966FA83668}"/>
              </a:ext>
            </a:extLst>
          </p:cNvPr>
          <p:cNvSpPr txBox="1"/>
          <p:nvPr/>
        </p:nvSpPr>
        <p:spPr>
          <a:xfrm>
            <a:off x="6385387" y="1699483"/>
            <a:ext cx="4550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1"/>
                </a:solidFill>
              </a:rPr>
              <a:t>Estrategias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habituales</a:t>
            </a:r>
            <a:r>
              <a:rPr lang="en-US" sz="1600" b="1" dirty="0">
                <a:solidFill>
                  <a:schemeClr val="accent1"/>
                </a:solidFill>
              </a:rPr>
              <a:t> de </a:t>
            </a:r>
            <a:r>
              <a:rPr lang="en-US" sz="1600" b="1" dirty="0" err="1">
                <a:solidFill>
                  <a:schemeClr val="accent1"/>
                </a:solidFill>
              </a:rPr>
              <a:t>tratamiento</a:t>
            </a:r>
            <a:r>
              <a:rPr lang="en-US" sz="1600" b="1" dirty="0">
                <a:solidFill>
                  <a:schemeClr val="accent1"/>
                </a:solidFill>
              </a:rPr>
              <a:t> de la </a:t>
            </a:r>
            <a:r>
              <a:rPr lang="en-US" sz="1600" b="1" dirty="0" err="1">
                <a:solidFill>
                  <a:schemeClr val="accent1"/>
                </a:solidFill>
              </a:rPr>
              <a:t>hipertensión</a:t>
            </a:r>
            <a:r>
              <a:rPr lang="en-US" sz="1600" b="1" dirty="0">
                <a:solidFill>
                  <a:schemeClr val="accent1"/>
                </a:solidFill>
              </a:rPr>
              <a:t> arterial</a:t>
            </a:r>
            <a:endParaRPr lang="es-E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03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F7EDA48-33B2-5BA6-6D47-0AA04DEF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57" y="224941"/>
            <a:ext cx="6460106" cy="760793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algn="ctr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s-ES" sz="2500" dirty="0">
                <a:latin typeface="+mn-lt"/>
                <a:ea typeface="+mn-ea"/>
                <a:cs typeface="+mn-cs"/>
              </a:rPr>
              <a:t>Algoritmo de tratamiento de la hipertensión arterial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68B9B8-1B37-13B3-2D0A-FA120830D1BF}"/>
              </a:ext>
            </a:extLst>
          </p:cNvPr>
          <p:cNvSpPr txBox="1"/>
          <p:nvPr/>
        </p:nvSpPr>
        <p:spPr>
          <a:xfrm>
            <a:off x="162618" y="5159840"/>
            <a:ext cx="6573425" cy="2585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377">
              <a:lnSpc>
                <a:spcPct val="9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accent1"/>
                </a:solidFill>
              </a:rPr>
              <a:t>2024 ESC Guidelines for the management of elevated blood pressure and hypertension</a:t>
            </a:r>
            <a:r>
              <a:rPr lang="es-ES" sz="1200" b="0" baseline="30000" dirty="0">
                <a:solidFill>
                  <a:schemeClr val="accent1"/>
                </a:solidFill>
              </a:rPr>
              <a:t>1</a:t>
            </a:r>
            <a:endParaRPr lang="es-ES" sz="1200" dirty="0">
              <a:solidFill>
                <a:schemeClr val="accent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BD0ACD-F8BE-AFC2-751B-825A314B8826}"/>
              </a:ext>
            </a:extLst>
          </p:cNvPr>
          <p:cNvSpPr txBox="1"/>
          <p:nvPr/>
        </p:nvSpPr>
        <p:spPr>
          <a:xfrm>
            <a:off x="49298" y="5392912"/>
            <a:ext cx="680576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1. </a:t>
            </a:r>
            <a:r>
              <a:rPr lang="es-ES" dirty="0" err="1"/>
              <a:t>McEvoy</a:t>
            </a:r>
            <a:r>
              <a:rPr lang="es-ES" dirty="0"/>
              <a:t> J, McCarthy C, et al. </a:t>
            </a:r>
            <a:r>
              <a:rPr lang="en-US" dirty="0"/>
              <a:t>2024 ESC Guidelines for the management of elevated blood pressure and hypertension</a:t>
            </a:r>
            <a:r>
              <a:rPr lang="es-ES" dirty="0" err="1"/>
              <a:t>Eur</a:t>
            </a:r>
            <a:r>
              <a:rPr lang="es-ES" dirty="0"/>
              <a:t> Heart J. 2024 Oct 7;45(38):3912-4018. </a:t>
            </a:r>
            <a:r>
              <a:rPr lang="es-ES" dirty="0" err="1"/>
              <a:t>doi</a:t>
            </a:r>
            <a:r>
              <a:rPr lang="es-ES" dirty="0"/>
              <a:t>: 10.1093/</a:t>
            </a:r>
            <a:r>
              <a:rPr lang="es-ES" dirty="0" err="1"/>
              <a:t>eurheartj</a:t>
            </a:r>
            <a:r>
              <a:rPr lang="es-ES" dirty="0"/>
              <a:t>/ehae178.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4F11473-DB7E-038C-8B5F-CC704A6ABFA6}"/>
              </a:ext>
            </a:extLst>
          </p:cNvPr>
          <p:cNvSpPr txBox="1"/>
          <p:nvPr/>
        </p:nvSpPr>
        <p:spPr>
          <a:xfrm>
            <a:off x="417441" y="1348346"/>
            <a:ext cx="6142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sz="1600" b="0" dirty="0">
                <a:solidFill>
                  <a:schemeClr val="accent1"/>
                </a:solidFill>
              </a:rPr>
              <a:t>Para la hipertensión arterial, las guías de ESC y ESH ambas recomiendan una estrategia inicial de tratamiento combinado doble</a:t>
            </a:r>
            <a:r>
              <a:rPr lang="es-ES" sz="1600" b="0" baseline="30000" dirty="0">
                <a:solidFill>
                  <a:schemeClr val="accent1"/>
                </a:solidFill>
              </a:rPr>
              <a:t>1,2</a:t>
            </a:r>
            <a:r>
              <a:rPr lang="es-ES" sz="1600" b="0" dirty="0">
                <a:solidFill>
                  <a:schemeClr val="accent1"/>
                </a:solidFill>
              </a:rPr>
              <a:t>: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0C5B53-E643-5A46-0973-CD57A4D8E7F3}"/>
              </a:ext>
            </a:extLst>
          </p:cNvPr>
          <p:cNvSpPr txBox="1"/>
          <p:nvPr/>
        </p:nvSpPr>
        <p:spPr>
          <a:xfrm>
            <a:off x="1509279" y="2243415"/>
            <a:ext cx="3730924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pt-BR" sz="1800" dirty="0"/>
              <a:t>ARA II o IECA + diurético o </a:t>
            </a:r>
            <a:r>
              <a:rPr lang="pt-BR" sz="1800" dirty="0" err="1"/>
              <a:t>CaA</a:t>
            </a:r>
            <a:endParaRPr lang="es-ES" sz="1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B488881-ED3C-5BAE-F6F6-EB811674815F}"/>
              </a:ext>
            </a:extLst>
          </p:cNvPr>
          <p:cNvSpPr txBox="1"/>
          <p:nvPr/>
        </p:nvSpPr>
        <p:spPr>
          <a:xfrm>
            <a:off x="394957" y="2968143"/>
            <a:ext cx="6142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sz="1600" dirty="0"/>
              <a:t>La monoterapia se recomienda solo en pacientes con</a:t>
            </a:r>
            <a:r>
              <a:rPr lang="es-ES" sz="1600" baseline="30000" dirty="0"/>
              <a:t>1</a:t>
            </a:r>
            <a:r>
              <a:rPr lang="es-ES" sz="1600" dirty="0"/>
              <a:t>: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D023DE5-2D22-3427-1F98-0BC0A5C5E9B1}"/>
              </a:ext>
            </a:extLst>
          </p:cNvPr>
          <p:cNvSpPr txBox="1"/>
          <p:nvPr/>
        </p:nvSpPr>
        <p:spPr>
          <a:xfrm>
            <a:off x="1509279" y="3370856"/>
            <a:ext cx="5133862" cy="13450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400" dirty="0"/>
              <a:t>Presión arterial elevada: 120/70–139/89 </a:t>
            </a:r>
            <a:r>
              <a:rPr lang="es-ES" sz="1400" dirty="0" err="1"/>
              <a:t>mmHg</a:t>
            </a:r>
            <a:endParaRPr lang="es-ES" sz="1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400" dirty="0"/>
              <a:t>Fragilidad moderada a severa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400" dirty="0"/>
              <a:t>Hipotensión ortostática sintomática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400" dirty="0"/>
              <a:t>Edad ≥85 años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EEDDF4C-F107-38A9-AED9-E56FBEC6A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043" y="0"/>
            <a:ext cx="5449455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D53C4ED-9E2A-4313-228A-3283896FE200}"/>
              </a:ext>
            </a:extLst>
          </p:cNvPr>
          <p:cNvSpPr txBox="1"/>
          <p:nvPr/>
        </p:nvSpPr>
        <p:spPr>
          <a:xfrm>
            <a:off x="162617" y="6108730"/>
            <a:ext cx="657342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2. </a:t>
            </a:r>
            <a:r>
              <a:rPr lang="es-ES" dirty="0" err="1"/>
              <a:t>Mancia</a:t>
            </a:r>
            <a:r>
              <a:rPr lang="es-ES" dirty="0"/>
              <a:t> G, et al. 2023 ESH </a:t>
            </a:r>
            <a:r>
              <a:rPr lang="es-ES" dirty="0" err="1"/>
              <a:t>Guidelines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management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arterial </a:t>
            </a:r>
            <a:r>
              <a:rPr lang="es-ES" dirty="0" err="1"/>
              <a:t>hypertension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Task</a:t>
            </a:r>
            <a:r>
              <a:rPr lang="es-ES" dirty="0"/>
              <a:t> </a:t>
            </a:r>
            <a:r>
              <a:rPr lang="es-ES" dirty="0" err="1"/>
              <a:t>Force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management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arterial </a:t>
            </a:r>
            <a:r>
              <a:rPr lang="es-ES" dirty="0" err="1"/>
              <a:t>hypertension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European</a:t>
            </a:r>
            <a:r>
              <a:rPr lang="es-ES" dirty="0"/>
              <a:t> </a:t>
            </a:r>
            <a:r>
              <a:rPr lang="es-ES" dirty="0" err="1"/>
              <a:t>Society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Hypertension</a:t>
            </a:r>
            <a:r>
              <a:rPr lang="es-ES" dirty="0"/>
              <a:t>: </a:t>
            </a:r>
            <a:r>
              <a:rPr lang="es-ES" dirty="0" err="1"/>
              <a:t>Endorsed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International </a:t>
            </a:r>
            <a:r>
              <a:rPr lang="es-ES" dirty="0" err="1"/>
              <a:t>Society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Hypertension</a:t>
            </a:r>
            <a:r>
              <a:rPr lang="es-ES" dirty="0"/>
              <a:t> (ISH)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European</a:t>
            </a:r>
            <a:r>
              <a:rPr lang="es-ES" dirty="0"/>
              <a:t> Renal </a:t>
            </a:r>
            <a:r>
              <a:rPr lang="es-ES" dirty="0" err="1"/>
              <a:t>Association</a:t>
            </a:r>
            <a:r>
              <a:rPr lang="es-ES" dirty="0"/>
              <a:t> (ERA). J </a:t>
            </a:r>
            <a:r>
              <a:rPr lang="es-ES" dirty="0" err="1"/>
              <a:t>Hypertens</a:t>
            </a:r>
            <a:r>
              <a:rPr lang="es-ES" dirty="0"/>
              <a:t>. 2023 </a:t>
            </a:r>
            <a:r>
              <a:rPr lang="es-ES" dirty="0" err="1"/>
              <a:t>Dec</a:t>
            </a:r>
            <a:r>
              <a:rPr lang="es-ES" dirty="0"/>
              <a:t> 1;41(12):1874-2071.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016EA4B-96D9-5743-B577-FDB8FD07CE1A}"/>
              </a:ext>
            </a:extLst>
          </p:cNvPr>
          <p:cNvSpPr txBox="1"/>
          <p:nvPr/>
        </p:nvSpPr>
        <p:spPr>
          <a:xfrm>
            <a:off x="162617" y="5816990"/>
            <a:ext cx="6573425" cy="206216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indent="0" algn="ctr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dirty="0"/>
              <a:t>Guía ESH 2023 para el manejo de la hipertensión arterial</a:t>
            </a:r>
            <a:r>
              <a:rPr lang="es-ES" sz="1200" b="0" baseline="30000" dirty="0">
                <a:solidFill>
                  <a:schemeClr val="accent1"/>
                </a:solidFill>
              </a:rPr>
              <a:t>2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6C2B8DF-71D1-A581-EA27-0F1E70299337}"/>
              </a:ext>
            </a:extLst>
          </p:cNvPr>
          <p:cNvSpPr txBox="1"/>
          <p:nvPr/>
        </p:nvSpPr>
        <p:spPr>
          <a:xfrm>
            <a:off x="6911868" y="5694987"/>
            <a:ext cx="12739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accent1"/>
                </a:solidFill>
              </a:rPr>
              <a:t>ARA II: </a:t>
            </a:r>
            <a:r>
              <a:rPr lang="en-US" sz="800" dirty="0" err="1">
                <a:solidFill>
                  <a:schemeClr val="accent1"/>
                </a:solidFill>
              </a:rPr>
              <a:t>antagonista</a:t>
            </a:r>
            <a:r>
              <a:rPr lang="en-US" sz="800" dirty="0">
                <a:solidFill>
                  <a:schemeClr val="accent1"/>
                </a:solidFill>
              </a:rPr>
              <a:t> de </a:t>
            </a:r>
            <a:r>
              <a:rPr lang="en-US" sz="800" dirty="0" err="1">
                <a:solidFill>
                  <a:schemeClr val="accent1"/>
                </a:solidFill>
              </a:rPr>
              <a:t>los</a:t>
            </a:r>
            <a:r>
              <a:rPr lang="en-US" sz="800" dirty="0">
                <a:solidFill>
                  <a:schemeClr val="accent1"/>
                </a:solidFill>
              </a:rPr>
              <a:t> </a:t>
            </a:r>
            <a:r>
              <a:rPr lang="en-US" sz="800" dirty="0" err="1">
                <a:solidFill>
                  <a:schemeClr val="accent1"/>
                </a:solidFill>
              </a:rPr>
              <a:t>receptores</a:t>
            </a:r>
            <a:r>
              <a:rPr lang="en-US" sz="800" dirty="0">
                <a:solidFill>
                  <a:schemeClr val="accent1"/>
                </a:solidFill>
              </a:rPr>
              <a:t> de </a:t>
            </a:r>
            <a:r>
              <a:rPr lang="en-US" sz="800" dirty="0" err="1">
                <a:solidFill>
                  <a:schemeClr val="accent1"/>
                </a:solidFill>
              </a:rPr>
              <a:t>angiotensina</a:t>
            </a:r>
            <a:r>
              <a:rPr lang="en-US" sz="800" dirty="0">
                <a:solidFill>
                  <a:schemeClr val="accent1"/>
                </a:solidFill>
              </a:rPr>
              <a:t> II,  IECA: </a:t>
            </a:r>
            <a:r>
              <a:rPr lang="en-US" sz="800" dirty="0" err="1">
                <a:solidFill>
                  <a:schemeClr val="accent1"/>
                </a:solidFill>
              </a:rPr>
              <a:t>inhibidor</a:t>
            </a:r>
            <a:r>
              <a:rPr lang="en-US" sz="800" dirty="0">
                <a:solidFill>
                  <a:schemeClr val="accent1"/>
                </a:solidFill>
              </a:rPr>
              <a:t> de la </a:t>
            </a:r>
            <a:r>
              <a:rPr lang="en-US" sz="800" dirty="0" err="1">
                <a:solidFill>
                  <a:schemeClr val="accent1"/>
                </a:solidFill>
              </a:rPr>
              <a:t>enzima</a:t>
            </a:r>
            <a:r>
              <a:rPr lang="en-US" sz="800" dirty="0">
                <a:solidFill>
                  <a:schemeClr val="accent1"/>
                </a:solidFill>
              </a:rPr>
              <a:t> </a:t>
            </a:r>
            <a:r>
              <a:rPr lang="en-US" sz="800" dirty="0" err="1">
                <a:solidFill>
                  <a:schemeClr val="accent1"/>
                </a:solidFill>
              </a:rPr>
              <a:t>convertidora</a:t>
            </a:r>
            <a:r>
              <a:rPr lang="en-US" sz="800" dirty="0">
                <a:solidFill>
                  <a:schemeClr val="accent1"/>
                </a:solidFill>
              </a:rPr>
              <a:t> de </a:t>
            </a:r>
            <a:r>
              <a:rPr lang="en-US" sz="800" dirty="0" err="1">
                <a:solidFill>
                  <a:schemeClr val="accent1"/>
                </a:solidFill>
              </a:rPr>
              <a:t>angiotensina</a:t>
            </a:r>
            <a:r>
              <a:rPr lang="en-US" sz="800" dirty="0">
                <a:solidFill>
                  <a:schemeClr val="accent1"/>
                </a:solidFill>
              </a:rPr>
              <a:t>, </a:t>
            </a:r>
            <a:r>
              <a:rPr lang="en-US" sz="800" dirty="0" err="1">
                <a:solidFill>
                  <a:schemeClr val="accent1"/>
                </a:solidFill>
              </a:rPr>
              <a:t>CaA</a:t>
            </a:r>
            <a:r>
              <a:rPr lang="en-US" sz="800" dirty="0">
                <a:solidFill>
                  <a:schemeClr val="accent1"/>
                </a:solidFill>
              </a:rPr>
              <a:t>: </a:t>
            </a:r>
            <a:r>
              <a:rPr lang="en-US" sz="800" dirty="0" err="1">
                <a:solidFill>
                  <a:schemeClr val="accent1"/>
                </a:solidFill>
              </a:rPr>
              <a:t>antagonista</a:t>
            </a:r>
            <a:r>
              <a:rPr lang="en-US" sz="800" dirty="0">
                <a:solidFill>
                  <a:schemeClr val="accent1"/>
                </a:solidFill>
              </a:rPr>
              <a:t> de</a:t>
            </a:r>
            <a:r>
              <a:rPr lang="es-ES" sz="800" dirty="0">
                <a:solidFill>
                  <a:schemeClr val="accent1"/>
                </a:solidFill>
              </a:rPr>
              <a:t> calcio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12C7F6-BDE2-87E2-7674-CE5FC956B881}"/>
              </a:ext>
            </a:extLst>
          </p:cNvPr>
          <p:cNvSpPr txBox="1"/>
          <p:nvPr/>
        </p:nvSpPr>
        <p:spPr>
          <a:xfrm>
            <a:off x="9689370" y="127545"/>
            <a:ext cx="2336273" cy="2862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377">
              <a:lnSpc>
                <a:spcPct val="90000"/>
              </a:lnSpc>
              <a:spcBef>
                <a:spcPts val="1000"/>
              </a:spcBef>
            </a:pPr>
            <a:r>
              <a:rPr lang="en-US" sz="700" i="1" dirty="0">
                <a:solidFill>
                  <a:schemeClr val="accent1"/>
                </a:solidFill>
              </a:rPr>
              <a:t>1. 2024 ESC Guidelines for the management of elevated blood pressure and hypertension</a:t>
            </a:r>
            <a:endParaRPr lang="es-ES" sz="7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09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78719065-4A9F-064C-F33E-2DC6CC637840}"/>
              </a:ext>
            </a:extLst>
          </p:cNvPr>
          <p:cNvSpPr txBox="1">
            <a:spLocks/>
          </p:cNvSpPr>
          <p:nvPr/>
        </p:nvSpPr>
        <p:spPr>
          <a:xfrm>
            <a:off x="403412" y="610663"/>
            <a:ext cx="11447929" cy="538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dirty="0"/>
              <a:t>Mecanismos de acción</a:t>
            </a:r>
            <a:endParaRPr lang="es-ES" sz="2800" dirty="0"/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60FBE626-8C86-1722-8C01-4598C0E7D1CB}"/>
              </a:ext>
            </a:extLst>
          </p:cNvPr>
          <p:cNvSpPr txBox="1">
            <a:spLocks/>
          </p:cNvSpPr>
          <p:nvPr/>
        </p:nvSpPr>
        <p:spPr>
          <a:xfrm>
            <a:off x="408673" y="-18717"/>
            <a:ext cx="10515600" cy="6255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Principales diferencias entre los ARA-II y los IECA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E2ACBF-BC60-2B5B-8838-EFA51EDB495D}"/>
              </a:ext>
            </a:extLst>
          </p:cNvPr>
          <p:cNvSpPr txBox="1"/>
          <p:nvPr/>
        </p:nvSpPr>
        <p:spPr>
          <a:xfrm>
            <a:off x="2175931" y="2064044"/>
            <a:ext cx="732173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chemeClr val="accent1"/>
                </a:solidFill>
              </a:rPr>
              <a:t>El Sistema Renina Angiotensina Aldosterona (SRAA)</a:t>
            </a:r>
            <a:r>
              <a:rPr lang="es-ES" sz="1700" b="1" baseline="30000" dirty="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6D9F92-8CA5-5882-8A7A-E367BC0E2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887" y="2637899"/>
            <a:ext cx="5270470" cy="330705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B04AC3E-F28B-EA46-B64B-C1004BA4BD0E}"/>
              </a:ext>
            </a:extLst>
          </p:cNvPr>
          <p:cNvSpPr txBox="1"/>
          <p:nvPr/>
        </p:nvSpPr>
        <p:spPr>
          <a:xfrm>
            <a:off x="2551574" y="6351075"/>
            <a:ext cx="6881090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1. Chow JH, et al. When All Else Fails: Novel Use of Angiotensin II for Vasodilatory Shock: A Case Report. A </a:t>
            </a:r>
            <a:r>
              <a:rPr lang="en-US" dirty="0" err="1"/>
              <a:t>A</a:t>
            </a:r>
            <a:r>
              <a:rPr lang="en-US" dirty="0"/>
              <a:t> </a:t>
            </a:r>
            <a:r>
              <a:rPr lang="en-US" dirty="0" err="1"/>
              <a:t>Pract</a:t>
            </a:r>
            <a:r>
              <a:rPr lang="en-US" dirty="0"/>
              <a:t>. 2018 Oct 1;11(7):175-180.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303C88-2E19-8D70-6B89-F88C470E6EA3}"/>
              </a:ext>
            </a:extLst>
          </p:cNvPr>
          <p:cNvSpPr txBox="1"/>
          <p:nvPr/>
        </p:nvSpPr>
        <p:spPr>
          <a:xfrm>
            <a:off x="610377" y="2637899"/>
            <a:ext cx="4840941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sz="1600" b="0" dirty="0">
                <a:solidFill>
                  <a:schemeClr val="accent1"/>
                </a:solidFill>
              </a:rPr>
              <a:t>La renina (secretada por los riñones) convierte el angiotensinógeno (secretado por el hígado) en angiotensina I (Ang I).</a:t>
            </a:r>
          </a:p>
          <a:p>
            <a:endParaRPr lang="es-ES" sz="1600" b="0" dirty="0">
              <a:solidFill>
                <a:schemeClr val="accent1"/>
              </a:solidFill>
            </a:endParaRPr>
          </a:p>
          <a:p>
            <a:r>
              <a:rPr lang="es-ES" sz="1600" b="0" dirty="0">
                <a:solidFill>
                  <a:schemeClr val="accent1"/>
                </a:solidFill>
              </a:rPr>
              <a:t>La enzima convertidora de la angiotensina (ECA, secretada por el pulmón) convierte la Ang I en angiotensina II (Ang II). </a:t>
            </a:r>
          </a:p>
          <a:p>
            <a:r>
              <a:rPr lang="es-ES" sz="1600" b="0" dirty="0">
                <a:solidFill>
                  <a:schemeClr val="accent1"/>
                </a:solidFill>
              </a:rPr>
              <a:t> </a:t>
            </a:r>
          </a:p>
          <a:p>
            <a:r>
              <a:rPr lang="es-ES" sz="1600" b="0" dirty="0">
                <a:solidFill>
                  <a:schemeClr val="accent1"/>
                </a:solidFill>
              </a:rPr>
              <a:t>La Ang II se una a su receptor AT1 promoviendo la secreción de la aldosterona de la </a:t>
            </a:r>
            <a:r>
              <a:rPr lang="es-ES" sz="1600" b="0" dirty="0" err="1">
                <a:solidFill>
                  <a:schemeClr val="accent1"/>
                </a:solidFill>
              </a:rPr>
              <a:t>coreteza</a:t>
            </a:r>
            <a:r>
              <a:rPr lang="es-ES" sz="1600" b="0" dirty="0">
                <a:solidFill>
                  <a:schemeClr val="accent1"/>
                </a:solidFill>
              </a:rPr>
              <a:t> suprarrenal, que a su vez aumenta la reabsorción del agua a nivel de los riñones, y últimamente sube la PA.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157E4DF-34F7-D157-6E03-9438FE903BD0}"/>
              </a:ext>
            </a:extLst>
          </p:cNvPr>
          <p:cNvSpPr txBox="1"/>
          <p:nvPr/>
        </p:nvSpPr>
        <p:spPr>
          <a:xfrm>
            <a:off x="610377" y="1324985"/>
            <a:ext cx="11142352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_tradnl" sz="1700" dirty="0"/>
              <a:t>L</a:t>
            </a:r>
            <a:r>
              <a:rPr lang="es-ES" sz="1700" dirty="0"/>
              <a:t>os ARA-II y los IECA ambos ejercen su función antihipertensiva a través de la modulación del sistema renina angiotensina aldosterona (SRAA):</a:t>
            </a:r>
          </a:p>
        </p:txBody>
      </p:sp>
    </p:spTree>
    <p:extLst>
      <p:ext uri="{BB962C8B-B14F-4D97-AF65-F5344CB8AC3E}">
        <p14:creationId xmlns:p14="http://schemas.microsoft.com/office/powerpoint/2010/main" val="3306035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B88DA-28A3-6A9D-8651-820252376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9A23914A-3EF7-F8E0-F9E7-7653364CA73F}"/>
              </a:ext>
            </a:extLst>
          </p:cNvPr>
          <p:cNvSpPr txBox="1">
            <a:spLocks/>
          </p:cNvSpPr>
          <p:nvPr/>
        </p:nvSpPr>
        <p:spPr>
          <a:xfrm>
            <a:off x="403412" y="610663"/>
            <a:ext cx="11447929" cy="538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dirty="0"/>
              <a:t>Mecanismos de acción</a:t>
            </a:r>
            <a:endParaRPr lang="es-ES" sz="2800" dirty="0"/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CD9023AB-B617-0FA8-DEE2-E71ED9299A34}"/>
              </a:ext>
            </a:extLst>
          </p:cNvPr>
          <p:cNvSpPr txBox="1">
            <a:spLocks/>
          </p:cNvSpPr>
          <p:nvPr/>
        </p:nvSpPr>
        <p:spPr>
          <a:xfrm>
            <a:off x="408673" y="-18717"/>
            <a:ext cx="10515600" cy="6255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Principales diferencias entre los ARA-II y los IECA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55536D-25D7-4D6A-3A6B-3BADDB2AF5E0}"/>
              </a:ext>
            </a:extLst>
          </p:cNvPr>
          <p:cNvSpPr txBox="1"/>
          <p:nvPr/>
        </p:nvSpPr>
        <p:spPr>
          <a:xfrm>
            <a:off x="2447026" y="2044345"/>
            <a:ext cx="732173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chemeClr val="accent1"/>
                </a:solidFill>
              </a:rPr>
              <a:t>El Sistema Renina Angiotensina Aldosterona (SRAA)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F81D5AC-CE08-4111-82E1-F2D238640F62}"/>
              </a:ext>
            </a:extLst>
          </p:cNvPr>
          <p:cNvSpPr txBox="1"/>
          <p:nvPr/>
        </p:nvSpPr>
        <p:spPr>
          <a:xfrm>
            <a:off x="403412" y="1261428"/>
            <a:ext cx="11447928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_tradnl" sz="1700" dirty="0"/>
              <a:t>L</a:t>
            </a:r>
            <a:r>
              <a:rPr lang="es-ES" sz="1700" dirty="0"/>
              <a:t>os ARA-II y los IECA ambos ejercen su función antihipertensiva a través del sistema renina angiotensina aldosterona (SRAA):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FF96936-7AB0-391E-2A8C-536636A64B4C}"/>
              </a:ext>
            </a:extLst>
          </p:cNvPr>
          <p:cNvSpPr txBox="1"/>
          <p:nvPr/>
        </p:nvSpPr>
        <p:spPr>
          <a:xfrm>
            <a:off x="403412" y="5080018"/>
            <a:ext cx="11273476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0" dirty="0">
                <a:solidFill>
                  <a:schemeClr val="accent1"/>
                </a:solidFill>
              </a:rPr>
              <a:t>Los IECA (inhibidores de la enzima convertidora de la angiotensina) modulan el SRAA a través de la inhibición directa de las ECA</a:t>
            </a:r>
            <a:r>
              <a:rPr lang="es-ES" sz="1600" b="0" baseline="30000" dirty="0">
                <a:solidFill>
                  <a:schemeClr val="accent1"/>
                </a:solidFill>
              </a:rPr>
              <a:t>1</a:t>
            </a:r>
            <a:r>
              <a:rPr lang="es-ES" sz="1600" b="0" dirty="0">
                <a:solidFill>
                  <a:schemeClr val="accent1"/>
                </a:solidFill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0" dirty="0">
                <a:solidFill>
                  <a:schemeClr val="accent1"/>
                </a:solidFill>
              </a:rPr>
              <a:t>Los ARA-II (antagonistas del receptor de la angiotensina II) modulan el SRAA impidiendo la unión de la angiotensina II a su receptor AT1</a:t>
            </a:r>
            <a:r>
              <a:rPr lang="es-ES" sz="1600" b="0" baseline="30000" dirty="0">
                <a:solidFill>
                  <a:schemeClr val="accent1"/>
                </a:solidFill>
              </a:rPr>
              <a:t>2</a:t>
            </a:r>
            <a:r>
              <a:rPr lang="es-ES" sz="1600" b="0" dirty="0">
                <a:solidFill>
                  <a:schemeClr val="accent1"/>
                </a:solidFill>
              </a:rPr>
              <a:t>. </a:t>
            </a: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BA87A8F4-85DD-7C77-C5E8-30174CDCB51D}"/>
              </a:ext>
            </a:extLst>
          </p:cNvPr>
          <p:cNvGrpSpPr/>
          <p:nvPr/>
        </p:nvGrpSpPr>
        <p:grpSpPr>
          <a:xfrm>
            <a:off x="351992" y="2641801"/>
            <a:ext cx="11550768" cy="2306082"/>
            <a:chOff x="351992" y="2757623"/>
            <a:chExt cx="11550768" cy="2306082"/>
          </a:xfrm>
        </p:grpSpPr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A4F5272E-8611-CAF5-C7AA-97EA3D452675}"/>
                </a:ext>
              </a:extLst>
            </p:cNvPr>
            <p:cNvSpPr/>
            <p:nvPr/>
          </p:nvSpPr>
          <p:spPr>
            <a:xfrm>
              <a:off x="8001567" y="3816175"/>
              <a:ext cx="1007443" cy="4807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EA9C09F4-A7AD-4FAD-5C02-0F7DFD05B321}"/>
                </a:ext>
              </a:extLst>
            </p:cNvPr>
            <p:cNvSpPr/>
            <p:nvPr/>
          </p:nvSpPr>
          <p:spPr>
            <a:xfrm>
              <a:off x="351992" y="2774760"/>
              <a:ext cx="2039112" cy="47548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/>
                <a:t>Angiotensinógeno</a:t>
              </a:r>
              <a:endParaRPr lang="es-ES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4BCECC2-3380-699E-0A5D-711F9E5E91D5}"/>
                </a:ext>
              </a:extLst>
            </p:cNvPr>
            <p:cNvSpPr/>
            <p:nvPr/>
          </p:nvSpPr>
          <p:spPr>
            <a:xfrm>
              <a:off x="2729906" y="2774760"/>
              <a:ext cx="2039112" cy="47548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/>
                <a:t>Angiotensina I</a:t>
              </a:r>
              <a:endParaRPr lang="es-ES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81B5451-0AD5-4406-89A7-D6E415B58024}"/>
                </a:ext>
              </a:extLst>
            </p:cNvPr>
            <p:cNvSpPr/>
            <p:nvPr/>
          </p:nvSpPr>
          <p:spPr>
            <a:xfrm>
              <a:off x="5107820" y="2774760"/>
              <a:ext cx="2039112" cy="47548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/>
                <a:t>Angiotensina II</a:t>
              </a:r>
              <a:endParaRPr lang="es-ES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E5F3AF9-FAF1-E4C1-7CC4-FB9D2BC20332}"/>
                </a:ext>
              </a:extLst>
            </p:cNvPr>
            <p:cNvSpPr/>
            <p:nvPr/>
          </p:nvSpPr>
          <p:spPr>
            <a:xfrm>
              <a:off x="9863648" y="2774676"/>
              <a:ext cx="2039112" cy="47548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/>
                <a:t>Aldosterona</a:t>
              </a:r>
              <a:endParaRPr lang="es-ES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96C62A6-1304-A99B-E792-23649A290207}"/>
                </a:ext>
              </a:extLst>
            </p:cNvPr>
            <p:cNvSpPr/>
            <p:nvPr/>
          </p:nvSpPr>
          <p:spPr>
            <a:xfrm>
              <a:off x="7485734" y="2757623"/>
              <a:ext cx="2039112" cy="47548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/>
                <a:t>AT1</a:t>
              </a:r>
              <a:endParaRPr lang="es-ES" dirty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EBFEC7B8-F7BB-351C-27C2-502315536804}"/>
                </a:ext>
              </a:extLst>
            </p:cNvPr>
            <p:cNvSpPr/>
            <p:nvPr/>
          </p:nvSpPr>
          <p:spPr>
            <a:xfrm flipV="1">
              <a:off x="1942481" y="3354055"/>
              <a:ext cx="1088136" cy="302514"/>
            </a:xfrm>
            <a:custGeom>
              <a:avLst/>
              <a:gdLst>
                <a:gd name="connsiteX0" fmla="*/ 0 w 1408176"/>
                <a:gd name="connsiteY0" fmla="*/ 274332 h 274332"/>
                <a:gd name="connsiteX1" fmla="*/ 640080 w 1408176"/>
                <a:gd name="connsiteY1" fmla="*/ 12 h 274332"/>
                <a:gd name="connsiteX2" fmla="*/ 1408176 w 1408176"/>
                <a:gd name="connsiteY2" fmla="*/ 265188 h 2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8176" h="274332">
                  <a:moveTo>
                    <a:pt x="0" y="274332"/>
                  </a:moveTo>
                  <a:cubicBezTo>
                    <a:pt x="202692" y="137934"/>
                    <a:pt x="405384" y="1536"/>
                    <a:pt x="640080" y="12"/>
                  </a:cubicBezTo>
                  <a:cubicBezTo>
                    <a:pt x="874776" y="-1512"/>
                    <a:pt x="1141476" y="131838"/>
                    <a:pt x="1408176" y="265188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ED84C73B-A03A-FE5D-E435-8FB21E571ED5}"/>
                </a:ext>
              </a:extLst>
            </p:cNvPr>
            <p:cNvSpPr/>
            <p:nvPr/>
          </p:nvSpPr>
          <p:spPr>
            <a:xfrm flipV="1">
              <a:off x="4399867" y="3359257"/>
              <a:ext cx="1088136" cy="302514"/>
            </a:xfrm>
            <a:custGeom>
              <a:avLst/>
              <a:gdLst>
                <a:gd name="connsiteX0" fmla="*/ 0 w 1408176"/>
                <a:gd name="connsiteY0" fmla="*/ 274332 h 274332"/>
                <a:gd name="connsiteX1" fmla="*/ 640080 w 1408176"/>
                <a:gd name="connsiteY1" fmla="*/ 12 h 274332"/>
                <a:gd name="connsiteX2" fmla="*/ 1408176 w 1408176"/>
                <a:gd name="connsiteY2" fmla="*/ 265188 h 2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8176" h="274332">
                  <a:moveTo>
                    <a:pt x="0" y="274332"/>
                  </a:moveTo>
                  <a:cubicBezTo>
                    <a:pt x="202692" y="137934"/>
                    <a:pt x="405384" y="1536"/>
                    <a:pt x="640080" y="12"/>
                  </a:cubicBezTo>
                  <a:cubicBezTo>
                    <a:pt x="874776" y="-1512"/>
                    <a:pt x="1141476" y="131838"/>
                    <a:pt x="1408176" y="265188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0542CE80-03CA-70FB-FA11-29CB3D8E0767}"/>
                </a:ext>
              </a:extLst>
            </p:cNvPr>
            <p:cNvSpPr/>
            <p:nvPr/>
          </p:nvSpPr>
          <p:spPr>
            <a:xfrm>
              <a:off x="1942481" y="3765428"/>
              <a:ext cx="1088136" cy="3430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solidFill>
                    <a:schemeClr val="tx1">
                      <a:lumMod val="50000"/>
                    </a:schemeClr>
                  </a:solidFill>
                </a:rPr>
                <a:t>Renina</a:t>
              </a:r>
              <a:r>
                <a:rPr lang="es-ES_tradnl" dirty="0"/>
                <a:t> </a:t>
              </a:r>
              <a:endParaRPr lang="es-ES" dirty="0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F4C0FC39-7E91-B088-1894-12FAF99CA19B}"/>
                </a:ext>
              </a:extLst>
            </p:cNvPr>
            <p:cNvSpPr/>
            <p:nvPr/>
          </p:nvSpPr>
          <p:spPr>
            <a:xfrm>
              <a:off x="4399867" y="3794236"/>
              <a:ext cx="1088136" cy="3430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solidFill>
                    <a:schemeClr val="tx1">
                      <a:lumMod val="50000"/>
                    </a:schemeClr>
                  </a:solidFill>
                </a:rPr>
                <a:t>ECA</a:t>
              </a:r>
              <a:r>
                <a:rPr lang="es-ES_tradnl" dirty="0"/>
                <a:t> </a:t>
              </a:r>
              <a:endParaRPr lang="es-ES" dirty="0"/>
            </a:p>
          </p:txBody>
        </p: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065711DF-277D-5961-09F2-F85853DF60BC}"/>
                </a:ext>
              </a:extLst>
            </p:cNvPr>
            <p:cNvCxnSpPr/>
            <p:nvPr/>
          </p:nvCxnSpPr>
          <p:spPr>
            <a:xfrm>
              <a:off x="2391104" y="3023481"/>
              <a:ext cx="265176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A2D702D1-883F-DB44-5F27-03E1302DE1E7}"/>
                </a:ext>
              </a:extLst>
            </p:cNvPr>
            <p:cNvCxnSpPr/>
            <p:nvPr/>
          </p:nvCxnSpPr>
          <p:spPr>
            <a:xfrm>
              <a:off x="4792928" y="3029577"/>
              <a:ext cx="265176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>
              <a:extLst>
                <a:ext uri="{FF2B5EF4-FFF2-40B4-BE49-F238E27FC236}">
                  <a16:creationId xmlns:a16="http://schemas.microsoft.com/office/drawing/2014/main" id="{D7DD79FC-910A-6DE6-A539-19818D049854}"/>
                </a:ext>
              </a:extLst>
            </p:cNvPr>
            <p:cNvCxnSpPr/>
            <p:nvPr/>
          </p:nvCxnSpPr>
          <p:spPr>
            <a:xfrm>
              <a:off x="7146932" y="2995367"/>
              <a:ext cx="265176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FB45C3D2-E8FF-851E-D633-ED6A7EC2EC9F}"/>
                </a:ext>
              </a:extLst>
            </p:cNvPr>
            <p:cNvCxnSpPr/>
            <p:nvPr/>
          </p:nvCxnSpPr>
          <p:spPr>
            <a:xfrm>
              <a:off x="9524846" y="2991637"/>
              <a:ext cx="265176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33">
              <a:extLst>
                <a:ext uri="{FF2B5EF4-FFF2-40B4-BE49-F238E27FC236}">
                  <a16:creationId xmlns:a16="http://schemas.microsoft.com/office/drawing/2014/main" id="{3619D672-AD02-25E7-FDC8-9F9AC4FD59F7}"/>
                </a:ext>
              </a:extLst>
            </p:cNvPr>
            <p:cNvCxnSpPr>
              <a:cxnSpLocks/>
            </p:cNvCxnSpPr>
            <p:nvPr/>
          </p:nvCxnSpPr>
          <p:spPr>
            <a:xfrm>
              <a:off x="10908879" y="3252896"/>
              <a:ext cx="0" cy="403673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349B0765-756D-E807-4943-765BDB3D0A62}"/>
                </a:ext>
              </a:extLst>
            </p:cNvPr>
            <p:cNvSpPr/>
            <p:nvPr/>
          </p:nvSpPr>
          <p:spPr>
            <a:xfrm>
              <a:off x="9863648" y="3736726"/>
              <a:ext cx="2039112" cy="63962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solidFill>
                    <a:schemeClr val="tx1">
                      <a:lumMod val="50000"/>
                    </a:schemeClr>
                  </a:solidFill>
                </a:rPr>
                <a:t>Regulación de la presión arterial</a:t>
              </a:r>
              <a:endParaRPr lang="es-ES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08BD780A-7FA8-AECC-EFF4-A425CCB81FF8}"/>
                </a:ext>
              </a:extLst>
            </p:cNvPr>
            <p:cNvCxnSpPr/>
            <p:nvPr/>
          </p:nvCxnSpPr>
          <p:spPr>
            <a:xfrm>
              <a:off x="4943935" y="4212215"/>
              <a:ext cx="0" cy="3383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62384C8E-15D3-E1D3-B4FC-110AF58A81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2054" y="4212215"/>
              <a:ext cx="2437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C3E59ED2-224F-FDF3-139A-25DB97D89500}"/>
                </a:ext>
              </a:extLst>
            </p:cNvPr>
            <p:cNvCxnSpPr/>
            <p:nvPr/>
          </p:nvCxnSpPr>
          <p:spPr>
            <a:xfrm>
              <a:off x="8505290" y="3398399"/>
              <a:ext cx="0" cy="3383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BC02C68C-CADC-E2BD-5B11-17DE9B0C54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3409" y="3398399"/>
              <a:ext cx="2437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119A66F8-B432-FE01-83C8-E4E04B15EEB9}"/>
                </a:ext>
              </a:extLst>
            </p:cNvPr>
            <p:cNvSpPr/>
            <p:nvPr/>
          </p:nvSpPr>
          <p:spPr>
            <a:xfrm>
              <a:off x="4422885" y="4582977"/>
              <a:ext cx="1007443" cy="4807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3E249BD9-F4D9-3A89-2BB0-B73BB7A915C1}"/>
                </a:ext>
              </a:extLst>
            </p:cNvPr>
            <p:cNvSpPr/>
            <p:nvPr/>
          </p:nvSpPr>
          <p:spPr>
            <a:xfrm>
              <a:off x="4399866" y="4663641"/>
              <a:ext cx="1088136" cy="343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000" b="1" dirty="0">
                  <a:solidFill>
                    <a:srgbClr val="FF0000"/>
                  </a:solidFill>
                </a:rPr>
                <a:t>IECA </a:t>
              </a:r>
              <a:endParaRPr lang="es-E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DB4F8772-B4AB-1F69-CACA-3F7D3D82A2B9}"/>
                </a:ext>
              </a:extLst>
            </p:cNvPr>
            <p:cNvSpPr/>
            <p:nvPr/>
          </p:nvSpPr>
          <p:spPr>
            <a:xfrm>
              <a:off x="7961221" y="3835314"/>
              <a:ext cx="1088136" cy="343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000" b="1" dirty="0">
                  <a:solidFill>
                    <a:srgbClr val="FF0000"/>
                  </a:solidFill>
                </a:rPr>
                <a:t>ARA -II</a:t>
              </a:r>
              <a:endParaRPr lang="es-E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9F43B57-078E-07D9-D8C4-F9B4A87C8602}"/>
              </a:ext>
            </a:extLst>
          </p:cNvPr>
          <p:cNvSpPr txBox="1"/>
          <p:nvPr/>
        </p:nvSpPr>
        <p:spPr>
          <a:xfrm>
            <a:off x="3327000" y="6407204"/>
            <a:ext cx="69906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228600" indent="-228600">
              <a:buAutoNum type="arabicPeriod"/>
            </a:pPr>
            <a:r>
              <a:rPr lang="es-ES" dirty="0" err="1"/>
              <a:t>Cutrell</a:t>
            </a:r>
            <a:r>
              <a:rPr lang="es-ES" dirty="0"/>
              <a:t> S, et al. ACE-</a:t>
            </a:r>
            <a:r>
              <a:rPr lang="es-ES" dirty="0" err="1"/>
              <a:t>Inhibitors</a:t>
            </a:r>
            <a:r>
              <a:rPr lang="es-ES" dirty="0"/>
              <a:t> in </a:t>
            </a:r>
            <a:r>
              <a:rPr lang="es-ES" dirty="0" err="1"/>
              <a:t>Hypertension</a:t>
            </a:r>
            <a:r>
              <a:rPr lang="es-ES" dirty="0"/>
              <a:t>: A </a:t>
            </a:r>
            <a:r>
              <a:rPr lang="es-ES" dirty="0" err="1"/>
              <a:t>Historical</a:t>
            </a:r>
            <a:r>
              <a:rPr lang="es-ES" dirty="0"/>
              <a:t> </a:t>
            </a:r>
            <a:r>
              <a:rPr lang="es-ES" dirty="0" err="1"/>
              <a:t>Perspective</a:t>
            </a:r>
            <a:r>
              <a:rPr lang="es-ES" dirty="0"/>
              <a:t> and </a:t>
            </a:r>
            <a:r>
              <a:rPr lang="es-ES" dirty="0" err="1"/>
              <a:t>Current</a:t>
            </a:r>
            <a:r>
              <a:rPr lang="es-ES" dirty="0"/>
              <a:t> </a:t>
            </a:r>
            <a:r>
              <a:rPr lang="es-ES" dirty="0" err="1"/>
              <a:t>Insights</a:t>
            </a:r>
            <a:r>
              <a:rPr lang="es-ES" dirty="0"/>
              <a:t>. </a:t>
            </a:r>
            <a:r>
              <a:rPr lang="es-ES" dirty="0" err="1"/>
              <a:t>Curr</a:t>
            </a:r>
            <a:r>
              <a:rPr lang="es-ES" dirty="0"/>
              <a:t> </a:t>
            </a:r>
            <a:r>
              <a:rPr lang="es-ES" dirty="0" err="1"/>
              <a:t>Hypertens</a:t>
            </a:r>
            <a:r>
              <a:rPr lang="es-ES" dirty="0"/>
              <a:t> Rep. 2023 Sep;25(9):243-250. 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Novo S, et al. Role of ARBs in the blood hypertension therapy and prevention of cardiovascular events. Curr Drug Targets. 2009 Jan;10(1):20-5.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5722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45D8C0-7132-2A7F-B06B-17244DA48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>
            <a:extLst>
              <a:ext uri="{FF2B5EF4-FFF2-40B4-BE49-F238E27FC236}">
                <a16:creationId xmlns:a16="http://schemas.microsoft.com/office/drawing/2014/main" id="{0C14FD60-23EF-A7CA-6F65-5BA26CBBBD88}"/>
              </a:ext>
            </a:extLst>
          </p:cNvPr>
          <p:cNvSpPr txBox="1">
            <a:spLocks/>
          </p:cNvSpPr>
          <p:nvPr/>
        </p:nvSpPr>
        <p:spPr>
          <a:xfrm>
            <a:off x="403412" y="610663"/>
            <a:ext cx="11447929" cy="538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dirty="0"/>
              <a:t>Reducción de los eventos cardiovasculares: Los ARA-II y IECA son igual de eficaces</a:t>
            </a:r>
            <a:endParaRPr lang="es-ES" sz="2800" dirty="0"/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C6C088CC-3276-117F-C248-E9086940947C}"/>
              </a:ext>
            </a:extLst>
          </p:cNvPr>
          <p:cNvSpPr txBox="1">
            <a:spLocks/>
          </p:cNvSpPr>
          <p:nvPr/>
        </p:nvSpPr>
        <p:spPr>
          <a:xfrm>
            <a:off x="408673" y="-18717"/>
            <a:ext cx="10515600" cy="6255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Principales diferencias entre los ARA-II y los IECA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9B3CC0-88EA-AED5-C48A-3A4713B0A4E0}"/>
              </a:ext>
            </a:extLst>
          </p:cNvPr>
          <p:cNvSpPr txBox="1"/>
          <p:nvPr/>
        </p:nvSpPr>
        <p:spPr>
          <a:xfrm>
            <a:off x="2094571" y="5215154"/>
            <a:ext cx="806561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s-ES" sz="1400" dirty="0"/>
              <a:t>En un estudio de cohortes, se veía una tendencia a mejores resultados con los ARA-II en cuanto a la reducción de las tasas de eventos cardiovasculares, aunque las diferencias con los IECA no eran estadísticamente significativas</a:t>
            </a:r>
            <a:r>
              <a:rPr lang="es-ES" sz="1400" baseline="30000" dirty="0"/>
              <a:t>1</a:t>
            </a:r>
            <a:r>
              <a:rPr lang="es-ES" sz="1400" dirty="0"/>
              <a:t>. 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12D6719-8111-0FB6-A831-E8DB31DF7F3B}"/>
              </a:ext>
            </a:extLst>
          </p:cNvPr>
          <p:cNvGrpSpPr/>
          <p:nvPr/>
        </p:nvGrpSpPr>
        <p:grpSpPr>
          <a:xfrm>
            <a:off x="5612237" y="1693511"/>
            <a:ext cx="5312036" cy="1513338"/>
            <a:chOff x="6567534" y="448823"/>
            <a:chExt cx="8966160" cy="2742667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5631C86-65E3-C2E5-D846-3C6772D3A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67534" y="448823"/>
              <a:ext cx="4820273" cy="269004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D251067-CFC4-D559-0664-A0836E9A3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27654" y="544167"/>
              <a:ext cx="4006040" cy="2647323"/>
            </a:xfrm>
            <a:prstGeom prst="rect">
              <a:avLst/>
            </a:prstGeom>
          </p:spPr>
        </p:pic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F14B8C6-7E41-521C-8380-FD54918F864F}"/>
              </a:ext>
            </a:extLst>
          </p:cNvPr>
          <p:cNvSpPr txBox="1"/>
          <p:nvPr/>
        </p:nvSpPr>
        <p:spPr>
          <a:xfrm>
            <a:off x="2469597" y="6078060"/>
            <a:ext cx="731555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28600" indent="-228600" algn="ctr">
              <a:buAutoNum type="arabicPeriod"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s-ES" dirty="0"/>
              <a:t>1. Chen R, </a:t>
            </a:r>
            <a:r>
              <a:rPr lang="es-ES" dirty="0" err="1"/>
              <a:t>Suchard</a:t>
            </a:r>
            <a:r>
              <a:rPr lang="es-ES" dirty="0"/>
              <a:t> M, et al. Comparative </a:t>
            </a:r>
            <a:r>
              <a:rPr lang="es-ES" dirty="0" err="1"/>
              <a:t>First</a:t>
            </a:r>
            <a:r>
              <a:rPr lang="es-ES" dirty="0"/>
              <a:t>-Line </a:t>
            </a:r>
            <a:r>
              <a:rPr lang="es-ES" dirty="0" err="1"/>
              <a:t>Effectiveness</a:t>
            </a:r>
            <a:r>
              <a:rPr lang="es-ES" dirty="0"/>
              <a:t> and Safety </a:t>
            </a:r>
            <a:r>
              <a:rPr lang="es-ES" dirty="0" err="1"/>
              <a:t>of</a:t>
            </a:r>
            <a:r>
              <a:rPr lang="es-ES" dirty="0"/>
              <a:t> ACE (</a:t>
            </a:r>
            <a:r>
              <a:rPr lang="es-ES" dirty="0" err="1"/>
              <a:t>Angiotensin-Converting</a:t>
            </a:r>
            <a:r>
              <a:rPr lang="es-ES" dirty="0"/>
              <a:t> </a:t>
            </a:r>
            <a:r>
              <a:rPr lang="es-ES" dirty="0" err="1"/>
              <a:t>Enzyme</a:t>
            </a:r>
            <a:r>
              <a:rPr lang="es-ES" dirty="0"/>
              <a:t>) </a:t>
            </a:r>
            <a:r>
              <a:rPr lang="es-ES" dirty="0" err="1"/>
              <a:t>Inhibitors</a:t>
            </a:r>
            <a:r>
              <a:rPr lang="es-ES" dirty="0"/>
              <a:t> and </a:t>
            </a:r>
            <a:r>
              <a:rPr lang="es-ES" dirty="0" err="1"/>
              <a:t>Angiotensin</a:t>
            </a:r>
            <a:r>
              <a:rPr lang="es-ES" dirty="0"/>
              <a:t> Receptor </a:t>
            </a:r>
            <a:r>
              <a:rPr lang="es-ES" dirty="0" err="1"/>
              <a:t>Blockers</a:t>
            </a:r>
            <a:r>
              <a:rPr lang="es-ES" dirty="0"/>
              <a:t>: A </a:t>
            </a:r>
            <a:r>
              <a:rPr lang="es-ES" dirty="0" err="1"/>
              <a:t>Multinational</a:t>
            </a:r>
            <a:r>
              <a:rPr lang="es-ES" dirty="0"/>
              <a:t> </a:t>
            </a:r>
            <a:r>
              <a:rPr lang="es-ES" dirty="0" err="1"/>
              <a:t>Cohort</a:t>
            </a:r>
            <a:r>
              <a:rPr lang="es-ES" dirty="0"/>
              <a:t> </a:t>
            </a:r>
            <a:r>
              <a:rPr lang="es-ES" dirty="0" err="1"/>
              <a:t>Study.</a:t>
            </a:r>
            <a:r>
              <a:rPr lang="es-ES" b="1" dirty="0" err="1"/>
              <a:t>Hypertension</a:t>
            </a:r>
            <a:r>
              <a:rPr lang="es-ES" dirty="0"/>
              <a:t>. </a:t>
            </a:r>
            <a:r>
              <a:rPr lang="es-ES" b="1" dirty="0"/>
              <a:t>2021</a:t>
            </a:r>
            <a:r>
              <a:rPr lang="es-ES" dirty="0"/>
              <a:t> Sep;78(3):591-603. </a:t>
            </a:r>
            <a:r>
              <a:rPr lang="es-ES" dirty="0" err="1"/>
              <a:t>doi</a:t>
            </a:r>
            <a:r>
              <a:rPr lang="es-ES" dirty="0"/>
              <a:t>: 10.1161/HYPERTENSIONAHA.120.16667. </a:t>
            </a:r>
            <a:r>
              <a:rPr lang="es-ES" dirty="0" err="1"/>
              <a:t>Epub</a:t>
            </a:r>
            <a:r>
              <a:rPr lang="es-ES" dirty="0"/>
              <a:t> 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2021</a:t>
            </a:r>
            <a:r>
              <a:rPr lang="es-ES" dirty="0"/>
              <a:t> Jul 26.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2D95133-933C-BC9D-6210-773D25745E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607"/>
          <a:stretch/>
        </p:blipFill>
        <p:spPr>
          <a:xfrm>
            <a:off x="6043113" y="3379504"/>
            <a:ext cx="4849825" cy="143135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F0B12F8-3148-6592-4C16-8EB603C7D310}"/>
              </a:ext>
            </a:extLst>
          </p:cNvPr>
          <p:cNvSpPr txBox="1"/>
          <p:nvPr/>
        </p:nvSpPr>
        <p:spPr>
          <a:xfrm>
            <a:off x="629761" y="1719234"/>
            <a:ext cx="4527455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Características del estudio:</a:t>
            </a:r>
          </a:p>
          <a:p>
            <a:endParaRPr lang="es-ES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Real-</a:t>
            </a:r>
            <a:r>
              <a:rPr lang="es-E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world</a:t>
            </a: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evidence</a:t>
            </a:r>
            <a:endParaRPr lang="es-ES" sz="1200" b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Estudio retrospectivo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Diseño de cohortes de nuevos usuarios de ARA-II y IECA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Pacientes en monoterapia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8 bases de 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Pacientes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iniciando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un IECA: 2,297,881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Pacientes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iniciando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un ARA-II: 673,938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Duración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1996-2018 (22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años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Variables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primarias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infarto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miocardio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agudo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insuficiencia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cardíaca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accidente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cerebrovascular,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variable de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eventos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cardiovasculares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compuesta</a:t>
            </a:r>
            <a:endParaRPr lang="en-US" sz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303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4FF113F3-8EAE-464E-5780-46A68B560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74" y="1320730"/>
            <a:ext cx="1079025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73125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3125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3125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3125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3125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s-ES" sz="1200" b="0" dirty="0">
                <a:solidFill>
                  <a:srgbClr val="002060"/>
                </a:solidFill>
              </a:rPr>
              <a:t>Este documento (la “Presentación”) ha sido preparado exclusivamente para su uso en presentaciones y/o formaciones de Almirall, S.A. ("Almirall") dirigidas a la comunidad científica (“Uso Permitido”). Este documento incluye información resumida y no pretende ser exhaustivo. La divulgación, difusión o uso de este documento, para un uso distinto al Uso Permitido, sin la autorización previa, expresa y por escrito de Almirall está prohibida.</a:t>
            </a:r>
          </a:p>
          <a:p>
            <a:pPr algn="just">
              <a:spcBef>
                <a:spcPts val="600"/>
              </a:spcBef>
            </a:pPr>
            <a:endParaRPr lang="es-ES" sz="1200" b="0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s-ES" sz="1200" b="0" dirty="0">
                <a:solidFill>
                  <a:srgbClr val="002060"/>
                </a:solidFill>
              </a:rPr>
              <a:t>Almirall no otorga, ni implícita ni explícitamente, ninguna garantía de imparcialidad, precisión, integridad o exactitud de la información, opinión y declaraciones expresadas en dicha Presentación o en discusiones que puedan tener lugar durante su utilización.</a:t>
            </a:r>
          </a:p>
          <a:p>
            <a:pPr algn="just">
              <a:spcBef>
                <a:spcPts val="600"/>
              </a:spcBef>
            </a:pPr>
            <a:endParaRPr lang="es-ES" sz="1200" b="0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s-ES" sz="1200" b="0" dirty="0">
                <a:solidFill>
                  <a:srgbClr val="002060"/>
                </a:solidFill>
              </a:rPr>
              <a:t>Tanto la Presentación como los contenidos incluidos en la misma (con carácter enunciativo, que no limitativo, imágenes, diseño gráfico, logos, textos, gráficos, ilustraciones, fotografías, y cualquier otro material susceptible de protección) están bajo la responsabilidad de Almirall y son titularidad exclusiva de Almirall o Almirall tiene sobre ellos la correspondiente autorización de uso. </a:t>
            </a:r>
          </a:p>
          <a:p>
            <a:pPr algn="just">
              <a:spcBef>
                <a:spcPts val="600"/>
              </a:spcBef>
            </a:pPr>
            <a:endParaRPr lang="es-ES" sz="1200" b="0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s-ES" sz="1200" b="0" dirty="0">
                <a:solidFill>
                  <a:srgbClr val="002060"/>
                </a:solidFill>
              </a:rPr>
              <a:t>Igualmente, todos los nombres comerciales, marcas o signos distintivos de cualquier clase contenidos en la Presentación están protegidos por la Ley.</a:t>
            </a:r>
          </a:p>
          <a:p>
            <a:pPr algn="just">
              <a:spcBef>
                <a:spcPts val="600"/>
              </a:spcBef>
            </a:pPr>
            <a:endParaRPr lang="es-ES" sz="1200" b="0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s-ES" sz="1200" b="0" dirty="0">
                <a:solidFill>
                  <a:srgbClr val="002060"/>
                </a:solidFill>
              </a:rPr>
              <a:t>La reproducción, distribución, comercialización, transformación, comunicación pública y, en general, cualquier otra forma de explotación, por cualquier procedimiento, de todo o parte de la Presentación  o de la información contenida en la misma con fines distintos al Uso Permitido, podría constituir una infracción de los derechos de Propiedad Intelectual y/o Industrial de Almirall o del titular de los mismos y podría dar lugar al ejercicio de cuantas acciones judiciales o extrajudiciales pudieran corresponder en el ejercicio de sus derechos. Todo ello salvo que, previa solicitud, Almirall haya autorizado expresamente y por escrito el uso de los contenidos para un fin específico, en cuyo caso, el destinatario se compromete a citar la Almirall como fuente titular del contenido.</a:t>
            </a:r>
            <a:endParaRPr lang="en-US" sz="1200" b="0" dirty="0">
              <a:solidFill>
                <a:srgbClr val="00206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A6A0C48-8475-4E37-53D9-8C08BEB64DB5}"/>
              </a:ext>
            </a:extLst>
          </p:cNvPr>
          <p:cNvSpPr txBox="1">
            <a:spLocks noChangeArrowheads="1"/>
          </p:cNvSpPr>
          <p:nvPr/>
        </p:nvSpPr>
        <p:spPr>
          <a:xfrm>
            <a:off x="550007" y="512735"/>
            <a:ext cx="11091986" cy="6469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EXONERACIÓN DE RESPONSABILIDAD Y USO DE LA PRESENTACIÓN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F29E067-4784-A77E-7C23-F254B663C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>
            <a:extLst>
              <a:ext uri="{FF2B5EF4-FFF2-40B4-BE49-F238E27FC236}">
                <a16:creationId xmlns:a16="http://schemas.microsoft.com/office/drawing/2014/main" id="{032A4B02-98E8-9C39-5015-2F2CA3506446}"/>
              </a:ext>
            </a:extLst>
          </p:cNvPr>
          <p:cNvSpPr txBox="1">
            <a:spLocks/>
          </p:cNvSpPr>
          <p:nvPr/>
        </p:nvSpPr>
        <p:spPr>
          <a:xfrm>
            <a:off x="403412" y="610663"/>
            <a:ext cx="11447929" cy="538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dirty="0"/>
              <a:t>Reducción de los eventos cardiovasculares: Los ARA-II y IECA son igual de eficaces</a:t>
            </a:r>
            <a:endParaRPr lang="es-ES" sz="2800" dirty="0"/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E3522EC9-EA63-F620-FA68-097CF10FA9C3}"/>
              </a:ext>
            </a:extLst>
          </p:cNvPr>
          <p:cNvSpPr txBox="1">
            <a:spLocks/>
          </p:cNvSpPr>
          <p:nvPr/>
        </p:nvSpPr>
        <p:spPr>
          <a:xfrm>
            <a:off x="408673" y="-18717"/>
            <a:ext cx="10515600" cy="6255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Principales diferencias entre los ARA-II y los IECA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4CC5EC-6164-A864-D19A-D53285583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984" y="1919753"/>
            <a:ext cx="3584666" cy="301849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E6E1CE-04EB-7C9C-F4F1-99F089AF232D}"/>
              </a:ext>
            </a:extLst>
          </p:cNvPr>
          <p:cNvSpPr txBox="1"/>
          <p:nvPr/>
        </p:nvSpPr>
        <p:spPr>
          <a:xfrm>
            <a:off x="6127376" y="1445635"/>
            <a:ext cx="51276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Tasas de variables cardiovasculares con ARA-II vs IECA</a:t>
            </a:r>
            <a:endParaRPr lang="es-ES" sz="14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EA890-3016-CF36-F465-717A70048315}"/>
              </a:ext>
            </a:extLst>
          </p:cNvPr>
          <p:cNvSpPr txBox="1"/>
          <p:nvPr/>
        </p:nvSpPr>
        <p:spPr>
          <a:xfrm>
            <a:off x="2350008" y="5892480"/>
            <a:ext cx="785188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28600" indent="-228600" algn="ctr">
              <a:buAutoNum type="arabicPeriod"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dirty="0" err="1"/>
              <a:t>Shih</a:t>
            </a:r>
            <a:r>
              <a:rPr lang="es-ES" dirty="0"/>
              <a:t> C, Chen H, et al. </a:t>
            </a:r>
            <a:r>
              <a:rPr lang="es-ES" dirty="0" err="1"/>
              <a:t>Angiotensin-converting</a:t>
            </a:r>
            <a:r>
              <a:rPr lang="es-ES" dirty="0"/>
              <a:t> </a:t>
            </a:r>
            <a:r>
              <a:rPr lang="es-ES" dirty="0" err="1"/>
              <a:t>enzyme</a:t>
            </a:r>
            <a:r>
              <a:rPr lang="es-ES" dirty="0"/>
              <a:t> </a:t>
            </a:r>
            <a:r>
              <a:rPr lang="es-ES" dirty="0" err="1"/>
              <a:t>inhibitors</a:t>
            </a:r>
            <a:r>
              <a:rPr lang="es-ES" dirty="0"/>
              <a:t>, </a:t>
            </a:r>
            <a:r>
              <a:rPr lang="es-ES" dirty="0" err="1"/>
              <a:t>angiotensin</a:t>
            </a:r>
            <a:r>
              <a:rPr lang="es-ES" dirty="0"/>
              <a:t> II receptor </a:t>
            </a:r>
            <a:r>
              <a:rPr lang="es-ES" dirty="0" err="1"/>
              <a:t>blockers</a:t>
            </a:r>
            <a:r>
              <a:rPr lang="es-ES" dirty="0"/>
              <a:t>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major</a:t>
            </a:r>
            <a:r>
              <a:rPr lang="es-ES" dirty="0"/>
              <a:t> adverse </a:t>
            </a:r>
            <a:r>
              <a:rPr lang="es-ES" dirty="0" err="1"/>
              <a:t>cardiac</a:t>
            </a:r>
            <a:r>
              <a:rPr lang="es-ES" dirty="0"/>
              <a:t> </a:t>
            </a:r>
            <a:r>
              <a:rPr lang="es-ES" dirty="0" err="1"/>
              <a:t>events</a:t>
            </a:r>
            <a:r>
              <a:rPr lang="es-ES" dirty="0"/>
              <a:t> in </a:t>
            </a:r>
            <a:r>
              <a:rPr lang="es-ES" dirty="0" err="1"/>
              <a:t>patients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diabetes and prior </a:t>
            </a:r>
            <a:r>
              <a:rPr lang="es-ES" dirty="0" err="1"/>
              <a:t>stroke</a:t>
            </a:r>
            <a:r>
              <a:rPr lang="es-ES" dirty="0"/>
              <a:t>: a </a:t>
            </a:r>
            <a:r>
              <a:rPr lang="es-ES" dirty="0" err="1"/>
              <a:t>nationwide</a:t>
            </a:r>
            <a:r>
              <a:rPr lang="es-ES" dirty="0"/>
              <a:t> </a:t>
            </a:r>
            <a:r>
              <a:rPr lang="es-ES" dirty="0" err="1"/>
              <a:t>study</a:t>
            </a:r>
            <a:r>
              <a:rPr lang="es-ES" dirty="0"/>
              <a:t>. </a:t>
            </a:r>
            <a:r>
              <a:rPr lang="es-ES" b="1" dirty="0"/>
              <a:t>J </a:t>
            </a:r>
            <a:r>
              <a:rPr lang="es-ES" b="1" dirty="0" err="1"/>
              <a:t>Hypertens</a:t>
            </a:r>
            <a:r>
              <a:rPr lang="es-ES" b="1" dirty="0"/>
              <a:t>. 2016 </a:t>
            </a:r>
            <a:r>
              <a:rPr lang="es-ES" dirty="0"/>
              <a:t>Mar;34(3):567-74; </a:t>
            </a:r>
            <a:r>
              <a:rPr lang="es-ES" dirty="0" err="1"/>
              <a:t>discussion</a:t>
            </a:r>
            <a:r>
              <a:rPr lang="es-ES" dirty="0"/>
              <a:t> 575. </a:t>
            </a:r>
            <a:r>
              <a:rPr lang="es-ES" dirty="0" err="1"/>
              <a:t>doi</a:t>
            </a:r>
            <a:r>
              <a:rPr lang="es-ES" dirty="0"/>
              <a:t>: 10.1097/HJH.0000000000000804.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FAE5FB-98D7-18E5-D2DF-07A2DB7D442A}"/>
              </a:ext>
            </a:extLst>
          </p:cNvPr>
          <p:cNvSpPr txBox="1"/>
          <p:nvPr/>
        </p:nvSpPr>
        <p:spPr>
          <a:xfrm>
            <a:off x="5751576" y="5104587"/>
            <a:ext cx="563617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z="1400" dirty="0"/>
              <a:t>En </a:t>
            </a:r>
            <a:r>
              <a:rPr lang="en-US" sz="1400" dirty="0" err="1"/>
              <a:t>pacientes</a:t>
            </a:r>
            <a:r>
              <a:rPr lang="en-US" sz="1400" dirty="0"/>
              <a:t> </a:t>
            </a:r>
            <a:r>
              <a:rPr lang="en-US" sz="1400" dirty="0" err="1"/>
              <a:t>diabeticos</a:t>
            </a:r>
            <a:r>
              <a:rPr lang="en-US" sz="1400" dirty="0"/>
              <a:t>,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riesgo</a:t>
            </a:r>
            <a:r>
              <a:rPr lang="en-US" sz="1400" dirty="0"/>
              <a:t> de </a:t>
            </a:r>
            <a:r>
              <a:rPr lang="en-US" sz="1400" dirty="0" err="1"/>
              <a:t>padecer</a:t>
            </a:r>
            <a:r>
              <a:rPr lang="en-US" sz="1400" dirty="0"/>
              <a:t> MACE o </a:t>
            </a:r>
            <a:r>
              <a:rPr lang="en-US" sz="1400" dirty="0" err="1"/>
              <a:t>otros</a:t>
            </a:r>
            <a:r>
              <a:rPr lang="en-US" sz="1400" dirty="0"/>
              <a:t> variables </a:t>
            </a:r>
            <a:r>
              <a:rPr lang="en-US" sz="1400" dirty="0" err="1"/>
              <a:t>secundarios</a:t>
            </a:r>
            <a:r>
              <a:rPr lang="en-US" sz="1400" dirty="0"/>
              <a:t> no cambia con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uso</a:t>
            </a:r>
            <a:r>
              <a:rPr lang="en-US" sz="1400" dirty="0"/>
              <a:t> de IECA vs ARA-II. </a:t>
            </a:r>
            <a:endParaRPr lang="es-ES" sz="1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715FE37-7CF5-413F-822D-21944666A684}"/>
              </a:ext>
            </a:extLst>
          </p:cNvPr>
          <p:cNvSpPr txBox="1"/>
          <p:nvPr/>
        </p:nvSpPr>
        <p:spPr>
          <a:xfrm>
            <a:off x="612221" y="1709653"/>
            <a:ext cx="4527455" cy="3385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Características del estudio:</a:t>
            </a:r>
          </a:p>
          <a:p>
            <a:endParaRPr lang="es-ES" sz="1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Estudio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observacional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nacional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(Taiwan)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Emparejamiento aplicando el índice da propensión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Pacientes con diabetes mellitus tipo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 accidente cerebrovascular (prevención secundaria)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Nuevos usuarios de ARA-II y IECA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Pacientes en monoterapia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Pacientes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iniciando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un IECA: 15,959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Pacientes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iniciando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un ARA-II: 23 929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Duración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2000-2011 (11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años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Variables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primarias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Evento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cardiovascular mayor (MACE: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infarto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miocardio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ictus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isquémico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y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mortalidad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Variables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secundarias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Hospitalización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daño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renal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agudo</a:t>
            </a:r>
            <a:endParaRPr lang="en-US" sz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Hiperkalemia</a:t>
            </a:r>
            <a:r>
              <a:rPr lang="en-US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7592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59F7CB7-9581-2594-D5E4-BC22011B8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>
            <a:extLst>
              <a:ext uri="{FF2B5EF4-FFF2-40B4-BE49-F238E27FC236}">
                <a16:creationId xmlns:a16="http://schemas.microsoft.com/office/drawing/2014/main" id="{19A84FA9-73C1-625F-40F2-102A58EEAF8F}"/>
              </a:ext>
            </a:extLst>
          </p:cNvPr>
          <p:cNvSpPr txBox="1">
            <a:spLocks/>
          </p:cNvSpPr>
          <p:nvPr/>
        </p:nvSpPr>
        <p:spPr>
          <a:xfrm>
            <a:off x="403412" y="610663"/>
            <a:ext cx="11447929" cy="538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Los ARA-II tienen mejores resultados sobre los eventos cardiovasculares</a:t>
            </a:r>
            <a:endParaRPr lang="es-ES" sz="2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9E62CE-FD29-1471-E51D-A3A7EFACCC2A}"/>
              </a:ext>
            </a:extLst>
          </p:cNvPr>
          <p:cNvSpPr txBox="1"/>
          <p:nvPr/>
        </p:nvSpPr>
        <p:spPr>
          <a:xfrm>
            <a:off x="225947" y="5997462"/>
            <a:ext cx="590142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28600" indent="-228600" algn="ctr">
              <a:buAutoNum type="arabicPeriod"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dirty="0" err="1"/>
              <a:t>Potier</a:t>
            </a:r>
            <a:r>
              <a:rPr lang="es-ES" dirty="0"/>
              <a:t> L, </a:t>
            </a:r>
            <a:r>
              <a:rPr lang="es-ES" dirty="0" err="1"/>
              <a:t>Roussel</a:t>
            </a:r>
            <a:r>
              <a:rPr lang="es-ES" dirty="0"/>
              <a:t> R, et al. </a:t>
            </a:r>
            <a:r>
              <a:rPr lang="en-US" dirty="0"/>
              <a:t>Angiotensin-converting enzyme inhibitors and angiotensin receptor blockers in high vascular risk. </a:t>
            </a:r>
            <a:r>
              <a:rPr lang="es-ES" b="1" dirty="0"/>
              <a:t>Heart. 2017 </a:t>
            </a:r>
            <a:r>
              <a:rPr lang="es-ES" dirty="0"/>
              <a:t>Sep;103(17):1339-1346. </a:t>
            </a:r>
            <a:r>
              <a:rPr lang="es-ES" dirty="0" err="1"/>
              <a:t>doi</a:t>
            </a:r>
            <a:r>
              <a:rPr lang="es-ES" dirty="0"/>
              <a:t>: 10.1136/heartjnl-2016-310705. </a:t>
            </a:r>
            <a:r>
              <a:rPr lang="es-ES" dirty="0" err="1"/>
              <a:t>Epub</a:t>
            </a:r>
            <a:r>
              <a:rPr lang="es-ES" dirty="0"/>
              <a:t> 2017 Mar 11.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A81F17-4046-73A4-0C4A-5FDB7BD80DFF}"/>
              </a:ext>
            </a:extLst>
          </p:cNvPr>
          <p:cNvSpPr txBox="1"/>
          <p:nvPr/>
        </p:nvSpPr>
        <p:spPr>
          <a:xfrm>
            <a:off x="701820" y="5027965"/>
            <a:ext cx="4964653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s-ES" sz="1400" dirty="0"/>
              <a:t>In pacientes con riesgo cardiovascular (CV) alto, la tasa de eventos cardiovasculares fue 10% menor en los usuarios de los ARA-II en comparación con los IECA</a:t>
            </a:r>
            <a:r>
              <a:rPr lang="es-ES" sz="1400" baseline="30000" dirty="0"/>
              <a:t>1</a:t>
            </a:r>
            <a:r>
              <a:rPr lang="es-ES" sz="1400" dirty="0"/>
              <a:t>. </a:t>
            </a: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EF261FFE-90C4-0045-1C8F-A54BFADC8F85}"/>
              </a:ext>
            </a:extLst>
          </p:cNvPr>
          <p:cNvSpPr txBox="1">
            <a:spLocks/>
          </p:cNvSpPr>
          <p:nvPr/>
        </p:nvSpPr>
        <p:spPr>
          <a:xfrm>
            <a:off x="408673" y="-18717"/>
            <a:ext cx="10515600" cy="6255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Principales diferencias entre los ARA-II y los IECA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81736F-C36E-D2A5-4C22-35D93D5851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400" b="9574"/>
          <a:stretch/>
        </p:blipFill>
        <p:spPr>
          <a:xfrm>
            <a:off x="761132" y="2602446"/>
            <a:ext cx="4964653" cy="216184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9D6ED5B-67E4-731E-F7D4-08AEB89A2B9E}"/>
              </a:ext>
            </a:extLst>
          </p:cNvPr>
          <p:cNvSpPr txBox="1"/>
          <p:nvPr/>
        </p:nvSpPr>
        <p:spPr>
          <a:xfrm>
            <a:off x="998398" y="2178750"/>
            <a:ext cx="46680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Tasas de variables cardiovasculares con ARA-II vs IECA</a:t>
            </a:r>
            <a:endParaRPr lang="es-ES" sz="14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9ACD17-9525-05E0-45FB-F02F87002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068" y="2066488"/>
            <a:ext cx="5148589" cy="272502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133DA99-713D-2EC6-CCE1-D7925248316C}"/>
              </a:ext>
            </a:extLst>
          </p:cNvPr>
          <p:cNvSpPr txBox="1"/>
          <p:nvPr/>
        </p:nvSpPr>
        <p:spPr>
          <a:xfrm>
            <a:off x="6842351" y="6016504"/>
            <a:ext cx="486938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28600" indent="-228600" algn="ctr">
              <a:buAutoNum type="arabicPeriod"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dirty="0" err="1"/>
              <a:t>Petrella</a:t>
            </a:r>
            <a:r>
              <a:rPr lang="es-ES" dirty="0"/>
              <a:t> R, </a:t>
            </a:r>
            <a:r>
              <a:rPr lang="es-ES" dirty="0" err="1"/>
              <a:t>Michailidis</a:t>
            </a:r>
            <a:r>
              <a:rPr lang="es-ES" dirty="0"/>
              <a:t> P, Retrospective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real-</a:t>
            </a:r>
            <a:r>
              <a:rPr lang="es-ES" dirty="0" err="1"/>
              <a:t>world</a:t>
            </a:r>
            <a:r>
              <a:rPr lang="es-ES" dirty="0"/>
              <a:t> </a:t>
            </a:r>
            <a:r>
              <a:rPr lang="es-ES" dirty="0" err="1"/>
              <a:t>efficacy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angiotensin</a:t>
            </a:r>
            <a:r>
              <a:rPr lang="es-ES" dirty="0"/>
              <a:t> receptor </a:t>
            </a:r>
            <a:r>
              <a:rPr lang="es-ES" dirty="0" err="1"/>
              <a:t>blockers</a:t>
            </a:r>
            <a:r>
              <a:rPr lang="es-ES" dirty="0"/>
              <a:t> versus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classes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antihypertensive</a:t>
            </a:r>
            <a:r>
              <a:rPr lang="es-ES" dirty="0"/>
              <a:t> </a:t>
            </a:r>
            <a:r>
              <a:rPr lang="es-ES" dirty="0" err="1"/>
              <a:t>agents</a:t>
            </a:r>
            <a:r>
              <a:rPr lang="es-ES" dirty="0"/>
              <a:t> in </a:t>
            </a:r>
            <a:r>
              <a:rPr lang="es-ES" dirty="0" err="1"/>
              <a:t>blood</a:t>
            </a:r>
            <a:r>
              <a:rPr lang="es-ES" dirty="0"/>
              <a:t> </a:t>
            </a:r>
            <a:r>
              <a:rPr lang="es-ES" dirty="0" err="1"/>
              <a:t>pressure</a:t>
            </a:r>
            <a:r>
              <a:rPr lang="es-ES" dirty="0"/>
              <a:t> </a:t>
            </a:r>
            <a:r>
              <a:rPr lang="es-ES" dirty="0" err="1"/>
              <a:t>management</a:t>
            </a:r>
            <a:r>
              <a:rPr lang="es-ES" dirty="0"/>
              <a:t>. </a:t>
            </a:r>
            <a:r>
              <a:rPr lang="es-ES" b="1" dirty="0"/>
              <a:t>Clin </a:t>
            </a:r>
            <a:r>
              <a:rPr lang="es-ES" b="1" dirty="0" err="1"/>
              <a:t>Ther</a:t>
            </a:r>
            <a:r>
              <a:rPr lang="es-ES" b="1" dirty="0"/>
              <a:t>. 2011</a:t>
            </a:r>
            <a:r>
              <a:rPr lang="es-ES" dirty="0"/>
              <a:t> Sep;33(9):1190-203. </a:t>
            </a:r>
            <a:r>
              <a:rPr lang="es-ES" dirty="0" err="1"/>
              <a:t>doi</a:t>
            </a:r>
            <a:r>
              <a:rPr lang="es-ES" dirty="0"/>
              <a:t>: 10.1016/j.clinthera.2011.08.008. </a:t>
            </a:r>
            <a:r>
              <a:rPr lang="es-ES" dirty="0" err="1"/>
              <a:t>Epub</a:t>
            </a:r>
            <a:r>
              <a:rPr lang="es-ES" dirty="0"/>
              <a:t> 2011 </a:t>
            </a:r>
            <a:r>
              <a:rPr lang="es-ES" dirty="0" err="1"/>
              <a:t>Sep</a:t>
            </a:r>
            <a:r>
              <a:rPr lang="es-ES" dirty="0"/>
              <a:t> 1.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D8292F4-540A-3825-5A47-15284FD65544}"/>
              </a:ext>
            </a:extLst>
          </p:cNvPr>
          <p:cNvSpPr txBox="1"/>
          <p:nvPr/>
        </p:nvSpPr>
        <p:spPr>
          <a:xfrm>
            <a:off x="6462001" y="5022345"/>
            <a:ext cx="551173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z="1400" dirty="0"/>
              <a:t>En </a:t>
            </a:r>
            <a:r>
              <a:rPr lang="en-US" sz="1400" dirty="0" err="1"/>
              <a:t>pacientes</a:t>
            </a:r>
            <a:r>
              <a:rPr lang="en-US" sz="1400" dirty="0"/>
              <a:t> recibiendo mono o doble </a:t>
            </a:r>
            <a:r>
              <a:rPr lang="en-US" sz="1400" dirty="0" err="1"/>
              <a:t>terapia</a:t>
            </a:r>
            <a:r>
              <a:rPr lang="en-US" sz="1400" dirty="0"/>
              <a:t> con </a:t>
            </a:r>
            <a:r>
              <a:rPr lang="en-US" sz="1400" dirty="0" err="1"/>
              <a:t>algún</a:t>
            </a:r>
            <a:r>
              <a:rPr lang="en-US" sz="1400" dirty="0"/>
              <a:t> ARA-II, IECA o </a:t>
            </a:r>
            <a:r>
              <a:rPr lang="en-US" sz="1400" dirty="0" err="1"/>
              <a:t>CaA</a:t>
            </a:r>
            <a:r>
              <a:rPr lang="en-US" sz="1400" dirty="0"/>
              <a:t>,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número</a:t>
            </a:r>
            <a:r>
              <a:rPr lang="en-US" sz="1400" dirty="0"/>
              <a:t> de </a:t>
            </a:r>
            <a:r>
              <a:rPr lang="en-US" sz="1400" dirty="0" err="1"/>
              <a:t>paciente</a:t>
            </a:r>
            <a:r>
              <a:rPr lang="en-US" sz="1400" dirty="0"/>
              <a:t> que </a:t>
            </a:r>
            <a:r>
              <a:rPr lang="en-US" sz="1400" dirty="0" err="1"/>
              <a:t>sufrieron</a:t>
            </a:r>
            <a:r>
              <a:rPr lang="en-US" sz="1400" dirty="0"/>
              <a:t> un </a:t>
            </a:r>
            <a:r>
              <a:rPr lang="en-US" sz="1400" dirty="0" err="1"/>
              <a:t>evento</a:t>
            </a:r>
            <a:r>
              <a:rPr lang="en-US" sz="1400" dirty="0"/>
              <a:t> CV </a:t>
            </a:r>
            <a:r>
              <a:rPr lang="en-US" sz="1400" dirty="0" err="1"/>
              <a:t>fue</a:t>
            </a:r>
            <a:r>
              <a:rPr lang="en-US" sz="1400" dirty="0"/>
              <a:t> </a:t>
            </a:r>
            <a:r>
              <a:rPr lang="en-US" sz="1400" dirty="0" err="1"/>
              <a:t>menor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aquellos</a:t>
            </a:r>
            <a:r>
              <a:rPr lang="en-US" sz="1400" dirty="0"/>
              <a:t> </a:t>
            </a:r>
            <a:r>
              <a:rPr lang="en-US" sz="1400" dirty="0" err="1"/>
              <a:t>pacientes</a:t>
            </a:r>
            <a:r>
              <a:rPr lang="en-US" sz="1400" dirty="0"/>
              <a:t> recibiendo un ARA-II. </a:t>
            </a:r>
            <a:endParaRPr lang="es-ES" sz="1400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DAE0579-024E-A748-C8D9-087B648A560B}"/>
              </a:ext>
            </a:extLst>
          </p:cNvPr>
          <p:cNvCxnSpPr/>
          <p:nvPr/>
        </p:nvCxnSpPr>
        <p:spPr>
          <a:xfrm>
            <a:off x="6284068" y="1838528"/>
            <a:ext cx="0" cy="3735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410D21-5244-8831-EAA1-71B1978C9799}"/>
              </a:ext>
            </a:extLst>
          </p:cNvPr>
          <p:cNvSpPr txBox="1"/>
          <p:nvPr/>
        </p:nvSpPr>
        <p:spPr>
          <a:xfrm>
            <a:off x="761129" y="1471755"/>
            <a:ext cx="4964652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Estudio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observacional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s-E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Cohorte ajustada por puntuación de propensión</a:t>
            </a:r>
            <a:endParaRPr lang="en-US" sz="1200" b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en-US" sz="14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[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40 625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pacientes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(IECAs 67.9% and ARA-II 32.1%)</a:t>
            </a:r>
            <a:r>
              <a:rPr lang="en-US" sz="14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]</a:t>
            </a:r>
            <a:endParaRPr lang="es-ES" sz="1200" b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AACB455-4C67-D0EA-DF5F-DE9A5720CD5C}"/>
              </a:ext>
            </a:extLst>
          </p:cNvPr>
          <p:cNvSpPr txBox="1"/>
          <p:nvPr/>
        </p:nvSpPr>
        <p:spPr>
          <a:xfrm>
            <a:off x="6901664" y="1471754"/>
            <a:ext cx="452745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Estudio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vida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real, </a:t>
            </a:r>
          </a:p>
          <a:p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170000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pacientes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hipertensión</a:t>
            </a:r>
            <a:r>
              <a:rPr lang="en-US" sz="1200" b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persistente</a:t>
            </a:r>
            <a:endParaRPr lang="en-US" sz="1200" b="0" dirty="0">
              <a:solidFill>
                <a:schemeClr val="accent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3725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id="{B8C0D6C9-38F0-DDBC-2B9B-9E34995D6F0C}"/>
              </a:ext>
            </a:extLst>
          </p:cNvPr>
          <p:cNvSpPr txBox="1">
            <a:spLocks/>
          </p:cNvSpPr>
          <p:nvPr/>
        </p:nvSpPr>
        <p:spPr>
          <a:xfrm>
            <a:off x="403412" y="0"/>
            <a:ext cx="10515600" cy="6255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Principales diferencias entre los ARA-II y los IECA</a:t>
            </a: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596A58C7-7F1E-04F6-7ED2-3A83AE059F2A}"/>
              </a:ext>
            </a:extLst>
          </p:cNvPr>
          <p:cNvSpPr txBox="1">
            <a:spLocks/>
          </p:cNvSpPr>
          <p:nvPr/>
        </p:nvSpPr>
        <p:spPr>
          <a:xfrm>
            <a:off x="403412" y="610663"/>
            <a:ext cx="11447929" cy="538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Perfil de seguridad: ARA-II tienen mejor perfil de seguridad que los IECA</a:t>
            </a:r>
            <a:endParaRPr lang="es-ES" sz="2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2A4BA3-C68C-506D-F996-EFCCE443D5AC}"/>
              </a:ext>
            </a:extLst>
          </p:cNvPr>
          <p:cNvSpPr txBox="1"/>
          <p:nvPr/>
        </p:nvSpPr>
        <p:spPr>
          <a:xfrm>
            <a:off x="4746170" y="6132935"/>
            <a:ext cx="68168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28600" indent="-228600" algn="ctr">
              <a:buAutoNum type="arabicPeriod"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Chen R, </a:t>
            </a:r>
            <a:r>
              <a:rPr lang="es-ES" dirty="0" err="1"/>
              <a:t>Suchard</a:t>
            </a:r>
            <a:r>
              <a:rPr lang="es-ES" dirty="0"/>
              <a:t> M, et al. Comparative </a:t>
            </a:r>
            <a:r>
              <a:rPr lang="es-ES" dirty="0" err="1"/>
              <a:t>First</a:t>
            </a:r>
            <a:r>
              <a:rPr lang="es-ES" dirty="0"/>
              <a:t>-Line </a:t>
            </a:r>
            <a:r>
              <a:rPr lang="es-ES" dirty="0" err="1"/>
              <a:t>Effectiveness</a:t>
            </a:r>
            <a:r>
              <a:rPr lang="es-ES" dirty="0"/>
              <a:t> and Safety </a:t>
            </a:r>
            <a:r>
              <a:rPr lang="es-ES" dirty="0" err="1"/>
              <a:t>of</a:t>
            </a:r>
            <a:r>
              <a:rPr lang="es-ES" dirty="0"/>
              <a:t> ACE (</a:t>
            </a:r>
            <a:r>
              <a:rPr lang="es-ES" dirty="0" err="1"/>
              <a:t>Angiotensin-Converting</a:t>
            </a:r>
            <a:r>
              <a:rPr lang="es-ES" dirty="0"/>
              <a:t> </a:t>
            </a:r>
            <a:r>
              <a:rPr lang="es-ES" dirty="0" err="1"/>
              <a:t>Enzyme</a:t>
            </a:r>
            <a:r>
              <a:rPr lang="es-ES" dirty="0"/>
              <a:t>) </a:t>
            </a:r>
            <a:r>
              <a:rPr lang="es-ES" dirty="0" err="1"/>
              <a:t>Inhibitors</a:t>
            </a:r>
            <a:r>
              <a:rPr lang="es-ES" dirty="0"/>
              <a:t> and </a:t>
            </a:r>
            <a:r>
              <a:rPr lang="es-ES" dirty="0" err="1"/>
              <a:t>Angiotensin</a:t>
            </a:r>
            <a:r>
              <a:rPr lang="es-ES" dirty="0"/>
              <a:t> Receptor </a:t>
            </a:r>
            <a:r>
              <a:rPr lang="es-ES" dirty="0" err="1"/>
              <a:t>Blockers</a:t>
            </a:r>
            <a:r>
              <a:rPr lang="es-ES" dirty="0"/>
              <a:t>: A </a:t>
            </a:r>
            <a:r>
              <a:rPr lang="es-ES" dirty="0" err="1"/>
              <a:t>Multinational</a:t>
            </a:r>
            <a:r>
              <a:rPr lang="es-ES" dirty="0"/>
              <a:t> </a:t>
            </a:r>
            <a:r>
              <a:rPr lang="es-ES" dirty="0" err="1"/>
              <a:t>Cohort</a:t>
            </a:r>
            <a:r>
              <a:rPr lang="es-ES" dirty="0"/>
              <a:t> </a:t>
            </a:r>
            <a:r>
              <a:rPr lang="es-ES" dirty="0" err="1"/>
              <a:t>Study.Hypertension</a:t>
            </a:r>
            <a:r>
              <a:rPr lang="es-ES" dirty="0"/>
              <a:t>. 2021 Sep;78(3):591-603. </a:t>
            </a:r>
            <a:r>
              <a:rPr lang="es-ES" dirty="0" err="1"/>
              <a:t>doi</a:t>
            </a:r>
            <a:r>
              <a:rPr lang="es-ES" dirty="0"/>
              <a:t>: 10.1161/HYPERTENSIONAHA.120.16667. </a:t>
            </a:r>
            <a:r>
              <a:rPr lang="es-ES" dirty="0" err="1"/>
              <a:t>Epub</a:t>
            </a:r>
            <a:r>
              <a:rPr lang="es-ES" dirty="0"/>
              <a:t> 2021 Jul 26.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B2E59A-1B9F-A584-D26A-9CD61EBF6EA3}"/>
              </a:ext>
            </a:extLst>
          </p:cNvPr>
          <p:cNvSpPr txBox="1"/>
          <p:nvPr/>
        </p:nvSpPr>
        <p:spPr>
          <a:xfrm>
            <a:off x="4895706" y="2082897"/>
            <a:ext cx="6665469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es-ES" b="0" dirty="0">
                <a:solidFill>
                  <a:schemeClr val="accent1"/>
                </a:solidFill>
              </a:rPr>
              <a:t>En las variables secundarias y de seguridad, los IECA mostraron un riesgo significativamente mayor de: </a:t>
            </a:r>
          </a:p>
          <a:p>
            <a:pPr algn="just"/>
            <a:endParaRPr lang="es-ES" b="0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0" dirty="0">
                <a:solidFill>
                  <a:schemeClr val="accent1"/>
                </a:solidFill>
              </a:rPr>
              <a:t>pancreatitis aguda,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0" dirty="0">
                <a:solidFill>
                  <a:schemeClr val="accent1"/>
                </a:solidFill>
              </a:rPr>
              <a:t>angioedema,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0" dirty="0">
                <a:solidFill>
                  <a:schemeClr val="accent1"/>
                </a:solidFill>
              </a:rPr>
              <a:t>tos,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0" dirty="0">
                <a:solidFill>
                  <a:schemeClr val="accent1"/>
                </a:solidFill>
              </a:rPr>
              <a:t>hemorragia gastrointestinal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0" dirty="0">
                <a:solidFill>
                  <a:schemeClr val="accent1"/>
                </a:solidFill>
              </a:rPr>
              <a:t>y pérdida de peso anormal;</a:t>
            </a:r>
          </a:p>
          <a:p>
            <a:pPr algn="just"/>
            <a:endParaRPr lang="es-ES" b="0" dirty="0">
              <a:solidFill>
                <a:schemeClr val="accent1"/>
              </a:solidFill>
            </a:endParaRPr>
          </a:p>
          <a:p>
            <a:pPr algn="just"/>
            <a:r>
              <a:rPr lang="es-ES" b="0" dirty="0">
                <a:solidFill>
                  <a:schemeClr val="accent1"/>
                </a:solidFill>
              </a:rPr>
              <a:t> junto con una disminución correspondiente del riesgo de aumento de peso anormal, en comparación con los ARA-II</a:t>
            </a:r>
            <a:r>
              <a:rPr lang="es-ES" b="0" baseline="30000" dirty="0">
                <a:solidFill>
                  <a:schemeClr val="accent1"/>
                </a:solidFill>
              </a:rPr>
              <a:t>1</a:t>
            </a:r>
            <a:r>
              <a:rPr lang="es-ES" b="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7F9351-2AF1-E57D-BC3B-1105DC208389}"/>
              </a:ext>
            </a:extLst>
          </p:cNvPr>
          <p:cNvSpPr txBox="1"/>
          <p:nvPr/>
        </p:nvSpPr>
        <p:spPr>
          <a:xfrm>
            <a:off x="4906230" y="5215912"/>
            <a:ext cx="681687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l"/>
            <a:r>
              <a:rPr lang="es-ES" dirty="0"/>
              <a:t>Por este motivo, se respalda la preferencia de los ARA-II vs los IECA en el inicio de tratamiento de la HTA.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A7394C4-1621-1242-6218-67B9408D3D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5" r="1"/>
          <a:stretch/>
        </p:blipFill>
        <p:spPr>
          <a:xfrm>
            <a:off x="340659" y="1334177"/>
            <a:ext cx="3903827" cy="526042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49FFFDC-25DB-38AD-09E9-E2D3807F6006}"/>
              </a:ext>
            </a:extLst>
          </p:cNvPr>
          <p:cNvSpPr/>
          <p:nvPr/>
        </p:nvSpPr>
        <p:spPr>
          <a:xfrm>
            <a:off x="326651" y="1863634"/>
            <a:ext cx="3903827" cy="18288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DF41685-F8C1-2894-51A3-1045D2F59472}"/>
              </a:ext>
            </a:extLst>
          </p:cNvPr>
          <p:cNvSpPr/>
          <p:nvPr/>
        </p:nvSpPr>
        <p:spPr>
          <a:xfrm>
            <a:off x="326651" y="2065835"/>
            <a:ext cx="3903827" cy="18288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0C547DA-50D0-2DF2-EA5B-053824AEBCEE}"/>
              </a:ext>
            </a:extLst>
          </p:cNvPr>
          <p:cNvSpPr/>
          <p:nvPr/>
        </p:nvSpPr>
        <p:spPr>
          <a:xfrm>
            <a:off x="326651" y="2266133"/>
            <a:ext cx="3903827" cy="18288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19BC2F1-8D5A-1366-9946-C9836CB8D5B3}"/>
              </a:ext>
            </a:extLst>
          </p:cNvPr>
          <p:cNvSpPr/>
          <p:nvPr/>
        </p:nvSpPr>
        <p:spPr>
          <a:xfrm>
            <a:off x="326651" y="3047799"/>
            <a:ext cx="3903827" cy="18288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9819D9A-1667-7C90-1BC4-82F3A60A036D}"/>
              </a:ext>
            </a:extLst>
          </p:cNvPr>
          <p:cNvSpPr/>
          <p:nvPr/>
        </p:nvSpPr>
        <p:spPr>
          <a:xfrm>
            <a:off x="326651" y="4226108"/>
            <a:ext cx="3903827" cy="18288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FE97A12-1E0D-172E-E784-906D9B10CD07}"/>
              </a:ext>
            </a:extLst>
          </p:cNvPr>
          <p:cNvSpPr/>
          <p:nvPr/>
        </p:nvSpPr>
        <p:spPr>
          <a:xfrm>
            <a:off x="326651" y="5007774"/>
            <a:ext cx="3903827" cy="18288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1368F17-C946-1481-2922-0D79FCEA2F9A}"/>
              </a:ext>
            </a:extLst>
          </p:cNvPr>
          <p:cNvSpPr/>
          <p:nvPr/>
        </p:nvSpPr>
        <p:spPr>
          <a:xfrm>
            <a:off x="326651" y="5593520"/>
            <a:ext cx="3903827" cy="18288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00EC4FC-3B5F-FCEC-E779-23E04EF4BCFC}"/>
              </a:ext>
            </a:extLst>
          </p:cNvPr>
          <p:cNvSpPr txBox="1"/>
          <p:nvPr/>
        </p:nvSpPr>
        <p:spPr>
          <a:xfrm>
            <a:off x="4906230" y="1494578"/>
            <a:ext cx="610362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b="0" dirty="0">
                <a:solidFill>
                  <a:schemeClr val="accent1"/>
                </a:solidFill>
              </a:rPr>
              <a:t>Se </a:t>
            </a:r>
            <a:r>
              <a:rPr lang="en-US" b="0" dirty="0" err="1">
                <a:solidFill>
                  <a:schemeClr val="accent1"/>
                </a:solidFill>
              </a:rPr>
              <a:t>estudiaron</a:t>
            </a:r>
            <a:r>
              <a:rPr lang="en-US" b="0" dirty="0">
                <a:solidFill>
                  <a:schemeClr val="accent1"/>
                </a:solidFill>
              </a:rPr>
              <a:t> 51 variables </a:t>
            </a:r>
            <a:r>
              <a:rPr lang="en-US" b="0" dirty="0" err="1">
                <a:solidFill>
                  <a:schemeClr val="accent1"/>
                </a:solidFill>
              </a:rPr>
              <a:t>secundarias</a:t>
            </a:r>
            <a:r>
              <a:rPr lang="en-US" b="0" dirty="0">
                <a:solidFill>
                  <a:schemeClr val="accent1"/>
                </a:solidFill>
              </a:rPr>
              <a:t> y de </a:t>
            </a:r>
            <a:r>
              <a:rPr lang="en-US" b="0" dirty="0" err="1">
                <a:solidFill>
                  <a:schemeClr val="accent1"/>
                </a:solidFill>
              </a:rPr>
              <a:t>seguridad</a:t>
            </a:r>
            <a:r>
              <a:rPr lang="en-US" b="0" dirty="0">
                <a:solidFill>
                  <a:schemeClr val="accent1"/>
                </a:solidFill>
              </a:rPr>
              <a:t>. </a:t>
            </a:r>
            <a:endParaRPr lang="es-ES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98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845D6-ED4F-E389-2EC8-077533DF6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id="{0EC67445-43A8-7E18-93EB-1050A888074E}"/>
              </a:ext>
            </a:extLst>
          </p:cNvPr>
          <p:cNvSpPr txBox="1">
            <a:spLocks/>
          </p:cNvSpPr>
          <p:nvPr/>
        </p:nvSpPr>
        <p:spPr>
          <a:xfrm>
            <a:off x="516253" y="26108"/>
            <a:ext cx="10515600" cy="6255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900" dirty="0"/>
              <a:t>ARA-II vs IECA</a:t>
            </a:r>
            <a:endParaRPr lang="es-ES" sz="2900" dirty="0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716DB5F2-78CF-F26E-CC9D-004A57A46289}"/>
              </a:ext>
            </a:extLst>
          </p:cNvPr>
          <p:cNvSpPr txBox="1">
            <a:spLocks/>
          </p:cNvSpPr>
          <p:nvPr/>
        </p:nvSpPr>
        <p:spPr>
          <a:xfrm>
            <a:off x="403412" y="610663"/>
            <a:ext cx="11272335" cy="538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s-ES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Dosis equipotentes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E257B2-9735-4D32-1BBD-F747C7145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78" y="-8178"/>
            <a:ext cx="6113972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86691E-535B-EA49-019D-83376158C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2" y="5190565"/>
            <a:ext cx="5558118" cy="7673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7DD3F71-3F15-63A8-F52C-5515129587AE}"/>
              </a:ext>
            </a:extLst>
          </p:cNvPr>
          <p:cNvSpPr txBox="1"/>
          <p:nvPr/>
        </p:nvSpPr>
        <p:spPr>
          <a:xfrm>
            <a:off x="286588" y="1527845"/>
            <a:ext cx="555811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l"/>
            <a:r>
              <a:rPr lang="es-ES" sz="1800" dirty="0"/>
              <a:t>La siguiente tabla muestra las dosis equipotentes entre los diferentes ARA-II y IECA.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F7D2D4-4D50-4C61-6E17-9E4A7A172451}"/>
              </a:ext>
            </a:extLst>
          </p:cNvPr>
          <p:cNvSpPr txBox="1"/>
          <p:nvPr/>
        </p:nvSpPr>
        <p:spPr>
          <a:xfrm>
            <a:off x="268942" y="6247337"/>
            <a:ext cx="541468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28600" indent="-228600" algn="ctr">
              <a:buAutoNum type="arabicPeriod"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s-ES" dirty="0"/>
              <a:t>BOLETÍN CANARIO DE USO RACIONAL DEL MEDICAMENTO DEL SCS https://lamochiladelresi.wordpress.com/wp-content/uploads/2020/09/bolcan-hta-no-complicada-ene-2019.pdf</a:t>
            </a:r>
          </a:p>
        </p:txBody>
      </p:sp>
    </p:spTree>
    <p:extLst>
      <p:ext uri="{BB962C8B-B14F-4D97-AF65-F5344CB8AC3E}">
        <p14:creationId xmlns:p14="http://schemas.microsoft.com/office/powerpoint/2010/main" val="1169308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A760452-262D-037F-8F5B-CD51C7DE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53" y="26108"/>
            <a:ext cx="10515600" cy="625525"/>
          </a:xfrm>
        </p:spPr>
        <p:txBody>
          <a:bodyPr>
            <a:normAutofit/>
          </a:bodyPr>
          <a:lstStyle/>
          <a:p>
            <a:r>
              <a:rPr lang="es-ES_tradnl" sz="2900" dirty="0" err="1"/>
              <a:t>Candesartan</a:t>
            </a:r>
            <a:r>
              <a:rPr lang="es-ES_tradnl" sz="2900" dirty="0"/>
              <a:t> vs otros ARA-II</a:t>
            </a:r>
            <a:endParaRPr lang="es-ES" sz="2900" dirty="0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72D1798F-DA77-A99B-901E-7A1FB73B39EE}"/>
              </a:ext>
            </a:extLst>
          </p:cNvPr>
          <p:cNvSpPr txBox="1">
            <a:spLocks/>
          </p:cNvSpPr>
          <p:nvPr/>
        </p:nvSpPr>
        <p:spPr>
          <a:xfrm>
            <a:off x="439271" y="651633"/>
            <a:ext cx="11430000" cy="538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dirty="0"/>
              <a:t>El </a:t>
            </a:r>
            <a:r>
              <a:rPr lang="es-ES_tradnl" sz="2800" dirty="0" err="1"/>
              <a:t>candesartan</a:t>
            </a:r>
            <a:r>
              <a:rPr lang="es-ES_tradnl" sz="2800" dirty="0"/>
              <a:t> tiene mayor duración del efecto antihipertensivo</a:t>
            </a:r>
            <a:r>
              <a:rPr lang="es-ES_tradnl" sz="2800" baseline="30000" dirty="0"/>
              <a:t>1</a:t>
            </a:r>
            <a:endParaRPr lang="es-ES" sz="2800" baseline="300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A012B48-DA4B-AED0-346F-06D3531CD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9" y="1460129"/>
            <a:ext cx="5294956" cy="308444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8AFD535-54EA-7447-1051-034298D6E959}"/>
              </a:ext>
            </a:extLst>
          </p:cNvPr>
          <p:cNvSpPr txBox="1"/>
          <p:nvPr/>
        </p:nvSpPr>
        <p:spPr>
          <a:xfrm>
            <a:off x="6337274" y="1497314"/>
            <a:ext cx="5281098" cy="11285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just" defTabSz="1219170">
              <a:defRPr/>
            </a:pPr>
            <a:r>
              <a:rPr lang="es-ES_tradnl" b="1" dirty="0">
                <a:solidFill>
                  <a:srgbClr val="002855"/>
                </a:solidFill>
                <a:latin typeface="Arial"/>
              </a:rPr>
              <a:t>Índice pico / valle</a:t>
            </a:r>
          </a:p>
          <a:p>
            <a:pPr algn="just" defTabSz="1219170">
              <a:spcBef>
                <a:spcPts val="800"/>
              </a:spcBef>
              <a:defRPr/>
            </a:pPr>
            <a:r>
              <a:rPr lang="es-ES" sz="1400" dirty="0">
                <a:solidFill>
                  <a:srgbClr val="002855"/>
                </a:solidFill>
                <a:latin typeface="Helvetica" panose="020B0604020202020204" pitchFamily="34" charset="0"/>
              </a:rPr>
              <a:t>Es la relación aritmética entre la reducción de la PA alcanzada a las 24h (justo antes de volver a ingerir la siguiente dosis) con respecto a la máxima reducción.</a:t>
            </a:r>
            <a:endParaRPr lang="es-ES" sz="1400" dirty="0">
              <a:solidFill>
                <a:srgbClr val="002855"/>
              </a:solidFill>
              <a:latin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8E373B5-6B24-61F9-0F69-7A182ACC35B9}"/>
              </a:ext>
            </a:extLst>
          </p:cNvPr>
          <p:cNvSpPr txBox="1"/>
          <p:nvPr/>
        </p:nvSpPr>
        <p:spPr>
          <a:xfrm>
            <a:off x="633042" y="4642030"/>
            <a:ext cx="5556493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es-ES_tradnl" sz="1400" b="0" dirty="0">
                <a:solidFill>
                  <a:schemeClr val="accent1"/>
                </a:solidFill>
              </a:rPr>
              <a:t>El valor más alto del</a:t>
            </a:r>
            <a:r>
              <a:rPr lang="es-ES" sz="1400" b="0" dirty="0">
                <a:solidFill>
                  <a:schemeClr val="accent1"/>
                </a:solidFill>
              </a:rPr>
              <a:t> índice pico/valle más alto se observa para la </a:t>
            </a:r>
            <a:r>
              <a:rPr lang="es-ES" sz="1400" b="0" dirty="0" err="1">
                <a:solidFill>
                  <a:schemeClr val="accent1"/>
                </a:solidFill>
              </a:rPr>
              <a:t>candesartan</a:t>
            </a:r>
            <a:r>
              <a:rPr lang="es-ES" sz="1400" b="0" dirty="0">
                <a:solidFill>
                  <a:schemeClr val="accent1"/>
                </a:solidFill>
              </a:rPr>
              <a:t>, lo que indica que este ARA-II tiene un efecto antihipertensivo que dura más en el tiempo.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B9C2C8-6705-0562-FA49-57F7F2714C28}"/>
              </a:ext>
            </a:extLst>
          </p:cNvPr>
          <p:cNvSpPr txBox="1"/>
          <p:nvPr/>
        </p:nvSpPr>
        <p:spPr>
          <a:xfrm>
            <a:off x="633042" y="5397871"/>
            <a:ext cx="5846743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_tradnl" sz="1400" b="0" dirty="0">
                <a:solidFill>
                  <a:schemeClr val="accent1"/>
                </a:solidFill>
              </a:rPr>
              <a:t>La baja velocidad de disociación también indica que la molécula se mantiene más tiempo unida a su receptor, y por lo tanto tiene mayor duración de efecto antihipertensivo que los otros ARA-II. </a:t>
            </a:r>
            <a:endParaRPr lang="es-ES" sz="1400" b="0" dirty="0">
              <a:solidFill>
                <a:schemeClr val="accent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2E107BC-F724-7484-FE90-B0668F453484}"/>
              </a:ext>
            </a:extLst>
          </p:cNvPr>
          <p:cNvSpPr/>
          <p:nvPr/>
        </p:nvSpPr>
        <p:spPr>
          <a:xfrm>
            <a:off x="626119" y="2168376"/>
            <a:ext cx="5126480" cy="252552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F758C9B-30E0-ABEF-4E65-0D8FC184B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2" t="38842" r="29048" b="15444"/>
          <a:stretch/>
        </p:blipFill>
        <p:spPr bwMode="auto">
          <a:xfrm>
            <a:off x="7082594" y="2909626"/>
            <a:ext cx="3547882" cy="24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B571816-687A-63BC-F3C1-4D9DAAF31AED}"/>
              </a:ext>
            </a:extLst>
          </p:cNvPr>
          <p:cNvSpPr txBox="1"/>
          <p:nvPr/>
        </p:nvSpPr>
        <p:spPr>
          <a:xfrm>
            <a:off x="6880539" y="5372371"/>
            <a:ext cx="851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s-ES_tradnl" sz="1200" dirty="0">
                <a:solidFill>
                  <a:srgbClr val="002855"/>
                </a:solidFill>
                <a:latin typeface="Arial"/>
              </a:rPr>
              <a:t>Toma del fármaco</a:t>
            </a:r>
            <a:endParaRPr lang="es-ES" sz="1200" dirty="0">
              <a:solidFill>
                <a:srgbClr val="002855"/>
              </a:solidFill>
              <a:latin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F637564-A287-FEC8-E404-0845DD0B307F}"/>
              </a:ext>
            </a:extLst>
          </p:cNvPr>
          <p:cNvSpPr txBox="1"/>
          <p:nvPr/>
        </p:nvSpPr>
        <p:spPr>
          <a:xfrm>
            <a:off x="7838627" y="5372370"/>
            <a:ext cx="150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s-ES_tradnl" sz="1200" b="1" dirty="0">
                <a:solidFill>
                  <a:srgbClr val="002855"/>
                </a:solidFill>
                <a:latin typeface="Arial"/>
              </a:rPr>
              <a:t>Pico</a:t>
            </a:r>
            <a:r>
              <a:rPr lang="es-ES_tradnl" sz="1200" dirty="0">
                <a:solidFill>
                  <a:srgbClr val="002855"/>
                </a:solidFill>
                <a:latin typeface="Arial"/>
              </a:rPr>
              <a:t>: Máxima reducción de la PA</a:t>
            </a:r>
            <a:endParaRPr lang="es-ES" sz="1200" dirty="0">
              <a:solidFill>
                <a:srgbClr val="002855"/>
              </a:solidFill>
              <a:latin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1540F0-0DA5-85DB-FC7D-D65A57293A04}"/>
              </a:ext>
            </a:extLst>
          </p:cNvPr>
          <p:cNvSpPr txBox="1"/>
          <p:nvPr/>
        </p:nvSpPr>
        <p:spPr>
          <a:xfrm>
            <a:off x="9463530" y="5394849"/>
            <a:ext cx="194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s-ES_tradnl" sz="1200" b="1" dirty="0">
                <a:solidFill>
                  <a:srgbClr val="002855"/>
                </a:solidFill>
                <a:latin typeface="Arial"/>
              </a:rPr>
              <a:t>Valle: </a:t>
            </a:r>
            <a:r>
              <a:rPr lang="es-ES_tradnl" sz="1200" dirty="0">
                <a:solidFill>
                  <a:srgbClr val="002855"/>
                </a:solidFill>
                <a:latin typeface="Arial"/>
              </a:rPr>
              <a:t>Reducción de la PA a las 24 h (justo antes de la siguiente toma)</a:t>
            </a:r>
            <a:endParaRPr lang="es-ES" sz="1200" dirty="0">
              <a:solidFill>
                <a:srgbClr val="002855"/>
              </a:solidFill>
              <a:latin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2F673F7-B533-2AD4-2EA1-C01BBD378BB4}"/>
              </a:ext>
            </a:extLst>
          </p:cNvPr>
          <p:cNvSpPr txBox="1"/>
          <p:nvPr/>
        </p:nvSpPr>
        <p:spPr>
          <a:xfrm>
            <a:off x="2721064" y="6324914"/>
            <a:ext cx="751744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28600" indent="-228600" algn="ctr">
              <a:buAutoNum type="arabicPeriod"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Tamargo J, Caballero R, et al. Características farmacológicas de los ARA-II. ¿Son todos iguales? </a:t>
            </a:r>
            <a:r>
              <a:rPr lang="es-ES" b="1" dirty="0" err="1"/>
              <a:t>Rev</a:t>
            </a:r>
            <a:r>
              <a:rPr lang="es-ES" b="1" dirty="0"/>
              <a:t> </a:t>
            </a:r>
            <a:r>
              <a:rPr lang="es-ES" b="1" dirty="0" err="1"/>
              <a:t>Esp</a:t>
            </a:r>
            <a:r>
              <a:rPr lang="es-ES" b="1" dirty="0"/>
              <a:t> </a:t>
            </a:r>
            <a:r>
              <a:rPr lang="es-ES" b="1" dirty="0" err="1"/>
              <a:t>Card</a:t>
            </a:r>
            <a:r>
              <a:rPr lang="es-ES" dirty="0"/>
              <a:t>. </a:t>
            </a:r>
            <a:r>
              <a:rPr lang="es-ES" dirty="0" err="1"/>
              <a:t>Vol</a:t>
            </a:r>
            <a:r>
              <a:rPr lang="es-ES" dirty="0"/>
              <a:t> 6, </a:t>
            </a:r>
            <a:r>
              <a:rPr lang="es-ES" dirty="0" err="1"/>
              <a:t>Issue</a:t>
            </a:r>
            <a:r>
              <a:rPr lang="es-ES" dirty="0"/>
              <a:t> 3, </a:t>
            </a:r>
            <a:r>
              <a:rPr lang="es-ES" b="1" dirty="0"/>
              <a:t>2006</a:t>
            </a:r>
            <a:r>
              <a:rPr lang="es-ES" dirty="0"/>
              <a:t>, Pages 10C-24C</a:t>
            </a:r>
          </a:p>
        </p:txBody>
      </p:sp>
    </p:spTree>
    <p:extLst>
      <p:ext uri="{BB962C8B-B14F-4D97-AF65-F5344CB8AC3E}">
        <p14:creationId xmlns:p14="http://schemas.microsoft.com/office/powerpoint/2010/main" val="2064545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B4413110-1020-B9B8-278F-22750C37C14F}"/>
              </a:ext>
            </a:extLst>
          </p:cNvPr>
          <p:cNvSpPr txBox="1">
            <a:spLocks/>
          </p:cNvSpPr>
          <p:nvPr/>
        </p:nvSpPr>
        <p:spPr>
          <a:xfrm>
            <a:off x="665008" y="1484234"/>
            <a:ext cx="77152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es-ES_tradnl" dirty="0"/>
              <a:t>Índice Pico-Valle (T:P) explicación más detallada</a:t>
            </a:r>
            <a:endParaRPr lang="es-ES" dirty="0"/>
          </a:p>
        </p:txBody>
      </p:sp>
      <p:sp>
        <p:nvSpPr>
          <p:cNvPr id="4" name="Marcador de contenido 4">
            <a:extLst>
              <a:ext uri="{FF2B5EF4-FFF2-40B4-BE49-F238E27FC236}">
                <a16:creationId xmlns:a16="http://schemas.microsoft.com/office/drawing/2014/main" id="{7733CE43-EB8A-D2CE-8915-5E4D32EBC4FE}"/>
              </a:ext>
            </a:extLst>
          </p:cNvPr>
          <p:cNvSpPr txBox="1">
            <a:spLocks/>
          </p:cNvSpPr>
          <p:nvPr/>
        </p:nvSpPr>
        <p:spPr>
          <a:xfrm>
            <a:off x="665009" y="2045884"/>
            <a:ext cx="5772368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0" dirty="0">
                <a:solidFill>
                  <a:schemeClr val="accent1"/>
                </a:solidFill>
              </a:rPr>
              <a:t>Es la relación aritmética entre la reducción de presión arterial alcanzada al final del intervalo de administración (inmediatamente antes de volver a ingerir la consiguiente nueva dosis) con respecto a la máxima reducción por ese fármaco después de su administración. </a:t>
            </a:r>
          </a:p>
          <a:p>
            <a:endParaRPr lang="es-ES" sz="1600" b="0" dirty="0">
              <a:solidFill>
                <a:schemeClr val="accent1"/>
              </a:solidFill>
            </a:endParaRPr>
          </a:p>
          <a:p>
            <a:r>
              <a:rPr lang="es-ES" sz="1600" b="0" dirty="0">
                <a:solidFill>
                  <a:schemeClr val="accent1"/>
                </a:solidFill>
              </a:rPr>
              <a:t>El índice T:P no es más que la relación entre estos dos parámetros (valle/pico) expresado en tanto por ciento.</a:t>
            </a:r>
          </a:p>
          <a:p>
            <a:endParaRPr lang="es-ES" sz="1600" b="0" dirty="0">
              <a:solidFill>
                <a:schemeClr val="accent1"/>
              </a:solidFill>
            </a:endParaRPr>
          </a:p>
          <a:p>
            <a:r>
              <a:rPr lang="es-ES" sz="1600" b="0" dirty="0">
                <a:solidFill>
                  <a:schemeClr val="accent1"/>
                </a:solidFill>
              </a:rPr>
              <a:t>Un buen índice T:P representa una disminución gradual y suave de la presión arterial que se mantiene durante todo el intervalo de administración, similar a lo que acontece en los normotensos, pero su importancia clínica sólo se manifiesta si el fármaco reduce convenientemente la presión arterial.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B1E25F-F2CD-8E62-21D6-E2CD7F47C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887" y="2698254"/>
            <a:ext cx="4111165" cy="3108042"/>
          </a:xfrm>
          <a:prstGeom prst="rect">
            <a:avLst/>
          </a:prstGeom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FFB46960-2CDB-0FB1-D60D-7C6E459C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53" y="26108"/>
            <a:ext cx="10515600" cy="625525"/>
          </a:xfrm>
        </p:spPr>
        <p:txBody>
          <a:bodyPr>
            <a:normAutofit/>
          </a:bodyPr>
          <a:lstStyle/>
          <a:p>
            <a:r>
              <a:rPr lang="es-ES_tradnl" sz="2900" dirty="0" err="1"/>
              <a:t>Candesartan</a:t>
            </a:r>
            <a:r>
              <a:rPr lang="es-ES_tradnl" sz="2900" dirty="0"/>
              <a:t> vs otros ARA-II</a:t>
            </a:r>
            <a:endParaRPr lang="es-ES" sz="2900" dirty="0"/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305FFEAD-7ED7-BCBD-763B-7C0F25C51363}"/>
              </a:ext>
            </a:extLst>
          </p:cNvPr>
          <p:cNvSpPr txBox="1">
            <a:spLocks/>
          </p:cNvSpPr>
          <p:nvPr/>
        </p:nvSpPr>
        <p:spPr>
          <a:xfrm>
            <a:off x="439271" y="651633"/>
            <a:ext cx="11430000" cy="538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dirty="0"/>
              <a:t>El </a:t>
            </a:r>
            <a:r>
              <a:rPr lang="es-ES_tradnl" sz="2800" dirty="0" err="1"/>
              <a:t>candesartan</a:t>
            </a:r>
            <a:r>
              <a:rPr lang="es-ES_tradnl" sz="2800" dirty="0"/>
              <a:t> tiene mayor duración del efecto antihipertensivo</a:t>
            </a:r>
            <a:r>
              <a:rPr lang="es-ES_tradnl" sz="2800" baseline="30000" dirty="0"/>
              <a:t>1</a:t>
            </a:r>
            <a:endParaRPr lang="es-ES" sz="2800" baseline="30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1C17466-12FA-6DA4-E61A-A0792A64E535}"/>
              </a:ext>
            </a:extLst>
          </p:cNvPr>
          <p:cNvSpPr txBox="1"/>
          <p:nvPr/>
        </p:nvSpPr>
        <p:spPr>
          <a:xfrm>
            <a:off x="7197418" y="6037090"/>
            <a:ext cx="416052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28600" indent="-228600" algn="ctr">
              <a:buAutoNum type="arabicPeriod"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Mora-Maciá J. </a:t>
            </a:r>
            <a:r>
              <a:rPr lang="es-ES" dirty="0" err="1"/>
              <a:t>Indice</a:t>
            </a:r>
            <a:r>
              <a:rPr lang="es-ES" dirty="0"/>
              <a:t> valle-pico (</a:t>
            </a:r>
            <a:r>
              <a:rPr lang="es-ES" dirty="0" err="1"/>
              <a:t>trough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peak</a:t>
            </a:r>
            <a:r>
              <a:rPr lang="es-ES" dirty="0"/>
              <a:t>). Relevancia clínica. NEFROLOGIA. Vol. XVI. Núm. 1. 1996</a:t>
            </a:r>
          </a:p>
        </p:txBody>
      </p: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6EA7745A-4258-EDA5-A32E-9E410B600217}"/>
              </a:ext>
            </a:extLst>
          </p:cNvPr>
          <p:cNvSpPr txBox="1">
            <a:spLocks/>
          </p:cNvSpPr>
          <p:nvPr/>
        </p:nvSpPr>
        <p:spPr>
          <a:xfrm>
            <a:off x="6808373" y="1484234"/>
            <a:ext cx="5316571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700" dirty="0">
                <a:solidFill>
                  <a:schemeClr val="accent1"/>
                </a:solidFill>
              </a:rPr>
              <a:t>Ejemplo:</a:t>
            </a:r>
          </a:p>
          <a:p>
            <a:pPr marL="285750" indent="-285750">
              <a:buFontTx/>
              <a:buChar char="-"/>
            </a:pPr>
            <a:r>
              <a:rPr lang="es-ES" sz="1700" dirty="0">
                <a:solidFill>
                  <a:schemeClr val="accent1"/>
                </a:solidFill>
              </a:rPr>
              <a:t>Reducción máxima de la PA (P): -20mmHg</a:t>
            </a:r>
          </a:p>
          <a:p>
            <a:pPr marL="285750" indent="-285750">
              <a:buFontTx/>
              <a:buChar char="-"/>
            </a:pPr>
            <a:r>
              <a:rPr lang="es-ES" sz="1700" dirty="0">
                <a:solidFill>
                  <a:schemeClr val="accent1"/>
                </a:solidFill>
              </a:rPr>
              <a:t>Reducción de la PA a las 24h (T): -10mmHg</a:t>
            </a:r>
          </a:p>
          <a:p>
            <a:pPr marL="285750" indent="-285750">
              <a:buFontTx/>
              <a:buChar char="-"/>
            </a:pPr>
            <a:r>
              <a:rPr lang="es-ES" sz="1700" dirty="0">
                <a:solidFill>
                  <a:schemeClr val="accent1"/>
                </a:solidFill>
              </a:rPr>
              <a:t>Índice pico valle: (T/P)*100 = (-10/-20)*100 = 50</a:t>
            </a:r>
          </a:p>
        </p:txBody>
      </p:sp>
    </p:spTree>
    <p:extLst>
      <p:ext uri="{BB962C8B-B14F-4D97-AF65-F5344CB8AC3E}">
        <p14:creationId xmlns:p14="http://schemas.microsoft.com/office/powerpoint/2010/main" val="1036618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7AF1D79-F5AD-F1C0-6045-55BCAF77C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53" y="26108"/>
            <a:ext cx="10515600" cy="625525"/>
          </a:xfrm>
        </p:spPr>
        <p:txBody>
          <a:bodyPr>
            <a:normAutofit/>
          </a:bodyPr>
          <a:lstStyle/>
          <a:p>
            <a:r>
              <a:rPr lang="es-ES_tradnl" sz="2900" dirty="0" err="1"/>
              <a:t>Candesartan</a:t>
            </a:r>
            <a:r>
              <a:rPr lang="es-ES_tradnl" sz="2900" dirty="0"/>
              <a:t> vs otros ARA-II</a:t>
            </a:r>
            <a:endParaRPr lang="es-ES" sz="29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F38AE6-A873-6FAE-5566-0690A5853EA8}"/>
              </a:ext>
            </a:extLst>
          </p:cNvPr>
          <p:cNvSpPr txBox="1"/>
          <p:nvPr/>
        </p:nvSpPr>
        <p:spPr>
          <a:xfrm>
            <a:off x="3091495" y="6247816"/>
            <a:ext cx="64311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228600" indent="-228600">
              <a:buAutoNum type="arabicPeriod"/>
            </a:pPr>
            <a:r>
              <a:rPr lang="es-ES" dirty="0"/>
              <a:t>Zhang Z, Yang H, </a:t>
            </a:r>
            <a:r>
              <a:rPr lang="es-ES" dirty="0" err="1"/>
              <a:t>Guo</a:t>
            </a:r>
            <a:r>
              <a:rPr lang="es-ES" dirty="0"/>
              <a:t> H, </a:t>
            </a:r>
            <a:r>
              <a:rPr lang="en-US" dirty="0"/>
              <a:t>Comparative efficacy and safety of six angiotensin II receptor blockers in hypertensive patients: a network meta-analysis. </a:t>
            </a:r>
            <a:r>
              <a:rPr lang="es-ES" b="1" dirty="0" err="1"/>
              <a:t>Int</a:t>
            </a:r>
            <a:r>
              <a:rPr lang="es-ES" b="1" dirty="0"/>
              <a:t> J Clin </a:t>
            </a:r>
            <a:r>
              <a:rPr lang="es-ES" b="1" dirty="0" err="1"/>
              <a:t>Pharm</a:t>
            </a:r>
            <a:r>
              <a:rPr lang="es-ES" b="1" dirty="0"/>
              <a:t>. 2024 </a:t>
            </a:r>
            <a:r>
              <a:rPr lang="es-ES" dirty="0"/>
              <a:t>Oct;46(5):1034-1043. </a:t>
            </a:r>
            <a:r>
              <a:rPr lang="es-ES" dirty="0" err="1"/>
              <a:t>doi</a:t>
            </a:r>
            <a:r>
              <a:rPr lang="es-ES" dirty="0"/>
              <a:t>: 10.1007/s11096-024-01755-5. </a:t>
            </a:r>
            <a:r>
              <a:rPr lang="es-ES" dirty="0" err="1"/>
              <a:t>Epub</a:t>
            </a:r>
            <a:r>
              <a:rPr lang="es-ES" dirty="0"/>
              <a:t> 2024 Jun 11.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F027DA1-A914-9FA5-46FE-98C2A1751963}"/>
              </a:ext>
            </a:extLst>
          </p:cNvPr>
          <p:cNvSpPr txBox="1"/>
          <p:nvPr/>
        </p:nvSpPr>
        <p:spPr>
          <a:xfrm>
            <a:off x="1136830" y="2079132"/>
            <a:ext cx="1430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z="1400" dirty="0"/>
              <a:t>Meta-</a:t>
            </a:r>
            <a:r>
              <a:rPr lang="en-US" sz="1400" dirty="0" err="1"/>
              <a:t>análisis</a:t>
            </a:r>
            <a:r>
              <a:rPr lang="en-US" sz="1400" dirty="0"/>
              <a:t>: 193 </a:t>
            </a:r>
            <a:r>
              <a:rPr lang="en-US" sz="1400" dirty="0" err="1"/>
              <a:t>estudios</a:t>
            </a:r>
            <a:endParaRPr lang="es-ES" sz="14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6128CF1-C4CE-BD01-0E57-E53492EF35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3101" y="1919694"/>
            <a:ext cx="2081627" cy="307347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CCEE90A-83D6-833F-03CE-F489F35C63D4}"/>
              </a:ext>
            </a:extLst>
          </p:cNvPr>
          <p:cNvSpPr txBox="1"/>
          <p:nvPr/>
        </p:nvSpPr>
        <p:spPr>
          <a:xfrm>
            <a:off x="1131236" y="3285010"/>
            <a:ext cx="2432416" cy="1708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es-ES" sz="1500" b="0" dirty="0">
                <a:solidFill>
                  <a:schemeClr val="accent1"/>
                </a:solidFill>
              </a:rPr>
              <a:t>Entre los seis ARA-II, el </a:t>
            </a:r>
            <a:r>
              <a:rPr lang="es-ES" sz="1500" b="0" dirty="0" err="1">
                <a:solidFill>
                  <a:schemeClr val="accent1"/>
                </a:solidFill>
              </a:rPr>
              <a:t>candesartan</a:t>
            </a:r>
            <a:r>
              <a:rPr lang="es-ES" sz="1500" b="0" dirty="0">
                <a:solidFill>
                  <a:schemeClr val="accent1"/>
                </a:solidFill>
              </a:rPr>
              <a:t> tiene la clasificación más alta en la reducción de la presión arterial sistólica ambulatoria de 24 h (95,4%).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5C21CDF-7CC6-B2F4-79F2-3E39380E84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2600" y="2076518"/>
            <a:ext cx="951190" cy="173845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61DC7F2-5109-B9BA-9A5A-9A46441185E3}"/>
              </a:ext>
            </a:extLst>
          </p:cNvPr>
          <p:cNvSpPr txBox="1"/>
          <p:nvPr/>
        </p:nvSpPr>
        <p:spPr>
          <a:xfrm>
            <a:off x="1342198" y="1334919"/>
            <a:ext cx="46073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dirty="0">
                <a:solidFill>
                  <a:schemeClr val="accent1"/>
                </a:solidFill>
              </a:rPr>
              <a:t>Clasificación de tratamiento de la presión arterial </a:t>
            </a:r>
            <a:r>
              <a:rPr lang="es-ES" sz="1600" b="1" u="sng" dirty="0">
                <a:solidFill>
                  <a:schemeClr val="accent1"/>
                </a:solidFill>
              </a:rPr>
              <a:t>sistólica</a:t>
            </a:r>
            <a:r>
              <a:rPr lang="es-ES" sz="1600" b="1" dirty="0">
                <a:solidFill>
                  <a:schemeClr val="accent1"/>
                </a:solidFill>
              </a:rPr>
              <a:t> MAPA 24 horas</a:t>
            </a:r>
          </a:p>
        </p:txBody>
      </p:sp>
      <p:sp>
        <p:nvSpPr>
          <p:cNvPr id="23" name="Título 4">
            <a:extLst>
              <a:ext uri="{FF2B5EF4-FFF2-40B4-BE49-F238E27FC236}">
                <a16:creationId xmlns:a16="http://schemas.microsoft.com/office/drawing/2014/main" id="{30D2BCA1-5F79-CB22-59C2-5F5748F33AD1}"/>
              </a:ext>
            </a:extLst>
          </p:cNvPr>
          <p:cNvSpPr txBox="1">
            <a:spLocks/>
          </p:cNvSpPr>
          <p:nvPr/>
        </p:nvSpPr>
        <p:spPr>
          <a:xfrm>
            <a:off x="516253" y="610663"/>
            <a:ext cx="11044264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El </a:t>
            </a:r>
            <a:r>
              <a:rPr lang="es-ES_tradnl" sz="2600" dirty="0" err="1"/>
              <a:t>candesartan</a:t>
            </a:r>
            <a:r>
              <a:rPr lang="es-ES_tradnl" sz="2600" dirty="0"/>
              <a:t> tiene mayor eficacia antihipertensiva </a:t>
            </a:r>
            <a:endParaRPr lang="es-ES" sz="2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29827D-B986-B9D1-050D-0E37A904644C}"/>
              </a:ext>
            </a:extLst>
          </p:cNvPr>
          <p:cNvSpPr txBox="1"/>
          <p:nvPr/>
        </p:nvSpPr>
        <p:spPr>
          <a:xfrm>
            <a:off x="6500121" y="1334919"/>
            <a:ext cx="4386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chemeClr val="accent1"/>
                </a:solidFill>
              </a:rPr>
              <a:t>Clasificación de tratamiento de la presión arterial </a:t>
            </a:r>
            <a:r>
              <a:rPr lang="es-ES" sz="1600" b="1" u="sng" dirty="0">
                <a:solidFill>
                  <a:schemeClr val="accent1"/>
                </a:solidFill>
              </a:rPr>
              <a:t>diastólica</a:t>
            </a:r>
            <a:r>
              <a:rPr lang="es-ES" sz="1600" b="1" dirty="0">
                <a:solidFill>
                  <a:schemeClr val="accent1"/>
                </a:solidFill>
              </a:rPr>
              <a:t> MAPA 24 horas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805CB44-B50B-CD59-95F4-017C7B4241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8876"/>
          <a:stretch/>
        </p:blipFill>
        <p:spPr>
          <a:xfrm>
            <a:off x="6408478" y="1977476"/>
            <a:ext cx="2081627" cy="2957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1265C4B-D574-D940-C25F-66F5CF96E459}"/>
              </a:ext>
            </a:extLst>
          </p:cNvPr>
          <p:cNvSpPr txBox="1"/>
          <p:nvPr/>
        </p:nvSpPr>
        <p:spPr>
          <a:xfrm>
            <a:off x="6500121" y="5204993"/>
            <a:ext cx="42453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Reducción de la PAD MAPA 24h:</a:t>
            </a:r>
          </a:p>
          <a:p>
            <a:r>
              <a:rPr lang="es-ES" sz="1600" b="1" dirty="0">
                <a:solidFill>
                  <a:schemeClr val="accent5">
                    <a:lumMod val="75000"/>
                  </a:schemeClr>
                </a:solidFill>
              </a:rPr>
              <a:t>Candesartan es más efectivo que </a:t>
            </a:r>
            <a:r>
              <a:rPr lang="es-ES" sz="1600" b="1" dirty="0" err="1">
                <a:solidFill>
                  <a:schemeClr val="accent5">
                    <a:lumMod val="75000"/>
                  </a:schemeClr>
                </a:solidFill>
              </a:rPr>
              <a:t>losartán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</a:rPr>
              <a:t> y </a:t>
            </a:r>
            <a:r>
              <a:rPr lang="es-ES" sz="1600" b="1" dirty="0" err="1">
                <a:solidFill>
                  <a:schemeClr val="accent5">
                    <a:lumMod val="75000"/>
                  </a:schemeClr>
                </a:solidFill>
              </a:rPr>
              <a:t>valsartán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(P &lt; 0.05).</a:t>
            </a:r>
            <a:r>
              <a:rPr lang="es-ES" sz="1600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6B2D56-EDF8-4888-CB54-E2F654CEA898}"/>
              </a:ext>
            </a:extLst>
          </p:cNvPr>
          <p:cNvSpPr txBox="1"/>
          <p:nvPr/>
        </p:nvSpPr>
        <p:spPr>
          <a:xfrm>
            <a:off x="1828531" y="5204994"/>
            <a:ext cx="437110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Reducción de la PAS MAPA 24h:</a:t>
            </a:r>
          </a:p>
          <a:p>
            <a:pPr algn="just"/>
            <a:r>
              <a:rPr lang="es-ES" sz="1600" b="1" dirty="0">
                <a:solidFill>
                  <a:schemeClr val="accent5">
                    <a:lumMod val="75000"/>
                  </a:schemeClr>
                </a:solidFill>
              </a:rPr>
              <a:t>Candesartan es más efectivo que </a:t>
            </a:r>
            <a:r>
              <a:rPr lang="es-ES" sz="1600" b="1" dirty="0" err="1">
                <a:solidFill>
                  <a:schemeClr val="accent5">
                    <a:lumMod val="75000"/>
                  </a:schemeClr>
                </a:solidFill>
              </a:rPr>
              <a:t>losartán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s-ES" sz="1600" b="1" dirty="0" err="1">
                <a:solidFill>
                  <a:schemeClr val="accent5">
                    <a:lumMod val="75000"/>
                  </a:schemeClr>
                </a:solidFill>
              </a:rPr>
              <a:t>irbesartán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</a:rPr>
              <a:t> y </a:t>
            </a:r>
            <a:r>
              <a:rPr lang="es-ES" sz="1600" b="1" dirty="0" err="1">
                <a:solidFill>
                  <a:schemeClr val="accent5">
                    <a:lumMod val="75000"/>
                  </a:schemeClr>
                </a:solidFill>
              </a:rPr>
              <a:t>valsartán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(P &lt; 0.05)</a:t>
            </a:r>
            <a:r>
              <a:rPr lang="es-ES" sz="1600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7120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70AE5-8A2A-6DDC-EBCC-9B4F3B0C0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BB31947-846C-FA97-784E-8485C48E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53" y="26108"/>
            <a:ext cx="10515600" cy="625525"/>
          </a:xfrm>
        </p:spPr>
        <p:txBody>
          <a:bodyPr>
            <a:normAutofit/>
          </a:bodyPr>
          <a:lstStyle/>
          <a:p>
            <a:r>
              <a:rPr lang="es-ES_tradnl" sz="2900" dirty="0" err="1"/>
              <a:t>Candesartan</a:t>
            </a:r>
            <a:r>
              <a:rPr lang="es-ES_tradnl" sz="2900" dirty="0"/>
              <a:t> vs otros ARA-II</a:t>
            </a:r>
            <a:endParaRPr lang="es-ES" sz="29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A6DEB8-E8CB-B122-6DAA-8F73A6166835}"/>
              </a:ext>
            </a:extLst>
          </p:cNvPr>
          <p:cNvSpPr txBox="1"/>
          <p:nvPr/>
        </p:nvSpPr>
        <p:spPr>
          <a:xfrm>
            <a:off x="1273934" y="6068166"/>
            <a:ext cx="943660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228600" indent="-228600">
              <a:buAutoNum type="arabicPeriod"/>
            </a:pPr>
            <a:r>
              <a:rPr lang="es-ES" dirty="0" err="1"/>
              <a:t>Dag</a:t>
            </a:r>
            <a:r>
              <a:rPr lang="es-ES" dirty="0"/>
              <a:t> </a:t>
            </a:r>
            <a:r>
              <a:rPr lang="es-ES" dirty="0" err="1"/>
              <a:t>Elmfeldt</a:t>
            </a:r>
            <a:r>
              <a:rPr lang="es-ES" dirty="0"/>
              <a:t> D, </a:t>
            </a:r>
            <a:r>
              <a:rPr lang="es-ES" dirty="0" err="1"/>
              <a:t>Olofsson</a:t>
            </a:r>
            <a:r>
              <a:rPr lang="es-ES" dirty="0"/>
              <a:t> B, Meredith P. </a:t>
            </a:r>
            <a:r>
              <a:rPr lang="en-US" dirty="0"/>
              <a:t>The relationships between dose and antihypertensive effect of four AT1-receptor blockers. Differences in potency and efficacy. </a:t>
            </a:r>
            <a:r>
              <a:rPr lang="es-ES" b="1" dirty="0" err="1"/>
              <a:t>Blood</a:t>
            </a:r>
            <a:r>
              <a:rPr lang="es-ES" b="1" dirty="0"/>
              <a:t> </a:t>
            </a:r>
            <a:r>
              <a:rPr lang="es-ES" b="1" dirty="0" err="1"/>
              <a:t>Press</a:t>
            </a:r>
            <a:r>
              <a:rPr lang="es-ES" dirty="0"/>
              <a:t>. </a:t>
            </a:r>
            <a:r>
              <a:rPr lang="es-ES" b="1" dirty="0"/>
              <a:t>2002;11(5</a:t>
            </a:r>
            <a:r>
              <a:rPr lang="es-ES" dirty="0"/>
              <a:t>):293-301. </a:t>
            </a:r>
            <a:r>
              <a:rPr lang="es-ES" dirty="0" err="1"/>
              <a:t>doi</a:t>
            </a:r>
            <a:r>
              <a:rPr lang="es-ES" dirty="0"/>
              <a:t>: 10.1080/080370502320779502.</a:t>
            </a:r>
          </a:p>
          <a:p>
            <a:pPr marL="228600" indent="-228600">
              <a:buFontTx/>
              <a:buAutoNum type="arabicPeriod"/>
            </a:pPr>
            <a:r>
              <a:rPr lang="es-ES" dirty="0" err="1"/>
              <a:t>Lacourcière</a:t>
            </a:r>
            <a:r>
              <a:rPr lang="es-ES" dirty="0"/>
              <a:t> Y, </a:t>
            </a:r>
            <a:r>
              <a:rPr lang="es-ES" dirty="0" err="1"/>
              <a:t>Asmar</a:t>
            </a:r>
            <a:r>
              <a:rPr lang="es-ES" dirty="0"/>
              <a:t> R, A </a:t>
            </a:r>
            <a:r>
              <a:rPr lang="es-ES" dirty="0" err="1"/>
              <a:t>comparison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efficacy</a:t>
            </a:r>
            <a:r>
              <a:rPr lang="es-ES" dirty="0"/>
              <a:t> and </a:t>
            </a:r>
            <a:r>
              <a:rPr lang="es-ES" dirty="0" err="1"/>
              <a:t>duration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action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candesartan</a:t>
            </a:r>
            <a:r>
              <a:rPr lang="es-ES" dirty="0"/>
              <a:t> </a:t>
            </a:r>
            <a:r>
              <a:rPr lang="es-ES" dirty="0" err="1"/>
              <a:t>cilexetil</a:t>
            </a:r>
            <a:r>
              <a:rPr lang="es-ES" dirty="0"/>
              <a:t> and </a:t>
            </a:r>
            <a:r>
              <a:rPr lang="es-ES" dirty="0" err="1"/>
              <a:t>losartan</a:t>
            </a:r>
            <a:r>
              <a:rPr lang="es-ES" dirty="0"/>
              <a:t> as </a:t>
            </a:r>
            <a:r>
              <a:rPr lang="es-ES" dirty="0" err="1"/>
              <a:t>assessed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clinic</a:t>
            </a:r>
            <a:r>
              <a:rPr lang="es-ES" dirty="0"/>
              <a:t> and </a:t>
            </a:r>
            <a:r>
              <a:rPr lang="es-ES" dirty="0" err="1"/>
              <a:t>ambulatory</a:t>
            </a:r>
            <a:r>
              <a:rPr lang="es-ES" dirty="0"/>
              <a:t> </a:t>
            </a:r>
            <a:r>
              <a:rPr lang="es-ES" dirty="0" err="1"/>
              <a:t>blood</a:t>
            </a:r>
            <a:r>
              <a:rPr lang="es-ES" dirty="0"/>
              <a:t> </a:t>
            </a:r>
            <a:r>
              <a:rPr lang="es-ES" dirty="0" err="1"/>
              <a:t>pressure</a:t>
            </a:r>
            <a:r>
              <a:rPr lang="es-ES" dirty="0"/>
              <a:t> after a </a:t>
            </a:r>
            <a:r>
              <a:rPr lang="es-ES" dirty="0" err="1"/>
              <a:t>missed</a:t>
            </a:r>
            <a:r>
              <a:rPr lang="es-ES" dirty="0"/>
              <a:t> </a:t>
            </a:r>
            <a:r>
              <a:rPr lang="es-ES" dirty="0" err="1"/>
              <a:t>dose</a:t>
            </a:r>
            <a:r>
              <a:rPr lang="es-ES" dirty="0"/>
              <a:t>, in </a:t>
            </a:r>
            <a:r>
              <a:rPr lang="es-ES" dirty="0" err="1"/>
              <a:t>truly</a:t>
            </a:r>
            <a:r>
              <a:rPr lang="es-ES" dirty="0"/>
              <a:t> </a:t>
            </a:r>
            <a:r>
              <a:rPr lang="es-ES" dirty="0" err="1"/>
              <a:t>hypertensive</a:t>
            </a:r>
            <a:r>
              <a:rPr lang="es-ES" dirty="0"/>
              <a:t> </a:t>
            </a:r>
            <a:r>
              <a:rPr lang="es-ES" dirty="0" err="1"/>
              <a:t>patients</a:t>
            </a:r>
            <a:r>
              <a:rPr lang="es-ES" dirty="0"/>
              <a:t>: a placebo-</a:t>
            </a:r>
            <a:r>
              <a:rPr lang="es-ES" dirty="0" err="1"/>
              <a:t>controlled</a:t>
            </a:r>
            <a:r>
              <a:rPr lang="es-ES" dirty="0"/>
              <a:t>, </a:t>
            </a:r>
            <a:r>
              <a:rPr lang="es-ES" dirty="0" err="1"/>
              <a:t>forced</a:t>
            </a:r>
            <a:r>
              <a:rPr lang="es-ES" dirty="0"/>
              <a:t> </a:t>
            </a:r>
            <a:r>
              <a:rPr lang="es-ES" dirty="0" err="1"/>
              <a:t>titration</a:t>
            </a:r>
            <a:r>
              <a:rPr lang="es-ES" dirty="0"/>
              <a:t> </a:t>
            </a:r>
            <a:r>
              <a:rPr lang="es-ES" dirty="0" err="1"/>
              <a:t>study</a:t>
            </a:r>
            <a:r>
              <a:rPr lang="es-ES" dirty="0"/>
              <a:t>. Candesartan/</a:t>
            </a:r>
            <a:r>
              <a:rPr lang="es-ES" dirty="0" err="1"/>
              <a:t>Losartan</a:t>
            </a:r>
            <a:r>
              <a:rPr lang="es-ES" dirty="0"/>
              <a:t> </a:t>
            </a:r>
            <a:r>
              <a:rPr lang="es-ES" dirty="0" err="1"/>
              <a:t>study</a:t>
            </a:r>
            <a:r>
              <a:rPr lang="es-ES" dirty="0"/>
              <a:t> </a:t>
            </a:r>
            <a:r>
              <a:rPr lang="es-ES" dirty="0" err="1"/>
              <a:t>investigators</a:t>
            </a:r>
            <a:r>
              <a:rPr lang="es-ES" dirty="0"/>
              <a:t>. </a:t>
            </a:r>
            <a:r>
              <a:rPr lang="es-ES" b="1" dirty="0"/>
              <a:t>Am J </a:t>
            </a:r>
            <a:r>
              <a:rPr lang="es-ES" b="1" dirty="0" err="1"/>
              <a:t>Hypertens</a:t>
            </a:r>
            <a:r>
              <a:rPr lang="es-ES" b="1" dirty="0"/>
              <a:t>.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1999</a:t>
            </a:r>
            <a:r>
              <a:rPr lang="es-ES" b="1" dirty="0"/>
              <a:t> </a:t>
            </a:r>
            <a:r>
              <a:rPr lang="es-ES" dirty="0"/>
              <a:t>Dec;12(12 Pt 1-2):1181-7. </a:t>
            </a:r>
            <a:r>
              <a:rPr lang="es-ES" dirty="0" err="1"/>
              <a:t>doi</a:t>
            </a:r>
            <a:r>
              <a:rPr lang="es-ES" dirty="0"/>
              <a:t>: 10.1016/s0895-7061(99)00142-9.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1578CF3-37EF-8B52-7011-F9490FFE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67" y="2029723"/>
            <a:ext cx="4941787" cy="264738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75A4FAA5-2995-645F-2578-5211371E9C4C}"/>
              </a:ext>
            </a:extLst>
          </p:cNvPr>
          <p:cNvSpPr txBox="1"/>
          <p:nvPr/>
        </p:nvSpPr>
        <p:spPr>
          <a:xfrm>
            <a:off x="394325" y="5042321"/>
            <a:ext cx="535506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_tradnl" dirty="0"/>
              <a:t>A partir de la dosis de 8mg, Candesartan es el ARA-II que más reduce la PA diastólica en comparación con las dosis equipotentes del resto de ARA II</a:t>
            </a:r>
            <a:r>
              <a:rPr lang="es-ES_tradnl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¹</a:t>
            </a:r>
            <a:r>
              <a:rPr lang="es-ES_tradnl" dirty="0"/>
              <a:t>.</a:t>
            </a:r>
            <a:endParaRPr lang="es-E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FEE38E1-6742-FBE5-7214-6907C35C711D}"/>
              </a:ext>
            </a:extLst>
          </p:cNvPr>
          <p:cNvSpPr txBox="1"/>
          <p:nvPr/>
        </p:nvSpPr>
        <p:spPr>
          <a:xfrm>
            <a:off x="304367" y="1353916"/>
            <a:ext cx="5386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accent1"/>
                </a:solidFill>
              </a:rPr>
              <a:t>El efecto de diferentes ARA-II sobre la PA diastólica en pacientes hipertensos</a:t>
            </a:r>
          </a:p>
        </p:txBody>
      </p:sp>
      <p:sp>
        <p:nvSpPr>
          <p:cNvPr id="23" name="Título 4">
            <a:extLst>
              <a:ext uri="{FF2B5EF4-FFF2-40B4-BE49-F238E27FC236}">
                <a16:creationId xmlns:a16="http://schemas.microsoft.com/office/drawing/2014/main" id="{0CC2C0FE-59CD-2568-EE97-01234CAC5BDC}"/>
              </a:ext>
            </a:extLst>
          </p:cNvPr>
          <p:cNvSpPr txBox="1">
            <a:spLocks/>
          </p:cNvSpPr>
          <p:nvPr/>
        </p:nvSpPr>
        <p:spPr>
          <a:xfrm>
            <a:off x="516253" y="610663"/>
            <a:ext cx="11044264" cy="538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El </a:t>
            </a:r>
            <a:r>
              <a:rPr lang="es-ES_tradnl" sz="2600" dirty="0" err="1"/>
              <a:t>candesartan</a:t>
            </a:r>
            <a:r>
              <a:rPr lang="es-ES_tradnl" sz="2600" dirty="0"/>
              <a:t> tiene mayor eficacia antihipertensiva </a:t>
            </a:r>
            <a:endParaRPr lang="es-ES" sz="2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835832-3528-BFDC-DDA1-699976BE2A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2887" y="2115326"/>
            <a:ext cx="4303779" cy="278596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DE8BE12-C306-A44C-328F-7583C1E6E741}"/>
              </a:ext>
            </a:extLst>
          </p:cNvPr>
          <p:cNvSpPr txBox="1"/>
          <p:nvPr/>
        </p:nvSpPr>
        <p:spPr>
          <a:xfrm>
            <a:off x="6649566" y="1335703"/>
            <a:ext cx="4550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accent1"/>
                </a:solidFill>
              </a:rPr>
              <a:t>Cambios en la presión sistólica y diastólica a los 24h y 48h con </a:t>
            </a:r>
            <a:r>
              <a:rPr lang="es-ES" sz="1600" b="1" dirty="0" err="1">
                <a:solidFill>
                  <a:schemeClr val="accent1"/>
                </a:solidFill>
              </a:rPr>
              <a:t>candesartan</a:t>
            </a:r>
            <a:r>
              <a:rPr lang="es-ES" sz="1600" b="1" dirty="0">
                <a:solidFill>
                  <a:schemeClr val="accent1"/>
                </a:solidFill>
              </a:rPr>
              <a:t> y </a:t>
            </a:r>
            <a:r>
              <a:rPr lang="es-ES" sz="1600" b="1" dirty="0" err="1">
                <a:solidFill>
                  <a:schemeClr val="accent1"/>
                </a:solidFill>
              </a:rPr>
              <a:t>losartan</a:t>
            </a:r>
            <a:r>
              <a:rPr lang="es-ES" sz="16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F2C79-EB6F-6786-AFF1-9AB2D6214303}"/>
              </a:ext>
            </a:extLst>
          </p:cNvPr>
          <p:cNvSpPr txBox="1"/>
          <p:nvPr/>
        </p:nvSpPr>
        <p:spPr>
          <a:xfrm>
            <a:off x="6235083" y="5046983"/>
            <a:ext cx="53793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l"/>
            <a:r>
              <a:rPr lang="es-ES" sz="1600" dirty="0"/>
              <a:t>Candesartan produce cambios más importantes en la presión arterial sistólica y diastólica que el losartan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s-ES" sz="1600" dirty="0"/>
              <a:t>. 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24072CE-E3B2-02F2-CA3E-E1D49822AEF5}"/>
              </a:ext>
            </a:extLst>
          </p:cNvPr>
          <p:cNvCxnSpPr/>
          <p:nvPr/>
        </p:nvCxnSpPr>
        <p:spPr>
          <a:xfrm>
            <a:off x="5992238" y="1663430"/>
            <a:ext cx="0" cy="3735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221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9A0F4-019D-F3C0-D874-0C13B698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2663A506-05A3-9F6F-D386-8C5569DE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89" y="26108"/>
            <a:ext cx="10515600" cy="625525"/>
          </a:xfrm>
        </p:spPr>
        <p:txBody>
          <a:bodyPr>
            <a:normAutofit/>
          </a:bodyPr>
          <a:lstStyle/>
          <a:p>
            <a:r>
              <a:rPr lang="es-ES_tradnl" sz="2900" dirty="0" err="1"/>
              <a:t>Candesartan</a:t>
            </a:r>
            <a:r>
              <a:rPr lang="es-ES_tradnl" sz="2900" dirty="0"/>
              <a:t> vs otros ARA-II</a:t>
            </a:r>
            <a:endParaRPr lang="es-ES" sz="29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ADCE3BB-F75A-2F88-80B5-276F1F6E2C1E}"/>
              </a:ext>
            </a:extLst>
          </p:cNvPr>
          <p:cNvSpPr txBox="1">
            <a:spLocks/>
          </p:cNvSpPr>
          <p:nvPr/>
        </p:nvSpPr>
        <p:spPr>
          <a:xfrm>
            <a:off x="461389" y="610663"/>
            <a:ext cx="11044264" cy="538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El </a:t>
            </a:r>
            <a:r>
              <a:rPr lang="es-ES_tradnl" sz="2600" dirty="0" err="1"/>
              <a:t>candesartan</a:t>
            </a:r>
            <a:r>
              <a:rPr lang="es-ES_tradnl" sz="2600" dirty="0"/>
              <a:t> tiene un perfil de seguridad similar a otros ARA II</a:t>
            </a:r>
            <a:endParaRPr lang="es-ES" sz="26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F4A55ED-BB01-88F9-B8A3-9B473F6F3956}"/>
              </a:ext>
            </a:extLst>
          </p:cNvPr>
          <p:cNvSpPr txBox="1"/>
          <p:nvPr/>
        </p:nvSpPr>
        <p:spPr>
          <a:xfrm>
            <a:off x="2055482" y="6078060"/>
            <a:ext cx="79571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228600" indent="-228600">
              <a:buAutoNum type="arabicPeriod"/>
            </a:pPr>
            <a:r>
              <a:rPr lang="es-ES" dirty="0"/>
              <a:t>Zhang Z, Yang H, </a:t>
            </a:r>
            <a:r>
              <a:rPr lang="es-ES" dirty="0" err="1"/>
              <a:t>Guo</a:t>
            </a:r>
            <a:r>
              <a:rPr lang="es-ES" dirty="0"/>
              <a:t> H, </a:t>
            </a:r>
            <a:r>
              <a:rPr lang="en-US" dirty="0"/>
              <a:t>Comparative efficacy and safety of six angiotensin II receptor blockers in hypertensive patients: a network meta-analysis. </a:t>
            </a:r>
            <a:r>
              <a:rPr lang="es-ES" dirty="0" err="1"/>
              <a:t>Int</a:t>
            </a:r>
            <a:r>
              <a:rPr lang="es-ES" dirty="0"/>
              <a:t> J Clin </a:t>
            </a:r>
            <a:r>
              <a:rPr lang="es-ES" dirty="0" err="1"/>
              <a:t>Pharm</a:t>
            </a:r>
            <a:r>
              <a:rPr lang="es-ES" dirty="0"/>
              <a:t>. 2024 Oct;46(5):1034-1043. </a:t>
            </a:r>
            <a:r>
              <a:rPr lang="es-ES" dirty="0" err="1"/>
              <a:t>doi</a:t>
            </a:r>
            <a:r>
              <a:rPr lang="es-ES" dirty="0"/>
              <a:t>: 10.1007/s11096-024-01755-5. </a:t>
            </a:r>
            <a:r>
              <a:rPr lang="es-ES" dirty="0" err="1"/>
              <a:t>Epub</a:t>
            </a:r>
            <a:r>
              <a:rPr lang="es-ES" dirty="0"/>
              <a:t> 2024 Jun 11.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FEBA9F1-C3B7-DA17-B7B2-8499399672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3" t="1394" r="9071" b="3519"/>
          <a:stretch/>
        </p:blipFill>
        <p:spPr>
          <a:xfrm>
            <a:off x="7077255" y="1418266"/>
            <a:ext cx="3501347" cy="427805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8A38047-3903-30EF-143C-A60BC9931A70}"/>
              </a:ext>
            </a:extLst>
          </p:cNvPr>
          <p:cNvSpPr txBox="1"/>
          <p:nvPr/>
        </p:nvSpPr>
        <p:spPr>
          <a:xfrm>
            <a:off x="2055483" y="4978973"/>
            <a:ext cx="476594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El </a:t>
            </a:r>
            <a:r>
              <a:rPr lang="es-ES" dirty="0" err="1"/>
              <a:t>olmesartán</a:t>
            </a:r>
            <a:r>
              <a:rPr lang="es-ES" dirty="0"/>
              <a:t>, telmisartán y </a:t>
            </a:r>
            <a:r>
              <a:rPr lang="es-ES" dirty="0" err="1"/>
              <a:t>irbesartán</a:t>
            </a:r>
            <a:r>
              <a:rPr lang="es-ES" dirty="0"/>
              <a:t> se asociaron con significativamente menos efectos adversos que el </a:t>
            </a:r>
            <a:r>
              <a:rPr lang="es-ES" dirty="0" err="1"/>
              <a:t>losartán</a:t>
            </a:r>
            <a:r>
              <a:rPr lang="es-ES" dirty="0"/>
              <a:t> (P &lt; 0,05)</a:t>
            </a:r>
            <a:r>
              <a:rPr lang="es-ES" baseline="30000" dirty="0"/>
              <a:t>1</a:t>
            </a:r>
            <a:r>
              <a:rPr lang="es-ES" dirty="0"/>
              <a:t>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5011D78-0CBB-55D4-B91F-9E0CF81CD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178" y="1361405"/>
            <a:ext cx="4578485" cy="36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55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621E41EA-4CE3-3FDE-E2B9-2917813C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89" y="26108"/>
            <a:ext cx="10515600" cy="625525"/>
          </a:xfrm>
        </p:spPr>
        <p:txBody>
          <a:bodyPr>
            <a:normAutofit/>
          </a:bodyPr>
          <a:lstStyle/>
          <a:p>
            <a:r>
              <a:rPr lang="es-ES_tradnl" sz="2900" dirty="0" err="1"/>
              <a:t>Candesartan</a:t>
            </a:r>
            <a:r>
              <a:rPr lang="es-ES_tradnl" sz="2900" dirty="0"/>
              <a:t> vs otros ARA-II</a:t>
            </a:r>
            <a:endParaRPr lang="es-ES" sz="2900" dirty="0"/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29E29F2E-7716-60B7-1C61-63EB26165FF4}"/>
              </a:ext>
            </a:extLst>
          </p:cNvPr>
          <p:cNvSpPr txBox="1">
            <a:spLocks/>
          </p:cNvSpPr>
          <p:nvPr/>
        </p:nvSpPr>
        <p:spPr>
          <a:xfrm>
            <a:off x="461389" y="610663"/>
            <a:ext cx="11044264" cy="538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Diferencias en las indicaciones terapéuticas</a:t>
            </a:r>
            <a:r>
              <a:rPr lang="es-ES_tradnl" sz="2600" baseline="30000" dirty="0"/>
              <a:t>1-7</a:t>
            </a:r>
            <a:endParaRPr lang="es-ES" sz="2600" baseline="30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025062-CA53-CB8E-8A05-CE5150050DEE}"/>
              </a:ext>
            </a:extLst>
          </p:cNvPr>
          <p:cNvSpPr txBox="1"/>
          <p:nvPr/>
        </p:nvSpPr>
        <p:spPr>
          <a:xfrm>
            <a:off x="2250141" y="6060968"/>
            <a:ext cx="832821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28600" indent="-228600" algn="ctr">
              <a:buAutoNum type="arabicPeriod"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s-ES" b="1" dirty="0"/>
              <a:t>1. </a:t>
            </a:r>
            <a:r>
              <a:rPr lang="es-ES" b="1" dirty="0" err="1"/>
              <a:t>Candesartan</a:t>
            </a:r>
            <a:r>
              <a:rPr lang="es-ES" dirty="0"/>
              <a:t>: https://cima.aemps.es/cima/pdfs/es/ft/62008/FichaTecnica_62008.html.pdf </a:t>
            </a:r>
            <a:r>
              <a:rPr lang="es-ES" b="1" dirty="0"/>
              <a:t> 2. </a:t>
            </a:r>
            <a:r>
              <a:rPr lang="es-ES" b="1" dirty="0" err="1"/>
              <a:t>Losartan</a:t>
            </a:r>
            <a:r>
              <a:rPr lang="es-ES" dirty="0"/>
              <a:t>: https://cima.aemps.es/cima/dochtml/ft/67729/FichaTecnica_67729.html. </a:t>
            </a:r>
            <a:r>
              <a:rPr lang="es-ES" b="1" dirty="0"/>
              <a:t>3.</a:t>
            </a:r>
            <a:r>
              <a:rPr lang="es-ES" dirty="0"/>
              <a:t> </a:t>
            </a:r>
            <a:r>
              <a:rPr lang="es-ES" b="1" dirty="0" err="1"/>
              <a:t>Valsartan</a:t>
            </a:r>
            <a:r>
              <a:rPr lang="es-ES" dirty="0"/>
              <a:t>: https://cima.aemps.es/cima/dochtml/ft/72854/FT_72854.html </a:t>
            </a:r>
            <a:r>
              <a:rPr lang="es-ES" b="1" dirty="0"/>
              <a:t>4.</a:t>
            </a:r>
            <a:r>
              <a:rPr lang="es-ES" dirty="0"/>
              <a:t> </a:t>
            </a:r>
            <a:r>
              <a:rPr lang="es-ES" b="1" dirty="0" err="1"/>
              <a:t>Olmesartan</a:t>
            </a:r>
            <a:r>
              <a:rPr lang="es-ES" dirty="0"/>
              <a:t>: https://cima.aemps.es/cima/dochtml/ft/81206/FichaTecnica_81206.html </a:t>
            </a:r>
            <a:r>
              <a:rPr lang="es-ES" b="1" dirty="0"/>
              <a:t>5. </a:t>
            </a:r>
            <a:r>
              <a:rPr lang="es-ES" b="1" dirty="0" err="1"/>
              <a:t>Irbesartan</a:t>
            </a:r>
            <a:r>
              <a:rPr lang="es-ES" dirty="0"/>
              <a:t>: https://cima.aemps.es/cima/dochtml/ft/70118/FT_70118.html </a:t>
            </a:r>
            <a:r>
              <a:rPr lang="es-ES" b="1" dirty="0"/>
              <a:t>6. </a:t>
            </a:r>
            <a:r>
              <a:rPr lang="es-ES" b="1" dirty="0" err="1"/>
              <a:t>Telmisartan</a:t>
            </a:r>
            <a:r>
              <a:rPr lang="es-ES" dirty="0"/>
              <a:t>: https://cima.aemps.es/cima/dochtml/ft/77606/FichaTecnica_77606.html </a:t>
            </a:r>
            <a:r>
              <a:rPr lang="es-ES" b="1" dirty="0"/>
              <a:t>7. </a:t>
            </a:r>
            <a:r>
              <a:rPr lang="en-US" dirty="0" err="1"/>
              <a:t>Farsang</a:t>
            </a:r>
            <a:r>
              <a:rPr lang="en-US" dirty="0"/>
              <a:t> C, Indications for and utilization of angiotensin receptor II blockers in patients at high cardiovascular risk. </a:t>
            </a:r>
            <a:r>
              <a:rPr lang="en-US" dirty="0" err="1"/>
              <a:t>Vasc</a:t>
            </a:r>
            <a:r>
              <a:rPr lang="en-US" dirty="0"/>
              <a:t> Health Risk </a:t>
            </a:r>
            <a:r>
              <a:rPr lang="en-US" dirty="0" err="1"/>
              <a:t>Manag</a:t>
            </a:r>
            <a:r>
              <a:rPr lang="en-US" dirty="0"/>
              <a:t>. 2011:7:605-22. </a:t>
            </a:r>
            <a:r>
              <a:rPr lang="en-US" dirty="0" err="1"/>
              <a:t>doi</a:t>
            </a:r>
            <a:r>
              <a:rPr lang="en-US" dirty="0"/>
              <a:t>: 10.2147/VHRM.S23468. </a:t>
            </a:r>
            <a:r>
              <a:rPr lang="en-US" dirty="0" err="1"/>
              <a:t>Epub</a:t>
            </a:r>
            <a:r>
              <a:rPr lang="en-US" dirty="0"/>
              <a:t> 2011 Sep 26.</a:t>
            </a:r>
          </a:p>
          <a:p>
            <a:endParaRPr lang="es-ES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11D0C3D-1D44-ADD0-ADC0-8B91903E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359540"/>
              </p:ext>
            </p:extLst>
          </p:nvPr>
        </p:nvGraphicFramePr>
        <p:xfrm>
          <a:off x="681318" y="1572744"/>
          <a:ext cx="10520919" cy="3144291"/>
        </p:xfrm>
        <a:graphic>
          <a:graphicData uri="http://schemas.openxmlformats.org/drawingml/2006/table">
            <a:tbl>
              <a:tblPr/>
              <a:tblGrid>
                <a:gridCol w="3696537">
                  <a:extLst>
                    <a:ext uri="{9D8B030D-6E8A-4147-A177-3AD203B41FA5}">
                      <a16:colId xmlns:a16="http://schemas.microsoft.com/office/drawing/2014/main" val="348407680"/>
                    </a:ext>
                  </a:extLst>
                </a:gridCol>
                <a:gridCol w="1137397">
                  <a:extLst>
                    <a:ext uri="{9D8B030D-6E8A-4147-A177-3AD203B41FA5}">
                      <a16:colId xmlns:a16="http://schemas.microsoft.com/office/drawing/2014/main" val="1197444240"/>
                    </a:ext>
                  </a:extLst>
                </a:gridCol>
                <a:gridCol w="1137397">
                  <a:extLst>
                    <a:ext uri="{9D8B030D-6E8A-4147-A177-3AD203B41FA5}">
                      <a16:colId xmlns:a16="http://schemas.microsoft.com/office/drawing/2014/main" val="4090041416"/>
                    </a:ext>
                  </a:extLst>
                </a:gridCol>
                <a:gridCol w="1137397">
                  <a:extLst>
                    <a:ext uri="{9D8B030D-6E8A-4147-A177-3AD203B41FA5}">
                      <a16:colId xmlns:a16="http://schemas.microsoft.com/office/drawing/2014/main" val="1139674182"/>
                    </a:ext>
                  </a:extLst>
                </a:gridCol>
                <a:gridCol w="1137397">
                  <a:extLst>
                    <a:ext uri="{9D8B030D-6E8A-4147-A177-3AD203B41FA5}">
                      <a16:colId xmlns:a16="http://schemas.microsoft.com/office/drawing/2014/main" val="773991263"/>
                    </a:ext>
                  </a:extLst>
                </a:gridCol>
                <a:gridCol w="1137397">
                  <a:extLst>
                    <a:ext uri="{9D8B030D-6E8A-4147-A177-3AD203B41FA5}">
                      <a16:colId xmlns:a16="http://schemas.microsoft.com/office/drawing/2014/main" val="1041177826"/>
                    </a:ext>
                  </a:extLst>
                </a:gridCol>
                <a:gridCol w="1137397">
                  <a:extLst>
                    <a:ext uri="{9D8B030D-6E8A-4147-A177-3AD203B41FA5}">
                      <a16:colId xmlns:a16="http://schemas.microsoft.com/office/drawing/2014/main" val="1035848531"/>
                    </a:ext>
                  </a:extLst>
                </a:gridCol>
              </a:tblGrid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Candesartan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Losartan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Valsartan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Olmesartan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Irbesartan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Telmisartan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34436"/>
                  </a:ext>
                </a:extLst>
              </a:tr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Hipertensión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30641"/>
                  </a:ext>
                </a:extLst>
              </a:tr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Hipertensión en niños y adolescentes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763830"/>
                  </a:ext>
                </a:extLst>
              </a:tr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Hipertensión y enfermedad renal diabética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400466"/>
                  </a:ext>
                </a:extLst>
              </a:tr>
              <a:tr h="44377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Prevención del accidente cerebrovascular en pacientes hipertensos con hipertrofia VI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440054"/>
                  </a:ext>
                </a:extLst>
              </a:tr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Insuficiencia cardíaca con FEVI ≤40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679073"/>
                  </a:ext>
                </a:extLst>
              </a:tr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Riesgo vascular alto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383715"/>
                  </a:ext>
                </a:extLst>
              </a:tr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DM2 con lesión de órgano diana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657208"/>
                  </a:ext>
                </a:extLst>
              </a:tr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Enfermedad coronaria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094962"/>
                  </a:ext>
                </a:extLst>
              </a:tr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Enfermedad arterial periférica (EAP)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83602"/>
                  </a:ext>
                </a:extLst>
              </a:tr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Accidente cerebrovascular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337818"/>
                  </a:ext>
                </a:extLst>
              </a:tr>
              <a:tr h="24282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Infarto de miocardio reciente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39826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49662B7F-9473-E0C4-8ABB-B2EBBA56E0EF}"/>
              </a:ext>
            </a:extLst>
          </p:cNvPr>
          <p:cNvSpPr txBox="1"/>
          <p:nvPr/>
        </p:nvSpPr>
        <p:spPr>
          <a:xfrm>
            <a:off x="681318" y="5140385"/>
            <a:ext cx="1032860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s-ES" dirty="0"/>
              <a:t>Entre los diferentes ARA-II disponibles, solamente la </a:t>
            </a:r>
            <a:r>
              <a:rPr lang="es-ES" dirty="0" err="1"/>
              <a:t>candesartan</a:t>
            </a:r>
            <a:r>
              <a:rPr lang="es-ES" dirty="0"/>
              <a:t>, </a:t>
            </a:r>
            <a:r>
              <a:rPr lang="es-ES" dirty="0" err="1"/>
              <a:t>losartan</a:t>
            </a:r>
            <a:r>
              <a:rPr lang="es-ES" dirty="0"/>
              <a:t> y </a:t>
            </a:r>
            <a:r>
              <a:rPr lang="es-ES" dirty="0" err="1"/>
              <a:t>valsartan</a:t>
            </a:r>
            <a:r>
              <a:rPr lang="es-ES" dirty="0"/>
              <a:t> tienen evidencia en la insuficiencia cardíaca. Varios ARA-II tienen indicación en patologías de RCV alto como la EAP, DM2 y el infarto de miocardio reciente.</a:t>
            </a:r>
            <a:r>
              <a:rPr lang="es-ES" baseline="30000" dirty="0"/>
              <a:t> 1-7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A1081A1-AED7-A632-658A-E5491AF8BBE3}"/>
              </a:ext>
            </a:extLst>
          </p:cNvPr>
          <p:cNvSpPr txBox="1"/>
          <p:nvPr/>
        </p:nvSpPr>
        <p:spPr>
          <a:xfrm>
            <a:off x="599510" y="4801831"/>
            <a:ext cx="106027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VI: ventrículo izquierdo, FEVI: fracción de eyección del ventrículo izquierdo, DM2: diabetes mellitus tipo 2, EAP: enfermedad arterial periférica</a:t>
            </a:r>
          </a:p>
        </p:txBody>
      </p:sp>
    </p:spTree>
    <p:extLst>
      <p:ext uri="{BB962C8B-B14F-4D97-AF65-F5344CB8AC3E}">
        <p14:creationId xmlns:p14="http://schemas.microsoft.com/office/powerpoint/2010/main" val="201672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EE16F-E63A-6ED1-1F3E-F59AAAF0D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5D4FE39-457A-62FA-437F-B1E3F87A46CF}"/>
              </a:ext>
            </a:extLst>
          </p:cNvPr>
          <p:cNvSpPr txBox="1">
            <a:spLocks noChangeArrowheads="1"/>
          </p:cNvSpPr>
          <p:nvPr/>
        </p:nvSpPr>
        <p:spPr>
          <a:xfrm>
            <a:off x="550007" y="512735"/>
            <a:ext cx="11091986" cy="6469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CONFLICTOS DE INTERÉS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45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7551BBED-0FA7-A56E-AFBC-E2C48C74CDAD}"/>
              </a:ext>
            </a:extLst>
          </p:cNvPr>
          <p:cNvSpPr txBox="1">
            <a:spLocks/>
          </p:cNvSpPr>
          <p:nvPr/>
        </p:nvSpPr>
        <p:spPr>
          <a:xfrm>
            <a:off x="685126" y="424942"/>
            <a:ext cx="10515600" cy="6255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900" dirty="0"/>
              <a:t>Conclusiones – Mensajes </a:t>
            </a:r>
            <a:endParaRPr lang="es-ES" sz="29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D849AE-DA52-FF98-BDD8-E49403CEBF0D}"/>
              </a:ext>
            </a:extLst>
          </p:cNvPr>
          <p:cNvSpPr txBox="1"/>
          <p:nvPr/>
        </p:nvSpPr>
        <p:spPr>
          <a:xfrm>
            <a:off x="1887167" y="1291307"/>
            <a:ext cx="9743666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2000" b="0" i="0" u="none" strike="noStrike" baseline="0" dirty="0">
                <a:solidFill>
                  <a:schemeClr val="accent6"/>
                </a:solidFill>
                <a:latin typeface="Aptos" panose="020B0004020202020204" pitchFamily="34" charset="0"/>
              </a:rPr>
              <a:t>ARA II </a:t>
            </a:r>
            <a:r>
              <a:rPr lang="es-ES" sz="2000" dirty="0">
                <a:solidFill>
                  <a:schemeClr val="accent6"/>
                </a:solidFill>
                <a:latin typeface="Aptos" panose="020B0004020202020204" pitchFamily="34" charset="0"/>
              </a:rPr>
              <a:t>vs IECA</a:t>
            </a:r>
            <a:endParaRPr lang="es-ES" sz="2000" b="0" i="0" u="none" strike="noStrike" baseline="0" dirty="0">
              <a:solidFill>
                <a:schemeClr val="accent6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i="0" u="none" strike="noStrike" baseline="0" dirty="0">
                <a:solidFill>
                  <a:schemeClr val="accent1"/>
                </a:solidFill>
                <a:latin typeface="Aptos" panose="020B0004020202020204" pitchFamily="34" charset="0"/>
              </a:rPr>
              <a:t>Los ARA II y los IECA tienen una eficacia similar.</a:t>
            </a:r>
          </a:p>
          <a:p>
            <a:endParaRPr lang="es-ES" sz="1800" b="1" i="0" u="none" strike="noStrike" baseline="0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i="0" u="none" strike="noStrike" baseline="0" dirty="0">
                <a:solidFill>
                  <a:schemeClr val="accent1"/>
                </a:solidFill>
                <a:latin typeface="Aptos" panose="020B0004020202020204" pitchFamily="34" charset="0"/>
              </a:rPr>
              <a:t>Los ARA II tienen mejor perfil de seguridad que los IECA</a:t>
            </a:r>
            <a:r>
              <a:rPr lang="es-ES" sz="1800" b="0" i="0" u="none" strike="noStrike" baseline="0" dirty="0">
                <a:solidFill>
                  <a:schemeClr val="accent1"/>
                </a:solidFill>
                <a:latin typeface="Aptos" panose="020B0004020202020204" pitchFamily="34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s-ES" sz="1800" b="0" i="0" u="none" strike="noStrike" baseline="0" dirty="0">
                <a:solidFill>
                  <a:schemeClr val="accent1"/>
                </a:solidFill>
                <a:latin typeface="Aptos" panose="020B0004020202020204" pitchFamily="34" charset="0"/>
              </a:rPr>
              <a:t>Los IECA presentan mayor riesgo de efecto secundarios y peor perfil de seguridad, con riesgo superior de angioedema, tos, pancreatitis y hemorragia gastrointestinal. </a:t>
            </a:r>
            <a:endParaRPr lang="es-ES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pPr>
              <a:spcBef>
                <a:spcPts val="600"/>
              </a:spcBef>
            </a:pPr>
            <a:endParaRPr lang="es-ES" dirty="0">
              <a:solidFill>
                <a:schemeClr val="accent1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1800" b="0" i="0" u="none" strike="noStrike" baseline="0" dirty="0">
                <a:solidFill>
                  <a:schemeClr val="accent6"/>
                </a:solidFill>
                <a:latin typeface="Aptos" panose="020B0004020202020204" pitchFamily="34" charset="0"/>
              </a:rPr>
              <a:t>CANDESARTAN </a:t>
            </a:r>
            <a:r>
              <a:rPr lang="es-ES" sz="1800" dirty="0">
                <a:solidFill>
                  <a:schemeClr val="accent6"/>
                </a:solidFill>
                <a:latin typeface="Aptos" panose="020B0004020202020204" pitchFamily="34" charset="0"/>
              </a:rPr>
              <a:t>vs otros ARA II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 i="0" u="none" strike="noStrike" baseline="0" dirty="0">
                <a:solidFill>
                  <a:schemeClr val="accent1"/>
                </a:solidFill>
                <a:latin typeface="Aptos" panose="020B0004020202020204" pitchFamily="34" charset="0"/>
              </a:rPr>
              <a:t>Candesartan es el ARA II con mayor duración del efecto antihipertensivo</a:t>
            </a:r>
            <a:endParaRPr lang="es-ES" b="1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b="1" i="0" u="none" strike="noStrike" baseline="0" dirty="0">
                <a:solidFill>
                  <a:schemeClr val="accent1"/>
                </a:solidFill>
                <a:latin typeface="Aptos" panose="020B0004020202020204" pitchFamily="34" charset="0"/>
              </a:rPr>
              <a:t>Candesartan ha demostrado ser el más eficaz en la reducción de la PAS y la PAD ambulatoria de 24h</a:t>
            </a:r>
            <a:r>
              <a:rPr lang="es-ES" sz="1800" b="0" i="0" u="none" strike="noStrike" baseline="0" dirty="0">
                <a:solidFill>
                  <a:schemeClr val="accent1"/>
                </a:solidFill>
                <a:latin typeface="Aptos" panose="020B0004020202020204" pitchFamily="34" charset="0"/>
              </a:rPr>
              <a:t>, superando a otros ARA II como </a:t>
            </a:r>
            <a:r>
              <a:rPr lang="es-ES" sz="1800" b="1" i="0" u="none" strike="noStrike" baseline="0" dirty="0" err="1">
                <a:solidFill>
                  <a:schemeClr val="accent1"/>
                </a:solidFill>
                <a:latin typeface="Aptos" panose="020B0004020202020204" pitchFamily="34" charset="0"/>
              </a:rPr>
              <a:t>Losartan</a:t>
            </a:r>
            <a:r>
              <a:rPr lang="es-ES" b="1" dirty="0">
                <a:solidFill>
                  <a:schemeClr val="accent1"/>
                </a:solidFill>
                <a:latin typeface="Aptos" panose="020B0004020202020204" pitchFamily="34" charset="0"/>
              </a:rPr>
              <a:t> y</a:t>
            </a:r>
            <a:r>
              <a:rPr lang="es-ES" sz="1800" b="1" i="0" u="none" strike="noStrike" baseline="0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es-ES" sz="1800" b="1" i="0" u="none" strike="noStrike" baseline="0" dirty="0" err="1">
                <a:solidFill>
                  <a:schemeClr val="accent1"/>
                </a:solidFill>
                <a:latin typeface="Aptos" panose="020B0004020202020204" pitchFamily="34" charset="0"/>
              </a:rPr>
              <a:t>Valsartan</a:t>
            </a:r>
            <a:r>
              <a:rPr lang="es-ES" sz="1800" b="1" i="0" u="none" strike="noStrike" baseline="0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es-ES" sz="1800" b="0" i="0" u="none" strike="noStrike" baseline="0" dirty="0">
                <a:solidFill>
                  <a:schemeClr val="accent1"/>
                </a:solidFill>
                <a:latin typeface="Aptos" panose="020B0004020202020204" pitchFamily="34" charset="0"/>
              </a:rPr>
              <a:t>(P &lt; 0.05).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i="0" u="none" strike="noStrike" baseline="0" dirty="0">
                <a:solidFill>
                  <a:schemeClr val="accent1"/>
                </a:solidFill>
                <a:latin typeface="Aptos" panose="020B0004020202020204" pitchFamily="34" charset="0"/>
              </a:rPr>
              <a:t>Candesartan ofrece un perfil de seguridad similar al de otros ARA II</a:t>
            </a:r>
            <a:r>
              <a:rPr lang="es-ES" dirty="0">
                <a:solidFill>
                  <a:schemeClr val="accent1"/>
                </a:solidFill>
                <a:latin typeface="Times New Roman" panose="02020603050405020304" pitchFamily="18" charset="0"/>
              </a:rPr>
              <a:t>.</a:t>
            </a:r>
            <a:endParaRPr lang="es-ES" sz="1800" i="0" u="none" strike="noStrike" baseline="0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50AA1A8-14B5-EE32-1CF8-403E449EA29B}"/>
              </a:ext>
            </a:extLst>
          </p:cNvPr>
          <p:cNvGrpSpPr/>
          <p:nvPr/>
        </p:nvGrpSpPr>
        <p:grpSpPr>
          <a:xfrm>
            <a:off x="238321" y="2272871"/>
            <a:ext cx="1833664" cy="457200"/>
            <a:chOff x="238321" y="1691656"/>
            <a:chExt cx="1833664" cy="457200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24684A67-EC1B-475B-71FE-1BDFA6003899}"/>
                </a:ext>
              </a:extLst>
            </p:cNvPr>
            <p:cNvSpPr txBox="1"/>
            <p:nvPr/>
          </p:nvSpPr>
          <p:spPr>
            <a:xfrm>
              <a:off x="661474" y="1750979"/>
              <a:ext cx="14105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>
                  <a:solidFill>
                    <a:schemeClr val="accent3"/>
                  </a:solidFill>
                </a:rPr>
                <a:t>Seguridad</a:t>
              </a:r>
              <a:endParaRPr lang="es-ES" sz="1600" dirty="0">
                <a:solidFill>
                  <a:schemeClr val="accent3"/>
                </a:solidFill>
              </a:endParaRPr>
            </a:p>
          </p:txBody>
        </p:sp>
        <p:pic>
          <p:nvPicPr>
            <p:cNvPr id="11" name="Gráfico 10" descr="Marca de escudo contorno">
              <a:extLst>
                <a:ext uri="{FF2B5EF4-FFF2-40B4-BE49-F238E27FC236}">
                  <a16:creationId xmlns:a16="http://schemas.microsoft.com/office/drawing/2014/main" id="{355210B1-1BA5-A40F-48BC-2E9C44C67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8321" y="1691656"/>
              <a:ext cx="457200" cy="457200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93F3647-DF24-6FA3-206D-212BAE86A2F4}"/>
              </a:ext>
            </a:extLst>
          </p:cNvPr>
          <p:cNvGrpSpPr/>
          <p:nvPr/>
        </p:nvGrpSpPr>
        <p:grpSpPr>
          <a:xfrm>
            <a:off x="238321" y="1687475"/>
            <a:ext cx="1395922" cy="457200"/>
            <a:chOff x="238321" y="2972557"/>
            <a:chExt cx="1395922" cy="45720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8D99A9F-CF08-CB2A-2836-7897520647F5}"/>
                </a:ext>
              </a:extLst>
            </p:cNvPr>
            <p:cNvSpPr txBox="1"/>
            <p:nvPr/>
          </p:nvSpPr>
          <p:spPr>
            <a:xfrm>
              <a:off x="661474" y="3056718"/>
              <a:ext cx="972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>
                  <a:solidFill>
                    <a:schemeClr val="accent3"/>
                  </a:solidFill>
                </a:rPr>
                <a:t>Eficacia</a:t>
              </a:r>
              <a:endParaRPr lang="es-ES" sz="1600" dirty="0">
                <a:solidFill>
                  <a:schemeClr val="accent3"/>
                </a:solidFill>
              </a:endParaRPr>
            </a:p>
          </p:txBody>
        </p:sp>
        <p:pic>
          <p:nvPicPr>
            <p:cNvPr id="13" name="Gráfico 12" descr="Gráfico de barras con tendencia alcista contorno">
              <a:extLst>
                <a:ext uri="{FF2B5EF4-FFF2-40B4-BE49-F238E27FC236}">
                  <a16:creationId xmlns:a16="http://schemas.microsoft.com/office/drawing/2014/main" id="{8B40965D-D84A-D4DA-1B93-FCE77B083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8321" y="2972557"/>
              <a:ext cx="457200" cy="457200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28CFA9BD-DB73-C9DD-23F3-75B4728E0548}"/>
              </a:ext>
            </a:extLst>
          </p:cNvPr>
          <p:cNvGrpSpPr/>
          <p:nvPr/>
        </p:nvGrpSpPr>
        <p:grpSpPr>
          <a:xfrm>
            <a:off x="364783" y="4127930"/>
            <a:ext cx="1395922" cy="457200"/>
            <a:chOff x="238321" y="2972557"/>
            <a:chExt cx="1395922" cy="457200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2F3DB6B7-13EB-2269-F6C0-A24E6B891A9E}"/>
                </a:ext>
              </a:extLst>
            </p:cNvPr>
            <p:cNvSpPr txBox="1"/>
            <p:nvPr/>
          </p:nvSpPr>
          <p:spPr>
            <a:xfrm>
              <a:off x="661474" y="3056718"/>
              <a:ext cx="972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>
                  <a:solidFill>
                    <a:schemeClr val="accent3"/>
                  </a:solidFill>
                </a:rPr>
                <a:t>Eficacia</a:t>
              </a:r>
              <a:endParaRPr lang="es-ES" sz="1600" dirty="0">
                <a:solidFill>
                  <a:schemeClr val="accent3"/>
                </a:solidFill>
              </a:endParaRPr>
            </a:p>
          </p:txBody>
        </p:sp>
        <p:pic>
          <p:nvPicPr>
            <p:cNvPr id="20" name="Gráfico 19" descr="Gráfico de barras con tendencia alcista contorno">
              <a:extLst>
                <a:ext uri="{FF2B5EF4-FFF2-40B4-BE49-F238E27FC236}">
                  <a16:creationId xmlns:a16="http://schemas.microsoft.com/office/drawing/2014/main" id="{2AD441AF-C867-B24C-F11B-063483DEC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8321" y="2972557"/>
              <a:ext cx="457200" cy="457200"/>
            </a:xfrm>
            <a:prstGeom prst="rect">
              <a:avLst/>
            </a:prstGeom>
          </p:spPr>
        </p:pic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30E9A46B-62CB-04A9-87B6-603B4DE1ACA6}"/>
              </a:ext>
            </a:extLst>
          </p:cNvPr>
          <p:cNvGrpSpPr/>
          <p:nvPr/>
        </p:nvGrpSpPr>
        <p:grpSpPr>
          <a:xfrm>
            <a:off x="238321" y="5269181"/>
            <a:ext cx="1833664" cy="457200"/>
            <a:chOff x="238321" y="1691656"/>
            <a:chExt cx="1833664" cy="457200"/>
          </a:xfrm>
        </p:grpSpPr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65E98BAA-3DAB-A342-56A3-03072C649CCB}"/>
                </a:ext>
              </a:extLst>
            </p:cNvPr>
            <p:cNvSpPr txBox="1"/>
            <p:nvPr/>
          </p:nvSpPr>
          <p:spPr>
            <a:xfrm>
              <a:off x="661474" y="1750979"/>
              <a:ext cx="14105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>
                  <a:solidFill>
                    <a:schemeClr val="accent3"/>
                  </a:solidFill>
                </a:rPr>
                <a:t>Seguridad</a:t>
              </a:r>
              <a:endParaRPr lang="es-ES" sz="1600" dirty="0">
                <a:solidFill>
                  <a:schemeClr val="accent3"/>
                </a:solidFill>
              </a:endParaRPr>
            </a:p>
          </p:txBody>
        </p:sp>
        <p:pic>
          <p:nvPicPr>
            <p:cNvPr id="23" name="Gráfico 22" descr="Marca de escudo contorno">
              <a:extLst>
                <a:ext uri="{FF2B5EF4-FFF2-40B4-BE49-F238E27FC236}">
                  <a16:creationId xmlns:a16="http://schemas.microsoft.com/office/drawing/2014/main" id="{9EC8E613-49E5-88EE-6171-2C09481A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8321" y="1691656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447659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70329-415D-10A2-3173-6E777D99E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4385" name="Object 1153" hidden="1">
            <a:extLst>
              <a:ext uri="{FF2B5EF4-FFF2-40B4-BE49-F238E27FC236}">
                <a16:creationId xmlns:a16="http://schemas.microsoft.com/office/drawing/2014/main" id="{7C24A702-8A7B-EC7B-5DF6-B17E663FB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64385" name="Object 1153" hidden="1">
                        <a:extLst>
                          <a:ext uri="{FF2B5EF4-FFF2-40B4-BE49-F238E27FC236}">
                            <a16:creationId xmlns:a16="http://schemas.microsoft.com/office/drawing/2014/main" id="{7C24A702-8A7B-EC7B-5DF6-B17E663FBE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308FD6D-86F4-F275-666A-8A1E1A9B5AC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anchor="ctr" anchorCtr="0">
            <a:noAutofit/>
          </a:bodyPr>
          <a:lstStyle/>
          <a:p>
            <a:pPr marL="0" marR="0" lvl="0" indent="0" algn="ctr" defTabSz="914377" rtl="0" eaLnBrk="1" fontAlgn="base" latinLnBrk="0" hangingPunct="1">
              <a:lnSpc>
                <a:spcPts val="35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E206A43-3CFA-EEC3-74AC-44447143D460}"/>
              </a:ext>
            </a:extLst>
          </p:cNvPr>
          <p:cNvGrpSpPr/>
          <p:nvPr/>
        </p:nvGrpSpPr>
        <p:grpSpPr>
          <a:xfrm>
            <a:off x="0" y="10608"/>
            <a:ext cx="12192000" cy="6858000"/>
            <a:chOff x="3329" y="0"/>
            <a:chExt cx="9144000" cy="5143500"/>
          </a:xfrm>
        </p:grpSpPr>
        <p:pic>
          <p:nvPicPr>
            <p:cNvPr id="7" name="Imagen 6" descr="Imagen que contiene persona, hombre, azul, sostener&#10;&#10;Descripción generada automáticamente">
              <a:extLst>
                <a:ext uri="{FF2B5EF4-FFF2-40B4-BE49-F238E27FC236}">
                  <a16:creationId xmlns:a16="http://schemas.microsoft.com/office/drawing/2014/main" id="{5FE9D8C9-BB79-3904-03E7-FFCE90E91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9" y="0"/>
              <a:ext cx="9144000" cy="514350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41AFD7B-563D-C32E-DBFF-557E9552EB2F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44BF316F-8DCA-A1A7-3C53-FC5467257C49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431ACE01-8BC3-0118-6A5E-A6634AB389BE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Redondear rectángulo de una esquina 16">
              <a:extLst>
                <a:ext uri="{FF2B5EF4-FFF2-40B4-BE49-F238E27FC236}">
                  <a16:creationId xmlns:a16="http://schemas.microsoft.com/office/drawing/2014/main" id="{02C17305-8C05-091A-3495-AD32B256831D}"/>
                </a:ext>
              </a:extLst>
            </p:cNvPr>
            <p:cNvSpPr/>
            <p:nvPr/>
          </p:nvSpPr>
          <p:spPr>
            <a:xfrm flipV="1">
              <a:off x="213360" y="314960"/>
              <a:ext cx="8727440" cy="4551680"/>
            </a:xfrm>
            <a:prstGeom prst="round1Rect">
              <a:avLst>
                <a:gd name="adj" fmla="val 1198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9A0F0867-8BC0-B521-8FF2-4BBDF1D3F612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9" name="Forma libre 18">
                <a:extLst>
                  <a:ext uri="{FF2B5EF4-FFF2-40B4-BE49-F238E27FC236}">
                    <a16:creationId xmlns:a16="http://schemas.microsoft.com/office/drawing/2014/main" id="{E581AB89-A219-6737-19D1-31E653EDD828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orma libre 19">
                <a:extLst>
                  <a:ext uri="{FF2B5EF4-FFF2-40B4-BE49-F238E27FC236}">
                    <a16:creationId xmlns:a16="http://schemas.microsoft.com/office/drawing/2014/main" id="{23FE874B-CB0D-AE15-64F6-4CD4C81745F7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ADBD48F8-2D2C-449A-96B8-DA556451CF00}"/>
              </a:ext>
            </a:extLst>
          </p:cNvPr>
          <p:cNvSpPr txBox="1"/>
          <p:nvPr/>
        </p:nvSpPr>
        <p:spPr>
          <a:xfrm>
            <a:off x="531370" y="2079720"/>
            <a:ext cx="81509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67" b="1" i="0" u="none" strike="noStrike" kern="1200" cap="none" spc="0" normalizeH="0" baseline="0" noProof="0" dirty="0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Información adicional</a:t>
            </a:r>
          </a:p>
        </p:txBody>
      </p:sp>
    </p:spTree>
    <p:extLst>
      <p:ext uri="{BB962C8B-B14F-4D97-AF65-F5344CB8AC3E}">
        <p14:creationId xmlns:p14="http://schemas.microsoft.com/office/powerpoint/2010/main" val="9502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06C8C1-FE5D-4AC5-BBCB-2727418B2592}"/>
              </a:ext>
            </a:extLst>
          </p:cNvPr>
          <p:cNvSpPr txBox="1"/>
          <p:nvPr/>
        </p:nvSpPr>
        <p:spPr>
          <a:xfrm>
            <a:off x="712958" y="5453429"/>
            <a:ext cx="1051111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28600" indent="-228600" algn="ctr">
              <a:buAutoNum type="arabicPeriod"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dirty="0" err="1"/>
              <a:t>Granger</a:t>
            </a:r>
            <a:r>
              <a:rPr lang="es-ES" dirty="0"/>
              <a:t> C, </a:t>
            </a:r>
            <a:r>
              <a:rPr lang="es-ES" dirty="0" err="1"/>
              <a:t>McMurray</a:t>
            </a:r>
            <a:r>
              <a:rPr lang="es-ES" dirty="0"/>
              <a:t> J, et al. </a:t>
            </a:r>
            <a:r>
              <a:rPr lang="es-ES" dirty="0" err="1"/>
              <a:t>Effects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candesartan</a:t>
            </a:r>
            <a:r>
              <a:rPr lang="es-ES" dirty="0"/>
              <a:t> in </a:t>
            </a:r>
            <a:r>
              <a:rPr lang="es-ES" dirty="0" err="1"/>
              <a:t>patients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chronic</a:t>
            </a:r>
            <a:r>
              <a:rPr lang="es-ES" dirty="0"/>
              <a:t> </a:t>
            </a:r>
            <a:r>
              <a:rPr lang="es-ES" dirty="0" err="1"/>
              <a:t>heart</a:t>
            </a:r>
            <a:r>
              <a:rPr lang="es-ES" dirty="0"/>
              <a:t> </a:t>
            </a:r>
            <a:r>
              <a:rPr lang="es-ES" dirty="0" err="1"/>
              <a:t>failure</a:t>
            </a:r>
            <a:r>
              <a:rPr lang="es-ES" dirty="0"/>
              <a:t> and </a:t>
            </a:r>
            <a:r>
              <a:rPr lang="es-ES" dirty="0" err="1"/>
              <a:t>reduced</a:t>
            </a:r>
            <a:r>
              <a:rPr lang="es-ES" dirty="0"/>
              <a:t> </a:t>
            </a:r>
            <a:r>
              <a:rPr lang="es-ES" dirty="0" err="1"/>
              <a:t>left</a:t>
            </a:r>
            <a:r>
              <a:rPr lang="es-ES" dirty="0"/>
              <a:t>-ventricular </a:t>
            </a:r>
            <a:r>
              <a:rPr lang="es-ES" dirty="0" err="1"/>
              <a:t>systolic</a:t>
            </a:r>
            <a:r>
              <a:rPr lang="es-ES" dirty="0"/>
              <a:t> </a:t>
            </a:r>
            <a:r>
              <a:rPr lang="es-ES" dirty="0" err="1"/>
              <a:t>function</a:t>
            </a:r>
            <a:r>
              <a:rPr lang="es-ES" dirty="0"/>
              <a:t> </a:t>
            </a:r>
            <a:r>
              <a:rPr lang="es-ES" dirty="0" err="1"/>
              <a:t>intolerant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angiotensin-converting-enzyme</a:t>
            </a:r>
            <a:r>
              <a:rPr lang="es-ES" dirty="0"/>
              <a:t> </a:t>
            </a:r>
            <a:r>
              <a:rPr lang="es-ES" dirty="0" err="1"/>
              <a:t>inhibitors</a:t>
            </a:r>
            <a:r>
              <a:rPr lang="es-ES" dirty="0"/>
              <a:t>: </a:t>
            </a:r>
            <a:r>
              <a:rPr lang="es-ES" dirty="0" err="1"/>
              <a:t>the</a:t>
            </a:r>
            <a:r>
              <a:rPr lang="es-ES" dirty="0"/>
              <a:t> CHARM-Alternative trial. Lancet. 2003 </a:t>
            </a:r>
            <a:r>
              <a:rPr lang="es-ES" dirty="0" err="1"/>
              <a:t>Sep</a:t>
            </a:r>
            <a:r>
              <a:rPr lang="es-ES" dirty="0"/>
              <a:t> 6;362(9386):772-6. </a:t>
            </a:r>
            <a:r>
              <a:rPr lang="es-ES" dirty="0" err="1"/>
              <a:t>doi</a:t>
            </a:r>
            <a:r>
              <a:rPr lang="es-ES" dirty="0"/>
              <a:t>: 10.1016/S0140-6736(03)14284-5.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BD3678-7EF8-2CA7-FE6C-44284961E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721" y="3281038"/>
            <a:ext cx="7010400" cy="17346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6B8380-6D10-2A17-0D45-BADD5A14B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58" y="1970690"/>
            <a:ext cx="3693926" cy="330226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7D01C14-E6AD-3EDE-5F07-E389B14151C0}"/>
              </a:ext>
            </a:extLst>
          </p:cNvPr>
          <p:cNvSpPr txBox="1"/>
          <p:nvPr/>
        </p:nvSpPr>
        <p:spPr>
          <a:xfrm>
            <a:off x="4675638" y="1730955"/>
            <a:ext cx="642517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l"/>
            <a:r>
              <a:rPr lang="es-ES" sz="1800" dirty="0"/>
              <a:t>En general, el </a:t>
            </a:r>
            <a:r>
              <a:rPr lang="es-ES" sz="1800" dirty="0" err="1"/>
              <a:t>candesartán</a:t>
            </a:r>
            <a:r>
              <a:rPr lang="es-ES" sz="1800" dirty="0"/>
              <a:t> fue bien tolerado y redujo la mortalidad y morbilidad cardiovascular en pacientes con insuficiencia cardíaca crónica sintomática e intolerancia a los inhibidores de la ECA</a:t>
            </a:r>
            <a:r>
              <a:rPr lang="es-ES" sz="1800" baseline="30000" dirty="0"/>
              <a:t>1</a:t>
            </a:r>
            <a:r>
              <a:rPr lang="es-ES" sz="1800" dirty="0"/>
              <a:t>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468F178-9590-A617-FE83-02A9036A56FB}"/>
              </a:ext>
            </a:extLst>
          </p:cNvPr>
          <p:cNvSpPr txBox="1">
            <a:spLocks/>
          </p:cNvSpPr>
          <p:nvPr/>
        </p:nvSpPr>
        <p:spPr>
          <a:xfrm>
            <a:off x="264966" y="0"/>
            <a:ext cx="11402089" cy="760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Evidencias</a:t>
            </a:r>
            <a:r>
              <a:rPr lang="es-ES" dirty="0"/>
              <a:t> </a:t>
            </a:r>
            <a:r>
              <a:rPr lang="es-ES" sz="2900" dirty="0"/>
              <a:t>de ARA-II en insuficiencia cardíaca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83C04464-2219-9246-2DD2-DE6EDD5FAE9E}"/>
              </a:ext>
            </a:extLst>
          </p:cNvPr>
          <p:cNvSpPr txBox="1">
            <a:spLocks/>
          </p:cNvSpPr>
          <p:nvPr/>
        </p:nvSpPr>
        <p:spPr>
          <a:xfrm>
            <a:off x="264966" y="659774"/>
            <a:ext cx="11044264" cy="538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Estudios con </a:t>
            </a:r>
            <a:r>
              <a:rPr lang="es-ES_tradnl" sz="2600" dirty="0" err="1"/>
              <a:t>Candesartan</a:t>
            </a:r>
            <a:r>
              <a:rPr lang="es-ES_tradnl" sz="2600" dirty="0"/>
              <a:t>: CHARM-Alternative</a:t>
            </a:r>
            <a:endParaRPr lang="es-ES" sz="2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FD377B0-71C2-725D-311D-1E1878F150E9}"/>
              </a:ext>
            </a:extLst>
          </p:cNvPr>
          <p:cNvSpPr txBox="1"/>
          <p:nvPr/>
        </p:nvSpPr>
        <p:spPr>
          <a:xfrm>
            <a:off x="2192274" y="1480342"/>
            <a:ext cx="1136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chemeClr val="accent5"/>
                </a:solidFill>
              </a:rPr>
              <a:t>HFrEF</a:t>
            </a:r>
            <a:endParaRPr lang="es-E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76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B894C7-921E-2093-E984-D73CA62D5A29}"/>
              </a:ext>
            </a:extLst>
          </p:cNvPr>
          <p:cNvSpPr txBox="1"/>
          <p:nvPr/>
        </p:nvSpPr>
        <p:spPr>
          <a:xfrm>
            <a:off x="667872" y="5824246"/>
            <a:ext cx="1051111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28600" indent="-228600" algn="ctr">
              <a:buAutoNum type="arabicPeriod"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dirty="0" err="1"/>
              <a:t>McMurray</a:t>
            </a:r>
            <a:r>
              <a:rPr lang="es-ES" dirty="0"/>
              <a:t> J, </a:t>
            </a:r>
            <a:r>
              <a:rPr lang="es-ES" dirty="0" err="1"/>
              <a:t>Ostergren</a:t>
            </a:r>
            <a:r>
              <a:rPr lang="es-ES" dirty="0"/>
              <a:t> J, et al. </a:t>
            </a:r>
            <a:r>
              <a:rPr lang="es-ES" dirty="0" err="1"/>
              <a:t>Effects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candesartan</a:t>
            </a:r>
            <a:r>
              <a:rPr lang="es-ES" dirty="0"/>
              <a:t> in </a:t>
            </a:r>
            <a:r>
              <a:rPr lang="es-ES" dirty="0" err="1"/>
              <a:t>patients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chronic</a:t>
            </a:r>
            <a:r>
              <a:rPr lang="es-ES" dirty="0"/>
              <a:t> </a:t>
            </a:r>
            <a:r>
              <a:rPr lang="es-ES" dirty="0" err="1"/>
              <a:t>heart</a:t>
            </a:r>
            <a:r>
              <a:rPr lang="es-ES" dirty="0"/>
              <a:t> </a:t>
            </a:r>
            <a:r>
              <a:rPr lang="es-ES" dirty="0" err="1"/>
              <a:t>failure</a:t>
            </a:r>
            <a:r>
              <a:rPr lang="es-ES" dirty="0"/>
              <a:t> and </a:t>
            </a:r>
            <a:r>
              <a:rPr lang="es-ES" dirty="0" err="1"/>
              <a:t>reduced</a:t>
            </a:r>
            <a:r>
              <a:rPr lang="es-ES" dirty="0"/>
              <a:t> </a:t>
            </a:r>
            <a:r>
              <a:rPr lang="es-ES" dirty="0" err="1"/>
              <a:t>left</a:t>
            </a:r>
            <a:r>
              <a:rPr lang="es-ES" dirty="0"/>
              <a:t>-ventricular </a:t>
            </a:r>
            <a:r>
              <a:rPr lang="es-ES" dirty="0" err="1"/>
              <a:t>systolic</a:t>
            </a:r>
            <a:r>
              <a:rPr lang="es-ES" dirty="0"/>
              <a:t> </a:t>
            </a:r>
            <a:r>
              <a:rPr lang="es-ES" dirty="0" err="1"/>
              <a:t>function</a:t>
            </a:r>
            <a:r>
              <a:rPr lang="es-ES" dirty="0"/>
              <a:t> </a:t>
            </a:r>
            <a:r>
              <a:rPr lang="es-ES" dirty="0" err="1"/>
              <a:t>taking</a:t>
            </a:r>
            <a:r>
              <a:rPr lang="es-ES" dirty="0"/>
              <a:t> </a:t>
            </a:r>
            <a:r>
              <a:rPr lang="es-ES" dirty="0" err="1"/>
              <a:t>angiotensin-converting-enzyme</a:t>
            </a:r>
            <a:r>
              <a:rPr lang="es-ES" dirty="0"/>
              <a:t> </a:t>
            </a:r>
            <a:r>
              <a:rPr lang="es-ES" dirty="0" err="1"/>
              <a:t>inhibitors</a:t>
            </a:r>
            <a:r>
              <a:rPr lang="es-ES" dirty="0"/>
              <a:t>: </a:t>
            </a:r>
            <a:r>
              <a:rPr lang="es-ES" dirty="0" err="1"/>
              <a:t>the</a:t>
            </a:r>
            <a:r>
              <a:rPr lang="es-ES" dirty="0"/>
              <a:t> CHARM-</a:t>
            </a:r>
            <a:r>
              <a:rPr lang="es-ES" dirty="0" err="1"/>
              <a:t>Added</a:t>
            </a:r>
            <a:r>
              <a:rPr lang="es-ES" dirty="0"/>
              <a:t> trial. Lancet. 2003 </a:t>
            </a:r>
            <a:r>
              <a:rPr lang="es-ES" dirty="0" err="1"/>
              <a:t>Sep</a:t>
            </a:r>
            <a:r>
              <a:rPr lang="es-ES" dirty="0"/>
              <a:t> 6;362(9386):767-71. </a:t>
            </a:r>
            <a:r>
              <a:rPr lang="es-ES" dirty="0" err="1"/>
              <a:t>doi</a:t>
            </a:r>
            <a:r>
              <a:rPr lang="es-ES" dirty="0"/>
              <a:t>: 10.1016/S0140-6736(03)14283-3.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2DC99B-8C15-0B91-C9DC-F7C37DFC0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84" y="1913923"/>
            <a:ext cx="4005845" cy="36194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A73B8A-543F-F965-474F-F1EDE893F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833" y="2961625"/>
            <a:ext cx="5124450" cy="26479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14A9827-A3FF-4B3B-0159-42076B395006}"/>
              </a:ext>
            </a:extLst>
          </p:cNvPr>
          <p:cNvSpPr txBox="1"/>
          <p:nvPr/>
        </p:nvSpPr>
        <p:spPr>
          <a:xfrm>
            <a:off x="5073517" y="1350309"/>
            <a:ext cx="6420492" cy="14003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sz="1700" dirty="0"/>
              <a:t>La adición de </a:t>
            </a:r>
            <a:r>
              <a:rPr lang="es-ES" sz="1700" dirty="0" err="1"/>
              <a:t>candesartán</a:t>
            </a:r>
            <a:r>
              <a:rPr lang="es-ES" sz="1700" dirty="0"/>
              <a:t> al inhibidor de la ECA y a otros tratamientos conduce a una reducción clínicamente importante de los eventos cardiovasculares relevantes en pacientes con ICC y con reducción de la fracción de eyección del ventrículo izquierdo</a:t>
            </a:r>
            <a:r>
              <a:rPr lang="es-ES" sz="1700" baseline="30000" dirty="0"/>
              <a:t>1</a:t>
            </a:r>
            <a:r>
              <a:rPr lang="es-ES" sz="1700" dirty="0"/>
              <a:t>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6CBB1F9-A77F-63F8-983A-D6DDA1870936}"/>
              </a:ext>
            </a:extLst>
          </p:cNvPr>
          <p:cNvSpPr txBox="1">
            <a:spLocks/>
          </p:cNvSpPr>
          <p:nvPr/>
        </p:nvSpPr>
        <p:spPr>
          <a:xfrm>
            <a:off x="264966" y="0"/>
            <a:ext cx="11402089" cy="760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Evidencias</a:t>
            </a:r>
            <a:r>
              <a:rPr lang="es-ES" dirty="0"/>
              <a:t> </a:t>
            </a:r>
            <a:r>
              <a:rPr lang="es-ES" sz="2900" dirty="0"/>
              <a:t>de ARA-II en insuficiencia cardíaca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50697004-AD5D-454F-F770-9F7DF884EFEB}"/>
              </a:ext>
            </a:extLst>
          </p:cNvPr>
          <p:cNvSpPr txBox="1">
            <a:spLocks/>
          </p:cNvSpPr>
          <p:nvPr/>
        </p:nvSpPr>
        <p:spPr>
          <a:xfrm>
            <a:off x="264966" y="659774"/>
            <a:ext cx="11594802" cy="538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Estudios con </a:t>
            </a:r>
            <a:r>
              <a:rPr lang="es-ES_tradnl" sz="2600" dirty="0" err="1"/>
              <a:t>Candesartan</a:t>
            </a:r>
            <a:r>
              <a:rPr lang="es-ES_tradnl" sz="2600" dirty="0"/>
              <a:t>: CHARM-</a:t>
            </a:r>
            <a:r>
              <a:rPr lang="es-ES_tradnl" sz="2600" dirty="0" err="1"/>
              <a:t>Added</a:t>
            </a:r>
            <a:endParaRPr lang="es-ES" sz="2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2AB55D-6B56-A7CF-7A50-F864AE33D0F4}"/>
              </a:ext>
            </a:extLst>
          </p:cNvPr>
          <p:cNvSpPr txBox="1"/>
          <p:nvPr/>
        </p:nvSpPr>
        <p:spPr>
          <a:xfrm>
            <a:off x="2640330" y="1458169"/>
            <a:ext cx="1136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chemeClr val="accent5"/>
                </a:solidFill>
              </a:rPr>
              <a:t>HFrEF</a:t>
            </a:r>
            <a:endParaRPr lang="es-E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41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C94128-7687-3552-FDB9-89E1DC6931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88" b="3930"/>
          <a:stretch/>
        </p:blipFill>
        <p:spPr>
          <a:xfrm>
            <a:off x="2671302" y="1219201"/>
            <a:ext cx="9149400" cy="19632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92D8BE4-1093-2B1F-DD7F-0F0EE0D8D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3" y="4217562"/>
            <a:ext cx="3704577" cy="197780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4098085-5F59-1258-8BD9-BEE563588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058" y="3407054"/>
            <a:ext cx="2909884" cy="268651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16A8748-340C-1EE3-ABF6-D88BB77D08DE}"/>
              </a:ext>
            </a:extLst>
          </p:cNvPr>
          <p:cNvSpPr txBox="1"/>
          <p:nvPr/>
        </p:nvSpPr>
        <p:spPr>
          <a:xfrm>
            <a:off x="2402893" y="6318148"/>
            <a:ext cx="780181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28600" indent="-228600" algn="ctr">
              <a:buAutoNum type="arabicPeriod"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Yusuf S, Pfeffer M, et al. Effects of candesartan in patients with chronic heart failure and preserved left-ventricular ejection fraction: the CHARM-Preserved Trial. Lancet. 2003 Sep 6;362(9386):777-81. </a:t>
            </a:r>
            <a:r>
              <a:rPr lang="en-US" dirty="0" err="1"/>
              <a:t>doi</a:t>
            </a:r>
            <a:r>
              <a:rPr lang="en-US" dirty="0"/>
              <a:t>: 10.1016/S0140-6736(03)14285-7.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3CA18AF-37C3-63B1-5ED2-6135221D1EC9}"/>
              </a:ext>
            </a:extLst>
          </p:cNvPr>
          <p:cNvSpPr txBox="1"/>
          <p:nvPr/>
        </p:nvSpPr>
        <p:spPr>
          <a:xfrm>
            <a:off x="7602270" y="3729135"/>
            <a:ext cx="4218432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s-ES" dirty="0"/>
              <a:t>El </a:t>
            </a:r>
            <a:r>
              <a:rPr lang="es-ES" dirty="0" err="1"/>
              <a:t>candesartán</a:t>
            </a:r>
            <a:r>
              <a:rPr lang="es-ES" dirty="0"/>
              <a:t> tiene un impacto moderado en la prevención de ingresos por ICC en pacientes con insuficiencia cardíaca y FEVI superior al 40%.</a:t>
            </a:r>
            <a:r>
              <a:rPr lang="es-ES" baseline="30000" dirty="0"/>
              <a:t>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33BE01-3F0F-1EBB-F8AE-306CB7AB29D2}"/>
              </a:ext>
            </a:extLst>
          </p:cNvPr>
          <p:cNvSpPr txBox="1">
            <a:spLocks/>
          </p:cNvSpPr>
          <p:nvPr/>
        </p:nvSpPr>
        <p:spPr>
          <a:xfrm>
            <a:off x="264966" y="0"/>
            <a:ext cx="11402089" cy="760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Evidencias</a:t>
            </a:r>
            <a:r>
              <a:rPr lang="es-ES" dirty="0"/>
              <a:t> </a:t>
            </a:r>
            <a:r>
              <a:rPr lang="es-ES" sz="2900" dirty="0"/>
              <a:t>de ARA-II en insuficiencia cardíaca</a:t>
            </a:r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8C300B06-B1E8-53FF-6709-C7F03CAFB214}"/>
              </a:ext>
            </a:extLst>
          </p:cNvPr>
          <p:cNvSpPr txBox="1">
            <a:spLocks/>
          </p:cNvSpPr>
          <p:nvPr/>
        </p:nvSpPr>
        <p:spPr>
          <a:xfrm>
            <a:off x="264966" y="662635"/>
            <a:ext cx="11555736" cy="538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Estudios con </a:t>
            </a:r>
            <a:r>
              <a:rPr lang="es-ES_tradnl" sz="2600" dirty="0" err="1"/>
              <a:t>Candesartan</a:t>
            </a:r>
            <a:r>
              <a:rPr lang="es-ES_tradnl" sz="2600" dirty="0"/>
              <a:t>: CHARM-</a:t>
            </a:r>
            <a:r>
              <a:rPr lang="es-ES_tradnl" sz="2600" dirty="0" err="1"/>
              <a:t>Preserved</a:t>
            </a:r>
            <a:endParaRPr lang="es-ES" sz="2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7C74AC-A47A-F696-57E6-4909DD5B7738}"/>
              </a:ext>
            </a:extLst>
          </p:cNvPr>
          <p:cNvSpPr txBox="1"/>
          <p:nvPr/>
        </p:nvSpPr>
        <p:spPr>
          <a:xfrm>
            <a:off x="436626" y="1463891"/>
            <a:ext cx="1136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chemeClr val="accent5"/>
                </a:solidFill>
              </a:rPr>
              <a:t>HFpEF</a:t>
            </a:r>
            <a:endParaRPr lang="es-E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1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8BD1042-7A2F-4130-FEDA-9E7CB033F9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108" y="1300228"/>
            <a:ext cx="3751527" cy="24971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9D641E-3265-7123-69F4-ACBF41BF2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022" y="1489953"/>
            <a:ext cx="3482294" cy="23074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ABE76CA-4A4A-C300-B8BB-15F224579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853" y="1501825"/>
            <a:ext cx="3272238" cy="240086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E5FD04C-730B-F53C-55CC-CC04D5ABF28E}"/>
              </a:ext>
            </a:extLst>
          </p:cNvPr>
          <p:cNvSpPr txBox="1"/>
          <p:nvPr/>
        </p:nvSpPr>
        <p:spPr>
          <a:xfrm>
            <a:off x="4564022" y="5677967"/>
            <a:ext cx="722555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28600" indent="-228600" algn="ctr">
              <a:buAutoNum type="arabicPeriod"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Pfeffer M, Swedberg K, et al. Effects of candesartan on mortality and morbidity in patients with chronic heart failure: the CHARM-Overall </a:t>
            </a:r>
            <a:r>
              <a:rPr lang="en-US" dirty="0" err="1"/>
              <a:t>programme</a:t>
            </a:r>
            <a:r>
              <a:rPr lang="en-US" dirty="0"/>
              <a:t>. Lancet. 2003 Sep 6;362(9386):759-66. </a:t>
            </a:r>
            <a:r>
              <a:rPr lang="en-US" dirty="0" err="1"/>
              <a:t>doi</a:t>
            </a:r>
            <a:r>
              <a:rPr lang="en-US" dirty="0"/>
              <a:t>: 10.1016/s0140-6736(03)14282-1.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22BF1A5-F108-BD48-A9C6-937BDE70C91A}"/>
              </a:ext>
            </a:extLst>
          </p:cNvPr>
          <p:cNvSpPr txBox="1"/>
          <p:nvPr/>
        </p:nvSpPr>
        <p:spPr>
          <a:xfrm>
            <a:off x="4863352" y="4252942"/>
            <a:ext cx="6803703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sz="1700" dirty="0"/>
              <a:t>En general, el </a:t>
            </a:r>
            <a:r>
              <a:rPr lang="es-ES" sz="1700" dirty="0" err="1"/>
              <a:t>candesartán</a:t>
            </a:r>
            <a:r>
              <a:rPr lang="es-ES" sz="1700" dirty="0"/>
              <a:t> fue bien tolerado y redujo significativamente las muertes cardiovasculares y los ingresos hospitalarios por insuficiencia cardíaca. La fracción de eyección o el tratamiento basal no alteraron estos efectos.</a:t>
            </a:r>
            <a:r>
              <a:rPr lang="es-ES" sz="1700" baseline="30000" dirty="0"/>
              <a:t>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375FDD-67F5-50B8-F845-1AFF7AA766A4}"/>
              </a:ext>
            </a:extLst>
          </p:cNvPr>
          <p:cNvSpPr txBox="1">
            <a:spLocks/>
          </p:cNvSpPr>
          <p:nvPr/>
        </p:nvSpPr>
        <p:spPr>
          <a:xfrm>
            <a:off x="264966" y="0"/>
            <a:ext cx="11402089" cy="760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Evidencias</a:t>
            </a:r>
            <a:r>
              <a:rPr lang="es-ES" dirty="0"/>
              <a:t> </a:t>
            </a:r>
            <a:r>
              <a:rPr lang="es-ES" sz="2900" dirty="0"/>
              <a:t>de ARA-II en insuficiencia cardíaca</a:t>
            </a: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6B61638A-1657-B53F-6663-9C9AE8E3361A}"/>
              </a:ext>
            </a:extLst>
          </p:cNvPr>
          <p:cNvSpPr txBox="1">
            <a:spLocks/>
          </p:cNvSpPr>
          <p:nvPr/>
        </p:nvSpPr>
        <p:spPr>
          <a:xfrm>
            <a:off x="264966" y="662635"/>
            <a:ext cx="11662068" cy="538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Estudios con </a:t>
            </a:r>
            <a:r>
              <a:rPr lang="es-ES_tradnl" sz="2600" dirty="0" err="1"/>
              <a:t>Candesartan</a:t>
            </a:r>
            <a:r>
              <a:rPr lang="es-ES_tradnl" sz="2600" dirty="0"/>
              <a:t>: CHARM-</a:t>
            </a:r>
            <a:r>
              <a:rPr lang="es-ES_tradnl" sz="2600" dirty="0" err="1"/>
              <a:t>Overall</a:t>
            </a:r>
            <a:endParaRPr lang="es-ES" sz="2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045168-9A26-89CE-A2B1-67B7731BA5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86" y="3919794"/>
            <a:ext cx="3373349" cy="25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62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C219A32-1ECB-3DA2-F8DC-9246AA6D9709}"/>
              </a:ext>
            </a:extLst>
          </p:cNvPr>
          <p:cNvSpPr txBox="1"/>
          <p:nvPr/>
        </p:nvSpPr>
        <p:spPr>
          <a:xfrm>
            <a:off x="2938540" y="6157403"/>
            <a:ext cx="610496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28600" indent="-228600" algn="ctr">
              <a:buAutoNum type="arabicPeriod"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dirty="0" err="1"/>
              <a:t>Rossing</a:t>
            </a:r>
            <a:r>
              <a:rPr lang="es-ES" dirty="0"/>
              <a:t> K, Christensen P, et al, </a:t>
            </a:r>
            <a:r>
              <a:rPr lang="es-ES" dirty="0" err="1"/>
              <a:t>Optimal</a:t>
            </a:r>
            <a:r>
              <a:rPr lang="es-ES" dirty="0"/>
              <a:t> </a:t>
            </a:r>
            <a:r>
              <a:rPr lang="es-ES" dirty="0" err="1"/>
              <a:t>dose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candesartan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renoprotection</a:t>
            </a:r>
            <a:r>
              <a:rPr lang="es-ES" dirty="0"/>
              <a:t> in </a:t>
            </a:r>
            <a:r>
              <a:rPr lang="es-ES" dirty="0" err="1"/>
              <a:t>type</a:t>
            </a:r>
            <a:r>
              <a:rPr lang="es-ES" dirty="0"/>
              <a:t> 2 </a:t>
            </a:r>
            <a:r>
              <a:rPr lang="es-ES" dirty="0" err="1"/>
              <a:t>diabetic</a:t>
            </a:r>
            <a:r>
              <a:rPr lang="es-ES" dirty="0"/>
              <a:t> </a:t>
            </a:r>
            <a:r>
              <a:rPr lang="es-ES" dirty="0" err="1"/>
              <a:t>patients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nephropathy</a:t>
            </a:r>
            <a:r>
              <a:rPr lang="es-ES" dirty="0"/>
              <a:t>: a </a:t>
            </a:r>
            <a:r>
              <a:rPr lang="es-ES" dirty="0" err="1"/>
              <a:t>double-blind</a:t>
            </a:r>
            <a:r>
              <a:rPr lang="es-ES" dirty="0"/>
              <a:t> </a:t>
            </a:r>
            <a:r>
              <a:rPr lang="es-ES" dirty="0" err="1"/>
              <a:t>randomized</a:t>
            </a:r>
            <a:r>
              <a:rPr lang="es-ES" dirty="0"/>
              <a:t> </a:t>
            </a:r>
            <a:r>
              <a:rPr lang="es-ES" dirty="0" err="1"/>
              <a:t>cross-over</a:t>
            </a:r>
            <a:r>
              <a:rPr lang="es-ES" dirty="0"/>
              <a:t> </a:t>
            </a:r>
            <a:r>
              <a:rPr lang="es-ES" dirty="0" err="1"/>
              <a:t>study</a:t>
            </a:r>
            <a:r>
              <a:rPr lang="es-ES" dirty="0"/>
              <a:t>. Diabetes Care. 2003 Jan;26(1):150-5. </a:t>
            </a:r>
            <a:r>
              <a:rPr lang="es-ES" dirty="0" err="1"/>
              <a:t>doi</a:t>
            </a:r>
            <a:r>
              <a:rPr lang="es-ES" dirty="0"/>
              <a:t>: 10.2337/diacare.26.1.150.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A74C3B5-ABE5-927D-E1BE-E82D24CB9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348" y="1463699"/>
            <a:ext cx="7941609" cy="359716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14B49C-63D7-D5B0-F4E0-F2AFC79BB056}"/>
              </a:ext>
            </a:extLst>
          </p:cNvPr>
          <p:cNvSpPr txBox="1"/>
          <p:nvPr/>
        </p:nvSpPr>
        <p:spPr>
          <a:xfrm>
            <a:off x="430306" y="5285969"/>
            <a:ext cx="1176169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La dosis óptima de </a:t>
            </a:r>
            <a:r>
              <a:rPr lang="es-ES" dirty="0" err="1"/>
              <a:t>candesartán</a:t>
            </a:r>
            <a:r>
              <a:rPr lang="es-ES" dirty="0"/>
              <a:t> es de 16 mg diarios para la </a:t>
            </a:r>
            <a:r>
              <a:rPr lang="es-ES" dirty="0" err="1"/>
              <a:t>nefroprotección</a:t>
            </a:r>
            <a:r>
              <a:rPr lang="es-ES" dirty="0"/>
              <a:t>, como se refleja en la reducción a corto plazo de la albuminuria, en pacientes DM2 hipertensos con nefropatía.</a:t>
            </a:r>
            <a:r>
              <a:rPr lang="es-ES" baseline="30000" dirty="0"/>
              <a:t>1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81A0DEA-09A3-2949-BB49-00D1B9BA82DD}"/>
              </a:ext>
            </a:extLst>
          </p:cNvPr>
          <p:cNvSpPr txBox="1">
            <a:spLocks/>
          </p:cNvSpPr>
          <p:nvPr/>
        </p:nvSpPr>
        <p:spPr>
          <a:xfrm>
            <a:off x="289978" y="-25469"/>
            <a:ext cx="11402089" cy="760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Evidencias</a:t>
            </a:r>
            <a:r>
              <a:rPr lang="es-ES" dirty="0"/>
              <a:t> </a:t>
            </a:r>
            <a:r>
              <a:rPr lang="es-ES" sz="2900" dirty="0"/>
              <a:t>de ARA-II en la </a:t>
            </a:r>
            <a:r>
              <a:rPr lang="es-ES" sz="2900" dirty="0" err="1"/>
              <a:t>nefroprotección</a:t>
            </a:r>
            <a:endParaRPr lang="es-ES" sz="2900" dirty="0"/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AAE9F187-6B94-2B23-C8B8-B023542C7DE5}"/>
              </a:ext>
            </a:extLst>
          </p:cNvPr>
          <p:cNvSpPr txBox="1">
            <a:spLocks/>
          </p:cNvSpPr>
          <p:nvPr/>
        </p:nvSpPr>
        <p:spPr>
          <a:xfrm>
            <a:off x="264966" y="662635"/>
            <a:ext cx="11761694" cy="53873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La </a:t>
            </a:r>
            <a:r>
              <a:rPr lang="es-ES_tradnl" sz="2600" dirty="0" err="1"/>
              <a:t>candesartan</a:t>
            </a:r>
            <a:r>
              <a:rPr lang="es-ES_tradnl" sz="2600" dirty="0"/>
              <a:t> ejerce un efecto </a:t>
            </a:r>
            <a:r>
              <a:rPr lang="es-ES_tradnl" sz="2600" dirty="0" err="1"/>
              <a:t>nefroprotector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2455922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148AB-4281-F322-4095-2551E8B48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11E0242-1F94-93A7-0109-9493F1C7A720}"/>
              </a:ext>
            </a:extLst>
          </p:cNvPr>
          <p:cNvSpPr txBox="1"/>
          <p:nvPr/>
        </p:nvSpPr>
        <p:spPr>
          <a:xfrm>
            <a:off x="3043518" y="5907408"/>
            <a:ext cx="610496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28600" indent="-228600" algn="ctr">
              <a:buAutoNum type="arabicPeriod"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Burgess E, </a:t>
            </a:r>
            <a:r>
              <a:rPr lang="es-ES" dirty="0" err="1"/>
              <a:t>Muirhead</a:t>
            </a:r>
            <a:r>
              <a:rPr lang="es-ES" dirty="0"/>
              <a:t> N, et al, </a:t>
            </a:r>
            <a:r>
              <a:rPr lang="es-ES" dirty="0" err="1"/>
              <a:t>Supramaximal</a:t>
            </a:r>
            <a:r>
              <a:rPr lang="es-ES" dirty="0"/>
              <a:t> </a:t>
            </a:r>
            <a:r>
              <a:rPr lang="es-ES" dirty="0" err="1"/>
              <a:t>dose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candesartan</a:t>
            </a:r>
            <a:r>
              <a:rPr lang="es-ES" dirty="0"/>
              <a:t> in </a:t>
            </a:r>
            <a:r>
              <a:rPr lang="es-ES" dirty="0" err="1"/>
              <a:t>proteinuric</a:t>
            </a:r>
            <a:r>
              <a:rPr lang="es-ES" dirty="0"/>
              <a:t> renal </a:t>
            </a:r>
            <a:r>
              <a:rPr lang="es-ES" dirty="0" err="1"/>
              <a:t>disease</a:t>
            </a:r>
            <a:r>
              <a:rPr lang="es-ES" dirty="0"/>
              <a:t>. J Am </a:t>
            </a:r>
            <a:r>
              <a:rPr lang="es-ES" dirty="0" err="1"/>
              <a:t>Soc</a:t>
            </a:r>
            <a:r>
              <a:rPr lang="es-ES" dirty="0"/>
              <a:t> </a:t>
            </a:r>
            <a:r>
              <a:rPr lang="es-ES" dirty="0" err="1"/>
              <a:t>Nephrol</a:t>
            </a:r>
            <a:r>
              <a:rPr lang="es-ES" dirty="0"/>
              <a:t>. 2009 Apr;20(4):893-900. </a:t>
            </a:r>
            <a:r>
              <a:rPr lang="es-ES" dirty="0" err="1"/>
              <a:t>doi</a:t>
            </a:r>
            <a:r>
              <a:rPr lang="es-ES" dirty="0"/>
              <a:t>: 10.1681/ASN.2008040416. </a:t>
            </a:r>
            <a:r>
              <a:rPr lang="es-ES" dirty="0" err="1"/>
              <a:t>Epub</a:t>
            </a:r>
            <a:r>
              <a:rPr lang="es-ES" dirty="0"/>
              <a:t> 2009 Feb 11.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47F6CB-920A-2D48-46AD-9C5C55993539}"/>
              </a:ext>
            </a:extLst>
          </p:cNvPr>
          <p:cNvSpPr txBox="1"/>
          <p:nvPr/>
        </p:nvSpPr>
        <p:spPr>
          <a:xfrm>
            <a:off x="547863" y="4741777"/>
            <a:ext cx="1129502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La proteinuria que persiste a pesar del tratamiento con la dosis máxima recomendada de </a:t>
            </a:r>
            <a:r>
              <a:rPr lang="es-ES" dirty="0" err="1"/>
              <a:t>candesartán</a:t>
            </a:r>
            <a:r>
              <a:rPr lang="es-ES" dirty="0"/>
              <a:t> puede reducirse aumentando aún más la dosis de </a:t>
            </a:r>
            <a:r>
              <a:rPr lang="es-ES" dirty="0" err="1"/>
              <a:t>candesartán</a:t>
            </a:r>
            <a:r>
              <a:rPr lang="es-ES" dirty="0"/>
              <a:t>, pero se deben controlar los niveles séricos de potasio durante el tratamiento.</a:t>
            </a:r>
            <a:r>
              <a:rPr lang="es-ES" baseline="30000" dirty="0"/>
              <a:t>1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D9508AD-BF5D-B866-23B8-4E11B363F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29" y="1723291"/>
            <a:ext cx="4235573" cy="237641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C273C1B-490F-F49C-D6A6-D278107A0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203" y="1577126"/>
            <a:ext cx="6324268" cy="267589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B83955-8B2B-11BD-9D8F-75553FCE51CE}"/>
              </a:ext>
            </a:extLst>
          </p:cNvPr>
          <p:cNvSpPr txBox="1">
            <a:spLocks/>
          </p:cNvSpPr>
          <p:nvPr/>
        </p:nvSpPr>
        <p:spPr>
          <a:xfrm>
            <a:off x="289978" y="-25469"/>
            <a:ext cx="11402089" cy="760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dirty="0"/>
              <a:t>Evidencias</a:t>
            </a:r>
            <a:r>
              <a:rPr lang="es-ES" dirty="0"/>
              <a:t> </a:t>
            </a:r>
            <a:r>
              <a:rPr lang="es-ES" sz="2900" dirty="0"/>
              <a:t>de ARA-II en la </a:t>
            </a:r>
            <a:r>
              <a:rPr lang="es-ES" sz="2900" dirty="0" err="1"/>
              <a:t>nefroprotección</a:t>
            </a:r>
            <a:endParaRPr lang="es-ES" sz="2900" dirty="0"/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B46B8939-EB0C-37F4-B59A-BE74062336BE}"/>
              </a:ext>
            </a:extLst>
          </p:cNvPr>
          <p:cNvSpPr txBox="1">
            <a:spLocks/>
          </p:cNvSpPr>
          <p:nvPr/>
        </p:nvSpPr>
        <p:spPr>
          <a:xfrm>
            <a:off x="264966" y="662635"/>
            <a:ext cx="11761694" cy="53873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dirty="0"/>
              <a:t>La </a:t>
            </a:r>
            <a:r>
              <a:rPr lang="es-ES_tradnl" sz="2600" dirty="0" err="1"/>
              <a:t>candesartan</a:t>
            </a:r>
            <a:r>
              <a:rPr lang="es-ES_tradnl" sz="2600" dirty="0"/>
              <a:t> ejerce un efecto </a:t>
            </a:r>
            <a:r>
              <a:rPr lang="es-ES_tradnl" sz="2600" dirty="0" err="1"/>
              <a:t>nefroprotector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1048324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81C82-E122-7035-0995-D6FFC62FD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4385" name="Object 1153" hidden="1">
            <a:extLst>
              <a:ext uri="{FF2B5EF4-FFF2-40B4-BE49-F238E27FC236}">
                <a16:creationId xmlns:a16="http://schemas.microsoft.com/office/drawing/2014/main" id="{73AAD8E2-056F-721F-69F2-8BF588A5BE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64385" name="Object 1153" hidden="1">
                        <a:extLst>
                          <a:ext uri="{FF2B5EF4-FFF2-40B4-BE49-F238E27FC236}">
                            <a16:creationId xmlns:a16="http://schemas.microsoft.com/office/drawing/2014/main" id="{73AAD8E2-056F-721F-69F2-8BF588A5BE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6FB7AB3-1E87-4648-BCB4-EF5EF9AAE60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anchor="ctr" anchorCtr="0">
            <a:noAutofit/>
          </a:bodyPr>
          <a:lstStyle/>
          <a:p>
            <a:pPr marL="0" marR="0" lvl="0" indent="0" algn="ctr" defTabSz="914377" rtl="0" eaLnBrk="1" fontAlgn="base" latinLnBrk="0" hangingPunct="1">
              <a:lnSpc>
                <a:spcPts val="35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AF985F2-102E-63B8-7497-064455214873}"/>
              </a:ext>
            </a:extLst>
          </p:cNvPr>
          <p:cNvGrpSpPr/>
          <p:nvPr/>
        </p:nvGrpSpPr>
        <p:grpSpPr>
          <a:xfrm>
            <a:off x="0" y="10608"/>
            <a:ext cx="12192000" cy="6858000"/>
            <a:chOff x="3329" y="0"/>
            <a:chExt cx="9144000" cy="5143500"/>
          </a:xfrm>
        </p:grpSpPr>
        <p:pic>
          <p:nvPicPr>
            <p:cNvPr id="7" name="Imagen 6" descr="Imagen que contiene persona, hombre, azul, sostener&#10;&#10;Descripción generada automáticamente">
              <a:extLst>
                <a:ext uri="{FF2B5EF4-FFF2-40B4-BE49-F238E27FC236}">
                  <a16:creationId xmlns:a16="http://schemas.microsoft.com/office/drawing/2014/main" id="{0DDD1CE6-4BB1-8582-2AAA-455D738A8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9" y="0"/>
              <a:ext cx="9144000" cy="514350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9ABE5A28-14D4-E113-3E31-104957B0C769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40170B7B-D044-2316-0502-4CDCA5A8D376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6E8E7CEE-BE47-260A-8A60-829D8E875505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Redondear rectángulo de una esquina 16">
              <a:extLst>
                <a:ext uri="{FF2B5EF4-FFF2-40B4-BE49-F238E27FC236}">
                  <a16:creationId xmlns:a16="http://schemas.microsoft.com/office/drawing/2014/main" id="{2337A013-3967-805D-8F69-8756DF577A94}"/>
                </a:ext>
              </a:extLst>
            </p:cNvPr>
            <p:cNvSpPr/>
            <p:nvPr/>
          </p:nvSpPr>
          <p:spPr>
            <a:xfrm flipV="1">
              <a:off x="213360" y="314960"/>
              <a:ext cx="8727440" cy="4551680"/>
            </a:xfrm>
            <a:prstGeom prst="round1Rect">
              <a:avLst>
                <a:gd name="adj" fmla="val 1198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C22CF787-0F93-FCF5-5321-2FE407E91DDC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9" name="Forma libre 18">
                <a:extLst>
                  <a:ext uri="{FF2B5EF4-FFF2-40B4-BE49-F238E27FC236}">
                    <a16:creationId xmlns:a16="http://schemas.microsoft.com/office/drawing/2014/main" id="{394E6D9C-B21A-3C5B-7EBE-90F8C75CD09B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orma libre 19">
                <a:extLst>
                  <a:ext uri="{FF2B5EF4-FFF2-40B4-BE49-F238E27FC236}">
                    <a16:creationId xmlns:a16="http://schemas.microsoft.com/office/drawing/2014/main" id="{4FB66F1A-6EFD-110C-633F-1354EFD735A7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96AE4E9A-A139-6192-2C70-24665EE1895E}"/>
              </a:ext>
            </a:extLst>
          </p:cNvPr>
          <p:cNvSpPr txBox="1"/>
          <p:nvPr/>
        </p:nvSpPr>
        <p:spPr>
          <a:xfrm>
            <a:off x="640012" y="2721114"/>
            <a:ext cx="8150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000" b="1" dirty="0">
                <a:solidFill>
                  <a:srgbClr val="00F0BE"/>
                </a:solidFill>
                <a:latin typeface="Arial"/>
              </a:rPr>
              <a:t>G</a:t>
            </a:r>
            <a:r>
              <a:rPr lang="es-ES" sz="4000" b="1" dirty="0" err="1">
                <a:solidFill>
                  <a:srgbClr val="00F0BE"/>
                </a:solidFill>
                <a:latin typeface="Arial"/>
              </a:rPr>
              <a:t>racias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00F0B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73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E34A7-4232-EA8C-FC1F-F603B4D1E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39C96-CF05-039B-7668-CA8EF9DC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19" y="197387"/>
            <a:ext cx="10512498" cy="760793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s-ES_tradnl" sz="2950" dirty="0">
                <a:latin typeface="+mn-lt"/>
                <a:ea typeface="+mn-ea"/>
                <a:cs typeface="+mn-cs"/>
              </a:rPr>
              <a:t>Í</a:t>
            </a:r>
            <a:r>
              <a:rPr lang="es-ES" sz="2950" dirty="0" err="1">
                <a:latin typeface="+mn-lt"/>
                <a:ea typeface="+mn-ea"/>
                <a:cs typeface="+mn-cs"/>
              </a:rPr>
              <a:t>ndice</a:t>
            </a:r>
            <a:endParaRPr lang="es-ES" sz="295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B40E6AA-2EAF-9798-5785-96B99383DCA9}"/>
              </a:ext>
            </a:extLst>
          </p:cNvPr>
          <p:cNvSpPr txBox="1"/>
          <p:nvPr/>
        </p:nvSpPr>
        <p:spPr>
          <a:xfrm>
            <a:off x="414670" y="1289583"/>
            <a:ext cx="11398102" cy="3539430"/>
          </a:xfrm>
          <a:prstGeom prst="rect">
            <a:avLst/>
          </a:prstGeom>
          <a:solidFill>
            <a:srgbClr val="A9E9DE"/>
          </a:solidFill>
        </p:spPr>
        <p:txBody>
          <a:bodyPr wrap="square">
            <a:spAutoFit/>
          </a:bodyPr>
          <a:lstStyle/>
          <a:p>
            <a:pPr marL="1257300" lvl="2" indent="-342900">
              <a:spcBef>
                <a:spcPts val="1200"/>
              </a:spcBef>
              <a:buFont typeface="+mj-lt"/>
              <a:buAutoNum type="arabicPeriod"/>
            </a:pPr>
            <a:r>
              <a:rPr lang="es-ES_tradnl" sz="1600" b="1" dirty="0">
                <a:solidFill>
                  <a:schemeClr val="accent1"/>
                </a:solidFill>
              </a:rPr>
              <a:t>Nueva clasificación y fisiopatología de la presión arterial elevada y la hipertensión</a:t>
            </a:r>
          </a:p>
          <a:p>
            <a:pPr marL="1257300" lvl="2" indent="-342900">
              <a:spcBef>
                <a:spcPts val="1200"/>
              </a:spcBef>
              <a:buFont typeface="+mj-lt"/>
              <a:buAutoNum type="arabicPeriod"/>
            </a:pPr>
            <a:r>
              <a:rPr lang="es-ES_tradnl" sz="1600" b="1" dirty="0">
                <a:solidFill>
                  <a:schemeClr val="accent1"/>
                </a:solidFill>
              </a:rPr>
              <a:t>Daño orgánico mediado por la hipertensión y su diagnóstico</a:t>
            </a:r>
          </a:p>
          <a:p>
            <a:pPr marL="1257300" lvl="2" indent="-342900">
              <a:spcBef>
                <a:spcPts val="1200"/>
              </a:spcBef>
              <a:buFont typeface="+mj-lt"/>
              <a:buAutoNum type="arabicPeriod"/>
            </a:pPr>
            <a:r>
              <a:rPr lang="es-ES_tradnl" sz="1600" b="1" dirty="0">
                <a:solidFill>
                  <a:schemeClr val="accent1"/>
                </a:solidFill>
              </a:rPr>
              <a:t>Hipertensión y riesgo cardiovascular</a:t>
            </a:r>
          </a:p>
          <a:p>
            <a:pPr marL="1257300" lvl="2" indent="-342900">
              <a:spcBef>
                <a:spcPts val="1200"/>
              </a:spcBef>
              <a:buFont typeface="+mj-lt"/>
              <a:buAutoNum type="arabicPeriod"/>
            </a:pPr>
            <a:r>
              <a:rPr lang="es-ES_tradnl" sz="1600" b="1" dirty="0">
                <a:solidFill>
                  <a:schemeClr val="accent1"/>
                </a:solidFill>
              </a:rPr>
              <a:t>Medición correcta de la presión arterial en la clínica y en domicilio</a:t>
            </a:r>
          </a:p>
          <a:p>
            <a:pPr marL="1257300" lvl="2" indent="-342900">
              <a:spcBef>
                <a:spcPts val="1200"/>
              </a:spcBef>
              <a:buFont typeface="+mj-lt"/>
              <a:buAutoNum type="arabicPeriod"/>
            </a:pPr>
            <a:r>
              <a:rPr lang="es-ES_tradnl" sz="1600" b="1" dirty="0">
                <a:solidFill>
                  <a:schemeClr val="accent1"/>
                </a:solidFill>
              </a:rPr>
              <a:t>Situación actual de la hipertensión arterial en España</a:t>
            </a:r>
          </a:p>
          <a:p>
            <a:pPr marL="1257300" lvl="2" indent="-342900">
              <a:spcBef>
                <a:spcPts val="1200"/>
              </a:spcBef>
              <a:buFont typeface="+mj-lt"/>
              <a:buAutoNum type="arabicPeriod"/>
            </a:pPr>
            <a:r>
              <a:rPr lang="es-ES_tradnl" sz="1600" b="1" dirty="0">
                <a:solidFill>
                  <a:schemeClr val="accent1"/>
                </a:solidFill>
              </a:rPr>
              <a:t>Algoritmo de tratamiento de la hipertensión arterial según ESC 2024 y ESH 2023</a:t>
            </a:r>
          </a:p>
          <a:p>
            <a:pPr marL="1257300" lvl="2" indent="-342900">
              <a:spcBef>
                <a:spcPts val="1200"/>
              </a:spcBef>
              <a:buFont typeface="+mj-lt"/>
              <a:buAutoNum type="arabicPeriod"/>
            </a:pPr>
            <a:r>
              <a:rPr lang="es-ES_tradnl" sz="1600" b="1" dirty="0">
                <a:solidFill>
                  <a:schemeClr val="accent1"/>
                </a:solidFill>
              </a:rPr>
              <a:t>Principales diferencias entre los ARA-II y los IECA</a:t>
            </a:r>
            <a:endParaRPr lang="es-ES_tradnl" sz="1600" dirty="0">
              <a:solidFill>
                <a:schemeClr val="accent1"/>
              </a:solidFill>
            </a:endParaRPr>
          </a:p>
          <a:p>
            <a:pPr marL="1257300" lvl="2" indent="-342900">
              <a:spcBef>
                <a:spcPts val="1200"/>
              </a:spcBef>
              <a:buFont typeface="+mj-lt"/>
              <a:buAutoNum type="arabicPeriod"/>
            </a:pPr>
            <a:r>
              <a:rPr lang="es-ES_tradnl" sz="1600" b="1" dirty="0">
                <a:solidFill>
                  <a:schemeClr val="accent1"/>
                </a:solidFill>
              </a:rPr>
              <a:t>Candesartan vs otros ARA-II</a:t>
            </a:r>
            <a:endParaRPr lang="es-ES_tradnl" sz="1600" dirty="0">
              <a:solidFill>
                <a:schemeClr val="accent1"/>
              </a:solidFill>
            </a:endParaRPr>
          </a:p>
          <a:p>
            <a:pPr marL="1257300" lvl="2" indent="-342900">
              <a:spcBef>
                <a:spcPts val="1200"/>
              </a:spcBef>
              <a:buFont typeface="+mj-lt"/>
              <a:buAutoNum type="arabicPeriod"/>
            </a:pPr>
            <a:r>
              <a:rPr lang="es-ES_tradnl" sz="1600" b="1" dirty="0">
                <a:solidFill>
                  <a:schemeClr val="accent1"/>
                </a:solidFill>
              </a:rPr>
              <a:t>Información adicional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5B7F8F-D56A-11AF-159B-690C801FCD80}"/>
              </a:ext>
            </a:extLst>
          </p:cNvPr>
          <p:cNvSpPr txBox="1"/>
          <p:nvPr/>
        </p:nvSpPr>
        <p:spPr>
          <a:xfrm>
            <a:off x="5358810" y="5160416"/>
            <a:ext cx="4876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1F436D"/>
                </a:solidFill>
              </a:rPr>
              <a:t>Ponente</a:t>
            </a:r>
            <a:r>
              <a:rPr lang="es-ES_tradnl" sz="2400" dirty="0">
                <a:solidFill>
                  <a:srgbClr val="1F436D"/>
                </a:solidFill>
              </a:rPr>
              <a:t>:</a:t>
            </a:r>
          </a:p>
          <a:p>
            <a:endParaRPr lang="es-ES_tradnl" sz="2400" dirty="0">
              <a:solidFill>
                <a:srgbClr val="1F436D"/>
              </a:solidFill>
            </a:endParaRPr>
          </a:p>
          <a:p>
            <a:pPr algn="r"/>
            <a:r>
              <a:rPr lang="es-ES_tradnl" sz="1600" i="1" dirty="0">
                <a:solidFill>
                  <a:srgbClr val="1F436D"/>
                </a:solidFill>
              </a:rPr>
              <a:t>(haga click sobre el cuadro de texto para añadir los datos del ponente según corresponda)</a:t>
            </a:r>
            <a:endParaRPr lang="es-ES" sz="1600" i="1" dirty="0">
              <a:solidFill>
                <a:srgbClr val="1F43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81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F6425-DF1F-1F76-F11D-94AFEC96C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CD64CBC-E4C2-F0FE-6559-771016AC1E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228" b="16783"/>
          <a:stretch/>
        </p:blipFill>
        <p:spPr>
          <a:xfrm>
            <a:off x="11134467" y="6356307"/>
            <a:ext cx="667382" cy="287144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D512CA13-BD0B-0CD5-E321-AFDDA11CD49F}"/>
              </a:ext>
            </a:extLst>
          </p:cNvPr>
          <p:cNvSpPr txBox="1">
            <a:spLocks/>
          </p:cNvSpPr>
          <p:nvPr/>
        </p:nvSpPr>
        <p:spPr>
          <a:xfrm>
            <a:off x="238267" y="147047"/>
            <a:ext cx="6082490" cy="947535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 fontScale="97500"/>
          </a:bodyPr>
          <a:lstStyle>
            <a:defPPr>
              <a:defRPr lang="es-ES"/>
            </a:defPPr>
            <a:lvl1pPr marR="0" indent="0" defTabSz="914377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5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dirty="0"/>
              <a:t>Definición de la </a:t>
            </a:r>
            <a:r>
              <a:rPr lang="es-ES" dirty="0"/>
              <a:t>presión arterial elevada y la hipertensión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D21DBA-1F17-21AB-4C50-D3388CB63B65}"/>
              </a:ext>
            </a:extLst>
          </p:cNvPr>
          <p:cNvSpPr txBox="1"/>
          <p:nvPr/>
        </p:nvSpPr>
        <p:spPr>
          <a:xfrm>
            <a:off x="459626" y="1460550"/>
            <a:ext cx="49843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700" b="1" dirty="0">
                <a:solidFill>
                  <a:schemeClr val="accent1"/>
                </a:solidFill>
              </a:rPr>
              <a:t>Nueva clasificación de la hipertensión arterial: 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3AFEC2A-9450-D52D-5E1D-8FCBA69ADA30}"/>
              </a:ext>
            </a:extLst>
          </p:cNvPr>
          <p:cNvSpPr txBox="1"/>
          <p:nvPr/>
        </p:nvSpPr>
        <p:spPr>
          <a:xfrm>
            <a:off x="533828" y="6356307"/>
            <a:ext cx="53076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1"/>
                </a:solidFill>
              </a:rPr>
              <a:t>2024 ESC Guidelines for the management of elevated blood pressure and hypertension. </a:t>
            </a:r>
            <a:r>
              <a:rPr lang="es-ES" sz="800" dirty="0" err="1">
                <a:solidFill>
                  <a:schemeClr val="accent1"/>
                </a:solidFill>
              </a:rPr>
              <a:t>European</a:t>
            </a:r>
            <a:r>
              <a:rPr lang="es-ES" sz="800" dirty="0">
                <a:solidFill>
                  <a:schemeClr val="accent1"/>
                </a:solidFill>
              </a:rPr>
              <a:t> Heart </a:t>
            </a:r>
            <a:r>
              <a:rPr lang="es-ES" sz="800" dirty="0" err="1">
                <a:solidFill>
                  <a:schemeClr val="accent1"/>
                </a:solidFill>
              </a:rPr>
              <a:t>Journal</a:t>
            </a:r>
            <a:r>
              <a:rPr lang="es-ES" sz="800" dirty="0">
                <a:solidFill>
                  <a:schemeClr val="accent1"/>
                </a:solidFill>
              </a:rPr>
              <a:t>, </a:t>
            </a:r>
            <a:r>
              <a:rPr lang="es-ES" sz="800" dirty="0" err="1">
                <a:solidFill>
                  <a:schemeClr val="accent1"/>
                </a:solidFill>
              </a:rPr>
              <a:t>Volume</a:t>
            </a:r>
            <a:r>
              <a:rPr lang="es-ES" sz="800" dirty="0">
                <a:solidFill>
                  <a:schemeClr val="accent1"/>
                </a:solidFill>
              </a:rPr>
              <a:t> 45, </a:t>
            </a:r>
            <a:r>
              <a:rPr lang="es-ES" sz="800" dirty="0" err="1">
                <a:solidFill>
                  <a:schemeClr val="accent1"/>
                </a:solidFill>
              </a:rPr>
              <a:t>Issue</a:t>
            </a:r>
            <a:r>
              <a:rPr lang="es-ES" sz="800" dirty="0">
                <a:solidFill>
                  <a:schemeClr val="accent1"/>
                </a:solidFill>
              </a:rPr>
              <a:t> 38, 7 </a:t>
            </a:r>
            <a:r>
              <a:rPr lang="es-ES" sz="800" dirty="0" err="1">
                <a:solidFill>
                  <a:schemeClr val="accent1"/>
                </a:solidFill>
              </a:rPr>
              <a:t>October</a:t>
            </a:r>
            <a:r>
              <a:rPr lang="es-ES" sz="800" dirty="0">
                <a:solidFill>
                  <a:schemeClr val="accent1"/>
                </a:solidFill>
              </a:rPr>
              <a:t> 2024, Pages 3912–4018, https</a:t>
            </a:r>
            <a:r>
              <a:rPr lang="es-ES" sz="800" b="0" dirty="0">
                <a:solidFill>
                  <a:schemeClr val="accent1"/>
                </a:solidFill>
                <a:effectLst/>
              </a:rPr>
              <a:t>://doi.org/10.1093/eurheartj/ehae178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AD47348-4DB0-03DC-FEF4-3E61C8465E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18" r="1822"/>
          <a:stretch/>
        </p:blipFill>
        <p:spPr>
          <a:xfrm>
            <a:off x="5856192" y="195503"/>
            <a:ext cx="6112764" cy="65154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77C758B-477A-BC79-D1CF-BF27A1A459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228" b="16783"/>
          <a:stretch/>
        </p:blipFill>
        <p:spPr>
          <a:xfrm>
            <a:off x="10953615" y="6044935"/>
            <a:ext cx="667382" cy="28714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8CD807C-86CB-BDB9-39E4-1E1246937A8A}"/>
              </a:ext>
            </a:extLst>
          </p:cNvPr>
          <p:cNvSpPr txBox="1"/>
          <p:nvPr/>
        </p:nvSpPr>
        <p:spPr>
          <a:xfrm>
            <a:off x="459626" y="1996520"/>
            <a:ext cx="491023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sz="1600" b="0" dirty="0">
                <a:solidFill>
                  <a:schemeClr val="accent1"/>
                </a:solidFill>
              </a:rPr>
              <a:t>En la Guía ESC 2024 se define la hipertensión como una presión arterial (PA) sistólica en la consulta confirmada </a:t>
            </a:r>
            <a:r>
              <a:rPr lang="es-ES" sz="1600" dirty="0">
                <a:solidFill>
                  <a:schemeClr val="accent1"/>
                </a:solidFill>
              </a:rPr>
              <a:t>≥140 </a:t>
            </a:r>
            <a:r>
              <a:rPr lang="es-ES" sz="1600" dirty="0" err="1">
                <a:solidFill>
                  <a:schemeClr val="accent1"/>
                </a:solidFill>
              </a:rPr>
              <a:t>mmHg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b="0" dirty="0">
                <a:solidFill>
                  <a:schemeClr val="accent1"/>
                </a:solidFill>
              </a:rPr>
              <a:t>o una PA diastólica confirmada </a:t>
            </a:r>
            <a:r>
              <a:rPr lang="es-ES" sz="1600" dirty="0">
                <a:solidFill>
                  <a:schemeClr val="accent1"/>
                </a:solidFill>
              </a:rPr>
              <a:t>≥90 </a:t>
            </a:r>
            <a:r>
              <a:rPr lang="es-ES" sz="1600" dirty="0" err="1">
                <a:solidFill>
                  <a:schemeClr val="accent1"/>
                </a:solidFill>
              </a:rPr>
              <a:t>mmHg</a:t>
            </a:r>
            <a:r>
              <a:rPr lang="es-ES" sz="1600" b="0" dirty="0">
                <a:solidFill>
                  <a:schemeClr val="accent1"/>
                </a:solidFill>
              </a:rPr>
              <a:t>. </a:t>
            </a:r>
          </a:p>
          <a:p>
            <a:endParaRPr lang="es-ES" sz="1600" b="0" dirty="0">
              <a:solidFill>
                <a:schemeClr val="accent1"/>
              </a:solidFill>
            </a:endParaRPr>
          </a:p>
          <a:p>
            <a:r>
              <a:rPr lang="es-ES" sz="1600" b="0" dirty="0">
                <a:solidFill>
                  <a:schemeClr val="accent1"/>
                </a:solidFill>
              </a:rPr>
              <a:t>Se introduce una nueva categoría de PA llamada “</a:t>
            </a:r>
            <a:r>
              <a:rPr lang="es-ES" sz="1600" dirty="0">
                <a:solidFill>
                  <a:schemeClr val="accent1"/>
                </a:solidFill>
              </a:rPr>
              <a:t>PA elevada</a:t>
            </a:r>
            <a:r>
              <a:rPr lang="es-ES" sz="1600" b="0" dirty="0">
                <a:solidFill>
                  <a:schemeClr val="accent1"/>
                </a:solidFill>
              </a:rPr>
              <a:t>”, que se define como una PA sistólica de </a:t>
            </a:r>
            <a:r>
              <a:rPr lang="es-ES" sz="1600" dirty="0">
                <a:solidFill>
                  <a:schemeClr val="accent1"/>
                </a:solidFill>
              </a:rPr>
              <a:t>120-139 </a:t>
            </a:r>
            <a:r>
              <a:rPr lang="es-ES" sz="1600" dirty="0" err="1">
                <a:solidFill>
                  <a:schemeClr val="accent1"/>
                </a:solidFill>
              </a:rPr>
              <a:t>mmHg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b="0" dirty="0">
                <a:solidFill>
                  <a:schemeClr val="accent1"/>
                </a:solidFill>
              </a:rPr>
              <a:t>o una PA diastólica de </a:t>
            </a:r>
            <a:r>
              <a:rPr lang="es-ES" sz="1600" dirty="0">
                <a:solidFill>
                  <a:schemeClr val="accent1"/>
                </a:solidFill>
              </a:rPr>
              <a:t>70-89 </a:t>
            </a:r>
            <a:r>
              <a:rPr lang="es-ES" sz="1600" dirty="0" err="1">
                <a:solidFill>
                  <a:schemeClr val="accent1"/>
                </a:solidFill>
              </a:rPr>
              <a:t>mmHg</a:t>
            </a:r>
            <a:r>
              <a:rPr lang="es-ES" sz="1600" dirty="0">
                <a:solidFill>
                  <a:schemeClr val="accent1"/>
                </a:solidFill>
              </a:rPr>
              <a:t> </a:t>
            </a:r>
            <a:r>
              <a:rPr lang="es-ES" sz="1600" b="0" dirty="0">
                <a:solidFill>
                  <a:schemeClr val="accent1"/>
                </a:solidFill>
              </a:rPr>
              <a:t>en la consulta. </a:t>
            </a:r>
          </a:p>
          <a:p>
            <a:endParaRPr lang="es-ES" sz="1600" b="0" dirty="0">
              <a:solidFill>
                <a:schemeClr val="accent1"/>
              </a:solidFill>
            </a:endParaRPr>
          </a:p>
          <a:p>
            <a:r>
              <a:rPr lang="es-ES" sz="1600" b="0" dirty="0">
                <a:solidFill>
                  <a:schemeClr val="accent1"/>
                </a:solidFill>
              </a:rPr>
              <a:t>La PA no elevada se define como una PA sistólica de &lt;120 </a:t>
            </a:r>
            <a:r>
              <a:rPr lang="es-ES" sz="1600" b="0" dirty="0" err="1">
                <a:solidFill>
                  <a:schemeClr val="accent1"/>
                </a:solidFill>
              </a:rPr>
              <a:t>mmHg</a:t>
            </a:r>
            <a:r>
              <a:rPr lang="es-ES" sz="1600" b="0" dirty="0">
                <a:solidFill>
                  <a:schemeClr val="accent1"/>
                </a:solidFill>
              </a:rPr>
              <a:t> y una PA diastólica de &lt;70 </a:t>
            </a:r>
            <a:r>
              <a:rPr lang="es-ES" sz="1600" b="0" dirty="0" err="1">
                <a:solidFill>
                  <a:schemeClr val="accent1"/>
                </a:solidFill>
              </a:rPr>
              <a:t>mmHg</a:t>
            </a:r>
            <a:r>
              <a:rPr lang="es-ES" sz="1600" b="0" dirty="0">
                <a:solidFill>
                  <a:schemeClr val="accent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561250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FB89BF1-1971-3E73-994D-3520A625C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633" y="528914"/>
            <a:ext cx="6973997" cy="623047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368CE26-CB78-0F79-9658-37ED6939A167}"/>
              </a:ext>
            </a:extLst>
          </p:cNvPr>
          <p:cNvSpPr txBox="1"/>
          <p:nvPr/>
        </p:nvSpPr>
        <p:spPr>
          <a:xfrm>
            <a:off x="271756" y="163139"/>
            <a:ext cx="8149230" cy="90948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 fontScale="97500"/>
          </a:bodyPr>
          <a:lstStyle>
            <a:lvl1pPr marR="0" indent="0" defTabSz="914377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950" b="1" baseline="0" noProof="0" dirty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Fisiopatología de la presión arterial elevada y la hipertensión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8E80978-70A6-F6AF-43C3-0B510AE15CDA}"/>
              </a:ext>
            </a:extLst>
          </p:cNvPr>
          <p:cNvSpPr txBox="1"/>
          <p:nvPr/>
        </p:nvSpPr>
        <p:spPr>
          <a:xfrm>
            <a:off x="533828" y="1614585"/>
            <a:ext cx="451484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es-ES" b="0" dirty="0">
                <a:solidFill>
                  <a:schemeClr val="accent1"/>
                </a:solidFill>
              </a:rPr>
              <a:t>La fisiopatología de la hipertensión consiste en interacciones complejas entre factores ambientales y conductuales, la genética, las hormonas y diversos aparatos y sistemas (sistemas renal, cardiovascular y nervioso central). Además, también están implicados mecanismos vasculares e inmunológicos.</a:t>
            </a:r>
          </a:p>
          <a:p>
            <a:pPr algn="just"/>
            <a:endParaRPr lang="es-ES" b="0" dirty="0">
              <a:solidFill>
                <a:schemeClr val="accent1"/>
              </a:solidFill>
            </a:endParaRPr>
          </a:p>
          <a:p>
            <a:pPr algn="just"/>
            <a:r>
              <a:rPr lang="es-ES" b="0" dirty="0">
                <a:solidFill>
                  <a:schemeClr val="accent1"/>
                </a:solidFill>
              </a:rPr>
              <a:t>La desregulación de estos procesos lleva a la hipertensión que, si no se controla, puede resultar en daño orgánico mediado por hipertensión (DOMH) y eventos adversos de enfermedad cardiovascular (ECV).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844D7BD-FF29-4C17-F9C6-0343A8B08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3299" y="6052857"/>
            <a:ext cx="885825" cy="5524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89C56D-BEAC-9603-3F7D-1FCCB4A9ACB3}"/>
              </a:ext>
            </a:extLst>
          </p:cNvPr>
          <p:cNvSpPr txBox="1"/>
          <p:nvPr/>
        </p:nvSpPr>
        <p:spPr>
          <a:xfrm>
            <a:off x="1828799" y="5449761"/>
            <a:ext cx="3309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PA: presión arterial; SRAA: sistema renina-angiotensina-aldosterona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FE0CAA-4521-B05A-9973-7FFD379BB99A}"/>
              </a:ext>
            </a:extLst>
          </p:cNvPr>
          <p:cNvSpPr txBox="1"/>
          <p:nvPr/>
        </p:nvSpPr>
        <p:spPr>
          <a:xfrm>
            <a:off x="533828" y="6356307"/>
            <a:ext cx="53076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1"/>
                </a:solidFill>
              </a:rPr>
              <a:t>2024 ESC Guidelines for the management of elevated blood pressure and hypertension. </a:t>
            </a:r>
            <a:r>
              <a:rPr lang="es-ES" sz="800" dirty="0" err="1">
                <a:solidFill>
                  <a:schemeClr val="accent1"/>
                </a:solidFill>
              </a:rPr>
              <a:t>European</a:t>
            </a:r>
            <a:r>
              <a:rPr lang="es-ES" sz="800" dirty="0">
                <a:solidFill>
                  <a:schemeClr val="accent1"/>
                </a:solidFill>
              </a:rPr>
              <a:t> Heart </a:t>
            </a:r>
            <a:r>
              <a:rPr lang="es-ES" sz="800" dirty="0" err="1">
                <a:solidFill>
                  <a:schemeClr val="accent1"/>
                </a:solidFill>
              </a:rPr>
              <a:t>Journal</a:t>
            </a:r>
            <a:r>
              <a:rPr lang="es-ES" sz="800" dirty="0">
                <a:solidFill>
                  <a:schemeClr val="accent1"/>
                </a:solidFill>
              </a:rPr>
              <a:t>, </a:t>
            </a:r>
            <a:r>
              <a:rPr lang="es-ES" sz="800" dirty="0" err="1">
                <a:solidFill>
                  <a:schemeClr val="accent1"/>
                </a:solidFill>
              </a:rPr>
              <a:t>Volume</a:t>
            </a:r>
            <a:r>
              <a:rPr lang="es-ES" sz="800" dirty="0">
                <a:solidFill>
                  <a:schemeClr val="accent1"/>
                </a:solidFill>
              </a:rPr>
              <a:t> 45, </a:t>
            </a:r>
            <a:r>
              <a:rPr lang="es-ES" sz="800" dirty="0" err="1">
                <a:solidFill>
                  <a:schemeClr val="accent1"/>
                </a:solidFill>
              </a:rPr>
              <a:t>Issue</a:t>
            </a:r>
            <a:r>
              <a:rPr lang="es-ES" sz="800" dirty="0">
                <a:solidFill>
                  <a:schemeClr val="accent1"/>
                </a:solidFill>
              </a:rPr>
              <a:t> 38, 7 </a:t>
            </a:r>
            <a:r>
              <a:rPr lang="es-ES" sz="800" dirty="0" err="1">
                <a:solidFill>
                  <a:schemeClr val="accent1"/>
                </a:solidFill>
              </a:rPr>
              <a:t>October</a:t>
            </a:r>
            <a:r>
              <a:rPr lang="es-ES" sz="800" dirty="0">
                <a:solidFill>
                  <a:schemeClr val="accent1"/>
                </a:solidFill>
              </a:rPr>
              <a:t> 2024, Pages 3912–4018, https</a:t>
            </a:r>
            <a:r>
              <a:rPr lang="es-ES" sz="800" b="0" dirty="0">
                <a:solidFill>
                  <a:schemeClr val="accent1"/>
                </a:solidFill>
                <a:effectLst/>
              </a:rPr>
              <a:t>://doi.org/10.1093/eurheartj/ehae178</a:t>
            </a:r>
          </a:p>
        </p:txBody>
      </p:sp>
    </p:spTree>
    <p:extLst>
      <p:ext uri="{BB962C8B-B14F-4D97-AF65-F5344CB8AC3E}">
        <p14:creationId xmlns:p14="http://schemas.microsoft.com/office/powerpoint/2010/main" val="282583791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EE5CD31-E988-A268-B4E0-406B2175C863}"/>
              </a:ext>
            </a:extLst>
          </p:cNvPr>
          <p:cNvGrpSpPr/>
          <p:nvPr/>
        </p:nvGrpSpPr>
        <p:grpSpPr>
          <a:xfrm>
            <a:off x="4874561" y="1402212"/>
            <a:ext cx="6696636" cy="4329954"/>
            <a:chOff x="4141693" y="1308846"/>
            <a:chExt cx="7915837" cy="5436253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07921C43-88CB-7F86-A7F9-06316652FC9B}"/>
                </a:ext>
              </a:extLst>
            </p:cNvPr>
            <p:cNvGrpSpPr/>
            <p:nvPr/>
          </p:nvGrpSpPr>
          <p:grpSpPr>
            <a:xfrm>
              <a:off x="4141693" y="1308846"/>
              <a:ext cx="7915837" cy="5436253"/>
              <a:chOff x="4141693" y="1308846"/>
              <a:chExt cx="7915837" cy="5436253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8F46C2A3-E60F-FBD9-94E3-BAF39DEE03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536" t="1601"/>
              <a:stretch/>
            </p:blipFill>
            <p:spPr>
              <a:xfrm>
                <a:off x="4141693" y="1308846"/>
                <a:ext cx="7915837" cy="5436253"/>
              </a:xfrm>
              <a:prstGeom prst="rect">
                <a:avLst/>
              </a:prstGeom>
            </p:spPr>
          </p:pic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0F375E23-0E29-8295-38BF-18B120F64200}"/>
                  </a:ext>
                </a:extLst>
              </p:cNvPr>
              <p:cNvSpPr/>
              <p:nvPr/>
            </p:nvSpPr>
            <p:spPr>
              <a:xfrm>
                <a:off x="4437529" y="6329082"/>
                <a:ext cx="4383742" cy="2330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156E09D-C24C-9A2E-E2D9-02905CAA4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33299" y="6052857"/>
              <a:ext cx="885825" cy="552450"/>
            </a:xfrm>
            <a:prstGeom prst="rect">
              <a:avLst/>
            </a:prstGeom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B74239-B770-6F8C-3EA8-CC448299BF63}"/>
              </a:ext>
            </a:extLst>
          </p:cNvPr>
          <p:cNvSpPr txBox="1"/>
          <p:nvPr/>
        </p:nvSpPr>
        <p:spPr>
          <a:xfrm>
            <a:off x="354107" y="112900"/>
            <a:ext cx="11335870" cy="90948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 fontScale="97500"/>
          </a:bodyPr>
          <a:lstStyle>
            <a:lvl1pPr marR="0" indent="0" defTabSz="914377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950" b="1" baseline="0" noProof="0" dirty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Hipertensión y daño orgánico mediado por hipertensión (DOMH)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F98AB82-9C0D-D04F-B7F4-3D53C625469E}"/>
              </a:ext>
            </a:extLst>
          </p:cNvPr>
          <p:cNvSpPr txBox="1"/>
          <p:nvPr/>
        </p:nvSpPr>
        <p:spPr>
          <a:xfrm>
            <a:off x="5209248" y="5706250"/>
            <a:ext cx="6027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dirty="0"/>
              <a:t>AI: auricular izquierdo/a; EAC: enfermedad arterial coronaria; FA: fibrilación auricular; HVI: hipertrofia del ventrículo izquierdo. TFG: tasa de filtrado glomerular; VI: ventricular izquierdo/a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CFC2DC-7B95-FD69-063D-C3F0F5CF8C53}"/>
              </a:ext>
            </a:extLst>
          </p:cNvPr>
          <p:cNvSpPr txBox="1"/>
          <p:nvPr/>
        </p:nvSpPr>
        <p:spPr>
          <a:xfrm>
            <a:off x="354107" y="1655023"/>
            <a:ext cx="42627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7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sz="1600" b="0" dirty="0">
                <a:solidFill>
                  <a:schemeClr val="accent1"/>
                </a:solidFill>
              </a:rPr>
              <a:t>La hipertensión de larga duración causa daño orgánico y enfermedad cardiovascular, cerebrovascular y renal sintomática; todas ellas grandes contribuyentes a la carga mundial de morbimortalidad de enfermedades crónicas.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19A777-9ED3-13A2-BBBB-AC2A83C95DE3}"/>
              </a:ext>
            </a:extLst>
          </p:cNvPr>
          <p:cNvSpPr txBox="1"/>
          <p:nvPr/>
        </p:nvSpPr>
        <p:spPr>
          <a:xfrm>
            <a:off x="354107" y="3561873"/>
            <a:ext cx="43512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7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sz="1600" b="0" dirty="0">
                <a:solidFill>
                  <a:schemeClr val="accent1"/>
                </a:solidFill>
              </a:rPr>
              <a:t>Los órganos afectados por la PA elevada y la hipertensión incluyen el corazón, el cerebro, los riñones y los vasos (</a:t>
            </a:r>
            <a:r>
              <a:rPr lang="es-ES" sz="1600" b="0" dirty="0" err="1">
                <a:solidFill>
                  <a:schemeClr val="accent1"/>
                </a:solidFill>
              </a:rPr>
              <a:t>macrocirculación</a:t>
            </a:r>
            <a:r>
              <a:rPr lang="es-ES" sz="1600" b="0" dirty="0">
                <a:solidFill>
                  <a:schemeClr val="accent1"/>
                </a:solidFill>
              </a:rPr>
              <a:t> y microcirculación en los órganos con baja resistencia, como el cerebro o los riñones), que sufren cambios estructurales y funcionales.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E52BBA-0A46-EB84-0A9D-BF89A637935D}"/>
              </a:ext>
            </a:extLst>
          </p:cNvPr>
          <p:cNvSpPr txBox="1"/>
          <p:nvPr/>
        </p:nvSpPr>
        <p:spPr>
          <a:xfrm>
            <a:off x="2220727" y="6406546"/>
            <a:ext cx="53076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1"/>
                </a:solidFill>
              </a:rPr>
              <a:t>2024 ESC Guidelines for the management of elevated blood pressure and hypertension. </a:t>
            </a:r>
            <a:r>
              <a:rPr lang="es-ES" sz="800" dirty="0" err="1">
                <a:solidFill>
                  <a:schemeClr val="accent1"/>
                </a:solidFill>
              </a:rPr>
              <a:t>European</a:t>
            </a:r>
            <a:r>
              <a:rPr lang="es-ES" sz="800" dirty="0">
                <a:solidFill>
                  <a:schemeClr val="accent1"/>
                </a:solidFill>
              </a:rPr>
              <a:t> Heart </a:t>
            </a:r>
            <a:r>
              <a:rPr lang="es-ES" sz="800" dirty="0" err="1">
                <a:solidFill>
                  <a:schemeClr val="accent1"/>
                </a:solidFill>
              </a:rPr>
              <a:t>Journal</a:t>
            </a:r>
            <a:r>
              <a:rPr lang="es-ES" sz="800" dirty="0">
                <a:solidFill>
                  <a:schemeClr val="accent1"/>
                </a:solidFill>
              </a:rPr>
              <a:t>, </a:t>
            </a:r>
            <a:r>
              <a:rPr lang="es-ES" sz="800" dirty="0" err="1">
                <a:solidFill>
                  <a:schemeClr val="accent1"/>
                </a:solidFill>
              </a:rPr>
              <a:t>Volume</a:t>
            </a:r>
            <a:r>
              <a:rPr lang="es-ES" sz="800" dirty="0">
                <a:solidFill>
                  <a:schemeClr val="accent1"/>
                </a:solidFill>
              </a:rPr>
              <a:t> 45, </a:t>
            </a:r>
            <a:r>
              <a:rPr lang="es-ES" sz="800" dirty="0" err="1">
                <a:solidFill>
                  <a:schemeClr val="accent1"/>
                </a:solidFill>
              </a:rPr>
              <a:t>Issue</a:t>
            </a:r>
            <a:r>
              <a:rPr lang="es-ES" sz="800" dirty="0">
                <a:solidFill>
                  <a:schemeClr val="accent1"/>
                </a:solidFill>
              </a:rPr>
              <a:t> 38, 7 </a:t>
            </a:r>
            <a:r>
              <a:rPr lang="es-ES" sz="800" dirty="0" err="1">
                <a:solidFill>
                  <a:schemeClr val="accent1"/>
                </a:solidFill>
              </a:rPr>
              <a:t>October</a:t>
            </a:r>
            <a:r>
              <a:rPr lang="es-ES" sz="800" dirty="0">
                <a:solidFill>
                  <a:schemeClr val="accent1"/>
                </a:solidFill>
              </a:rPr>
              <a:t> 2024, Pages 3912–4018, https</a:t>
            </a:r>
            <a:r>
              <a:rPr lang="es-ES" sz="800" b="0" dirty="0">
                <a:solidFill>
                  <a:schemeClr val="accent1"/>
                </a:solidFill>
                <a:effectLst/>
              </a:rPr>
              <a:t>://doi.org/10.1093/eurheartj/ehae178</a:t>
            </a:r>
          </a:p>
        </p:txBody>
      </p:sp>
    </p:spTree>
    <p:extLst>
      <p:ext uri="{BB962C8B-B14F-4D97-AF65-F5344CB8AC3E}">
        <p14:creationId xmlns:p14="http://schemas.microsoft.com/office/powerpoint/2010/main" val="344959975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D2E8A4-08E0-815D-666E-960BD67BC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441" y="0"/>
            <a:ext cx="5764174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50F36F7-E0FF-A9FA-5713-F22B6F2DAD8D}"/>
              </a:ext>
            </a:extLst>
          </p:cNvPr>
          <p:cNvSpPr txBox="1"/>
          <p:nvPr/>
        </p:nvSpPr>
        <p:spPr>
          <a:xfrm>
            <a:off x="322794" y="4437313"/>
            <a:ext cx="5764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AI: auricular izquierdo/a; VI: ventricular izquierdo/a; DOMH: daño orgánico mediado por hipertensión; ECG: electrocardiograma; ECV: enfermedad cardiovascular; HVI: hipertrofia del ventrículo izquierdo; NT-</a:t>
            </a:r>
            <a:r>
              <a:rPr lang="es-ES" dirty="0" err="1"/>
              <a:t>proBNP</a:t>
            </a:r>
            <a:r>
              <a:rPr lang="es-ES" dirty="0"/>
              <a:t>: </a:t>
            </a:r>
            <a:r>
              <a:rPr lang="es-ES" dirty="0" err="1"/>
              <a:t>propéptido</a:t>
            </a:r>
            <a:r>
              <a:rPr lang="es-ES" dirty="0"/>
              <a:t> natriurético cerebral N-terminal; PA: presión arterial; RAC: ratio albúmina-creatinina; SCORE2: </a:t>
            </a:r>
            <a:r>
              <a:rPr lang="es-ES" dirty="0" err="1"/>
              <a:t>Systematic</a:t>
            </a:r>
            <a:r>
              <a:rPr lang="es-ES" dirty="0"/>
              <a:t> </a:t>
            </a:r>
            <a:r>
              <a:rPr lang="es-ES" dirty="0" err="1"/>
              <a:t>COronary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</a:t>
            </a:r>
            <a:r>
              <a:rPr lang="es-ES" dirty="0" err="1"/>
              <a:t>Evaluation</a:t>
            </a:r>
            <a:r>
              <a:rPr lang="es-ES" dirty="0"/>
              <a:t> 2; SCORE2-OP: </a:t>
            </a:r>
            <a:r>
              <a:rPr lang="es-ES" dirty="0" err="1"/>
              <a:t>Systematic</a:t>
            </a:r>
            <a:r>
              <a:rPr lang="es-ES" dirty="0"/>
              <a:t> </a:t>
            </a:r>
            <a:r>
              <a:rPr lang="es-ES" dirty="0" err="1"/>
              <a:t>COronary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</a:t>
            </a:r>
            <a:r>
              <a:rPr lang="es-ES" dirty="0" err="1"/>
              <a:t>Evaluation</a:t>
            </a:r>
            <a:r>
              <a:rPr lang="es-ES" dirty="0"/>
              <a:t> 2 para personas de edad avanzada; TC: tomografía computarizada; </a:t>
            </a:r>
            <a:r>
              <a:rPr lang="es-ES" dirty="0" err="1"/>
              <a:t>TFGe</a:t>
            </a:r>
            <a:r>
              <a:rPr lang="es-ES" dirty="0"/>
              <a:t>: tasa de filtrado glomerular estimada; VOP: velocidad de la onda de pulso.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883960-1FC4-54ED-6A51-5B9880E4101F}"/>
              </a:ext>
            </a:extLst>
          </p:cNvPr>
          <p:cNvSpPr txBox="1"/>
          <p:nvPr/>
        </p:nvSpPr>
        <p:spPr>
          <a:xfrm>
            <a:off x="-1" y="1"/>
            <a:ext cx="6409765" cy="114300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defPPr>
              <a:defRPr lang="es-ES"/>
            </a:defPPr>
            <a:lvl1pPr marR="0" indent="0" algn="ctr" defTabSz="914377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accent1"/>
                </a:solidFill>
              </a:defRPr>
            </a:lvl1pPr>
          </a:lstStyle>
          <a:p>
            <a:r>
              <a:rPr lang="es-ES" sz="2100" dirty="0"/>
              <a:t>Pruebas y criterios para definir el DOMH y </a:t>
            </a:r>
            <a:r>
              <a:rPr lang="es-ES" sz="2000" dirty="0"/>
              <a:t>consideraciones para su uso en la práctica clínica.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B42A2-53B0-62E5-59E3-19D953349CA1}"/>
              </a:ext>
            </a:extLst>
          </p:cNvPr>
          <p:cNvSpPr txBox="1"/>
          <p:nvPr/>
        </p:nvSpPr>
        <p:spPr>
          <a:xfrm>
            <a:off x="598657" y="1589690"/>
            <a:ext cx="5376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7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sz="1600" b="0" dirty="0">
                <a:solidFill>
                  <a:schemeClr val="accent1"/>
                </a:solidFill>
              </a:rPr>
              <a:t>Se disponen de varias pruebas analíticas y funcionales que pueden identificar la presencia de DOMH a nivel de los riñones, corazón y arterias.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B605B5-F8FD-A123-D92F-C4E6BE8D1A29}"/>
              </a:ext>
            </a:extLst>
          </p:cNvPr>
          <p:cNvSpPr txBox="1"/>
          <p:nvPr/>
        </p:nvSpPr>
        <p:spPr>
          <a:xfrm>
            <a:off x="883537" y="6388204"/>
            <a:ext cx="53076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1"/>
                </a:solidFill>
              </a:rPr>
              <a:t>2024 ESC Guidelines for the management of elevated blood pressure and hypertension. </a:t>
            </a:r>
            <a:r>
              <a:rPr lang="es-ES" sz="800" dirty="0" err="1">
                <a:solidFill>
                  <a:schemeClr val="accent1"/>
                </a:solidFill>
              </a:rPr>
              <a:t>European</a:t>
            </a:r>
            <a:r>
              <a:rPr lang="es-ES" sz="800" dirty="0">
                <a:solidFill>
                  <a:schemeClr val="accent1"/>
                </a:solidFill>
              </a:rPr>
              <a:t> Heart </a:t>
            </a:r>
            <a:r>
              <a:rPr lang="es-ES" sz="800" dirty="0" err="1">
                <a:solidFill>
                  <a:schemeClr val="accent1"/>
                </a:solidFill>
              </a:rPr>
              <a:t>Journal</a:t>
            </a:r>
            <a:r>
              <a:rPr lang="es-ES" sz="800" dirty="0">
                <a:solidFill>
                  <a:schemeClr val="accent1"/>
                </a:solidFill>
              </a:rPr>
              <a:t>, </a:t>
            </a:r>
            <a:r>
              <a:rPr lang="es-ES" sz="800" dirty="0" err="1">
                <a:solidFill>
                  <a:schemeClr val="accent1"/>
                </a:solidFill>
              </a:rPr>
              <a:t>Volume</a:t>
            </a:r>
            <a:r>
              <a:rPr lang="es-ES" sz="800" dirty="0">
                <a:solidFill>
                  <a:schemeClr val="accent1"/>
                </a:solidFill>
              </a:rPr>
              <a:t> 45, </a:t>
            </a:r>
            <a:r>
              <a:rPr lang="es-ES" sz="800" dirty="0" err="1">
                <a:solidFill>
                  <a:schemeClr val="accent1"/>
                </a:solidFill>
              </a:rPr>
              <a:t>Issue</a:t>
            </a:r>
            <a:r>
              <a:rPr lang="es-ES" sz="800" dirty="0">
                <a:solidFill>
                  <a:schemeClr val="accent1"/>
                </a:solidFill>
              </a:rPr>
              <a:t> 38, 7 </a:t>
            </a:r>
            <a:r>
              <a:rPr lang="es-ES" sz="800" dirty="0" err="1">
                <a:solidFill>
                  <a:schemeClr val="accent1"/>
                </a:solidFill>
              </a:rPr>
              <a:t>October</a:t>
            </a:r>
            <a:r>
              <a:rPr lang="es-ES" sz="800" dirty="0">
                <a:solidFill>
                  <a:schemeClr val="accent1"/>
                </a:solidFill>
              </a:rPr>
              <a:t> 2024, Pages 3912–4018, https</a:t>
            </a:r>
            <a:r>
              <a:rPr lang="es-ES" sz="800" b="0" dirty="0">
                <a:solidFill>
                  <a:schemeClr val="accent1"/>
                </a:solidFill>
                <a:effectLst/>
              </a:rPr>
              <a:t>://doi.org/10.1093/eurheartj/ehae178</a:t>
            </a:r>
          </a:p>
        </p:txBody>
      </p:sp>
    </p:spTree>
    <p:extLst>
      <p:ext uri="{BB962C8B-B14F-4D97-AF65-F5344CB8AC3E}">
        <p14:creationId xmlns:p14="http://schemas.microsoft.com/office/powerpoint/2010/main" val="186394838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63D04B5-27BE-D924-A7C3-9E85F1CB8F6D}"/>
              </a:ext>
            </a:extLst>
          </p:cNvPr>
          <p:cNvSpPr txBox="1"/>
          <p:nvPr/>
        </p:nvSpPr>
        <p:spPr>
          <a:xfrm>
            <a:off x="415258" y="6200501"/>
            <a:ext cx="57999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buNone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1. </a:t>
            </a:r>
            <a:r>
              <a:rPr lang="es-ES" dirty="0" err="1"/>
              <a:t>Mancia</a:t>
            </a:r>
            <a:r>
              <a:rPr lang="es-ES" dirty="0"/>
              <a:t> G, et al. 2023 ESH </a:t>
            </a:r>
            <a:r>
              <a:rPr lang="es-ES" dirty="0" err="1"/>
              <a:t>Guidelines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management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arterial </a:t>
            </a:r>
            <a:r>
              <a:rPr lang="es-ES" dirty="0" err="1"/>
              <a:t>hypertension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Task</a:t>
            </a:r>
            <a:r>
              <a:rPr lang="es-ES" dirty="0"/>
              <a:t> </a:t>
            </a:r>
            <a:r>
              <a:rPr lang="es-ES" dirty="0" err="1"/>
              <a:t>Force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management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arterial </a:t>
            </a:r>
            <a:r>
              <a:rPr lang="es-ES" dirty="0" err="1"/>
              <a:t>hypertension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European</a:t>
            </a:r>
            <a:r>
              <a:rPr lang="es-ES" dirty="0"/>
              <a:t> </a:t>
            </a:r>
            <a:r>
              <a:rPr lang="es-ES" dirty="0" err="1"/>
              <a:t>Society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Hypertension</a:t>
            </a:r>
            <a:r>
              <a:rPr lang="es-ES" dirty="0"/>
              <a:t>: </a:t>
            </a:r>
            <a:r>
              <a:rPr lang="es-ES" dirty="0" err="1"/>
              <a:t>Endorsed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International </a:t>
            </a:r>
            <a:r>
              <a:rPr lang="es-ES" dirty="0" err="1"/>
              <a:t>Society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Hypertension</a:t>
            </a:r>
            <a:r>
              <a:rPr lang="es-ES" dirty="0"/>
              <a:t> (ISH)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European</a:t>
            </a:r>
            <a:r>
              <a:rPr lang="es-ES" dirty="0"/>
              <a:t> Renal </a:t>
            </a:r>
            <a:r>
              <a:rPr lang="es-ES" dirty="0" err="1"/>
              <a:t>Association</a:t>
            </a:r>
            <a:r>
              <a:rPr lang="es-ES" dirty="0"/>
              <a:t> (ERA). J </a:t>
            </a:r>
            <a:r>
              <a:rPr lang="es-ES" dirty="0" err="1"/>
              <a:t>Hypertens</a:t>
            </a:r>
            <a:r>
              <a:rPr lang="es-ES" dirty="0"/>
              <a:t>. 2023 </a:t>
            </a:r>
            <a:r>
              <a:rPr lang="es-ES" dirty="0" err="1"/>
              <a:t>Dec</a:t>
            </a:r>
            <a:r>
              <a:rPr lang="es-ES" dirty="0"/>
              <a:t> 1;41(12):1874-2071.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7D44BED-C126-458C-8222-9AB79BC0A761}"/>
              </a:ext>
            </a:extLst>
          </p:cNvPr>
          <p:cNvSpPr txBox="1"/>
          <p:nvPr/>
        </p:nvSpPr>
        <p:spPr>
          <a:xfrm>
            <a:off x="415258" y="5922129"/>
            <a:ext cx="5799959" cy="3244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s-ES"/>
            </a:defPPr>
            <a:lvl1pPr indent="0" algn="ctr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dirty="0"/>
              <a:t>Guía ESH 2023 para el manejo de la hipertensión arterial</a:t>
            </a:r>
            <a:r>
              <a:rPr lang="es-ES" baseline="30000" dirty="0"/>
              <a:t>1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CEA8868-E4CB-B444-F5B0-E0440FC2EB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3" t="-1" b="20967"/>
          <a:stretch/>
        </p:blipFill>
        <p:spPr>
          <a:xfrm>
            <a:off x="5122276" y="1898597"/>
            <a:ext cx="6763127" cy="303486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ACCFB28-E871-03A4-531A-431FA143FD8D}"/>
              </a:ext>
            </a:extLst>
          </p:cNvPr>
          <p:cNvSpPr txBox="1"/>
          <p:nvPr/>
        </p:nvSpPr>
        <p:spPr>
          <a:xfrm>
            <a:off x="5452029" y="1376794"/>
            <a:ext cx="61036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Riesgo</a:t>
            </a:r>
            <a:r>
              <a:rPr lang="en-US" dirty="0"/>
              <a:t> cardiovascular </a:t>
            </a:r>
            <a:r>
              <a:rPr lang="en-US" dirty="0" err="1"/>
              <a:t>según</a:t>
            </a:r>
            <a:r>
              <a:rPr lang="en-US" dirty="0"/>
              <a:t> </a:t>
            </a:r>
            <a:r>
              <a:rPr lang="en-US" dirty="0" err="1"/>
              <a:t>grado</a:t>
            </a:r>
            <a:r>
              <a:rPr lang="en-US" dirty="0"/>
              <a:t> y </a:t>
            </a:r>
            <a:r>
              <a:rPr lang="en-US" dirty="0" err="1"/>
              <a:t>etapa</a:t>
            </a:r>
            <a:r>
              <a:rPr lang="en-US" dirty="0"/>
              <a:t> de hipertensión</a:t>
            </a:r>
            <a:r>
              <a:rPr lang="en-US" baseline="30000" dirty="0"/>
              <a:t>1</a:t>
            </a:r>
            <a:endParaRPr lang="es-ES" baseline="30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13946C7-05DA-B831-67D6-30F6FB89260E}"/>
              </a:ext>
            </a:extLst>
          </p:cNvPr>
          <p:cNvSpPr txBox="1"/>
          <p:nvPr/>
        </p:nvSpPr>
        <p:spPr>
          <a:xfrm>
            <a:off x="1" y="26616"/>
            <a:ext cx="12191999" cy="111586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 fontScale="97500"/>
          </a:bodyPr>
          <a:lstStyle>
            <a:defPPr>
              <a:defRPr lang="es-ES"/>
            </a:defPPr>
            <a:lvl1pPr marR="0" indent="0" defTabSz="914377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50" b="1" baseline="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sz="2800" dirty="0"/>
              <a:t>Hipertensión y riesgo cardiovascular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438A72-CCE1-666D-B6AB-432F8F79676C}"/>
              </a:ext>
            </a:extLst>
          </p:cNvPr>
          <p:cNvSpPr txBox="1"/>
          <p:nvPr/>
        </p:nvSpPr>
        <p:spPr>
          <a:xfrm>
            <a:off x="306597" y="1389766"/>
            <a:ext cx="4622019" cy="36779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sz="1700" dirty="0">
                <a:solidFill>
                  <a:schemeClr val="accent1"/>
                </a:solidFill>
              </a:rPr>
              <a:t>La hipertensión en sí constituye un riesgo cardiovascular (RCV) importante.</a:t>
            </a:r>
            <a:r>
              <a:rPr lang="es-ES" sz="1700" baseline="30000" dirty="0">
                <a:solidFill>
                  <a:schemeClr val="accent1"/>
                </a:solidFill>
              </a:rPr>
              <a:t>1 </a:t>
            </a:r>
          </a:p>
          <a:p>
            <a:endParaRPr lang="es-ES" sz="1700" b="0" dirty="0">
              <a:solidFill>
                <a:schemeClr val="accent1"/>
              </a:solidFill>
            </a:endParaRPr>
          </a:p>
          <a:p>
            <a:r>
              <a:rPr lang="es-ES" sz="1700" b="0" dirty="0">
                <a:solidFill>
                  <a:schemeClr val="accent1"/>
                </a:solidFill>
              </a:rPr>
              <a:t>A menudo, la hipertensión se asocia con otros factores de riesgo y comorbilidades como la dislipidemia, el DOMH, ERC, la intolerancia a la glucosa y la DM2, que aumentan el RCV de forma significativa.</a:t>
            </a:r>
            <a:r>
              <a:rPr lang="es-ES" sz="1700" b="0" baseline="30000" dirty="0">
                <a:solidFill>
                  <a:schemeClr val="accent1"/>
                </a:solidFill>
              </a:rPr>
              <a:t> 1,2</a:t>
            </a:r>
            <a:r>
              <a:rPr lang="es-ES" sz="1700" b="0" dirty="0">
                <a:solidFill>
                  <a:schemeClr val="accent1"/>
                </a:solidFill>
              </a:rPr>
              <a:t> </a:t>
            </a:r>
          </a:p>
          <a:p>
            <a:endParaRPr lang="es-ES" sz="1700" b="0" dirty="0">
              <a:solidFill>
                <a:schemeClr val="accent1"/>
              </a:solidFill>
            </a:endParaRPr>
          </a:p>
          <a:p>
            <a:r>
              <a:rPr lang="es-ES" sz="1600" b="0" dirty="0">
                <a:solidFill>
                  <a:schemeClr val="accent1"/>
                </a:solidFill>
              </a:rPr>
              <a:t>Estas situaciones clínicas en sí mismas se asocian con suficiente riesgo de ECV que los pacientes con PA elevada concomitante pueden ser considerados para el tratamiento antihipertensivo.</a:t>
            </a:r>
            <a:r>
              <a:rPr lang="es-ES" sz="1600" b="0" baseline="30000" dirty="0">
                <a:solidFill>
                  <a:schemeClr val="accent1"/>
                </a:solidFill>
              </a:rPr>
              <a:t>2</a:t>
            </a:r>
            <a:endParaRPr lang="es-ES" sz="1600" b="0" dirty="0">
              <a:solidFill>
                <a:schemeClr val="accent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94A7803-28AA-DDB7-05FE-2116D33FAB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3" t="78874" r="45145" b="862"/>
          <a:stretch/>
        </p:blipFill>
        <p:spPr>
          <a:xfrm>
            <a:off x="8192804" y="4972022"/>
            <a:ext cx="3692599" cy="77811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6D941CB-16E3-099B-FCCD-263440460EC3}"/>
              </a:ext>
            </a:extLst>
          </p:cNvPr>
          <p:cNvSpPr txBox="1"/>
          <p:nvPr/>
        </p:nvSpPr>
        <p:spPr>
          <a:xfrm>
            <a:off x="6741577" y="6200501"/>
            <a:ext cx="431202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228600" indent="-228600" algn="ctr">
              <a:buAutoNum type="arabicPeriod"/>
              <a:defRPr sz="80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2. McEvoy JW, 2024 ESC Guidelines for the management of elevated blood pressure and hypertension. </a:t>
            </a:r>
            <a:r>
              <a:rPr lang="en-US" dirty="0" err="1"/>
              <a:t>Eur</a:t>
            </a:r>
            <a:r>
              <a:rPr lang="en-US" dirty="0"/>
              <a:t> Heart J. 2024 Oct 7;45(38):3912-4018. </a:t>
            </a:r>
            <a:r>
              <a:rPr lang="en-US" dirty="0" err="1"/>
              <a:t>doi</a:t>
            </a:r>
            <a:r>
              <a:rPr lang="en-US" dirty="0"/>
              <a:t>: 10.1093/</a:t>
            </a:r>
            <a:r>
              <a:rPr lang="en-US" dirty="0" err="1"/>
              <a:t>eurheartj</a:t>
            </a:r>
            <a:r>
              <a:rPr lang="en-US" dirty="0"/>
              <a:t>/ehae178.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5572563-AE6E-6023-5245-3BB96D74F7C2}"/>
              </a:ext>
            </a:extLst>
          </p:cNvPr>
          <p:cNvSpPr txBox="1"/>
          <p:nvPr/>
        </p:nvSpPr>
        <p:spPr>
          <a:xfrm>
            <a:off x="6548058" y="5922129"/>
            <a:ext cx="4699062" cy="2783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s-ES"/>
            </a:defPPr>
            <a:lvl1pPr indent="0" algn="ctr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dirty="0"/>
              <a:t>Guía ESC 2024 Presión arterial elevada e Hipertensión arterial</a:t>
            </a:r>
            <a:r>
              <a:rPr lang="es-E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7503936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mVjdrrSGu2ERapmnkXf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mVjdrrSGu2ERapmnkXf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mVjdrrSGu2ERapmnkXfQ"/>
</p:tagLst>
</file>

<file path=ppt/theme/theme1.xml><?xml version="1.0" encoding="utf-8"?>
<a:theme xmlns:a="http://schemas.openxmlformats.org/drawingml/2006/main" name="Tema1">
  <a:themeElements>
    <a:clrScheme name="ALM_AW_PPT COLORS">
      <a:dk1>
        <a:srgbClr val="6F6F6F"/>
      </a:dk1>
      <a:lt1>
        <a:srgbClr val="FFFFFF"/>
      </a:lt1>
      <a:dk2>
        <a:srgbClr val="FFFFFF"/>
      </a:dk2>
      <a:lt2>
        <a:srgbClr val="FFFFFF"/>
      </a:lt2>
      <a:accent1>
        <a:srgbClr val="002855"/>
      </a:accent1>
      <a:accent2>
        <a:srgbClr val="00F0BE"/>
      </a:accent2>
      <a:accent3>
        <a:srgbClr val="00596E"/>
      </a:accent3>
      <a:accent4>
        <a:srgbClr val="008C93"/>
      </a:accent4>
      <a:accent5>
        <a:srgbClr val="00BEA0"/>
      </a:accent5>
      <a:accent6>
        <a:srgbClr val="8700D3"/>
      </a:accent6>
      <a:hlink>
        <a:srgbClr val="8700D3"/>
      </a:hlink>
      <a:folHlink>
        <a:srgbClr val="8700D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4619596D-86AE-4C4A-956C-F8F3849881EF}" vid="{52E38F20-82B1-4119-95CF-72A403C8481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4F152F5A6A4643A2C50B67B6208B3F" ma:contentTypeVersion="14" ma:contentTypeDescription="Create a new document." ma:contentTypeScope="" ma:versionID="30b5b51b675b46d31af26972d8c2c11d">
  <xsd:schema xmlns:xsd="http://www.w3.org/2001/XMLSchema" xmlns:xs="http://www.w3.org/2001/XMLSchema" xmlns:p="http://schemas.microsoft.com/office/2006/metadata/properties" xmlns:ns3="63416f03-a8ab-4d83-bbbb-acc100651cfc" xmlns:ns4="ae3fc097-e688-43a5-8c01-fb02bef85f7f" targetNamespace="http://schemas.microsoft.com/office/2006/metadata/properties" ma:root="true" ma:fieldsID="6b0a9e43805fcea6319ab684e5b68189" ns3:_="" ns4:_="">
    <xsd:import namespace="63416f03-a8ab-4d83-bbbb-acc100651cfc"/>
    <xsd:import namespace="ae3fc097-e688-43a5-8c01-fb02bef85f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416f03-a8ab-4d83-bbbb-acc100651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3fc097-e688-43a5-8c01-fb02bef85f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416f03-a8ab-4d83-bbbb-acc100651cfc" xsi:nil="true"/>
  </documentManagement>
</p:properties>
</file>

<file path=customXml/itemProps1.xml><?xml version="1.0" encoding="utf-8"?>
<ds:datastoreItem xmlns:ds="http://schemas.openxmlformats.org/officeDocument/2006/customXml" ds:itemID="{3BACCFE0-E6F6-467D-834C-72C5F8E499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1BF075-79DB-4200-A66C-D502CC49F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416f03-a8ab-4d83-bbbb-acc100651cfc"/>
    <ds:schemaRef ds:uri="ae3fc097-e688-43a5-8c01-fb02bef85f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72C4C3-6DCD-45AE-AEB4-3F49EA0A2E81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ae3fc097-e688-43a5-8c01-fb02bef85f7f"/>
    <ds:schemaRef ds:uri="http://purl.org/dc/dcmitype/"/>
    <ds:schemaRef ds:uri="63416f03-a8ab-4d83-bbbb-acc100651cf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5312</Words>
  <Application>Microsoft Office PowerPoint</Application>
  <PresentationFormat>Panorámica</PresentationFormat>
  <Paragraphs>399</Paragraphs>
  <Slides>38</Slides>
  <Notes>5</Notes>
  <HiddenSlides>6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7" baseType="lpstr">
      <vt:lpstr>Aptos</vt:lpstr>
      <vt:lpstr>Aptos Narrow</vt:lpstr>
      <vt:lpstr>Arial</vt:lpstr>
      <vt:lpstr>Calibri</vt:lpstr>
      <vt:lpstr>Helvetica</vt:lpstr>
      <vt:lpstr>Roboto</vt:lpstr>
      <vt:lpstr>Times New Roman</vt:lpstr>
      <vt:lpstr>Tema1</vt:lpstr>
      <vt:lpstr>think-cell Slide</vt:lpstr>
      <vt:lpstr>Presentación de PowerPoint</vt:lpstr>
      <vt:lpstr>Presentación de PowerPoint</vt:lpstr>
      <vt:lpstr>Presentación de PowerPoint</vt:lpstr>
      <vt:lpstr>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Situación actual de la hipertensión arterial en España</vt:lpstr>
      <vt:lpstr>Situación actual del manejo de los pacientes con hipertensión en España</vt:lpstr>
      <vt:lpstr>Algoritmo de tratamiento de la hipertensión arterial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Candesartan vs otros ARA-II</vt:lpstr>
      <vt:lpstr>Candesartan vs otros ARA-II</vt:lpstr>
      <vt:lpstr>Candesartan vs otros ARA-II</vt:lpstr>
      <vt:lpstr>Candesartan vs otros ARA-II</vt:lpstr>
      <vt:lpstr>Candesartan vs otros ARA-II</vt:lpstr>
      <vt:lpstr>Candesartan vs otros ARA-II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Almirall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Macarena Fernandez-Andrade Marin</dc:creator>
  <cp:lastModifiedBy>Eva Parisi Tria</cp:lastModifiedBy>
  <cp:revision>196</cp:revision>
  <dcterms:created xsi:type="dcterms:W3CDTF">2024-11-05T13:29:37Z</dcterms:created>
  <dcterms:modified xsi:type="dcterms:W3CDTF">2025-05-21T11:14:43Z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33616b6-00a5-4cd1-b577-93208fa93eb1_Enabled">
    <vt:lpwstr>true</vt:lpwstr>
  </property>
  <property fmtid="{D5CDD505-2E9C-101B-9397-08002B2CF9AE}" pid="3" name="MSIP_Label_533616b6-00a5-4cd1-b577-93208fa93eb1_SetDate">
    <vt:lpwstr>2024-11-05T13:53:21Z</vt:lpwstr>
  </property>
  <property fmtid="{D5CDD505-2E9C-101B-9397-08002B2CF9AE}" pid="4" name="MSIP_Label_533616b6-00a5-4cd1-b577-93208fa93eb1_Method">
    <vt:lpwstr>Standard</vt:lpwstr>
  </property>
  <property fmtid="{D5CDD505-2E9C-101B-9397-08002B2CF9AE}" pid="5" name="MSIP_Label_533616b6-00a5-4cd1-b577-93208fa93eb1_Name">
    <vt:lpwstr>Internal Use</vt:lpwstr>
  </property>
  <property fmtid="{D5CDD505-2E9C-101B-9397-08002B2CF9AE}" pid="6" name="MSIP_Label_533616b6-00a5-4cd1-b577-93208fa93eb1_SiteId">
    <vt:lpwstr>342ace0e-1054-45ce-9b30-900fc0440b9d</vt:lpwstr>
  </property>
  <property fmtid="{D5CDD505-2E9C-101B-9397-08002B2CF9AE}" pid="7" name="MSIP_Label_533616b6-00a5-4cd1-b577-93208fa93eb1_ActionId">
    <vt:lpwstr>1ebd6137-d68e-4b52-ba73-d2cab77adaee</vt:lpwstr>
  </property>
  <property fmtid="{D5CDD505-2E9C-101B-9397-08002B2CF9AE}" pid="8" name="MSIP_Label_533616b6-00a5-4cd1-b577-93208fa93eb1_ContentBits">
    <vt:lpwstr>1</vt:lpwstr>
  </property>
  <property fmtid="{D5CDD505-2E9C-101B-9397-08002B2CF9AE}" pid="9" name="ClassificationContentMarkingHeaderLocations">
    <vt:lpwstr>Tema de Office:8</vt:lpwstr>
  </property>
  <property fmtid="{D5CDD505-2E9C-101B-9397-08002B2CF9AE}" pid="10" name="ClassificationContentMarkingHeaderText">
    <vt:lpwstr>INTERNAL USE</vt:lpwstr>
  </property>
  <property fmtid="{D5CDD505-2E9C-101B-9397-08002B2CF9AE}" pid="11" name="ContentTypeId">
    <vt:lpwstr>0x0101004E4F152F5A6A4643A2C50B67B6208B3F</vt:lpwstr>
  </property>
</Properties>
</file>