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92" r:id="rId5"/>
  </p:sldMasterIdLst>
  <p:notesMasterIdLst>
    <p:notesMasterId r:id="rId31"/>
  </p:notesMasterIdLst>
  <p:sldIdLst>
    <p:sldId id="337" r:id="rId6"/>
    <p:sldId id="262" r:id="rId7"/>
    <p:sldId id="265" r:id="rId8"/>
    <p:sldId id="266" r:id="rId9"/>
    <p:sldId id="267" r:id="rId10"/>
    <p:sldId id="268" r:id="rId11"/>
    <p:sldId id="269" r:id="rId12"/>
    <p:sldId id="271" r:id="rId13"/>
    <p:sldId id="339" r:id="rId14"/>
    <p:sldId id="274" r:id="rId15"/>
    <p:sldId id="330" r:id="rId16"/>
    <p:sldId id="328" r:id="rId17"/>
    <p:sldId id="273" r:id="rId18"/>
    <p:sldId id="278" r:id="rId19"/>
    <p:sldId id="277" r:id="rId20"/>
    <p:sldId id="285" r:id="rId21"/>
    <p:sldId id="279" r:id="rId22"/>
    <p:sldId id="338" r:id="rId23"/>
    <p:sldId id="292" r:id="rId24"/>
    <p:sldId id="293" r:id="rId25"/>
    <p:sldId id="306" r:id="rId26"/>
    <p:sldId id="336" r:id="rId27"/>
    <p:sldId id="323" r:id="rId28"/>
    <p:sldId id="324" r:id="rId29"/>
    <p:sldId id="325" r:id="rId3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9F4166-330F-52F4-ECFD-0898D58C0B66}" name="Oriol Domenech" initials="OD" userId="S::oriol.domenech@ampersandconsulting.es::05120a5d-645a-42bb-8045-14db120f906b" providerId="AD"/>
  <p188:author id="{07D86773-1DD7-5256-2B33-1BB52FDDADE1}" name="Candelaria Perassi" initials="CP" userId="S::candelaria.perassi@ampersandconsulting.es::3898b255-3b2f-44f7-be10-0e9c547596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9BC"/>
    <a:srgbClr val="BDD242"/>
    <a:srgbClr val="00976F"/>
    <a:srgbClr val="FEFEFE"/>
    <a:srgbClr val="013464"/>
    <a:srgbClr val="09A479"/>
    <a:srgbClr val="E2F3F0"/>
    <a:srgbClr val="878787"/>
    <a:srgbClr val="004467"/>
    <a:srgbClr val="00D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3"/>
    <p:restoredTop sz="94588"/>
  </p:normalViewPr>
  <p:slideViewPr>
    <p:cSldViewPr snapToGrid="0">
      <p:cViewPr varScale="1">
        <p:scale>
          <a:sx n="108" d="100"/>
          <a:sy n="108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Gomez Saiz" userId="d8abec9f-60ff-40c6-924c-c8784fd6e475" providerId="ADAL" clId="{86EFE543-A11F-44A3-A8C9-91B0133B3B33}"/>
    <pc:docChg chg="delSld delMainMaster">
      <pc:chgData name="Luis Gomez Saiz" userId="d8abec9f-60ff-40c6-924c-c8784fd6e475" providerId="ADAL" clId="{86EFE543-A11F-44A3-A8C9-91B0133B3B33}" dt="2024-03-12T08:59:06.448" v="0" actId="47"/>
      <pc:docMkLst>
        <pc:docMk/>
      </pc:docMkLst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2859641685" sldId="257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3827683935" sldId="259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382424740" sldId="260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288012775" sldId="264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371726507" sldId="294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3127185402" sldId="297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3466855459" sldId="303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3125065995" sldId="307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775273203" sldId="340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674150539" sldId="341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530415493" sldId="342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582595946" sldId="343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4139211623" sldId="344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2660766075" sldId="345"/>
        </pc:sldMkLst>
      </pc:sldChg>
      <pc:sldChg chg="del">
        <pc:chgData name="Luis Gomez Saiz" userId="d8abec9f-60ff-40c6-924c-c8784fd6e475" providerId="ADAL" clId="{86EFE543-A11F-44A3-A8C9-91B0133B3B33}" dt="2024-03-12T08:59:06.448" v="0" actId="47"/>
        <pc:sldMkLst>
          <pc:docMk/>
          <pc:sldMk cId="1662257926" sldId="346"/>
        </pc:sldMkLst>
      </pc:sldChg>
      <pc:sldMasterChg chg="del delSldLayout">
        <pc:chgData name="Luis Gomez Saiz" userId="d8abec9f-60ff-40c6-924c-c8784fd6e475" providerId="ADAL" clId="{86EFE543-A11F-44A3-A8C9-91B0133B3B33}" dt="2024-03-12T08:59:06.448" v="0" actId="47"/>
        <pc:sldMasterMkLst>
          <pc:docMk/>
          <pc:sldMasterMk cId="2253094597" sldId="2147483720"/>
        </pc:sldMasterMkLst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589088032" sldId="2147483721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874904823" sldId="2147483722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3023182718" sldId="2147483723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214133910" sldId="2147483724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035786143" sldId="2147483725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4027734411" sldId="2147483726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520186215" sldId="2147483727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1966412359" sldId="2147483728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1890690993" sldId="2147483729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3848973124" sldId="2147483730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74950957" sldId="2147483731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1670786396" sldId="2147483732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3142974608" sldId="2147483733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594854976" sldId="2147483734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4220762973" sldId="2147483735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689013304" sldId="2147483736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3045399337" sldId="2147483737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614475162" sldId="2147483738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1567585064" sldId="2147483739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4186828200" sldId="2147483740"/>
          </pc:sldLayoutMkLst>
        </pc:sldLayoutChg>
        <pc:sldLayoutChg chg="del">
          <pc:chgData name="Luis Gomez Saiz" userId="d8abec9f-60ff-40c6-924c-c8784fd6e475" providerId="ADAL" clId="{86EFE543-A11F-44A3-A8C9-91B0133B3B33}" dt="2024-03-12T08:59:06.448" v="0" actId="47"/>
          <pc:sldLayoutMkLst>
            <pc:docMk/>
            <pc:sldMasterMk cId="2253094597" sldId="2147483720"/>
            <pc:sldLayoutMk cId="2713410918" sldId="2147483741"/>
          </pc:sldLayoutMkLst>
        </pc:sldLayoutChg>
      </pc:sldMasterChg>
    </pc:docChg>
  </pc:docChgLst>
  <pc:docChgLst>
    <pc:chgData name="Luis Gomez Saiz" userId="d8abec9f-60ff-40c6-924c-c8784fd6e475" providerId="ADAL" clId="{64664719-7176-41D5-80DF-FCDEC662A4FB}"/>
    <pc:docChg chg="delSld">
      <pc:chgData name="Luis Gomez Saiz" userId="d8abec9f-60ff-40c6-924c-c8784fd6e475" providerId="ADAL" clId="{64664719-7176-41D5-80DF-FCDEC662A4FB}" dt="2024-02-19T10:24:46.309" v="0" actId="47"/>
      <pc:docMkLst>
        <pc:docMk/>
      </pc:docMkLst>
      <pc:sldChg chg="del">
        <pc:chgData name="Luis Gomez Saiz" userId="d8abec9f-60ff-40c6-924c-c8784fd6e475" providerId="ADAL" clId="{64664719-7176-41D5-80DF-FCDEC662A4FB}" dt="2024-02-19T10:24:46.309" v="0" actId="47"/>
        <pc:sldMkLst>
          <pc:docMk/>
          <pc:sldMk cId="3502208571" sldId="299"/>
        </pc:sldMkLst>
      </pc:sldChg>
    </pc:docChg>
  </pc:docChgLst>
  <pc:docChgLst>
    <pc:chgData name="Luis Gomez Saiz" userId="d8abec9f-60ff-40c6-924c-c8784fd6e475" providerId="ADAL" clId="{5FD1FFEF-DC3C-4448-9101-EE8D32DF894E}"/>
    <pc:docChg chg="addSld delSld modSld">
      <pc:chgData name="Luis Gomez Saiz" userId="d8abec9f-60ff-40c6-924c-c8784fd6e475" providerId="ADAL" clId="{5FD1FFEF-DC3C-4448-9101-EE8D32DF894E}" dt="2024-02-29T11:58:18.773" v="59" actId="20577"/>
      <pc:docMkLst>
        <pc:docMk/>
      </pc:docMkLst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2859641685" sldId="257"/>
        </pc:sldMkLst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3827683935" sldId="259"/>
        </pc:sldMkLst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382424740" sldId="260"/>
        </pc:sldMkLst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1288012775" sldId="264"/>
        </pc:sldMkLst>
      </pc:sldChg>
      <pc:sldChg chg="modSp mod">
        <pc:chgData name="Luis Gomez Saiz" userId="d8abec9f-60ff-40c6-924c-c8784fd6e475" providerId="ADAL" clId="{5FD1FFEF-DC3C-4448-9101-EE8D32DF894E}" dt="2024-02-29T11:54:54.889" v="28" actId="20577"/>
        <pc:sldMkLst>
          <pc:docMk/>
          <pc:sldMk cId="3326434655" sldId="267"/>
        </pc:sldMkLst>
        <pc:spChg chg="mod">
          <ac:chgData name="Luis Gomez Saiz" userId="d8abec9f-60ff-40c6-924c-c8784fd6e475" providerId="ADAL" clId="{5FD1FFEF-DC3C-4448-9101-EE8D32DF894E}" dt="2024-02-29T11:54:54.889" v="28" actId="20577"/>
          <ac:spMkLst>
            <pc:docMk/>
            <pc:sldMk cId="3326434655" sldId="267"/>
            <ac:spMk id="5" creationId="{8DD15782-7DE2-49CC-8AE2-C008780FA5E1}"/>
          </ac:spMkLst>
        </pc:spChg>
      </pc:sldChg>
      <pc:sldChg chg="modSp mod">
        <pc:chgData name="Luis Gomez Saiz" userId="d8abec9f-60ff-40c6-924c-c8784fd6e475" providerId="ADAL" clId="{5FD1FFEF-DC3C-4448-9101-EE8D32DF894E}" dt="2024-02-29T11:54:18.735" v="25" actId="20577"/>
        <pc:sldMkLst>
          <pc:docMk/>
          <pc:sldMk cId="2032048572" sldId="271"/>
        </pc:sldMkLst>
        <pc:spChg chg="mod">
          <ac:chgData name="Luis Gomez Saiz" userId="d8abec9f-60ff-40c6-924c-c8784fd6e475" providerId="ADAL" clId="{5FD1FFEF-DC3C-4448-9101-EE8D32DF894E}" dt="2024-02-29T11:54:18.735" v="25" actId="20577"/>
          <ac:spMkLst>
            <pc:docMk/>
            <pc:sldMk cId="2032048572" sldId="271"/>
            <ac:spMk id="6" creationId="{97970CD3-3312-4AAC-ABC6-0B3AE0656748}"/>
          </ac:spMkLst>
        </pc:spChg>
      </pc:sldChg>
      <pc:sldChg chg="modSp mod">
        <pc:chgData name="Luis Gomez Saiz" userId="d8abec9f-60ff-40c6-924c-c8784fd6e475" providerId="ADAL" clId="{5FD1FFEF-DC3C-4448-9101-EE8D32DF894E}" dt="2024-02-29T11:55:09.731" v="32" actId="14100"/>
        <pc:sldMkLst>
          <pc:docMk/>
          <pc:sldMk cId="775271268" sldId="278"/>
        </pc:sldMkLst>
        <pc:spChg chg="mod">
          <ac:chgData name="Luis Gomez Saiz" userId="d8abec9f-60ff-40c6-924c-c8784fd6e475" providerId="ADAL" clId="{5FD1FFEF-DC3C-4448-9101-EE8D32DF894E}" dt="2024-02-29T11:55:09.731" v="32" actId="14100"/>
          <ac:spMkLst>
            <pc:docMk/>
            <pc:sldMk cId="775271268" sldId="278"/>
            <ac:spMk id="104" creationId="{AF00A18F-CCE9-4EA6-BE11-53CF18BDB2D6}"/>
          </ac:spMkLst>
        </pc:spChg>
      </pc:sldChg>
      <pc:sldChg chg="modSp mod">
        <pc:chgData name="Luis Gomez Saiz" userId="d8abec9f-60ff-40c6-924c-c8784fd6e475" providerId="ADAL" clId="{5FD1FFEF-DC3C-4448-9101-EE8D32DF894E}" dt="2024-02-29T11:58:18.773" v="59" actId="20577"/>
        <pc:sldMkLst>
          <pc:docMk/>
          <pc:sldMk cId="3750091010" sldId="285"/>
        </pc:sldMkLst>
        <pc:spChg chg="mod">
          <ac:chgData name="Luis Gomez Saiz" userId="d8abec9f-60ff-40c6-924c-c8784fd6e475" providerId="ADAL" clId="{5FD1FFEF-DC3C-4448-9101-EE8D32DF894E}" dt="2024-02-29T11:58:18.773" v="59" actId="20577"/>
          <ac:spMkLst>
            <pc:docMk/>
            <pc:sldMk cId="3750091010" sldId="285"/>
            <ac:spMk id="4" creationId="{0BA76343-4E4D-773C-C32F-5B7D9BF4C595}"/>
          </ac:spMkLst>
        </pc:spChg>
        <pc:spChg chg="mod">
          <ac:chgData name="Luis Gomez Saiz" userId="d8abec9f-60ff-40c6-924c-c8784fd6e475" providerId="ADAL" clId="{5FD1FFEF-DC3C-4448-9101-EE8D32DF894E}" dt="2024-02-29T11:57:28.868" v="40" actId="14100"/>
          <ac:spMkLst>
            <pc:docMk/>
            <pc:sldMk cId="3750091010" sldId="285"/>
            <ac:spMk id="15" creationId="{8F152473-4F71-9BFE-CE39-BB171DAF5D56}"/>
          </ac:spMkLst>
        </pc:spChg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1371726507" sldId="294"/>
        </pc:sldMkLst>
      </pc:sldChg>
      <pc:sldChg chg="add del">
        <pc:chgData name="Luis Gomez Saiz" userId="d8abec9f-60ff-40c6-924c-c8784fd6e475" providerId="ADAL" clId="{5FD1FFEF-DC3C-4448-9101-EE8D32DF894E}" dt="2024-02-29T11:51:57.311" v="6" actId="47"/>
        <pc:sldMkLst>
          <pc:docMk/>
          <pc:sldMk cId="2352917503" sldId="295"/>
        </pc:sldMkLst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3127185402" sldId="297"/>
        </pc:sldMkLst>
      </pc:sldChg>
      <pc:sldChg chg="add del">
        <pc:chgData name="Luis Gomez Saiz" userId="d8abec9f-60ff-40c6-924c-c8784fd6e475" providerId="ADAL" clId="{5FD1FFEF-DC3C-4448-9101-EE8D32DF894E}" dt="2024-02-29T11:51:29.309" v="4" actId="47"/>
        <pc:sldMkLst>
          <pc:docMk/>
          <pc:sldMk cId="340337756" sldId="302"/>
        </pc:sldMkLst>
      </pc:sldChg>
      <pc:sldChg chg="add del">
        <pc:chgData name="Luis Gomez Saiz" userId="d8abec9f-60ff-40c6-924c-c8784fd6e475" providerId="ADAL" clId="{5FD1FFEF-DC3C-4448-9101-EE8D32DF894E}" dt="2024-02-29T11:51:31.644" v="5" actId="47"/>
        <pc:sldMkLst>
          <pc:docMk/>
          <pc:sldMk cId="3466855459" sldId="303"/>
        </pc:sldMkLst>
      </pc:sldChg>
      <pc:sldChg chg="add del">
        <pc:chgData name="Luis Gomez Saiz" userId="d8abec9f-60ff-40c6-924c-c8784fd6e475" providerId="ADAL" clId="{5FD1FFEF-DC3C-4448-9101-EE8D32DF894E}" dt="2024-02-29T11:51:57.311" v="6" actId="47"/>
        <pc:sldMkLst>
          <pc:docMk/>
          <pc:sldMk cId="88657248" sldId="304"/>
        </pc:sldMkLst>
      </pc:sldChg>
      <pc:sldChg chg="add del">
        <pc:chgData name="Luis Gomez Saiz" userId="d8abec9f-60ff-40c6-924c-c8784fd6e475" providerId="ADAL" clId="{5FD1FFEF-DC3C-4448-9101-EE8D32DF894E}" dt="2024-02-29T11:51:57.311" v="6" actId="47"/>
        <pc:sldMkLst>
          <pc:docMk/>
          <pc:sldMk cId="1029411727" sldId="305"/>
        </pc:sldMkLst>
      </pc:sldChg>
      <pc:sldChg chg="add del">
        <pc:chgData name="Luis Gomez Saiz" userId="d8abec9f-60ff-40c6-924c-c8784fd6e475" providerId="ADAL" clId="{5FD1FFEF-DC3C-4448-9101-EE8D32DF894E}" dt="2024-02-29T11:52:06.056" v="7" actId="47"/>
        <pc:sldMkLst>
          <pc:docMk/>
          <pc:sldMk cId="3125065995" sldId="307"/>
        </pc:sldMkLst>
      </pc:sldChg>
      <pc:sldChg chg="modSp mod">
        <pc:chgData name="Luis Gomez Saiz" userId="d8abec9f-60ff-40c6-924c-c8784fd6e475" providerId="ADAL" clId="{5FD1FFEF-DC3C-4448-9101-EE8D32DF894E}" dt="2024-02-29T11:54:30.338" v="26" actId="20577"/>
        <pc:sldMkLst>
          <pc:docMk/>
          <pc:sldMk cId="117372641" sldId="328"/>
        </pc:sldMkLst>
        <pc:spChg chg="mod">
          <ac:chgData name="Luis Gomez Saiz" userId="d8abec9f-60ff-40c6-924c-c8784fd6e475" providerId="ADAL" clId="{5FD1FFEF-DC3C-4448-9101-EE8D32DF894E}" dt="2024-02-29T11:54:30.338" v="26" actId="20577"/>
          <ac:spMkLst>
            <pc:docMk/>
            <pc:sldMk cId="117372641" sldId="328"/>
            <ac:spMk id="5" creationId="{A52C3EEE-9224-683F-A492-CDE41705599F}"/>
          </ac:spMkLst>
        </pc:spChg>
      </pc:sldChg>
      <pc:sldChg chg="addSp modSp mod">
        <pc:chgData name="Luis Gomez Saiz" userId="d8abec9f-60ff-40c6-924c-c8784fd6e475" providerId="ADAL" clId="{5FD1FFEF-DC3C-4448-9101-EE8D32DF894E}" dt="2024-02-29T11:53:13.571" v="22" actId="404"/>
        <pc:sldMkLst>
          <pc:docMk/>
          <pc:sldMk cId="1990987052" sldId="337"/>
        </pc:sldMkLst>
        <pc:spChg chg="add mod">
          <ac:chgData name="Luis Gomez Saiz" userId="d8abec9f-60ff-40c6-924c-c8784fd6e475" providerId="ADAL" clId="{5FD1FFEF-DC3C-4448-9101-EE8D32DF894E}" dt="2024-02-29T11:53:13.571" v="22" actId="404"/>
          <ac:spMkLst>
            <pc:docMk/>
            <pc:sldMk cId="1990987052" sldId="337"/>
            <ac:spMk id="3" creationId="{1DFAD4B2-0938-65D9-AEF5-C79CFEA3988C}"/>
          </ac:spMkLst>
        </pc:spChg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1775273203" sldId="340"/>
        </pc:sldMkLst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1674150539" sldId="341"/>
        </pc:sldMkLst>
      </pc:sldChg>
      <pc:sldChg chg="add">
        <pc:chgData name="Luis Gomez Saiz" userId="d8abec9f-60ff-40c6-924c-c8784fd6e475" providerId="ADAL" clId="{5FD1FFEF-DC3C-4448-9101-EE8D32DF894E}" dt="2024-02-29T11:50:41.165" v="0"/>
        <pc:sldMkLst>
          <pc:docMk/>
          <pc:sldMk cId="1530415493" sldId="342"/>
        </pc:sldMkLst>
      </pc:sldChg>
      <pc:sldChg chg="add">
        <pc:chgData name="Luis Gomez Saiz" userId="d8abec9f-60ff-40c6-924c-c8784fd6e475" providerId="ADAL" clId="{5FD1FFEF-DC3C-4448-9101-EE8D32DF894E}" dt="2024-02-29T11:51:27.108" v="3"/>
        <pc:sldMkLst>
          <pc:docMk/>
          <pc:sldMk cId="1582595946" sldId="343"/>
        </pc:sldMkLst>
      </pc:sldChg>
      <pc:sldChg chg="add del">
        <pc:chgData name="Luis Gomez Saiz" userId="d8abec9f-60ff-40c6-924c-c8784fd6e475" providerId="ADAL" clId="{5FD1FFEF-DC3C-4448-9101-EE8D32DF894E}" dt="2024-02-29T11:51:26.998" v="2"/>
        <pc:sldMkLst>
          <pc:docMk/>
          <pc:sldMk cId="4233637729" sldId="3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6575C-6FEF-40FD-AB2C-99EB4D5D7766}" type="datetimeFigureOut">
              <a:rPr lang="es-ES" smtClean="0"/>
              <a:t>12/03/2024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87990-5B98-4BD5-9FF0-9C77E756BE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1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87990-5B98-4BD5-9FF0-9C77E756BE6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76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87990-5B98-4BD5-9FF0-9C77E756BE6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30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87990-5B98-4BD5-9FF0-9C77E756BE6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4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87990-5B98-4BD5-9FF0-9C77E756BE6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19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87990-5B98-4BD5-9FF0-9C77E756BE6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174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87990-5B98-4BD5-9FF0-9C77E756BE6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52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9C4F4D1-B4F9-7340-800F-4D1671128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3999" y="6079976"/>
            <a:ext cx="1307457" cy="4669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D3EDE7-663A-1040-A2CF-88C37224E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723" r="13444"/>
          <a:stretch/>
        </p:blipFill>
        <p:spPr>
          <a:xfrm>
            <a:off x="9809018" y="-1"/>
            <a:ext cx="2382982" cy="18426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1F5517-1F67-BF48-83A1-B2B5E02DE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715" t="18579" b="19760"/>
          <a:stretch/>
        </p:blipFill>
        <p:spPr>
          <a:xfrm>
            <a:off x="1" y="2745"/>
            <a:ext cx="4177362" cy="68552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F1A3A5-1623-524D-A208-CFEB562FAF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18154" y="3073788"/>
            <a:ext cx="4177361" cy="7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3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3390E-5B32-0F4D-8283-8F87D3F9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DA3672-027A-EC4A-B092-65723B0A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5D3B49-7246-6A45-B0A1-9B10A1CBD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C61D1E-615C-BA47-B3F8-4EFDD1883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417174-91B0-CA41-8D80-EF98540F7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F6460D-4F90-1749-A4AA-E0DAB740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CF15B8-7864-FE4E-A283-F468F0D6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A25DD5-81D1-B44E-B9B1-F66D7084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5910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E3490-DFA7-124F-82D7-8CC5F2F8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9223DE8-8981-C744-8DCE-38699E5B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6065B3-F679-9443-AE55-933336FF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D52D2D-3E48-B346-BE15-DD5647EC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8957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40D736-4677-F54F-93AA-200B9B34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DB746E-0F3E-074C-8674-980F5C18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9E36DD-1738-524F-AC6E-D83F0197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27061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DFE2C-7070-A24B-B68F-8D3A19AD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C53961-D23A-3E45-8705-26B95D37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78196B-3617-EC43-8831-213140E92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B4BFAB-6B55-FD43-BCF7-B139496B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1DF055-2842-D448-AE9A-14E16583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965E0A-2DA0-0E41-8685-64EA16F1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82989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B9F0D-F247-804C-9F8B-E62E193D2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4CFDA1-D0B2-4148-9210-E228324E2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A6BA71-816C-2142-A1F8-13E662B3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4E05EE-DEB2-CD48-9B57-C6173E1F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B7F5FF-8B3C-214E-9CB3-808FFAD4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93FBDD-5C7E-2549-BAC8-AB2DF478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8364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F584C-7A05-454D-8398-5B794437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9DC79-06A8-C142-AC23-5BAE49DBA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91B358-4F8A-F94F-8342-B1F2338D5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0F96AF-DFD9-AA4F-99EF-26038944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E5CCA7-2EA1-E746-9298-81D9EA95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4542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653DDA-E2A5-074B-85B7-112F6930C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37399C-0851-DC42-97E6-37236F6FB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309126-E4E8-4C41-84C4-D3049CE0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271959-77F4-2F4E-8F47-686F592C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110457-B613-8240-9123-E0C29BAE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82088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E96F573-DE34-2C11-44B5-9941A2832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" b="1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91B7928-FD7C-62C9-ED05-458359775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133" y="347632"/>
            <a:ext cx="1654597" cy="5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0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E96F573-DE34-2C11-44B5-9941A2832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" b="1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91B7928-FD7C-62C9-ED05-458359775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133" y="347632"/>
            <a:ext cx="1654597" cy="5999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7AF6F4-D5DE-720E-9445-46367137F487}"/>
              </a:ext>
            </a:extLst>
          </p:cNvPr>
          <p:cNvSpPr/>
          <p:nvPr userDrawn="1"/>
        </p:nvSpPr>
        <p:spPr>
          <a:xfrm>
            <a:off x="390144" y="2170176"/>
            <a:ext cx="5522976" cy="1524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463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dibujo animado con letras&#10;&#10;Descripción generada automáticamente con confianza baja">
            <a:extLst>
              <a:ext uri="{FF2B5EF4-FFF2-40B4-BE49-F238E27FC236}">
                <a16:creationId xmlns:a16="http://schemas.microsoft.com/office/drawing/2014/main" id="{629228C8-CABC-7AA5-5804-5318766A5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19" b="349"/>
          <a:stretch/>
        </p:blipFill>
        <p:spPr>
          <a:xfrm>
            <a:off x="-1" y="249895"/>
            <a:ext cx="12192001" cy="66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11C5E-359E-624C-B545-330FD87E7F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8254" y="3449780"/>
            <a:ext cx="6883202" cy="1099431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rgbClr val="09A479"/>
                </a:solidFill>
              </a:defRPr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D899FB-798E-0B41-9570-2101619F37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8254" y="4641287"/>
            <a:ext cx="6883201" cy="748119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72B7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Clic para editar subtítulo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F2FAF0A-EAB0-C149-98BC-E8A738DFA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3999" y="6079976"/>
            <a:ext cx="1307457" cy="4669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E011D7-2016-D243-8BEA-44A44B569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723" r="13444"/>
          <a:stretch/>
        </p:blipFill>
        <p:spPr>
          <a:xfrm>
            <a:off x="9809018" y="-1"/>
            <a:ext cx="2382982" cy="18426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C99388F-D67F-3346-BE70-5A0B32EF3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715" t="18579" b="19760"/>
          <a:stretch/>
        </p:blipFill>
        <p:spPr>
          <a:xfrm>
            <a:off x="1" y="2745"/>
            <a:ext cx="4177362" cy="68552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B10C34-63D1-8944-82AA-BEA04870D1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18154" y="1935199"/>
            <a:ext cx="4177361" cy="7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A7D929-34D9-13B1-2EA9-8A3FE9C36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BA0FDA-578F-62F7-905D-24BE93158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790" y="310543"/>
            <a:ext cx="2663113" cy="533265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072F70E-B267-2388-CAD9-9AA5DD595E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0" y="6134338"/>
            <a:ext cx="1243894" cy="4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08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ANAMN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87D151-185F-7590-F89D-68EBEFA8A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535844-80BB-9DE7-D5E2-D7D9E9E30F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790" y="310543"/>
            <a:ext cx="2663113" cy="533265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A25B52EE-5147-C339-9C25-94EFA3AE4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0" y="6134338"/>
            <a:ext cx="1243894" cy="4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4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EXPLOR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D07A1B-CBF2-6FB3-402E-CAB5BC898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F4B913-321D-5378-26A1-5AE45E09D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790" y="310543"/>
            <a:ext cx="2663113" cy="533265"/>
          </a:xfrm>
          <a:prstGeom prst="rect">
            <a:avLst/>
          </a:prstGeom>
        </p:spPr>
      </p:pic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EE57AED-76AC-DF36-63ED-8A2C82EB04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0" y="6134338"/>
            <a:ext cx="1243894" cy="4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31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DIAGNOST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4FA580-8BDB-03EA-7A51-359BAB024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343419F-0390-35FA-C753-0F3476D98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790" y="310543"/>
            <a:ext cx="2663113" cy="533265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0AA3DF2-C0C9-9F03-8A26-A201AA7137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0" y="6134338"/>
            <a:ext cx="1243894" cy="4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1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TRATA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429DF6-1BAC-9DE3-F12F-2C3F32061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302910-B048-E092-C8E5-30BC8A1DE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790" y="310543"/>
            <a:ext cx="2663113" cy="533265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D6EBCCA-98D8-0E52-461A-49FC2FE57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0" y="6134338"/>
            <a:ext cx="1243894" cy="4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CONCLU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E78A52DC-2018-DF50-E7E9-149809CEF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DEE3149-E77B-863C-E4FD-1CD0046D92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790" y="310543"/>
            <a:ext cx="2663113" cy="533265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622F591-7F35-B5CA-B5FA-FC0DCA0EA9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0" y="6134338"/>
            <a:ext cx="1243894" cy="4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2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D11E68E2-F194-C699-BBE7-94D6D1EC39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BA6D50-8441-0CE8-6FD0-199D4A31F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4C93C94-7EF1-9DF2-E919-7EF020F9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7FBAD4-0ED7-C7E1-4D2C-2F4BA374C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Marcador de fecha 6">
            <a:extLst>
              <a:ext uri="{FF2B5EF4-FFF2-40B4-BE49-F238E27FC236}">
                <a16:creationId xmlns:a16="http://schemas.microsoft.com/office/drawing/2014/main" id="{DAD13679-EEAF-71CA-625C-3DA17525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11" name="Imagen 10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60AA559-658B-4B09-AD5C-4C44AC6577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2B30F83-BDF3-7D5E-9BC3-5B52BD6FB7E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1C8F18EB-BFBC-A6AB-7EF9-A08338D40F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5027" y="8087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7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MN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EA00701-D2E8-2FBE-0B0F-FA93E1EFACC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71A2BF3-8F23-DFCE-E19C-5F13FA3A4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4077" y="7253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63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D14207-6E64-087D-DEEF-340CEB0A69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904077" y="73332"/>
            <a:ext cx="1080000" cy="1080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817C2A5-7AE6-5CC9-899C-5ABF11E7BF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55533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NOST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EB5B03-AB84-5EA4-2722-15ED5AF261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904077" y="73332"/>
            <a:ext cx="1080000" cy="1080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DE8205D-B603-C9A2-7056-5F9CA856819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64848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BC29BD-41DB-6C4B-8D11-3DABF45BD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15"/>
          <a:stretch/>
        </p:blipFill>
        <p:spPr>
          <a:xfrm>
            <a:off x="0" y="0"/>
            <a:ext cx="907960" cy="12563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41058" y="422278"/>
            <a:ext cx="8159598" cy="520697"/>
          </a:xfrm>
        </p:spPr>
        <p:txBody>
          <a:bodyPr anchor="t"/>
          <a:lstStyle/>
          <a:p>
            <a:r>
              <a:rPr lang="es-ES"/>
              <a:t>Clic para editar título</a:t>
            </a:r>
            <a:br>
              <a:rPr lang="es-ES"/>
            </a:b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056" y="1593561"/>
            <a:ext cx="11109605" cy="435133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1pPr>
            <a:lvl2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2pPr>
            <a:lvl3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3pPr>
            <a:lvl4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4pPr>
            <a:lvl5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541338" y="942975"/>
            <a:ext cx="8159318" cy="3508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>
                <a:solidFill>
                  <a:srgbClr val="72B771"/>
                </a:solidFill>
              </a:defRPr>
            </a:lvl1pPr>
          </a:lstStyle>
          <a:p>
            <a:pPr lvl="0"/>
            <a:r>
              <a:rPr lang="es-ES"/>
              <a:t>Clic para editar subtítulo</a:t>
            </a:r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F09AA2-6C23-CB4B-BB24-FFBC4C673F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3999" y="6079976"/>
            <a:ext cx="1307457" cy="4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0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TA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7013C4-730E-9F59-C3FC-A1151386EA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904077" y="73332"/>
            <a:ext cx="1080000" cy="1080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7F38F1F-691B-8C8A-A846-1F8948F7719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162021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D890C12-2A0B-7905-FDF2-4C0CD6A20B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4076" y="73332"/>
            <a:ext cx="1080001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27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5" name="Imagen 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044F257-D2B8-BC4B-37F6-544B58B22F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4077" y="74969"/>
            <a:ext cx="1080001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8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7D2A9D84-962D-6A76-C922-A96F3B026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8026400" y="1522480"/>
            <a:ext cx="5585338" cy="4611858"/>
          </a:xfrm>
          <a:prstGeom prst="rect">
            <a:avLst/>
          </a:prstGeom>
        </p:spPr>
      </p:pic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D11E68E2-F194-C699-BBE7-94D6D1EC3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BA6D50-8441-0CE8-6FD0-199D4A31F3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4C93C94-7EF1-9DF2-E919-7EF020F9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7FBAD4-0ED7-C7E1-4D2C-2F4BA374C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Marcador de fecha 6">
            <a:extLst>
              <a:ext uri="{FF2B5EF4-FFF2-40B4-BE49-F238E27FC236}">
                <a16:creationId xmlns:a16="http://schemas.microsoft.com/office/drawing/2014/main" id="{DAD13679-EEAF-71CA-625C-3DA17525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11" name="Imagen 10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60AA559-658B-4B09-AD5C-4C44AC6577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2B30F83-BDF3-7D5E-9BC3-5B52BD6FB7E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1C8F18EB-BFBC-A6AB-7EF9-A08338D40F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5027" y="8087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6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AMNESIS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EA00701-D2E8-2FBE-0B0F-FA93E1EFACC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5" name="Imagen 4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24C20586-FD75-7FF1-13B0-C39E8B94E1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8642319" y="1548689"/>
            <a:ext cx="6683515" cy="68580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611A9D4-462B-9A31-B3DB-544F370E4A0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4077" y="7253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50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CION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D14207-6E64-087D-DEEF-340CEB0A69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904077" y="73332"/>
            <a:ext cx="1080000" cy="1080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817C2A5-7AE6-5CC9-899C-5ABF11E7BF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C4B62F-7BD0-1940-E0C3-61C73FCED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12000"/>
          </a:blip>
          <a:srcRect l="-21937" t="-905" r="50000" b="7708"/>
          <a:stretch/>
        </p:blipFill>
        <p:spPr>
          <a:xfrm>
            <a:off x="5956301" y="1257301"/>
            <a:ext cx="623569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75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NOSTIC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EB5B03-AB84-5EA4-2722-15ED5AF261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904077" y="73332"/>
            <a:ext cx="1080000" cy="1080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DE8205D-B603-C9A2-7056-5F9CA856819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2" name="Imagen 1" descr="Un reloj en el medio&#10;&#10;Descripción generada automáticamente">
            <a:extLst>
              <a:ext uri="{FF2B5EF4-FFF2-40B4-BE49-F238E27FC236}">
                <a16:creationId xmlns:a16="http://schemas.microsoft.com/office/drawing/2014/main" id="{98E856EE-0D0A-1587-378F-58C04579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12000"/>
          </a:blip>
          <a:srcRect t="39170" r="30657" b="15392"/>
          <a:stretch/>
        </p:blipFill>
        <p:spPr>
          <a:xfrm>
            <a:off x="5956301" y="1257301"/>
            <a:ext cx="623569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88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TAMIENT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7013C4-730E-9F59-C3FC-A1151386EA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904077" y="73332"/>
            <a:ext cx="1080000" cy="1080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7F38F1F-691B-8C8A-A846-1F8948F7719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7CDAA6-FA7C-5A3F-0A00-849ECE437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12000"/>
          </a:blip>
          <a:srcRect l="-14979" t="-2460" r="14979" b="33002"/>
          <a:stretch/>
        </p:blipFill>
        <p:spPr>
          <a:xfrm>
            <a:off x="5956301" y="1257301"/>
            <a:ext cx="623569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80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ES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012E50F-D9C8-06C0-8CC7-7A22860BF6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4076" y="73332"/>
            <a:ext cx="1080001" cy="1080001"/>
          </a:xfrm>
          <a:prstGeom prst="rect">
            <a:avLst/>
          </a:prstGeom>
        </p:spPr>
      </p:pic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6885C0E-BBCF-CF9F-F2DF-8A304E713E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2000"/>
          </a:blip>
          <a:stretch>
            <a:fillRect/>
          </a:stretch>
        </p:blipFill>
        <p:spPr>
          <a:xfrm>
            <a:off x="7203036" y="1657395"/>
            <a:ext cx="5752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54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GUNTAS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CA52DDA1-45B9-30EA-0CB1-B4B72565F0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9237857" y="1548689"/>
            <a:ext cx="3961514" cy="5309311"/>
          </a:xfrm>
          <a:prstGeom prst="rect">
            <a:avLst/>
          </a:prstGeom>
        </p:spPr>
      </p:pic>
      <p:pic>
        <p:nvPicPr>
          <p:cNvPr id="6" name="Imagen 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626A83ED-4FCA-F729-4AC6-10DC9601DB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4077" y="74969"/>
            <a:ext cx="1080001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41057" y="422278"/>
            <a:ext cx="8131607" cy="520697"/>
          </a:xfrm>
        </p:spPr>
        <p:txBody>
          <a:bodyPr anchor="t"/>
          <a:lstStyle/>
          <a:p>
            <a:r>
              <a:rPr lang="es-ES" noProof="0"/>
              <a:t>Clic para editar título</a:t>
            </a:r>
            <a:br>
              <a:rPr lang="es-ES" noProof="0"/>
            </a:br>
            <a:endParaRPr lang="es-ES" noProof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41056" y="1586939"/>
            <a:ext cx="5738719" cy="4328086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1pPr>
            <a:lvl2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2pPr>
            <a:lvl3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3pPr>
            <a:lvl4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4pPr>
            <a:lvl5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5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541338" y="942975"/>
            <a:ext cx="8131607" cy="3508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 baseline="0">
                <a:solidFill>
                  <a:srgbClr val="72B771"/>
                </a:solidFill>
              </a:defRPr>
            </a:lvl1pPr>
          </a:lstStyle>
          <a:p>
            <a:pPr lvl="0"/>
            <a:r>
              <a:rPr lang="es-ES" noProof="0"/>
              <a:t>Clic para editar subtítulo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586939"/>
            <a:ext cx="5628228" cy="4328086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1pPr>
            <a:lvl2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2pPr>
            <a:lvl3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3pPr>
            <a:lvl4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4pPr>
            <a:lvl5pP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5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5F23F66-619D-B94B-9676-00D842E66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3999" y="6079976"/>
            <a:ext cx="1307457" cy="466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8EDFEA-5F49-6E40-9B51-F7A996E0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015"/>
          <a:stretch/>
        </p:blipFill>
        <p:spPr>
          <a:xfrm>
            <a:off x="0" y="0"/>
            <a:ext cx="907960" cy="12563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E92E4B-06EA-D94B-8AFE-26D8EA57FB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1009" y="628177"/>
            <a:ext cx="2769652" cy="4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26D328-A5DA-39F5-B207-C5688C697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2000"/>
          </a:blip>
          <a:srcRect l="-1276" t="-3511" r="28205"/>
          <a:stretch/>
        </p:blipFill>
        <p:spPr>
          <a:xfrm>
            <a:off x="2924827" y="1257301"/>
            <a:ext cx="9267174" cy="5600700"/>
          </a:xfrm>
          <a:prstGeom prst="rect">
            <a:avLst/>
          </a:prstGeom>
        </p:spPr>
      </p:pic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21C121F-80E4-6B86-65F8-00C2CE1936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4077" y="74969"/>
            <a:ext cx="1080001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4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26D328-A5DA-39F5-B207-C5688C697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2000"/>
          </a:blip>
          <a:srcRect l="-1276" t="-3511" r="28205"/>
          <a:stretch/>
        </p:blipFill>
        <p:spPr>
          <a:xfrm>
            <a:off x="2924827" y="1257301"/>
            <a:ext cx="9267174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7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BB46DF7-6E48-D184-A881-2D63117F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3541" y="0"/>
            <a:ext cx="9408459" cy="126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FDA7-4C16-F863-011C-C6B9905BF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1713" y="399994"/>
            <a:ext cx="2663113" cy="53326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BC1AD3D-D265-0D30-70D7-06071E0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1464873"/>
            <a:ext cx="11208876" cy="415439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CC1D353-B49E-6B55-D646-98EF2DEA6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3997543"/>
          </a:xfrm>
        </p:spPr>
        <p:txBody>
          <a:bodyPr anchor="t">
            <a:norm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2" name="Marcador de fecha 6">
            <a:extLst>
              <a:ext uri="{FF2B5EF4-FFF2-40B4-BE49-F238E27FC236}">
                <a16:creationId xmlns:a16="http://schemas.microsoft.com/office/drawing/2014/main" id="{9A247C49-FAB9-6FF3-3D92-750AE03F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277" y="6334809"/>
            <a:ext cx="9726099" cy="354205"/>
          </a:xfrm>
        </p:spPr>
        <p:txBody>
          <a:bodyPr anchor="b"/>
          <a:lstStyle>
            <a:lvl1pPr>
              <a:defRPr sz="700"/>
            </a:lvl1pPr>
          </a:lstStyle>
          <a:p>
            <a:fld id="{349415F5-D44F-2646-8700-3A15691F8C1F}" type="datetimeFigureOut">
              <a:rPr lang="es-ES" smtClean="0"/>
              <a:pPr/>
              <a:t>12/03/2024</a:t>
            </a:fld>
            <a:endParaRPr lang="es-ES" dirty="0"/>
          </a:p>
        </p:txBody>
      </p:sp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BEE77F-7583-89A1-7908-B2DB476E04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4009" y="6134338"/>
            <a:ext cx="1243894" cy="45103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B859D7-5FB9-0001-E99A-973CA5E955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7827" y="185920"/>
            <a:ext cx="7166182" cy="939861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4508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78F8216-75ED-6C45-A2B1-A227426E9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906" b="72677"/>
          <a:stretch/>
        </p:blipFill>
        <p:spPr>
          <a:xfrm>
            <a:off x="8684293" y="5528612"/>
            <a:ext cx="3507708" cy="13293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078092" y="2564731"/>
            <a:ext cx="8543364" cy="1102393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78092" y="3759200"/>
            <a:ext cx="8543364" cy="748119"/>
          </a:xfrm>
        </p:spPr>
        <p:txBody>
          <a:bodyPr>
            <a:normAutofit/>
          </a:bodyPr>
          <a:lstStyle>
            <a:lvl1pPr marL="0" indent="0" algn="r">
              <a:buNone/>
              <a:defRPr sz="20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noProof="0"/>
              <a:t>Clic para editar subtítulo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41" y="6079975"/>
            <a:ext cx="1294115" cy="4669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A61FBF-43AB-354F-BD43-F71A66AF5E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65154" y="-214247"/>
            <a:ext cx="7280662" cy="69534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65ACB7-3E4F-F142-B858-001EC46112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72636" y="629051"/>
            <a:ext cx="2794210" cy="4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05A42F7-A63F-4616-9BF1-409D9A9472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8F8216-75ED-6C45-A2B1-A227426E9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906" b="72677"/>
          <a:stretch/>
        </p:blipFill>
        <p:spPr>
          <a:xfrm>
            <a:off x="8684293" y="5528612"/>
            <a:ext cx="3507708" cy="13293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078092" y="2564731"/>
            <a:ext cx="8543364" cy="1102393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78092" y="3759200"/>
            <a:ext cx="8543364" cy="748119"/>
          </a:xfrm>
        </p:spPr>
        <p:txBody>
          <a:bodyPr>
            <a:normAutofit/>
          </a:bodyPr>
          <a:lstStyle>
            <a:lvl1pPr marL="0" indent="0" algn="r">
              <a:buNone/>
              <a:defRPr sz="20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noProof="0"/>
              <a:t>Clic para editar subtítulo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41" y="6079975"/>
            <a:ext cx="1294115" cy="4669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A61FBF-43AB-354F-BD43-F71A66AF5E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65154" y="-214247"/>
            <a:ext cx="7280662" cy="69534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65ACB7-3E4F-F142-B858-001EC46112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72636" y="629051"/>
            <a:ext cx="2794210" cy="4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7F49-B0EE-BC47-8585-C49B15AB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DA18E7-99EF-8349-A037-F8660FEFF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02879D-299B-4646-BB76-1F05CDD3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8841B-72C8-164B-9D89-21A3429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85475E-9E3E-C64E-96C6-848AFF34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9432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472AC-9A1B-7840-AEC8-7F698F72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70B9D9-5BBE-BF47-9956-988D0D586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FAE8E3-7113-F24B-9523-E5D7C259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308F1F-C631-BA4E-BA9B-41C827D1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B5FCC1-1DFA-F74A-B7DD-7C11E3F6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8979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FCBC4-F1C9-F143-AE99-562C52C2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A79C5D-A98D-FC48-8617-062C42AF0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9B9377-3A73-9745-900C-73E6FEE79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C82E94-43CE-A047-99E7-676E6EF2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noProof="0" smtClean="0"/>
              <a:t>12/03/2024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53AFB5-2027-1649-A558-2E8B57AAA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4A45B2-59AF-F647-BE2D-A4318375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0488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22A0D3-3EAD-2141-9C80-08EE53AF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4FECB-EBB0-0143-96F9-D0A4CC926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E17EAF-6261-3944-9AE5-C337CF84A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ABCEA-0F17-2746-B516-EB6F9A728AFD}" type="datetimeFigureOut">
              <a:rPr lang="es-ES" smtClean="0"/>
              <a:t>12/03/2024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FEAC58-755C-924D-9D50-8098E54DD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99C9E-4131-1647-895E-3F3C8FE59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3E5AA-E9D5-8446-88F0-606E07504B5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FBDB6C-A028-949C-9C02-1D02A4EAD91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220320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89" r:id="rId3"/>
    <p:sldLayoutId id="2147483690" r:id="rId4"/>
    <p:sldLayoutId id="2147483688" r:id="rId5"/>
    <p:sldLayoutId id="2147483691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9A47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2B77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2B77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2B77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2B77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2B77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7EFA24-5E20-838A-69D3-7995C124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0C5193-5D44-12BC-6865-FADEAEE94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B556AC-8A75-0718-BE5B-86209175D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415F5-D44F-2646-8700-3A15691F8C1F}" type="datetimeFigureOut">
              <a:rPr lang="es-ES" smtClean="0"/>
              <a:t>12/03/2024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782F76-6928-D7C7-BC19-EEFFC44C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6BFF2B-85E9-9CCD-DF0C-1608ECE10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DF7A-172D-8341-B169-563E9BBAE5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6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8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ima.aemps.es/cima/pdfs/es/ft/1171201004/FT_1171201004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hyperlink" Target="https://cima.aemps.es/cima/pdfs/es/ft/1171201004/FT_1171201004.pdf" TargetMode="Externa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emf"/><Relationship Id="rId4" Type="http://schemas.openxmlformats.org/officeDocument/2006/relationships/hyperlink" Target="https://cima.aemps.es/cima/dochtml/ft/1171201004/FT_1171201004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FAD4B2-0938-65D9-AEF5-C79CFEA3988C}"/>
              </a:ext>
            </a:extLst>
          </p:cNvPr>
          <p:cNvSpPr txBox="1"/>
          <p:nvPr/>
        </p:nvSpPr>
        <p:spPr>
          <a:xfrm>
            <a:off x="10486749" y="6596390"/>
            <a:ext cx="1524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ES-IEDMF-2400004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8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E6A52-330B-4E64-B46F-8C9718F5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Evidencia científica disponible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81668-E57B-4CC1-B7DA-4F4DFC50F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1944359"/>
            <a:ext cx="11208878" cy="899301"/>
          </a:xfrm>
        </p:spPr>
        <p:txBody>
          <a:bodyPr>
            <a:normAutofit/>
          </a:bodyPr>
          <a:lstStyle/>
          <a:p>
            <a:r>
              <a:rPr lang="es-ES" b="1" dirty="0"/>
              <a:t>Resultados del estudio SKILL</a:t>
            </a:r>
            <a:r>
              <a:rPr lang="es-ES" dirty="0"/>
              <a:t>, un estudio prospectivo observacional para evaluar la efectividad y seguridad de </a:t>
            </a:r>
            <a:r>
              <a:rPr lang="es-ES" dirty="0" err="1"/>
              <a:t>Skilarence</a:t>
            </a:r>
            <a:r>
              <a:rPr lang="es-ES" dirty="0"/>
              <a:t> a largo plazo, en pacientes con psoriasis en placa moderada a grave en la práctica clínica real.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F289DC-3C41-45A8-84D0-C1A428DB14A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r>
              <a:rPr lang="es-ES" dirty="0"/>
              <a:t>ESTUDIO SKILL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0BBB51EB-5EFD-46C7-B9D9-9480ECF50F30}"/>
              </a:ext>
            </a:extLst>
          </p:cNvPr>
          <p:cNvSpPr txBox="1">
            <a:spLocks/>
          </p:cNvSpPr>
          <p:nvPr/>
        </p:nvSpPr>
        <p:spPr>
          <a:xfrm>
            <a:off x="541057" y="5944899"/>
            <a:ext cx="8895552" cy="724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LOCF: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ultima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observacion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llevada a cabo; </a:t>
            </a: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OC: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casos observados; </a:t>
            </a: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PASI: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Indice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de la Severidad del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Area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de Psoriasis.</a:t>
            </a:r>
            <a:endParaRPr lang="es-ES" sz="1000" b="1" dirty="0">
              <a:solidFill>
                <a:srgbClr val="878787"/>
              </a:solidFill>
              <a:latin typeface="Calibri  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1.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Augustin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M,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Landeck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L,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Diemert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S,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Asadullah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K,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Hammann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U,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Ertner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K, et al. Long-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Term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Treatment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with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Dimethyl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Fumarate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for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Plaque Psoriasis in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Routine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Practice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: Good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Overall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Effectiveness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and Positive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Effect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on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Impactful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Areas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Dermatology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and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therapy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2022;12(5):1121-31</a:t>
            </a:r>
          </a:p>
        </p:txBody>
      </p:sp>
      <p:sp>
        <p:nvSpPr>
          <p:cNvPr id="9" name="Llamada rectangular redondeada 2">
            <a:extLst>
              <a:ext uri="{FF2B5EF4-FFF2-40B4-BE49-F238E27FC236}">
                <a16:creationId xmlns:a16="http://schemas.microsoft.com/office/drawing/2014/main" id="{1900D58A-CF1D-4800-87E5-DE12592C5BBE}"/>
              </a:ext>
            </a:extLst>
          </p:cNvPr>
          <p:cNvSpPr/>
          <p:nvPr/>
        </p:nvSpPr>
        <p:spPr>
          <a:xfrm>
            <a:off x="7103817" y="3564619"/>
            <a:ext cx="4535551" cy="1437300"/>
          </a:xfrm>
          <a:prstGeom prst="wedgeRoundRectCallout">
            <a:avLst>
              <a:gd name="adj1" fmla="val -25181"/>
              <a:gd name="adj2" fmla="val 46837"/>
              <a:gd name="adj3" fmla="val 16667"/>
            </a:avLst>
          </a:prstGeom>
          <a:solidFill>
            <a:srgbClr val="2C79B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proporción de pacientes con </a:t>
            </a:r>
            <a:r>
              <a:rPr lang="es-ES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 &lt;3</a:t>
            </a:r>
            <a:r>
              <a:rPr lang="es-E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 &lt;5</a:t>
            </a:r>
            <a:r>
              <a:rPr lang="es-E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s-ES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incrementó </a:t>
            </a:r>
            <a:r>
              <a:rPr lang="es-E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significativamente en la </a:t>
            </a:r>
            <a:r>
              <a:rPr lang="es-ES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52</a:t>
            </a:r>
            <a:r>
              <a:rPr lang="es-E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.*</a:t>
            </a:r>
            <a:r>
              <a:rPr lang="es-ES" b="0" i="0" u="none" strike="noStrik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s-ES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8">
            <a:extLst>
              <a:ext uri="{FF2B5EF4-FFF2-40B4-BE49-F238E27FC236}">
                <a16:creationId xmlns:a16="http://schemas.microsoft.com/office/drawing/2014/main" id="{09392C76-2156-46A5-A92C-C3A1B439538C}"/>
              </a:ext>
            </a:extLst>
          </p:cNvPr>
          <p:cNvSpPr txBox="1"/>
          <p:nvPr/>
        </p:nvSpPr>
        <p:spPr>
          <a:xfrm>
            <a:off x="549278" y="5773714"/>
            <a:ext cx="616068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0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= 663 (OC basal), n = 245 (OC semana 52), n = 465 (LOCF); </a:t>
            </a:r>
            <a:r>
              <a:rPr lang="es-ES" sz="1000" b="0" i="1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s-ES" sz="10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&lt;0,001 frente al basal para el PASI &lt;3 y el PASI&lt;5, utilizando OC y LOCF, prueba de McNemar.</a:t>
            </a:r>
            <a:r>
              <a:rPr lang="es-ES" sz="1000" b="0" i="0" u="none" strike="noStrike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1000" baseline="30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EC56A2F-9B2F-51F4-512F-94C5C28D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0"/>
          <a:stretch/>
        </p:blipFill>
        <p:spPr>
          <a:xfrm>
            <a:off x="552632" y="2843660"/>
            <a:ext cx="6160685" cy="28792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B45F06-9726-107E-1B54-2DA5F801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E6A52-330B-4E64-B46F-8C9718F5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Evidencia científica disponible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81668-E57B-4CC1-B7DA-4F4DFC50F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1944359"/>
            <a:ext cx="10366961" cy="761193"/>
          </a:xfrm>
        </p:spPr>
        <p:txBody>
          <a:bodyPr>
            <a:noAutofit/>
          </a:bodyPr>
          <a:lstStyle/>
          <a:p>
            <a:r>
              <a:rPr lang="es-ES" sz="1800" b="1" dirty="0"/>
              <a:t>Resultados del estudio SKILL</a:t>
            </a:r>
            <a:r>
              <a:rPr lang="es-ES" sz="1800" dirty="0"/>
              <a:t>, un estudio prospectivo observacional para evaluar la efectividad y seguridad de </a:t>
            </a:r>
            <a:r>
              <a:rPr lang="es-ES" sz="1800" dirty="0" err="1"/>
              <a:t>Skilarence</a:t>
            </a:r>
            <a:r>
              <a:rPr lang="es-ES" sz="1800" dirty="0"/>
              <a:t> a largo plazo, en pacientes con psoriasis en placa moderada a grave en la práctica clínica real.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F289DC-3C41-45A8-84D0-C1A428DB14A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</a:t>
            </a:r>
            <a:r>
              <a:rPr lang="es-ES" dirty="0"/>
              <a:t>OCALIZACIONES ESPECIALES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0BBB51EB-5EFD-46C7-B9D9-9480ECF50F30}"/>
              </a:ext>
            </a:extLst>
          </p:cNvPr>
          <p:cNvSpPr txBox="1">
            <a:spLocks/>
          </p:cNvSpPr>
          <p:nvPr/>
        </p:nvSpPr>
        <p:spPr>
          <a:xfrm>
            <a:off x="541056" y="5944899"/>
            <a:ext cx="8984909" cy="724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* OC en pacientes con PGA del cuero cabelludo &gt;0 al inicio del tratamiento y PGA del cuero cabelludo entre 0 y 1 luego de 52 semanas de tratamiento. p &lt;0,001.1</a:t>
            </a:r>
            <a:b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</a:b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†OC en pacientes con PP-PGA &gt;0 al inicio del tratamiento y PP-PGA = 0 luego de 52 semanas de tratamiento. p &lt;0,001.1</a:t>
            </a:r>
            <a:b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</a:b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‡OC en pacientes con PGA ungueal &gt;0 al inicio del tratamiento y PGA ungueal = 0 luego de 52 semanas de tratamiento. p &lt;0,001.1</a:t>
            </a:r>
            <a:b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</a:b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OC: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casos observados; </a:t>
            </a: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PGA: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evaluacion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global realizada por el medico; </a:t>
            </a: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PP-PGA: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evaluacion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global de la zona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palmoplantar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realizada por el medico.</a:t>
            </a:r>
            <a:endParaRPr lang="es-ES" sz="1000" b="1" dirty="0">
              <a:solidFill>
                <a:srgbClr val="878787"/>
              </a:solidFill>
              <a:latin typeface="Calibri  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1.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Augustin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M,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Landeck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L,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Diemert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S,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Asadullah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K,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Hammann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U,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Ertner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K, et al. Long-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Term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Treatment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with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Dimethyl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Fumarate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for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Plaque Psoriasis in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Routine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Practice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: Good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Overall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Effectiveness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and Positive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Effect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on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Impactful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Areas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Dermatology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and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therapy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2022;12(5):1121-31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82AE1A8-CB5A-B355-C2C7-A5B18932DA79}"/>
              </a:ext>
            </a:extLst>
          </p:cNvPr>
          <p:cNvSpPr txBox="1">
            <a:spLocks/>
          </p:cNvSpPr>
          <p:nvPr/>
        </p:nvSpPr>
        <p:spPr>
          <a:xfrm>
            <a:off x="4084089" y="2788105"/>
            <a:ext cx="4090728" cy="349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 52 semanas de tratamiento:</a:t>
            </a:r>
            <a:endParaRPr lang="es-ES" sz="1800" dirty="0">
              <a:solidFill>
                <a:srgbClr val="2C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105304A-9D3C-4600-4EE0-971110205D48}"/>
              </a:ext>
            </a:extLst>
          </p:cNvPr>
          <p:cNvGrpSpPr/>
          <p:nvPr/>
        </p:nvGrpSpPr>
        <p:grpSpPr>
          <a:xfrm>
            <a:off x="4742660" y="4340256"/>
            <a:ext cx="2844392" cy="1324304"/>
            <a:chOff x="5019312" y="4177967"/>
            <a:chExt cx="2844392" cy="1324304"/>
          </a:xfrm>
        </p:grpSpPr>
        <p:sp>
          <p:nvSpPr>
            <p:cNvPr id="6" name="Marcador de contenido 2">
              <a:extLst>
                <a:ext uri="{FF2B5EF4-FFF2-40B4-BE49-F238E27FC236}">
                  <a16:creationId xmlns:a16="http://schemas.microsoft.com/office/drawing/2014/main" id="{4F31A181-8520-1395-EC30-6D47BE317E01}"/>
                </a:ext>
              </a:extLst>
            </p:cNvPr>
            <p:cNvSpPr txBox="1">
              <a:spLocks/>
            </p:cNvSpPr>
            <p:nvPr/>
          </p:nvSpPr>
          <p:spPr>
            <a:xfrm>
              <a:off x="5330656" y="4177967"/>
              <a:ext cx="2204312" cy="1929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Psoriasis </a:t>
              </a:r>
              <a:r>
                <a:rPr lang="es-ES" sz="1400" b="1" dirty="0" err="1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palmoplantar</a:t>
              </a:r>
              <a:endParaRPr lang="es-ES" sz="14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Marcador de contenido 2">
              <a:extLst>
                <a:ext uri="{FF2B5EF4-FFF2-40B4-BE49-F238E27FC236}">
                  <a16:creationId xmlns:a16="http://schemas.microsoft.com/office/drawing/2014/main" id="{DADB4172-F9B6-2748-882B-9165132EAEDA}"/>
                </a:ext>
              </a:extLst>
            </p:cNvPr>
            <p:cNvSpPr txBox="1">
              <a:spLocks/>
            </p:cNvSpPr>
            <p:nvPr/>
          </p:nvSpPr>
          <p:spPr>
            <a:xfrm>
              <a:off x="5019312" y="4833722"/>
              <a:ext cx="2844392" cy="668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de los pacientes presentó</a:t>
              </a:r>
              <a:b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aclaramiento completo</a:t>
              </a:r>
              <a:b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de las lesiones.</a:t>
              </a:r>
              <a:r>
                <a:rPr lang="es-E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*1</a:t>
              </a:r>
            </a:p>
          </p:txBody>
        </p:sp>
        <p:sp>
          <p:nvSpPr>
            <p:cNvPr id="16" name="Marcador de contenido 2">
              <a:extLst>
                <a:ext uri="{FF2B5EF4-FFF2-40B4-BE49-F238E27FC236}">
                  <a16:creationId xmlns:a16="http://schemas.microsoft.com/office/drawing/2014/main" id="{1DE1CA1E-5ECB-B6D0-BEB5-3B126D2444D9}"/>
                </a:ext>
              </a:extLst>
            </p:cNvPr>
            <p:cNvSpPr txBox="1">
              <a:spLocks/>
            </p:cNvSpPr>
            <p:nvPr/>
          </p:nvSpPr>
          <p:spPr>
            <a:xfrm>
              <a:off x="5649232" y="4421998"/>
              <a:ext cx="1512354" cy="4893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28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57,3%</a:t>
              </a:r>
              <a:endParaRPr lang="es-ES" sz="28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75FB4E4B-29FB-E411-023D-4ABC7407C34C}"/>
              </a:ext>
            </a:extLst>
          </p:cNvPr>
          <p:cNvGrpSpPr/>
          <p:nvPr/>
        </p:nvGrpSpPr>
        <p:grpSpPr>
          <a:xfrm>
            <a:off x="1578341" y="4340256"/>
            <a:ext cx="2844392" cy="1324304"/>
            <a:chOff x="1854993" y="4177967"/>
            <a:chExt cx="2844392" cy="1324304"/>
          </a:xfrm>
        </p:grpSpPr>
        <p:sp>
          <p:nvSpPr>
            <p:cNvPr id="5" name="Marcador de contenido 2">
              <a:extLst>
                <a:ext uri="{FF2B5EF4-FFF2-40B4-BE49-F238E27FC236}">
                  <a16:creationId xmlns:a16="http://schemas.microsoft.com/office/drawing/2014/main" id="{584B9868-49D1-10F7-60D5-E78C0B024B89}"/>
                </a:ext>
              </a:extLst>
            </p:cNvPr>
            <p:cNvSpPr txBox="1">
              <a:spLocks/>
            </p:cNvSpPr>
            <p:nvPr/>
          </p:nvSpPr>
          <p:spPr>
            <a:xfrm>
              <a:off x="1854993" y="4177967"/>
              <a:ext cx="2844392" cy="1929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Psoriasis en el cuero cabelludo</a:t>
              </a:r>
              <a:endParaRPr lang="es-ES" sz="14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Marcador de contenido 2">
              <a:extLst>
                <a:ext uri="{FF2B5EF4-FFF2-40B4-BE49-F238E27FC236}">
                  <a16:creationId xmlns:a16="http://schemas.microsoft.com/office/drawing/2014/main" id="{D0ED7ECB-1725-4816-9CE2-D0E35170B1B0}"/>
                </a:ext>
              </a:extLst>
            </p:cNvPr>
            <p:cNvSpPr txBox="1">
              <a:spLocks/>
            </p:cNvSpPr>
            <p:nvPr/>
          </p:nvSpPr>
          <p:spPr>
            <a:xfrm>
              <a:off x="1854993" y="4833722"/>
              <a:ext cx="2844392" cy="668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de los pacientes presentó</a:t>
              </a:r>
              <a:b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aclaramiento total o casi</a:t>
              </a:r>
              <a:b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de las lesiones.</a:t>
              </a:r>
              <a:r>
                <a:rPr lang="es-E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*1</a:t>
              </a:r>
            </a:p>
          </p:txBody>
        </p:sp>
        <p:sp>
          <p:nvSpPr>
            <p:cNvPr id="14" name="Marcador de contenido 2">
              <a:extLst>
                <a:ext uri="{FF2B5EF4-FFF2-40B4-BE49-F238E27FC236}">
                  <a16:creationId xmlns:a16="http://schemas.microsoft.com/office/drawing/2014/main" id="{E6C2036B-7A38-E68F-423A-5990D65C94A3}"/>
                </a:ext>
              </a:extLst>
            </p:cNvPr>
            <p:cNvSpPr txBox="1">
              <a:spLocks/>
            </p:cNvSpPr>
            <p:nvPr/>
          </p:nvSpPr>
          <p:spPr>
            <a:xfrm>
              <a:off x="2484913" y="4421998"/>
              <a:ext cx="1512354" cy="4893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28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78,8%</a:t>
              </a:r>
              <a:endParaRPr lang="es-ES" sz="28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C4DEBD70-37CC-8615-5B38-E4AF2B9AF1F7}"/>
              </a:ext>
            </a:extLst>
          </p:cNvPr>
          <p:cNvGrpSpPr/>
          <p:nvPr/>
        </p:nvGrpSpPr>
        <p:grpSpPr>
          <a:xfrm>
            <a:off x="7896819" y="4340404"/>
            <a:ext cx="2844392" cy="1309868"/>
            <a:chOff x="7896819" y="4343297"/>
            <a:chExt cx="2844392" cy="1309868"/>
          </a:xfrm>
        </p:grpSpPr>
        <p:sp>
          <p:nvSpPr>
            <p:cNvPr id="9" name="Marcador de contenido 2">
              <a:extLst>
                <a:ext uri="{FF2B5EF4-FFF2-40B4-BE49-F238E27FC236}">
                  <a16:creationId xmlns:a16="http://schemas.microsoft.com/office/drawing/2014/main" id="{1FFCA91B-2EB8-8FCB-C1E0-C0233C13D3DC}"/>
                </a:ext>
              </a:extLst>
            </p:cNvPr>
            <p:cNvSpPr txBox="1">
              <a:spLocks/>
            </p:cNvSpPr>
            <p:nvPr/>
          </p:nvSpPr>
          <p:spPr>
            <a:xfrm>
              <a:off x="8419259" y="4343297"/>
              <a:ext cx="1811824" cy="1929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Psoriasis ungueal</a:t>
              </a:r>
              <a:endParaRPr lang="es-ES" sz="14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arcador de contenido 2">
              <a:extLst>
                <a:ext uri="{FF2B5EF4-FFF2-40B4-BE49-F238E27FC236}">
                  <a16:creationId xmlns:a16="http://schemas.microsoft.com/office/drawing/2014/main" id="{41BD5E40-911B-0174-8CFE-459702397CFF}"/>
                </a:ext>
              </a:extLst>
            </p:cNvPr>
            <p:cNvSpPr txBox="1">
              <a:spLocks/>
            </p:cNvSpPr>
            <p:nvPr/>
          </p:nvSpPr>
          <p:spPr>
            <a:xfrm>
              <a:off x="7896819" y="4984616"/>
              <a:ext cx="2844392" cy="668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de los pacientes presentó</a:t>
              </a:r>
              <a:b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aclaramiento completo</a:t>
              </a:r>
              <a:br>
                <a:rPr lang="es-ES" sz="14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de las lesiones.</a:t>
              </a:r>
              <a:r>
                <a:rPr lang="es-E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*1</a:t>
              </a:r>
            </a:p>
          </p:txBody>
        </p:sp>
        <p:sp>
          <p:nvSpPr>
            <p:cNvPr id="18" name="Marcador de contenido 2">
              <a:extLst>
                <a:ext uri="{FF2B5EF4-FFF2-40B4-BE49-F238E27FC236}">
                  <a16:creationId xmlns:a16="http://schemas.microsoft.com/office/drawing/2014/main" id="{B2EA12E5-0FCD-B5AA-453E-22C2A25644C3}"/>
                </a:ext>
              </a:extLst>
            </p:cNvPr>
            <p:cNvSpPr txBox="1">
              <a:spLocks/>
            </p:cNvSpPr>
            <p:nvPr/>
          </p:nvSpPr>
          <p:spPr>
            <a:xfrm>
              <a:off x="8526739" y="4587180"/>
              <a:ext cx="1512354" cy="4893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771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2800" b="1" dirty="0">
                  <a:solidFill>
                    <a:srgbClr val="2C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56,8%</a:t>
              </a:r>
              <a:endParaRPr lang="es-ES" sz="28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BFA311B2-21BD-A596-5C5E-7333786F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583" y="3238838"/>
            <a:ext cx="1019907" cy="101990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2EBC1E5-A576-9630-0907-F44F3FCC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061" y="3237463"/>
            <a:ext cx="1019907" cy="101990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1100DAD-BF4D-BAEA-362C-41D3E0F36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902" y="3238201"/>
            <a:ext cx="1019907" cy="10199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1F552E-3CFE-D2FF-BE37-B8A22C81B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E6A52-330B-4E64-B46F-8C9718F5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Evidencia científica disponible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81668-E57B-4CC1-B7DA-4F4DFC50F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1944360"/>
            <a:ext cx="11208878" cy="884566"/>
          </a:xfrm>
        </p:spPr>
        <p:txBody>
          <a:bodyPr>
            <a:normAutofit/>
          </a:bodyPr>
          <a:lstStyle/>
          <a:p>
            <a:r>
              <a:rPr lang="es-ES" b="1" dirty="0"/>
              <a:t>Resultados del estudio DIMESKIN1</a:t>
            </a:r>
            <a:r>
              <a:rPr lang="es-ES" dirty="0"/>
              <a:t>, estudio clínico abierto (36 centros en España) para </a:t>
            </a:r>
            <a:r>
              <a:rPr lang="es-ES"/>
              <a:t>evaluar </a:t>
            </a:r>
            <a:br>
              <a:rPr lang="es-ES"/>
            </a:br>
            <a:r>
              <a:rPr lang="es-ES"/>
              <a:t>la </a:t>
            </a:r>
            <a:r>
              <a:rPr lang="es-ES" dirty="0"/>
              <a:t>eficacia y la seguridad a largo plazo de </a:t>
            </a:r>
            <a:r>
              <a:rPr lang="es-ES" dirty="0" err="1"/>
              <a:t>dimetilfumarato</a:t>
            </a:r>
            <a:r>
              <a:rPr lang="es-ES" dirty="0"/>
              <a:t> en adultos con psoriasis crónica en placas moderada-grave en la práctica clínica.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4426B6-C467-9CCE-2C78-B0E5CDD3C77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s-ES" dirty="0"/>
              <a:t>ESTUDIO DIMESKIN1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0BBB51EB-5EFD-46C7-B9D9-9480ECF50F30}"/>
              </a:ext>
            </a:extLst>
          </p:cNvPr>
          <p:cNvSpPr txBox="1">
            <a:spLocks/>
          </p:cNvSpPr>
          <p:nvPr/>
        </p:nvSpPr>
        <p:spPr>
          <a:xfrm>
            <a:off x="541056" y="5944899"/>
            <a:ext cx="9295671" cy="724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1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Daudén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E, et al. Efficacy and Safety of Dimethyl Fumarate in Patients with Moderate-to-Severe Plaque Psoriasis: Results from a 52-Week Open-Label Phase IV Clinical Trial (DIMESKIN 1). Dermatology and therapy. 2023;13(1):329-45.</a:t>
            </a:r>
            <a:endParaRPr lang="es-ES" sz="1000" dirty="0">
              <a:solidFill>
                <a:srgbClr val="878787"/>
              </a:solidFill>
              <a:latin typeface="Calibri  "/>
              <a:cs typeface="Arial"/>
            </a:endParaRPr>
          </a:p>
        </p:txBody>
      </p:sp>
      <p:sp>
        <p:nvSpPr>
          <p:cNvPr id="11" name="TextBox 58">
            <a:extLst>
              <a:ext uri="{FF2B5EF4-FFF2-40B4-BE49-F238E27FC236}">
                <a16:creationId xmlns:a16="http://schemas.microsoft.com/office/drawing/2014/main" id="{09392C76-2156-46A5-A92C-C3A1B439538C}"/>
              </a:ext>
            </a:extLst>
          </p:cNvPr>
          <p:cNvSpPr txBox="1"/>
          <p:nvPr/>
        </p:nvSpPr>
        <p:spPr>
          <a:xfrm>
            <a:off x="563962" y="5939547"/>
            <a:ext cx="643124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n = 663 (OC basal), n = 245 (OC semana 52), n = 465 (LOCF); p &lt;0,001 frente al basal para el PASI &lt;3 y el PASI&lt;5, utilizando OC y LOCF, prueba de McNemar.1</a:t>
            </a:r>
            <a:endParaRPr lang="en-US" altLang="en-US" sz="1000" dirty="0">
              <a:solidFill>
                <a:srgbClr val="878787"/>
              </a:solidFill>
              <a:latin typeface="Calibri  "/>
              <a:cs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4BA173-6BE6-2E35-2033-DFC40E285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6" y="2892974"/>
            <a:ext cx="6147792" cy="2989293"/>
          </a:xfrm>
          <a:prstGeom prst="rect">
            <a:avLst/>
          </a:prstGeom>
        </p:spPr>
      </p:pic>
      <p:sp>
        <p:nvSpPr>
          <p:cNvPr id="5" name="Llamada rectangular redondeada 2">
            <a:extLst>
              <a:ext uri="{FF2B5EF4-FFF2-40B4-BE49-F238E27FC236}">
                <a16:creationId xmlns:a16="http://schemas.microsoft.com/office/drawing/2014/main" id="{A52C3EEE-9224-683F-A492-CDE41705599F}"/>
              </a:ext>
            </a:extLst>
          </p:cNvPr>
          <p:cNvSpPr/>
          <p:nvPr/>
        </p:nvSpPr>
        <p:spPr>
          <a:xfrm>
            <a:off x="7458075" y="3564619"/>
            <a:ext cx="4181293" cy="1437300"/>
          </a:xfrm>
          <a:prstGeom prst="wedgeRoundRectCallout">
            <a:avLst>
              <a:gd name="adj1" fmla="val -25181"/>
              <a:gd name="adj2" fmla="val 46837"/>
              <a:gd name="adj3" fmla="val 16667"/>
            </a:avLst>
          </a:prstGeom>
          <a:solidFill>
            <a:srgbClr val="2C79B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Skilarence</a:t>
            </a:r>
            <a:r>
              <a:rPr lang="es-ES" b="1" i="0" u="none" strike="noStrik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s-ES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significativamente el picor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pacientes con psoriasis</a:t>
            </a:r>
            <a:endParaRPr kumimoji="0" lang="es-ES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6631CCF-648A-3155-B0B3-B14F7BA33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404C254E-FDF2-3CA0-CEEE-9CD9439DEF05}"/>
              </a:ext>
            </a:extLst>
          </p:cNvPr>
          <p:cNvSpPr txBox="1">
            <a:spLocks/>
          </p:cNvSpPr>
          <p:nvPr/>
        </p:nvSpPr>
        <p:spPr>
          <a:xfrm>
            <a:off x="6950528" y="3170139"/>
            <a:ext cx="2596430" cy="957486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PACIENTES PUEDEN BENEFICIARSE DE DIMETILFUMARATO?</a:t>
            </a:r>
          </a:p>
        </p:txBody>
      </p:sp>
    </p:spTree>
    <p:extLst>
      <p:ext uri="{BB962C8B-B14F-4D97-AF65-F5344CB8AC3E}">
        <p14:creationId xmlns:p14="http://schemas.microsoft.com/office/powerpoint/2010/main" val="765798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57F7D3-243B-0544-04BC-E8F455E8F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1542214"/>
            <a:ext cx="4994272" cy="3742816"/>
          </a:xfrm>
        </p:spPr>
        <p:txBody>
          <a:bodyPr/>
          <a:lstStyle/>
          <a:p>
            <a:r>
              <a:rPr lang="es-ES" dirty="0"/>
              <a:t>Pacientes con psoriasis </a:t>
            </a:r>
            <a:r>
              <a:rPr lang="es-ES" b="1" dirty="0"/>
              <a:t>no controlados/ insatisfechos con tópicos</a:t>
            </a:r>
          </a:p>
          <a:p>
            <a:r>
              <a:rPr lang="es-ES" dirty="0"/>
              <a:t>Pacientes con </a:t>
            </a:r>
            <a:r>
              <a:rPr lang="es-ES" b="1" dirty="0"/>
              <a:t>comorbilidades</a:t>
            </a:r>
            <a:r>
              <a:rPr lang="es-ES" dirty="0"/>
              <a:t> que contraindiquen/limiten otros sistémicos (</a:t>
            </a:r>
            <a:r>
              <a:rPr lang="es-ES" b="1" dirty="0"/>
              <a:t>síndrome metabólico, HGNA, etc.</a:t>
            </a:r>
            <a:r>
              <a:rPr lang="es-ES" dirty="0"/>
              <a:t>)</a:t>
            </a:r>
          </a:p>
          <a:p>
            <a:r>
              <a:rPr lang="es-ES" dirty="0"/>
              <a:t>Pacientes </a:t>
            </a:r>
            <a:r>
              <a:rPr lang="es-ES" b="1" dirty="0"/>
              <a:t>polimedicados</a:t>
            </a:r>
          </a:p>
          <a:p>
            <a:r>
              <a:rPr lang="es-ES" dirty="0"/>
              <a:t>Pacientes (</a:t>
            </a:r>
            <a:r>
              <a:rPr lang="es-ES" dirty="0">
                <a:latin typeface="Arial" panose="020B0604020202020204"/>
              </a:rPr>
              <a:t>♀</a:t>
            </a:r>
            <a:r>
              <a:rPr lang="es-ES" dirty="0">
                <a:latin typeface="+mn-lt"/>
              </a:rPr>
              <a:t> y </a:t>
            </a:r>
            <a:r>
              <a:rPr lang="es-ES" dirty="0">
                <a:latin typeface="Arial" panose="020B0604020202020204"/>
              </a:rPr>
              <a:t>♂</a:t>
            </a:r>
            <a:r>
              <a:rPr lang="es-ES" dirty="0"/>
              <a:t>) </a:t>
            </a:r>
            <a:br>
              <a:rPr lang="es-ES" dirty="0"/>
            </a:br>
            <a:r>
              <a:rPr lang="es-ES" dirty="0"/>
              <a:t>en </a:t>
            </a:r>
            <a:r>
              <a:rPr lang="es-ES" b="1" dirty="0"/>
              <a:t>edad fértil</a:t>
            </a:r>
          </a:p>
          <a:p>
            <a:r>
              <a:rPr lang="es-ES" dirty="0"/>
              <a:t>Pacientes de </a:t>
            </a:r>
            <a:br>
              <a:rPr lang="es-ES" dirty="0"/>
            </a:br>
            <a:r>
              <a:rPr lang="es-ES" b="1" dirty="0"/>
              <a:t>edad avanzada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75EEE5-27A7-4B68-A651-494E8001ED9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anchor="ctr">
            <a:normAutofit/>
          </a:bodyPr>
          <a:lstStyle/>
          <a:p>
            <a:r>
              <a:rPr lang="es-ES" dirty="0"/>
              <a:t>¿QUÉ PACIENTES PUEDEN BENEFICIARSE </a:t>
            </a:r>
            <a:br>
              <a:rPr lang="es-ES" dirty="0"/>
            </a:br>
            <a:r>
              <a:rPr lang="es-ES" dirty="0"/>
              <a:t>DE DIMETILFUMARATO?</a:t>
            </a:r>
            <a:endParaRPr lang="es-ES" b="1" dirty="0"/>
          </a:p>
        </p:txBody>
      </p:sp>
      <p:pic>
        <p:nvPicPr>
          <p:cNvPr id="103" name="Imagen 102">
            <a:extLst>
              <a:ext uri="{FF2B5EF4-FFF2-40B4-BE49-F238E27FC236}">
                <a16:creationId xmlns:a16="http://schemas.microsoft.com/office/drawing/2014/main" id="{F45C6620-7B70-4195-B767-37EE2ECA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221" y="1565249"/>
            <a:ext cx="5827658" cy="4335487"/>
          </a:xfrm>
          <a:prstGeom prst="rect">
            <a:avLst/>
          </a:prstGeom>
        </p:spPr>
      </p:pic>
      <p:sp>
        <p:nvSpPr>
          <p:cNvPr id="104" name="Marcador de texto 3">
            <a:extLst>
              <a:ext uri="{FF2B5EF4-FFF2-40B4-BE49-F238E27FC236}">
                <a16:creationId xmlns:a16="http://schemas.microsoft.com/office/drawing/2014/main" id="{AF00A18F-CCE9-4EA6-BE11-53CF18BDB2D6}"/>
              </a:ext>
            </a:extLst>
          </p:cNvPr>
          <p:cNvSpPr txBox="1">
            <a:spLocks/>
          </p:cNvSpPr>
          <p:nvPr/>
        </p:nvSpPr>
        <p:spPr>
          <a:xfrm>
            <a:off x="541056" y="5758615"/>
            <a:ext cx="9606121" cy="984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1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Mrowietz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U. Et al. Fumaric acid esters for the treatment of psoriasis in Germany: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characterising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patients in routine care.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Eur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J Dermatol. 2020 Feb 1;30(1):41-48.doi: 10.1684/ejd.2020.3709; 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2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Nast A,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Boehncke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WH,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Mrowietz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U, et al. S3 - Guidelines on the treatment of psoriasis vulgaris (English version), Update. J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Dtsch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Dermatol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Ges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2012; 10: S1-95; 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3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Mrowietz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U, Barker J,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Boehncke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WH, et al. Clinical use of dimethyl fumarate in moderate-to-severe plaque-type psoriasis: a European expert consensus. J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Eur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Acad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Dermatol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Venereol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2018; 32: 3-14; 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4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Skilarence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R. Ficha técnica. Disponible en: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https://cima.aemps.es/cima/pdfs/es/ft/1171201004/FT_1171201004.pdf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Ultimo acceso: enero 2024</a:t>
            </a:r>
            <a:endParaRPr lang="en-US" sz="1000" dirty="0">
              <a:solidFill>
                <a:srgbClr val="878787"/>
              </a:solidFill>
              <a:latin typeface="Calibri  "/>
              <a:cs typeface="Arial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B7626A5-51F9-9222-B1CE-AB7414B6D9BC}"/>
              </a:ext>
            </a:extLst>
          </p:cNvPr>
          <p:cNvGrpSpPr/>
          <p:nvPr/>
        </p:nvGrpSpPr>
        <p:grpSpPr>
          <a:xfrm>
            <a:off x="2844382" y="3816627"/>
            <a:ext cx="2626027" cy="2507000"/>
            <a:chOff x="2852877" y="3770773"/>
            <a:chExt cx="2715700" cy="259260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7D774C6-2877-6600-5F4B-BE142A0AA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441188">
              <a:off x="2852877" y="3770773"/>
              <a:ext cx="2715700" cy="259260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26CD002-548A-735E-D97C-1828DAADAB34}"/>
                </a:ext>
              </a:extLst>
            </p:cNvPr>
            <p:cNvSpPr txBox="1"/>
            <p:nvPr/>
          </p:nvSpPr>
          <p:spPr>
            <a:xfrm>
              <a:off x="3132760" y="5319571"/>
              <a:ext cx="20749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rPr>
                <a:t>Skilarence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0CC58C6-2CA8-A307-0C6E-8C0575682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Table 1">
            <a:extLst>
              <a:ext uri="{FF2B5EF4-FFF2-40B4-BE49-F238E27FC236}">
                <a16:creationId xmlns:a16="http://schemas.microsoft.com/office/drawing/2014/main" id="{D7E6A1CF-5744-4B7D-93C7-11664BCB2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87045"/>
              </p:ext>
            </p:extLst>
          </p:nvPr>
        </p:nvGraphicFramePr>
        <p:xfrm>
          <a:off x="645491" y="2048955"/>
          <a:ext cx="6166615" cy="458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57">
                  <a:extLst>
                    <a:ext uri="{9D8B030D-6E8A-4147-A177-3AD203B41FA5}">
                      <a16:colId xmlns:a16="http://schemas.microsoft.com/office/drawing/2014/main" val="2770526428"/>
                    </a:ext>
                  </a:extLst>
                </a:gridCol>
                <a:gridCol w="2391526">
                  <a:extLst>
                    <a:ext uri="{9D8B030D-6E8A-4147-A177-3AD203B41FA5}">
                      <a16:colId xmlns:a16="http://schemas.microsoft.com/office/drawing/2014/main" val="2496609939"/>
                    </a:ext>
                  </a:extLst>
                </a:gridCol>
                <a:gridCol w="661344">
                  <a:extLst>
                    <a:ext uri="{9D8B030D-6E8A-4147-A177-3AD203B41FA5}">
                      <a16:colId xmlns:a16="http://schemas.microsoft.com/office/drawing/2014/main" val="3447887180"/>
                    </a:ext>
                  </a:extLst>
                </a:gridCol>
                <a:gridCol w="737137">
                  <a:extLst>
                    <a:ext uri="{9D8B030D-6E8A-4147-A177-3AD203B41FA5}">
                      <a16:colId xmlns:a16="http://schemas.microsoft.com/office/drawing/2014/main" val="361888328"/>
                    </a:ext>
                  </a:extLst>
                </a:gridCol>
                <a:gridCol w="678942">
                  <a:extLst>
                    <a:ext uri="{9D8B030D-6E8A-4147-A177-3AD203B41FA5}">
                      <a16:colId xmlns:a16="http://schemas.microsoft.com/office/drawing/2014/main" val="1315916315"/>
                    </a:ext>
                  </a:extLst>
                </a:gridCol>
                <a:gridCol w="618509">
                  <a:extLst>
                    <a:ext uri="{9D8B030D-6E8A-4147-A177-3AD203B41FA5}">
                      <a16:colId xmlns:a16="http://schemas.microsoft.com/office/drawing/2014/main" val="2162016705"/>
                    </a:ext>
                  </a:extLst>
                </a:gridCol>
              </a:tblGrid>
              <a:tr h="21803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PERFILES DE PACIENTES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>
                          <a:solidFill>
                            <a:schemeClr val="bg1"/>
                          </a:solidFill>
                        </a:rPr>
                        <a:t>DMF </a:t>
                      </a:r>
                      <a:r>
                        <a:rPr lang="es-ES" sz="900" b="1" baseline="30000">
                          <a:solidFill>
                            <a:schemeClr val="bg1"/>
                          </a:solidFill>
                        </a:rPr>
                        <a:t>1, 5, 6, 9</a:t>
                      </a:r>
                      <a:endParaRPr lang="en-GB" sz="900" b="1" baseline="30000">
                        <a:solidFill>
                          <a:schemeClr val="bg1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>
                          <a:solidFill>
                            <a:schemeClr val="bg1"/>
                          </a:solidFill>
                        </a:rPr>
                        <a:t>MTX</a:t>
                      </a:r>
                      <a:r>
                        <a:rPr lang="es-ES" sz="900" b="1" baseline="30000">
                          <a:solidFill>
                            <a:schemeClr val="bg1"/>
                          </a:solidFill>
                        </a:rPr>
                        <a:t> 2, 5, 7, 9</a:t>
                      </a:r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>
                          <a:solidFill>
                            <a:schemeClr val="bg1"/>
                          </a:solidFill>
                        </a:rPr>
                        <a:t>CSA </a:t>
                      </a:r>
                      <a:r>
                        <a:rPr lang="es-ES" sz="900" b="1" baseline="30000">
                          <a:solidFill>
                            <a:schemeClr val="bg1"/>
                          </a:solidFill>
                        </a:rPr>
                        <a:t>3, 5, 9</a:t>
                      </a:r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>
                          <a:solidFill>
                            <a:schemeClr val="bg1"/>
                          </a:solidFill>
                        </a:rPr>
                        <a:t>ACI </a:t>
                      </a:r>
                      <a:r>
                        <a:rPr lang="es-ES" sz="900" b="1" baseline="30000">
                          <a:solidFill>
                            <a:schemeClr val="bg1"/>
                          </a:solidFill>
                        </a:rPr>
                        <a:t>4, 5, 8, 9</a:t>
                      </a:r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78452"/>
                  </a:ext>
                </a:extLst>
              </a:tr>
              <a:tr h="181695">
                <a:tc rowSpan="8">
                  <a:txBody>
                    <a:bodyPr/>
                    <a:lstStyle/>
                    <a:p>
                      <a:r>
                        <a:rPr lang="es-ES" sz="1000" b="1">
                          <a:solidFill>
                            <a:srgbClr val="002855"/>
                          </a:solidFill>
                        </a:rPr>
                        <a:t>Condiciones</a:t>
                      </a:r>
                      <a:r>
                        <a:rPr lang="es-ES" sz="1000" b="1" baseline="0">
                          <a:solidFill>
                            <a:srgbClr val="002855"/>
                          </a:solidFill>
                        </a:rPr>
                        <a:t> y </a:t>
                      </a:r>
                    </a:p>
                    <a:p>
                      <a:r>
                        <a:rPr lang="es-ES" sz="1000" b="1" baseline="0">
                          <a:solidFill>
                            <a:srgbClr val="002855"/>
                          </a:solidFill>
                        </a:rPr>
                        <a:t>e</a:t>
                      </a:r>
                      <a:r>
                        <a:rPr lang="es-ES" sz="1000" b="1">
                          <a:solidFill>
                            <a:srgbClr val="002855"/>
                          </a:solidFill>
                        </a:rPr>
                        <a:t>stilo de vida</a:t>
                      </a:r>
                      <a:endParaRPr lang="en-GB" sz="1000" b="1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A4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Mujer en edad fértil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2487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Interacción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con ACO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85352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Hombre en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edad fértil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01463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Embarazo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84830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Posibilidad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de e</a:t>
                      </a:r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mbarazo</a:t>
                      </a:r>
                      <a:r>
                        <a:rPr lang="en-GB" sz="700" baseline="0">
                          <a:solidFill>
                            <a:srgbClr val="002855"/>
                          </a:solidFill>
                        </a:rPr>
                        <a:t> a </a:t>
                      </a:r>
                      <a:r>
                        <a:rPr lang="es-ES" sz="700" baseline="0" noProof="0">
                          <a:solidFill>
                            <a:srgbClr val="002855"/>
                          </a:solidFill>
                        </a:rPr>
                        <a:t>corto / medio plazo</a:t>
                      </a:r>
                      <a:endParaRPr lang="es-ES" sz="700" noProof="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858392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Consumo moderado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de alcohol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07268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Vacunas atenuadas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79574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Vacunas inactivas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 dirty="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61747"/>
                  </a:ext>
                </a:extLst>
              </a:tr>
              <a:tr h="181695">
                <a:tc rowSpan="12">
                  <a:txBody>
                    <a:bodyPr/>
                    <a:lstStyle/>
                    <a:p>
                      <a:r>
                        <a:rPr lang="es-ES" sz="1000" b="1">
                          <a:solidFill>
                            <a:srgbClr val="002855"/>
                          </a:solidFill>
                        </a:rPr>
                        <a:t>Comorbilidades asociadas</a:t>
                      </a:r>
                      <a:endParaRPr lang="en-GB" sz="1000" b="1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A479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Diabetes mellitus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363330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Dislipemia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05052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Hipertensión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164814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Obesidad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80071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Comorbilidad cardiovascular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648926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Insuficiencia hepática </a:t>
                      </a:r>
                      <a:r>
                        <a:rPr lang="es-ES" sz="700" noProof="1">
                          <a:solidFill>
                            <a:srgbClr val="002855"/>
                          </a:solidFill>
                        </a:rPr>
                        <a:t>leve-moderada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672208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Insuficiencia renal </a:t>
                      </a:r>
                      <a:r>
                        <a:rPr lang="es-ES" sz="700" noProof="1">
                          <a:solidFill>
                            <a:srgbClr val="002855"/>
                          </a:solidFill>
                        </a:rPr>
                        <a:t>leve-moderada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72249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Enfermedad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intestinal grave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870624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 dirty="0">
                          <a:solidFill>
                            <a:srgbClr val="002855"/>
                          </a:solidFill>
                        </a:rPr>
                        <a:t>Hígado graso no</a:t>
                      </a:r>
                      <a:r>
                        <a:rPr lang="es-ES" sz="700" baseline="0" dirty="0">
                          <a:solidFill>
                            <a:srgbClr val="002855"/>
                          </a:solidFill>
                        </a:rPr>
                        <a:t> alcohólico</a:t>
                      </a:r>
                      <a:r>
                        <a:rPr lang="es-ES" sz="700" dirty="0">
                          <a:solidFill>
                            <a:srgbClr val="002855"/>
                          </a:solidFill>
                        </a:rPr>
                        <a:t> / hepatopatía</a:t>
                      </a:r>
                      <a:endParaRPr lang="en-GB" sz="700" dirty="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17432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Epilepsia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571364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Infecciones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crónicas </a:t>
                      </a:r>
                      <a:r>
                        <a:rPr lang="es-ES" sz="700">
                          <a:solidFill>
                            <a:srgbClr val="002855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(VIH, VHB, VHC, TBC) 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574497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Enfermedad neoplásica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900112"/>
                  </a:ext>
                </a:extLst>
              </a:tr>
              <a:tr h="181695">
                <a:tc rowSpan="4">
                  <a:txBody>
                    <a:bodyPr/>
                    <a:lstStyle/>
                    <a:p>
                      <a:r>
                        <a:rPr lang="es-ES" sz="1000" b="1" kern="1200" dirty="0">
                          <a:solidFill>
                            <a:srgbClr val="002855"/>
                          </a:solidFill>
                          <a:latin typeface="+mn-lt"/>
                          <a:ea typeface="+mn-ea"/>
                          <a:cs typeface="+mn-cs"/>
                        </a:rPr>
                        <a:t>Situaciones especiales</a:t>
                      </a:r>
                      <a:endParaRPr lang="en-GB" sz="1000" b="1" kern="1200" dirty="0">
                        <a:solidFill>
                          <a:srgbClr val="00285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A4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Edad avanzada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20322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Polimedicación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23969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Tratamiento</a:t>
                      </a:r>
                      <a:r>
                        <a:rPr lang="es-ES" sz="700" baseline="0">
                          <a:solidFill>
                            <a:srgbClr val="002855"/>
                          </a:solidFill>
                        </a:rPr>
                        <a:t> a l</a:t>
                      </a:r>
                      <a:r>
                        <a:rPr lang="es-ES" sz="700">
                          <a:solidFill>
                            <a:srgbClr val="002855"/>
                          </a:solidFill>
                        </a:rPr>
                        <a:t>argo plazo</a:t>
                      </a:r>
                      <a:endParaRPr lang="en-GB" sz="70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B771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124459"/>
                  </a:ext>
                </a:extLst>
              </a:tr>
              <a:tr h="181695">
                <a:tc vMerge="1">
                  <a:txBody>
                    <a:bodyPr/>
                    <a:lstStyle/>
                    <a:p>
                      <a:endParaRPr lang="en-GB" sz="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700" dirty="0">
                          <a:solidFill>
                            <a:srgbClr val="002855"/>
                          </a:solidFill>
                        </a:rPr>
                        <a:t>Combinación con UV</a:t>
                      </a:r>
                      <a:endParaRPr lang="en-GB" sz="700" dirty="0">
                        <a:solidFill>
                          <a:srgbClr val="002855"/>
                        </a:solidFill>
                      </a:endParaRPr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00" dirty="0"/>
                    </a:p>
                  </a:txBody>
                  <a:tcPr marL="72678" marR="72678" marT="36339" marB="3633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377568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8EF767C-0654-4096-A748-7B664DA7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/>
              <a:t>DMF tiene un perfil de seguridad favorable a largo plazo</a:t>
            </a:r>
            <a:r>
              <a:rPr lang="es-ES" sz="2400" baseline="30000"/>
              <a:t>1​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E55937-37E9-B1FB-6970-E9835C8FC45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s-ES" sz="2400" dirty="0"/>
              <a:t>DMF TIENE UN PERFIL DE SEGURIDAD FAVORABLE A LARGO PLAZO</a:t>
            </a:r>
            <a:r>
              <a:rPr lang="es-ES" sz="2400" baseline="30000" dirty="0"/>
              <a:t>1​</a:t>
            </a:r>
            <a:endParaRPr lang="es-ES" dirty="0"/>
          </a:p>
        </p:txBody>
      </p:sp>
      <p:sp>
        <p:nvSpPr>
          <p:cNvPr id="136" name="Marcador de texto 3">
            <a:extLst>
              <a:ext uri="{FF2B5EF4-FFF2-40B4-BE49-F238E27FC236}">
                <a16:creationId xmlns:a16="http://schemas.microsoft.com/office/drawing/2014/main" id="{3C78F375-575B-43A1-9045-8073E894E955}"/>
              </a:ext>
            </a:extLst>
          </p:cNvPr>
          <p:cNvSpPr txBox="1">
            <a:spLocks/>
          </p:cNvSpPr>
          <p:nvPr/>
        </p:nvSpPr>
        <p:spPr>
          <a:xfrm>
            <a:off x="6961003" y="5011680"/>
            <a:ext cx="3455206" cy="168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1.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Fichas técnicas (1)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Skilarence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; (2)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Metoject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; (3)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Sandimmun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Neoral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y (4)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Neotigason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; (5)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Nast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et al. J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Eur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Acad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Dermatol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Venereol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2015; (6)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Mrowietz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et al. J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Eur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Acad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Dermatol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Venereol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2018; (7) Carretero et al. Actas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Dermosifiliogr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2010; (8) Carretero et al. Actas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Dermosifiliogr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2013; (9) Vacunación en grupos de riesgo de todas las edades y en determinadas situaciones. Comisión de Salud Pública del Consejo Interterritorial del Sistema Nacional de Salud. Ministerio de Sanidad, Consumo y Bienestar Social, julio 2018.</a:t>
            </a:r>
            <a:endParaRPr lang="en-US" sz="1000" dirty="0">
              <a:solidFill>
                <a:srgbClr val="878787"/>
              </a:solidFill>
              <a:latin typeface="Calibri  "/>
              <a:cs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BA6751-7209-F60C-2015-7A5EB10BEABA}"/>
              </a:ext>
            </a:extLst>
          </p:cNvPr>
          <p:cNvGrpSpPr/>
          <p:nvPr/>
        </p:nvGrpSpPr>
        <p:grpSpPr>
          <a:xfrm>
            <a:off x="4395557" y="2314145"/>
            <a:ext cx="2156255" cy="4269768"/>
            <a:chOff x="5353791" y="1269741"/>
            <a:chExt cx="2712899" cy="5372022"/>
          </a:xfrm>
        </p:grpSpPr>
        <p:sp>
          <p:nvSpPr>
            <p:cNvPr id="238" name="Oval 13">
              <a:extLst>
                <a:ext uri="{FF2B5EF4-FFF2-40B4-BE49-F238E27FC236}">
                  <a16:creationId xmlns:a16="http://schemas.microsoft.com/office/drawing/2014/main" id="{2FB03EFF-2030-42D8-994A-9EB5A8881529}"/>
                </a:ext>
              </a:extLst>
            </p:cNvPr>
            <p:cNvSpPr/>
            <p:nvPr/>
          </p:nvSpPr>
          <p:spPr>
            <a:xfrm>
              <a:off x="5353791" y="3783318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39" name="Oval 14">
              <a:extLst>
                <a:ext uri="{FF2B5EF4-FFF2-40B4-BE49-F238E27FC236}">
                  <a16:creationId xmlns:a16="http://schemas.microsoft.com/office/drawing/2014/main" id="{2D18FF37-4C5F-4797-BBD4-95900A2D328E}"/>
                </a:ext>
              </a:extLst>
            </p:cNvPr>
            <p:cNvSpPr/>
            <p:nvPr/>
          </p:nvSpPr>
          <p:spPr>
            <a:xfrm>
              <a:off x="5353791" y="3326304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0" name="Oval 15">
              <a:extLst>
                <a:ext uri="{FF2B5EF4-FFF2-40B4-BE49-F238E27FC236}">
                  <a16:creationId xmlns:a16="http://schemas.microsoft.com/office/drawing/2014/main" id="{6D4E1C19-399A-405D-9974-1FE87A51F091}"/>
                </a:ext>
              </a:extLst>
            </p:cNvPr>
            <p:cNvSpPr/>
            <p:nvPr/>
          </p:nvSpPr>
          <p:spPr>
            <a:xfrm>
              <a:off x="5353791" y="1955262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1" name="Oval 16">
              <a:extLst>
                <a:ext uri="{FF2B5EF4-FFF2-40B4-BE49-F238E27FC236}">
                  <a16:creationId xmlns:a16="http://schemas.microsoft.com/office/drawing/2014/main" id="{4BFAE3C9-7EF3-467B-BFCA-D40988B2CE7B}"/>
                </a:ext>
              </a:extLst>
            </p:cNvPr>
            <p:cNvSpPr/>
            <p:nvPr/>
          </p:nvSpPr>
          <p:spPr>
            <a:xfrm>
              <a:off x="5353791" y="2640783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2" name="Oval 17">
              <a:extLst>
                <a:ext uri="{FF2B5EF4-FFF2-40B4-BE49-F238E27FC236}">
                  <a16:creationId xmlns:a16="http://schemas.microsoft.com/office/drawing/2014/main" id="{4E13ABCC-B76B-4217-B625-6022AB2D7FCA}"/>
                </a:ext>
              </a:extLst>
            </p:cNvPr>
            <p:cNvSpPr/>
            <p:nvPr/>
          </p:nvSpPr>
          <p:spPr>
            <a:xfrm>
              <a:off x="5353791" y="4925853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3" name="Oval 18">
              <a:extLst>
                <a:ext uri="{FF2B5EF4-FFF2-40B4-BE49-F238E27FC236}">
                  <a16:creationId xmlns:a16="http://schemas.microsoft.com/office/drawing/2014/main" id="{8626DC6E-8DD4-430F-9472-0F5ACA6617D7}"/>
                </a:ext>
              </a:extLst>
            </p:cNvPr>
            <p:cNvSpPr/>
            <p:nvPr/>
          </p:nvSpPr>
          <p:spPr>
            <a:xfrm>
              <a:off x="5353791" y="4240332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4" name="Oval 19">
              <a:extLst>
                <a:ext uri="{FF2B5EF4-FFF2-40B4-BE49-F238E27FC236}">
                  <a16:creationId xmlns:a16="http://schemas.microsoft.com/office/drawing/2014/main" id="{C57A6E47-C983-4757-B3A6-38F7A652A0AE}"/>
                </a:ext>
              </a:extLst>
            </p:cNvPr>
            <p:cNvSpPr/>
            <p:nvPr/>
          </p:nvSpPr>
          <p:spPr>
            <a:xfrm>
              <a:off x="5353791" y="4468839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5" name="Oval 20">
              <a:extLst>
                <a:ext uri="{FF2B5EF4-FFF2-40B4-BE49-F238E27FC236}">
                  <a16:creationId xmlns:a16="http://schemas.microsoft.com/office/drawing/2014/main" id="{8F56BD35-74AC-492D-B6DD-D408DC0F793A}"/>
                </a:ext>
              </a:extLst>
            </p:cNvPr>
            <p:cNvSpPr/>
            <p:nvPr/>
          </p:nvSpPr>
          <p:spPr>
            <a:xfrm>
              <a:off x="5353791" y="5382867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6" name="Oval 21">
              <a:extLst>
                <a:ext uri="{FF2B5EF4-FFF2-40B4-BE49-F238E27FC236}">
                  <a16:creationId xmlns:a16="http://schemas.microsoft.com/office/drawing/2014/main" id="{286CE435-AFC4-45F9-B17A-52A66FB9920F}"/>
                </a:ext>
              </a:extLst>
            </p:cNvPr>
            <p:cNvSpPr/>
            <p:nvPr/>
          </p:nvSpPr>
          <p:spPr>
            <a:xfrm>
              <a:off x="5353791" y="5611374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7" name="Oval 22">
              <a:extLst>
                <a:ext uri="{FF2B5EF4-FFF2-40B4-BE49-F238E27FC236}">
                  <a16:creationId xmlns:a16="http://schemas.microsoft.com/office/drawing/2014/main" id="{1E4BD3C6-B00C-42F3-9D1E-78576EC003AC}"/>
                </a:ext>
              </a:extLst>
            </p:cNvPr>
            <p:cNvSpPr/>
            <p:nvPr/>
          </p:nvSpPr>
          <p:spPr>
            <a:xfrm>
              <a:off x="5353791" y="1269741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8" name="Oval 23">
              <a:extLst>
                <a:ext uri="{FF2B5EF4-FFF2-40B4-BE49-F238E27FC236}">
                  <a16:creationId xmlns:a16="http://schemas.microsoft.com/office/drawing/2014/main" id="{1690558C-09BE-431E-B881-13D950DC8396}"/>
                </a:ext>
              </a:extLst>
            </p:cNvPr>
            <p:cNvSpPr/>
            <p:nvPr/>
          </p:nvSpPr>
          <p:spPr>
            <a:xfrm>
              <a:off x="5353791" y="1498248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9" name="Oval 24">
              <a:extLst>
                <a:ext uri="{FF2B5EF4-FFF2-40B4-BE49-F238E27FC236}">
                  <a16:creationId xmlns:a16="http://schemas.microsoft.com/office/drawing/2014/main" id="{03716069-86EE-49DE-94EB-305155C6F45F}"/>
                </a:ext>
              </a:extLst>
            </p:cNvPr>
            <p:cNvSpPr/>
            <p:nvPr/>
          </p:nvSpPr>
          <p:spPr>
            <a:xfrm>
              <a:off x="5353791" y="1726755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0" name="Oval 25">
              <a:extLst>
                <a:ext uri="{FF2B5EF4-FFF2-40B4-BE49-F238E27FC236}">
                  <a16:creationId xmlns:a16="http://schemas.microsoft.com/office/drawing/2014/main" id="{2842443C-D86A-42F9-AFAD-C5A4E11D9574}"/>
                </a:ext>
              </a:extLst>
            </p:cNvPr>
            <p:cNvSpPr/>
            <p:nvPr/>
          </p:nvSpPr>
          <p:spPr>
            <a:xfrm>
              <a:off x="5353791" y="3097797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1" name="Oval 26">
              <a:extLst>
                <a:ext uri="{FF2B5EF4-FFF2-40B4-BE49-F238E27FC236}">
                  <a16:creationId xmlns:a16="http://schemas.microsoft.com/office/drawing/2014/main" id="{89BD6A32-B088-4896-85C0-D003959EAFC7}"/>
                </a:ext>
              </a:extLst>
            </p:cNvPr>
            <p:cNvSpPr/>
            <p:nvPr/>
          </p:nvSpPr>
          <p:spPr>
            <a:xfrm>
              <a:off x="5353791" y="3554811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2" name="Oval 27">
              <a:extLst>
                <a:ext uri="{FF2B5EF4-FFF2-40B4-BE49-F238E27FC236}">
                  <a16:creationId xmlns:a16="http://schemas.microsoft.com/office/drawing/2014/main" id="{9657D768-6B54-4E54-9217-6ACA922E14A3}"/>
                </a:ext>
              </a:extLst>
            </p:cNvPr>
            <p:cNvSpPr/>
            <p:nvPr/>
          </p:nvSpPr>
          <p:spPr>
            <a:xfrm>
              <a:off x="5353791" y="2412276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3" name="Oval 28">
              <a:extLst>
                <a:ext uri="{FF2B5EF4-FFF2-40B4-BE49-F238E27FC236}">
                  <a16:creationId xmlns:a16="http://schemas.microsoft.com/office/drawing/2014/main" id="{0FDDF702-79FC-4A17-A9B4-126B4F179344}"/>
                </a:ext>
              </a:extLst>
            </p:cNvPr>
            <p:cNvSpPr/>
            <p:nvPr/>
          </p:nvSpPr>
          <p:spPr>
            <a:xfrm>
              <a:off x="5353791" y="5839881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4" name="Oval 29">
              <a:extLst>
                <a:ext uri="{FF2B5EF4-FFF2-40B4-BE49-F238E27FC236}">
                  <a16:creationId xmlns:a16="http://schemas.microsoft.com/office/drawing/2014/main" id="{1EA44295-95A7-434E-B494-9E0B36223387}"/>
                </a:ext>
              </a:extLst>
            </p:cNvPr>
            <p:cNvSpPr/>
            <p:nvPr/>
          </p:nvSpPr>
          <p:spPr>
            <a:xfrm>
              <a:off x="5353791" y="6068388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5" name="Oval 30">
              <a:extLst>
                <a:ext uri="{FF2B5EF4-FFF2-40B4-BE49-F238E27FC236}">
                  <a16:creationId xmlns:a16="http://schemas.microsoft.com/office/drawing/2014/main" id="{B13C7961-3047-452F-8E11-822BB2514505}"/>
                </a:ext>
              </a:extLst>
            </p:cNvPr>
            <p:cNvSpPr/>
            <p:nvPr/>
          </p:nvSpPr>
          <p:spPr>
            <a:xfrm>
              <a:off x="5353791" y="6296895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6" name="Oval 31">
              <a:extLst>
                <a:ext uri="{FF2B5EF4-FFF2-40B4-BE49-F238E27FC236}">
                  <a16:creationId xmlns:a16="http://schemas.microsoft.com/office/drawing/2014/main" id="{895D22D8-BF3B-4DE6-A71E-3D2C83F10E09}"/>
                </a:ext>
              </a:extLst>
            </p:cNvPr>
            <p:cNvSpPr/>
            <p:nvPr/>
          </p:nvSpPr>
          <p:spPr>
            <a:xfrm>
              <a:off x="5353791" y="6525399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7" name="Oval 32">
              <a:extLst>
                <a:ext uri="{FF2B5EF4-FFF2-40B4-BE49-F238E27FC236}">
                  <a16:creationId xmlns:a16="http://schemas.microsoft.com/office/drawing/2014/main" id="{34705396-767B-48A2-AFB5-9374AC073D8A}"/>
                </a:ext>
              </a:extLst>
            </p:cNvPr>
            <p:cNvSpPr/>
            <p:nvPr/>
          </p:nvSpPr>
          <p:spPr>
            <a:xfrm>
              <a:off x="5353791" y="4011825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8" name="Oval 33">
              <a:extLst>
                <a:ext uri="{FF2B5EF4-FFF2-40B4-BE49-F238E27FC236}">
                  <a16:creationId xmlns:a16="http://schemas.microsoft.com/office/drawing/2014/main" id="{4E80BEF0-E710-4C1F-86A7-DA4435AB3518}"/>
                </a:ext>
              </a:extLst>
            </p:cNvPr>
            <p:cNvSpPr/>
            <p:nvPr/>
          </p:nvSpPr>
          <p:spPr>
            <a:xfrm>
              <a:off x="5353791" y="4697346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9" name="Oval 34">
              <a:extLst>
                <a:ext uri="{FF2B5EF4-FFF2-40B4-BE49-F238E27FC236}">
                  <a16:creationId xmlns:a16="http://schemas.microsoft.com/office/drawing/2014/main" id="{2C8B1A59-E547-4810-86DF-988BC83E56B8}"/>
                </a:ext>
              </a:extLst>
            </p:cNvPr>
            <p:cNvSpPr/>
            <p:nvPr/>
          </p:nvSpPr>
          <p:spPr>
            <a:xfrm>
              <a:off x="5353791" y="286929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0" name="Oval 35">
              <a:extLst>
                <a:ext uri="{FF2B5EF4-FFF2-40B4-BE49-F238E27FC236}">
                  <a16:creationId xmlns:a16="http://schemas.microsoft.com/office/drawing/2014/main" id="{F518C81A-C932-44A5-B2F5-ABFCFC837192}"/>
                </a:ext>
              </a:extLst>
            </p:cNvPr>
            <p:cNvSpPr/>
            <p:nvPr/>
          </p:nvSpPr>
          <p:spPr>
            <a:xfrm>
              <a:off x="6245474" y="1269741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1" name="Oval 36">
              <a:extLst>
                <a:ext uri="{FF2B5EF4-FFF2-40B4-BE49-F238E27FC236}">
                  <a16:creationId xmlns:a16="http://schemas.microsoft.com/office/drawing/2014/main" id="{DBAE72B4-CF2E-4EF6-99FC-9222BFF79160}"/>
                </a:ext>
              </a:extLst>
            </p:cNvPr>
            <p:cNvSpPr/>
            <p:nvPr/>
          </p:nvSpPr>
          <p:spPr>
            <a:xfrm>
              <a:off x="6245474" y="6525399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2" name="Oval 37">
              <a:extLst>
                <a:ext uri="{FF2B5EF4-FFF2-40B4-BE49-F238E27FC236}">
                  <a16:creationId xmlns:a16="http://schemas.microsoft.com/office/drawing/2014/main" id="{F005366D-F2A5-485E-A166-9184F663120F}"/>
                </a:ext>
              </a:extLst>
            </p:cNvPr>
            <p:cNvSpPr/>
            <p:nvPr/>
          </p:nvSpPr>
          <p:spPr>
            <a:xfrm>
              <a:off x="6245474" y="378331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3" name="Oval 38">
              <a:extLst>
                <a:ext uri="{FF2B5EF4-FFF2-40B4-BE49-F238E27FC236}">
                  <a16:creationId xmlns:a16="http://schemas.microsoft.com/office/drawing/2014/main" id="{FD431F7B-7A55-45D5-9D80-2F4C001DD993}"/>
                </a:ext>
              </a:extLst>
            </p:cNvPr>
            <p:cNvSpPr/>
            <p:nvPr/>
          </p:nvSpPr>
          <p:spPr>
            <a:xfrm>
              <a:off x="6245474" y="3326304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4" name="Oval 39">
              <a:extLst>
                <a:ext uri="{FF2B5EF4-FFF2-40B4-BE49-F238E27FC236}">
                  <a16:creationId xmlns:a16="http://schemas.microsoft.com/office/drawing/2014/main" id="{89D93876-2F7D-443F-82EB-1FDD048FD502}"/>
                </a:ext>
              </a:extLst>
            </p:cNvPr>
            <p:cNvSpPr/>
            <p:nvPr/>
          </p:nvSpPr>
          <p:spPr>
            <a:xfrm>
              <a:off x="6245474" y="1955262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5" name="Oval 40">
              <a:extLst>
                <a:ext uri="{FF2B5EF4-FFF2-40B4-BE49-F238E27FC236}">
                  <a16:creationId xmlns:a16="http://schemas.microsoft.com/office/drawing/2014/main" id="{FB031C9C-93FA-4149-B8B7-1BFA1F93E6AA}"/>
                </a:ext>
              </a:extLst>
            </p:cNvPr>
            <p:cNvSpPr/>
            <p:nvPr/>
          </p:nvSpPr>
          <p:spPr>
            <a:xfrm>
              <a:off x="6245474" y="2640783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6" name="Oval 41">
              <a:extLst>
                <a:ext uri="{FF2B5EF4-FFF2-40B4-BE49-F238E27FC236}">
                  <a16:creationId xmlns:a16="http://schemas.microsoft.com/office/drawing/2014/main" id="{F148DFA0-4473-4F18-98A5-E5F55D895F46}"/>
                </a:ext>
              </a:extLst>
            </p:cNvPr>
            <p:cNvSpPr/>
            <p:nvPr/>
          </p:nvSpPr>
          <p:spPr>
            <a:xfrm>
              <a:off x="6245474" y="4925853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7" name="Oval 42">
              <a:extLst>
                <a:ext uri="{FF2B5EF4-FFF2-40B4-BE49-F238E27FC236}">
                  <a16:creationId xmlns:a16="http://schemas.microsoft.com/office/drawing/2014/main" id="{83D62F29-557F-4D53-99FB-7A83BF3688A0}"/>
                </a:ext>
              </a:extLst>
            </p:cNvPr>
            <p:cNvSpPr/>
            <p:nvPr/>
          </p:nvSpPr>
          <p:spPr>
            <a:xfrm>
              <a:off x="6245474" y="4240332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8" name="Oval 43">
              <a:extLst>
                <a:ext uri="{FF2B5EF4-FFF2-40B4-BE49-F238E27FC236}">
                  <a16:creationId xmlns:a16="http://schemas.microsoft.com/office/drawing/2014/main" id="{71199E5A-610D-4184-BFE2-FB97FBBA63E8}"/>
                </a:ext>
              </a:extLst>
            </p:cNvPr>
            <p:cNvSpPr/>
            <p:nvPr/>
          </p:nvSpPr>
          <p:spPr>
            <a:xfrm>
              <a:off x="6245474" y="4468839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9" name="Oval 44">
              <a:extLst>
                <a:ext uri="{FF2B5EF4-FFF2-40B4-BE49-F238E27FC236}">
                  <a16:creationId xmlns:a16="http://schemas.microsoft.com/office/drawing/2014/main" id="{CBEB57ED-E7BE-45B8-BE3A-5FC183CB2565}"/>
                </a:ext>
              </a:extLst>
            </p:cNvPr>
            <p:cNvSpPr/>
            <p:nvPr/>
          </p:nvSpPr>
          <p:spPr>
            <a:xfrm>
              <a:off x="6245474" y="5382867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0" name="Oval 45">
              <a:extLst>
                <a:ext uri="{FF2B5EF4-FFF2-40B4-BE49-F238E27FC236}">
                  <a16:creationId xmlns:a16="http://schemas.microsoft.com/office/drawing/2014/main" id="{3B1DAF50-CF0E-4645-9234-89CB79CBA88E}"/>
                </a:ext>
              </a:extLst>
            </p:cNvPr>
            <p:cNvSpPr/>
            <p:nvPr/>
          </p:nvSpPr>
          <p:spPr>
            <a:xfrm>
              <a:off x="6245474" y="5611374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1" name="Oval 46">
              <a:extLst>
                <a:ext uri="{FF2B5EF4-FFF2-40B4-BE49-F238E27FC236}">
                  <a16:creationId xmlns:a16="http://schemas.microsoft.com/office/drawing/2014/main" id="{F3A4BCDB-112F-4CED-A3E7-1F7C029AAB0E}"/>
                </a:ext>
              </a:extLst>
            </p:cNvPr>
            <p:cNvSpPr/>
            <p:nvPr/>
          </p:nvSpPr>
          <p:spPr>
            <a:xfrm>
              <a:off x="6245474" y="1498248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2" name="Oval 47">
              <a:extLst>
                <a:ext uri="{FF2B5EF4-FFF2-40B4-BE49-F238E27FC236}">
                  <a16:creationId xmlns:a16="http://schemas.microsoft.com/office/drawing/2014/main" id="{D0172949-0535-4B10-BADD-198BBF2471A2}"/>
                </a:ext>
              </a:extLst>
            </p:cNvPr>
            <p:cNvSpPr/>
            <p:nvPr/>
          </p:nvSpPr>
          <p:spPr>
            <a:xfrm>
              <a:off x="6245474" y="172675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3" name="Oval 48">
              <a:extLst>
                <a:ext uri="{FF2B5EF4-FFF2-40B4-BE49-F238E27FC236}">
                  <a16:creationId xmlns:a16="http://schemas.microsoft.com/office/drawing/2014/main" id="{A3079C12-3839-45D9-B420-EA971AEA5DED}"/>
                </a:ext>
              </a:extLst>
            </p:cNvPr>
            <p:cNvSpPr/>
            <p:nvPr/>
          </p:nvSpPr>
          <p:spPr>
            <a:xfrm>
              <a:off x="6245474" y="3097797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4" name="Oval 49">
              <a:extLst>
                <a:ext uri="{FF2B5EF4-FFF2-40B4-BE49-F238E27FC236}">
                  <a16:creationId xmlns:a16="http://schemas.microsoft.com/office/drawing/2014/main" id="{BC140496-08F8-47B2-8C49-6946BBE6519C}"/>
                </a:ext>
              </a:extLst>
            </p:cNvPr>
            <p:cNvSpPr/>
            <p:nvPr/>
          </p:nvSpPr>
          <p:spPr>
            <a:xfrm>
              <a:off x="6245474" y="3554811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5" name="Oval 50">
              <a:extLst>
                <a:ext uri="{FF2B5EF4-FFF2-40B4-BE49-F238E27FC236}">
                  <a16:creationId xmlns:a16="http://schemas.microsoft.com/office/drawing/2014/main" id="{E8AB4137-C133-409B-9A20-8590BADBDC39}"/>
                </a:ext>
              </a:extLst>
            </p:cNvPr>
            <p:cNvSpPr/>
            <p:nvPr/>
          </p:nvSpPr>
          <p:spPr>
            <a:xfrm>
              <a:off x="6245474" y="2412276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6" name="Oval 51">
              <a:extLst>
                <a:ext uri="{FF2B5EF4-FFF2-40B4-BE49-F238E27FC236}">
                  <a16:creationId xmlns:a16="http://schemas.microsoft.com/office/drawing/2014/main" id="{414C690D-61B6-44F7-80F0-D7E8F1153DFE}"/>
                </a:ext>
              </a:extLst>
            </p:cNvPr>
            <p:cNvSpPr/>
            <p:nvPr/>
          </p:nvSpPr>
          <p:spPr>
            <a:xfrm>
              <a:off x="6245474" y="5839881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7" name="Oval 52">
              <a:extLst>
                <a:ext uri="{FF2B5EF4-FFF2-40B4-BE49-F238E27FC236}">
                  <a16:creationId xmlns:a16="http://schemas.microsoft.com/office/drawing/2014/main" id="{2BE943CB-DBD7-4514-9870-1299FFE47C43}"/>
                </a:ext>
              </a:extLst>
            </p:cNvPr>
            <p:cNvSpPr/>
            <p:nvPr/>
          </p:nvSpPr>
          <p:spPr>
            <a:xfrm>
              <a:off x="6245474" y="606838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8" name="Oval 53">
              <a:extLst>
                <a:ext uri="{FF2B5EF4-FFF2-40B4-BE49-F238E27FC236}">
                  <a16:creationId xmlns:a16="http://schemas.microsoft.com/office/drawing/2014/main" id="{0D6482BB-6648-488D-B2E8-CFE690313E58}"/>
                </a:ext>
              </a:extLst>
            </p:cNvPr>
            <p:cNvSpPr/>
            <p:nvPr/>
          </p:nvSpPr>
          <p:spPr>
            <a:xfrm>
              <a:off x="6245474" y="629689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9" name="Oval 54">
              <a:extLst>
                <a:ext uri="{FF2B5EF4-FFF2-40B4-BE49-F238E27FC236}">
                  <a16:creationId xmlns:a16="http://schemas.microsoft.com/office/drawing/2014/main" id="{69A8F7CC-5D5A-471E-9ADA-A69491397AD2}"/>
                </a:ext>
              </a:extLst>
            </p:cNvPr>
            <p:cNvSpPr/>
            <p:nvPr/>
          </p:nvSpPr>
          <p:spPr>
            <a:xfrm>
              <a:off x="6245474" y="401182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0" name="Oval 55">
              <a:extLst>
                <a:ext uri="{FF2B5EF4-FFF2-40B4-BE49-F238E27FC236}">
                  <a16:creationId xmlns:a16="http://schemas.microsoft.com/office/drawing/2014/main" id="{A208DCB5-B250-4CE7-BCB7-4A9C82D80261}"/>
                </a:ext>
              </a:extLst>
            </p:cNvPr>
            <p:cNvSpPr/>
            <p:nvPr/>
          </p:nvSpPr>
          <p:spPr>
            <a:xfrm>
              <a:off x="6245474" y="4697346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1" name="Oval 56">
              <a:extLst>
                <a:ext uri="{FF2B5EF4-FFF2-40B4-BE49-F238E27FC236}">
                  <a16:creationId xmlns:a16="http://schemas.microsoft.com/office/drawing/2014/main" id="{0AE041D0-3DE0-4DC8-9B09-32BF56BDB64D}"/>
                </a:ext>
              </a:extLst>
            </p:cNvPr>
            <p:cNvSpPr/>
            <p:nvPr/>
          </p:nvSpPr>
          <p:spPr>
            <a:xfrm>
              <a:off x="6245474" y="286929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2" name="Oval 57">
              <a:extLst>
                <a:ext uri="{FF2B5EF4-FFF2-40B4-BE49-F238E27FC236}">
                  <a16:creationId xmlns:a16="http://schemas.microsoft.com/office/drawing/2014/main" id="{53B9AD5B-902D-4C1E-97E5-997A22C2D23D}"/>
                </a:ext>
              </a:extLst>
            </p:cNvPr>
            <p:cNvSpPr/>
            <p:nvPr/>
          </p:nvSpPr>
          <p:spPr>
            <a:xfrm>
              <a:off x="7130392" y="1269741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3" name="Oval 58">
              <a:extLst>
                <a:ext uri="{FF2B5EF4-FFF2-40B4-BE49-F238E27FC236}">
                  <a16:creationId xmlns:a16="http://schemas.microsoft.com/office/drawing/2014/main" id="{E6B163D8-FBC1-409A-8382-09B8E1DB042C}"/>
                </a:ext>
              </a:extLst>
            </p:cNvPr>
            <p:cNvSpPr/>
            <p:nvPr/>
          </p:nvSpPr>
          <p:spPr>
            <a:xfrm>
              <a:off x="7130392" y="6525399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4" name="Oval 59">
              <a:extLst>
                <a:ext uri="{FF2B5EF4-FFF2-40B4-BE49-F238E27FC236}">
                  <a16:creationId xmlns:a16="http://schemas.microsoft.com/office/drawing/2014/main" id="{02289F1C-2B43-4593-9F6F-E7530286522C}"/>
                </a:ext>
              </a:extLst>
            </p:cNvPr>
            <p:cNvSpPr/>
            <p:nvPr/>
          </p:nvSpPr>
          <p:spPr>
            <a:xfrm>
              <a:off x="7130392" y="378331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5" name="Oval 60">
              <a:extLst>
                <a:ext uri="{FF2B5EF4-FFF2-40B4-BE49-F238E27FC236}">
                  <a16:creationId xmlns:a16="http://schemas.microsoft.com/office/drawing/2014/main" id="{33BA4127-A8DF-475F-851D-DCD565048821}"/>
                </a:ext>
              </a:extLst>
            </p:cNvPr>
            <p:cNvSpPr/>
            <p:nvPr/>
          </p:nvSpPr>
          <p:spPr>
            <a:xfrm>
              <a:off x="7130392" y="3326304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6" name="Oval 61">
              <a:extLst>
                <a:ext uri="{FF2B5EF4-FFF2-40B4-BE49-F238E27FC236}">
                  <a16:creationId xmlns:a16="http://schemas.microsoft.com/office/drawing/2014/main" id="{3196C90B-AF33-4560-B681-9A6DD9196182}"/>
                </a:ext>
              </a:extLst>
            </p:cNvPr>
            <p:cNvSpPr/>
            <p:nvPr/>
          </p:nvSpPr>
          <p:spPr>
            <a:xfrm>
              <a:off x="7130392" y="1955262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7" name="Oval 62">
              <a:extLst>
                <a:ext uri="{FF2B5EF4-FFF2-40B4-BE49-F238E27FC236}">
                  <a16:creationId xmlns:a16="http://schemas.microsoft.com/office/drawing/2014/main" id="{83932906-312F-4746-B1AC-869C9FD5C9C8}"/>
                </a:ext>
              </a:extLst>
            </p:cNvPr>
            <p:cNvSpPr/>
            <p:nvPr/>
          </p:nvSpPr>
          <p:spPr>
            <a:xfrm>
              <a:off x="7130392" y="2640783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8" name="Oval 63">
              <a:extLst>
                <a:ext uri="{FF2B5EF4-FFF2-40B4-BE49-F238E27FC236}">
                  <a16:creationId xmlns:a16="http://schemas.microsoft.com/office/drawing/2014/main" id="{B5021A40-A740-4562-BE9A-9E9B698193B7}"/>
                </a:ext>
              </a:extLst>
            </p:cNvPr>
            <p:cNvSpPr/>
            <p:nvPr/>
          </p:nvSpPr>
          <p:spPr>
            <a:xfrm>
              <a:off x="7130392" y="4925853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9" name="Oval 64">
              <a:extLst>
                <a:ext uri="{FF2B5EF4-FFF2-40B4-BE49-F238E27FC236}">
                  <a16:creationId xmlns:a16="http://schemas.microsoft.com/office/drawing/2014/main" id="{713D5229-65EA-47FE-BE60-F9D74B7AC642}"/>
                </a:ext>
              </a:extLst>
            </p:cNvPr>
            <p:cNvSpPr/>
            <p:nvPr/>
          </p:nvSpPr>
          <p:spPr>
            <a:xfrm>
              <a:off x="7130392" y="4240332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0" name="Oval 65">
              <a:extLst>
                <a:ext uri="{FF2B5EF4-FFF2-40B4-BE49-F238E27FC236}">
                  <a16:creationId xmlns:a16="http://schemas.microsoft.com/office/drawing/2014/main" id="{2FF0BCDE-597A-4A7D-82BF-BFD7E565FB64}"/>
                </a:ext>
              </a:extLst>
            </p:cNvPr>
            <p:cNvSpPr/>
            <p:nvPr/>
          </p:nvSpPr>
          <p:spPr>
            <a:xfrm>
              <a:off x="7130392" y="4468839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1" name="Oval 66">
              <a:extLst>
                <a:ext uri="{FF2B5EF4-FFF2-40B4-BE49-F238E27FC236}">
                  <a16:creationId xmlns:a16="http://schemas.microsoft.com/office/drawing/2014/main" id="{CC1BBC1E-593E-4413-A437-BF6B3FD93A4C}"/>
                </a:ext>
              </a:extLst>
            </p:cNvPr>
            <p:cNvSpPr/>
            <p:nvPr/>
          </p:nvSpPr>
          <p:spPr>
            <a:xfrm>
              <a:off x="7130392" y="5382867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2" name="Oval 67">
              <a:extLst>
                <a:ext uri="{FF2B5EF4-FFF2-40B4-BE49-F238E27FC236}">
                  <a16:creationId xmlns:a16="http://schemas.microsoft.com/office/drawing/2014/main" id="{D056DD69-6263-44A4-9517-10DFC484D38D}"/>
                </a:ext>
              </a:extLst>
            </p:cNvPr>
            <p:cNvSpPr/>
            <p:nvPr/>
          </p:nvSpPr>
          <p:spPr>
            <a:xfrm>
              <a:off x="7130392" y="5611374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3" name="Oval 68">
              <a:extLst>
                <a:ext uri="{FF2B5EF4-FFF2-40B4-BE49-F238E27FC236}">
                  <a16:creationId xmlns:a16="http://schemas.microsoft.com/office/drawing/2014/main" id="{B1C95C9A-940C-4415-B06E-3E6962C2524D}"/>
                </a:ext>
              </a:extLst>
            </p:cNvPr>
            <p:cNvSpPr/>
            <p:nvPr/>
          </p:nvSpPr>
          <p:spPr>
            <a:xfrm>
              <a:off x="7130392" y="149824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4" name="Oval 69">
              <a:extLst>
                <a:ext uri="{FF2B5EF4-FFF2-40B4-BE49-F238E27FC236}">
                  <a16:creationId xmlns:a16="http://schemas.microsoft.com/office/drawing/2014/main" id="{84D2A25B-A8F4-46CE-AF99-1FA3173C4F38}"/>
                </a:ext>
              </a:extLst>
            </p:cNvPr>
            <p:cNvSpPr/>
            <p:nvPr/>
          </p:nvSpPr>
          <p:spPr>
            <a:xfrm>
              <a:off x="7130392" y="1726755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5" name="Oval 70">
              <a:extLst>
                <a:ext uri="{FF2B5EF4-FFF2-40B4-BE49-F238E27FC236}">
                  <a16:creationId xmlns:a16="http://schemas.microsoft.com/office/drawing/2014/main" id="{6679F5D1-8CAB-4862-B37D-36DF58507A7B}"/>
                </a:ext>
              </a:extLst>
            </p:cNvPr>
            <p:cNvSpPr/>
            <p:nvPr/>
          </p:nvSpPr>
          <p:spPr>
            <a:xfrm>
              <a:off x="7130392" y="3097797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6" name="Oval 71">
              <a:extLst>
                <a:ext uri="{FF2B5EF4-FFF2-40B4-BE49-F238E27FC236}">
                  <a16:creationId xmlns:a16="http://schemas.microsoft.com/office/drawing/2014/main" id="{9D91FDDC-277E-429E-9A61-3195B3F124E0}"/>
                </a:ext>
              </a:extLst>
            </p:cNvPr>
            <p:cNvSpPr/>
            <p:nvPr/>
          </p:nvSpPr>
          <p:spPr>
            <a:xfrm>
              <a:off x="7130392" y="3554811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7" name="Oval 72">
              <a:extLst>
                <a:ext uri="{FF2B5EF4-FFF2-40B4-BE49-F238E27FC236}">
                  <a16:creationId xmlns:a16="http://schemas.microsoft.com/office/drawing/2014/main" id="{8A0A4FE5-FE07-49E6-B939-92D03A02B3C6}"/>
                </a:ext>
              </a:extLst>
            </p:cNvPr>
            <p:cNvSpPr/>
            <p:nvPr/>
          </p:nvSpPr>
          <p:spPr>
            <a:xfrm>
              <a:off x="7130392" y="2412276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8" name="Oval 73">
              <a:extLst>
                <a:ext uri="{FF2B5EF4-FFF2-40B4-BE49-F238E27FC236}">
                  <a16:creationId xmlns:a16="http://schemas.microsoft.com/office/drawing/2014/main" id="{07AB9556-A7AF-4C8F-B79B-C7220AA13148}"/>
                </a:ext>
              </a:extLst>
            </p:cNvPr>
            <p:cNvSpPr/>
            <p:nvPr/>
          </p:nvSpPr>
          <p:spPr>
            <a:xfrm>
              <a:off x="7130392" y="5839881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9" name="Oval 74">
              <a:extLst>
                <a:ext uri="{FF2B5EF4-FFF2-40B4-BE49-F238E27FC236}">
                  <a16:creationId xmlns:a16="http://schemas.microsoft.com/office/drawing/2014/main" id="{B1B3617A-5022-40F3-958D-17770F077573}"/>
                </a:ext>
              </a:extLst>
            </p:cNvPr>
            <p:cNvSpPr/>
            <p:nvPr/>
          </p:nvSpPr>
          <p:spPr>
            <a:xfrm>
              <a:off x="7130392" y="606838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0" name="Oval 75">
              <a:extLst>
                <a:ext uri="{FF2B5EF4-FFF2-40B4-BE49-F238E27FC236}">
                  <a16:creationId xmlns:a16="http://schemas.microsoft.com/office/drawing/2014/main" id="{2F56BDFE-4A5D-4EF0-B22B-F0A84B7DB53E}"/>
                </a:ext>
              </a:extLst>
            </p:cNvPr>
            <p:cNvSpPr/>
            <p:nvPr/>
          </p:nvSpPr>
          <p:spPr>
            <a:xfrm>
              <a:off x="7130392" y="629689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1" name="Oval 76">
              <a:extLst>
                <a:ext uri="{FF2B5EF4-FFF2-40B4-BE49-F238E27FC236}">
                  <a16:creationId xmlns:a16="http://schemas.microsoft.com/office/drawing/2014/main" id="{C0C339C2-D460-4908-8727-4170136404D2}"/>
                </a:ext>
              </a:extLst>
            </p:cNvPr>
            <p:cNvSpPr/>
            <p:nvPr/>
          </p:nvSpPr>
          <p:spPr>
            <a:xfrm>
              <a:off x="7130392" y="401182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2" name="Oval 77">
              <a:extLst>
                <a:ext uri="{FF2B5EF4-FFF2-40B4-BE49-F238E27FC236}">
                  <a16:creationId xmlns:a16="http://schemas.microsoft.com/office/drawing/2014/main" id="{DE2B73A9-897B-475C-A70B-8D5020E5B1CC}"/>
                </a:ext>
              </a:extLst>
            </p:cNvPr>
            <p:cNvSpPr/>
            <p:nvPr/>
          </p:nvSpPr>
          <p:spPr>
            <a:xfrm>
              <a:off x="7130392" y="4697346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3" name="Oval 78">
              <a:extLst>
                <a:ext uri="{FF2B5EF4-FFF2-40B4-BE49-F238E27FC236}">
                  <a16:creationId xmlns:a16="http://schemas.microsoft.com/office/drawing/2014/main" id="{FD4EA432-5CFD-41AC-BCC4-48A55FAB83AB}"/>
                </a:ext>
              </a:extLst>
            </p:cNvPr>
            <p:cNvSpPr/>
            <p:nvPr/>
          </p:nvSpPr>
          <p:spPr>
            <a:xfrm>
              <a:off x="7130392" y="286929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4" name="Oval 79">
              <a:extLst>
                <a:ext uri="{FF2B5EF4-FFF2-40B4-BE49-F238E27FC236}">
                  <a16:creationId xmlns:a16="http://schemas.microsoft.com/office/drawing/2014/main" id="{AE2D40F6-CEDE-4E30-9B6C-2F8B86E23A50}"/>
                </a:ext>
              </a:extLst>
            </p:cNvPr>
            <p:cNvSpPr/>
            <p:nvPr/>
          </p:nvSpPr>
          <p:spPr>
            <a:xfrm>
              <a:off x="7950326" y="1269741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5" name="Oval 80">
              <a:extLst>
                <a:ext uri="{FF2B5EF4-FFF2-40B4-BE49-F238E27FC236}">
                  <a16:creationId xmlns:a16="http://schemas.microsoft.com/office/drawing/2014/main" id="{8B552F88-F362-45C4-B6E1-46161EE4A969}"/>
                </a:ext>
              </a:extLst>
            </p:cNvPr>
            <p:cNvSpPr/>
            <p:nvPr/>
          </p:nvSpPr>
          <p:spPr>
            <a:xfrm>
              <a:off x="7950326" y="6525399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6" name="Oval 81">
              <a:extLst>
                <a:ext uri="{FF2B5EF4-FFF2-40B4-BE49-F238E27FC236}">
                  <a16:creationId xmlns:a16="http://schemas.microsoft.com/office/drawing/2014/main" id="{9D77C1ED-AADC-4ED7-BD3A-2F21B36A4FDC}"/>
                </a:ext>
              </a:extLst>
            </p:cNvPr>
            <p:cNvSpPr/>
            <p:nvPr/>
          </p:nvSpPr>
          <p:spPr>
            <a:xfrm>
              <a:off x="7950326" y="378331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7" name="Oval 82">
              <a:extLst>
                <a:ext uri="{FF2B5EF4-FFF2-40B4-BE49-F238E27FC236}">
                  <a16:creationId xmlns:a16="http://schemas.microsoft.com/office/drawing/2014/main" id="{93AC33C9-B3FF-4984-A722-9064D0F2290C}"/>
                </a:ext>
              </a:extLst>
            </p:cNvPr>
            <p:cNvSpPr/>
            <p:nvPr/>
          </p:nvSpPr>
          <p:spPr>
            <a:xfrm>
              <a:off x="7950326" y="3326304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8" name="Oval 83">
              <a:extLst>
                <a:ext uri="{FF2B5EF4-FFF2-40B4-BE49-F238E27FC236}">
                  <a16:creationId xmlns:a16="http://schemas.microsoft.com/office/drawing/2014/main" id="{DDB59B1D-DE9D-4FB9-A2C3-12791BD5696F}"/>
                </a:ext>
              </a:extLst>
            </p:cNvPr>
            <p:cNvSpPr/>
            <p:nvPr/>
          </p:nvSpPr>
          <p:spPr>
            <a:xfrm>
              <a:off x="7950326" y="1955262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9" name="Oval 84">
              <a:extLst>
                <a:ext uri="{FF2B5EF4-FFF2-40B4-BE49-F238E27FC236}">
                  <a16:creationId xmlns:a16="http://schemas.microsoft.com/office/drawing/2014/main" id="{32A2CDCE-4C59-4C43-987F-95BDEA3EABC3}"/>
                </a:ext>
              </a:extLst>
            </p:cNvPr>
            <p:cNvSpPr/>
            <p:nvPr/>
          </p:nvSpPr>
          <p:spPr>
            <a:xfrm>
              <a:off x="7950326" y="2640783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0" name="Oval 85">
              <a:extLst>
                <a:ext uri="{FF2B5EF4-FFF2-40B4-BE49-F238E27FC236}">
                  <a16:creationId xmlns:a16="http://schemas.microsoft.com/office/drawing/2014/main" id="{7EB22A7E-4C5C-49CF-A060-7A6A97A142C1}"/>
                </a:ext>
              </a:extLst>
            </p:cNvPr>
            <p:cNvSpPr/>
            <p:nvPr/>
          </p:nvSpPr>
          <p:spPr>
            <a:xfrm>
              <a:off x="7950326" y="4925853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1" name="Oval 86">
              <a:extLst>
                <a:ext uri="{FF2B5EF4-FFF2-40B4-BE49-F238E27FC236}">
                  <a16:creationId xmlns:a16="http://schemas.microsoft.com/office/drawing/2014/main" id="{78C8C23B-D96C-41DC-B261-C10203C5320F}"/>
                </a:ext>
              </a:extLst>
            </p:cNvPr>
            <p:cNvSpPr/>
            <p:nvPr/>
          </p:nvSpPr>
          <p:spPr>
            <a:xfrm>
              <a:off x="7950326" y="4240332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2" name="Oval 87">
              <a:extLst>
                <a:ext uri="{FF2B5EF4-FFF2-40B4-BE49-F238E27FC236}">
                  <a16:creationId xmlns:a16="http://schemas.microsoft.com/office/drawing/2014/main" id="{3A3577E8-633E-44D6-8793-F9EC838F9D91}"/>
                </a:ext>
              </a:extLst>
            </p:cNvPr>
            <p:cNvSpPr/>
            <p:nvPr/>
          </p:nvSpPr>
          <p:spPr>
            <a:xfrm>
              <a:off x="7950326" y="4468839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3" name="Oval 88">
              <a:extLst>
                <a:ext uri="{FF2B5EF4-FFF2-40B4-BE49-F238E27FC236}">
                  <a16:creationId xmlns:a16="http://schemas.microsoft.com/office/drawing/2014/main" id="{6694BF1A-B055-438C-B802-94640EEE3457}"/>
                </a:ext>
              </a:extLst>
            </p:cNvPr>
            <p:cNvSpPr/>
            <p:nvPr/>
          </p:nvSpPr>
          <p:spPr>
            <a:xfrm>
              <a:off x="7950326" y="5382867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4" name="Oval 89">
              <a:extLst>
                <a:ext uri="{FF2B5EF4-FFF2-40B4-BE49-F238E27FC236}">
                  <a16:creationId xmlns:a16="http://schemas.microsoft.com/office/drawing/2014/main" id="{6BB8E77A-9D28-42F9-A4DA-EF0AEF23FBAE}"/>
                </a:ext>
              </a:extLst>
            </p:cNvPr>
            <p:cNvSpPr/>
            <p:nvPr/>
          </p:nvSpPr>
          <p:spPr>
            <a:xfrm>
              <a:off x="7950326" y="5611374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5" name="Oval 90">
              <a:extLst>
                <a:ext uri="{FF2B5EF4-FFF2-40B4-BE49-F238E27FC236}">
                  <a16:creationId xmlns:a16="http://schemas.microsoft.com/office/drawing/2014/main" id="{6891EFBD-8620-4A8C-94F5-A1B33A435059}"/>
                </a:ext>
              </a:extLst>
            </p:cNvPr>
            <p:cNvSpPr/>
            <p:nvPr/>
          </p:nvSpPr>
          <p:spPr>
            <a:xfrm>
              <a:off x="7950326" y="149824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6" name="Oval 91">
              <a:extLst>
                <a:ext uri="{FF2B5EF4-FFF2-40B4-BE49-F238E27FC236}">
                  <a16:creationId xmlns:a16="http://schemas.microsoft.com/office/drawing/2014/main" id="{DB55B65B-E7C0-457C-BB18-816B91F9CCD6}"/>
                </a:ext>
              </a:extLst>
            </p:cNvPr>
            <p:cNvSpPr/>
            <p:nvPr/>
          </p:nvSpPr>
          <p:spPr>
            <a:xfrm>
              <a:off x="7950326" y="1726755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7" name="Oval 92">
              <a:extLst>
                <a:ext uri="{FF2B5EF4-FFF2-40B4-BE49-F238E27FC236}">
                  <a16:creationId xmlns:a16="http://schemas.microsoft.com/office/drawing/2014/main" id="{71A551DA-369E-4DA0-9B21-7C1EBC1A6105}"/>
                </a:ext>
              </a:extLst>
            </p:cNvPr>
            <p:cNvSpPr/>
            <p:nvPr/>
          </p:nvSpPr>
          <p:spPr>
            <a:xfrm>
              <a:off x="7950326" y="3097797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8" name="Oval 93">
              <a:extLst>
                <a:ext uri="{FF2B5EF4-FFF2-40B4-BE49-F238E27FC236}">
                  <a16:creationId xmlns:a16="http://schemas.microsoft.com/office/drawing/2014/main" id="{36C87FBE-CEBB-42E1-A5B6-A74450B80F22}"/>
                </a:ext>
              </a:extLst>
            </p:cNvPr>
            <p:cNvSpPr/>
            <p:nvPr/>
          </p:nvSpPr>
          <p:spPr>
            <a:xfrm>
              <a:off x="7950326" y="3554811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19" name="Oval 94">
              <a:extLst>
                <a:ext uri="{FF2B5EF4-FFF2-40B4-BE49-F238E27FC236}">
                  <a16:creationId xmlns:a16="http://schemas.microsoft.com/office/drawing/2014/main" id="{C7706F22-C3A8-4C4E-932E-8A1DD38C9A08}"/>
                </a:ext>
              </a:extLst>
            </p:cNvPr>
            <p:cNvSpPr/>
            <p:nvPr/>
          </p:nvSpPr>
          <p:spPr>
            <a:xfrm>
              <a:off x="7950326" y="2412276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0" name="Oval 95">
              <a:extLst>
                <a:ext uri="{FF2B5EF4-FFF2-40B4-BE49-F238E27FC236}">
                  <a16:creationId xmlns:a16="http://schemas.microsoft.com/office/drawing/2014/main" id="{E208E2F0-B80A-42A4-9263-0DDF0A685E84}"/>
                </a:ext>
              </a:extLst>
            </p:cNvPr>
            <p:cNvSpPr/>
            <p:nvPr/>
          </p:nvSpPr>
          <p:spPr>
            <a:xfrm>
              <a:off x="7950326" y="5839881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1" name="Oval 96">
              <a:extLst>
                <a:ext uri="{FF2B5EF4-FFF2-40B4-BE49-F238E27FC236}">
                  <a16:creationId xmlns:a16="http://schemas.microsoft.com/office/drawing/2014/main" id="{40743F04-82F1-4EDD-BF7A-21128FA9346E}"/>
                </a:ext>
              </a:extLst>
            </p:cNvPr>
            <p:cNvSpPr/>
            <p:nvPr/>
          </p:nvSpPr>
          <p:spPr>
            <a:xfrm>
              <a:off x="7950326" y="6068388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2" name="Oval 97">
              <a:extLst>
                <a:ext uri="{FF2B5EF4-FFF2-40B4-BE49-F238E27FC236}">
                  <a16:creationId xmlns:a16="http://schemas.microsoft.com/office/drawing/2014/main" id="{1BC1F284-71BB-4D72-8AC0-372DBE17F313}"/>
                </a:ext>
              </a:extLst>
            </p:cNvPr>
            <p:cNvSpPr/>
            <p:nvPr/>
          </p:nvSpPr>
          <p:spPr>
            <a:xfrm>
              <a:off x="7950326" y="629689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3" name="Oval 98">
              <a:extLst>
                <a:ext uri="{FF2B5EF4-FFF2-40B4-BE49-F238E27FC236}">
                  <a16:creationId xmlns:a16="http://schemas.microsoft.com/office/drawing/2014/main" id="{C8DACE1F-C624-420D-8A53-8E9884886F9B}"/>
                </a:ext>
              </a:extLst>
            </p:cNvPr>
            <p:cNvSpPr/>
            <p:nvPr/>
          </p:nvSpPr>
          <p:spPr>
            <a:xfrm>
              <a:off x="7950326" y="4011825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4" name="Oval 99">
              <a:extLst>
                <a:ext uri="{FF2B5EF4-FFF2-40B4-BE49-F238E27FC236}">
                  <a16:creationId xmlns:a16="http://schemas.microsoft.com/office/drawing/2014/main" id="{5AB6D0F8-711F-410D-9CD9-B5319120494C}"/>
                </a:ext>
              </a:extLst>
            </p:cNvPr>
            <p:cNvSpPr/>
            <p:nvPr/>
          </p:nvSpPr>
          <p:spPr>
            <a:xfrm>
              <a:off x="7950326" y="4697346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5" name="Oval 100">
              <a:extLst>
                <a:ext uri="{FF2B5EF4-FFF2-40B4-BE49-F238E27FC236}">
                  <a16:creationId xmlns:a16="http://schemas.microsoft.com/office/drawing/2014/main" id="{1CA98759-C484-434E-BE71-7EC40C1A0C79}"/>
                </a:ext>
              </a:extLst>
            </p:cNvPr>
            <p:cNvSpPr/>
            <p:nvPr/>
          </p:nvSpPr>
          <p:spPr>
            <a:xfrm>
              <a:off x="7950326" y="286929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6" name="Oval 101">
              <a:extLst>
                <a:ext uri="{FF2B5EF4-FFF2-40B4-BE49-F238E27FC236}">
                  <a16:creationId xmlns:a16="http://schemas.microsoft.com/office/drawing/2014/main" id="{42C747BF-21E8-4C6B-80CC-AC6D60A838F5}"/>
                </a:ext>
              </a:extLst>
            </p:cNvPr>
            <p:cNvSpPr/>
            <p:nvPr/>
          </p:nvSpPr>
          <p:spPr>
            <a:xfrm>
              <a:off x="5353791" y="2183769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7" name="Oval 102">
              <a:extLst>
                <a:ext uri="{FF2B5EF4-FFF2-40B4-BE49-F238E27FC236}">
                  <a16:creationId xmlns:a16="http://schemas.microsoft.com/office/drawing/2014/main" id="{3F303560-8289-48F6-A344-9BC9D441DBDA}"/>
                </a:ext>
              </a:extLst>
            </p:cNvPr>
            <p:cNvSpPr/>
            <p:nvPr/>
          </p:nvSpPr>
          <p:spPr>
            <a:xfrm>
              <a:off x="6245474" y="2183769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8" name="Oval 103">
              <a:extLst>
                <a:ext uri="{FF2B5EF4-FFF2-40B4-BE49-F238E27FC236}">
                  <a16:creationId xmlns:a16="http://schemas.microsoft.com/office/drawing/2014/main" id="{1EEB870F-E9A7-4060-BC99-40DE68266C85}"/>
                </a:ext>
              </a:extLst>
            </p:cNvPr>
            <p:cNvSpPr/>
            <p:nvPr/>
          </p:nvSpPr>
          <p:spPr>
            <a:xfrm>
              <a:off x="7130392" y="2183769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9" name="Oval 104">
              <a:extLst>
                <a:ext uri="{FF2B5EF4-FFF2-40B4-BE49-F238E27FC236}">
                  <a16:creationId xmlns:a16="http://schemas.microsoft.com/office/drawing/2014/main" id="{116D1537-FC43-44EE-B041-76AD58DB95B8}"/>
                </a:ext>
              </a:extLst>
            </p:cNvPr>
            <p:cNvSpPr/>
            <p:nvPr/>
          </p:nvSpPr>
          <p:spPr>
            <a:xfrm>
              <a:off x="7950326" y="2183769"/>
              <a:ext cx="116364" cy="11636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30" name="Oval 105">
              <a:extLst>
                <a:ext uri="{FF2B5EF4-FFF2-40B4-BE49-F238E27FC236}">
                  <a16:creationId xmlns:a16="http://schemas.microsoft.com/office/drawing/2014/main" id="{267F13E6-6C66-4D35-8257-5D0030674350}"/>
                </a:ext>
              </a:extLst>
            </p:cNvPr>
            <p:cNvSpPr/>
            <p:nvPr/>
          </p:nvSpPr>
          <p:spPr>
            <a:xfrm>
              <a:off x="5353791" y="515436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31" name="Oval 106">
              <a:extLst>
                <a:ext uri="{FF2B5EF4-FFF2-40B4-BE49-F238E27FC236}">
                  <a16:creationId xmlns:a16="http://schemas.microsoft.com/office/drawing/2014/main" id="{D110690C-483D-4160-854B-B635BCE5783E}"/>
                </a:ext>
              </a:extLst>
            </p:cNvPr>
            <p:cNvSpPr/>
            <p:nvPr/>
          </p:nvSpPr>
          <p:spPr>
            <a:xfrm>
              <a:off x="6245474" y="515436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32" name="Oval 107">
              <a:extLst>
                <a:ext uri="{FF2B5EF4-FFF2-40B4-BE49-F238E27FC236}">
                  <a16:creationId xmlns:a16="http://schemas.microsoft.com/office/drawing/2014/main" id="{CB980333-5C4D-45FD-A3F1-F5BE3787EDFC}"/>
                </a:ext>
              </a:extLst>
            </p:cNvPr>
            <p:cNvSpPr/>
            <p:nvPr/>
          </p:nvSpPr>
          <p:spPr>
            <a:xfrm>
              <a:off x="7130392" y="5154360"/>
              <a:ext cx="116364" cy="11636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33" name="Oval 108">
              <a:extLst>
                <a:ext uri="{FF2B5EF4-FFF2-40B4-BE49-F238E27FC236}">
                  <a16:creationId xmlns:a16="http://schemas.microsoft.com/office/drawing/2014/main" id="{EF17DEC8-7C1C-4387-8D9B-5A609F0F70B9}"/>
                </a:ext>
              </a:extLst>
            </p:cNvPr>
            <p:cNvSpPr/>
            <p:nvPr/>
          </p:nvSpPr>
          <p:spPr>
            <a:xfrm>
              <a:off x="7950326" y="5154360"/>
              <a:ext cx="116364" cy="1163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13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36" name="Grupo 335">
            <a:extLst>
              <a:ext uri="{FF2B5EF4-FFF2-40B4-BE49-F238E27FC236}">
                <a16:creationId xmlns:a16="http://schemas.microsoft.com/office/drawing/2014/main" id="{B09A18D9-1883-4DCD-B170-9CA1D34F70F9}"/>
              </a:ext>
            </a:extLst>
          </p:cNvPr>
          <p:cNvGrpSpPr/>
          <p:nvPr/>
        </p:nvGrpSpPr>
        <p:grpSpPr>
          <a:xfrm>
            <a:off x="7051865" y="2027820"/>
            <a:ext cx="1794189" cy="892098"/>
            <a:chOff x="9880572" y="4631991"/>
            <a:chExt cx="1794189" cy="892098"/>
          </a:xfrm>
        </p:grpSpPr>
        <p:grpSp>
          <p:nvGrpSpPr>
            <p:cNvPr id="337" name="Grupo 336">
              <a:extLst>
                <a:ext uri="{FF2B5EF4-FFF2-40B4-BE49-F238E27FC236}">
                  <a16:creationId xmlns:a16="http://schemas.microsoft.com/office/drawing/2014/main" id="{7AA2539B-E44D-4E08-83E6-920FABD996A2}"/>
                </a:ext>
              </a:extLst>
            </p:cNvPr>
            <p:cNvGrpSpPr/>
            <p:nvPr/>
          </p:nvGrpSpPr>
          <p:grpSpPr>
            <a:xfrm>
              <a:off x="9880572" y="4631991"/>
              <a:ext cx="1794189" cy="261610"/>
              <a:chOff x="2969055" y="-917897"/>
              <a:chExt cx="1794189" cy="261610"/>
            </a:xfrm>
          </p:grpSpPr>
          <p:sp>
            <p:nvSpPr>
              <p:cNvPr id="344" name="Oval 109">
                <a:extLst>
                  <a:ext uri="{FF2B5EF4-FFF2-40B4-BE49-F238E27FC236}">
                    <a16:creationId xmlns:a16="http://schemas.microsoft.com/office/drawing/2014/main" id="{6A5D2EB3-8472-4557-A19E-D83463A4BB99}"/>
                  </a:ext>
                </a:extLst>
              </p:cNvPr>
              <p:cNvSpPr/>
              <p:nvPr/>
            </p:nvSpPr>
            <p:spPr>
              <a:xfrm>
                <a:off x="2969055" y="-827713"/>
                <a:ext cx="92083" cy="92083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00">
                  <a:solidFill>
                    <a:srgbClr val="013464"/>
                  </a:solidFill>
                </a:endParaRPr>
              </a:p>
            </p:txBody>
          </p:sp>
          <p:sp>
            <p:nvSpPr>
              <p:cNvPr id="345" name="Rectangle 2">
                <a:extLst>
                  <a:ext uri="{FF2B5EF4-FFF2-40B4-BE49-F238E27FC236}">
                    <a16:creationId xmlns:a16="http://schemas.microsoft.com/office/drawing/2014/main" id="{5CA0B23E-EC3E-4C9E-9AE7-55F7070A4F7A}"/>
                  </a:ext>
                </a:extLst>
              </p:cNvPr>
              <p:cNvSpPr/>
              <p:nvPr/>
            </p:nvSpPr>
            <p:spPr>
              <a:xfrm>
                <a:off x="3038180" y="-917897"/>
                <a:ext cx="172506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s-ES" sz="1100">
                    <a:solidFill>
                      <a:srgbClr val="013464"/>
                    </a:solidFill>
                  </a:rPr>
                  <a:t>Sin contraindicación</a:t>
                </a:r>
                <a:endParaRPr lang="en-GB" sz="1100">
                  <a:solidFill>
                    <a:srgbClr val="013464"/>
                  </a:solidFill>
                </a:endParaRPr>
              </a:p>
            </p:txBody>
          </p:sp>
        </p:grpSp>
        <p:grpSp>
          <p:nvGrpSpPr>
            <p:cNvPr id="338" name="Grupo 337">
              <a:extLst>
                <a:ext uri="{FF2B5EF4-FFF2-40B4-BE49-F238E27FC236}">
                  <a16:creationId xmlns:a16="http://schemas.microsoft.com/office/drawing/2014/main" id="{CBC1C66F-2BBF-4F68-96ED-5DA6A4694775}"/>
                </a:ext>
              </a:extLst>
            </p:cNvPr>
            <p:cNvGrpSpPr/>
            <p:nvPr/>
          </p:nvGrpSpPr>
          <p:grpSpPr>
            <a:xfrm>
              <a:off x="9880572" y="4947235"/>
              <a:ext cx="1781721" cy="261610"/>
              <a:chOff x="5765895" y="-907371"/>
              <a:chExt cx="1781721" cy="261610"/>
            </a:xfrm>
          </p:grpSpPr>
          <p:sp>
            <p:nvSpPr>
              <p:cNvPr id="342" name="Oval 110">
                <a:extLst>
                  <a:ext uri="{FF2B5EF4-FFF2-40B4-BE49-F238E27FC236}">
                    <a16:creationId xmlns:a16="http://schemas.microsoft.com/office/drawing/2014/main" id="{9296E338-8E25-4977-BE04-BEF1FF0E7364}"/>
                  </a:ext>
                </a:extLst>
              </p:cNvPr>
              <p:cNvSpPr/>
              <p:nvPr/>
            </p:nvSpPr>
            <p:spPr>
              <a:xfrm>
                <a:off x="5765895" y="-817187"/>
                <a:ext cx="92083" cy="92083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00">
                  <a:solidFill>
                    <a:srgbClr val="013464"/>
                  </a:solidFill>
                </a:endParaRPr>
              </a:p>
            </p:txBody>
          </p:sp>
          <p:sp>
            <p:nvSpPr>
              <p:cNvPr id="343" name="Rectangle 112">
                <a:extLst>
                  <a:ext uri="{FF2B5EF4-FFF2-40B4-BE49-F238E27FC236}">
                    <a16:creationId xmlns:a16="http://schemas.microsoft.com/office/drawing/2014/main" id="{F53C51EE-D475-457E-B9AE-15F1C254983F}"/>
                  </a:ext>
                </a:extLst>
              </p:cNvPr>
              <p:cNvSpPr/>
              <p:nvPr/>
            </p:nvSpPr>
            <p:spPr>
              <a:xfrm>
                <a:off x="5822552" y="-907371"/>
                <a:ext cx="172506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s-ES" sz="1100">
                    <a:solidFill>
                      <a:srgbClr val="013464"/>
                    </a:solidFill>
                  </a:rPr>
                  <a:t>Precaución</a:t>
                </a:r>
                <a:endParaRPr lang="en-GB" sz="1100">
                  <a:solidFill>
                    <a:srgbClr val="013464"/>
                  </a:solidFill>
                </a:endParaRPr>
              </a:p>
            </p:txBody>
          </p:sp>
        </p:grpSp>
        <p:grpSp>
          <p:nvGrpSpPr>
            <p:cNvPr id="339" name="Grupo 338">
              <a:extLst>
                <a:ext uri="{FF2B5EF4-FFF2-40B4-BE49-F238E27FC236}">
                  <a16:creationId xmlns:a16="http://schemas.microsoft.com/office/drawing/2014/main" id="{096BC521-3F8A-49A9-82F5-F66F7086B81C}"/>
                </a:ext>
              </a:extLst>
            </p:cNvPr>
            <p:cNvGrpSpPr/>
            <p:nvPr/>
          </p:nvGrpSpPr>
          <p:grpSpPr>
            <a:xfrm>
              <a:off x="9880572" y="5262479"/>
              <a:ext cx="1794189" cy="261610"/>
              <a:chOff x="8543938" y="-948710"/>
              <a:chExt cx="1794189" cy="261610"/>
            </a:xfrm>
          </p:grpSpPr>
          <p:sp>
            <p:nvSpPr>
              <p:cNvPr id="340" name="Oval 111">
                <a:extLst>
                  <a:ext uri="{FF2B5EF4-FFF2-40B4-BE49-F238E27FC236}">
                    <a16:creationId xmlns:a16="http://schemas.microsoft.com/office/drawing/2014/main" id="{1F59B20A-7F38-4564-BB92-AA43A9ECCD59}"/>
                  </a:ext>
                </a:extLst>
              </p:cNvPr>
              <p:cNvSpPr/>
              <p:nvPr/>
            </p:nvSpPr>
            <p:spPr>
              <a:xfrm>
                <a:off x="8543938" y="-858526"/>
                <a:ext cx="92083" cy="92083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00">
                  <a:solidFill>
                    <a:srgbClr val="013464"/>
                  </a:solidFill>
                </a:endParaRPr>
              </a:p>
            </p:txBody>
          </p:sp>
          <p:sp>
            <p:nvSpPr>
              <p:cNvPr id="341" name="Rectangle 113">
                <a:extLst>
                  <a:ext uri="{FF2B5EF4-FFF2-40B4-BE49-F238E27FC236}">
                    <a16:creationId xmlns:a16="http://schemas.microsoft.com/office/drawing/2014/main" id="{1BE477D2-4DB9-4357-8CE3-FDC404B614A7}"/>
                  </a:ext>
                </a:extLst>
              </p:cNvPr>
              <p:cNvSpPr/>
              <p:nvPr/>
            </p:nvSpPr>
            <p:spPr>
              <a:xfrm>
                <a:off x="8613063" y="-948710"/>
                <a:ext cx="172506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s-ES" sz="1100" dirty="0">
                    <a:solidFill>
                      <a:srgbClr val="013464"/>
                    </a:solidFill>
                  </a:rPr>
                  <a:t>Contraindicado</a:t>
                </a:r>
                <a:endParaRPr lang="en-GB" sz="1100" dirty="0">
                  <a:solidFill>
                    <a:srgbClr val="013464"/>
                  </a:solidFill>
                </a:endParaRPr>
              </a:p>
            </p:txBody>
          </p:sp>
        </p:grp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FB23F8F9-1B3E-31B0-0233-30B6EACE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2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A76343-4E4D-773C-C32F-5B7D9BF4C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1547621"/>
            <a:ext cx="11208878" cy="764660"/>
          </a:xfrm>
        </p:spPr>
        <p:txBody>
          <a:bodyPr/>
          <a:lstStyle/>
          <a:p>
            <a:r>
              <a:rPr lang="es-ES" dirty="0"/>
              <a:t>DMF ofrece un </a:t>
            </a:r>
            <a:r>
              <a:rPr lang="es-ES"/>
              <a:t>buen </a:t>
            </a:r>
            <a:r>
              <a:rPr lang="es-ES" b="1"/>
              <a:t>perfil de seguridad</a:t>
            </a:r>
            <a:r>
              <a:rPr lang="es-ES"/>
              <a:t> </a:t>
            </a:r>
            <a:r>
              <a:rPr lang="es-ES" dirty="0"/>
              <a:t>en varios perfiles de pacientes diferentes. </a:t>
            </a:r>
          </a:p>
          <a:p>
            <a:r>
              <a:rPr lang="es-ES" dirty="0"/>
              <a:t>Otros sistémicos deben usarse con precaución o están contraindicados en estos perfiles de pacientes.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54293-0654-4C5D-987E-942CABC751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7826" y="185920"/>
            <a:ext cx="7601477" cy="939861"/>
          </a:xfrm>
        </p:spPr>
        <p:txBody>
          <a:bodyPr>
            <a:normAutofit/>
          </a:bodyPr>
          <a:lstStyle/>
          <a:p>
            <a:r>
              <a:rPr lang="es-ES" dirty="0"/>
              <a:t>VENTAJAS COMPETITIVAS DE DMF: SEGURIDAD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FF15038-3227-420D-BCE6-0C6AE50A9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03454"/>
              </p:ext>
            </p:extLst>
          </p:nvPr>
        </p:nvGraphicFramePr>
        <p:xfrm>
          <a:off x="1005322" y="2833972"/>
          <a:ext cx="5363853" cy="252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059">
                  <a:extLst>
                    <a:ext uri="{9D8B030D-6E8A-4147-A177-3AD203B41FA5}">
                      <a16:colId xmlns:a16="http://schemas.microsoft.com/office/drawing/2014/main" val="3356811804"/>
                    </a:ext>
                  </a:extLst>
                </a:gridCol>
                <a:gridCol w="4147794">
                  <a:extLst>
                    <a:ext uri="{9D8B030D-6E8A-4147-A177-3AD203B41FA5}">
                      <a16:colId xmlns:a16="http://schemas.microsoft.com/office/drawing/2014/main" val="410093356"/>
                    </a:ext>
                  </a:extLst>
                </a:gridCol>
              </a:tblGrid>
              <a:tr h="1199076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 MTX​</a:t>
                      </a:r>
                      <a:endParaRPr lang="es-ES" sz="1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3681" marR="113681" marT="56841" marB="5684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5B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 acumulada &gt;1g​</a:t>
                      </a:r>
                    </a:p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Pacientes con HGNA​</a:t>
                      </a:r>
                    </a:p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Pacientes con riesgo de fibrosis​</a:t>
                      </a:r>
                    </a:p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 y/o falta de eficacia​</a:t>
                      </a:r>
                      <a:endParaRPr lang="es-ES" sz="16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3681" marR="113681" marT="56841" marB="5684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1D75B8">
                            <a:alpha val="30000"/>
                          </a:srgbClr>
                        </a:gs>
                        <a:gs pos="72000">
                          <a:srgbClr val="1D75B8">
                            <a:alpha val="10000"/>
                          </a:srgbClr>
                        </a:gs>
                        <a:gs pos="100000">
                          <a:srgbClr val="1D75B8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1690189"/>
                  </a:ext>
                </a:extLst>
              </a:tr>
              <a:tr h="662122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 </a:t>
                      </a:r>
                      <a:r>
                        <a:rPr lang="es-ES" sz="1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CsA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113681" marR="113681" marT="56841" marB="5684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B18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Tratamiento secuencial​</a:t>
                      </a:r>
                    </a:p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</a:t>
                      </a:r>
                      <a:r>
                        <a:rPr lang="es-E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y/o falta de eficacia​</a:t>
                      </a:r>
                    </a:p>
                  </a:txBody>
                  <a:tcPr marL="113681" marR="113681" marT="56841" marB="5684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32B18E">
                            <a:tint val="66000"/>
                            <a:satMod val="160000"/>
                          </a:srgbClr>
                        </a:gs>
                        <a:gs pos="73000">
                          <a:srgbClr val="32B18E">
                            <a:tint val="44500"/>
                            <a:satMod val="160000"/>
                            <a:alpha val="50000"/>
                          </a:srgbClr>
                        </a:gs>
                        <a:gs pos="100000">
                          <a:srgbClr val="32B18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996152"/>
                  </a:ext>
                </a:extLst>
              </a:tr>
              <a:tr h="662122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 ACI​</a:t>
                      </a:r>
                    </a:p>
                  </a:txBody>
                  <a:tcPr marL="113681" marR="113681" marT="56841" marB="5684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2B771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Falta eficacia en localizaciones​</a:t>
                      </a:r>
                    </a:p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</a:t>
                      </a:r>
                      <a:r>
                        <a:rPr lang="es-E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y/o falta de eficacia​</a:t>
                      </a:r>
                    </a:p>
                  </a:txBody>
                  <a:tcPr marL="113681" marR="113681" marT="56841" marB="5684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72B771">
                            <a:tint val="66000"/>
                            <a:satMod val="160000"/>
                          </a:srgbClr>
                        </a:gs>
                        <a:gs pos="73000">
                          <a:srgbClr val="72B771">
                            <a:tint val="44500"/>
                            <a:satMod val="160000"/>
                            <a:alpha val="50000"/>
                          </a:srgbClr>
                        </a:gs>
                        <a:gs pos="100000">
                          <a:srgbClr val="72B771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3620390"/>
                  </a:ext>
                </a:extLst>
              </a:tr>
            </a:tbl>
          </a:graphicData>
        </a:graphic>
      </p:graphicFrame>
      <p:sp>
        <p:nvSpPr>
          <p:cNvPr id="8" name="Round Single Corner Rectangle 38">
            <a:extLst>
              <a:ext uri="{FF2B5EF4-FFF2-40B4-BE49-F238E27FC236}">
                <a16:creationId xmlns:a16="http://schemas.microsoft.com/office/drawing/2014/main" id="{DA250BC8-21EA-4584-9D23-5301E9078706}"/>
              </a:ext>
            </a:extLst>
          </p:cNvPr>
          <p:cNvSpPr/>
          <p:nvPr/>
        </p:nvSpPr>
        <p:spPr>
          <a:xfrm>
            <a:off x="603033" y="2584163"/>
            <a:ext cx="1506646" cy="504071"/>
          </a:xfrm>
          <a:prstGeom prst="roundRect">
            <a:avLst>
              <a:gd name="adj" fmla="val 50000"/>
            </a:avLst>
          </a:prstGeom>
          <a:solidFill>
            <a:srgbClr val="1D75B8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8"/>
            <a:r>
              <a:rPr lang="es-ES" b="1" kern="0">
                <a:solidFill>
                  <a:srgbClr val="FFFFFF"/>
                </a:solidFill>
                <a:ea typeface="+mn-lt"/>
                <a:cs typeface="+mn-lt"/>
              </a:rPr>
              <a:t>2ª opción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395565C-3005-44DF-A97F-1F852185F87C}"/>
              </a:ext>
            </a:extLst>
          </p:cNvPr>
          <p:cNvSpPr/>
          <p:nvPr/>
        </p:nvSpPr>
        <p:spPr>
          <a:xfrm>
            <a:off x="6524662" y="3967715"/>
            <a:ext cx="795300" cy="299389"/>
          </a:xfrm>
          <a:prstGeom prst="rightArrow">
            <a:avLst>
              <a:gd name="adj1" fmla="val 68979"/>
              <a:gd name="adj2" fmla="val 71918"/>
            </a:avLst>
          </a:prstGeom>
          <a:gradFill>
            <a:gsLst>
              <a:gs pos="0">
                <a:schemeClr val="bg1"/>
              </a:gs>
              <a:gs pos="99000">
                <a:srgbClr val="2C79BC"/>
              </a:gs>
            </a:gsLst>
            <a:lin ang="0" scaled="1"/>
          </a:gradFill>
          <a:ln w="158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8"/>
            <a:endParaRPr lang="es-ES" b="1" kern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8F152473-4F71-9BFE-CE39-BB171DAF5D56}"/>
              </a:ext>
            </a:extLst>
          </p:cNvPr>
          <p:cNvSpPr txBox="1">
            <a:spLocks/>
          </p:cNvSpPr>
          <p:nvPr/>
        </p:nvSpPr>
        <p:spPr>
          <a:xfrm>
            <a:off x="284085" y="5758615"/>
            <a:ext cx="10324731" cy="984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4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Kimball AB, Leonardi C,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Stahle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M, Gulliver W,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Chevrier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M,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Fakharzadeh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S, Goyal K, Calabro S,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Langholff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W,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Menter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A; PSOLAR Steering Committee. Demography, baseline disease characteristics and treatment history of patients with psoriasis enrolled in a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multicentre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, prospective, disease-based registry (PSOLAR). Br J Dermatol. 2014 Jul;171(1):137-47.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doi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: 10.1111/bjd.13013. 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5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Miller IM,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Ellervik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C,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Yazdanyar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S,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Jemec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GB. Meta-analysis of psoriasis, cardiovascular disease, and associated risk factors. J Am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Acad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Dermatol. 2013 Dec;69(6):1014-24.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doi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: 10.1016/j.jaad.2013.06.053. 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6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Candia R, et al. Risk of non-alcoholic fatty liver disease in patients with psoriasis: a systematic review and meta-analysis. J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Eur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Acad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 Dermatol 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Venereol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2015; 29:656-662.</a:t>
            </a:r>
          </a:p>
        </p:txBody>
      </p:sp>
      <p:sp>
        <p:nvSpPr>
          <p:cNvPr id="16" name="Llamada rectangular redondeada 2">
            <a:extLst>
              <a:ext uri="{FF2B5EF4-FFF2-40B4-BE49-F238E27FC236}">
                <a16:creationId xmlns:a16="http://schemas.microsoft.com/office/drawing/2014/main" id="{FCB64645-23B6-A627-6DBD-88285A52829D}"/>
              </a:ext>
            </a:extLst>
          </p:cNvPr>
          <p:cNvSpPr/>
          <p:nvPr/>
        </p:nvSpPr>
        <p:spPr>
          <a:xfrm>
            <a:off x="7486710" y="2852630"/>
            <a:ext cx="4181293" cy="2523320"/>
          </a:xfrm>
          <a:prstGeom prst="wedgeRoundRectCallout">
            <a:avLst>
              <a:gd name="adj1" fmla="val -25181"/>
              <a:gd name="adj2" fmla="val 46837"/>
              <a:gd name="adj3" fmla="val 16667"/>
            </a:avLst>
          </a:prstGeom>
          <a:solidFill>
            <a:srgbClr val="2C79B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16000" rtlCol="0" anchor="ctr"/>
          <a:lstStyle/>
          <a:p>
            <a:pPr marL="307975" indent="0">
              <a:spcAft>
                <a:spcPts val="1200"/>
              </a:spcAft>
              <a:buNone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Ventajas competitivas</a:t>
            </a:r>
            <a:endParaRPr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25" indent="-285750">
              <a:lnSpc>
                <a:spcPts val="1760"/>
              </a:lnSpc>
              <a:spcBef>
                <a:spcPts val="9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contraindicación en estos perfiles</a:t>
            </a:r>
          </a:p>
          <a:p>
            <a:pPr marL="822325" indent="-285750">
              <a:lnSpc>
                <a:spcPts val="1760"/>
              </a:lnSpc>
              <a:spcBef>
                <a:spcPts val="9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interacciones con otros medicamentos</a:t>
            </a:r>
          </a:p>
          <a:p>
            <a:pPr marL="822325" indent="-285750">
              <a:lnSpc>
                <a:spcPts val="1760"/>
              </a:lnSpc>
              <a:spcBef>
                <a:spcPts val="9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</a:t>
            </a: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reversibles 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402C81-A952-7C24-8F30-10D3E803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CE26D8E0-080A-802E-D90E-914D33BF9B33}"/>
              </a:ext>
            </a:extLst>
          </p:cNvPr>
          <p:cNvSpPr txBox="1">
            <a:spLocks/>
          </p:cNvSpPr>
          <p:nvPr/>
        </p:nvSpPr>
        <p:spPr>
          <a:xfrm>
            <a:off x="8493071" y="5947010"/>
            <a:ext cx="3192650" cy="957486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PSP: SKILARENCE</a:t>
            </a:r>
            <a:r>
              <a:rPr lang="es-ES" sz="1800" b="1" baseline="30000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RESPONDE</a:t>
            </a:r>
          </a:p>
        </p:txBody>
      </p:sp>
    </p:spTree>
    <p:extLst>
      <p:ext uri="{BB962C8B-B14F-4D97-AF65-F5344CB8AC3E}">
        <p14:creationId xmlns:p14="http://schemas.microsoft.com/office/powerpoint/2010/main" val="5498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CAC643-D391-4431-8E24-ED406DB6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Herramienta de soporte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CEE78F-05FB-31BC-BA4A-77CA5C5D5F7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s-ES" dirty="0"/>
              <a:t>PSP: SKILARENCE</a:t>
            </a:r>
            <a:r>
              <a:rPr lang="es-ES" baseline="30000" dirty="0"/>
              <a:t>®</a:t>
            </a:r>
            <a:r>
              <a:rPr lang="es-ES" dirty="0"/>
              <a:t> RESPONDE</a:t>
            </a:r>
          </a:p>
        </p:txBody>
      </p:sp>
      <p:pic>
        <p:nvPicPr>
          <p:cNvPr id="10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A82F68B-CB93-44CE-4DBF-49E9A3D06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86" y="2954474"/>
            <a:ext cx="5420591" cy="19569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234B9D-FE10-2C34-E8C8-1AC36D17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44" y="1927381"/>
            <a:ext cx="6005610" cy="38915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CF3C3A-1009-E855-6EC4-A4F249F95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690" y="203326"/>
            <a:ext cx="922455" cy="9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2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00F46-0A38-4EEF-BD70-82ECEBFF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PSP: </a:t>
            </a:r>
            <a:r>
              <a:rPr lang="es-ES" dirty="0" err="1"/>
              <a:t>Skilarence</a:t>
            </a:r>
            <a:r>
              <a:rPr lang="es-ES" baseline="30000" dirty="0"/>
              <a:t>®</a:t>
            </a:r>
            <a:r>
              <a:rPr lang="es-ES" dirty="0"/>
              <a:t> Responde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FB5DE-7407-4C0F-9758-21E588216F1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¿QUÉ ES SKILARENCE</a:t>
            </a:r>
            <a:r>
              <a:rPr lang="es-ES" sz="2800" baseline="30000" dirty="0"/>
              <a:t>®</a:t>
            </a:r>
            <a:r>
              <a:rPr lang="es-ES" sz="2800" dirty="0"/>
              <a:t> RESPONDE?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Calibri  "/>
              <a:cs typeface="Calibri"/>
            </a:endParaRP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93435401-802F-3C3C-F764-7514B46B4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1208878" cy="842155"/>
          </a:xfrm>
        </p:spPr>
        <p:txBody>
          <a:bodyPr>
            <a:no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un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 de apoyo al paciente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tratado con </a:t>
            </a:r>
            <a:r>
              <a:rPr lang="es-E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Skilarence</a:t>
            </a:r>
            <a:r>
              <a:rPr lang="es-ES" sz="1800" baseline="30000" dirty="0">
                <a:ea typeface="+mn-lt"/>
              </a:rPr>
              <a:t>®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atendido por un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profesional </a:t>
            </a:r>
            <a:b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enfermería formado y dedicado en exclusividad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pacientes en tratamiento con </a:t>
            </a:r>
            <a:r>
              <a:rPr lang="es-E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Skilarence</a:t>
            </a:r>
            <a:r>
              <a:rPr lang="es-ES" sz="1800" baseline="30000" dirty="0">
                <a:ea typeface="+mn-lt"/>
              </a:rPr>
              <a:t>®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que tiene como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objetivos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B9C5580-F1C8-45B7-AD16-8EC22795C6D8}"/>
              </a:ext>
            </a:extLst>
          </p:cNvPr>
          <p:cNvSpPr txBox="1"/>
          <p:nvPr/>
        </p:nvSpPr>
        <p:spPr>
          <a:xfrm>
            <a:off x="697868" y="4395053"/>
            <a:ext cx="349694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un soporte tanto para dermatólogo como para paciente especialmente, </a:t>
            </a:r>
          </a:p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situación actual.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51E29C-006D-42A9-831D-C66AB68BBDB4}"/>
              </a:ext>
            </a:extLst>
          </p:cNvPr>
          <p:cNvSpPr txBox="1"/>
          <p:nvPr/>
        </p:nvSpPr>
        <p:spPr>
          <a:xfrm>
            <a:off x="4661555" y="4391997"/>
            <a:ext cx="25002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 al paciente durante el tratamiento y resolver dudas que pudiera tener.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6640BE-E521-4C61-A865-ACE645D3E5CA}"/>
              </a:ext>
            </a:extLst>
          </p:cNvPr>
          <p:cNvSpPr txBox="1"/>
          <p:nvPr/>
        </p:nvSpPr>
        <p:spPr>
          <a:xfrm>
            <a:off x="7905535" y="4391997"/>
            <a:ext cx="338621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un enlace entre el paciente y dermatólogo cuando el paciente no puede acudir fácilmente a la consulta.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849AA3-4EEC-8D7E-E192-1BE2F5A2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699" y="3235222"/>
            <a:ext cx="1019907" cy="10199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2261E6-D3CA-C6CA-7CE3-D7A2B3622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20" y="3232683"/>
            <a:ext cx="1019907" cy="10199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287D70-A793-F7D0-6169-8A02BED1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987" y="3232684"/>
            <a:ext cx="1019907" cy="101990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343EE5C-E28B-B3F0-2C21-8CA9872FA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3690" y="203326"/>
            <a:ext cx="922455" cy="9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0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3DDADB-4E74-5D43-ED30-A2C323182DB8}"/>
              </a:ext>
            </a:extLst>
          </p:cNvPr>
          <p:cNvSpPr txBox="1"/>
          <p:nvPr/>
        </p:nvSpPr>
        <p:spPr>
          <a:xfrm>
            <a:off x="873619" y="2259449"/>
            <a:ext cx="5380877" cy="11695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160"/>
              </a:lnSpc>
            </a:pPr>
            <a:r>
              <a:rPr lang="es-ES_tradnl" sz="3600" b="1" dirty="0">
                <a:solidFill>
                  <a:srgbClr val="0074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RAZONES DE USO DE DIMETILFUMARATO</a:t>
            </a:r>
            <a:endParaRPr lang="es-ES" sz="3600" b="1" dirty="0">
              <a:solidFill>
                <a:srgbClr val="007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2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00F46-0A38-4EEF-BD70-82ECEBFF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PSP: </a:t>
            </a:r>
            <a:r>
              <a:rPr lang="es-ES" dirty="0" err="1"/>
              <a:t>Skilarence</a:t>
            </a:r>
            <a:r>
              <a:rPr lang="es-ES" baseline="30000" dirty="0"/>
              <a:t>®</a:t>
            </a:r>
            <a:r>
              <a:rPr lang="es-ES" dirty="0"/>
              <a:t> Responde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59986A-D86B-9E2B-7903-368CD127B1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7827" y="185920"/>
            <a:ext cx="6348339" cy="939861"/>
          </a:xfrm>
        </p:spPr>
        <p:txBody>
          <a:bodyPr/>
          <a:lstStyle/>
          <a:p>
            <a:r>
              <a:rPr lang="es-ES" dirty="0"/>
              <a:t>¿QUÉ FUNCIONES TIENE EL PERSONAL DE ENFERMERÍA?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6D371D6-E628-4B9B-8DB7-18DE26A50088}"/>
              </a:ext>
            </a:extLst>
          </p:cNvPr>
          <p:cNvGrpSpPr/>
          <p:nvPr/>
        </p:nvGrpSpPr>
        <p:grpSpPr>
          <a:xfrm>
            <a:off x="3928301" y="2112670"/>
            <a:ext cx="4082541" cy="3957955"/>
            <a:chOff x="2998280" y="1538097"/>
            <a:chExt cx="3061906" cy="2968466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4B721D0-A89E-4744-81DE-AF8167E29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348038" y="1731074"/>
              <a:ext cx="2447925" cy="2486025"/>
            </a:xfrm>
            <a:prstGeom prst="rect">
              <a:avLst/>
            </a:prstGeom>
          </p:spPr>
        </p:pic>
        <p:pic>
          <p:nvPicPr>
            <p:cNvPr id="22" name="Imagen 21" descr="Imagen que contiene dibujo, cuarto&#10;&#10;Descripción generada automáticamente">
              <a:extLst>
                <a:ext uri="{FF2B5EF4-FFF2-40B4-BE49-F238E27FC236}">
                  <a16:creationId xmlns:a16="http://schemas.microsoft.com/office/drawing/2014/main" id="{B7D0258E-DB5B-4A7F-95B4-9E156053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338" y="1538097"/>
              <a:ext cx="714375" cy="733425"/>
            </a:xfrm>
            <a:prstGeom prst="rect">
              <a:avLst/>
            </a:prstGeom>
          </p:spPr>
        </p:pic>
        <p:pic>
          <p:nvPicPr>
            <p:cNvPr id="23" name="Imagen 2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294E8AB3-54F5-420B-BF93-FDA9E53B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6286" y="1991487"/>
              <a:ext cx="723900" cy="723900"/>
            </a:xfrm>
            <a:prstGeom prst="rect">
              <a:avLst/>
            </a:prstGeom>
          </p:spPr>
        </p:pic>
        <p:pic>
          <p:nvPicPr>
            <p:cNvPr id="24" name="Imagen 23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82D319D-286D-40E8-9205-C791A420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761" y="3094768"/>
              <a:ext cx="733425" cy="742950"/>
            </a:xfrm>
            <a:prstGeom prst="rect">
              <a:avLst/>
            </a:prstGeom>
          </p:spPr>
        </p:pic>
        <p:pic>
          <p:nvPicPr>
            <p:cNvPr id="25" name="Imagen 24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7890C46B-A32F-49A5-AA51-C1DB0B18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4813" y="3801713"/>
              <a:ext cx="723900" cy="704850"/>
            </a:xfrm>
            <a:prstGeom prst="rect">
              <a:avLst/>
            </a:prstGeom>
          </p:spPr>
        </p:pic>
        <p:pic>
          <p:nvPicPr>
            <p:cNvPr id="26" name="Imagen 25" descr="Imagen que contiene dibujo, cuarto&#10;&#10;Descripción generada automáticamente">
              <a:extLst>
                <a:ext uri="{FF2B5EF4-FFF2-40B4-BE49-F238E27FC236}">
                  <a16:creationId xmlns:a16="http://schemas.microsoft.com/office/drawing/2014/main" id="{15FD6D48-40B8-4D92-A9DE-A1BCBA545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17330" y="3261122"/>
              <a:ext cx="714375" cy="704850"/>
            </a:xfrm>
            <a:prstGeom prst="rect">
              <a:avLst/>
            </a:prstGeom>
          </p:spPr>
        </p:pic>
        <p:pic>
          <p:nvPicPr>
            <p:cNvPr id="27" name="Imagen 26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F321E9A4-68EC-4EA3-AEDB-CC882E53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8280" y="1996202"/>
              <a:ext cx="733425" cy="714375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3E505E3-9FB4-4014-A173-44D9F8CC99EB}"/>
              </a:ext>
            </a:extLst>
          </p:cNvPr>
          <p:cNvSpPr txBox="1"/>
          <p:nvPr/>
        </p:nvSpPr>
        <p:spPr>
          <a:xfrm>
            <a:off x="8071768" y="2812107"/>
            <a:ext cx="231442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Explicación del tratamiento (</a:t>
            </a:r>
            <a:r>
              <a:rPr lang="es-ES" sz="1400" b="1" dirty="0" err="1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Skilarence</a:t>
            </a:r>
            <a:r>
              <a:rPr lang="es-ES" sz="1400" b="1" baseline="30000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consejos clave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8CA9499-6F56-42D6-BBE9-5C7B6F6BB077}"/>
              </a:ext>
            </a:extLst>
          </p:cNvPr>
          <p:cNvSpPr txBox="1"/>
          <p:nvPr/>
        </p:nvSpPr>
        <p:spPr>
          <a:xfrm>
            <a:off x="8071768" y="4520195"/>
            <a:ext cx="2623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Empoderar al paciente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76E8591-DC20-4FFC-809B-57020EB9C1DE}"/>
              </a:ext>
            </a:extLst>
          </p:cNvPr>
          <p:cNvSpPr txBox="1"/>
          <p:nvPr/>
        </p:nvSpPr>
        <p:spPr>
          <a:xfrm>
            <a:off x="4870957" y="6059322"/>
            <a:ext cx="2409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el </a:t>
            </a:r>
          </a:p>
          <a:p>
            <a:pPr algn="ct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 terapéutico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F21E004-67BC-466D-9719-884EEAB76F4C}"/>
              </a:ext>
            </a:extLst>
          </p:cNvPr>
          <p:cNvSpPr txBox="1"/>
          <p:nvPr/>
        </p:nvSpPr>
        <p:spPr>
          <a:xfrm>
            <a:off x="1809486" y="4590895"/>
            <a:ext cx="20890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  <a:p>
            <a:pPr algn="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higiénico-dietéticas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2569192-2C47-4A3F-9BA6-BB39A581A55A}"/>
              </a:ext>
            </a:extLst>
          </p:cNvPr>
          <p:cNvSpPr txBox="1"/>
          <p:nvPr/>
        </p:nvSpPr>
        <p:spPr>
          <a:xfrm>
            <a:off x="1997641" y="2901541"/>
            <a:ext cx="19009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Reportar a </a:t>
            </a:r>
          </a:p>
          <a:p>
            <a:pPr algn="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Farmacovigilancia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11F489C-D901-4800-A8F2-93C9CA213C47}"/>
              </a:ext>
            </a:extLst>
          </p:cNvPr>
          <p:cNvSpPr txBox="1"/>
          <p:nvPr/>
        </p:nvSpPr>
        <p:spPr>
          <a:xfrm>
            <a:off x="4935595" y="1588010"/>
            <a:ext cx="21808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 b="1" dirty="0">
                <a:solidFill>
                  <a:srgbClr val="2C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Apoyar al dermatólogo y al paciente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DA8918-90F1-9C12-78F2-60B224D349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3690" y="203326"/>
            <a:ext cx="922455" cy="9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686CE5-4C83-084F-E379-7BD2C759C0A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7827" y="185920"/>
            <a:ext cx="7137091" cy="939861"/>
          </a:xfrm>
        </p:spPr>
        <p:txBody>
          <a:bodyPr/>
          <a:lstStyle/>
          <a:p>
            <a:r>
              <a:rPr lang="es-ES" sz="2400" dirty="0"/>
              <a:t>MANEJO DE LA PSORIASIS MEDIANTE UN PROGRAMA DE SOPORTE AL PACIENTE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B0C0CE-1610-A0C7-7DB9-5C608646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78" y="1513087"/>
            <a:ext cx="3112208" cy="4437139"/>
          </a:xfrm>
          <a:prstGeom prst="rect">
            <a:avLst/>
          </a:prstGeom>
        </p:spPr>
      </p:pic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9BA01D7A-DAE8-F890-20CC-1BD481D1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7" y="1513087"/>
            <a:ext cx="6845435" cy="5636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1200" dirty="0">
                <a:solidFill>
                  <a:srgbClr val="2C79BC"/>
                </a:solidFill>
                <a:ea typeface="+mn-ea"/>
              </a:rPr>
              <a:t>G Osorio, ML Alonso-Pacheco, MI Navarro, D Jiménez, A </a:t>
            </a:r>
            <a:r>
              <a:rPr lang="es-ES" sz="1200" dirty="0" err="1">
                <a:solidFill>
                  <a:srgbClr val="2C79BC"/>
                </a:solidFill>
                <a:ea typeface="+mn-ea"/>
              </a:rPr>
              <a:t>Rafels</a:t>
            </a:r>
            <a:r>
              <a:rPr lang="es-ES" sz="1200" dirty="0">
                <a:solidFill>
                  <a:srgbClr val="2C79BC"/>
                </a:solidFill>
                <a:ea typeface="+mn-ea"/>
              </a:rPr>
              <a:t> </a:t>
            </a:r>
            <a:r>
              <a:rPr lang="es-ES" sz="1200" dirty="0" err="1">
                <a:solidFill>
                  <a:srgbClr val="2C79BC"/>
                </a:solidFill>
                <a:ea typeface="+mn-ea"/>
              </a:rPr>
              <a:t>Ybern</a:t>
            </a:r>
            <a:r>
              <a:rPr lang="es-ES" sz="1200" dirty="0">
                <a:solidFill>
                  <a:srgbClr val="2C79BC"/>
                </a:solidFill>
                <a:ea typeface="+mn-ea"/>
              </a:rPr>
              <a:t>, D Asensio Torres, T </a:t>
            </a:r>
            <a:r>
              <a:rPr lang="es-ES" sz="1200" dirty="0" err="1">
                <a:solidFill>
                  <a:srgbClr val="2C79BC"/>
                </a:solidFill>
                <a:ea typeface="+mn-ea"/>
              </a:rPr>
              <a:t>Guilà</a:t>
            </a:r>
            <a:r>
              <a:rPr lang="es-ES" sz="1200" dirty="0">
                <a:solidFill>
                  <a:srgbClr val="2C79BC"/>
                </a:solidFill>
                <a:ea typeface="+mn-ea"/>
              </a:rPr>
              <a:t>. Manejo de la psoriasis mediante un programa de soporte al paciente. AEDV. 8º Congreso de Psoriasis. AEDV. Madrid. 20 - 21 de enero 2023</a:t>
            </a:r>
            <a:endParaRPr lang="es-ES" sz="1200" dirty="0">
              <a:solidFill>
                <a:srgbClr val="2C79BC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882C3CD-63FB-5322-E2C2-204ADF81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2198050"/>
            <a:ext cx="6646652" cy="415439"/>
          </a:xfrm>
        </p:spPr>
        <p:txBody>
          <a:bodyPr>
            <a:normAutofit/>
          </a:bodyPr>
          <a:lstStyle/>
          <a:p>
            <a:r>
              <a:rPr lang="es-ES" dirty="0"/>
              <a:t>Introducción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B35A7755-3CAA-5070-E91D-4624D0B3E5EF}"/>
              </a:ext>
            </a:extLst>
          </p:cNvPr>
          <p:cNvSpPr txBox="1">
            <a:spLocks/>
          </p:cNvSpPr>
          <p:nvPr/>
        </p:nvSpPr>
        <p:spPr>
          <a:xfrm>
            <a:off x="549278" y="2624529"/>
            <a:ext cx="6845435" cy="1001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700" b="0" i="0" u="none" strike="noStrike" baseline="0" dirty="0"/>
              <a:t>En </a:t>
            </a:r>
            <a:r>
              <a:rPr lang="es-ES" sz="1700" b="1" i="0" u="none" strike="noStrike" baseline="0" dirty="0"/>
              <a:t>España </a:t>
            </a:r>
            <a:r>
              <a:rPr lang="es-ES" sz="1700" b="0" i="0" u="none" strike="noStrike" baseline="0" dirty="0"/>
              <a:t>se ha implementado el </a:t>
            </a:r>
            <a:r>
              <a:rPr lang="es-ES" sz="1700" b="1" i="0" u="none" strike="noStrike" baseline="0" dirty="0"/>
              <a:t>Programa de Soporte al Paciente (PSP) </a:t>
            </a:r>
            <a:r>
              <a:rPr lang="es-ES" sz="1700" b="1" i="0" u="none" strike="noStrike" baseline="0" dirty="0" err="1"/>
              <a:t>Skilarence</a:t>
            </a:r>
            <a:r>
              <a:rPr lang="es-ES" sz="1700" b="1" i="0" u="none" strike="noStrike" baseline="30000" dirty="0"/>
              <a:t>®</a:t>
            </a:r>
            <a:r>
              <a:rPr lang="es-ES" sz="1700" b="1" i="0" u="none" strike="noStrike" baseline="0" dirty="0"/>
              <a:t> Responde </a:t>
            </a:r>
            <a:r>
              <a:rPr lang="es-ES" sz="1700" b="0" i="0" u="none" strike="noStrike" baseline="0" dirty="0"/>
              <a:t>que proporciona </a:t>
            </a:r>
            <a:r>
              <a:rPr lang="es-ES" sz="1700" b="1" i="0" u="none" strike="noStrike" baseline="0" dirty="0"/>
              <a:t>atención profesional </a:t>
            </a:r>
            <a:r>
              <a:rPr lang="es-ES" sz="1700" b="0" i="0" u="none" strike="noStrike" baseline="0" dirty="0"/>
              <a:t>a pacientes con psoriasis tratados con </a:t>
            </a:r>
            <a:r>
              <a:rPr lang="es-ES" sz="1700" b="1" i="0" u="none" strike="noStrike" baseline="0" dirty="0" err="1"/>
              <a:t>dimetilfumarato</a:t>
            </a:r>
            <a:r>
              <a:rPr lang="es-ES" sz="1700" b="1" i="0" u="none" strike="noStrike" baseline="0" dirty="0"/>
              <a:t> </a:t>
            </a:r>
            <a:r>
              <a:rPr lang="es-ES" sz="1700" b="0" i="0" u="none" strike="noStrike" baseline="0" dirty="0"/>
              <a:t>en la </a:t>
            </a:r>
            <a:r>
              <a:rPr lang="es-ES" sz="1700" b="1" i="0" u="none" strike="noStrike" baseline="0" dirty="0"/>
              <a:t>práctica clínica habitual</a:t>
            </a:r>
            <a:r>
              <a:rPr lang="es-ES" sz="1700" baseline="30000" dirty="0"/>
              <a:t>1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BC91DE3-74C2-4A1F-C5C4-810BC0EC3A36}"/>
              </a:ext>
            </a:extLst>
          </p:cNvPr>
          <p:cNvSpPr txBox="1">
            <a:spLocks/>
          </p:cNvSpPr>
          <p:nvPr/>
        </p:nvSpPr>
        <p:spPr>
          <a:xfrm>
            <a:off x="549278" y="3710600"/>
            <a:ext cx="6646652" cy="415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0074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Material y métodos</a:t>
            </a:r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FA391104-1C18-918F-546C-DBE7D0BE2933}"/>
              </a:ext>
            </a:extLst>
          </p:cNvPr>
          <p:cNvSpPr txBox="1">
            <a:spLocks/>
          </p:cNvSpPr>
          <p:nvPr/>
        </p:nvSpPr>
        <p:spPr>
          <a:xfrm>
            <a:off x="549278" y="4123827"/>
            <a:ext cx="6845435" cy="19896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b="1" dirty="0"/>
              <a:t>Programa Responde</a:t>
            </a:r>
            <a:r>
              <a:rPr lang="es-ES" sz="1700" b="1" baseline="30000" dirty="0"/>
              <a:t>®</a:t>
            </a:r>
            <a:r>
              <a:rPr lang="es-ES" sz="1700" b="1" dirty="0"/>
              <a:t>: </a:t>
            </a:r>
            <a:r>
              <a:rPr lang="es-ES" sz="1700" dirty="0"/>
              <a:t>Apoyo telefónico proporcionado por personal de enfermería de manera pautada y a demanda.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700" dirty="0"/>
              <a:t>Resolución de dudas sobre la enfermedad y el tratamiento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700" dirty="0"/>
              <a:t>Soporte en el ajuste de la titulación del fármaco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 err="1"/>
              <a:t>Consejo</a:t>
            </a:r>
            <a:r>
              <a:rPr lang="en-GB" sz="1700" dirty="0"/>
              <a:t> </a:t>
            </a:r>
            <a:r>
              <a:rPr lang="en-GB" sz="1700" dirty="0" err="1"/>
              <a:t>nutricional</a:t>
            </a:r>
            <a:r>
              <a:rPr lang="en-GB" sz="17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 err="1"/>
              <a:t>Manejo</a:t>
            </a:r>
            <a:r>
              <a:rPr lang="en-GB" sz="1700" dirty="0"/>
              <a:t> de </a:t>
            </a:r>
            <a:r>
              <a:rPr lang="en-GB" sz="1700" dirty="0" err="1"/>
              <a:t>efectos</a:t>
            </a:r>
            <a:r>
              <a:rPr lang="en-GB" sz="1700" dirty="0"/>
              <a:t> </a:t>
            </a:r>
            <a:r>
              <a:rPr lang="en-GB" sz="1700" dirty="0" err="1"/>
              <a:t>adversos</a:t>
            </a:r>
            <a:r>
              <a:rPr lang="en-GB" sz="1700" dirty="0"/>
              <a:t> </a:t>
            </a:r>
            <a:endParaRPr lang="es-ES" sz="1700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1B90BF1C-A376-CE92-0D5D-4DE10E86C2B3}"/>
              </a:ext>
            </a:extLst>
          </p:cNvPr>
          <p:cNvSpPr txBox="1">
            <a:spLocks/>
          </p:cNvSpPr>
          <p:nvPr/>
        </p:nvSpPr>
        <p:spPr>
          <a:xfrm>
            <a:off x="541056" y="6179709"/>
            <a:ext cx="9769135" cy="563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4</a:t>
            </a:r>
            <a:r>
              <a:rPr lang="es-ES" sz="1000" b="0" i="0" u="none" strike="noStrike" baseline="0" dirty="0">
                <a:solidFill>
                  <a:schemeClr val="bg2">
                    <a:lumMod val="50000"/>
                  </a:schemeClr>
                </a:solidFill>
              </a:rPr>
              <a:t>*301 pacientes entre hombres y mujeres, edad media 51 años, 51 % varones. Inicio del PSP en febrero del 2020. 17 dermatólogos participaron del programa Responde. 1. 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</a:rPr>
              <a:t>G Osorio, ML Alonso-Pacheco, MI Navarro, D Jiménez, A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</a:rPr>
              <a:t>Rafels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</a:rPr>
              <a:t>Ybern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</a:rPr>
              <a:t>, D Asensio Torres, T </a:t>
            </a:r>
            <a:r>
              <a:rPr lang="es-ES" sz="1000" dirty="0" err="1">
                <a:solidFill>
                  <a:schemeClr val="bg2">
                    <a:lumMod val="50000"/>
                  </a:schemeClr>
                </a:solidFill>
              </a:rPr>
              <a:t>Guilà</a:t>
            </a:r>
            <a:r>
              <a:rPr lang="es-ES" sz="1000" dirty="0">
                <a:solidFill>
                  <a:schemeClr val="bg2">
                    <a:lumMod val="50000"/>
                  </a:schemeClr>
                </a:solidFill>
              </a:rPr>
              <a:t>. Manejo de la psoriasis mediante un programa de soporte al paciente. AEDV. 8º Congreso de Psoriasis. AEDV. Madrid. 20 - 21 de enero 2023.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254E14-ABDF-3B29-A918-4E11644C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690" y="203326"/>
            <a:ext cx="922455" cy="9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0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70E283-F746-745B-D103-DA1F9CC025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7826" y="185920"/>
            <a:ext cx="7030965" cy="939861"/>
          </a:xfrm>
        </p:spPr>
        <p:txBody>
          <a:bodyPr/>
          <a:lstStyle/>
          <a:p>
            <a:r>
              <a:rPr lang="es-ES" sz="2400" dirty="0"/>
              <a:t>MANEJO DE LA PSORIASIS MEDIANTE UN PROGRAMA DE SOPORTE AL PACIENTE</a:t>
            </a:r>
            <a:endParaRPr lang="es-ES" dirty="0"/>
          </a:p>
        </p:txBody>
      </p:sp>
      <p:sp>
        <p:nvSpPr>
          <p:cNvPr id="2" name="Marcador de texto 32">
            <a:extLst>
              <a:ext uri="{FF2B5EF4-FFF2-40B4-BE49-F238E27FC236}">
                <a16:creationId xmlns:a16="http://schemas.microsoft.com/office/drawing/2014/main" id="{876A9306-D587-4B24-9332-A5685A10CFF9}"/>
              </a:ext>
            </a:extLst>
          </p:cNvPr>
          <p:cNvSpPr txBox="1">
            <a:spLocks/>
          </p:cNvSpPr>
          <p:nvPr/>
        </p:nvSpPr>
        <p:spPr>
          <a:xfrm>
            <a:off x="312457" y="6381202"/>
            <a:ext cx="9945967" cy="347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00" b="0" i="0" u="none" strike="noStrike" baseline="0">
                <a:solidFill>
                  <a:schemeClr val="bg2">
                    <a:lumMod val="50000"/>
                  </a:schemeClr>
                </a:solidFill>
              </a:rPr>
              <a:t>*301 pacientes entre hombres y mujeres, edad media 51 años, 51 % varones. Inicio del PSP en febrero del 2020. 17 dermatólogos participaron del programa Responde. 1. </a:t>
            </a:r>
            <a:r>
              <a:rPr lang="es-ES" sz="900">
                <a:solidFill>
                  <a:schemeClr val="bg2">
                    <a:lumMod val="50000"/>
                  </a:schemeClr>
                </a:solidFill>
              </a:rPr>
              <a:t>G Osorio, ML Alonso-Pacheco, MI Navarro, D Jiménez, A </a:t>
            </a:r>
            <a:r>
              <a:rPr lang="es-ES" sz="900" err="1">
                <a:solidFill>
                  <a:schemeClr val="bg2">
                    <a:lumMod val="50000"/>
                  </a:schemeClr>
                </a:solidFill>
              </a:rPr>
              <a:t>Rafels</a:t>
            </a:r>
            <a:r>
              <a:rPr lang="es-ES" sz="9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900" err="1">
                <a:solidFill>
                  <a:schemeClr val="bg2">
                    <a:lumMod val="50000"/>
                  </a:schemeClr>
                </a:solidFill>
              </a:rPr>
              <a:t>Ybern</a:t>
            </a:r>
            <a:r>
              <a:rPr lang="es-ES" sz="900">
                <a:solidFill>
                  <a:schemeClr val="bg2">
                    <a:lumMod val="50000"/>
                  </a:schemeClr>
                </a:solidFill>
              </a:rPr>
              <a:t>, D Asensio Torres, T </a:t>
            </a:r>
            <a:r>
              <a:rPr lang="es-ES" sz="900" err="1">
                <a:solidFill>
                  <a:schemeClr val="bg2">
                    <a:lumMod val="50000"/>
                  </a:schemeClr>
                </a:solidFill>
              </a:rPr>
              <a:t>Guilà</a:t>
            </a:r>
            <a:r>
              <a:rPr lang="es-ES" sz="900">
                <a:solidFill>
                  <a:schemeClr val="bg2">
                    <a:lumMod val="50000"/>
                  </a:schemeClr>
                </a:solidFill>
              </a:rPr>
              <a:t>. Manejo de la psoriasis mediante un programa de soporte al paciente. AEDV. 8º Congreso de Psoriasis. AEDV. Madrid. 20 - 21 de enero 2023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E8EE3E-1470-C3A3-8EE1-6143AB79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51"/>
          <a:stretch/>
        </p:blipFill>
        <p:spPr>
          <a:xfrm>
            <a:off x="7897421" y="1579347"/>
            <a:ext cx="3926992" cy="4094040"/>
          </a:xfrm>
          <a:prstGeom prst="rect">
            <a:avLst/>
          </a:prstGeom>
        </p:spPr>
      </p:pic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0A869219-2B92-0D82-93B0-2CDB259B2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7" y="1513087"/>
            <a:ext cx="6845435" cy="5636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1200" dirty="0">
                <a:solidFill>
                  <a:srgbClr val="2C79BC"/>
                </a:solidFill>
                <a:ea typeface="+mn-ea"/>
              </a:rPr>
              <a:t>G Osorio, ML Alonso-Pacheco, MI Navarro, D Jiménez, A </a:t>
            </a:r>
            <a:r>
              <a:rPr lang="es-ES" sz="1200" dirty="0" err="1">
                <a:solidFill>
                  <a:srgbClr val="2C79BC"/>
                </a:solidFill>
                <a:ea typeface="+mn-ea"/>
              </a:rPr>
              <a:t>Rafels</a:t>
            </a:r>
            <a:r>
              <a:rPr lang="es-ES" sz="1200" dirty="0">
                <a:solidFill>
                  <a:srgbClr val="2C79BC"/>
                </a:solidFill>
                <a:ea typeface="+mn-ea"/>
              </a:rPr>
              <a:t> </a:t>
            </a:r>
            <a:r>
              <a:rPr lang="es-ES" sz="1200" dirty="0" err="1">
                <a:solidFill>
                  <a:srgbClr val="2C79BC"/>
                </a:solidFill>
                <a:ea typeface="+mn-ea"/>
              </a:rPr>
              <a:t>Ybern</a:t>
            </a:r>
            <a:r>
              <a:rPr lang="es-ES" sz="1200" dirty="0">
                <a:solidFill>
                  <a:srgbClr val="2C79BC"/>
                </a:solidFill>
                <a:ea typeface="+mn-ea"/>
              </a:rPr>
              <a:t>, D Asensio Torres, T </a:t>
            </a:r>
            <a:r>
              <a:rPr lang="es-ES" sz="1200" dirty="0" err="1">
                <a:solidFill>
                  <a:srgbClr val="2C79BC"/>
                </a:solidFill>
                <a:ea typeface="+mn-ea"/>
              </a:rPr>
              <a:t>Guilà</a:t>
            </a:r>
            <a:r>
              <a:rPr lang="es-ES" sz="1200" dirty="0">
                <a:solidFill>
                  <a:srgbClr val="2C79BC"/>
                </a:solidFill>
                <a:ea typeface="+mn-ea"/>
              </a:rPr>
              <a:t>. Manejo de la psoriasis mediante un programa de soporte al paciente. AEDV. 8º Congreso de Psoriasis. AEDV. Madrid. 20 - 21 de enero 2023</a:t>
            </a:r>
            <a:endParaRPr lang="es-ES" sz="1200" dirty="0">
              <a:solidFill>
                <a:srgbClr val="2C79BC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6CF5240-81B7-7392-3D80-29EA9134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8" y="2198050"/>
            <a:ext cx="6646652" cy="415439"/>
          </a:xfrm>
        </p:spPr>
        <p:txBody>
          <a:bodyPr>
            <a:normAutofit fontScale="90000"/>
          </a:bodyPr>
          <a:lstStyle/>
          <a:p>
            <a:r>
              <a:rPr lang="es-ES" sz="2400" b="1" dirty="0">
                <a:solidFill>
                  <a:srgbClr val="2C79BC"/>
                </a:solidFill>
                <a:cs typeface="Calibri"/>
              </a:rPr>
              <a:t>Resultados y conclusiones</a:t>
            </a:r>
            <a:endParaRPr lang="es-ES" sz="2400" b="1" dirty="0">
              <a:solidFill>
                <a:srgbClr val="2C79BC"/>
              </a:solidFill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F3E47784-AF19-397A-398B-A88E3DB8965C}"/>
              </a:ext>
            </a:extLst>
          </p:cNvPr>
          <p:cNvSpPr txBox="1">
            <a:spLocks/>
          </p:cNvSpPr>
          <p:nvPr/>
        </p:nvSpPr>
        <p:spPr>
          <a:xfrm>
            <a:off x="549278" y="2624529"/>
            <a:ext cx="7030965" cy="3537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  <a:defRPr lang="es-ES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700" dirty="0"/>
              <a:t>Más de </a:t>
            </a:r>
            <a:r>
              <a:rPr lang="es-ES" sz="1700" b="1" dirty="0"/>
              <a:t>300 pacientes</a:t>
            </a:r>
            <a:r>
              <a:rPr lang="es-ES" sz="1700" baseline="30000" dirty="0"/>
              <a:t>*1</a:t>
            </a:r>
            <a:r>
              <a:rPr lang="es-ES" sz="1700" dirty="0"/>
              <a:t>  con un seguimiento </a:t>
            </a:r>
            <a:r>
              <a:rPr lang="es-ES" sz="1700" b="1" dirty="0"/>
              <a:t>de ≥6 meses en el 64 % de los casos</a:t>
            </a:r>
            <a:r>
              <a:rPr lang="es-ES" sz="1700" baseline="30000" dirty="0"/>
              <a:t>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700" dirty="0"/>
              <a:t>El apoyo al paciente es clave en el manejo de la </a:t>
            </a:r>
            <a:r>
              <a:rPr lang="es-ES" sz="1700" dirty="0" err="1"/>
              <a:t>poriasis</a:t>
            </a:r>
            <a:r>
              <a:rPr lang="es-ES" sz="1700" dirty="0"/>
              <a:t> y los PSP son herramientas útiles para dar este apoyo</a:t>
            </a:r>
            <a:r>
              <a:rPr lang="es-ES" sz="1700" baseline="30000" dirty="0"/>
              <a:t>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700" dirty="0"/>
              <a:t>La dosis </a:t>
            </a:r>
            <a:r>
              <a:rPr lang="es-ES" sz="1700" b="1" dirty="0"/>
              <a:t>media de mantenimiento fue de 240 mg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700" dirty="0"/>
              <a:t>La </a:t>
            </a:r>
            <a:r>
              <a:rPr lang="es-ES" sz="1700" b="1" dirty="0"/>
              <a:t>dosis máxima</a:t>
            </a:r>
            <a:r>
              <a:rPr lang="es-ES" sz="1700" dirty="0"/>
              <a:t> (720 mg) fue alcanzada por el </a:t>
            </a:r>
            <a:r>
              <a:rPr lang="es-ES" sz="1700" b="1" dirty="0"/>
              <a:t>5 %</a:t>
            </a:r>
            <a:r>
              <a:rPr lang="es-ES" sz="1700" dirty="0"/>
              <a:t> de los pacientes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700" dirty="0"/>
              <a:t>El PSP </a:t>
            </a:r>
            <a:r>
              <a:rPr lang="es-ES" sz="1700" b="1" dirty="0" err="1"/>
              <a:t>Skilarence</a:t>
            </a:r>
            <a:r>
              <a:rPr lang="es-ES" sz="1700" b="1" baseline="30000" dirty="0"/>
              <a:t>®</a:t>
            </a:r>
            <a:r>
              <a:rPr lang="es-ES" sz="1700" b="1" dirty="0"/>
              <a:t> Responde </a:t>
            </a:r>
            <a:r>
              <a:rPr lang="es-ES" sz="1700" dirty="0"/>
              <a:t>permite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Individualizar la posología </a:t>
            </a:r>
            <a:r>
              <a:rPr lang="es-ES" sz="1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7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Skilarence</a:t>
            </a:r>
            <a:r>
              <a:rPr lang="es-ES" sz="1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cada paciente</a:t>
            </a:r>
            <a:r>
              <a:rPr lang="es-ES" sz="1700" b="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4BA"/>
              </a:buClr>
              <a:buFont typeface="Arial" panose="020B0604020202020204" pitchFamily="34" charset="0"/>
              <a:buChar char="•"/>
            </a:pPr>
            <a:r>
              <a:rPr lang="es-ES" sz="1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Alcanzar una </a:t>
            </a: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dosis de mantenimiento adecuada </a:t>
            </a:r>
            <a:r>
              <a:rPr lang="es-ES" sz="1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largo plazo</a:t>
            </a:r>
            <a:r>
              <a:rPr lang="es-ES" sz="1700" b="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781DF4-8419-DE82-CC29-9A00449D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690" y="203326"/>
            <a:ext cx="922455" cy="9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9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B55C791-3E0B-4A93-9062-786CBCABB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" y="1442654"/>
            <a:ext cx="10100714" cy="518661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39882AA-B098-9214-5025-63265F400FC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s-ES_tradnl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RAZONES DE USO DE DIMETILFUMARATO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84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CFE241-92F7-4223-8649-71F2CAE8B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7" y="1442654"/>
            <a:ext cx="10188622" cy="5186615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F70D96E-432D-3353-18A2-E73BC0593A7E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s-ES_tradnl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RAZONES DE USO DE DIMETILFUMARATO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77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7B4546B9-FE80-8478-13C8-44CED5DE35D4}"/>
              </a:ext>
            </a:extLst>
          </p:cNvPr>
          <p:cNvGrpSpPr/>
          <p:nvPr/>
        </p:nvGrpSpPr>
        <p:grpSpPr>
          <a:xfrm>
            <a:off x="280417" y="1442654"/>
            <a:ext cx="9692640" cy="5186781"/>
            <a:chOff x="280417" y="1442654"/>
            <a:chExt cx="9692640" cy="518678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3798642-4B8B-45AE-9A43-7F9274616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417" y="1442654"/>
              <a:ext cx="9692640" cy="518678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613B107-0903-4CBA-AD56-29CE456EC94B}"/>
                </a:ext>
              </a:extLst>
            </p:cNvPr>
            <p:cNvSpPr/>
            <p:nvPr/>
          </p:nvSpPr>
          <p:spPr>
            <a:xfrm>
              <a:off x="7664564" y="5887054"/>
              <a:ext cx="2308493" cy="221138"/>
            </a:xfrm>
            <a:prstGeom prst="rect">
              <a:avLst/>
            </a:prstGeom>
            <a:solidFill>
              <a:srgbClr val="E2F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B3ADF0-B957-4418-3602-C6224A05CDBA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s-ES_tradnl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RAZONES DE USO DE DIMETILFUMARATO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54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4294967295"/>
          </p:nvPr>
        </p:nvSpPr>
        <p:spPr>
          <a:xfrm>
            <a:off x="916537" y="2861871"/>
            <a:ext cx="2256312" cy="461547"/>
          </a:xfrm>
          <a:noFill/>
        </p:spPr>
        <p:txBody>
          <a:bodyPr tIns="108000" bIns="108000">
            <a:noAutofit/>
          </a:bodyPr>
          <a:lstStyle/>
          <a:p>
            <a:pPr marL="0" indent="0" algn="ctr"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BA2B8597-89A9-5F9A-B7D1-B1CB6BBA1C93}"/>
              </a:ext>
            </a:extLst>
          </p:cNvPr>
          <p:cNvSpPr txBox="1">
            <a:spLocks/>
          </p:cNvSpPr>
          <p:nvPr/>
        </p:nvSpPr>
        <p:spPr>
          <a:xfrm>
            <a:off x="3530786" y="5872626"/>
            <a:ext cx="2825214" cy="379562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60"/>
              </a:lnSpc>
              <a:spcBef>
                <a:spcPts val="400"/>
              </a:spcBef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DIMETILFUMARATO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D70AF8C0-5D30-088B-69B2-3F1AA0BA622F}"/>
              </a:ext>
            </a:extLst>
          </p:cNvPr>
          <p:cNvSpPr txBox="1">
            <a:spLocks/>
          </p:cNvSpPr>
          <p:nvPr/>
        </p:nvSpPr>
        <p:spPr>
          <a:xfrm>
            <a:off x="8540880" y="5605355"/>
            <a:ext cx="3268828" cy="957486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PSP: SKILARENCE</a:t>
            </a:r>
            <a:r>
              <a:rPr lang="es-ES" sz="1800" b="1" baseline="30000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RESPONDE</a:t>
            </a:r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B2780175-5F4A-D95C-C6DB-15E085332134}"/>
              </a:ext>
            </a:extLst>
          </p:cNvPr>
          <p:cNvSpPr txBox="1">
            <a:spLocks/>
          </p:cNvSpPr>
          <p:nvPr/>
        </p:nvSpPr>
        <p:spPr>
          <a:xfrm>
            <a:off x="6950528" y="2844675"/>
            <a:ext cx="2596430" cy="957486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PACIENTES PUEDEN BENEFICIARSE DE DIMETILFUMARATO?</a:t>
            </a:r>
          </a:p>
        </p:txBody>
      </p:sp>
    </p:spTree>
    <p:extLst>
      <p:ext uri="{BB962C8B-B14F-4D97-AF65-F5344CB8AC3E}">
        <p14:creationId xmlns:p14="http://schemas.microsoft.com/office/powerpoint/2010/main" val="84256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0AA00BBE-646C-A0A1-2B01-88D40C0774E8}"/>
              </a:ext>
            </a:extLst>
          </p:cNvPr>
          <p:cNvSpPr txBox="1">
            <a:spLocks/>
          </p:cNvSpPr>
          <p:nvPr/>
        </p:nvSpPr>
        <p:spPr>
          <a:xfrm>
            <a:off x="916538" y="3260218"/>
            <a:ext cx="2256312" cy="461547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800" b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ES" sz="1800" b="1" dirty="0">
              <a:solidFill>
                <a:srgbClr val="007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2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E4EE8-7CF7-44B4-A59A-486214C05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Introducción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4F9341-FFBB-4258-B136-659E120FD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8" y="2015799"/>
            <a:ext cx="10630786" cy="399754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s-ES" dirty="0"/>
              <a:t>Actividad </a:t>
            </a:r>
            <a:r>
              <a:rPr lang="es-ES" b="1" dirty="0" err="1"/>
              <a:t>inmunomoduladora</a:t>
            </a:r>
            <a:r>
              <a:rPr lang="es-ES" dirty="0"/>
              <a:t> y </a:t>
            </a:r>
            <a:r>
              <a:rPr lang="es-ES" b="1" dirty="0"/>
              <a:t>antiinflamatoria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  <a:p>
            <a:pPr>
              <a:spcAft>
                <a:spcPts val="1200"/>
              </a:spcAft>
            </a:pPr>
            <a:r>
              <a:rPr lang="es-ES" b="1" dirty="0"/>
              <a:t>Experiencia acumulada </a:t>
            </a:r>
            <a:r>
              <a:rPr lang="es-ES" dirty="0"/>
              <a:t>en el norte de Europa de más de 25 años</a:t>
            </a:r>
            <a:r>
              <a:rPr lang="es-ES" baseline="30000" dirty="0"/>
              <a:t>2</a:t>
            </a:r>
            <a:r>
              <a:rPr lang="es-ES" dirty="0"/>
              <a:t>.</a:t>
            </a:r>
          </a:p>
          <a:p>
            <a:pPr>
              <a:spcAft>
                <a:spcPts val="1200"/>
              </a:spcAft>
            </a:pPr>
            <a:r>
              <a:rPr lang="es-ES" dirty="0"/>
              <a:t>Mejora significativamente la gravedad y extensión de la psoriasis, así como el </a:t>
            </a:r>
            <a:r>
              <a:rPr lang="es-ES" b="1" dirty="0"/>
              <a:t>prurito </a:t>
            </a:r>
            <a:r>
              <a:rPr lang="es-ES" dirty="0"/>
              <a:t>y la </a:t>
            </a:r>
            <a:r>
              <a:rPr lang="es-ES" b="1" dirty="0"/>
              <a:t>calidad de vida </a:t>
            </a:r>
            <a:r>
              <a:rPr lang="es-ES" dirty="0"/>
              <a:t>de los pacientes</a:t>
            </a:r>
            <a:r>
              <a:rPr lang="es-ES" baseline="30000" dirty="0"/>
              <a:t>3</a:t>
            </a:r>
            <a:r>
              <a:rPr lang="es-ES" dirty="0"/>
              <a:t>.</a:t>
            </a:r>
          </a:p>
          <a:p>
            <a:pPr>
              <a:spcAft>
                <a:spcPts val="1200"/>
              </a:spcAft>
            </a:pPr>
            <a:r>
              <a:rPr lang="es-ES" dirty="0"/>
              <a:t>Presenta un perfil de </a:t>
            </a:r>
            <a:r>
              <a:rPr lang="es-ES" b="1" dirty="0"/>
              <a:t>seguridad favorable a largo plazo</a:t>
            </a:r>
            <a:r>
              <a:rPr lang="es-ES" baseline="30000" dirty="0"/>
              <a:t>4</a:t>
            </a:r>
            <a:r>
              <a:rPr lang="es-ES" dirty="0"/>
              <a:t>.</a:t>
            </a:r>
          </a:p>
          <a:p>
            <a:pPr>
              <a:spcAft>
                <a:spcPts val="1200"/>
              </a:spcAft>
            </a:pPr>
            <a:r>
              <a:rPr lang="es-ES" dirty="0"/>
              <a:t>Tratamiento de la psoriasis </a:t>
            </a:r>
            <a:r>
              <a:rPr lang="es-ES" b="1" dirty="0"/>
              <a:t>sin interacciones farmacológicas </a:t>
            </a:r>
            <a:r>
              <a:rPr lang="es-ES" dirty="0"/>
              <a:t>conocidas que puede ser utilizado en pacientes con diferentes comorbilidades.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9AC141-BE91-4177-B686-BA1BC2B86F0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s-ES" dirty="0"/>
              <a:t>DIMETILFUMARATO EN EL TRATAMIENTO </a:t>
            </a:r>
            <a:br>
              <a:rPr lang="es-ES" dirty="0"/>
            </a:br>
            <a:r>
              <a:rPr lang="es-ES" dirty="0"/>
              <a:t>DE LA PSORIASIS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8DD15782-7DE2-49CC-8AE2-C008780FA5E1}"/>
              </a:ext>
            </a:extLst>
          </p:cNvPr>
          <p:cNvSpPr txBox="1">
            <a:spLocks/>
          </p:cNvSpPr>
          <p:nvPr/>
        </p:nvSpPr>
        <p:spPr>
          <a:xfrm>
            <a:off x="581891" y="5900305"/>
            <a:ext cx="9254836" cy="8422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1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Skilarence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R. Ficha técnica. Disponible en: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https://cima.aemps.es/cima/pdfs/es/ft/1171201004/FT_1171201004.pdf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Ultimo acceso: enero 2024; 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2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Mrowietz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U, Asadullah K.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Dimethylfumarate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for psoriasis: more than a dietary curiosity. Trends Mol Med. 2005;11(1):43-48; </a:t>
            </a: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3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Llamas Velasco M et al. P278. Eficacia de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dimetilfumarato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en pacientes con psoriasis en placas moderada tras 52 semanas de tratamiento según práctica clínica: análisis post-hoc del estudio DIMESKIN 1. Presentado en AEDV; 1-3 de diciembre; Bilbao: 2021; </a:t>
            </a:r>
            <a:r>
              <a:rPr lang="en-US" sz="1000" b="1" dirty="0">
                <a:solidFill>
                  <a:srgbClr val="878787"/>
                </a:solidFill>
                <a:latin typeface="Calibri  "/>
                <a:cs typeface="Arial"/>
              </a:rPr>
              <a:t>4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n-US" sz="1000" dirty="0" err="1">
                <a:solidFill>
                  <a:srgbClr val="878787"/>
                </a:solidFill>
                <a:latin typeface="Calibri  "/>
                <a:cs typeface="Arial"/>
              </a:rPr>
              <a:t>Mrowietz</a:t>
            </a:r>
            <a:r>
              <a:rPr lang="en-US" sz="1000" dirty="0">
                <a:solidFill>
                  <a:srgbClr val="878787"/>
                </a:solidFill>
                <a:latin typeface="Calibri  "/>
                <a:cs typeface="Arial"/>
              </a:rPr>
              <a:t> U, et al. Efficacy of dimethyl fumarate treatment for moderate-to-severe plaque psoriasis:. Expert Rev Clin Immunol. 2021</a:t>
            </a:r>
            <a:endParaRPr lang="en-US" sz="1000" dirty="0">
              <a:solidFill>
                <a:srgbClr val="878787"/>
              </a:solidFill>
              <a:latin typeface="Calibri  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99E93A-5F0C-1016-D66A-54A7FD37B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703" y="190451"/>
            <a:ext cx="922451" cy="9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3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028954EB-AA40-D2A3-E08E-B71EA7F7681C}"/>
              </a:ext>
            </a:extLst>
          </p:cNvPr>
          <p:cNvSpPr txBox="1">
            <a:spLocks/>
          </p:cNvSpPr>
          <p:nvPr/>
        </p:nvSpPr>
        <p:spPr>
          <a:xfrm>
            <a:off x="3616375" y="3049438"/>
            <a:ext cx="2825214" cy="379562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60"/>
              </a:lnSpc>
              <a:spcBef>
                <a:spcPts val="400"/>
              </a:spcBef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DIMETILFUMARATO: </a:t>
            </a:r>
            <a:r>
              <a:rPr lang="es-ES" sz="1800" b="1" dirty="0" err="1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MoA</a:t>
            </a:r>
            <a:endParaRPr lang="es-ES" sz="1800" b="1" dirty="0">
              <a:solidFill>
                <a:srgbClr val="007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0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ECD4146-00D8-4F33-A7E0-57CA5F2F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Dimetilfumarato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F4DC4F6-613C-4790-8236-D22EAB37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7" y="2015799"/>
            <a:ext cx="5101739" cy="3997543"/>
          </a:xfrm>
        </p:spPr>
        <p:txBody>
          <a:bodyPr>
            <a:noAutofit/>
          </a:bodyPr>
          <a:lstStyle/>
          <a:p>
            <a:r>
              <a:rPr lang="es-ES" b="1" dirty="0"/>
              <a:t>La exhalación de CO</a:t>
            </a:r>
            <a:r>
              <a:rPr lang="es-ES" b="1" baseline="-25000" dirty="0"/>
              <a:t>2</a:t>
            </a:r>
            <a:r>
              <a:rPr lang="es-ES" baseline="30000" dirty="0"/>
              <a:t>1</a:t>
            </a:r>
            <a:r>
              <a:rPr lang="es-ES" dirty="0"/>
              <a:t> que resulta del metabolismo de MMF es la vía principal de eliminación; por la orina o las heces solo se excretan pequeñas cantidades de MMF intacto.</a:t>
            </a:r>
          </a:p>
          <a:p>
            <a:r>
              <a:rPr lang="es-ES" dirty="0"/>
              <a:t>La parte de DMF que reacciona con el glutatión, formando un aducto del glutatión, da lugar a su ácido </a:t>
            </a:r>
            <a:r>
              <a:rPr lang="es-ES" dirty="0" err="1"/>
              <a:t>mercaptúrico</a:t>
            </a:r>
            <a:r>
              <a:rPr lang="es-ES" dirty="0"/>
              <a:t>, que se excreta por la orina.</a:t>
            </a:r>
          </a:p>
          <a:p>
            <a:r>
              <a:rPr lang="es-ES" dirty="0"/>
              <a:t>La semivida de eliminación terminal de MMF es de 2 horas aproximadamente.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80C6844-27E0-4D94-A698-B4F0A49F47D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 err="1"/>
              <a:t>MoA</a:t>
            </a:r>
            <a:endParaRPr lang="es-ES" dirty="0"/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95CBA591-E4DF-41A0-B53E-CB209D1868CF}"/>
              </a:ext>
            </a:extLst>
          </p:cNvPr>
          <p:cNvSpPr txBox="1">
            <a:spLocks/>
          </p:cNvSpPr>
          <p:nvPr/>
        </p:nvSpPr>
        <p:spPr>
          <a:xfrm>
            <a:off x="541056" y="5944899"/>
            <a:ext cx="9295671" cy="724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878787"/>
                </a:solidFill>
                <a:ea typeface="+mn-lt"/>
                <a:cs typeface="+mn-lt"/>
              </a:rPr>
              <a:t>1</a:t>
            </a:r>
            <a:r>
              <a:rPr lang="en-US" sz="1000" dirty="0">
                <a:solidFill>
                  <a:srgbClr val="878787"/>
                </a:solidFill>
                <a:ea typeface="+mn-lt"/>
                <a:cs typeface="+mn-lt"/>
              </a:rPr>
              <a:t>. </a:t>
            </a:r>
            <a:r>
              <a:rPr lang="en-US" sz="1000" dirty="0" err="1">
                <a:solidFill>
                  <a:srgbClr val="878787"/>
                </a:solidFill>
                <a:ea typeface="+mn-lt"/>
                <a:cs typeface="+mn-lt"/>
              </a:rPr>
              <a:t>Brück</a:t>
            </a:r>
            <a:r>
              <a:rPr lang="en-US" sz="1000" dirty="0">
                <a:solidFill>
                  <a:srgbClr val="878787"/>
                </a:solidFill>
                <a:ea typeface="+mn-lt"/>
                <a:cs typeface="+mn-lt"/>
              </a:rPr>
              <a:t> J et al. A review of the mechanisms of action of </a:t>
            </a:r>
            <a:r>
              <a:rPr lang="en-US" sz="1000" dirty="0" err="1">
                <a:solidFill>
                  <a:srgbClr val="878787"/>
                </a:solidFill>
                <a:ea typeface="+mn-lt"/>
                <a:cs typeface="+mn-lt"/>
              </a:rPr>
              <a:t>dimethylfumarate</a:t>
            </a:r>
            <a:r>
              <a:rPr lang="en-US" sz="1000" dirty="0">
                <a:solidFill>
                  <a:srgbClr val="878787"/>
                </a:solidFill>
                <a:ea typeface="+mn-lt"/>
                <a:cs typeface="+mn-lt"/>
              </a:rPr>
              <a:t> in the treatment of psoriasis. </a:t>
            </a:r>
            <a:r>
              <a:rPr lang="en-US" sz="1000" i="1" dirty="0">
                <a:solidFill>
                  <a:srgbClr val="878787"/>
                </a:solidFill>
                <a:ea typeface="+mn-lt"/>
                <a:cs typeface="+mn-lt"/>
              </a:rPr>
              <a:t>Exp Dermatol</a:t>
            </a:r>
            <a:r>
              <a:rPr lang="en-US" sz="1000" dirty="0">
                <a:solidFill>
                  <a:srgbClr val="878787"/>
                </a:solidFill>
                <a:ea typeface="+mn-lt"/>
                <a:cs typeface="+mn-lt"/>
              </a:rPr>
              <a:t>. 2018 Jun;27(6):611-624.</a:t>
            </a:r>
            <a:endParaRPr lang="es-ES" dirty="0">
              <a:solidFill>
                <a:srgbClr val="878787"/>
              </a:solidFill>
              <a:cs typeface="Calibri" panose="020F0502020204030204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2A8ED11-0582-9C36-DC6E-A8E3D026B49A}"/>
              </a:ext>
            </a:extLst>
          </p:cNvPr>
          <p:cNvGrpSpPr/>
          <p:nvPr/>
        </p:nvGrpSpPr>
        <p:grpSpPr>
          <a:xfrm>
            <a:off x="6153716" y="1565368"/>
            <a:ext cx="5101739" cy="4269803"/>
            <a:chOff x="5938143" y="1565368"/>
            <a:chExt cx="5101739" cy="4269803"/>
          </a:xfrm>
        </p:grpSpPr>
        <p:sp>
          <p:nvSpPr>
            <p:cNvPr id="7" name="Llamada rectangular redondeada 2">
              <a:extLst>
                <a:ext uri="{FF2B5EF4-FFF2-40B4-BE49-F238E27FC236}">
                  <a16:creationId xmlns:a16="http://schemas.microsoft.com/office/drawing/2014/main" id="{CD05524B-9EBB-48EF-AD4B-9C55E7FA6BB8}"/>
                </a:ext>
              </a:extLst>
            </p:cNvPr>
            <p:cNvSpPr/>
            <p:nvPr/>
          </p:nvSpPr>
          <p:spPr>
            <a:xfrm>
              <a:off x="6470496" y="1565368"/>
              <a:ext cx="4569386" cy="716607"/>
            </a:xfrm>
            <a:prstGeom prst="wedgeRoundRectCallout">
              <a:avLst>
                <a:gd name="adj1" fmla="val -25181"/>
                <a:gd name="adj2" fmla="val 46837"/>
                <a:gd name="adj3" fmla="val 16667"/>
              </a:avLst>
            </a:prstGeom>
            <a:solidFill>
              <a:srgbClr val="2C79B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400" dirty="0">
                  <a:solidFill>
                    <a:schemeClr val="bg1"/>
                  </a:solidFill>
                </a:rPr>
                <a:t>¿Cómo se elimina </a:t>
              </a:r>
              <a:r>
                <a:rPr lang="es-ES_tradnl" sz="2400" b="1" dirty="0" err="1">
                  <a:solidFill>
                    <a:schemeClr val="bg1"/>
                  </a:solidFill>
                </a:rPr>
                <a:t>Skilarence</a:t>
              </a:r>
              <a:r>
                <a:rPr lang="es-ES_tradnl" sz="2400" b="1" dirty="0">
                  <a:solidFill>
                    <a:schemeClr val="bg1"/>
                  </a:solidFill>
                </a:rPr>
                <a:t>®</a:t>
              </a:r>
              <a:r>
                <a:rPr lang="es-ES_tradnl" sz="2400" dirty="0">
                  <a:solidFill>
                    <a:schemeClr val="bg1"/>
                  </a:solidFill>
                </a:rPr>
                <a:t>? 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8BEE7A4B-9CF3-4740-ABEA-EE018F14982A}"/>
                </a:ext>
              </a:extLst>
            </p:cNvPr>
            <p:cNvGrpSpPr/>
            <p:nvPr/>
          </p:nvGrpSpPr>
          <p:grpSpPr>
            <a:xfrm>
              <a:off x="5938143" y="2444456"/>
              <a:ext cx="5008794" cy="3390715"/>
              <a:chOff x="1197160" y="91546"/>
              <a:chExt cx="8803281" cy="6250822"/>
            </a:xfrm>
          </p:grpSpPr>
          <p:pic>
            <p:nvPicPr>
              <p:cNvPr id="10" name="Imagen 7">
                <a:extLst>
                  <a:ext uri="{FF2B5EF4-FFF2-40B4-BE49-F238E27FC236}">
                    <a16:creationId xmlns:a16="http://schemas.microsoft.com/office/drawing/2014/main" id="{1476228F-C7E9-4DAC-86C0-489A01BBA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71" b="5153"/>
              <a:stretch/>
            </p:blipFill>
            <p:spPr>
              <a:xfrm>
                <a:off x="1197160" y="91546"/>
                <a:ext cx="8803281" cy="6250822"/>
              </a:xfrm>
              <a:prstGeom prst="rect">
                <a:avLst/>
              </a:prstGeom>
            </p:spPr>
          </p:pic>
          <p:sp>
            <p:nvSpPr>
              <p:cNvPr id="11" name="Elipse 5">
                <a:extLst>
                  <a:ext uri="{FF2B5EF4-FFF2-40B4-BE49-F238E27FC236}">
                    <a16:creationId xmlns:a16="http://schemas.microsoft.com/office/drawing/2014/main" id="{4AB27E71-856C-43C3-AAD0-221B0EBC4A49}"/>
                  </a:ext>
                </a:extLst>
              </p:cNvPr>
              <p:cNvSpPr/>
              <p:nvPr/>
            </p:nvSpPr>
            <p:spPr>
              <a:xfrm>
                <a:off x="5481594" y="4613629"/>
                <a:ext cx="733428" cy="26936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Elipse 6">
                <a:extLst>
                  <a:ext uri="{FF2B5EF4-FFF2-40B4-BE49-F238E27FC236}">
                    <a16:creationId xmlns:a16="http://schemas.microsoft.com/office/drawing/2014/main" id="{6C8BD4E8-77CF-45FF-B2BB-6634C8CBDFD0}"/>
                  </a:ext>
                </a:extLst>
              </p:cNvPr>
              <p:cNvSpPr/>
              <p:nvPr/>
            </p:nvSpPr>
            <p:spPr>
              <a:xfrm>
                <a:off x="5522994" y="5664763"/>
                <a:ext cx="650628" cy="19972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C8336F30-B2E0-9913-DE78-21B36D39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2E5D4-1006-466B-BD77-8FB861FF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Dimetilfumarato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39D4B5-B485-40BB-9190-31849D1B7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No hay datos indicativos de interacciones</a:t>
            </a:r>
            <a:r>
              <a:rPr lang="es-ES" dirty="0"/>
              <a:t> con el citocromo P450 ni con los transportadores de entrada y salida más frecuentes</a:t>
            </a:r>
            <a:r>
              <a:rPr lang="es-ES" baseline="30000" dirty="0"/>
              <a:t>1</a:t>
            </a:r>
            <a:r>
              <a:rPr lang="es-ES" dirty="0"/>
              <a:t>; por tanto, no se esperan interacciones con medicamentos metabolizados o transportados por estos sistemas.</a:t>
            </a:r>
          </a:p>
          <a:p>
            <a:pPr>
              <a:spcAft>
                <a:spcPts val="1200"/>
              </a:spcAft>
            </a:pPr>
            <a:r>
              <a:rPr lang="es-ES" dirty="0"/>
              <a:t>De acuerdo con la farmacología del </a:t>
            </a:r>
            <a:r>
              <a:rPr lang="es-ES" dirty="0" err="1"/>
              <a:t>dimetilfumarato</a:t>
            </a:r>
            <a:r>
              <a:rPr lang="es-ES" dirty="0"/>
              <a:t>, no se prevé que sea necesario ajustar la dosis para pacientes de edad avanzada</a:t>
            </a:r>
            <a:r>
              <a:rPr lang="es-ES" baseline="30000" dirty="0"/>
              <a:t>2</a:t>
            </a:r>
            <a:r>
              <a:rPr lang="es-ES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263917-6599-42EE-94D0-731146C6800E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" dirty="0" err="1"/>
              <a:t>MoA</a:t>
            </a:r>
            <a:r>
              <a:rPr lang="es-ES" dirty="0"/>
              <a:t> - INTERACCIONES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10C369-AAAD-47E7-B93E-E92D7B36F2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62" y="4026762"/>
            <a:ext cx="4221966" cy="1653871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97970CD3-3312-4AAC-ABC6-0B3AE0656748}"/>
              </a:ext>
            </a:extLst>
          </p:cNvPr>
          <p:cNvSpPr txBox="1">
            <a:spLocks/>
          </p:cNvSpPr>
          <p:nvPr/>
        </p:nvSpPr>
        <p:spPr>
          <a:xfrm>
            <a:off x="541056" y="5944899"/>
            <a:ext cx="9517344" cy="724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771"/>
              </a:buClr>
              <a:buFontTx/>
              <a:buNone/>
              <a:defRPr sz="2000" kern="1200">
                <a:solidFill>
                  <a:srgbClr val="72B77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77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1.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Aubets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J, et al. No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evidence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for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interactions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of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dimethylfumarate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(DMF) and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its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main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metabolite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monomethylfumarate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(MMF)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with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human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cytochrome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P450 (CYP)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enzymes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and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the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P-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glycoprotein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(P-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gp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)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drug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transporter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Pharmacol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Res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Perspect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 2019;7(6):e00540; </a:t>
            </a:r>
            <a:r>
              <a:rPr lang="es-ES" sz="1000" b="1" dirty="0">
                <a:solidFill>
                  <a:srgbClr val="878787"/>
                </a:solidFill>
                <a:latin typeface="Calibri  "/>
                <a:cs typeface="Arial"/>
              </a:rPr>
              <a:t>2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</a:t>
            </a:r>
            <a:r>
              <a:rPr lang="es-ES" sz="1000" dirty="0" err="1">
                <a:solidFill>
                  <a:srgbClr val="878787"/>
                </a:solidFill>
                <a:latin typeface="Calibri  "/>
                <a:cs typeface="Arial"/>
              </a:rPr>
              <a:t>Skilarence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®. Ficha técnica. Agencia Española de Medicamentos y Productos Sanitarios. Centro de Información del Medicamento. Disponible en: 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https://cima.aemps.es/cima/dochtml/ft/1171201004/FT_1171201004.html</a:t>
            </a:r>
            <a:r>
              <a:rPr lang="es-ES" sz="1000" dirty="0">
                <a:solidFill>
                  <a:srgbClr val="878787"/>
                </a:solidFill>
                <a:latin typeface="Calibri  "/>
                <a:cs typeface="Arial"/>
              </a:rPr>
              <a:t>. Último acceso 31 de enero de 2024.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642D1C-B18F-F973-360C-79A2F1D87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702" y="203329"/>
            <a:ext cx="922452" cy="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028954EB-AA40-D2A3-E08E-B71EA7F7681C}"/>
              </a:ext>
            </a:extLst>
          </p:cNvPr>
          <p:cNvSpPr txBox="1">
            <a:spLocks/>
          </p:cNvSpPr>
          <p:nvPr/>
        </p:nvSpPr>
        <p:spPr>
          <a:xfrm>
            <a:off x="3589078" y="2977141"/>
            <a:ext cx="2825214" cy="903718"/>
          </a:xfrm>
          <a:prstGeom prst="rect">
            <a:avLst/>
          </a:prstGeom>
          <a:noFill/>
        </p:spPr>
        <p:txBody>
          <a:bodyPr vert="horz" lIns="91440" tIns="108000" rIns="91440" bIns="10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60"/>
              </a:lnSpc>
              <a:spcBef>
                <a:spcPts val="400"/>
              </a:spcBef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DIMETILFUMARATO:</a:t>
            </a:r>
          </a:p>
          <a:p>
            <a:pPr marL="0" indent="0" algn="ctr">
              <a:lnSpc>
                <a:spcPts val="1760"/>
              </a:lnSpc>
              <a:spcBef>
                <a:spcPts val="400"/>
              </a:spcBef>
              <a:buNone/>
            </a:pPr>
            <a:r>
              <a:rPr lang="es-ES" sz="1800" b="1" dirty="0">
                <a:solidFill>
                  <a:srgbClr val="0074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EVIDENCIA CIENTÍFICA DISPONIBLE</a:t>
            </a:r>
            <a:endParaRPr lang="es-ES" sz="1800" b="1" dirty="0">
              <a:solidFill>
                <a:srgbClr val="007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33954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c50bd1-c49f-48d6-83b5-3b4979c7e4a4" xsi:nil="true"/>
    <lcf76f155ced4ddcb4097134ff3c332f xmlns="5d791ea1-f5fe-405a-8e78-a8b93983d4d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408A843CD9D1B48AA846DC2D38B740F" ma:contentTypeVersion="17" ma:contentTypeDescription="Crear nuevo documento." ma:contentTypeScope="" ma:versionID="7b97d8f23f2f8844d8e15298bd96039e">
  <xsd:schema xmlns:xsd="http://www.w3.org/2001/XMLSchema" xmlns:xs="http://www.w3.org/2001/XMLSchema" xmlns:p="http://schemas.microsoft.com/office/2006/metadata/properties" xmlns:ns2="5d791ea1-f5fe-405a-8e78-a8b93983d4d0" xmlns:ns3="93c50bd1-c49f-48d6-83b5-3b4979c7e4a4" targetNamespace="http://schemas.microsoft.com/office/2006/metadata/properties" ma:root="true" ma:fieldsID="30ee394ca00cb909410aa057093f2fa6" ns2:_="" ns3:_="">
    <xsd:import namespace="5d791ea1-f5fe-405a-8e78-a8b93983d4d0"/>
    <xsd:import namespace="93c50bd1-c49f-48d6-83b5-3b4979c7e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91ea1-f5fe-405a-8e78-a8b93983d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6948dffe-9731-4086-88fa-356309359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50bd1-c49f-48d6-83b5-3b4979c7e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a979abe-33ef-4d5d-b59e-53241737e700}" ma:internalName="TaxCatchAll" ma:showField="CatchAllData" ma:web="93c50bd1-c49f-48d6-83b5-3b4979c7e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EB91E9-35A4-427D-A75C-D3082F5EDB52}">
  <ds:schemaRefs>
    <ds:schemaRef ds:uri="http://schemas.microsoft.com/office/2006/metadata/properties"/>
    <ds:schemaRef ds:uri="http://schemas.microsoft.com/office/infopath/2007/PartnerControls"/>
    <ds:schemaRef ds:uri="93c50bd1-c49f-48d6-83b5-3b4979c7e4a4"/>
    <ds:schemaRef ds:uri="5d791ea1-f5fe-405a-8e78-a8b93983d4d0"/>
  </ds:schemaRefs>
</ds:datastoreItem>
</file>

<file path=customXml/itemProps2.xml><?xml version="1.0" encoding="utf-8"?>
<ds:datastoreItem xmlns:ds="http://schemas.openxmlformats.org/officeDocument/2006/customXml" ds:itemID="{6DDECD5D-D70D-4375-BF2E-88D2F944E2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CE3AC5-E181-41F2-897E-F3544E48C5F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2532</Words>
  <Application>Microsoft Office PowerPoint</Application>
  <PresentationFormat>Panorámica</PresentationFormat>
  <Paragraphs>180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</vt:lpstr>
      <vt:lpstr>Calibri  </vt:lpstr>
      <vt:lpstr>Calibri Light</vt:lpstr>
      <vt:lpstr>1_Diseño personalizado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Introducción</vt:lpstr>
      <vt:lpstr>Presentación de PowerPoint</vt:lpstr>
      <vt:lpstr>Dimetilfumarato</vt:lpstr>
      <vt:lpstr>Dimetilfumarato</vt:lpstr>
      <vt:lpstr>Presentación de PowerPoint</vt:lpstr>
      <vt:lpstr>Evidencia científica disponible</vt:lpstr>
      <vt:lpstr>Evidencia científica disponible</vt:lpstr>
      <vt:lpstr>Evidencia científica disponible</vt:lpstr>
      <vt:lpstr>Presentación de PowerPoint</vt:lpstr>
      <vt:lpstr>Presentación de PowerPoint</vt:lpstr>
      <vt:lpstr>DMF tiene un perfil de seguridad favorable a largo plazo1​</vt:lpstr>
      <vt:lpstr>Presentación de PowerPoint</vt:lpstr>
      <vt:lpstr>Presentación de PowerPoint</vt:lpstr>
      <vt:lpstr>Herramienta de soporte</vt:lpstr>
      <vt:lpstr>PSP: Skilarence® Responde</vt:lpstr>
      <vt:lpstr>PSP: Skilarence® Responde</vt:lpstr>
      <vt:lpstr>Introducción</vt:lpstr>
      <vt:lpstr>Resultados y conclusiones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 de Microsoft Office</dc:creator>
  <cp:keywords/>
  <dc:description/>
  <cp:lastModifiedBy>Luis Gomez Saiz</cp:lastModifiedBy>
  <cp:revision>30</cp:revision>
  <dcterms:created xsi:type="dcterms:W3CDTF">2020-09-09T10:50:13Z</dcterms:created>
  <dcterms:modified xsi:type="dcterms:W3CDTF">2024-03-12T08:59:11Z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2023-09-18T10:38:50Z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aa3fdab7-8e64-4805-9853-597592508352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1_Diseño personalizado:8</vt:lpwstr>
  </property>
  <property fmtid="{D5CDD505-2E9C-101B-9397-08002B2CF9AE}" pid="10" name="ClassificationContentMarkingHeaderText">
    <vt:lpwstr>INTERNAL USE</vt:lpwstr>
  </property>
  <property fmtid="{D5CDD505-2E9C-101B-9397-08002B2CF9AE}" pid="11" name="ContentTypeId">
    <vt:lpwstr>0x010100C408A843CD9D1B48AA846DC2D38B740F</vt:lpwstr>
  </property>
  <property fmtid="{D5CDD505-2E9C-101B-9397-08002B2CF9AE}" pid="12" name="MediaServiceImageTags">
    <vt:lpwstr/>
  </property>
</Properties>
</file>