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77" r:id="rId3"/>
  </p:sldMasterIdLst>
  <p:notesMasterIdLst>
    <p:notesMasterId r:id="rId73"/>
  </p:notesMasterIdLst>
  <p:sldIdLst>
    <p:sldId id="256" r:id="rId4"/>
    <p:sldId id="2147474448" r:id="rId5"/>
    <p:sldId id="2147483575" r:id="rId6"/>
    <p:sldId id="2147483621" r:id="rId7"/>
    <p:sldId id="2147479163" r:id="rId8"/>
    <p:sldId id="2147483579" r:id="rId9"/>
    <p:sldId id="2147483580" r:id="rId10"/>
    <p:sldId id="2147483581" r:id="rId11"/>
    <p:sldId id="2147483582" r:id="rId12"/>
    <p:sldId id="2147483583" r:id="rId13"/>
    <p:sldId id="2147483617" r:id="rId14"/>
    <p:sldId id="2147483618" r:id="rId15"/>
    <p:sldId id="2147483584" r:id="rId16"/>
    <p:sldId id="258" r:id="rId17"/>
    <p:sldId id="259" r:id="rId18"/>
    <p:sldId id="257" r:id="rId19"/>
    <p:sldId id="260" r:id="rId20"/>
    <p:sldId id="2147483578" r:id="rId21"/>
    <p:sldId id="262" r:id="rId22"/>
    <p:sldId id="2147483585" r:id="rId23"/>
    <p:sldId id="2147483586" r:id="rId24"/>
    <p:sldId id="2147483587" r:id="rId25"/>
    <p:sldId id="273" r:id="rId26"/>
    <p:sldId id="274" r:id="rId27"/>
    <p:sldId id="275" r:id="rId28"/>
    <p:sldId id="2147483589" r:id="rId29"/>
    <p:sldId id="2147483590" r:id="rId30"/>
    <p:sldId id="2147483591" r:id="rId31"/>
    <p:sldId id="2147483592" r:id="rId32"/>
    <p:sldId id="263" r:id="rId33"/>
    <p:sldId id="264" r:id="rId34"/>
    <p:sldId id="2147483594" r:id="rId35"/>
    <p:sldId id="265" r:id="rId36"/>
    <p:sldId id="2147483595" r:id="rId37"/>
    <p:sldId id="2147483600" r:id="rId38"/>
    <p:sldId id="2147483596" r:id="rId39"/>
    <p:sldId id="266" r:id="rId40"/>
    <p:sldId id="2147483597" r:id="rId41"/>
    <p:sldId id="267" r:id="rId42"/>
    <p:sldId id="2147483598" r:id="rId43"/>
    <p:sldId id="272" r:id="rId44"/>
    <p:sldId id="2147483601" r:id="rId45"/>
    <p:sldId id="281" r:id="rId46"/>
    <p:sldId id="393" r:id="rId47"/>
    <p:sldId id="2147483622" r:id="rId48"/>
    <p:sldId id="2147483623" r:id="rId49"/>
    <p:sldId id="2147483624" r:id="rId50"/>
    <p:sldId id="2147483625" r:id="rId51"/>
    <p:sldId id="2147483626" r:id="rId52"/>
    <p:sldId id="2147483627" r:id="rId53"/>
    <p:sldId id="282" r:id="rId54"/>
    <p:sldId id="283" r:id="rId55"/>
    <p:sldId id="284" r:id="rId56"/>
    <p:sldId id="285" r:id="rId57"/>
    <p:sldId id="2147483603" r:id="rId58"/>
    <p:sldId id="2147483604" r:id="rId59"/>
    <p:sldId id="2147483605" r:id="rId60"/>
    <p:sldId id="2147483606" r:id="rId61"/>
    <p:sldId id="2147483607" r:id="rId62"/>
    <p:sldId id="286" r:id="rId63"/>
    <p:sldId id="287" r:id="rId64"/>
    <p:sldId id="2147483608" r:id="rId65"/>
    <p:sldId id="2147483610" r:id="rId66"/>
    <p:sldId id="289" r:id="rId67"/>
    <p:sldId id="2147483611" r:id="rId68"/>
    <p:sldId id="2147483612" r:id="rId69"/>
    <p:sldId id="2147483613" r:id="rId70"/>
    <p:sldId id="288" r:id="rId71"/>
    <p:sldId id="2147483620" r:id="rId7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5C5B08-3DF0-6ECE-4B80-84D0B4F2B580}" name="Mar García Miranda" initials="MG" userId="S::mgarciamiran@almirall.com::c18ebe07-b4dd-4859-982c-40d9053cf126" providerId="AD"/>
  <p188:author id="{D9B528EE-5DD7-91FB-B780-8F0DFA9605E3}" name="Marta Clariana Colet" initials="MC" userId="S::mclariana@almirall.com::6c19f009-d79f-4509-98f9-5b5d8beb2e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B76"/>
    <a:srgbClr val="EC959D"/>
    <a:srgbClr val="008C93"/>
    <a:srgbClr val="B86A78"/>
    <a:srgbClr val="E1EBEE"/>
    <a:srgbClr val="FC8E9B"/>
    <a:srgbClr val="FFFFFF"/>
    <a:srgbClr val="1D6985"/>
    <a:srgbClr val="F9DBDE"/>
    <a:srgbClr val="F6C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B8AA5-8F48-4540-BBEB-745176752970}" v="370" dt="2026-02-02T16:14:21.951"/>
    <p1510:client id="{F2DD4403-9B86-4763-9A9E-8A14BFBD628C}" v="17" dt="2026-02-02T12:29:12.4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308" y="2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15-4B87-94B8-EA8FC0CFF0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15-4B87-94B8-EA8FC0CFF0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15-4B87-94B8-EA8FC0CFF0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15-4B87-94B8-EA8FC0CFF011}"/>
              </c:ext>
            </c:extLst>
          </c:dPt>
          <c:dLbls>
            <c:dLbl>
              <c:idx val="1"/>
              <c:layout>
                <c:manualLayout>
                  <c:x val="6.9210573207805978E-2"/>
                  <c:y val="0.115487305148692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15-4B87-94B8-EA8FC0CFF0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15-4B87-94B8-EA8FC0CFF01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DE-4899-B0BD-6A6FF2753B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DE-4899-B0BD-6A6FF2753B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DE-4899-B0BD-6A6FF2753B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DE-4899-B0BD-6A6FF2753B92}"/>
              </c:ext>
            </c:extLst>
          </c:dPt>
          <c:dLbls>
            <c:dLbl>
              <c:idx val="1"/>
              <c:layout>
                <c:manualLayout>
                  <c:x val="0.11851359540542418"/>
                  <c:y val="0.182046398035021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DE-4899-B0BD-6A6FF2753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DE-4899-B0BD-6A6FF2753B9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40-4A5A-9602-E819208C8F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40-4A5A-9602-E819208C8FD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40-4A5A-9602-E819208C8FD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40-4A5A-9602-E819208C8FD6}"/>
              </c:ext>
            </c:extLst>
          </c:dPt>
          <c:dLbls>
            <c:dLbl>
              <c:idx val="1"/>
              <c:layout>
                <c:manualLayout>
                  <c:x val="0.13823480428447146"/>
                  <c:y val="0.1894418528001695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40-4A5A-9602-E819208C8F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40-4A5A-9602-E819208C8FD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38-4FDD-87D6-4D7B1EE5B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38-4FDD-87D6-4D7B1EE5B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38-4FDD-87D6-4D7B1EE5B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38-4FDD-87D6-4D7B1EE5BF50}"/>
              </c:ext>
            </c:extLst>
          </c:dPt>
          <c:dLbls>
            <c:dLbl>
              <c:idx val="1"/>
              <c:layout>
                <c:manualLayout>
                  <c:x val="0.1579560131635187"/>
                  <c:y val="0.2190236718607604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38-4FDD-87D6-4D7B1EE5B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38-4FDD-87D6-4D7B1EE5BF5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svg"/><Relationship Id="rId2" Type="http://schemas.openxmlformats.org/officeDocument/2006/relationships/image" Target="../media/image151.svg"/><Relationship Id="rId1" Type="http://schemas.openxmlformats.org/officeDocument/2006/relationships/image" Target="../media/image150.png"/><Relationship Id="rId6" Type="http://schemas.openxmlformats.org/officeDocument/2006/relationships/image" Target="../media/image155.sv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svg"/><Relationship Id="rId4" Type="http://schemas.openxmlformats.org/officeDocument/2006/relationships/image" Target="../media/image153.svg"/><Relationship Id="rId9" Type="http://schemas.openxmlformats.org/officeDocument/2006/relationships/image" Target="../media/image1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svg"/><Relationship Id="rId2" Type="http://schemas.openxmlformats.org/officeDocument/2006/relationships/image" Target="../media/image151.svg"/><Relationship Id="rId1" Type="http://schemas.openxmlformats.org/officeDocument/2006/relationships/image" Target="../media/image150.png"/><Relationship Id="rId6" Type="http://schemas.openxmlformats.org/officeDocument/2006/relationships/image" Target="../media/image155.sv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svg"/><Relationship Id="rId4" Type="http://schemas.openxmlformats.org/officeDocument/2006/relationships/image" Target="../media/image153.svg"/><Relationship Id="rId9" Type="http://schemas.openxmlformats.org/officeDocument/2006/relationships/image" Target="../media/image1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E3EF1-D3BE-4761-87E8-5BC788A1661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8EF1B61A-7009-4933-8F8D-36F4FDB5A536}">
      <dgm:prSet/>
      <dgm:spPr/>
      <dgm:t>
        <a:bodyPr/>
        <a:lstStyle/>
        <a:p>
          <a:pPr>
            <a:lnSpc>
              <a:spcPct val="100000"/>
            </a:lnSpc>
          </a:pPr>
          <a:r>
            <a:rPr lang="es-ES">
              <a:latin typeface="Noto Sans "/>
            </a:rPr>
            <a:t>Realizar preguntas abiertas : ¿como te afecta la psoriasis? ¿¿Te afecta en tu día a día?, </a:t>
          </a:r>
          <a:endParaRPr lang="en-US">
            <a:latin typeface="Noto Sans "/>
          </a:endParaRPr>
        </a:p>
      </dgm:t>
    </dgm:pt>
    <dgm:pt modelId="{4444B8A5-C765-42F2-A4AE-5DB6F061F10C}" type="parTrans" cxnId="{9155696D-60ED-4ACA-9E8F-B437A5EE7355}">
      <dgm:prSet/>
      <dgm:spPr/>
      <dgm:t>
        <a:bodyPr/>
        <a:lstStyle/>
        <a:p>
          <a:endParaRPr lang="en-US"/>
        </a:p>
      </dgm:t>
    </dgm:pt>
    <dgm:pt modelId="{9772255E-1309-47E0-A02F-DCC8ADD32EDC}" type="sibTrans" cxnId="{9155696D-60ED-4ACA-9E8F-B437A5EE7355}">
      <dgm:prSet/>
      <dgm:spPr/>
      <dgm:t>
        <a:bodyPr/>
        <a:lstStyle/>
        <a:p>
          <a:endParaRPr lang="en-US"/>
        </a:p>
      </dgm:t>
    </dgm:pt>
    <dgm:pt modelId="{48986902-1304-426E-8905-71A5BCDA1119}">
      <dgm:prSet/>
      <dgm:spPr/>
      <dgm:t>
        <a:bodyPr/>
        <a:lstStyle/>
        <a:p>
          <a:pPr>
            <a:lnSpc>
              <a:spcPct val="100000"/>
            </a:lnSpc>
          </a:pPr>
          <a:r>
            <a:rPr lang="es-E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Validar el malestar emocional: comprendo lo que me explicas… </a:t>
          </a:r>
          <a:endParaRPr lang="en-US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DA0138D-E09A-419F-B21E-FAE632A48B43}" type="parTrans" cxnId="{27DD5BEF-D028-4217-9C65-00FFEBA1C11F}">
      <dgm:prSet/>
      <dgm:spPr/>
      <dgm:t>
        <a:bodyPr/>
        <a:lstStyle/>
        <a:p>
          <a:endParaRPr lang="en-US"/>
        </a:p>
      </dgm:t>
    </dgm:pt>
    <dgm:pt modelId="{A4AB686B-5A8C-458C-8F9E-3ED7E033FB9C}" type="sibTrans" cxnId="{27DD5BEF-D028-4217-9C65-00FFEBA1C11F}">
      <dgm:prSet/>
      <dgm:spPr/>
      <dgm:t>
        <a:bodyPr/>
        <a:lstStyle/>
        <a:p>
          <a:endParaRPr lang="en-US"/>
        </a:p>
      </dgm:t>
    </dgm:pt>
    <dgm:pt modelId="{591999FD-FF5E-41BA-9F65-6ABE9FD85EF8}">
      <dgm:prSet/>
      <dgm:spPr/>
      <dgm:t>
        <a:bodyPr/>
        <a:lstStyle/>
        <a:p>
          <a:pPr>
            <a:lnSpc>
              <a:spcPct val="100000"/>
            </a:lnSpc>
          </a:pPr>
          <a:r>
            <a:rPr lang="es-E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Explorar el estado de ánimo, descanso y apoyo social  mediante preguntas abiertas y/o monitorizar con cuestionarios (HADS) </a:t>
          </a:r>
          <a:endParaRPr lang="en-US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1834B9B-59D8-43EA-9F42-C29D0DE9F73C}" type="parTrans" cxnId="{5679AB3C-B7BF-47F8-8142-4753E557D491}">
      <dgm:prSet/>
      <dgm:spPr/>
      <dgm:t>
        <a:bodyPr/>
        <a:lstStyle/>
        <a:p>
          <a:endParaRPr lang="en-US"/>
        </a:p>
      </dgm:t>
    </dgm:pt>
    <dgm:pt modelId="{814BB4F8-5F22-4157-94EC-38C3E970755D}" type="sibTrans" cxnId="{5679AB3C-B7BF-47F8-8142-4753E557D491}">
      <dgm:prSet/>
      <dgm:spPr/>
      <dgm:t>
        <a:bodyPr/>
        <a:lstStyle/>
        <a:p>
          <a:endParaRPr lang="en-US"/>
        </a:p>
      </dgm:t>
    </dgm:pt>
    <dgm:pt modelId="{32E1833B-E2A1-48C2-963D-E4F839878D6A}">
      <dgm:prSet/>
      <dgm:spPr/>
      <dgm:t>
        <a:bodyPr/>
        <a:lstStyle/>
        <a:p>
          <a:pPr>
            <a:lnSpc>
              <a:spcPct val="100000"/>
            </a:lnSpc>
          </a:pPr>
          <a:r>
            <a:rPr lang="es-ES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Evitar minimizar la enfermedad </a:t>
          </a:r>
          <a:endParaRPr lang="en-US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8B3A7E48-2D96-468F-BB1A-6B141A17494F}" type="parTrans" cxnId="{4B1E5B39-7549-4EFC-AD94-9D9E6B74EB49}">
      <dgm:prSet/>
      <dgm:spPr/>
      <dgm:t>
        <a:bodyPr/>
        <a:lstStyle/>
        <a:p>
          <a:endParaRPr lang="en-US"/>
        </a:p>
      </dgm:t>
    </dgm:pt>
    <dgm:pt modelId="{017EE37D-E843-4751-949A-6505A9BA7C17}" type="sibTrans" cxnId="{4B1E5B39-7549-4EFC-AD94-9D9E6B74EB49}">
      <dgm:prSet/>
      <dgm:spPr/>
      <dgm:t>
        <a:bodyPr/>
        <a:lstStyle/>
        <a:p>
          <a:endParaRPr lang="en-US"/>
        </a:p>
      </dgm:t>
    </dgm:pt>
    <dgm:pt modelId="{9B5379C3-7A63-4416-97D5-176145B00A35}">
      <dgm:prSet/>
      <dgm:spPr/>
      <dgm:t>
        <a:bodyPr/>
        <a:lstStyle/>
        <a:p>
          <a:pPr>
            <a:lnSpc>
              <a:spcPct val="100000"/>
            </a:lnSpc>
          </a:pPr>
          <a:r>
            <a:rPr lang="es-ES">
              <a:latin typeface="Noto Sans "/>
            </a:rPr>
            <a:t>Ofrecer escucha y acompañamiento.</a:t>
          </a:r>
          <a:endParaRPr lang="en-US">
            <a:latin typeface="Noto Sans "/>
          </a:endParaRPr>
        </a:p>
      </dgm:t>
    </dgm:pt>
    <dgm:pt modelId="{D4872E35-540C-4CF7-BA1E-2B3212ECF902}" type="parTrans" cxnId="{8EA0013C-C884-4AE3-8DB3-6B76E8D45140}">
      <dgm:prSet/>
      <dgm:spPr/>
      <dgm:t>
        <a:bodyPr/>
        <a:lstStyle/>
        <a:p>
          <a:endParaRPr lang="en-US"/>
        </a:p>
      </dgm:t>
    </dgm:pt>
    <dgm:pt modelId="{C9F5B12B-5734-46EF-824F-19836BC5A798}" type="sibTrans" cxnId="{8EA0013C-C884-4AE3-8DB3-6B76E8D45140}">
      <dgm:prSet/>
      <dgm:spPr/>
      <dgm:t>
        <a:bodyPr/>
        <a:lstStyle/>
        <a:p>
          <a:endParaRPr lang="en-US"/>
        </a:p>
      </dgm:t>
    </dgm:pt>
    <dgm:pt modelId="{E37BED6D-C437-4109-816E-5E9B4C1CED66}">
      <dgm:prSet/>
      <dgm:spPr/>
      <dgm:t>
        <a:bodyPr/>
        <a:lstStyle/>
        <a:p>
          <a:pPr>
            <a:lnSpc>
              <a:spcPct val="100000"/>
            </a:lnSpc>
          </a:pPr>
          <a:r>
            <a:rPr lang="es-ES">
              <a:latin typeface="Noto Sans "/>
            </a:rPr>
            <a:t>Derivar grupos de bienestar emocional a los pacientes que se puedan beneficiar  y asociaciones de pacientes</a:t>
          </a:r>
          <a:endParaRPr lang="en-US">
            <a:latin typeface="Noto Sans "/>
          </a:endParaRPr>
        </a:p>
      </dgm:t>
    </dgm:pt>
    <dgm:pt modelId="{83A32EC2-1F4F-45F7-9367-DEB85630AC74}" type="parTrans" cxnId="{528E7BC0-4880-415B-98C9-5A2C0CE7F295}">
      <dgm:prSet/>
      <dgm:spPr/>
      <dgm:t>
        <a:bodyPr/>
        <a:lstStyle/>
        <a:p>
          <a:endParaRPr lang="en-US"/>
        </a:p>
      </dgm:t>
    </dgm:pt>
    <dgm:pt modelId="{D51363E5-AC1D-48E8-AF19-AA7B4E638334}" type="sibTrans" cxnId="{528E7BC0-4880-415B-98C9-5A2C0CE7F295}">
      <dgm:prSet/>
      <dgm:spPr/>
      <dgm:t>
        <a:bodyPr/>
        <a:lstStyle/>
        <a:p>
          <a:endParaRPr lang="en-US"/>
        </a:p>
      </dgm:t>
    </dgm:pt>
    <dgm:pt modelId="{A838C1BD-8BE6-4F3D-8D0C-7F7CDA6CB472}" type="pres">
      <dgm:prSet presAssocID="{DFBE3EF1-D3BE-4761-87E8-5BC788A16615}" presName="root" presStyleCnt="0">
        <dgm:presLayoutVars>
          <dgm:dir/>
          <dgm:resizeHandles val="exact"/>
        </dgm:presLayoutVars>
      </dgm:prSet>
      <dgm:spPr/>
    </dgm:pt>
    <dgm:pt modelId="{9B4DFB09-C2C4-40D4-B3B8-D13F76D2F0C4}" type="pres">
      <dgm:prSet presAssocID="{8EF1B61A-7009-4933-8F8D-36F4FDB5A536}" presName="compNode" presStyleCnt="0"/>
      <dgm:spPr/>
    </dgm:pt>
    <dgm:pt modelId="{C03C6F85-53EF-4116-81C4-A8D121A0ACD3}" type="pres">
      <dgm:prSet presAssocID="{8EF1B61A-7009-4933-8F8D-36F4FDB5A536}" presName="bgRect" presStyleLbl="bgShp" presStyleIdx="0" presStyleCnt="6" custLinFactNeighborX="-290" custLinFactNeighborY="3951"/>
      <dgm:spPr/>
    </dgm:pt>
    <dgm:pt modelId="{2A0DD092-DE74-40F4-924B-BC540FC0B5ED}" type="pres">
      <dgm:prSet presAssocID="{8EF1B61A-7009-4933-8F8D-36F4FDB5A536}" presName="iconRect" presStyleLbl="node1" presStyleIdx="0" presStyleCnt="6"/>
      <dgm:spPr>
        <a:blipFill dpi="0" rotWithShape="1">
          <a:blip xmlns:r="http://schemas.openxmlformats.org/officeDocument/2006/relationships" r:embed="rId1">
            <a:alphaModFix amt="9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73E24B8-BCFA-4AEC-A775-DB07E0B9F7DB}" type="pres">
      <dgm:prSet presAssocID="{8EF1B61A-7009-4933-8F8D-36F4FDB5A536}" presName="spaceRect" presStyleCnt="0"/>
      <dgm:spPr/>
    </dgm:pt>
    <dgm:pt modelId="{D67E3D71-9DA9-48EB-8221-1CB9CAE21741}" type="pres">
      <dgm:prSet presAssocID="{8EF1B61A-7009-4933-8F8D-36F4FDB5A536}" presName="parTx" presStyleLbl="revTx" presStyleIdx="0" presStyleCnt="6">
        <dgm:presLayoutVars>
          <dgm:chMax val="0"/>
          <dgm:chPref val="0"/>
        </dgm:presLayoutVars>
      </dgm:prSet>
      <dgm:spPr/>
    </dgm:pt>
    <dgm:pt modelId="{A95BB31F-27BB-4DD6-9C72-04038603BBDC}" type="pres">
      <dgm:prSet presAssocID="{9772255E-1309-47E0-A02F-DCC8ADD32EDC}" presName="sibTrans" presStyleCnt="0"/>
      <dgm:spPr/>
    </dgm:pt>
    <dgm:pt modelId="{5DCECAD8-CF1F-4F0C-9001-AC5C704B4CD9}" type="pres">
      <dgm:prSet presAssocID="{48986902-1304-426E-8905-71A5BCDA1119}" presName="compNode" presStyleCnt="0"/>
      <dgm:spPr/>
    </dgm:pt>
    <dgm:pt modelId="{858CCD26-81CC-4AA8-806E-9BD083E54698}" type="pres">
      <dgm:prSet presAssocID="{48986902-1304-426E-8905-71A5BCDA1119}" presName="bgRect" presStyleLbl="bgShp" presStyleIdx="1" presStyleCnt="6"/>
      <dgm:spPr/>
    </dgm:pt>
    <dgm:pt modelId="{A329C070-0118-4728-805E-DE57CDE9D6C2}" type="pres">
      <dgm:prSet presAssocID="{48986902-1304-426E-8905-71A5BCDA111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7990906D-14A0-45EF-A295-7ECA46C0A795}" type="pres">
      <dgm:prSet presAssocID="{48986902-1304-426E-8905-71A5BCDA1119}" presName="spaceRect" presStyleCnt="0"/>
      <dgm:spPr/>
    </dgm:pt>
    <dgm:pt modelId="{E1F24A1C-27B4-4BD8-998C-8110472857D0}" type="pres">
      <dgm:prSet presAssocID="{48986902-1304-426E-8905-71A5BCDA1119}" presName="parTx" presStyleLbl="revTx" presStyleIdx="1" presStyleCnt="6">
        <dgm:presLayoutVars>
          <dgm:chMax val="0"/>
          <dgm:chPref val="0"/>
        </dgm:presLayoutVars>
      </dgm:prSet>
      <dgm:spPr/>
    </dgm:pt>
    <dgm:pt modelId="{38B9EBF0-DE59-4767-86D8-3DE54DD8F425}" type="pres">
      <dgm:prSet presAssocID="{A4AB686B-5A8C-458C-8F9E-3ED7E033FB9C}" presName="sibTrans" presStyleCnt="0"/>
      <dgm:spPr/>
    </dgm:pt>
    <dgm:pt modelId="{8F15B59F-09E9-43B8-B168-D7C500B0940C}" type="pres">
      <dgm:prSet presAssocID="{591999FD-FF5E-41BA-9F65-6ABE9FD85EF8}" presName="compNode" presStyleCnt="0"/>
      <dgm:spPr/>
    </dgm:pt>
    <dgm:pt modelId="{497B725D-DF55-4D05-AA34-65C2EB6A0AD2}" type="pres">
      <dgm:prSet presAssocID="{591999FD-FF5E-41BA-9F65-6ABE9FD85EF8}" presName="bgRect" presStyleLbl="bgShp" presStyleIdx="2" presStyleCnt="6"/>
      <dgm:spPr/>
    </dgm:pt>
    <dgm:pt modelId="{BEA68967-B737-4C7E-AEFB-D00C7DD17701}" type="pres">
      <dgm:prSet presAssocID="{591999FD-FF5E-41BA-9F65-6ABE9FD85EF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guntas"/>
        </a:ext>
      </dgm:extLst>
    </dgm:pt>
    <dgm:pt modelId="{BC290B3E-9339-4DA8-9464-40806FFFC944}" type="pres">
      <dgm:prSet presAssocID="{591999FD-FF5E-41BA-9F65-6ABE9FD85EF8}" presName="spaceRect" presStyleCnt="0"/>
      <dgm:spPr/>
    </dgm:pt>
    <dgm:pt modelId="{CEB64485-BE1F-4A80-9E35-5DE9AF66C5CD}" type="pres">
      <dgm:prSet presAssocID="{591999FD-FF5E-41BA-9F65-6ABE9FD85EF8}" presName="parTx" presStyleLbl="revTx" presStyleIdx="2" presStyleCnt="6">
        <dgm:presLayoutVars>
          <dgm:chMax val="0"/>
          <dgm:chPref val="0"/>
        </dgm:presLayoutVars>
      </dgm:prSet>
      <dgm:spPr/>
    </dgm:pt>
    <dgm:pt modelId="{C252B5F5-53EC-45CD-BFA8-A0CD9EF61BB3}" type="pres">
      <dgm:prSet presAssocID="{814BB4F8-5F22-4157-94EC-38C3E970755D}" presName="sibTrans" presStyleCnt="0"/>
      <dgm:spPr/>
    </dgm:pt>
    <dgm:pt modelId="{FFA231EA-3B06-4F24-B5B6-BF056A242AF8}" type="pres">
      <dgm:prSet presAssocID="{32E1833B-E2A1-48C2-963D-E4F839878D6A}" presName="compNode" presStyleCnt="0"/>
      <dgm:spPr/>
    </dgm:pt>
    <dgm:pt modelId="{FD61D7C9-0D7A-4ECF-86A4-BA11EC0B3EB4}" type="pres">
      <dgm:prSet presAssocID="{32E1833B-E2A1-48C2-963D-E4F839878D6A}" presName="bgRect" presStyleLbl="bgShp" presStyleIdx="3" presStyleCnt="6"/>
      <dgm:spPr/>
    </dgm:pt>
    <dgm:pt modelId="{9E0584A6-4DF2-4568-9CF4-8BFC1BA9DA89}" type="pres">
      <dgm:prSet presAssocID="{32E1833B-E2A1-48C2-963D-E4F839878D6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opio"/>
        </a:ext>
      </dgm:extLst>
    </dgm:pt>
    <dgm:pt modelId="{4A520EA5-B39D-4076-8AF8-3BA054BF037F}" type="pres">
      <dgm:prSet presAssocID="{32E1833B-E2A1-48C2-963D-E4F839878D6A}" presName="spaceRect" presStyleCnt="0"/>
      <dgm:spPr/>
    </dgm:pt>
    <dgm:pt modelId="{578BE750-93D8-465B-A125-0D23AAEDC212}" type="pres">
      <dgm:prSet presAssocID="{32E1833B-E2A1-48C2-963D-E4F839878D6A}" presName="parTx" presStyleLbl="revTx" presStyleIdx="3" presStyleCnt="6">
        <dgm:presLayoutVars>
          <dgm:chMax val="0"/>
          <dgm:chPref val="0"/>
        </dgm:presLayoutVars>
      </dgm:prSet>
      <dgm:spPr/>
    </dgm:pt>
    <dgm:pt modelId="{C537A2F1-2342-4557-94C3-25893151CF2E}" type="pres">
      <dgm:prSet presAssocID="{017EE37D-E843-4751-949A-6505A9BA7C17}" presName="sibTrans" presStyleCnt="0"/>
      <dgm:spPr/>
    </dgm:pt>
    <dgm:pt modelId="{6907E0E0-E1D3-4A68-8413-691041F41867}" type="pres">
      <dgm:prSet presAssocID="{9B5379C3-7A63-4416-97D5-176145B00A35}" presName="compNode" presStyleCnt="0"/>
      <dgm:spPr/>
    </dgm:pt>
    <dgm:pt modelId="{D3F050A5-6999-4CB0-A3D8-ECD33A484499}" type="pres">
      <dgm:prSet presAssocID="{9B5379C3-7A63-4416-97D5-176145B00A35}" presName="bgRect" presStyleLbl="bgShp" presStyleIdx="4" presStyleCnt="6"/>
      <dgm:spPr/>
    </dgm:pt>
    <dgm:pt modelId="{3609DB54-C19C-43A0-8CE0-286819AC069A}" type="pres">
      <dgm:prSet presAssocID="{9B5379C3-7A63-4416-97D5-176145B00A3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eja"/>
        </a:ext>
      </dgm:extLst>
    </dgm:pt>
    <dgm:pt modelId="{369F8DA0-B939-4514-8493-1E447F9A6C01}" type="pres">
      <dgm:prSet presAssocID="{9B5379C3-7A63-4416-97D5-176145B00A35}" presName="spaceRect" presStyleCnt="0"/>
      <dgm:spPr/>
    </dgm:pt>
    <dgm:pt modelId="{4422EE6C-A1BF-4673-9841-00FB2DC88925}" type="pres">
      <dgm:prSet presAssocID="{9B5379C3-7A63-4416-97D5-176145B00A35}" presName="parTx" presStyleLbl="revTx" presStyleIdx="4" presStyleCnt="6">
        <dgm:presLayoutVars>
          <dgm:chMax val="0"/>
          <dgm:chPref val="0"/>
        </dgm:presLayoutVars>
      </dgm:prSet>
      <dgm:spPr/>
    </dgm:pt>
    <dgm:pt modelId="{10B81C34-2197-4849-A72E-5A493DDCAE81}" type="pres">
      <dgm:prSet presAssocID="{C9F5B12B-5734-46EF-824F-19836BC5A798}" presName="sibTrans" presStyleCnt="0"/>
      <dgm:spPr/>
    </dgm:pt>
    <dgm:pt modelId="{488D3802-D075-457E-ACA7-60CBE728D6BD}" type="pres">
      <dgm:prSet presAssocID="{E37BED6D-C437-4109-816E-5E9B4C1CED66}" presName="compNode" presStyleCnt="0"/>
      <dgm:spPr/>
    </dgm:pt>
    <dgm:pt modelId="{E9E9EEC9-B752-480D-A499-FFC2D1077E9D}" type="pres">
      <dgm:prSet presAssocID="{E37BED6D-C437-4109-816E-5E9B4C1CED66}" presName="bgRect" presStyleLbl="bgShp" presStyleIdx="5" presStyleCnt="6" custLinFactNeighborX="811"/>
      <dgm:spPr/>
    </dgm:pt>
    <dgm:pt modelId="{AC51FF02-429E-4B79-BABA-EFFD5E58FBE4}" type="pres">
      <dgm:prSet presAssocID="{E37BED6D-C437-4109-816E-5E9B4C1CED6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16219975-0BA6-4F08-8190-C74FB19DA0A9}" type="pres">
      <dgm:prSet presAssocID="{E37BED6D-C437-4109-816E-5E9B4C1CED66}" presName="spaceRect" presStyleCnt="0"/>
      <dgm:spPr/>
    </dgm:pt>
    <dgm:pt modelId="{EF894AAB-2DB7-4222-A1B2-0FF2A965C4CA}" type="pres">
      <dgm:prSet presAssocID="{E37BED6D-C437-4109-816E-5E9B4C1CED6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B1E5B39-7549-4EFC-AD94-9D9E6B74EB49}" srcId="{DFBE3EF1-D3BE-4761-87E8-5BC788A16615}" destId="{32E1833B-E2A1-48C2-963D-E4F839878D6A}" srcOrd="3" destOrd="0" parTransId="{8B3A7E48-2D96-468F-BB1A-6B141A17494F}" sibTransId="{017EE37D-E843-4751-949A-6505A9BA7C17}"/>
    <dgm:cxn modelId="{8EA0013C-C884-4AE3-8DB3-6B76E8D45140}" srcId="{DFBE3EF1-D3BE-4761-87E8-5BC788A16615}" destId="{9B5379C3-7A63-4416-97D5-176145B00A35}" srcOrd="4" destOrd="0" parTransId="{D4872E35-540C-4CF7-BA1E-2B3212ECF902}" sibTransId="{C9F5B12B-5734-46EF-824F-19836BC5A798}"/>
    <dgm:cxn modelId="{5679AB3C-B7BF-47F8-8142-4753E557D491}" srcId="{DFBE3EF1-D3BE-4761-87E8-5BC788A16615}" destId="{591999FD-FF5E-41BA-9F65-6ABE9FD85EF8}" srcOrd="2" destOrd="0" parTransId="{D1834B9B-59D8-43EA-9F42-C29D0DE9F73C}" sibTransId="{814BB4F8-5F22-4157-94EC-38C3E970755D}"/>
    <dgm:cxn modelId="{AF90A760-6EEE-4738-8859-0BE3006471D4}" type="presOf" srcId="{32E1833B-E2A1-48C2-963D-E4F839878D6A}" destId="{578BE750-93D8-465B-A125-0D23AAEDC212}" srcOrd="0" destOrd="0" presId="urn:microsoft.com/office/officeart/2018/2/layout/IconVerticalSolidList"/>
    <dgm:cxn modelId="{9155696D-60ED-4ACA-9E8F-B437A5EE7355}" srcId="{DFBE3EF1-D3BE-4761-87E8-5BC788A16615}" destId="{8EF1B61A-7009-4933-8F8D-36F4FDB5A536}" srcOrd="0" destOrd="0" parTransId="{4444B8A5-C765-42F2-A4AE-5DB6F061F10C}" sibTransId="{9772255E-1309-47E0-A02F-DCC8ADD32EDC}"/>
    <dgm:cxn modelId="{949A1F72-B41B-43EC-BFFB-933C4CF92DFA}" type="presOf" srcId="{48986902-1304-426E-8905-71A5BCDA1119}" destId="{E1F24A1C-27B4-4BD8-998C-8110472857D0}" srcOrd="0" destOrd="0" presId="urn:microsoft.com/office/officeart/2018/2/layout/IconVerticalSolidList"/>
    <dgm:cxn modelId="{89CB5872-FD8C-476E-8FBA-6D4311C3C8E1}" type="presOf" srcId="{591999FD-FF5E-41BA-9F65-6ABE9FD85EF8}" destId="{CEB64485-BE1F-4A80-9E35-5DE9AF66C5CD}" srcOrd="0" destOrd="0" presId="urn:microsoft.com/office/officeart/2018/2/layout/IconVerticalSolidList"/>
    <dgm:cxn modelId="{DB051A85-4F34-4375-831C-A5F734525255}" type="presOf" srcId="{DFBE3EF1-D3BE-4761-87E8-5BC788A16615}" destId="{A838C1BD-8BE6-4F3D-8D0C-7F7CDA6CB472}" srcOrd="0" destOrd="0" presId="urn:microsoft.com/office/officeart/2018/2/layout/IconVerticalSolidList"/>
    <dgm:cxn modelId="{5ECCBEAD-00D1-4F22-B9A7-57B0C03A9EDD}" type="presOf" srcId="{9B5379C3-7A63-4416-97D5-176145B00A35}" destId="{4422EE6C-A1BF-4673-9841-00FB2DC88925}" srcOrd="0" destOrd="0" presId="urn:microsoft.com/office/officeart/2018/2/layout/IconVerticalSolidList"/>
    <dgm:cxn modelId="{9CBB64BD-8595-4644-AB7D-85264C988563}" type="presOf" srcId="{8EF1B61A-7009-4933-8F8D-36F4FDB5A536}" destId="{D67E3D71-9DA9-48EB-8221-1CB9CAE21741}" srcOrd="0" destOrd="0" presId="urn:microsoft.com/office/officeart/2018/2/layout/IconVerticalSolidList"/>
    <dgm:cxn modelId="{528E7BC0-4880-415B-98C9-5A2C0CE7F295}" srcId="{DFBE3EF1-D3BE-4761-87E8-5BC788A16615}" destId="{E37BED6D-C437-4109-816E-5E9B4C1CED66}" srcOrd="5" destOrd="0" parTransId="{83A32EC2-1F4F-45F7-9367-DEB85630AC74}" sibTransId="{D51363E5-AC1D-48E8-AF19-AA7B4E638334}"/>
    <dgm:cxn modelId="{B27564C3-9437-4FA8-A959-F23C6605C00E}" type="presOf" srcId="{E37BED6D-C437-4109-816E-5E9B4C1CED66}" destId="{EF894AAB-2DB7-4222-A1B2-0FF2A965C4CA}" srcOrd="0" destOrd="0" presId="urn:microsoft.com/office/officeart/2018/2/layout/IconVerticalSolidList"/>
    <dgm:cxn modelId="{27DD5BEF-D028-4217-9C65-00FFEBA1C11F}" srcId="{DFBE3EF1-D3BE-4761-87E8-5BC788A16615}" destId="{48986902-1304-426E-8905-71A5BCDA1119}" srcOrd="1" destOrd="0" parTransId="{3DA0138D-E09A-419F-B21E-FAE632A48B43}" sibTransId="{A4AB686B-5A8C-458C-8F9E-3ED7E033FB9C}"/>
    <dgm:cxn modelId="{A0F96E7C-E2C3-4F1F-8F19-CEBDC771CAC1}" type="presParOf" srcId="{A838C1BD-8BE6-4F3D-8D0C-7F7CDA6CB472}" destId="{9B4DFB09-C2C4-40D4-B3B8-D13F76D2F0C4}" srcOrd="0" destOrd="0" presId="urn:microsoft.com/office/officeart/2018/2/layout/IconVerticalSolidList"/>
    <dgm:cxn modelId="{41C11398-D2C7-442E-B20C-53FDE1F08B35}" type="presParOf" srcId="{9B4DFB09-C2C4-40D4-B3B8-D13F76D2F0C4}" destId="{C03C6F85-53EF-4116-81C4-A8D121A0ACD3}" srcOrd="0" destOrd="0" presId="urn:microsoft.com/office/officeart/2018/2/layout/IconVerticalSolidList"/>
    <dgm:cxn modelId="{AB3E1F17-D162-4AB8-9F1E-CCEDD01C03E3}" type="presParOf" srcId="{9B4DFB09-C2C4-40D4-B3B8-D13F76D2F0C4}" destId="{2A0DD092-DE74-40F4-924B-BC540FC0B5ED}" srcOrd="1" destOrd="0" presId="urn:microsoft.com/office/officeart/2018/2/layout/IconVerticalSolidList"/>
    <dgm:cxn modelId="{7819F648-70C8-4B66-93F0-9565115C477F}" type="presParOf" srcId="{9B4DFB09-C2C4-40D4-B3B8-D13F76D2F0C4}" destId="{573E24B8-BCFA-4AEC-A775-DB07E0B9F7DB}" srcOrd="2" destOrd="0" presId="urn:microsoft.com/office/officeart/2018/2/layout/IconVerticalSolidList"/>
    <dgm:cxn modelId="{0335A53A-7313-40F3-A550-E16671C26B9D}" type="presParOf" srcId="{9B4DFB09-C2C4-40D4-B3B8-D13F76D2F0C4}" destId="{D67E3D71-9DA9-48EB-8221-1CB9CAE21741}" srcOrd="3" destOrd="0" presId="urn:microsoft.com/office/officeart/2018/2/layout/IconVerticalSolidList"/>
    <dgm:cxn modelId="{82E8ECA9-CED8-4063-BFC4-793C6462CA7F}" type="presParOf" srcId="{A838C1BD-8BE6-4F3D-8D0C-7F7CDA6CB472}" destId="{A95BB31F-27BB-4DD6-9C72-04038603BBDC}" srcOrd="1" destOrd="0" presId="urn:microsoft.com/office/officeart/2018/2/layout/IconVerticalSolidList"/>
    <dgm:cxn modelId="{3131F8C9-C3F5-40FA-8D64-3E337DFC729F}" type="presParOf" srcId="{A838C1BD-8BE6-4F3D-8D0C-7F7CDA6CB472}" destId="{5DCECAD8-CF1F-4F0C-9001-AC5C704B4CD9}" srcOrd="2" destOrd="0" presId="urn:microsoft.com/office/officeart/2018/2/layout/IconVerticalSolidList"/>
    <dgm:cxn modelId="{734B6D05-4C08-491E-889F-6B7D7FD38F65}" type="presParOf" srcId="{5DCECAD8-CF1F-4F0C-9001-AC5C704B4CD9}" destId="{858CCD26-81CC-4AA8-806E-9BD083E54698}" srcOrd="0" destOrd="0" presId="urn:microsoft.com/office/officeart/2018/2/layout/IconVerticalSolidList"/>
    <dgm:cxn modelId="{9580CB26-924B-4183-B693-CD4F519D3878}" type="presParOf" srcId="{5DCECAD8-CF1F-4F0C-9001-AC5C704B4CD9}" destId="{A329C070-0118-4728-805E-DE57CDE9D6C2}" srcOrd="1" destOrd="0" presId="urn:microsoft.com/office/officeart/2018/2/layout/IconVerticalSolidList"/>
    <dgm:cxn modelId="{16CB7509-FE44-406D-AC3B-6A6E3434F4E2}" type="presParOf" srcId="{5DCECAD8-CF1F-4F0C-9001-AC5C704B4CD9}" destId="{7990906D-14A0-45EF-A295-7ECA46C0A795}" srcOrd="2" destOrd="0" presId="urn:microsoft.com/office/officeart/2018/2/layout/IconVerticalSolidList"/>
    <dgm:cxn modelId="{89927354-9FE8-4C52-88EE-CCA9A4B7B72C}" type="presParOf" srcId="{5DCECAD8-CF1F-4F0C-9001-AC5C704B4CD9}" destId="{E1F24A1C-27B4-4BD8-998C-8110472857D0}" srcOrd="3" destOrd="0" presId="urn:microsoft.com/office/officeart/2018/2/layout/IconVerticalSolidList"/>
    <dgm:cxn modelId="{E2300B9A-B1F5-4D28-A030-168727CCD7B5}" type="presParOf" srcId="{A838C1BD-8BE6-4F3D-8D0C-7F7CDA6CB472}" destId="{38B9EBF0-DE59-4767-86D8-3DE54DD8F425}" srcOrd="3" destOrd="0" presId="urn:microsoft.com/office/officeart/2018/2/layout/IconVerticalSolidList"/>
    <dgm:cxn modelId="{B4B871FE-6146-4C1E-88B0-5C58F933540B}" type="presParOf" srcId="{A838C1BD-8BE6-4F3D-8D0C-7F7CDA6CB472}" destId="{8F15B59F-09E9-43B8-B168-D7C500B0940C}" srcOrd="4" destOrd="0" presId="urn:microsoft.com/office/officeart/2018/2/layout/IconVerticalSolidList"/>
    <dgm:cxn modelId="{24D73E33-F816-46D7-9498-DF2F218A2D75}" type="presParOf" srcId="{8F15B59F-09E9-43B8-B168-D7C500B0940C}" destId="{497B725D-DF55-4D05-AA34-65C2EB6A0AD2}" srcOrd="0" destOrd="0" presId="urn:microsoft.com/office/officeart/2018/2/layout/IconVerticalSolidList"/>
    <dgm:cxn modelId="{9D0C2D88-52F8-45D8-9CC4-37E2D6C2F121}" type="presParOf" srcId="{8F15B59F-09E9-43B8-B168-D7C500B0940C}" destId="{BEA68967-B737-4C7E-AEFB-D00C7DD17701}" srcOrd="1" destOrd="0" presId="urn:microsoft.com/office/officeart/2018/2/layout/IconVerticalSolidList"/>
    <dgm:cxn modelId="{A207B861-F87D-4068-8946-201CB711268E}" type="presParOf" srcId="{8F15B59F-09E9-43B8-B168-D7C500B0940C}" destId="{BC290B3E-9339-4DA8-9464-40806FFFC944}" srcOrd="2" destOrd="0" presId="urn:microsoft.com/office/officeart/2018/2/layout/IconVerticalSolidList"/>
    <dgm:cxn modelId="{245F59A8-E3A1-4228-BC90-623D2230097F}" type="presParOf" srcId="{8F15B59F-09E9-43B8-B168-D7C500B0940C}" destId="{CEB64485-BE1F-4A80-9E35-5DE9AF66C5CD}" srcOrd="3" destOrd="0" presId="urn:microsoft.com/office/officeart/2018/2/layout/IconVerticalSolidList"/>
    <dgm:cxn modelId="{806F33A0-B722-4423-A40A-4F90EFFE12A5}" type="presParOf" srcId="{A838C1BD-8BE6-4F3D-8D0C-7F7CDA6CB472}" destId="{C252B5F5-53EC-45CD-BFA8-A0CD9EF61BB3}" srcOrd="5" destOrd="0" presId="urn:microsoft.com/office/officeart/2018/2/layout/IconVerticalSolidList"/>
    <dgm:cxn modelId="{6653AA8D-EBE2-4EEA-9424-258CC39067A8}" type="presParOf" srcId="{A838C1BD-8BE6-4F3D-8D0C-7F7CDA6CB472}" destId="{FFA231EA-3B06-4F24-B5B6-BF056A242AF8}" srcOrd="6" destOrd="0" presId="urn:microsoft.com/office/officeart/2018/2/layout/IconVerticalSolidList"/>
    <dgm:cxn modelId="{394895A7-6C80-45B1-A3E2-30788D3CE6A3}" type="presParOf" srcId="{FFA231EA-3B06-4F24-B5B6-BF056A242AF8}" destId="{FD61D7C9-0D7A-4ECF-86A4-BA11EC0B3EB4}" srcOrd="0" destOrd="0" presId="urn:microsoft.com/office/officeart/2018/2/layout/IconVerticalSolidList"/>
    <dgm:cxn modelId="{3536E058-2BDE-402F-80CA-04202CD89716}" type="presParOf" srcId="{FFA231EA-3B06-4F24-B5B6-BF056A242AF8}" destId="{9E0584A6-4DF2-4568-9CF4-8BFC1BA9DA89}" srcOrd="1" destOrd="0" presId="urn:microsoft.com/office/officeart/2018/2/layout/IconVerticalSolidList"/>
    <dgm:cxn modelId="{6CFCDC53-4505-496F-BEEA-5E5C4FED00C5}" type="presParOf" srcId="{FFA231EA-3B06-4F24-B5B6-BF056A242AF8}" destId="{4A520EA5-B39D-4076-8AF8-3BA054BF037F}" srcOrd="2" destOrd="0" presId="urn:microsoft.com/office/officeart/2018/2/layout/IconVerticalSolidList"/>
    <dgm:cxn modelId="{1DEAF242-BEDB-47CF-A8B8-8CB81174F92A}" type="presParOf" srcId="{FFA231EA-3B06-4F24-B5B6-BF056A242AF8}" destId="{578BE750-93D8-465B-A125-0D23AAEDC212}" srcOrd="3" destOrd="0" presId="urn:microsoft.com/office/officeart/2018/2/layout/IconVerticalSolidList"/>
    <dgm:cxn modelId="{E8A23492-2B1F-4075-8C3E-EF85013C99F7}" type="presParOf" srcId="{A838C1BD-8BE6-4F3D-8D0C-7F7CDA6CB472}" destId="{C537A2F1-2342-4557-94C3-25893151CF2E}" srcOrd="7" destOrd="0" presId="urn:microsoft.com/office/officeart/2018/2/layout/IconVerticalSolidList"/>
    <dgm:cxn modelId="{28831C79-6DA8-4F98-9AC6-CE982A0A9E5B}" type="presParOf" srcId="{A838C1BD-8BE6-4F3D-8D0C-7F7CDA6CB472}" destId="{6907E0E0-E1D3-4A68-8413-691041F41867}" srcOrd="8" destOrd="0" presId="urn:microsoft.com/office/officeart/2018/2/layout/IconVerticalSolidList"/>
    <dgm:cxn modelId="{9D1E65BE-DE7D-4D7A-B296-B9688A6CAD4A}" type="presParOf" srcId="{6907E0E0-E1D3-4A68-8413-691041F41867}" destId="{D3F050A5-6999-4CB0-A3D8-ECD33A484499}" srcOrd="0" destOrd="0" presId="urn:microsoft.com/office/officeart/2018/2/layout/IconVerticalSolidList"/>
    <dgm:cxn modelId="{725A13C5-5E7C-4835-9348-C4FAF210E54F}" type="presParOf" srcId="{6907E0E0-E1D3-4A68-8413-691041F41867}" destId="{3609DB54-C19C-43A0-8CE0-286819AC069A}" srcOrd="1" destOrd="0" presId="urn:microsoft.com/office/officeart/2018/2/layout/IconVerticalSolidList"/>
    <dgm:cxn modelId="{27BB21DC-4D27-493F-8CB6-E91AB167CF0B}" type="presParOf" srcId="{6907E0E0-E1D3-4A68-8413-691041F41867}" destId="{369F8DA0-B939-4514-8493-1E447F9A6C01}" srcOrd="2" destOrd="0" presId="urn:microsoft.com/office/officeart/2018/2/layout/IconVerticalSolidList"/>
    <dgm:cxn modelId="{BA2A5686-D20A-43E4-A456-FE36D03E5983}" type="presParOf" srcId="{6907E0E0-E1D3-4A68-8413-691041F41867}" destId="{4422EE6C-A1BF-4673-9841-00FB2DC88925}" srcOrd="3" destOrd="0" presId="urn:microsoft.com/office/officeart/2018/2/layout/IconVerticalSolidList"/>
    <dgm:cxn modelId="{08ABB7B0-5B34-46CC-BC96-0477667CED08}" type="presParOf" srcId="{A838C1BD-8BE6-4F3D-8D0C-7F7CDA6CB472}" destId="{10B81C34-2197-4849-A72E-5A493DDCAE81}" srcOrd="9" destOrd="0" presId="urn:microsoft.com/office/officeart/2018/2/layout/IconVerticalSolidList"/>
    <dgm:cxn modelId="{C578FD93-3C7C-455F-9F48-6538C6C19B22}" type="presParOf" srcId="{A838C1BD-8BE6-4F3D-8D0C-7F7CDA6CB472}" destId="{488D3802-D075-457E-ACA7-60CBE728D6BD}" srcOrd="10" destOrd="0" presId="urn:microsoft.com/office/officeart/2018/2/layout/IconVerticalSolidList"/>
    <dgm:cxn modelId="{DBD62104-F1C2-4BD4-98A0-18D1288BC30D}" type="presParOf" srcId="{488D3802-D075-457E-ACA7-60CBE728D6BD}" destId="{E9E9EEC9-B752-480D-A499-FFC2D1077E9D}" srcOrd="0" destOrd="0" presId="urn:microsoft.com/office/officeart/2018/2/layout/IconVerticalSolidList"/>
    <dgm:cxn modelId="{3DA87F88-AD25-416C-96C5-C8F50857C064}" type="presParOf" srcId="{488D3802-D075-457E-ACA7-60CBE728D6BD}" destId="{AC51FF02-429E-4B79-BABA-EFFD5E58FBE4}" srcOrd="1" destOrd="0" presId="urn:microsoft.com/office/officeart/2018/2/layout/IconVerticalSolidList"/>
    <dgm:cxn modelId="{BB4096C7-380F-45C9-87DA-378C60BD84D2}" type="presParOf" srcId="{488D3802-D075-457E-ACA7-60CBE728D6BD}" destId="{16219975-0BA6-4F08-8190-C74FB19DA0A9}" srcOrd="2" destOrd="0" presId="urn:microsoft.com/office/officeart/2018/2/layout/IconVerticalSolidList"/>
    <dgm:cxn modelId="{C656038F-D54F-4CE7-9D5C-CFB56E0D3737}" type="presParOf" srcId="{488D3802-D075-457E-ACA7-60CBE728D6BD}" destId="{EF894AAB-2DB7-4222-A1B2-0FF2A965C4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353BB-B621-48B2-BD6B-CC0DAFD57B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C46F65B-E7DB-4F5F-AD8C-76C52F50A025}">
      <dgm:prSet phldrT="[Texto]" custT="1"/>
      <dgm:spPr>
        <a:noFill/>
      </dgm:spPr>
      <dgm:t>
        <a:bodyPr/>
        <a:lstStyle/>
        <a:p>
          <a:r>
            <a:rPr kumimoji="0" lang="es-ES" sz="1400" b="0" i="0" u="none" strike="noStrike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Loción</a:t>
          </a:r>
          <a:endParaRPr lang="es-ES" sz="1400">
            <a:solidFill>
              <a:schemeClr val="accent1">
                <a:lumMod val="75000"/>
              </a:schemeClr>
            </a:solidFill>
          </a:endParaRPr>
        </a:p>
      </dgm:t>
    </dgm:pt>
    <dgm:pt modelId="{D5FA28A0-B233-402D-82E6-617267C82756}" type="parTrans" cxnId="{1D6B4B35-AAC2-4F65-905A-01F4A996E5AC}">
      <dgm:prSet/>
      <dgm:spPr/>
      <dgm:t>
        <a:bodyPr/>
        <a:lstStyle/>
        <a:p>
          <a:endParaRPr lang="es-ES" sz="1200"/>
        </a:p>
      </dgm:t>
    </dgm:pt>
    <dgm:pt modelId="{7C49D473-790C-4DA9-917F-62FAEE4690CC}" type="sibTrans" cxnId="{1D6B4B35-AAC2-4F65-905A-01F4A996E5AC}">
      <dgm:prSet/>
      <dgm:spPr/>
      <dgm:t>
        <a:bodyPr/>
        <a:lstStyle/>
        <a:p>
          <a:endParaRPr lang="es-ES" sz="1200"/>
        </a:p>
      </dgm:t>
    </dgm:pt>
    <dgm:pt modelId="{5464F350-2D20-41EF-B98E-198FCB0C7526}">
      <dgm:prSet phldrT="[Texto]" custT="1"/>
      <dgm:spPr>
        <a:noFill/>
      </dgm:spPr>
      <dgm:t>
        <a:bodyPr/>
        <a:lstStyle/>
        <a:p>
          <a:r>
            <a:rPr kumimoji="0" lang="es-ES" sz="1400" b="0" i="0" u="none" strike="noStrike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Solución</a:t>
          </a:r>
          <a:endParaRPr lang="es-ES" sz="1400">
            <a:solidFill>
              <a:schemeClr val="accent1">
                <a:lumMod val="75000"/>
              </a:schemeClr>
            </a:solidFill>
          </a:endParaRPr>
        </a:p>
      </dgm:t>
    </dgm:pt>
    <dgm:pt modelId="{5612FC5B-2093-4C31-9F6A-243E267D178E}" type="parTrans" cxnId="{36B76BD1-BC82-4B27-90F2-1ADAA101DBAC}">
      <dgm:prSet/>
      <dgm:spPr/>
      <dgm:t>
        <a:bodyPr/>
        <a:lstStyle/>
        <a:p>
          <a:endParaRPr lang="es-ES" sz="1200"/>
        </a:p>
      </dgm:t>
    </dgm:pt>
    <dgm:pt modelId="{7BDDAE23-5C3D-4893-8C0D-3CAE544B9C49}" type="sibTrans" cxnId="{36B76BD1-BC82-4B27-90F2-1ADAA101DBAC}">
      <dgm:prSet/>
      <dgm:spPr/>
      <dgm:t>
        <a:bodyPr/>
        <a:lstStyle/>
        <a:p>
          <a:endParaRPr lang="es-ES" sz="1200"/>
        </a:p>
      </dgm:t>
    </dgm:pt>
    <dgm:pt modelId="{7C34AFBE-5882-4D30-B920-2B91A9BFFFD6}">
      <dgm:prSet custT="1"/>
      <dgm:spPr>
        <a:noFill/>
      </dgm:spPr>
      <dgm:t>
        <a:bodyPr/>
        <a:lstStyle/>
        <a:p>
          <a:r>
            <a:rPr kumimoji="0" lang="es-ES" sz="1400" b="0" i="0" u="none" strike="noStrike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Pomada</a:t>
          </a:r>
          <a:endParaRPr lang="es-ES" sz="1400">
            <a:solidFill>
              <a:schemeClr val="accent1">
                <a:lumMod val="75000"/>
              </a:schemeClr>
            </a:solidFill>
          </a:endParaRPr>
        </a:p>
      </dgm:t>
    </dgm:pt>
    <dgm:pt modelId="{1B18D7A3-5C46-48CC-B456-0421C29F2900}" type="parTrans" cxnId="{E10FBDBD-0B1D-423D-AD20-F2222EF69E92}">
      <dgm:prSet/>
      <dgm:spPr/>
      <dgm:t>
        <a:bodyPr/>
        <a:lstStyle/>
        <a:p>
          <a:endParaRPr lang="es-ES" sz="1200"/>
        </a:p>
      </dgm:t>
    </dgm:pt>
    <dgm:pt modelId="{95FB4035-1D48-40D7-818C-21587B7ECC02}" type="sibTrans" cxnId="{E10FBDBD-0B1D-423D-AD20-F2222EF69E92}">
      <dgm:prSet/>
      <dgm:spPr/>
      <dgm:t>
        <a:bodyPr/>
        <a:lstStyle/>
        <a:p>
          <a:endParaRPr lang="es-ES" sz="1200"/>
        </a:p>
      </dgm:t>
    </dgm:pt>
    <dgm:pt modelId="{D7A9D5C8-25A7-4CFC-8CE7-6AE0FC719349}">
      <dgm:prSet custT="1"/>
      <dgm:spPr>
        <a:noFill/>
      </dgm:spPr>
      <dgm:t>
        <a:bodyPr/>
        <a:lstStyle/>
        <a:p>
          <a:r>
            <a:rPr kumimoji="0" lang="es-ES" sz="1400" b="0" i="0" u="none" strike="noStrike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Crema</a:t>
          </a:r>
          <a:endParaRPr lang="es-ES" sz="1400">
            <a:solidFill>
              <a:schemeClr val="accent1">
                <a:lumMod val="75000"/>
              </a:schemeClr>
            </a:solidFill>
          </a:endParaRPr>
        </a:p>
      </dgm:t>
    </dgm:pt>
    <dgm:pt modelId="{C0BAB44A-846A-4443-B822-19FC9100F3F4}" type="parTrans" cxnId="{BE6041F6-D5F4-4216-85BC-3791C50F9897}">
      <dgm:prSet/>
      <dgm:spPr/>
      <dgm:t>
        <a:bodyPr/>
        <a:lstStyle/>
        <a:p>
          <a:endParaRPr lang="es-ES" sz="1200"/>
        </a:p>
      </dgm:t>
    </dgm:pt>
    <dgm:pt modelId="{10FB2358-F65B-474F-8CBE-956082D263ED}" type="sibTrans" cxnId="{BE6041F6-D5F4-4216-85BC-3791C50F9897}">
      <dgm:prSet/>
      <dgm:spPr/>
      <dgm:t>
        <a:bodyPr/>
        <a:lstStyle/>
        <a:p>
          <a:endParaRPr lang="es-ES" sz="1200"/>
        </a:p>
      </dgm:t>
    </dgm:pt>
    <dgm:pt modelId="{BF12264E-5698-4CED-88EF-283C472033BB}">
      <dgm:prSet phldrT="[Texto]" custT="1"/>
      <dgm:spPr>
        <a:noFill/>
      </dgm:spPr>
      <dgm:t>
        <a:bodyPr/>
        <a:lstStyle/>
        <a:p>
          <a:r>
            <a:rPr kumimoji="0" lang="es-ES" sz="1400" b="0" i="0" u="none" strike="noStrike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Ungüento</a:t>
          </a:r>
          <a:endParaRPr lang="es-ES" sz="1400">
            <a:solidFill>
              <a:schemeClr val="accent1">
                <a:lumMod val="75000"/>
              </a:schemeClr>
            </a:solidFill>
          </a:endParaRPr>
        </a:p>
      </dgm:t>
    </dgm:pt>
    <dgm:pt modelId="{74FC11B4-BA1C-4638-AB4E-4951E5035EEF}" type="sibTrans" cxnId="{48A56FE3-44D1-47AB-99F4-CC1B4DED9683}">
      <dgm:prSet/>
      <dgm:spPr/>
      <dgm:t>
        <a:bodyPr/>
        <a:lstStyle/>
        <a:p>
          <a:endParaRPr lang="es-ES" sz="1200"/>
        </a:p>
      </dgm:t>
    </dgm:pt>
    <dgm:pt modelId="{2BE20262-1252-4C41-A864-6B25F9CCC883}" type="parTrans" cxnId="{48A56FE3-44D1-47AB-99F4-CC1B4DED9683}">
      <dgm:prSet/>
      <dgm:spPr/>
      <dgm:t>
        <a:bodyPr/>
        <a:lstStyle/>
        <a:p>
          <a:endParaRPr lang="es-ES" sz="1200"/>
        </a:p>
      </dgm:t>
    </dgm:pt>
    <dgm:pt modelId="{EA80E1B3-225D-4E07-9AD7-CC606003CF84}" type="pres">
      <dgm:prSet presAssocID="{0F2353BB-B621-48B2-BD6B-CC0DAFD57B17}" presName="Name0" presStyleCnt="0">
        <dgm:presLayoutVars>
          <dgm:chMax val="7"/>
          <dgm:chPref val="7"/>
          <dgm:dir/>
        </dgm:presLayoutVars>
      </dgm:prSet>
      <dgm:spPr/>
    </dgm:pt>
    <dgm:pt modelId="{55A6EDE8-60F3-4177-B514-B8D8E0EAED4B}" type="pres">
      <dgm:prSet presAssocID="{0F2353BB-B621-48B2-BD6B-CC0DAFD57B17}" presName="Name1" presStyleCnt="0"/>
      <dgm:spPr/>
    </dgm:pt>
    <dgm:pt modelId="{BAA1DFC9-2A16-4633-8C45-735704EDC75D}" type="pres">
      <dgm:prSet presAssocID="{0F2353BB-B621-48B2-BD6B-CC0DAFD57B17}" presName="cycle" presStyleCnt="0"/>
      <dgm:spPr/>
    </dgm:pt>
    <dgm:pt modelId="{2BE9BFDD-7F14-4E66-BA44-77CA5A8E5783}" type="pres">
      <dgm:prSet presAssocID="{0F2353BB-B621-48B2-BD6B-CC0DAFD57B17}" presName="srcNode" presStyleLbl="node1" presStyleIdx="0" presStyleCnt="5"/>
      <dgm:spPr/>
    </dgm:pt>
    <dgm:pt modelId="{4814CACF-9317-497C-8437-57D736FF73E4}" type="pres">
      <dgm:prSet presAssocID="{0F2353BB-B621-48B2-BD6B-CC0DAFD57B17}" presName="conn" presStyleLbl="parChTrans1D2" presStyleIdx="0" presStyleCnt="1"/>
      <dgm:spPr/>
    </dgm:pt>
    <dgm:pt modelId="{FF7CE955-94C6-4567-95CD-9CAE78D6D1F2}" type="pres">
      <dgm:prSet presAssocID="{0F2353BB-B621-48B2-BD6B-CC0DAFD57B17}" presName="extraNode" presStyleLbl="node1" presStyleIdx="0" presStyleCnt="5"/>
      <dgm:spPr/>
    </dgm:pt>
    <dgm:pt modelId="{A95C0D6B-F4DB-4B91-A955-2BA3691A0C3E}" type="pres">
      <dgm:prSet presAssocID="{0F2353BB-B621-48B2-BD6B-CC0DAFD57B17}" presName="dstNode" presStyleLbl="node1" presStyleIdx="0" presStyleCnt="5"/>
      <dgm:spPr/>
    </dgm:pt>
    <dgm:pt modelId="{394B0B59-9829-4AD2-A620-274105B4DA1E}" type="pres">
      <dgm:prSet presAssocID="{BF12264E-5698-4CED-88EF-283C472033BB}" presName="text_1" presStyleLbl="node1" presStyleIdx="0" presStyleCnt="5">
        <dgm:presLayoutVars>
          <dgm:bulletEnabled val="1"/>
        </dgm:presLayoutVars>
      </dgm:prSet>
      <dgm:spPr/>
    </dgm:pt>
    <dgm:pt modelId="{26E7C4C1-8F66-400F-B877-664E90DDE6F0}" type="pres">
      <dgm:prSet presAssocID="{BF12264E-5698-4CED-88EF-283C472033BB}" presName="accent_1" presStyleCnt="0"/>
      <dgm:spPr/>
    </dgm:pt>
    <dgm:pt modelId="{E7C91FEC-955A-4351-B175-61A857D94474}" type="pres">
      <dgm:prSet presAssocID="{BF12264E-5698-4CED-88EF-283C472033BB}" presName="accentRepeatNode" presStyleLbl="solidFgAcc1" presStyleIdx="0" presStyleCnt="5"/>
      <dgm:spPr>
        <a:solidFill>
          <a:srgbClr val="E79097"/>
        </a:solidFill>
      </dgm:spPr>
    </dgm:pt>
    <dgm:pt modelId="{CB5D2373-DA1C-412F-B153-74F1A3121734}" type="pres">
      <dgm:prSet presAssocID="{7C34AFBE-5882-4D30-B920-2B91A9BFFFD6}" presName="text_2" presStyleLbl="node1" presStyleIdx="1" presStyleCnt="5">
        <dgm:presLayoutVars>
          <dgm:bulletEnabled val="1"/>
        </dgm:presLayoutVars>
      </dgm:prSet>
      <dgm:spPr/>
    </dgm:pt>
    <dgm:pt modelId="{F9FFDD7F-A828-4B1B-99BB-0DD997092D86}" type="pres">
      <dgm:prSet presAssocID="{7C34AFBE-5882-4D30-B920-2B91A9BFFFD6}" presName="accent_2" presStyleCnt="0"/>
      <dgm:spPr/>
    </dgm:pt>
    <dgm:pt modelId="{3F25B232-E1C4-48E8-A726-6D728C83A300}" type="pres">
      <dgm:prSet presAssocID="{7C34AFBE-5882-4D30-B920-2B91A9BFFFD6}" presName="accentRepeatNode" presStyleLbl="solidFgAcc1" presStyleIdx="1" presStyleCnt="5"/>
      <dgm:spPr>
        <a:solidFill>
          <a:srgbClr val="96B7B1"/>
        </a:solidFill>
      </dgm:spPr>
    </dgm:pt>
    <dgm:pt modelId="{5AE0C47B-424B-4D8F-94E1-967D3BD1EB5A}" type="pres">
      <dgm:prSet presAssocID="{D7A9D5C8-25A7-4CFC-8CE7-6AE0FC719349}" presName="text_3" presStyleLbl="node1" presStyleIdx="2" presStyleCnt="5">
        <dgm:presLayoutVars>
          <dgm:bulletEnabled val="1"/>
        </dgm:presLayoutVars>
      </dgm:prSet>
      <dgm:spPr/>
    </dgm:pt>
    <dgm:pt modelId="{E925DB4C-04B6-42BD-8E9C-9B5766939974}" type="pres">
      <dgm:prSet presAssocID="{D7A9D5C8-25A7-4CFC-8CE7-6AE0FC719349}" presName="accent_3" presStyleCnt="0"/>
      <dgm:spPr/>
    </dgm:pt>
    <dgm:pt modelId="{92F542BC-742F-49E1-AED2-D411B0654EFD}" type="pres">
      <dgm:prSet presAssocID="{D7A9D5C8-25A7-4CFC-8CE7-6AE0FC719349}" presName="accentRepeatNode" presStyleLbl="solidFgAcc1" presStyleIdx="2" presStyleCnt="5"/>
      <dgm:spPr>
        <a:solidFill>
          <a:srgbClr val="347D8E"/>
        </a:solidFill>
      </dgm:spPr>
    </dgm:pt>
    <dgm:pt modelId="{07940381-360F-440C-ACAE-8836B53F33C1}" type="pres">
      <dgm:prSet presAssocID="{8C46F65B-E7DB-4F5F-AD8C-76C52F50A025}" presName="text_4" presStyleLbl="node1" presStyleIdx="3" presStyleCnt="5">
        <dgm:presLayoutVars>
          <dgm:bulletEnabled val="1"/>
        </dgm:presLayoutVars>
      </dgm:prSet>
      <dgm:spPr/>
    </dgm:pt>
    <dgm:pt modelId="{5192B69D-B822-429B-924C-6E84D9C41CC5}" type="pres">
      <dgm:prSet presAssocID="{8C46F65B-E7DB-4F5F-AD8C-76C52F50A025}" presName="accent_4" presStyleCnt="0"/>
      <dgm:spPr/>
    </dgm:pt>
    <dgm:pt modelId="{4158CEFD-9E55-40A4-B1B1-059B4946AFC6}" type="pres">
      <dgm:prSet presAssocID="{8C46F65B-E7DB-4F5F-AD8C-76C52F50A025}" presName="accentRepeatNode" presStyleLbl="solidFgAcc1" presStyleIdx="3" presStyleCnt="5"/>
      <dgm:spPr>
        <a:solidFill>
          <a:srgbClr val="21667E"/>
        </a:solidFill>
      </dgm:spPr>
    </dgm:pt>
    <dgm:pt modelId="{3E2FB2C4-C4B9-4550-9DF2-4B27F9D79734}" type="pres">
      <dgm:prSet presAssocID="{5464F350-2D20-41EF-B98E-198FCB0C7526}" presName="text_5" presStyleLbl="node1" presStyleIdx="4" presStyleCnt="5">
        <dgm:presLayoutVars>
          <dgm:bulletEnabled val="1"/>
        </dgm:presLayoutVars>
      </dgm:prSet>
      <dgm:spPr/>
    </dgm:pt>
    <dgm:pt modelId="{CD5F822A-57C4-409E-84B2-4A4045A51A01}" type="pres">
      <dgm:prSet presAssocID="{5464F350-2D20-41EF-B98E-198FCB0C7526}" presName="accent_5" presStyleCnt="0"/>
      <dgm:spPr/>
    </dgm:pt>
    <dgm:pt modelId="{FA0391D8-9648-4044-B377-3B670D66A36D}" type="pres">
      <dgm:prSet presAssocID="{5464F350-2D20-41EF-B98E-198FCB0C7526}" presName="accentRepeatNode" presStyleLbl="solidFgAcc1" presStyleIdx="4" presStyleCnt="5"/>
      <dgm:spPr>
        <a:solidFill>
          <a:srgbClr val="1B5D77"/>
        </a:solidFill>
      </dgm:spPr>
    </dgm:pt>
  </dgm:ptLst>
  <dgm:cxnLst>
    <dgm:cxn modelId="{F0C90619-4B39-4725-8F0B-C5C5817A0B3C}" type="presOf" srcId="{74FC11B4-BA1C-4638-AB4E-4951E5035EEF}" destId="{4814CACF-9317-497C-8437-57D736FF73E4}" srcOrd="0" destOrd="0" presId="urn:microsoft.com/office/officeart/2008/layout/VerticalCurvedList"/>
    <dgm:cxn modelId="{5A521519-2926-49F8-8629-FEA119305274}" type="presOf" srcId="{7C34AFBE-5882-4D30-B920-2B91A9BFFFD6}" destId="{CB5D2373-DA1C-412F-B153-74F1A3121734}" srcOrd="0" destOrd="0" presId="urn:microsoft.com/office/officeart/2008/layout/VerticalCurvedList"/>
    <dgm:cxn modelId="{456D3D1D-0DEC-45D1-A31E-BCF315DDB236}" type="presOf" srcId="{BF12264E-5698-4CED-88EF-283C472033BB}" destId="{394B0B59-9829-4AD2-A620-274105B4DA1E}" srcOrd="0" destOrd="0" presId="urn:microsoft.com/office/officeart/2008/layout/VerticalCurvedList"/>
    <dgm:cxn modelId="{1D6B4B35-AAC2-4F65-905A-01F4A996E5AC}" srcId="{0F2353BB-B621-48B2-BD6B-CC0DAFD57B17}" destId="{8C46F65B-E7DB-4F5F-AD8C-76C52F50A025}" srcOrd="3" destOrd="0" parTransId="{D5FA28A0-B233-402D-82E6-617267C82756}" sibTransId="{7C49D473-790C-4DA9-917F-62FAEE4690CC}"/>
    <dgm:cxn modelId="{AAB5363A-9EC5-4A9C-8D41-1C9304ABF5A1}" type="presOf" srcId="{0F2353BB-B621-48B2-BD6B-CC0DAFD57B17}" destId="{EA80E1B3-225D-4E07-9AD7-CC606003CF84}" srcOrd="0" destOrd="0" presId="urn:microsoft.com/office/officeart/2008/layout/VerticalCurvedList"/>
    <dgm:cxn modelId="{F8C156A5-270A-4278-8671-3BE1C4C240CD}" type="presOf" srcId="{8C46F65B-E7DB-4F5F-AD8C-76C52F50A025}" destId="{07940381-360F-440C-ACAE-8836B53F33C1}" srcOrd="0" destOrd="0" presId="urn:microsoft.com/office/officeart/2008/layout/VerticalCurvedList"/>
    <dgm:cxn modelId="{E10FBDBD-0B1D-423D-AD20-F2222EF69E92}" srcId="{0F2353BB-B621-48B2-BD6B-CC0DAFD57B17}" destId="{7C34AFBE-5882-4D30-B920-2B91A9BFFFD6}" srcOrd="1" destOrd="0" parTransId="{1B18D7A3-5C46-48CC-B456-0421C29F2900}" sibTransId="{95FB4035-1D48-40D7-818C-21587B7ECC02}"/>
    <dgm:cxn modelId="{36B76BD1-BC82-4B27-90F2-1ADAA101DBAC}" srcId="{0F2353BB-B621-48B2-BD6B-CC0DAFD57B17}" destId="{5464F350-2D20-41EF-B98E-198FCB0C7526}" srcOrd="4" destOrd="0" parTransId="{5612FC5B-2093-4C31-9F6A-243E267D178E}" sibTransId="{7BDDAE23-5C3D-4893-8C0D-3CAE544B9C49}"/>
    <dgm:cxn modelId="{48A56FE3-44D1-47AB-99F4-CC1B4DED9683}" srcId="{0F2353BB-B621-48B2-BD6B-CC0DAFD57B17}" destId="{BF12264E-5698-4CED-88EF-283C472033BB}" srcOrd="0" destOrd="0" parTransId="{2BE20262-1252-4C41-A864-6B25F9CCC883}" sibTransId="{74FC11B4-BA1C-4638-AB4E-4951E5035EEF}"/>
    <dgm:cxn modelId="{BE6041F6-D5F4-4216-85BC-3791C50F9897}" srcId="{0F2353BB-B621-48B2-BD6B-CC0DAFD57B17}" destId="{D7A9D5C8-25A7-4CFC-8CE7-6AE0FC719349}" srcOrd="2" destOrd="0" parTransId="{C0BAB44A-846A-4443-B822-19FC9100F3F4}" sibTransId="{10FB2358-F65B-474F-8CBE-956082D263ED}"/>
    <dgm:cxn modelId="{8A5659F7-1547-40BE-AFF1-0B07BB6C71DF}" type="presOf" srcId="{5464F350-2D20-41EF-B98E-198FCB0C7526}" destId="{3E2FB2C4-C4B9-4550-9DF2-4B27F9D79734}" srcOrd="0" destOrd="0" presId="urn:microsoft.com/office/officeart/2008/layout/VerticalCurvedList"/>
    <dgm:cxn modelId="{24C961FE-1F23-4337-8CF3-0F0E5741BEA5}" type="presOf" srcId="{D7A9D5C8-25A7-4CFC-8CE7-6AE0FC719349}" destId="{5AE0C47B-424B-4D8F-94E1-967D3BD1EB5A}" srcOrd="0" destOrd="0" presId="urn:microsoft.com/office/officeart/2008/layout/VerticalCurvedList"/>
    <dgm:cxn modelId="{1642422A-4234-449A-BAE4-4F0C981954E3}" type="presParOf" srcId="{EA80E1B3-225D-4E07-9AD7-CC606003CF84}" destId="{55A6EDE8-60F3-4177-B514-B8D8E0EAED4B}" srcOrd="0" destOrd="0" presId="urn:microsoft.com/office/officeart/2008/layout/VerticalCurvedList"/>
    <dgm:cxn modelId="{32A9B05E-517B-416B-BB8B-A8B63C03DA88}" type="presParOf" srcId="{55A6EDE8-60F3-4177-B514-B8D8E0EAED4B}" destId="{BAA1DFC9-2A16-4633-8C45-735704EDC75D}" srcOrd="0" destOrd="0" presId="urn:microsoft.com/office/officeart/2008/layout/VerticalCurvedList"/>
    <dgm:cxn modelId="{53CFF747-A80F-46DF-BE89-B22E6D9D7E45}" type="presParOf" srcId="{BAA1DFC9-2A16-4633-8C45-735704EDC75D}" destId="{2BE9BFDD-7F14-4E66-BA44-77CA5A8E5783}" srcOrd="0" destOrd="0" presId="urn:microsoft.com/office/officeart/2008/layout/VerticalCurvedList"/>
    <dgm:cxn modelId="{C5249CBB-BB0F-4841-9B42-739320C0111B}" type="presParOf" srcId="{BAA1DFC9-2A16-4633-8C45-735704EDC75D}" destId="{4814CACF-9317-497C-8437-57D736FF73E4}" srcOrd="1" destOrd="0" presId="urn:microsoft.com/office/officeart/2008/layout/VerticalCurvedList"/>
    <dgm:cxn modelId="{7B8DF127-BD5F-4882-94B1-230DC867E662}" type="presParOf" srcId="{BAA1DFC9-2A16-4633-8C45-735704EDC75D}" destId="{FF7CE955-94C6-4567-95CD-9CAE78D6D1F2}" srcOrd="2" destOrd="0" presId="urn:microsoft.com/office/officeart/2008/layout/VerticalCurvedList"/>
    <dgm:cxn modelId="{0C7BAC57-0BF5-4F84-AA30-368C12229542}" type="presParOf" srcId="{BAA1DFC9-2A16-4633-8C45-735704EDC75D}" destId="{A95C0D6B-F4DB-4B91-A955-2BA3691A0C3E}" srcOrd="3" destOrd="0" presId="urn:microsoft.com/office/officeart/2008/layout/VerticalCurvedList"/>
    <dgm:cxn modelId="{C4345636-4FC6-440A-AF95-7685135AA683}" type="presParOf" srcId="{55A6EDE8-60F3-4177-B514-B8D8E0EAED4B}" destId="{394B0B59-9829-4AD2-A620-274105B4DA1E}" srcOrd="1" destOrd="0" presId="urn:microsoft.com/office/officeart/2008/layout/VerticalCurvedList"/>
    <dgm:cxn modelId="{AA0D1211-E6CE-42D8-AFE7-0E6B1DBC94E4}" type="presParOf" srcId="{55A6EDE8-60F3-4177-B514-B8D8E0EAED4B}" destId="{26E7C4C1-8F66-400F-B877-664E90DDE6F0}" srcOrd="2" destOrd="0" presId="urn:microsoft.com/office/officeart/2008/layout/VerticalCurvedList"/>
    <dgm:cxn modelId="{34B9B020-8346-4881-B3B6-71511345A5E3}" type="presParOf" srcId="{26E7C4C1-8F66-400F-B877-664E90DDE6F0}" destId="{E7C91FEC-955A-4351-B175-61A857D94474}" srcOrd="0" destOrd="0" presId="urn:microsoft.com/office/officeart/2008/layout/VerticalCurvedList"/>
    <dgm:cxn modelId="{BBD959B9-FF7D-4B9D-919A-C38BF15DB02A}" type="presParOf" srcId="{55A6EDE8-60F3-4177-B514-B8D8E0EAED4B}" destId="{CB5D2373-DA1C-412F-B153-74F1A3121734}" srcOrd="3" destOrd="0" presId="urn:microsoft.com/office/officeart/2008/layout/VerticalCurvedList"/>
    <dgm:cxn modelId="{3B02B3DB-FA77-4515-AFD4-90BAD2E765A6}" type="presParOf" srcId="{55A6EDE8-60F3-4177-B514-B8D8E0EAED4B}" destId="{F9FFDD7F-A828-4B1B-99BB-0DD997092D86}" srcOrd="4" destOrd="0" presId="urn:microsoft.com/office/officeart/2008/layout/VerticalCurvedList"/>
    <dgm:cxn modelId="{2ABF1E64-5489-4C3B-92AC-9CECBC37FE77}" type="presParOf" srcId="{F9FFDD7F-A828-4B1B-99BB-0DD997092D86}" destId="{3F25B232-E1C4-48E8-A726-6D728C83A300}" srcOrd="0" destOrd="0" presId="urn:microsoft.com/office/officeart/2008/layout/VerticalCurvedList"/>
    <dgm:cxn modelId="{C258969E-4889-42E6-97B8-1FAC994ACF8F}" type="presParOf" srcId="{55A6EDE8-60F3-4177-B514-B8D8E0EAED4B}" destId="{5AE0C47B-424B-4D8F-94E1-967D3BD1EB5A}" srcOrd="5" destOrd="0" presId="urn:microsoft.com/office/officeart/2008/layout/VerticalCurvedList"/>
    <dgm:cxn modelId="{D0317AE7-98A8-4312-B084-C5CE8094B43A}" type="presParOf" srcId="{55A6EDE8-60F3-4177-B514-B8D8E0EAED4B}" destId="{E925DB4C-04B6-42BD-8E9C-9B5766939974}" srcOrd="6" destOrd="0" presId="urn:microsoft.com/office/officeart/2008/layout/VerticalCurvedList"/>
    <dgm:cxn modelId="{1C4E57AC-B4B5-4BF9-B7FE-798F4764E1B8}" type="presParOf" srcId="{E925DB4C-04B6-42BD-8E9C-9B5766939974}" destId="{92F542BC-742F-49E1-AED2-D411B0654EFD}" srcOrd="0" destOrd="0" presId="urn:microsoft.com/office/officeart/2008/layout/VerticalCurvedList"/>
    <dgm:cxn modelId="{DE64645E-D102-43C7-A1D3-1101012E6144}" type="presParOf" srcId="{55A6EDE8-60F3-4177-B514-B8D8E0EAED4B}" destId="{07940381-360F-440C-ACAE-8836B53F33C1}" srcOrd="7" destOrd="0" presId="urn:microsoft.com/office/officeart/2008/layout/VerticalCurvedList"/>
    <dgm:cxn modelId="{68BB903E-7069-4B53-AFDD-B2EB1695424E}" type="presParOf" srcId="{55A6EDE8-60F3-4177-B514-B8D8E0EAED4B}" destId="{5192B69D-B822-429B-924C-6E84D9C41CC5}" srcOrd="8" destOrd="0" presId="urn:microsoft.com/office/officeart/2008/layout/VerticalCurvedList"/>
    <dgm:cxn modelId="{74FFE28C-A8AB-4C88-8564-63F8233C626C}" type="presParOf" srcId="{5192B69D-B822-429B-924C-6E84D9C41CC5}" destId="{4158CEFD-9E55-40A4-B1B1-059B4946AFC6}" srcOrd="0" destOrd="0" presId="urn:microsoft.com/office/officeart/2008/layout/VerticalCurvedList"/>
    <dgm:cxn modelId="{A5B5C715-4142-4C9C-9312-464494F48491}" type="presParOf" srcId="{55A6EDE8-60F3-4177-B514-B8D8E0EAED4B}" destId="{3E2FB2C4-C4B9-4550-9DF2-4B27F9D79734}" srcOrd="9" destOrd="0" presId="urn:microsoft.com/office/officeart/2008/layout/VerticalCurvedList"/>
    <dgm:cxn modelId="{410D2C0B-809B-408A-8E90-7737F0178484}" type="presParOf" srcId="{55A6EDE8-60F3-4177-B514-B8D8E0EAED4B}" destId="{CD5F822A-57C4-409E-84B2-4A4045A51A01}" srcOrd="10" destOrd="0" presId="urn:microsoft.com/office/officeart/2008/layout/VerticalCurvedList"/>
    <dgm:cxn modelId="{5CD05F2A-5235-478F-96F4-0A812A0B7F3F}" type="presParOf" srcId="{CD5F822A-57C4-409E-84B2-4A4045A51A01}" destId="{FA0391D8-9648-4044-B377-3B670D66A3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C6F85-53EF-4116-81C4-A8D121A0ACD3}">
      <dsp:nvSpPr>
        <dsp:cNvPr id="0" name=""/>
        <dsp:cNvSpPr/>
      </dsp:nvSpPr>
      <dsp:spPr>
        <a:xfrm>
          <a:off x="0" y="52370"/>
          <a:ext cx="10930766" cy="12511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DD092-DE74-40F4-924B-BC540FC0B5ED}">
      <dsp:nvSpPr>
        <dsp:cNvPr id="0" name=""/>
        <dsp:cNvSpPr/>
      </dsp:nvSpPr>
      <dsp:spPr>
        <a:xfrm>
          <a:off x="378485" y="284454"/>
          <a:ext cx="688154" cy="688154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9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3D71-9DA9-48EB-8221-1CB9CAE21741}">
      <dsp:nvSpPr>
        <dsp:cNvPr id="0" name=""/>
        <dsp:cNvSpPr/>
      </dsp:nvSpPr>
      <dsp:spPr>
        <a:xfrm>
          <a:off x="1445124" y="2936"/>
          <a:ext cx="9485642" cy="1251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18" tIns="132418" rIns="132418" bIns="1324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Noto Sans "/>
            </a:rPr>
            <a:t>Realizar preguntas abiertas : ¿como te afecta la psoriasis? ¿¿Te afecta en tu día a día?, </a:t>
          </a:r>
          <a:endParaRPr lang="en-US" sz="1900" kern="1200">
            <a:latin typeface="Noto Sans "/>
          </a:endParaRPr>
        </a:p>
      </dsp:txBody>
      <dsp:txXfrm>
        <a:off x="1445124" y="2936"/>
        <a:ext cx="9485642" cy="1251190"/>
      </dsp:txXfrm>
    </dsp:sp>
    <dsp:sp modelId="{858CCD26-81CC-4AA8-806E-9BD083E54698}">
      <dsp:nvSpPr>
        <dsp:cNvPr id="0" name=""/>
        <dsp:cNvSpPr/>
      </dsp:nvSpPr>
      <dsp:spPr>
        <a:xfrm>
          <a:off x="0" y="1566923"/>
          <a:ext cx="10930766" cy="12511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9C070-0118-4728-805E-DE57CDE9D6C2}">
      <dsp:nvSpPr>
        <dsp:cNvPr id="0" name=""/>
        <dsp:cNvSpPr/>
      </dsp:nvSpPr>
      <dsp:spPr>
        <a:xfrm>
          <a:off x="378485" y="1848441"/>
          <a:ext cx="688154" cy="6881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24A1C-27B4-4BD8-998C-8110472857D0}">
      <dsp:nvSpPr>
        <dsp:cNvPr id="0" name=""/>
        <dsp:cNvSpPr/>
      </dsp:nvSpPr>
      <dsp:spPr>
        <a:xfrm>
          <a:off x="1445124" y="1566923"/>
          <a:ext cx="9485642" cy="1251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18" tIns="132418" rIns="132418" bIns="1324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Validar el malestar emocional: comprendo lo que me explicas… </a:t>
          </a:r>
          <a:endParaRPr lang="en-US" sz="1900" kern="12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1445124" y="1566923"/>
        <a:ext cx="9485642" cy="1251190"/>
      </dsp:txXfrm>
    </dsp:sp>
    <dsp:sp modelId="{497B725D-DF55-4D05-AA34-65C2EB6A0AD2}">
      <dsp:nvSpPr>
        <dsp:cNvPr id="0" name=""/>
        <dsp:cNvSpPr/>
      </dsp:nvSpPr>
      <dsp:spPr>
        <a:xfrm>
          <a:off x="0" y="3130911"/>
          <a:ext cx="10930766" cy="12511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68967-B737-4C7E-AEFB-D00C7DD17701}">
      <dsp:nvSpPr>
        <dsp:cNvPr id="0" name=""/>
        <dsp:cNvSpPr/>
      </dsp:nvSpPr>
      <dsp:spPr>
        <a:xfrm>
          <a:off x="378485" y="3412429"/>
          <a:ext cx="688154" cy="6881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64485-BE1F-4A80-9E35-5DE9AF66C5CD}">
      <dsp:nvSpPr>
        <dsp:cNvPr id="0" name=""/>
        <dsp:cNvSpPr/>
      </dsp:nvSpPr>
      <dsp:spPr>
        <a:xfrm>
          <a:off x="1445124" y="3130911"/>
          <a:ext cx="9485642" cy="1251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18" tIns="132418" rIns="132418" bIns="1324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Explorar el estado de ánimo, descanso y apoyo social  mediante preguntas abiertas y/o monitorizar con cuestionarios (HADS) </a:t>
          </a:r>
          <a:endParaRPr lang="en-US" sz="1900" kern="12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1445124" y="3130911"/>
        <a:ext cx="9485642" cy="1251190"/>
      </dsp:txXfrm>
    </dsp:sp>
    <dsp:sp modelId="{FD61D7C9-0D7A-4ECF-86A4-BA11EC0B3EB4}">
      <dsp:nvSpPr>
        <dsp:cNvPr id="0" name=""/>
        <dsp:cNvSpPr/>
      </dsp:nvSpPr>
      <dsp:spPr>
        <a:xfrm>
          <a:off x="0" y="4694899"/>
          <a:ext cx="10930766" cy="12511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584A6-4DF2-4568-9CF4-8BFC1BA9DA89}">
      <dsp:nvSpPr>
        <dsp:cNvPr id="0" name=""/>
        <dsp:cNvSpPr/>
      </dsp:nvSpPr>
      <dsp:spPr>
        <a:xfrm>
          <a:off x="378485" y="4976417"/>
          <a:ext cx="688154" cy="6881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BE750-93D8-465B-A125-0D23AAEDC212}">
      <dsp:nvSpPr>
        <dsp:cNvPr id="0" name=""/>
        <dsp:cNvSpPr/>
      </dsp:nvSpPr>
      <dsp:spPr>
        <a:xfrm>
          <a:off x="1445124" y="4694899"/>
          <a:ext cx="9485642" cy="1251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18" tIns="132418" rIns="132418" bIns="1324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Evitar minimizar la enfermedad </a:t>
          </a:r>
          <a:endParaRPr lang="en-US" sz="1900" kern="12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1445124" y="4694899"/>
        <a:ext cx="9485642" cy="1251190"/>
      </dsp:txXfrm>
    </dsp:sp>
    <dsp:sp modelId="{D3F050A5-6999-4CB0-A3D8-ECD33A484499}">
      <dsp:nvSpPr>
        <dsp:cNvPr id="0" name=""/>
        <dsp:cNvSpPr/>
      </dsp:nvSpPr>
      <dsp:spPr>
        <a:xfrm>
          <a:off x="0" y="6258886"/>
          <a:ext cx="10930766" cy="12511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9DB54-C19C-43A0-8CE0-286819AC069A}">
      <dsp:nvSpPr>
        <dsp:cNvPr id="0" name=""/>
        <dsp:cNvSpPr/>
      </dsp:nvSpPr>
      <dsp:spPr>
        <a:xfrm>
          <a:off x="378485" y="6540404"/>
          <a:ext cx="688154" cy="6881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2EE6C-A1BF-4673-9841-00FB2DC88925}">
      <dsp:nvSpPr>
        <dsp:cNvPr id="0" name=""/>
        <dsp:cNvSpPr/>
      </dsp:nvSpPr>
      <dsp:spPr>
        <a:xfrm>
          <a:off x="1445124" y="6258886"/>
          <a:ext cx="9485642" cy="1251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18" tIns="132418" rIns="132418" bIns="1324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Noto Sans "/>
            </a:rPr>
            <a:t>Ofrecer escucha y acompañamiento.</a:t>
          </a:r>
          <a:endParaRPr lang="en-US" sz="1900" kern="1200">
            <a:latin typeface="Noto Sans "/>
          </a:endParaRPr>
        </a:p>
      </dsp:txBody>
      <dsp:txXfrm>
        <a:off x="1445124" y="6258886"/>
        <a:ext cx="9485642" cy="1251190"/>
      </dsp:txXfrm>
    </dsp:sp>
    <dsp:sp modelId="{E9E9EEC9-B752-480D-A499-FFC2D1077E9D}">
      <dsp:nvSpPr>
        <dsp:cNvPr id="0" name=""/>
        <dsp:cNvSpPr/>
      </dsp:nvSpPr>
      <dsp:spPr>
        <a:xfrm>
          <a:off x="0" y="7822874"/>
          <a:ext cx="10930766" cy="12511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1FF02-429E-4B79-BABA-EFFD5E58FBE4}">
      <dsp:nvSpPr>
        <dsp:cNvPr id="0" name=""/>
        <dsp:cNvSpPr/>
      </dsp:nvSpPr>
      <dsp:spPr>
        <a:xfrm>
          <a:off x="378485" y="8104392"/>
          <a:ext cx="688154" cy="68815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94AAB-2DB7-4222-A1B2-0FF2A965C4CA}">
      <dsp:nvSpPr>
        <dsp:cNvPr id="0" name=""/>
        <dsp:cNvSpPr/>
      </dsp:nvSpPr>
      <dsp:spPr>
        <a:xfrm>
          <a:off x="1445124" y="7822874"/>
          <a:ext cx="9485642" cy="1251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18" tIns="132418" rIns="132418" bIns="13241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Noto Sans "/>
            </a:rPr>
            <a:t>Derivar grupos de bienestar emocional a los pacientes que se puedan beneficiar  y asociaciones de pacientes</a:t>
          </a:r>
          <a:endParaRPr lang="en-US" sz="1900" kern="1200">
            <a:latin typeface="Noto Sans "/>
          </a:endParaRPr>
        </a:p>
      </dsp:txBody>
      <dsp:txXfrm>
        <a:off x="1445124" y="7822874"/>
        <a:ext cx="9485642" cy="12511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4CACF-9317-497C-8437-57D736FF73E4}">
      <dsp:nvSpPr>
        <dsp:cNvPr id="0" name=""/>
        <dsp:cNvSpPr/>
      </dsp:nvSpPr>
      <dsp:spPr>
        <a:xfrm>
          <a:off x="-5757540" y="-254879"/>
          <a:ext cx="6854619" cy="6854619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B0B59-9829-4AD2-A620-274105B4DA1E}">
      <dsp:nvSpPr>
        <dsp:cNvPr id="0" name=""/>
        <dsp:cNvSpPr/>
      </dsp:nvSpPr>
      <dsp:spPr>
        <a:xfrm>
          <a:off x="479543" y="944522"/>
          <a:ext cx="3522733" cy="63671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39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Ungüento</a:t>
          </a:r>
          <a:endParaRPr lang="es-E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479543" y="944522"/>
        <a:ext cx="3522733" cy="636719"/>
      </dsp:txXfrm>
    </dsp:sp>
    <dsp:sp modelId="{E7C91FEC-955A-4351-B175-61A857D94474}">
      <dsp:nvSpPr>
        <dsp:cNvPr id="0" name=""/>
        <dsp:cNvSpPr/>
      </dsp:nvSpPr>
      <dsp:spPr>
        <a:xfrm>
          <a:off x="81593" y="864932"/>
          <a:ext cx="795899" cy="795899"/>
        </a:xfrm>
        <a:prstGeom prst="ellipse">
          <a:avLst/>
        </a:prstGeom>
        <a:solidFill>
          <a:srgbClr val="E79097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D2373-DA1C-412F-B153-74F1A3121734}">
      <dsp:nvSpPr>
        <dsp:cNvPr id="0" name=""/>
        <dsp:cNvSpPr/>
      </dsp:nvSpPr>
      <dsp:spPr>
        <a:xfrm>
          <a:off x="935798" y="1899296"/>
          <a:ext cx="3066479" cy="63671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39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Pomada</a:t>
          </a:r>
          <a:endParaRPr lang="es-E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935798" y="1899296"/>
        <a:ext cx="3066479" cy="636719"/>
      </dsp:txXfrm>
    </dsp:sp>
    <dsp:sp modelId="{3F25B232-E1C4-48E8-A726-6D728C83A300}">
      <dsp:nvSpPr>
        <dsp:cNvPr id="0" name=""/>
        <dsp:cNvSpPr/>
      </dsp:nvSpPr>
      <dsp:spPr>
        <a:xfrm>
          <a:off x="537848" y="1819706"/>
          <a:ext cx="795899" cy="795899"/>
        </a:xfrm>
        <a:prstGeom prst="ellipse">
          <a:avLst/>
        </a:prstGeom>
        <a:solidFill>
          <a:srgbClr val="96B7B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0C47B-424B-4D8F-94E1-967D3BD1EB5A}">
      <dsp:nvSpPr>
        <dsp:cNvPr id="0" name=""/>
        <dsp:cNvSpPr/>
      </dsp:nvSpPr>
      <dsp:spPr>
        <a:xfrm>
          <a:off x="1075831" y="2854070"/>
          <a:ext cx="2926445" cy="63671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39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Crema</a:t>
          </a:r>
          <a:endParaRPr lang="es-E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1075831" y="2854070"/>
        <a:ext cx="2926445" cy="636719"/>
      </dsp:txXfrm>
    </dsp:sp>
    <dsp:sp modelId="{92F542BC-742F-49E1-AED2-D411B0654EFD}">
      <dsp:nvSpPr>
        <dsp:cNvPr id="0" name=""/>
        <dsp:cNvSpPr/>
      </dsp:nvSpPr>
      <dsp:spPr>
        <a:xfrm>
          <a:off x="677881" y="2774480"/>
          <a:ext cx="795899" cy="795899"/>
        </a:xfrm>
        <a:prstGeom prst="ellipse">
          <a:avLst/>
        </a:prstGeom>
        <a:solidFill>
          <a:srgbClr val="347D8E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40381-360F-440C-ACAE-8836B53F33C1}">
      <dsp:nvSpPr>
        <dsp:cNvPr id="0" name=""/>
        <dsp:cNvSpPr/>
      </dsp:nvSpPr>
      <dsp:spPr>
        <a:xfrm>
          <a:off x="935798" y="3808844"/>
          <a:ext cx="3066479" cy="63671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39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Loción</a:t>
          </a:r>
          <a:endParaRPr lang="es-E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935798" y="3808844"/>
        <a:ext cx="3066479" cy="636719"/>
      </dsp:txXfrm>
    </dsp:sp>
    <dsp:sp modelId="{4158CEFD-9E55-40A4-B1B1-059B4946AFC6}">
      <dsp:nvSpPr>
        <dsp:cNvPr id="0" name=""/>
        <dsp:cNvSpPr/>
      </dsp:nvSpPr>
      <dsp:spPr>
        <a:xfrm>
          <a:off x="537848" y="3729254"/>
          <a:ext cx="795899" cy="795899"/>
        </a:xfrm>
        <a:prstGeom prst="ellipse">
          <a:avLst/>
        </a:prstGeom>
        <a:solidFill>
          <a:srgbClr val="21667E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FB2C4-C4B9-4550-9DF2-4B27F9D79734}">
      <dsp:nvSpPr>
        <dsp:cNvPr id="0" name=""/>
        <dsp:cNvSpPr/>
      </dsp:nvSpPr>
      <dsp:spPr>
        <a:xfrm>
          <a:off x="479543" y="4763618"/>
          <a:ext cx="3522733" cy="63671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39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rPr>
            <a:t>Solución</a:t>
          </a:r>
          <a:endParaRPr lang="es-ES" sz="1400" kern="1200">
            <a:solidFill>
              <a:schemeClr val="accent1">
                <a:lumMod val="75000"/>
              </a:schemeClr>
            </a:solidFill>
          </a:endParaRPr>
        </a:p>
      </dsp:txBody>
      <dsp:txXfrm>
        <a:off x="479543" y="4763618"/>
        <a:ext cx="3522733" cy="636719"/>
      </dsp:txXfrm>
    </dsp:sp>
    <dsp:sp modelId="{FA0391D8-9648-4044-B377-3B670D66A36D}">
      <dsp:nvSpPr>
        <dsp:cNvPr id="0" name=""/>
        <dsp:cNvSpPr/>
      </dsp:nvSpPr>
      <dsp:spPr>
        <a:xfrm>
          <a:off x="81593" y="4684028"/>
          <a:ext cx="795899" cy="795899"/>
        </a:xfrm>
        <a:prstGeom prst="ellipse">
          <a:avLst/>
        </a:prstGeom>
        <a:solidFill>
          <a:srgbClr val="1B5D77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70E92-1A5C-FA4D-900F-5FB541511477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B9E44-13F5-4949-95ED-FA466A692F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03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43124C4A-C3E4-FB9B-5448-131CC92D4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202081E2-A8BF-B422-D726-7D1D8F402B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BDCD17AE-980D-54EF-57D5-79C361CE0CB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4DA84B-29CF-3F64-C6FB-D39E71F6F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A9D6C9EB-2944-2235-A8DA-233C3D1A0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AAD933AF-0855-CD99-C020-518D80D17C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D196CBE9-AA29-F058-746C-5A550221E44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4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C884E2-7B3B-7137-8C84-2C88FA1D7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A06A8FE3-293E-D058-B466-724AE42FD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AC3299F4-913B-151F-9995-240DBA65AF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7253FCB3-7B13-7F63-5480-EFF96DB8677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721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BED45E7-9462-9221-2791-7CC3D940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7B943E10-A4A8-BF21-292F-31FC2EDB9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85B3E1AD-B5BB-8BB7-AAEA-D163D13E69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581FF8C5-F375-BB6B-00D3-EBBCEEF02DE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7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680FBE-EB58-3A13-74DE-B70FE21C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7BD61A47-9DA2-0C3D-278F-34FFE75FD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1D14D77C-D76A-716A-7943-E6777674E3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F85705CC-D31A-2109-6824-EC1BEB700E8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12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02AAA1-A9B7-3203-B292-F4CBCC57C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A11532AD-2497-0E33-A944-39A58E48F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43E5D130-5CB5-EF39-3EEB-674D8242DB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928E72E1-EA12-D7B2-B89A-671F94EF7B9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6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4097C9-EA65-0B96-D745-52A046947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F5780526-7BCB-9B74-8D68-440D51B00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4EA23F71-C575-3071-5783-D1FAD55EC7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32343B08-330D-3D04-824B-27AA34D60EA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F0275F1-BC52-D0DD-647B-B28DE6B71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9017701D-F900-3442-4C7F-CBD90FD10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6F19BCDE-99F4-1FBC-A396-88E2DBF4E5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C99DEF33-7D9F-3CBA-88BB-FEF9F59118B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9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377C06-7352-3E29-7A58-D995E3345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4;p39:notes">
            <a:extLst>
              <a:ext uri="{FF2B5EF4-FFF2-40B4-BE49-F238E27FC236}">
                <a16:creationId xmlns:a16="http://schemas.microsoft.com/office/drawing/2014/main" id="{F9455148-328A-42F4-76DC-4C3057E7D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1065;p39:notes">
            <a:extLst>
              <a:ext uri="{FF2B5EF4-FFF2-40B4-BE49-F238E27FC236}">
                <a16:creationId xmlns:a16="http://schemas.microsoft.com/office/drawing/2014/main" id="{430D6D37-3BE0-952C-CB69-CBD11F7CC6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21" tIns="45701" rIns="91421" bIns="45701"/>
          <a:lstStyle/>
          <a:p>
            <a:pPr lvl="0"/>
            <a:endParaRPr lang="es-ES"/>
          </a:p>
        </p:txBody>
      </p:sp>
      <p:sp>
        <p:nvSpPr>
          <p:cNvPr id="4" name="Google Shape;1066;p39:notes">
            <a:extLst>
              <a:ext uri="{FF2B5EF4-FFF2-40B4-BE49-F238E27FC236}">
                <a16:creationId xmlns:a16="http://schemas.microsoft.com/office/drawing/2014/main" id="{E8E24F27-51D0-6427-A8BB-5CF9910E981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3F61B7-8DA1-46E8-951D-6FF28EA6C53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88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900"/>
            <a:ext cx="17088486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8"/>
            <a:ext cx="1407287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1D6A85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ido con image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B95E85AE-6D30-80EB-DDF8-337E49DD6E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7915989" cy="795244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1917DD-3691-27F7-68C8-EACE32AEA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2397" y="7213215"/>
            <a:ext cx="6427483" cy="2277065"/>
          </a:xfrm>
        </p:spPr>
        <p:txBody>
          <a:bodyPr lIns="137160" tIns="137160" rtlCol="0" anchor="t"/>
          <a:lstStyle>
            <a:lvl1pPr>
              <a:defRPr/>
            </a:lvl1pPr>
          </a:lstStyle>
          <a:p>
            <a:pPr rtl="0"/>
            <a:r>
              <a:rPr lang="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DF1F66-DA3A-1E9E-183A-4FB86FC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7088" y="1130936"/>
            <a:ext cx="8955301" cy="8583403"/>
          </a:xfrm>
        </p:spPr>
        <p:txBody>
          <a:bodyPr rtlCol="0"/>
          <a:lstStyle/>
          <a:p>
            <a:pPr lvl="0" rtl="0"/>
            <a:r>
              <a:rPr lang="es"/>
              <a:t>Haga clic para modificar los estilos de texto del patrón</a:t>
            </a:r>
          </a:p>
          <a:p>
            <a:pPr lvl="1" rtl="0"/>
            <a:r>
              <a:rPr lang="es"/>
              <a:t>Segundo nivel</a:t>
            </a:r>
          </a:p>
          <a:p>
            <a:pPr lvl="2" rtl="0"/>
            <a:r>
              <a:rPr lang="es"/>
              <a:t>Tercer nivel</a:t>
            </a:r>
          </a:p>
          <a:p>
            <a:pPr lvl="3" rtl="0"/>
            <a:r>
              <a:rPr lang="es"/>
              <a:t>Cuarto nivel</a:t>
            </a:r>
          </a:p>
          <a:p>
            <a:pPr lvl="4" rtl="0"/>
            <a:r>
              <a:rPr lang="es"/>
              <a:t>Quinto nivel</a:t>
            </a:r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D27EA8-C1D8-B105-9F54-16985594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79" y="9943697"/>
            <a:ext cx="3151318" cy="602120"/>
          </a:xfrm>
          <a:solidFill>
            <a:schemeClr val="bg1"/>
          </a:solidFill>
        </p:spPr>
        <p:txBody>
          <a:bodyPr rtlCol="0" anchor="ctr"/>
          <a:lstStyle>
            <a:lvl1pPr algn="l">
              <a:defRPr/>
            </a:lvl1pPr>
          </a:lstStyle>
          <a:p>
            <a:pPr rtl="0"/>
            <a:r>
              <a:rPr lang="es"/>
              <a:t>Ejemplo de Texto de pie de página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64A704-5499-D0F7-F550-5994C49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85882" y="9943700"/>
            <a:ext cx="1945072" cy="602118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n-US"/>
              <a:t>11/8/2025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2F2DDE-AF7B-917E-704F-1E12AB9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F8DDA4-3B80-4E8A-A8F5-521F73BF91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2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ido con imag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78" y="584965"/>
            <a:ext cx="10940735" cy="1924405"/>
          </a:xfrm>
        </p:spPr>
        <p:txBody>
          <a:bodyPr rtlCol="0" anchor="b">
            <a:normAutofit/>
          </a:bodyPr>
          <a:lstStyle>
            <a:lvl1pPr>
              <a:defRPr sz="4782"/>
            </a:lvl1pPr>
          </a:lstStyle>
          <a:p>
            <a:pPr rtl="0"/>
            <a:r>
              <a:rPr lang="es"/>
              <a:t>Haga clic para modificar el estilo de título del patrón</a:t>
            </a:r>
            <a:endParaRPr lang="en-US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854B96E6-7A65-76BD-84C9-9521E29295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143" y="2806395"/>
            <a:ext cx="10939458" cy="7516006"/>
          </a:xfrm>
        </p:spPr>
        <p:txBody>
          <a:bodyPr rtlCol="0"/>
          <a:lstStyle/>
          <a:p>
            <a:pPr lvl="0" rtl="0"/>
            <a:r>
              <a:rPr lang="es"/>
              <a:t>Haga clic para modificar los estilos de texto del patrón</a:t>
            </a:r>
          </a:p>
          <a:p>
            <a:pPr lvl="1" rtl="0"/>
            <a:r>
              <a:rPr lang="es"/>
              <a:t>Segundo nivel</a:t>
            </a:r>
          </a:p>
          <a:p>
            <a:pPr lvl="2" rtl="0"/>
            <a:r>
              <a:rPr lang="es"/>
              <a:t>Tercer nivel</a:t>
            </a:r>
          </a:p>
          <a:p>
            <a:pPr lvl="3" rtl="0"/>
            <a:r>
              <a:rPr lang="es"/>
              <a:t>Cuarto nivel</a:t>
            </a:r>
          </a:p>
          <a:p>
            <a:pPr lvl="4" rtl="0"/>
            <a:r>
              <a:rPr lang="es"/>
              <a:t>Quinto nivel</a:t>
            </a:r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7578" y="10482093"/>
            <a:ext cx="7448341" cy="602118"/>
          </a:xfrm>
        </p:spPr>
        <p:txBody>
          <a:bodyPr rtlCol="0"/>
          <a:lstStyle/>
          <a:p>
            <a:pPr rtl="0"/>
            <a:r>
              <a:rPr lang="es"/>
              <a:t>Ejemplo de Texto de pie de página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95919" y="10482093"/>
            <a:ext cx="2668249" cy="602118"/>
          </a:xfrm>
        </p:spPr>
        <p:txBody>
          <a:bodyPr rtlCol="0"/>
          <a:lstStyle/>
          <a:p>
            <a:pPr rtl="0"/>
            <a:r>
              <a:rPr lang="en-US"/>
              <a:t>11/8/2025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7821" y="10482093"/>
            <a:ext cx="730492" cy="602118"/>
          </a:xfrm>
        </p:spPr>
        <p:txBody>
          <a:bodyPr rtlCol="0"/>
          <a:lstStyle/>
          <a:p>
            <a:pPr rtl="0"/>
            <a:fld id="{7604640D-0255-40E7-9767-A88F9D8B114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4F6C4F6F-BB01-5608-E259-C096F136D2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746014" y="4"/>
            <a:ext cx="7358084" cy="11309348"/>
          </a:xfrm>
          <a:custGeom>
            <a:avLst/>
            <a:gdLst>
              <a:gd name="connsiteX0" fmla="*/ 123745 w 4462262"/>
              <a:gd name="connsiteY0" fmla="*/ 0 h 6857999"/>
              <a:gd name="connsiteX1" fmla="*/ 4462262 w 4462262"/>
              <a:gd name="connsiteY1" fmla="*/ 0 h 6857999"/>
              <a:gd name="connsiteX2" fmla="*/ 4462262 w 4462262"/>
              <a:gd name="connsiteY2" fmla="*/ 6857999 h 6857999"/>
              <a:gd name="connsiteX3" fmla="*/ 1662 w 4462262"/>
              <a:gd name="connsiteY3" fmla="*/ 6857999 h 6857999"/>
              <a:gd name="connsiteX4" fmla="*/ 10391 w 4462262"/>
              <a:gd name="connsiteY4" fmla="*/ 5887936 h 6857999"/>
              <a:gd name="connsiteX5" fmla="*/ 107535 w 4462262"/>
              <a:gd name="connsiteY5" fmla="*/ 68146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2262" h="6857999">
                <a:moveTo>
                  <a:pt x="123745" y="0"/>
                </a:moveTo>
                <a:lnTo>
                  <a:pt x="4462262" y="0"/>
                </a:lnTo>
                <a:lnTo>
                  <a:pt x="4462262" y="6857999"/>
                </a:lnTo>
                <a:lnTo>
                  <a:pt x="1662" y="6857999"/>
                </a:lnTo>
                <a:cubicBezTo>
                  <a:pt x="-6511" y="6576209"/>
                  <a:pt x="18564" y="6169726"/>
                  <a:pt x="10391" y="5887936"/>
                </a:cubicBezTo>
                <a:cubicBezTo>
                  <a:pt x="4092" y="4214435"/>
                  <a:pt x="60501" y="2550973"/>
                  <a:pt x="107535" y="681460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4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70D7421-DB52-55B9-3783-6F758D342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0590562-358A-CAA5-6A2E-B156575553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EBA005-B4E7-E739-5233-A24F640089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991081" y="10257730"/>
            <a:ext cx="2280226" cy="5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65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81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11C5E-359E-624C-B545-330FD87E7F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7833" y="4913575"/>
            <a:ext cx="15661979" cy="1813043"/>
          </a:xfrm>
          <a:noFill/>
        </p:spPr>
        <p:txBody>
          <a:bodyPr anchor="b">
            <a:normAutofit/>
          </a:bodyPr>
          <a:lstStyle>
            <a:lvl1pPr algn="r">
              <a:defRPr sz="7421">
                <a:solidFill>
                  <a:srgbClr val="EB94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D899FB-798E-0B41-9570-2101619F37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7834" y="6878458"/>
            <a:ext cx="15661981" cy="919120"/>
          </a:xfrm>
        </p:spPr>
        <p:txBody>
          <a:bodyPr>
            <a:normAutofit/>
          </a:bodyPr>
          <a:lstStyle>
            <a:lvl1pPr marL="0" indent="0" algn="r">
              <a:buNone/>
              <a:defRPr sz="2968">
                <a:solidFill>
                  <a:srgbClr val="EB94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Clic para editar subtítulo</a:t>
            </a:r>
          </a:p>
        </p:txBody>
      </p:sp>
    </p:spTree>
    <p:extLst>
      <p:ext uri="{BB962C8B-B14F-4D97-AF65-F5344CB8AC3E}">
        <p14:creationId xmlns:p14="http://schemas.microsoft.com/office/powerpoint/2010/main" val="1118128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08225" y="3836748"/>
            <a:ext cx="16155072" cy="1817928"/>
          </a:xfrm>
        </p:spPr>
        <p:txBody>
          <a:bodyPr anchor="b">
            <a:normAutofit/>
          </a:bodyPr>
          <a:lstStyle>
            <a:lvl1pPr algn="r">
              <a:defRPr sz="742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08225" y="5806516"/>
            <a:ext cx="16155072" cy="1233704"/>
          </a:xfrm>
        </p:spPr>
        <p:txBody>
          <a:bodyPr>
            <a:normAutofit/>
          </a:bodyPr>
          <a:lstStyle>
            <a:lvl1pPr marL="0" indent="0" algn="r">
              <a:buNone/>
              <a:defRPr sz="2968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Clic para editar subtítulo</a:t>
            </a:r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356" y="-3084648"/>
            <a:ext cx="2133942" cy="7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0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F4FE663-3B5E-C242-A949-72302238D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448" y="159029"/>
            <a:ext cx="19197768" cy="1474351"/>
          </a:xfrm>
        </p:spPr>
        <p:txBody>
          <a:bodyPr>
            <a:noAutofit/>
          </a:bodyPr>
          <a:lstStyle>
            <a:lvl1pPr>
              <a:defRPr sz="4617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48" y="2572079"/>
            <a:ext cx="19197768" cy="7002490"/>
          </a:xfrm>
        </p:spPr>
        <p:txBody>
          <a:bodyPr/>
          <a:lstStyle>
            <a:lvl1pPr>
              <a:defRPr sz="3463">
                <a:solidFill>
                  <a:srgbClr val="1EA9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142253F-874E-DF42-98A8-DD88ACCED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33438" y="9614611"/>
            <a:ext cx="2278201" cy="1416726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6300DB3-48FE-C741-87DF-F21859841A0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0417" y="9735120"/>
            <a:ext cx="16562195" cy="1174594"/>
          </a:xfrm>
        </p:spPr>
        <p:txBody>
          <a:bodyPr>
            <a:normAutofit/>
          </a:bodyPr>
          <a:lstStyle>
            <a:lvl1pPr marL="0" indent="0">
              <a:buNone/>
              <a:defRPr sz="1814">
                <a:solidFill>
                  <a:srgbClr val="646B74"/>
                </a:solidFill>
              </a:defRPr>
            </a:lvl1pPr>
          </a:lstStyle>
          <a:p>
            <a:pPr lvl="0"/>
            <a:r>
              <a:rPr lang="es-ES"/>
              <a:t>Referencias</a:t>
            </a:r>
          </a:p>
        </p:txBody>
      </p:sp>
    </p:spTree>
    <p:extLst>
      <p:ext uri="{BB962C8B-B14F-4D97-AF65-F5344CB8AC3E}">
        <p14:creationId xmlns:p14="http://schemas.microsoft.com/office/powerpoint/2010/main" val="331730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507846" rtl="0">
              <a:defRPr/>
            </a:pPr>
            <a:fld id="{A1D03B78-6BEE-1E48-A46F-289A1BD75F86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507846" rtl="0">
                <a:defRPr/>
              </a:pPr>
              <a:t>12/02/2026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07846" rtl="0"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07846" rtl="0">
              <a:defRPr/>
            </a:pPr>
            <a:fld id="{ED0B3228-1838-484C-AB36-D5E04E1B53B5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507846" rtl="0">
                <a:defRPr/>
              </a:pPr>
              <a:t>‹Nº›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1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5EED88-E23B-5741-A0C7-996CE2999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4A468910-2226-F74F-BD0C-34ADF3CFB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318" y="822436"/>
            <a:ext cx="11298247" cy="5853637"/>
          </a:xfrm>
        </p:spPr>
        <p:txBody>
          <a:bodyPr anchor="b">
            <a:normAutofit/>
          </a:bodyPr>
          <a:lstStyle>
            <a:lvl1pPr marL="0" indent="0">
              <a:buNone/>
              <a:defRPr sz="7750" b="1" i="0">
                <a:solidFill>
                  <a:srgbClr val="15487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s-ES"/>
              <a:t>INTRODUCE </a:t>
            </a:r>
          </a:p>
          <a:p>
            <a:pPr lvl="0"/>
            <a:r>
              <a:rPr lang="es-ES"/>
              <a:t>AQUÍ EL TÍTULO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75F9F48-7AEF-6B4F-9C11-291D2A5E45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21486" y="8965977"/>
            <a:ext cx="3168079" cy="19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1D6A85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2"/>
            <a:ext cx="8745284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2" y="2601152"/>
            <a:ext cx="8745284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2BE49-8834-EC86-9E4A-E56FAC8A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3252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tí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F6F9D-641F-4F3E-B189-6D48E2F78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228108"/>
            <a:ext cx="3428905" cy="208124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997CCB-0A84-E13E-6080-C00F8964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1655" y="10476867"/>
            <a:ext cx="15360787" cy="675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2010411" rtl="0" eaLnBrk="1" latinLnBrk="0" hangingPunct="1">
              <a:defRPr sz="197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05206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10411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15615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20821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027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031232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36436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41642" algn="l" defTabSz="2010411" rtl="0" eaLnBrk="1" latinLnBrk="0" hangingPunct="1"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Deck title</a:t>
            </a:r>
            <a:endParaRPr lang="en-U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591B2D-6CCB-0CE1-F55E-37DDD1CDF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267" y="290439"/>
            <a:ext cx="18801570" cy="125460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15077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410" b="1" kern="1200" noProof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D92853B-47F0-D2AB-2E43-E936312B5337}"/>
              </a:ext>
            </a:extLst>
          </p:cNvPr>
          <p:cNvCxnSpPr>
            <a:cxnSpLocks/>
          </p:cNvCxnSpPr>
          <p:nvPr userDrawn="1"/>
        </p:nvCxnSpPr>
        <p:spPr>
          <a:xfrm>
            <a:off x="726797" y="1837552"/>
            <a:ext cx="1878063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06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A89A73E-2C31-7D42-AF20-9EEB1A54201F}"/>
              </a:ext>
            </a:extLst>
          </p:cNvPr>
          <p:cNvGrpSpPr/>
          <p:nvPr/>
        </p:nvGrpSpPr>
        <p:grpSpPr>
          <a:xfrm>
            <a:off x="17922916" y="10398345"/>
            <a:ext cx="1651036" cy="511510"/>
            <a:chOff x="7785861" y="4639396"/>
            <a:chExt cx="1111660" cy="344382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34B27C1E-A557-6A44-8926-1FD5540CD3BF}"/>
                </a:ext>
              </a:extLst>
            </p:cNvPr>
            <p:cNvSpPr/>
            <p:nvPr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3958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CFC6D32C-2C73-9C45-B902-B36FDDC72516}"/>
                </a:ext>
              </a:extLst>
            </p:cNvPr>
            <p:cNvSpPr/>
            <p:nvPr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3958">
                <a:solidFill>
                  <a:schemeClr val="accent1"/>
                </a:solidFill>
              </a:endParaRPr>
            </a:p>
          </p:txBody>
        </p: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B5477B23-F4C0-4652-BFC8-E64DF78C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32554"/>
            <a:ext cx="3428905" cy="20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894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89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6"/>
          <p:cNvSpPr txBox="1"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958"/>
            </a:lvl1pPr>
            <a:lvl2pPr lvl="1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98"/>
            </a:lvl2pPr>
            <a:lvl3pPr lvl="2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968"/>
            </a:lvl3pPr>
            <a:lvl4pPr lvl="3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38"/>
            </a:lvl4pPr>
            <a:lvl5pPr lvl="4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38"/>
            </a:lvl5pPr>
            <a:lvl6pPr lvl="5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38"/>
            </a:lvl6pPr>
            <a:lvl7pPr lvl="6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38"/>
            </a:lvl7pPr>
            <a:lvl8pPr lvl="7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38"/>
            </a:lvl8pPr>
            <a:lvl9pPr lvl="8" algn="ctr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38"/>
            </a:lvl9pPr>
          </a:lstStyle>
          <a:p>
            <a:endParaRPr/>
          </a:p>
        </p:txBody>
      </p:sp>
      <p:sp>
        <p:nvSpPr>
          <p:cNvPr id="18" name="Google Shape;18;p66"/>
          <p:cNvSpPr txBox="1">
            <a:spLocks noGrp="1"/>
          </p:cNvSpPr>
          <p:nvPr>
            <p:ph type="dt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6"/>
          <p:cNvSpPr txBox="1">
            <a:spLocks noGrp="1"/>
          </p:cNvSpPr>
          <p:nvPr>
            <p:ph type="ft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6"/>
          <p:cNvSpPr txBox="1">
            <a:spLocks noGrp="1"/>
          </p:cNvSpPr>
          <p:nvPr>
            <p:ph type="sldNum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44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3279" y="241091"/>
            <a:ext cx="12639675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6489" y="2084963"/>
            <a:ext cx="9316085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1D6A85"/>
                </a:solidFill>
                <a:latin typeface="Noto Sans"/>
                <a:cs typeface="Noto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8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8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4" y="10517698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FF9C83-B484-73A2-AB4D-9F4F9A93B57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9232563" y="63500"/>
            <a:ext cx="833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INTERNAL USE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493" y="3494"/>
          <a:ext cx="3491" cy="3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59" imgH="355" progId="TCLayout.ActiveDocument.1">
                  <p:embed/>
                </p:oleObj>
              </mc:Choice>
              <mc:Fallback>
                <p:oleObj name="think-cell Slide" r:id="rId10" imgW="359" imgH="355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93" y="3494"/>
                        <a:ext cx="3491" cy="3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F246AD8A-13A8-AD45-A853-196B64D14D86}"/>
              </a:ext>
            </a:extLst>
          </p:cNvPr>
          <p:cNvGrpSpPr/>
          <p:nvPr/>
        </p:nvGrpSpPr>
        <p:grpSpPr>
          <a:xfrm>
            <a:off x="17922916" y="10398345"/>
            <a:ext cx="1651036" cy="511510"/>
            <a:chOff x="7785861" y="4639396"/>
            <a:chExt cx="1111660" cy="344382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3CDBEAD3-8A02-4543-B455-7EACBA27B583}"/>
                </a:ext>
              </a:extLst>
            </p:cNvPr>
            <p:cNvSpPr/>
            <p:nvPr/>
          </p:nvSpPr>
          <p:spPr>
            <a:xfrm>
              <a:off x="7785861" y="4639396"/>
              <a:ext cx="256158" cy="344382"/>
            </a:xfrm>
            <a:custGeom>
              <a:avLst/>
              <a:gdLst>
                <a:gd name="connsiteX0" fmla="*/ 107295 w 139455"/>
                <a:gd name="connsiteY0" fmla="*/ 11790 h 187485"/>
                <a:gd name="connsiteX1" fmla="*/ 107295 w 139455"/>
                <a:gd name="connsiteY1" fmla="*/ 0 h 187485"/>
                <a:gd name="connsiteX2" fmla="*/ 46294 w 139455"/>
                <a:gd name="connsiteY2" fmla="*/ 32046 h 187485"/>
                <a:gd name="connsiteX3" fmla="*/ 39296 w 139455"/>
                <a:gd name="connsiteY3" fmla="*/ 43610 h 187485"/>
                <a:gd name="connsiteX4" fmla="*/ 39296 w 139455"/>
                <a:gd name="connsiteY4" fmla="*/ 55400 h 187485"/>
                <a:gd name="connsiteX5" fmla="*/ 100310 w 139455"/>
                <a:gd name="connsiteY5" fmla="*/ 23353 h 187485"/>
                <a:gd name="connsiteX6" fmla="*/ 107295 w 139455"/>
                <a:gd name="connsiteY6" fmla="*/ 11790 h 187485"/>
                <a:gd name="connsiteX7" fmla="*/ 107466 w 139455"/>
                <a:gd name="connsiteY7" fmla="*/ 39279 h 187485"/>
                <a:gd name="connsiteX8" fmla="*/ 46459 w 139455"/>
                <a:gd name="connsiteY8" fmla="*/ 71325 h 187485"/>
                <a:gd name="connsiteX9" fmla="*/ 39466 w 139455"/>
                <a:gd name="connsiteY9" fmla="*/ 82889 h 187485"/>
                <a:gd name="connsiteX10" fmla="*/ 39466 w 139455"/>
                <a:gd name="connsiteY10" fmla="*/ 94678 h 187485"/>
                <a:gd name="connsiteX11" fmla="*/ 100475 w 139455"/>
                <a:gd name="connsiteY11" fmla="*/ 62638 h 187485"/>
                <a:gd name="connsiteX12" fmla="*/ 107466 w 139455"/>
                <a:gd name="connsiteY12" fmla="*/ 51069 h 187485"/>
                <a:gd name="connsiteX13" fmla="*/ 107466 w 139455"/>
                <a:gd name="connsiteY13" fmla="*/ 39279 h 187485"/>
                <a:gd name="connsiteX14" fmla="*/ 39466 w 139455"/>
                <a:gd name="connsiteY14" fmla="*/ 122167 h 187485"/>
                <a:gd name="connsiteX15" fmla="*/ 39466 w 139455"/>
                <a:gd name="connsiteY15" fmla="*/ 133951 h 187485"/>
                <a:gd name="connsiteX16" fmla="*/ 100475 w 139455"/>
                <a:gd name="connsiteY16" fmla="*/ 101905 h 187485"/>
                <a:gd name="connsiteX17" fmla="*/ 107466 w 139455"/>
                <a:gd name="connsiteY17" fmla="*/ 90347 h 187485"/>
                <a:gd name="connsiteX18" fmla="*/ 107466 w 139455"/>
                <a:gd name="connsiteY18" fmla="*/ 78558 h 187485"/>
                <a:gd name="connsiteX19" fmla="*/ 46459 w 139455"/>
                <a:gd name="connsiteY19" fmla="*/ 110598 h 187485"/>
                <a:gd name="connsiteX20" fmla="*/ 39466 w 139455"/>
                <a:gd name="connsiteY20" fmla="*/ 122167 h 187485"/>
                <a:gd name="connsiteX21" fmla="*/ 135911 w 139455"/>
                <a:gd name="connsiteY21" fmla="*/ 95809 h 187485"/>
                <a:gd name="connsiteX22" fmla="*/ 133008 w 139455"/>
                <a:gd name="connsiteY22" fmla="*/ 94672 h 187485"/>
                <a:gd name="connsiteX23" fmla="*/ 121920 w 139455"/>
                <a:gd name="connsiteY23" fmla="*/ 100488 h 187485"/>
                <a:gd name="connsiteX24" fmla="*/ 120729 w 139455"/>
                <a:gd name="connsiteY24" fmla="*/ 103347 h 187485"/>
                <a:gd name="connsiteX25" fmla="*/ 122428 w 139455"/>
                <a:gd name="connsiteY25" fmla="*/ 123475 h 187485"/>
                <a:gd name="connsiteX26" fmla="*/ 73087 w 139455"/>
                <a:gd name="connsiteY26" fmla="*/ 170658 h 187485"/>
                <a:gd name="connsiteX27" fmla="*/ 16725 w 139455"/>
                <a:gd name="connsiteY27" fmla="*/ 117788 h 187485"/>
                <a:gd name="connsiteX28" fmla="*/ 24499 w 139455"/>
                <a:gd name="connsiteY28" fmla="*/ 90170 h 187485"/>
                <a:gd name="connsiteX29" fmla="*/ 24602 w 139455"/>
                <a:gd name="connsiteY29" fmla="*/ 87171 h 187485"/>
                <a:gd name="connsiteX30" fmla="*/ 18094 w 139455"/>
                <a:gd name="connsiteY30" fmla="*/ 75345 h 187485"/>
                <a:gd name="connsiteX31" fmla="*/ 14640 w 139455"/>
                <a:gd name="connsiteY31" fmla="*/ 75088 h 187485"/>
                <a:gd name="connsiteX32" fmla="*/ 94 w 139455"/>
                <a:gd name="connsiteY32" fmla="*/ 121483 h 187485"/>
                <a:gd name="connsiteX33" fmla="*/ 66994 w 139455"/>
                <a:gd name="connsiteY33" fmla="*/ 187433 h 187485"/>
                <a:gd name="connsiteX34" fmla="*/ 139455 w 139455"/>
                <a:gd name="connsiteY34" fmla="*/ 117794 h 187485"/>
                <a:gd name="connsiteX35" fmla="*/ 135911 w 139455"/>
                <a:gd name="connsiteY35" fmla="*/ 95809 h 18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455" h="187485">
                  <a:moveTo>
                    <a:pt x="107295" y="11790"/>
                  </a:moveTo>
                  <a:lnTo>
                    <a:pt x="107295" y="0"/>
                  </a:lnTo>
                  <a:lnTo>
                    <a:pt x="46294" y="32046"/>
                  </a:lnTo>
                  <a:cubicBezTo>
                    <a:pt x="41997" y="34300"/>
                    <a:pt x="39296" y="38760"/>
                    <a:pt x="39296" y="43610"/>
                  </a:cubicBezTo>
                  <a:lnTo>
                    <a:pt x="39296" y="55400"/>
                  </a:lnTo>
                  <a:lnTo>
                    <a:pt x="100310" y="23353"/>
                  </a:lnTo>
                  <a:cubicBezTo>
                    <a:pt x="104612" y="21093"/>
                    <a:pt x="107295" y="16640"/>
                    <a:pt x="107295" y="11790"/>
                  </a:cubicBezTo>
                  <a:moveTo>
                    <a:pt x="107466" y="39279"/>
                  </a:moveTo>
                  <a:lnTo>
                    <a:pt x="46459" y="71325"/>
                  </a:lnTo>
                  <a:cubicBezTo>
                    <a:pt x="42168" y="73585"/>
                    <a:pt x="39466" y="78038"/>
                    <a:pt x="39466" y="82889"/>
                  </a:cubicBezTo>
                  <a:lnTo>
                    <a:pt x="39466" y="94678"/>
                  </a:lnTo>
                  <a:lnTo>
                    <a:pt x="100475" y="62638"/>
                  </a:lnTo>
                  <a:cubicBezTo>
                    <a:pt x="104771" y="60378"/>
                    <a:pt x="107466" y="55919"/>
                    <a:pt x="107466" y="51069"/>
                  </a:cubicBezTo>
                  <a:lnTo>
                    <a:pt x="107466" y="39279"/>
                  </a:lnTo>
                  <a:close/>
                  <a:moveTo>
                    <a:pt x="39466" y="122167"/>
                  </a:moveTo>
                  <a:lnTo>
                    <a:pt x="39466" y="133951"/>
                  </a:lnTo>
                  <a:lnTo>
                    <a:pt x="100475" y="101905"/>
                  </a:lnTo>
                  <a:cubicBezTo>
                    <a:pt x="104771" y="99651"/>
                    <a:pt x="107466" y="95198"/>
                    <a:pt x="107466" y="90347"/>
                  </a:cubicBezTo>
                  <a:lnTo>
                    <a:pt x="107466" y="78558"/>
                  </a:lnTo>
                  <a:lnTo>
                    <a:pt x="46459" y="110598"/>
                  </a:lnTo>
                  <a:cubicBezTo>
                    <a:pt x="42162" y="112864"/>
                    <a:pt x="39466" y="117317"/>
                    <a:pt x="39466" y="122167"/>
                  </a:cubicBezTo>
                  <a:moveTo>
                    <a:pt x="135911" y="95809"/>
                  </a:moveTo>
                  <a:cubicBezTo>
                    <a:pt x="135520" y="94617"/>
                    <a:pt x="134126" y="94086"/>
                    <a:pt x="133008" y="94672"/>
                  </a:cubicBezTo>
                  <a:lnTo>
                    <a:pt x="121920" y="100488"/>
                  </a:lnTo>
                  <a:cubicBezTo>
                    <a:pt x="120888" y="101038"/>
                    <a:pt x="120411" y="102223"/>
                    <a:pt x="120729" y="103347"/>
                  </a:cubicBezTo>
                  <a:cubicBezTo>
                    <a:pt x="122514" y="109651"/>
                    <a:pt x="123174" y="116438"/>
                    <a:pt x="122428" y="123475"/>
                  </a:cubicBezTo>
                  <a:cubicBezTo>
                    <a:pt x="119739" y="148942"/>
                    <a:pt x="98653" y="169082"/>
                    <a:pt x="73087" y="170658"/>
                  </a:cubicBezTo>
                  <a:cubicBezTo>
                    <a:pt x="42290" y="172564"/>
                    <a:pt x="16725" y="148154"/>
                    <a:pt x="16725" y="117788"/>
                  </a:cubicBezTo>
                  <a:cubicBezTo>
                    <a:pt x="16725" y="107665"/>
                    <a:pt x="19572" y="98203"/>
                    <a:pt x="24499" y="90170"/>
                  </a:cubicBezTo>
                  <a:cubicBezTo>
                    <a:pt x="25061" y="89248"/>
                    <a:pt x="25116" y="88112"/>
                    <a:pt x="24602" y="87171"/>
                  </a:cubicBezTo>
                  <a:lnTo>
                    <a:pt x="18094" y="75345"/>
                  </a:lnTo>
                  <a:cubicBezTo>
                    <a:pt x="17372" y="74037"/>
                    <a:pt x="15557" y="73915"/>
                    <a:pt x="14640" y="75088"/>
                  </a:cubicBezTo>
                  <a:cubicBezTo>
                    <a:pt x="4782" y="87782"/>
                    <a:pt x="-804" y="103964"/>
                    <a:pt x="94" y="121483"/>
                  </a:cubicBezTo>
                  <a:cubicBezTo>
                    <a:pt x="1953" y="157213"/>
                    <a:pt x="31228" y="186064"/>
                    <a:pt x="66994" y="187433"/>
                  </a:cubicBezTo>
                  <a:cubicBezTo>
                    <a:pt x="106751" y="188953"/>
                    <a:pt x="139455" y="157189"/>
                    <a:pt x="139455" y="117794"/>
                  </a:cubicBezTo>
                  <a:cubicBezTo>
                    <a:pt x="139455" y="110103"/>
                    <a:pt x="138209" y="102711"/>
                    <a:pt x="135911" y="95809"/>
                  </a:cubicBezTo>
                </a:path>
              </a:pathLst>
            </a:custGeom>
            <a:solidFill>
              <a:schemeClr val="accent2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3958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29E6964-5BF6-6C4A-AF1F-349FC1884D2A}"/>
                </a:ext>
              </a:extLst>
            </p:cNvPr>
            <p:cNvSpPr/>
            <p:nvPr/>
          </p:nvSpPr>
          <p:spPr>
            <a:xfrm>
              <a:off x="8098546" y="4754028"/>
              <a:ext cx="798975" cy="174628"/>
            </a:xfrm>
            <a:custGeom>
              <a:avLst/>
              <a:gdLst>
                <a:gd name="connsiteX0" fmla="*/ 418218 w 434970"/>
                <a:gd name="connsiteY0" fmla="*/ 7990 h 95069"/>
                <a:gd name="connsiteX1" fmla="*/ 418218 w 434970"/>
                <a:gd name="connsiteY1" fmla="*/ 93781 h 95069"/>
                <a:gd name="connsiteX2" fmla="*/ 434970 w 434970"/>
                <a:gd name="connsiteY2" fmla="*/ 93781 h 95069"/>
                <a:gd name="connsiteX3" fmla="*/ 434970 w 434970"/>
                <a:gd name="connsiteY3" fmla="*/ 3617 h 95069"/>
                <a:gd name="connsiteX4" fmla="*/ 418218 w 434970"/>
                <a:gd name="connsiteY4" fmla="*/ 7990 h 95069"/>
                <a:gd name="connsiteX5" fmla="*/ 279670 w 434970"/>
                <a:gd name="connsiteY5" fmla="*/ 37617 h 95069"/>
                <a:gd name="connsiteX6" fmla="*/ 279670 w 434970"/>
                <a:gd name="connsiteY6" fmla="*/ 31307 h 95069"/>
                <a:gd name="connsiteX7" fmla="*/ 263565 w 434970"/>
                <a:gd name="connsiteY7" fmla="*/ 31307 h 95069"/>
                <a:gd name="connsiteX8" fmla="*/ 263565 w 434970"/>
                <a:gd name="connsiteY8" fmla="*/ 93787 h 95069"/>
                <a:gd name="connsiteX9" fmla="*/ 280306 w 434970"/>
                <a:gd name="connsiteY9" fmla="*/ 93787 h 95069"/>
                <a:gd name="connsiteX10" fmla="*/ 280306 w 434970"/>
                <a:gd name="connsiteY10" fmla="*/ 54490 h 95069"/>
                <a:gd name="connsiteX11" fmla="*/ 295518 w 434970"/>
                <a:gd name="connsiteY11" fmla="*/ 45473 h 95069"/>
                <a:gd name="connsiteX12" fmla="*/ 301575 w 434970"/>
                <a:gd name="connsiteY12" fmla="*/ 46121 h 95069"/>
                <a:gd name="connsiteX13" fmla="*/ 303512 w 434970"/>
                <a:gd name="connsiteY13" fmla="*/ 30525 h 95069"/>
                <a:gd name="connsiteX14" fmla="*/ 297834 w 434970"/>
                <a:gd name="connsiteY14" fmla="*/ 30012 h 95069"/>
                <a:gd name="connsiteX15" fmla="*/ 279670 w 434970"/>
                <a:gd name="connsiteY15" fmla="*/ 37617 h 95069"/>
                <a:gd name="connsiteX16" fmla="*/ 353776 w 434970"/>
                <a:gd name="connsiteY16" fmla="*/ 71881 h 95069"/>
                <a:gd name="connsiteX17" fmla="*/ 338698 w 434970"/>
                <a:gd name="connsiteY17" fmla="*/ 79608 h 95069"/>
                <a:gd name="connsiteX18" fmla="*/ 322196 w 434970"/>
                <a:gd name="connsiteY18" fmla="*/ 62608 h 95069"/>
                <a:gd name="connsiteX19" fmla="*/ 338313 w 434970"/>
                <a:gd name="connsiteY19" fmla="*/ 45473 h 95069"/>
                <a:gd name="connsiteX20" fmla="*/ 353776 w 434970"/>
                <a:gd name="connsiteY20" fmla="*/ 53201 h 95069"/>
                <a:gd name="connsiteX21" fmla="*/ 353776 w 434970"/>
                <a:gd name="connsiteY21" fmla="*/ 71881 h 95069"/>
                <a:gd name="connsiteX22" fmla="*/ 354423 w 434970"/>
                <a:gd name="connsiteY22" fmla="*/ 36328 h 95069"/>
                <a:gd name="connsiteX23" fmla="*/ 336124 w 434970"/>
                <a:gd name="connsiteY23" fmla="*/ 30018 h 95069"/>
                <a:gd name="connsiteX24" fmla="*/ 305443 w 434970"/>
                <a:gd name="connsiteY24" fmla="*/ 62608 h 95069"/>
                <a:gd name="connsiteX25" fmla="*/ 313444 w 434970"/>
                <a:gd name="connsiteY25" fmla="*/ 84508 h 95069"/>
                <a:gd name="connsiteX26" fmla="*/ 337023 w 434970"/>
                <a:gd name="connsiteY26" fmla="*/ 95070 h 95069"/>
                <a:gd name="connsiteX27" fmla="*/ 354423 w 434970"/>
                <a:gd name="connsiteY27" fmla="*/ 88759 h 95069"/>
                <a:gd name="connsiteX28" fmla="*/ 354423 w 434970"/>
                <a:gd name="connsiteY28" fmla="*/ 93781 h 95069"/>
                <a:gd name="connsiteX29" fmla="*/ 370534 w 434970"/>
                <a:gd name="connsiteY29" fmla="*/ 93781 h 95069"/>
                <a:gd name="connsiteX30" fmla="*/ 370534 w 434970"/>
                <a:gd name="connsiteY30" fmla="*/ 31301 h 95069"/>
                <a:gd name="connsiteX31" fmla="*/ 354423 w 434970"/>
                <a:gd name="connsiteY31" fmla="*/ 31301 h 95069"/>
                <a:gd name="connsiteX32" fmla="*/ 354423 w 434970"/>
                <a:gd name="connsiteY32" fmla="*/ 36328 h 95069"/>
                <a:gd name="connsiteX33" fmla="*/ 385997 w 434970"/>
                <a:gd name="connsiteY33" fmla="*/ 93781 h 95069"/>
                <a:gd name="connsiteX34" fmla="*/ 402749 w 434970"/>
                <a:gd name="connsiteY34" fmla="*/ 93781 h 95069"/>
                <a:gd name="connsiteX35" fmla="*/ 402749 w 434970"/>
                <a:gd name="connsiteY35" fmla="*/ 3617 h 95069"/>
                <a:gd name="connsiteX36" fmla="*/ 385997 w 434970"/>
                <a:gd name="connsiteY36" fmla="*/ 7996 h 95069"/>
                <a:gd name="connsiteX37" fmla="*/ 385997 w 434970"/>
                <a:gd name="connsiteY37" fmla="*/ 93781 h 95069"/>
                <a:gd name="connsiteX38" fmla="*/ 239717 w 434970"/>
                <a:gd name="connsiteY38" fmla="*/ 0 h 95069"/>
                <a:gd name="connsiteX39" fmla="*/ 228765 w 434970"/>
                <a:gd name="connsiteY39" fmla="*/ 10690 h 95069"/>
                <a:gd name="connsiteX40" fmla="*/ 239717 w 434970"/>
                <a:gd name="connsiteY40" fmla="*/ 21387 h 95069"/>
                <a:gd name="connsiteX41" fmla="*/ 250676 w 434970"/>
                <a:gd name="connsiteY41" fmla="*/ 10690 h 95069"/>
                <a:gd name="connsiteX42" fmla="*/ 239717 w 434970"/>
                <a:gd name="connsiteY42" fmla="*/ 0 h 95069"/>
                <a:gd name="connsiteX43" fmla="*/ 48332 w 434970"/>
                <a:gd name="connsiteY43" fmla="*/ 71881 h 95069"/>
                <a:gd name="connsiteX44" fmla="*/ 33248 w 434970"/>
                <a:gd name="connsiteY44" fmla="*/ 79608 h 95069"/>
                <a:gd name="connsiteX45" fmla="*/ 16752 w 434970"/>
                <a:gd name="connsiteY45" fmla="*/ 62608 h 95069"/>
                <a:gd name="connsiteX46" fmla="*/ 32870 w 434970"/>
                <a:gd name="connsiteY46" fmla="*/ 45473 h 95069"/>
                <a:gd name="connsiteX47" fmla="*/ 48332 w 434970"/>
                <a:gd name="connsiteY47" fmla="*/ 53201 h 95069"/>
                <a:gd name="connsiteX48" fmla="*/ 48332 w 434970"/>
                <a:gd name="connsiteY48" fmla="*/ 71881 h 95069"/>
                <a:gd name="connsiteX49" fmla="*/ 48973 w 434970"/>
                <a:gd name="connsiteY49" fmla="*/ 36328 h 95069"/>
                <a:gd name="connsiteX50" fmla="*/ 30675 w 434970"/>
                <a:gd name="connsiteY50" fmla="*/ 30018 h 95069"/>
                <a:gd name="connsiteX51" fmla="*/ 0 w 434970"/>
                <a:gd name="connsiteY51" fmla="*/ 62608 h 95069"/>
                <a:gd name="connsiteX52" fmla="*/ 7988 w 434970"/>
                <a:gd name="connsiteY52" fmla="*/ 84508 h 95069"/>
                <a:gd name="connsiteX53" fmla="*/ 31574 w 434970"/>
                <a:gd name="connsiteY53" fmla="*/ 95070 h 95069"/>
                <a:gd name="connsiteX54" fmla="*/ 48973 w 434970"/>
                <a:gd name="connsiteY54" fmla="*/ 88759 h 95069"/>
                <a:gd name="connsiteX55" fmla="*/ 48973 w 434970"/>
                <a:gd name="connsiteY55" fmla="*/ 93781 h 95069"/>
                <a:gd name="connsiteX56" fmla="*/ 65085 w 434970"/>
                <a:gd name="connsiteY56" fmla="*/ 93781 h 95069"/>
                <a:gd name="connsiteX57" fmla="*/ 65085 w 434970"/>
                <a:gd name="connsiteY57" fmla="*/ 31301 h 95069"/>
                <a:gd name="connsiteX58" fmla="*/ 48973 w 434970"/>
                <a:gd name="connsiteY58" fmla="*/ 31301 h 95069"/>
                <a:gd name="connsiteX59" fmla="*/ 48973 w 434970"/>
                <a:gd name="connsiteY59" fmla="*/ 36328 h 95069"/>
                <a:gd name="connsiteX60" fmla="*/ 80547 w 434970"/>
                <a:gd name="connsiteY60" fmla="*/ 93781 h 95069"/>
                <a:gd name="connsiteX61" fmla="*/ 97306 w 434970"/>
                <a:gd name="connsiteY61" fmla="*/ 93781 h 95069"/>
                <a:gd name="connsiteX62" fmla="*/ 97306 w 434970"/>
                <a:gd name="connsiteY62" fmla="*/ 3617 h 95069"/>
                <a:gd name="connsiteX63" fmla="*/ 80547 w 434970"/>
                <a:gd name="connsiteY63" fmla="*/ 7996 h 95069"/>
                <a:gd name="connsiteX64" fmla="*/ 80547 w 434970"/>
                <a:gd name="connsiteY64" fmla="*/ 93781 h 95069"/>
                <a:gd name="connsiteX65" fmla="*/ 188934 w 434970"/>
                <a:gd name="connsiteY65" fmla="*/ 30012 h 95069"/>
                <a:gd name="connsiteX66" fmla="*/ 166767 w 434970"/>
                <a:gd name="connsiteY66" fmla="*/ 39810 h 95069"/>
                <a:gd name="connsiteX67" fmla="*/ 145760 w 434970"/>
                <a:gd name="connsiteY67" fmla="*/ 30012 h 95069"/>
                <a:gd name="connsiteX68" fmla="*/ 128874 w 434970"/>
                <a:gd name="connsiteY68" fmla="*/ 36328 h 95069"/>
                <a:gd name="connsiteX69" fmla="*/ 128874 w 434970"/>
                <a:gd name="connsiteY69" fmla="*/ 31307 h 95069"/>
                <a:gd name="connsiteX70" fmla="*/ 112756 w 434970"/>
                <a:gd name="connsiteY70" fmla="*/ 31307 h 95069"/>
                <a:gd name="connsiteX71" fmla="*/ 112756 w 434970"/>
                <a:gd name="connsiteY71" fmla="*/ 93787 h 95069"/>
                <a:gd name="connsiteX72" fmla="*/ 129515 w 434970"/>
                <a:gd name="connsiteY72" fmla="*/ 93787 h 95069"/>
                <a:gd name="connsiteX73" fmla="*/ 129515 w 434970"/>
                <a:gd name="connsiteY73" fmla="*/ 53201 h 95069"/>
                <a:gd name="connsiteX74" fmla="*/ 144079 w 434970"/>
                <a:gd name="connsiteY74" fmla="*/ 45473 h 95069"/>
                <a:gd name="connsiteX75" fmla="*/ 153486 w 434970"/>
                <a:gd name="connsiteY75" fmla="*/ 49340 h 95069"/>
                <a:gd name="connsiteX76" fmla="*/ 156578 w 434970"/>
                <a:gd name="connsiteY76" fmla="*/ 60030 h 95069"/>
                <a:gd name="connsiteX77" fmla="*/ 156578 w 434970"/>
                <a:gd name="connsiteY77" fmla="*/ 93781 h 95069"/>
                <a:gd name="connsiteX78" fmla="*/ 173331 w 434970"/>
                <a:gd name="connsiteY78" fmla="*/ 93781 h 95069"/>
                <a:gd name="connsiteX79" fmla="*/ 173331 w 434970"/>
                <a:gd name="connsiteY79" fmla="*/ 60678 h 95069"/>
                <a:gd name="connsiteX80" fmla="*/ 172817 w 434970"/>
                <a:gd name="connsiteY80" fmla="*/ 53714 h 95069"/>
                <a:gd name="connsiteX81" fmla="*/ 187901 w 434970"/>
                <a:gd name="connsiteY81" fmla="*/ 45467 h 95069"/>
                <a:gd name="connsiteX82" fmla="*/ 197307 w 434970"/>
                <a:gd name="connsiteY82" fmla="*/ 49334 h 95069"/>
                <a:gd name="connsiteX83" fmla="*/ 200406 w 434970"/>
                <a:gd name="connsiteY83" fmla="*/ 60024 h 95069"/>
                <a:gd name="connsiteX84" fmla="*/ 200406 w 434970"/>
                <a:gd name="connsiteY84" fmla="*/ 93774 h 95069"/>
                <a:gd name="connsiteX85" fmla="*/ 217152 w 434970"/>
                <a:gd name="connsiteY85" fmla="*/ 93774 h 95069"/>
                <a:gd name="connsiteX86" fmla="*/ 217152 w 434970"/>
                <a:gd name="connsiteY86" fmla="*/ 60671 h 95069"/>
                <a:gd name="connsiteX87" fmla="*/ 210845 w 434970"/>
                <a:gd name="connsiteY87" fmla="*/ 40055 h 95069"/>
                <a:gd name="connsiteX88" fmla="*/ 188934 w 434970"/>
                <a:gd name="connsiteY88" fmla="*/ 30012 h 95069"/>
                <a:gd name="connsiteX89" fmla="*/ 231344 w 434970"/>
                <a:gd name="connsiteY89" fmla="*/ 93781 h 95069"/>
                <a:gd name="connsiteX90" fmla="*/ 248096 w 434970"/>
                <a:gd name="connsiteY90" fmla="*/ 93781 h 95069"/>
                <a:gd name="connsiteX91" fmla="*/ 248096 w 434970"/>
                <a:gd name="connsiteY91" fmla="*/ 31301 h 95069"/>
                <a:gd name="connsiteX92" fmla="*/ 231344 w 434970"/>
                <a:gd name="connsiteY92" fmla="*/ 31301 h 95069"/>
                <a:gd name="connsiteX93" fmla="*/ 231344 w 434970"/>
                <a:gd name="connsiteY93" fmla="*/ 93781 h 9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34970" h="95069">
                  <a:moveTo>
                    <a:pt x="418218" y="7990"/>
                  </a:moveTo>
                  <a:lnTo>
                    <a:pt x="418218" y="93781"/>
                  </a:lnTo>
                  <a:lnTo>
                    <a:pt x="434970" y="93781"/>
                  </a:lnTo>
                  <a:lnTo>
                    <a:pt x="434970" y="3617"/>
                  </a:lnTo>
                  <a:lnTo>
                    <a:pt x="418218" y="7990"/>
                  </a:lnTo>
                  <a:close/>
                  <a:moveTo>
                    <a:pt x="279670" y="37617"/>
                  </a:moveTo>
                  <a:lnTo>
                    <a:pt x="279670" y="31307"/>
                  </a:lnTo>
                  <a:lnTo>
                    <a:pt x="263565" y="31307"/>
                  </a:lnTo>
                  <a:lnTo>
                    <a:pt x="263565" y="93787"/>
                  </a:lnTo>
                  <a:lnTo>
                    <a:pt x="280306" y="93787"/>
                  </a:lnTo>
                  <a:lnTo>
                    <a:pt x="280306" y="54490"/>
                  </a:lnTo>
                  <a:cubicBezTo>
                    <a:pt x="282365" y="50763"/>
                    <a:pt x="288172" y="45473"/>
                    <a:pt x="295518" y="45473"/>
                  </a:cubicBezTo>
                  <a:cubicBezTo>
                    <a:pt x="297962" y="45473"/>
                    <a:pt x="300413" y="45736"/>
                    <a:pt x="301575" y="46121"/>
                  </a:cubicBezTo>
                  <a:lnTo>
                    <a:pt x="303512" y="30525"/>
                  </a:lnTo>
                  <a:cubicBezTo>
                    <a:pt x="301697" y="30269"/>
                    <a:pt x="300285" y="30012"/>
                    <a:pt x="297834" y="30012"/>
                  </a:cubicBezTo>
                  <a:cubicBezTo>
                    <a:pt x="290237" y="30018"/>
                    <a:pt x="283404" y="32981"/>
                    <a:pt x="279670" y="37617"/>
                  </a:cubicBezTo>
                  <a:moveTo>
                    <a:pt x="353776" y="71881"/>
                  </a:moveTo>
                  <a:cubicBezTo>
                    <a:pt x="350555" y="76517"/>
                    <a:pt x="345005" y="79608"/>
                    <a:pt x="338698" y="79608"/>
                  </a:cubicBezTo>
                  <a:cubicBezTo>
                    <a:pt x="329285" y="79608"/>
                    <a:pt x="322196" y="72394"/>
                    <a:pt x="322196" y="62608"/>
                  </a:cubicBezTo>
                  <a:cubicBezTo>
                    <a:pt x="322196" y="53591"/>
                    <a:pt x="328515" y="45473"/>
                    <a:pt x="338313" y="45473"/>
                  </a:cubicBezTo>
                  <a:cubicBezTo>
                    <a:pt x="344754" y="45473"/>
                    <a:pt x="350297" y="48564"/>
                    <a:pt x="353776" y="53201"/>
                  </a:cubicBezTo>
                  <a:lnTo>
                    <a:pt x="353776" y="71881"/>
                  </a:lnTo>
                  <a:close/>
                  <a:moveTo>
                    <a:pt x="354423" y="36328"/>
                  </a:moveTo>
                  <a:cubicBezTo>
                    <a:pt x="349522" y="32333"/>
                    <a:pt x="343208" y="30018"/>
                    <a:pt x="336124" y="30018"/>
                  </a:cubicBezTo>
                  <a:cubicBezTo>
                    <a:pt x="319110" y="30018"/>
                    <a:pt x="305443" y="44184"/>
                    <a:pt x="305443" y="62608"/>
                  </a:cubicBezTo>
                  <a:cubicBezTo>
                    <a:pt x="305443" y="71117"/>
                    <a:pt x="308536" y="78839"/>
                    <a:pt x="313444" y="84508"/>
                  </a:cubicBezTo>
                  <a:cubicBezTo>
                    <a:pt x="318974" y="90952"/>
                    <a:pt x="327751" y="95070"/>
                    <a:pt x="337023" y="95070"/>
                  </a:cubicBezTo>
                  <a:cubicBezTo>
                    <a:pt x="343337" y="95070"/>
                    <a:pt x="349265" y="93139"/>
                    <a:pt x="354423" y="88759"/>
                  </a:cubicBezTo>
                  <a:lnTo>
                    <a:pt x="354423" y="93781"/>
                  </a:lnTo>
                  <a:lnTo>
                    <a:pt x="370534" y="93781"/>
                  </a:lnTo>
                  <a:lnTo>
                    <a:pt x="370534" y="31301"/>
                  </a:lnTo>
                  <a:lnTo>
                    <a:pt x="354423" y="31301"/>
                  </a:lnTo>
                  <a:lnTo>
                    <a:pt x="354423" y="36328"/>
                  </a:lnTo>
                  <a:close/>
                  <a:moveTo>
                    <a:pt x="385997" y="93781"/>
                  </a:moveTo>
                  <a:lnTo>
                    <a:pt x="402749" y="93781"/>
                  </a:lnTo>
                  <a:lnTo>
                    <a:pt x="402749" y="3617"/>
                  </a:lnTo>
                  <a:lnTo>
                    <a:pt x="385997" y="7996"/>
                  </a:lnTo>
                  <a:lnTo>
                    <a:pt x="385997" y="93781"/>
                  </a:lnTo>
                  <a:close/>
                  <a:moveTo>
                    <a:pt x="239717" y="0"/>
                  </a:moveTo>
                  <a:cubicBezTo>
                    <a:pt x="233660" y="0"/>
                    <a:pt x="228765" y="4643"/>
                    <a:pt x="228765" y="10690"/>
                  </a:cubicBezTo>
                  <a:cubicBezTo>
                    <a:pt x="228765" y="16750"/>
                    <a:pt x="233660" y="21387"/>
                    <a:pt x="239717" y="21387"/>
                  </a:cubicBezTo>
                  <a:cubicBezTo>
                    <a:pt x="245774" y="21387"/>
                    <a:pt x="250676" y="16750"/>
                    <a:pt x="250676" y="10690"/>
                  </a:cubicBezTo>
                  <a:cubicBezTo>
                    <a:pt x="250676" y="4643"/>
                    <a:pt x="245774" y="0"/>
                    <a:pt x="239717" y="0"/>
                  </a:cubicBezTo>
                  <a:moveTo>
                    <a:pt x="48332" y="71881"/>
                  </a:moveTo>
                  <a:cubicBezTo>
                    <a:pt x="45117" y="76517"/>
                    <a:pt x="39568" y="79608"/>
                    <a:pt x="33248" y="79608"/>
                  </a:cubicBezTo>
                  <a:cubicBezTo>
                    <a:pt x="23842" y="79608"/>
                    <a:pt x="16752" y="72394"/>
                    <a:pt x="16752" y="62608"/>
                  </a:cubicBezTo>
                  <a:cubicBezTo>
                    <a:pt x="16752" y="53591"/>
                    <a:pt x="23072" y="45473"/>
                    <a:pt x="32870" y="45473"/>
                  </a:cubicBezTo>
                  <a:cubicBezTo>
                    <a:pt x="39317" y="45473"/>
                    <a:pt x="44860" y="48564"/>
                    <a:pt x="48332" y="53201"/>
                  </a:cubicBezTo>
                  <a:lnTo>
                    <a:pt x="48332" y="71881"/>
                  </a:lnTo>
                  <a:close/>
                  <a:moveTo>
                    <a:pt x="48973" y="36328"/>
                  </a:moveTo>
                  <a:cubicBezTo>
                    <a:pt x="44079" y="32333"/>
                    <a:pt x="37759" y="30018"/>
                    <a:pt x="30675" y="30018"/>
                  </a:cubicBezTo>
                  <a:cubicBezTo>
                    <a:pt x="13660" y="30018"/>
                    <a:pt x="0" y="44184"/>
                    <a:pt x="0" y="62608"/>
                  </a:cubicBezTo>
                  <a:cubicBezTo>
                    <a:pt x="0" y="71117"/>
                    <a:pt x="3092" y="78839"/>
                    <a:pt x="7988" y="84508"/>
                  </a:cubicBezTo>
                  <a:cubicBezTo>
                    <a:pt x="13531" y="90952"/>
                    <a:pt x="22296" y="95070"/>
                    <a:pt x="31574" y="95070"/>
                  </a:cubicBezTo>
                  <a:cubicBezTo>
                    <a:pt x="37887" y="95070"/>
                    <a:pt x="43822" y="93139"/>
                    <a:pt x="48973" y="88759"/>
                  </a:cubicBezTo>
                  <a:lnTo>
                    <a:pt x="48973" y="93781"/>
                  </a:lnTo>
                  <a:lnTo>
                    <a:pt x="65085" y="93781"/>
                  </a:lnTo>
                  <a:lnTo>
                    <a:pt x="65085" y="31301"/>
                  </a:lnTo>
                  <a:lnTo>
                    <a:pt x="48973" y="31301"/>
                  </a:lnTo>
                  <a:lnTo>
                    <a:pt x="48973" y="36328"/>
                  </a:lnTo>
                  <a:close/>
                  <a:moveTo>
                    <a:pt x="80547" y="93781"/>
                  </a:moveTo>
                  <a:lnTo>
                    <a:pt x="97306" y="93781"/>
                  </a:lnTo>
                  <a:lnTo>
                    <a:pt x="97306" y="3617"/>
                  </a:lnTo>
                  <a:lnTo>
                    <a:pt x="80547" y="7996"/>
                  </a:lnTo>
                  <a:lnTo>
                    <a:pt x="80547" y="93781"/>
                  </a:lnTo>
                  <a:close/>
                  <a:moveTo>
                    <a:pt x="188934" y="30012"/>
                  </a:moveTo>
                  <a:cubicBezTo>
                    <a:pt x="179650" y="30012"/>
                    <a:pt x="171791" y="34526"/>
                    <a:pt x="166767" y="39810"/>
                  </a:cubicBezTo>
                  <a:cubicBezTo>
                    <a:pt x="161865" y="33879"/>
                    <a:pt x="154262" y="30012"/>
                    <a:pt x="145760" y="30012"/>
                  </a:cubicBezTo>
                  <a:cubicBezTo>
                    <a:pt x="139704" y="30012"/>
                    <a:pt x="133775" y="31949"/>
                    <a:pt x="128874" y="36328"/>
                  </a:cubicBezTo>
                  <a:lnTo>
                    <a:pt x="128874" y="31307"/>
                  </a:lnTo>
                  <a:lnTo>
                    <a:pt x="112756" y="31307"/>
                  </a:lnTo>
                  <a:lnTo>
                    <a:pt x="112756" y="93787"/>
                  </a:lnTo>
                  <a:lnTo>
                    <a:pt x="129515" y="93787"/>
                  </a:lnTo>
                  <a:lnTo>
                    <a:pt x="129515" y="53201"/>
                  </a:lnTo>
                  <a:cubicBezTo>
                    <a:pt x="131831" y="50250"/>
                    <a:pt x="136996" y="45473"/>
                    <a:pt x="144079" y="45473"/>
                  </a:cubicBezTo>
                  <a:cubicBezTo>
                    <a:pt x="147294" y="45473"/>
                    <a:pt x="150907" y="46506"/>
                    <a:pt x="153486" y="49340"/>
                  </a:cubicBezTo>
                  <a:cubicBezTo>
                    <a:pt x="155417" y="51527"/>
                    <a:pt x="156578" y="54361"/>
                    <a:pt x="156578" y="60030"/>
                  </a:cubicBezTo>
                  <a:lnTo>
                    <a:pt x="156578" y="93781"/>
                  </a:lnTo>
                  <a:lnTo>
                    <a:pt x="173331" y="93781"/>
                  </a:lnTo>
                  <a:lnTo>
                    <a:pt x="173331" y="60678"/>
                  </a:lnTo>
                  <a:cubicBezTo>
                    <a:pt x="173331" y="58100"/>
                    <a:pt x="173074" y="55772"/>
                    <a:pt x="172817" y="53714"/>
                  </a:cubicBezTo>
                  <a:cubicBezTo>
                    <a:pt x="175011" y="50501"/>
                    <a:pt x="180677" y="45467"/>
                    <a:pt x="187901" y="45467"/>
                  </a:cubicBezTo>
                  <a:cubicBezTo>
                    <a:pt x="191116" y="45467"/>
                    <a:pt x="194728" y="46499"/>
                    <a:pt x="197307" y="49334"/>
                  </a:cubicBezTo>
                  <a:cubicBezTo>
                    <a:pt x="199239" y="51521"/>
                    <a:pt x="200406" y="54355"/>
                    <a:pt x="200406" y="60024"/>
                  </a:cubicBezTo>
                  <a:lnTo>
                    <a:pt x="200406" y="93774"/>
                  </a:lnTo>
                  <a:lnTo>
                    <a:pt x="217152" y="93774"/>
                  </a:lnTo>
                  <a:lnTo>
                    <a:pt x="217152" y="60671"/>
                  </a:lnTo>
                  <a:cubicBezTo>
                    <a:pt x="217152" y="51392"/>
                    <a:pt x="214830" y="44954"/>
                    <a:pt x="210845" y="40055"/>
                  </a:cubicBezTo>
                  <a:cubicBezTo>
                    <a:pt x="205821" y="33879"/>
                    <a:pt x="197582" y="30012"/>
                    <a:pt x="188934" y="30012"/>
                  </a:cubicBezTo>
                  <a:moveTo>
                    <a:pt x="231344" y="93781"/>
                  </a:moveTo>
                  <a:lnTo>
                    <a:pt x="248096" y="93781"/>
                  </a:lnTo>
                  <a:lnTo>
                    <a:pt x="248096" y="31301"/>
                  </a:lnTo>
                  <a:lnTo>
                    <a:pt x="231344" y="31301"/>
                  </a:lnTo>
                  <a:lnTo>
                    <a:pt x="231344" y="93781"/>
                  </a:lnTo>
                  <a:close/>
                </a:path>
              </a:pathLst>
            </a:custGeom>
            <a:solidFill>
              <a:schemeClr val="accent1"/>
            </a:solidFill>
            <a:ln w="6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 sz="3958">
                <a:solidFill>
                  <a:schemeClr val="accent1"/>
                </a:solidFill>
              </a:endParaRPr>
            </a:p>
          </p:txBody>
        </p:sp>
      </p:grpSp>
      <p:sp>
        <p:nvSpPr>
          <p:cNvPr id="5" name="Marcador de título 4">
            <a:extLst>
              <a:ext uri="{FF2B5EF4-FFF2-40B4-BE49-F238E27FC236}">
                <a16:creationId xmlns:a16="http://schemas.microsoft.com/office/drawing/2014/main" id="{4C67B2B4-379C-7A3E-FA61-A15A8B47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444" y="399497"/>
            <a:ext cx="17339786" cy="1427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F4B409F-F4CE-07FD-2507-1FF4FD451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2607438"/>
            <a:ext cx="17339786" cy="7577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1D93B5B-558E-ECD7-4484-027CB530852E}"/>
              </a:ext>
            </a:extLst>
          </p:cNvPr>
          <p:cNvCxnSpPr/>
          <p:nvPr/>
        </p:nvCxnSpPr>
        <p:spPr>
          <a:xfrm>
            <a:off x="1397858" y="1837756"/>
            <a:ext cx="172769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DF0CE4D3-BFCC-88A7-5E6C-983B8D015D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9232554"/>
            <a:ext cx="3428905" cy="20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6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1507808" rtl="0" eaLnBrk="1" latinLnBrk="0" hangingPunct="1">
        <a:lnSpc>
          <a:spcPct val="90000"/>
        </a:lnSpc>
        <a:spcBef>
          <a:spcPct val="0"/>
        </a:spcBef>
        <a:buNone/>
        <a:defRPr sz="4837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507808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None/>
        <a:defRPr sz="3079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1130856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759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664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569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472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376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279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184" indent="-376952" algn="l" defTabSz="1507808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05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08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12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15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520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423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328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232" algn="l" defTabSz="1507808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22A0D3-3EAD-2141-9C80-08EE53AF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4FECB-EBB0-0143-96F9-D0A4CC926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E17EAF-6261-3944-9AE5-C337CF84A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ABCEA-0F17-2746-B516-EB6F9A728AFD}" type="datetimeFigureOut">
              <a:rPr lang="es-ES" smtClean="0"/>
              <a:t>12/02/2026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FEAC58-755C-924D-9D50-8098E54DD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99C9E-4131-1647-895E-3F3C8FE59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3E5AA-E9D5-8446-88F0-606E07504B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07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277" b="1" kern="1200">
          <a:solidFill>
            <a:srgbClr val="013464"/>
          </a:solidFill>
          <a:latin typeface="+mn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Clr>
          <a:srgbClr val="AAC1E6"/>
        </a:buClr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Clr>
          <a:srgbClr val="AAC1E6"/>
        </a:buClr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Clr>
          <a:srgbClr val="AAC1E6"/>
        </a:buClr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Clr>
          <a:srgbClr val="AAC1E6"/>
        </a:buClr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Clr>
          <a:srgbClr val="AAC1E6"/>
        </a:buClr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image" Target="../media/image16.jp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3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6.jpe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4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79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57.png"/><Relationship Id="rId5" Type="http://schemas.openxmlformats.org/officeDocument/2006/relationships/image" Target="../media/image82.png"/><Relationship Id="rId1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89.png"/><Relationship Id="rId10" Type="http://schemas.openxmlformats.org/officeDocument/2006/relationships/image" Target="../media/image54.png"/><Relationship Id="rId4" Type="http://schemas.openxmlformats.org/officeDocument/2006/relationships/image" Target="../media/image8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1.png"/><Relationship Id="rId7" Type="http://schemas.openxmlformats.org/officeDocument/2006/relationships/image" Target="../media/image5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1.png"/><Relationship Id="rId7" Type="http://schemas.openxmlformats.org/officeDocument/2006/relationships/image" Target="../media/image5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3.png"/><Relationship Id="rId7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94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9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97.png"/><Relationship Id="rId5" Type="http://schemas.openxmlformats.org/officeDocument/2006/relationships/image" Target="../media/image52.png"/><Relationship Id="rId10" Type="http://schemas.openxmlformats.org/officeDocument/2006/relationships/image" Target="../media/image9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0.png"/><Relationship Id="rId7" Type="http://schemas.openxmlformats.org/officeDocument/2006/relationships/image" Target="../media/image5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91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91.png"/><Relationship Id="rId10" Type="http://schemas.openxmlformats.org/officeDocument/2006/relationships/image" Target="../media/image54.png"/><Relationship Id="rId4" Type="http://schemas.openxmlformats.org/officeDocument/2006/relationships/image" Target="../media/image103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5.png"/><Relationship Id="rId7" Type="http://schemas.openxmlformats.org/officeDocument/2006/relationships/image" Target="../media/image5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91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0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0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08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110.png"/><Relationship Id="rId5" Type="http://schemas.openxmlformats.org/officeDocument/2006/relationships/image" Target="../media/image52.png"/><Relationship Id="rId10" Type="http://schemas.openxmlformats.org/officeDocument/2006/relationships/image" Target="../media/image109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26" Type="http://schemas.openxmlformats.org/officeDocument/2006/relationships/image" Target="../media/image51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50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57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53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31" Type="http://schemas.openxmlformats.org/officeDocument/2006/relationships/image" Target="../media/image56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34.emf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5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7.png"/><Relationship Id="rId7" Type="http://schemas.openxmlformats.org/officeDocument/2006/relationships/image" Target="../media/image5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138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4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41.png"/><Relationship Id="rId2" Type="http://schemas.openxmlformats.org/officeDocument/2006/relationships/image" Target="../media/image138.png"/><Relationship Id="rId16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140.png"/><Relationship Id="rId5" Type="http://schemas.openxmlformats.org/officeDocument/2006/relationships/image" Target="../media/image52.png"/><Relationship Id="rId15" Type="http://schemas.openxmlformats.org/officeDocument/2006/relationships/image" Target="../media/image144.png"/><Relationship Id="rId10" Type="http://schemas.openxmlformats.org/officeDocument/2006/relationships/image" Target="../media/image139.emf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1.png"/><Relationship Id="rId7" Type="http://schemas.openxmlformats.org/officeDocument/2006/relationships/image" Target="../media/image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147.emf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9.png"/><Relationship Id="rId7" Type="http://schemas.openxmlformats.org/officeDocument/2006/relationships/image" Target="../media/image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png"/><Relationship Id="rId7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34.emf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4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6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image" Target="../media/image167.png"/><Relationship Id="rId9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69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171.svg"/><Relationship Id="rId10" Type="http://schemas.openxmlformats.org/officeDocument/2006/relationships/image" Target="../media/image53.png"/><Relationship Id="rId4" Type="http://schemas.openxmlformats.org/officeDocument/2006/relationships/image" Target="../media/image170.png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74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7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173.svg"/><Relationship Id="rId5" Type="http://schemas.openxmlformats.org/officeDocument/2006/relationships/image" Target="../media/image52.png"/><Relationship Id="rId10" Type="http://schemas.openxmlformats.org/officeDocument/2006/relationships/image" Target="../media/image17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77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76.png"/><Relationship Id="rId17" Type="http://schemas.openxmlformats.org/officeDocument/2006/relationships/image" Target="../media/image181.svg"/><Relationship Id="rId2" Type="http://schemas.openxmlformats.org/officeDocument/2006/relationships/image" Target="../media/image57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175.svg"/><Relationship Id="rId5" Type="http://schemas.openxmlformats.org/officeDocument/2006/relationships/image" Target="../media/image52.png"/><Relationship Id="rId15" Type="http://schemas.openxmlformats.org/officeDocument/2006/relationships/image" Target="../media/image179.svg"/><Relationship Id="rId10" Type="http://schemas.openxmlformats.org/officeDocument/2006/relationships/image" Target="../media/image17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1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85.svg"/><Relationship Id="rId18" Type="http://schemas.openxmlformats.org/officeDocument/2006/relationships/image" Target="../media/image190.png"/><Relationship Id="rId3" Type="http://schemas.openxmlformats.org/officeDocument/2006/relationships/image" Target="../media/image50.png"/><Relationship Id="rId21" Type="http://schemas.openxmlformats.org/officeDocument/2006/relationships/image" Target="../media/image193.svg"/><Relationship Id="rId7" Type="http://schemas.openxmlformats.org/officeDocument/2006/relationships/image" Target="../media/image54.png"/><Relationship Id="rId12" Type="http://schemas.openxmlformats.org/officeDocument/2006/relationships/image" Target="../media/image184.png"/><Relationship Id="rId17" Type="http://schemas.openxmlformats.org/officeDocument/2006/relationships/image" Target="../media/image189.svg"/><Relationship Id="rId2" Type="http://schemas.openxmlformats.org/officeDocument/2006/relationships/image" Target="../media/image57.png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183.svg"/><Relationship Id="rId5" Type="http://schemas.openxmlformats.org/officeDocument/2006/relationships/image" Target="../media/image52.png"/><Relationship Id="rId15" Type="http://schemas.openxmlformats.org/officeDocument/2006/relationships/image" Target="../media/image187.svg"/><Relationship Id="rId23" Type="http://schemas.openxmlformats.org/officeDocument/2006/relationships/image" Target="../media/image195.svg"/><Relationship Id="rId10" Type="http://schemas.openxmlformats.org/officeDocument/2006/relationships/image" Target="../media/image182.png"/><Relationship Id="rId19" Type="http://schemas.openxmlformats.org/officeDocument/2006/relationships/image" Target="../media/image191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186.png"/><Relationship Id="rId22" Type="http://schemas.openxmlformats.org/officeDocument/2006/relationships/image" Target="../media/image1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9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9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197.svg"/><Relationship Id="rId5" Type="http://schemas.openxmlformats.org/officeDocument/2006/relationships/image" Target="../media/image52.png"/><Relationship Id="rId10" Type="http://schemas.openxmlformats.org/officeDocument/2006/relationships/image" Target="../media/image19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19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198.png"/><Relationship Id="rId5" Type="http://schemas.openxmlformats.org/officeDocument/2006/relationships/image" Target="../media/image52.png"/><Relationship Id="rId10" Type="http://schemas.openxmlformats.org/officeDocument/2006/relationships/image" Target="../media/image200.emf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202.png"/><Relationship Id="rId5" Type="http://schemas.openxmlformats.org/officeDocument/2006/relationships/image" Target="../media/image52.png"/><Relationship Id="rId10" Type="http://schemas.openxmlformats.org/officeDocument/2006/relationships/image" Target="../media/image20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1.png"/><Relationship Id="rId7" Type="http://schemas.openxmlformats.org/officeDocument/2006/relationships/image" Target="../media/image53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34.emf"/><Relationship Id="rId3" Type="http://schemas.openxmlformats.org/officeDocument/2006/relationships/image" Target="../media/image204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91.png"/><Relationship Id="rId10" Type="http://schemas.openxmlformats.org/officeDocument/2006/relationships/image" Target="../media/image54.png"/><Relationship Id="rId4" Type="http://schemas.openxmlformats.org/officeDocument/2006/relationships/image" Target="../media/image205.png"/><Relationship Id="rId9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6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10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20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08.svg"/><Relationship Id="rId5" Type="http://schemas.openxmlformats.org/officeDocument/2006/relationships/image" Target="../media/image52.png"/><Relationship Id="rId15" Type="http://schemas.openxmlformats.org/officeDocument/2006/relationships/image" Target="../media/image212.svg"/><Relationship Id="rId10" Type="http://schemas.openxmlformats.org/officeDocument/2006/relationships/image" Target="../media/image20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14.png"/><Relationship Id="rId5" Type="http://schemas.openxmlformats.org/officeDocument/2006/relationships/image" Target="../media/image52.png"/><Relationship Id="rId10" Type="http://schemas.openxmlformats.org/officeDocument/2006/relationships/image" Target="../media/image213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16.svg"/><Relationship Id="rId5" Type="http://schemas.openxmlformats.org/officeDocument/2006/relationships/image" Target="../media/image52.png"/><Relationship Id="rId10" Type="http://schemas.openxmlformats.org/officeDocument/2006/relationships/image" Target="../media/image21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18.emf"/><Relationship Id="rId7" Type="http://schemas.openxmlformats.org/officeDocument/2006/relationships/image" Target="../media/image52.png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19.png"/><Relationship Id="rId9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diagramLayout" Target="../diagrams/layout2.xml"/><Relationship Id="rId17" Type="http://schemas.openxmlformats.org/officeDocument/2006/relationships/image" Target="../media/image222.jpeg"/><Relationship Id="rId2" Type="http://schemas.openxmlformats.org/officeDocument/2006/relationships/image" Target="../media/image219.png"/><Relationship Id="rId16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diagramData" Target="../diagrams/data2.xml"/><Relationship Id="rId5" Type="http://schemas.openxmlformats.org/officeDocument/2006/relationships/image" Target="../media/image52.png"/><Relationship Id="rId15" Type="http://schemas.microsoft.com/office/2007/relationships/diagramDrawing" Target="../diagrams/drawing2.xml"/><Relationship Id="rId10" Type="http://schemas.openxmlformats.org/officeDocument/2006/relationships/image" Target="../media/image22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diagramColors" Target="../diagrams/colors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1.png"/><Relationship Id="rId7" Type="http://schemas.openxmlformats.org/officeDocument/2006/relationships/image" Target="../media/image53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224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26.svg"/><Relationship Id="rId5" Type="http://schemas.openxmlformats.org/officeDocument/2006/relationships/image" Target="../media/image52.png"/><Relationship Id="rId10" Type="http://schemas.openxmlformats.org/officeDocument/2006/relationships/image" Target="../media/image22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chart" Target="../charts/chart4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chart" Target="../charts/chart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chart" Target="../charts/chart2.xml"/><Relationship Id="rId5" Type="http://schemas.openxmlformats.org/officeDocument/2006/relationships/image" Target="../media/image52.png"/><Relationship Id="rId15" Type="http://schemas.openxmlformats.org/officeDocument/2006/relationships/image" Target="../media/image228.svg"/><Relationship Id="rId10" Type="http://schemas.openxmlformats.org/officeDocument/2006/relationships/chart" Target="../charts/chart1.xml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2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3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91.png"/><Relationship Id="rId10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5.jpe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3.jpeg"/><Relationship Id="rId5" Type="http://schemas.openxmlformats.org/officeDocument/2006/relationships/image" Target="../media/image51.png"/><Relationship Id="rId15" Type="http://schemas.openxmlformats.org/officeDocument/2006/relationships/image" Target="../media/image67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0.jpe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12" Type="http://schemas.openxmlformats.org/officeDocument/2006/relationships/hyperlink" Target="https://circle.almirall.com/groups/1296/Derma%20Photo%20Lib/50.04%20plaque_psoriasis_body_back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9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71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0104099" cy="102173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9680" y="9501403"/>
            <a:ext cx="9579571" cy="4368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95"/>
              </a:spcBef>
            </a:pPr>
            <a:r>
              <a:rPr sz="1300" b="1">
                <a:solidFill>
                  <a:srgbClr val="193B67"/>
                </a:solidFill>
                <a:latin typeface="Noto Sans"/>
                <a:cs typeface="Noto Sans"/>
              </a:rPr>
              <a:t>1.</a:t>
            </a:r>
            <a:r>
              <a:rPr sz="1300" b="1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 spc="-25">
                <a:solidFill>
                  <a:srgbClr val="193B67"/>
                </a:solidFill>
                <a:latin typeface="Noto Sans"/>
                <a:cs typeface="Noto Sans"/>
              </a:rPr>
              <a:t>Torres-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Soto</a:t>
            </a:r>
            <a:r>
              <a:rPr sz="1300" spc="10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SA,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Silva-Quintero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LA,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Rojas-Zuleta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WG.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Psoriatic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march: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A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view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from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pathophysiology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to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cardiovascular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risk.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Rev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Colomb</a:t>
            </a:r>
            <a:r>
              <a:rPr sz="1300" spc="1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193B67"/>
                </a:solidFill>
                <a:latin typeface="Noto Sans"/>
                <a:cs typeface="Noto Sans"/>
              </a:rPr>
              <a:t>Reumatol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(Engl</a:t>
            </a:r>
            <a:r>
              <a:rPr sz="1300" spc="55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Ed).</a:t>
            </a:r>
            <a:r>
              <a:rPr sz="1300" spc="60">
                <a:solidFill>
                  <a:srgbClr val="193B67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193B67"/>
                </a:solidFill>
                <a:latin typeface="Noto Sans"/>
                <a:cs typeface="Noto Sans"/>
              </a:rPr>
              <a:t>2024;31(1):18-</a:t>
            </a:r>
            <a:r>
              <a:rPr sz="1300" spc="-25">
                <a:solidFill>
                  <a:srgbClr val="193B67"/>
                </a:solidFill>
                <a:latin typeface="Noto Sans"/>
                <a:cs typeface="Noto Sans"/>
              </a:rPr>
              <a:t>28.</a:t>
            </a:r>
            <a:endParaRPr sz="1300">
              <a:latin typeface="Noto Sans"/>
              <a:cs typeface="Noto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7768146"/>
            <a:ext cx="20104100" cy="3529965"/>
            <a:chOff x="0" y="7768146"/>
            <a:chExt cx="20104100" cy="35299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17301"/>
              <a:ext cx="20104099" cy="10805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3051" y="10931806"/>
              <a:ext cx="205292" cy="1133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01711" y="10932255"/>
              <a:ext cx="185420" cy="113030"/>
            </a:xfrm>
            <a:custGeom>
              <a:avLst/>
              <a:gdLst/>
              <a:ahLst/>
              <a:cxnLst/>
              <a:rect l="l" t="t" r="r" b="b"/>
              <a:pathLst>
                <a:path w="185419" h="113029">
                  <a:moveTo>
                    <a:pt x="7759" y="0"/>
                  </a:moveTo>
                  <a:lnTo>
                    <a:pt x="0" y="0"/>
                  </a:lnTo>
                  <a:lnTo>
                    <a:pt x="0" y="111747"/>
                  </a:lnTo>
                  <a:lnTo>
                    <a:pt x="7759" y="111747"/>
                  </a:lnTo>
                  <a:lnTo>
                    <a:pt x="7759" y="0"/>
                  </a:lnTo>
                  <a:close/>
                </a:path>
                <a:path w="185419" h="113029">
                  <a:moveTo>
                    <a:pt x="101142" y="104673"/>
                  </a:moveTo>
                  <a:lnTo>
                    <a:pt x="98552" y="105537"/>
                  </a:lnTo>
                  <a:lnTo>
                    <a:pt x="95516" y="106260"/>
                  </a:lnTo>
                  <a:lnTo>
                    <a:pt x="84670" y="106260"/>
                  </a:lnTo>
                  <a:lnTo>
                    <a:pt x="80327" y="102069"/>
                  </a:lnTo>
                  <a:lnTo>
                    <a:pt x="80327" y="42646"/>
                  </a:lnTo>
                  <a:lnTo>
                    <a:pt x="100126" y="42646"/>
                  </a:lnTo>
                  <a:lnTo>
                    <a:pt x="100126" y="36144"/>
                  </a:lnTo>
                  <a:lnTo>
                    <a:pt x="80327" y="36144"/>
                  </a:lnTo>
                  <a:lnTo>
                    <a:pt x="80327" y="18935"/>
                  </a:lnTo>
                  <a:lnTo>
                    <a:pt x="72669" y="18935"/>
                  </a:lnTo>
                  <a:lnTo>
                    <a:pt x="72669" y="36144"/>
                  </a:lnTo>
                  <a:lnTo>
                    <a:pt x="61531" y="36144"/>
                  </a:lnTo>
                  <a:lnTo>
                    <a:pt x="61531" y="42646"/>
                  </a:lnTo>
                  <a:lnTo>
                    <a:pt x="72669" y="42646"/>
                  </a:lnTo>
                  <a:lnTo>
                    <a:pt x="72669" y="93535"/>
                  </a:lnTo>
                  <a:lnTo>
                    <a:pt x="73875" y="101663"/>
                  </a:lnTo>
                  <a:lnTo>
                    <a:pt x="77419" y="107708"/>
                  </a:lnTo>
                  <a:lnTo>
                    <a:pt x="83223" y="111467"/>
                  </a:lnTo>
                  <a:lnTo>
                    <a:pt x="91186" y="112763"/>
                  </a:lnTo>
                  <a:lnTo>
                    <a:pt x="95796" y="112763"/>
                  </a:lnTo>
                  <a:lnTo>
                    <a:pt x="98691" y="112039"/>
                  </a:lnTo>
                  <a:lnTo>
                    <a:pt x="101142" y="111175"/>
                  </a:lnTo>
                  <a:lnTo>
                    <a:pt x="101142" y="104673"/>
                  </a:lnTo>
                  <a:close/>
                </a:path>
                <a:path w="185419" h="113029">
                  <a:moveTo>
                    <a:pt x="185153" y="65201"/>
                  </a:moveTo>
                  <a:lnTo>
                    <a:pt x="183210" y="51384"/>
                  </a:lnTo>
                  <a:lnTo>
                    <a:pt x="177723" y="42011"/>
                  </a:lnTo>
                  <a:lnTo>
                    <a:pt x="169227" y="36677"/>
                  </a:lnTo>
                  <a:lnTo>
                    <a:pt x="158254" y="34988"/>
                  </a:lnTo>
                  <a:lnTo>
                    <a:pt x="148882" y="36309"/>
                  </a:lnTo>
                  <a:lnTo>
                    <a:pt x="141135" y="39839"/>
                  </a:lnTo>
                  <a:lnTo>
                    <a:pt x="135255" y="44919"/>
                  </a:lnTo>
                  <a:lnTo>
                    <a:pt x="131508" y="50888"/>
                  </a:lnTo>
                  <a:lnTo>
                    <a:pt x="131508" y="0"/>
                  </a:lnTo>
                  <a:lnTo>
                    <a:pt x="123837" y="0"/>
                  </a:lnTo>
                  <a:lnTo>
                    <a:pt x="123837" y="111760"/>
                  </a:lnTo>
                  <a:lnTo>
                    <a:pt x="131508" y="111760"/>
                  </a:lnTo>
                  <a:lnTo>
                    <a:pt x="131508" y="65913"/>
                  </a:lnTo>
                  <a:lnTo>
                    <a:pt x="133642" y="55410"/>
                  </a:lnTo>
                  <a:lnTo>
                    <a:pt x="139293" y="47815"/>
                  </a:lnTo>
                  <a:lnTo>
                    <a:pt x="147307" y="43192"/>
                  </a:lnTo>
                  <a:lnTo>
                    <a:pt x="156527" y="41630"/>
                  </a:lnTo>
                  <a:lnTo>
                    <a:pt x="165468" y="42989"/>
                  </a:lnTo>
                  <a:lnTo>
                    <a:pt x="172046" y="47180"/>
                  </a:lnTo>
                  <a:lnTo>
                    <a:pt x="176098" y="54381"/>
                  </a:lnTo>
                  <a:lnTo>
                    <a:pt x="177482" y="64770"/>
                  </a:lnTo>
                  <a:lnTo>
                    <a:pt x="177482" y="111760"/>
                  </a:lnTo>
                  <a:lnTo>
                    <a:pt x="185153" y="111760"/>
                  </a:lnTo>
                  <a:lnTo>
                    <a:pt x="185153" y="652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9406" y="10967233"/>
              <a:ext cx="67809" cy="779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6705" y="10967232"/>
              <a:ext cx="141536" cy="780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89631" y="10941349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33" y="0"/>
                  </a:moveTo>
                  <a:lnTo>
                    <a:pt x="2460" y="0"/>
                  </a:lnTo>
                  <a:lnTo>
                    <a:pt x="0" y="2460"/>
                  </a:lnTo>
                  <a:lnTo>
                    <a:pt x="0" y="8387"/>
                  </a:lnTo>
                  <a:lnTo>
                    <a:pt x="2460" y="10847"/>
                  </a:lnTo>
                  <a:lnTo>
                    <a:pt x="8533" y="10847"/>
                  </a:lnTo>
                  <a:lnTo>
                    <a:pt x="10837" y="8387"/>
                  </a:lnTo>
                  <a:lnTo>
                    <a:pt x="10837" y="2460"/>
                  </a:lnTo>
                  <a:lnTo>
                    <a:pt x="8533" y="0"/>
                  </a:lnTo>
                  <a:close/>
                </a:path>
                <a:path w="11430" h="102870">
                  <a:moveTo>
                    <a:pt x="9402" y="27035"/>
                  </a:moveTo>
                  <a:lnTo>
                    <a:pt x="1738" y="27035"/>
                  </a:lnTo>
                  <a:lnTo>
                    <a:pt x="1738" y="102656"/>
                  </a:lnTo>
                  <a:lnTo>
                    <a:pt x="9402" y="102656"/>
                  </a:lnTo>
                  <a:lnTo>
                    <a:pt x="9402" y="27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2592" y="10967233"/>
              <a:ext cx="67809" cy="779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13523" y="10967225"/>
              <a:ext cx="61594" cy="76835"/>
            </a:xfrm>
            <a:custGeom>
              <a:avLst/>
              <a:gdLst/>
              <a:ahLst/>
              <a:cxnLst/>
              <a:rect l="l" t="t" r="r" b="b"/>
              <a:pathLst>
                <a:path w="61594" h="76834">
                  <a:moveTo>
                    <a:pt x="34407" y="0"/>
                  </a:moveTo>
                  <a:lnTo>
                    <a:pt x="25044" y="1327"/>
                  </a:lnTo>
                  <a:lnTo>
                    <a:pt x="17293" y="4866"/>
                  </a:lnTo>
                  <a:lnTo>
                    <a:pt x="11414" y="9947"/>
                  </a:lnTo>
                  <a:lnTo>
                    <a:pt x="7664" y="15905"/>
                  </a:lnTo>
                  <a:lnTo>
                    <a:pt x="7664" y="1162"/>
                  </a:lnTo>
                  <a:lnTo>
                    <a:pt x="0" y="1162"/>
                  </a:lnTo>
                  <a:lnTo>
                    <a:pt x="0" y="76783"/>
                  </a:lnTo>
                  <a:lnTo>
                    <a:pt x="7664" y="76783"/>
                  </a:lnTo>
                  <a:lnTo>
                    <a:pt x="7664" y="30941"/>
                  </a:lnTo>
                  <a:lnTo>
                    <a:pt x="9803" y="20437"/>
                  </a:lnTo>
                  <a:lnTo>
                    <a:pt x="15452" y="12835"/>
                  </a:lnTo>
                  <a:lnTo>
                    <a:pt x="23461" y="8216"/>
                  </a:lnTo>
                  <a:lnTo>
                    <a:pt x="32679" y="6659"/>
                  </a:lnTo>
                  <a:lnTo>
                    <a:pt x="41627" y="8016"/>
                  </a:lnTo>
                  <a:lnTo>
                    <a:pt x="48202" y="12205"/>
                  </a:lnTo>
                  <a:lnTo>
                    <a:pt x="52257" y="19403"/>
                  </a:lnTo>
                  <a:lnTo>
                    <a:pt x="53642" y="29789"/>
                  </a:lnTo>
                  <a:lnTo>
                    <a:pt x="53642" y="76783"/>
                  </a:lnTo>
                  <a:lnTo>
                    <a:pt x="61307" y="76783"/>
                  </a:lnTo>
                  <a:lnTo>
                    <a:pt x="61307" y="30218"/>
                  </a:lnTo>
                  <a:lnTo>
                    <a:pt x="59361" y="16410"/>
                  </a:lnTo>
                  <a:lnTo>
                    <a:pt x="53876" y="7032"/>
                  </a:lnTo>
                  <a:lnTo>
                    <a:pt x="45382" y="1692"/>
                  </a:lnTo>
                  <a:lnTo>
                    <a:pt x="34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97370" y="10967233"/>
              <a:ext cx="153393" cy="779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2485" y="10386411"/>
              <a:ext cx="419100" cy="563880"/>
            </a:xfrm>
            <a:custGeom>
              <a:avLst/>
              <a:gdLst/>
              <a:ahLst/>
              <a:cxnLst/>
              <a:rect l="l" t="t" r="r" b="b"/>
              <a:pathLst>
                <a:path w="419100" h="563879">
                  <a:moveTo>
                    <a:pt x="46480" y="222328"/>
                  </a:moveTo>
                  <a:lnTo>
                    <a:pt x="24001" y="256363"/>
                  </a:lnTo>
                  <a:lnTo>
                    <a:pt x="1512" y="326757"/>
                  </a:lnTo>
                  <a:lnTo>
                    <a:pt x="0" y="365433"/>
                  </a:lnTo>
                  <a:lnTo>
                    <a:pt x="7248" y="410050"/>
                  </a:lnTo>
                  <a:lnTo>
                    <a:pt x="23494" y="451049"/>
                  </a:lnTo>
                  <a:lnTo>
                    <a:pt x="47636" y="487345"/>
                  </a:lnTo>
                  <a:lnTo>
                    <a:pt x="78573" y="517855"/>
                  </a:lnTo>
                  <a:lnTo>
                    <a:pt x="115204" y="541492"/>
                  </a:lnTo>
                  <a:lnTo>
                    <a:pt x="156428" y="557174"/>
                  </a:lnTo>
                  <a:lnTo>
                    <a:pt x="201145" y="563815"/>
                  </a:lnTo>
                  <a:lnTo>
                    <a:pt x="250852" y="559870"/>
                  </a:lnTo>
                  <a:lnTo>
                    <a:pt x="296613" y="545015"/>
                  </a:lnTo>
                  <a:lnTo>
                    <a:pt x="337079" y="520598"/>
                  </a:lnTo>
                  <a:lnTo>
                    <a:pt x="344565" y="513377"/>
                  </a:lnTo>
                  <a:lnTo>
                    <a:pt x="219459" y="513377"/>
                  </a:lnTo>
                  <a:lnTo>
                    <a:pt x="174755" y="509921"/>
                  </a:lnTo>
                  <a:lnTo>
                    <a:pt x="134372" y="494979"/>
                  </a:lnTo>
                  <a:lnTo>
                    <a:pt x="100006" y="470250"/>
                  </a:lnTo>
                  <a:lnTo>
                    <a:pt x="73356" y="437432"/>
                  </a:lnTo>
                  <a:lnTo>
                    <a:pt x="56120" y="398223"/>
                  </a:lnTo>
                  <a:lnTo>
                    <a:pt x="49998" y="354324"/>
                  </a:lnTo>
                  <a:lnTo>
                    <a:pt x="51510" y="332722"/>
                  </a:lnTo>
                  <a:lnTo>
                    <a:pt x="63456" y="290199"/>
                  </a:lnTo>
                  <a:lnTo>
                    <a:pt x="75086" y="268463"/>
                  </a:lnTo>
                  <a:lnTo>
                    <a:pt x="75233" y="265039"/>
                  </a:lnTo>
                  <a:lnTo>
                    <a:pt x="51946" y="222705"/>
                  </a:lnTo>
                  <a:lnTo>
                    <a:pt x="46480" y="222328"/>
                  </a:lnTo>
                  <a:close/>
                </a:path>
                <a:path w="419100" h="563879">
                  <a:moveTo>
                    <a:pt x="402982" y="283038"/>
                  </a:moveTo>
                  <a:lnTo>
                    <a:pt x="362958" y="304061"/>
                  </a:lnTo>
                  <a:lnTo>
                    <a:pt x="363143" y="304061"/>
                  </a:lnTo>
                  <a:lnTo>
                    <a:pt x="361748" y="307519"/>
                  </a:lnTo>
                  <a:lnTo>
                    <a:pt x="362700" y="310891"/>
                  </a:lnTo>
                  <a:lnTo>
                    <a:pt x="366086" y="325383"/>
                  </a:lnTo>
                  <a:lnTo>
                    <a:pt x="368119" y="340346"/>
                  </a:lnTo>
                  <a:lnTo>
                    <a:pt x="368668" y="354324"/>
                  </a:lnTo>
                  <a:lnTo>
                    <a:pt x="368657" y="356863"/>
                  </a:lnTo>
                  <a:lnTo>
                    <a:pt x="356664" y="415167"/>
                  </a:lnTo>
                  <a:lnTo>
                    <a:pt x="334244" y="453134"/>
                  </a:lnTo>
                  <a:lnTo>
                    <a:pt x="302567" y="483434"/>
                  </a:lnTo>
                  <a:lnTo>
                    <a:pt x="263636" y="504152"/>
                  </a:lnTo>
                  <a:lnTo>
                    <a:pt x="219459" y="513377"/>
                  </a:lnTo>
                  <a:lnTo>
                    <a:pt x="344565" y="513377"/>
                  </a:lnTo>
                  <a:lnTo>
                    <a:pt x="370901" y="487971"/>
                  </a:lnTo>
                  <a:lnTo>
                    <a:pt x="396731" y="448482"/>
                  </a:lnTo>
                  <a:lnTo>
                    <a:pt x="413217" y="403483"/>
                  </a:lnTo>
                  <a:lnTo>
                    <a:pt x="419013" y="354324"/>
                  </a:lnTo>
                  <a:lnTo>
                    <a:pt x="418448" y="340346"/>
                  </a:lnTo>
                  <a:lnTo>
                    <a:pt x="418392" y="338966"/>
                  </a:lnTo>
                  <a:lnTo>
                    <a:pt x="408354" y="288211"/>
                  </a:lnTo>
                  <a:lnTo>
                    <a:pt x="407170" y="284630"/>
                  </a:lnTo>
                  <a:lnTo>
                    <a:pt x="402982" y="283038"/>
                  </a:lnTo>
                  <a:close/>
                </a:path>
                <a:path w="419100" h="563879">
                  <a:moveTo>
                    <a:pt x="322838" y="236327"/>
                  </a:moveTo>
                  <a:lnTo>
                    <a:pt x="139388" y="332722"/>
                  </a:lnTo>
                  <a:lnTo>
                    <a:pt x="118373" y="367507"/>
                  </a:lnTo>
                  <a:lnTo>
                    <a:pt x="118373" y="402961"/>
                  </a:lnTo>
                  <a:lnTo>
                    <a:pt x="301812" y="306556"/>
                  </a:lnTo>
                  <a:lnTo>
                    <a:pt x="322838" y="271782"/>
                  </a:lnTo>
                  <a:lnTo>
                    <a:pt x="322838" y="236327"/>
                  </a:lnTo>
                  <a:close/>
                </a:path>
                <a:path w="419100" h="563879">
                  <a:moveTo>
                    <a:pt x="322838" y="118163"/>
                  </a:moveTo>
                  <a:lnTo>
                    <a:pt x="139388" y="214569"/>
                  </a:lnTo>
                  <a:lnTo>
                    <a:pt x="118373" y="249343"/>
                  </a:lnTo>
                  <a:lnTo>
                    <a:pt x="118373" y="284797"/>
                  </a:lnTo>
                  <a:lnTo>
                    <a:pt x="301812" y="188402"/>
                  </a:lnTo>
                  <a:lnTo>
                    <a:pt x="322838" y="153618"/>
                  </a:lnTo>
                  <a:lnTo>
                    <a:pt x="322838" y="118163"/>
                  </a:lnTo>
                  <a:close/>
                </a:path>
                <a:path w="419100" h="563879">
                  <a:moveTo>
                    <a:pt x="322335" y="0"/>
                  </a:moveTo>
                  <a:lnTo>
                    <a:pt x="138896" y="96405"/>
                  </a:lnTo>
                  <a:lnTo>
                    <a:pt x="117881" y="131189"/>
                  </a:lnTo>
                  <a:lnTo>
                    <a:pt x="117881" y="166644"/>
                  </a:lnTo>
                  <a:lnTo>
                    <a:pt x="301320" y="70238"/>
                  </a:lnTo>
                  <a:lnTo>
                    <a:pt x="322335" y="35464"/>
                  </a:lnTo>
                  <a:lnTo>
                    <a:pt x="322335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64018" y="10574149"/>
              <a:ext cx="1308100" cy="286385"/>
            </a:xfrm>
            <a:custGeom>
              <a:avLst/>
              <a:gdLst/>
              <a:ahLst/>
              <a:cxnLst/>
              <a:rect l="l" t="t" r="r" b="b"/>
              <a:pathLst>
                <a:path w="1308100" h="286384">
                  <a:moveTo>
                    <a:pt x="745966" y="94175"/>
                  </a:moveTo>
                  <a:lnTo>
                    <a:pt x="695591" y="94175"/>
                  </a:lnTo>
                  <a:lnTo>
                    <a:pt x="695591" y="282117"/>
                  </a:lnTo>
                  <a:lnTo>
                    <a:pt x="745966" y="282117"/>
                  </a:lnTo>
                  <a:lnTo>
                    <a:pt x="745966" y="94175"/>
                  </a:lnTo>
                  <a:close/>
                </a:path>
                <a:path w="1308100" h="286384">
                  <a:moveTo>
                    <a:pt x="387516" y="94175"/>
                  </a:moveTo>
                  <a:lnTo>
                    <a:pt x="339068" y="94175"/>
                  </a:lnTo>
                  <a:lnTo>
                    <a:pt x="339068" y="282117"/>
                  </a:lnTo>
                  <a:lnTo>
                    <a:pt x="389454" y="282117"/>
                  </a:lnTo>
                  <a:lnTo>
                    <a:pt x="389454" y="160047"/>
                  </a:lnTo>
                  <a:lnTo>
                    <a:pt x="396241" y="152656"/>
                  </a:lnTo>
                  <a:lnTo>
                    <a:pt x="405973" y="145083"/>
                  </a:lnTo>
                  <a:lnTo>
                    <a:pt x="418392" y="139181"/>
                  </a:lnTo>
                  <a:lnTo>
                    <a:pt x="433243" y="136802"/>
                  </a:lnTo>
                  <a:lnTo>
                    <a:pt x="643827" y="136802"/>
                  </a:lnTo>
                  <a:lnTo>
                    <a:pt x="642004" y="132499"/>
                  </a:lnTo>
                  <a:lnTo>
                    <a:pt x="633970" y="120519"/>
                  </a:lnTo>
                  <a:lnTo>
                    <a:pt x="633167" y="119745"/>
                  </a:lnTo>
                  <a:lnTo>
                    <a:pt x="501440" y="119745"/>
                  </a:lnTo>
                  <a:lnTo>
                    <a:pt x="490662" y="109284"/>
                  </a:lnTo>
                  <a:lnTo>
                    <a:pt x="387516" y="109284"/>
                  </a:lnTo>
                  <a:lnTo>
                    <a:pt x="387516" y="94175"/>
                  </a:lnTo>
                  <a:close/>
                </a:path>
                <a:path w="1308100" h="286384">
                  <a:moveTo>
                    <a:pt x="564998" y="136802"/>
                  </a:moveTo>
                  <a:lnTo>
                    <a:pt x="433243" y="136802"/>
                  </a:lnTo>
                  <a:lnTo>
                    <a:pt x="440659" y="137418"/>
                  </a:lnTo>
                  <a:lnTo>
                    <a:pt x="448112" y="139413"/>
                  </a:lnTo>
                  <a:lnTo>
                    <a:pt x="470823" y="180591"/>
                  </a:lnTo>
                  <a:lnTo>
                    <a:pt x="470823" y="282117"/>
                  </a:lnTo>
                  <a:lnTo>
                    <a:pt x="521198" y="282117"/>
                  </a:lnTo>
                  <a:lnTo>
                    <a:pt x="521198" y="174769"/>
                  </a:lnTo>
                  <a:lnTo>
                    <a:pt x="520423" y="167795"/>
                  </a:lnTo>
                  <a:lnTo>
                    <a:pt x="519659" y="161597"/>
                  </a:lnTo>
                  <a:lnTo>
                    <a:pt x="526471" y="153636"/>
                  </a:lnTo>
                  <a:lnTo>
                    <a:pt x="536662" y="145567"/>
                  </a:lnTo>
                  <a:lnTo>
                    <a:pt x="549481" y="139413"/>
                  </a:lnTo>
                  <a:lnTo>
                    <a:pt x="549084" y="139413"/>
                  </a:lnTo>
                  <a:lnTo>
                    <a:pt x="564998" y="136802"/>
                  </a:lnTo>
                  <a:close/>
                </a:path>
                <a:path w="1308100" h="286384">
                  <a:moveTo>
                    <a:pt x="643827" y="136802"/>
                  </a:moveTo>
                  <a:lnTo>
                    <a:pt x="564998" y="136802"/>
                  </a:lnTo>
                  <a:lnTo>
                    <a:pt x="572414" y="137418"/>
                  </a:lnTo>
                  <a:lnTo>
                    <a:pt x="579865" y="139413"/>
                  </a:lnTo>
                  <a:lnTo>
                    <a:pt x="602588" y="180591"/>
                  </a:lnTo>
                  <a:lnTo>
                    <a:pt x="602588" y="282117"/>
                  </a:lnTo>
                  <a:lnTo>
                    <a:pt x="652964" y="282117"/>
                  </a:lnTo>
                  <a:lnTo>
                    <a:pt x="652964" y="182528"/>
                  </a:lnTo>
                  <a:lnTo>
                    <a:pt x="651685" y="163139"/>
                  </a:lnTo>
                  <a:lnTo>
                    <a:pt x="647971" y="146584"/>
                  </a:lnTo>
                  <a:lnTo>
                    <a:pt x="643827" y="136802"/>
                  </a:lnTo>
                  <a:close/>
                </a:path>
                <a:path w="1308100" h="286384">
                  <a:moveTo>
                    <a:pt x="568097" y="90290"/>
                  </a:moveTo>
                  <a:lnTo>
                    <a:pt x="548035" y="92658"/>
                  </a:lnTo>
                  <a:lnTo>
                    <a:pt x="529970" y="99061"/>
                  </a:lnTo>
                  <a:lnTo>
                    <a:pt x="514305" y="108441"/>
                  </a:lnTo>
                  <a:lnTo>
                    <a:pt x="501440" y="119745"/>
                  </a:lnTo>
                  <a:lnTo>
                    <a:pt x="633167" y="119745"/>
                  </a:lnTo>
                  <a:lnTo>
                    <a:pt x="620955" y="107951"/>
                  </a:lnTo>
                  <a:lnTo>
                    <a:pt x="605105" y="98431"/>
                  </a:lnTo>
                  <a:lnTo>
                    <a:pt x="587220" y="92398"/>
                  </a:lnTo>
                  <a:lnTo>
                    <a:pt x="568097" y="90290"/>
                  </a:lnTo>
                  <a:close/>
                </a:path>
                <a:path w="1308100" h="286384">
                  <a:moveTo>
                    <a:pt x="438290" y="90290"/>
                  </a:moveTo>
                  <a:lnTo>
                    <a:pt x="424736" y="91405"/>
                  </a:lnTo>
                  <a:lnTo>
                    <a:pt x="411588" y="94847"/>
                  </a:lnTo>
                  <a:lnTo>
                    <a:pt x="399097" y="100759"/>
                  </a:lnTo>
                  <a:lnTo>
                    <a:pt x="387516" y="109284"/>
                  </a:lnTo>
                  <a:lnTo>
                    <a:pt x="490662" y="109284"/>
                  </a:lnTo>
                  <a:lnTo>
                    <a:pt x="488952" y="107624"/>
                  </a:lnTo>
                  <a:lnTo>
                    <a:pt x="474082" y="98431"/>
                  </a:lnTo>
                  <a:lnTo>
                    <a:pt x="456903" y="92398"/>
                  </a:lnTo>
                  <a:lnTo>
                    <a:pt x="438290" y="90290"/>
                  </a:lnTo>
                  <a:close/>
                </a:path>
                <a:path w="1308100" h="286384">
                  <a:moveTo>
                    <a:pt x="292567" y="10847"/>
                  </a:moveTo>
                  <a:lnTo>
                    <a:pt x="242202" y="24030"/>
                  </a:lnTo>
                  <a:lnTo>
                    <a:pt x="242202" y="282117"/>
                  </a:lnTo>
                  <a:lnTo>
                    <a:pt x="292567" y="282117"/>
                  </a:lnTo>
                  <a:lnTo>
                    <a:pt x="292567" y="10847"/>
                  </a:lnTo>
                  <a:close/>
                </a:path>
                <a:path w="1308100" h="286384">
                  <a:moveTo>
                    <a:pt x="92227" y="90300"/>
                  </a:moveTo>
                  <a:lnTo>
                    <a:pt x="56242" y="97827"/>
                  </a:lnTo>
                  <a:lnTo>
                    <a:pt x="26936" y="118540"/>
                  </a:lnTo>
                  <a:lnTo>
                    <a:pt x="7219" y="149644"/>
                  </a:lnTo>
                  <a:lnTo>
                    <a:pt x="0" y="188339"/>
                  </a:lnTo>
                  <a:lnTo>
                    <a:pt x="1684" y="207026"/>
                  </a:lnTo>
                  <a:lnTo>
                    <a:pt x="24030" y="254212"/>
                  </a:lnTo>
                  <a:lnTo>
                    <a:pt x="55271" y="277369"/>
                  </a:lnTo>
                  <a:lnTo>
                    <a:pt x="94939" y="285991"/>
                  </a:lnTo>
                  <a:lnTo>
                    <a:pt x="108948" y="284877"/>
                  </a:lnTo>
                  <a:lnTo>
                    <a:pt x="122412" y="281439"/>
                  </a:lnTo>
                  <a:lnTo>
                    <a:pt x="135220" y="275530"/>
                  </a:lnTo>
                  <a:lnTo>
                    <a:pt x="147262" y="267007"/>
                  </a:lnTo>
                  <a:lnTo>
                    <a:pt x="195690" y="267007"/>
                  </a:lnTo>
                  <a:lnTo>
                    <a:pt x="195690" y="239490"/>
                  </a:lnTo>
                  <a:lnTo>
                    <a:pt x="99976" y="239490"/>
                  </a:lnTo>
                  <a:lnTo>
                    <a:pt x="80290" y="235638"/>
                  </a:lnTo>
                  <a:lnTo>
                    <a:pt x="64566" y="224956"/>
                  </a:lnTo>
                  <a:lnTo>
                    <a:pt x="54146" y="208753"/>
                  </a:lnTo>
                  <a:lnTo>
                    <a:pt x="50375" y="188339"/>
                  </a:lnTo>
                  <a:lnTo>
                    <a:pt x="53803" y="168845"/>
                  </a:lnTo>
                  <a:lnTo>
                    <a:pt x="63553" y="152401"/>
                  </a:lnTo>
                  <a:lnTo>
                    <a:pt x="78823" y="141041"/>
                  </a:lnTo>
                  <a:lnTo>
                    <a:pt x="98813" y="136802"/>
                  </a:lnTo>
                  <a:lnTo>
                    <a:pt x="195690" y="136802"/>
                  </a:lnTo>
                  <a:lnTo>
                    <a:pt x="195690" y="109284"/>
                  </a:lnTo>
                  <a:lnTo>
                    <a:pt x="147262" y="109284"/>
                  </a:lnTo>
                  <a:lnTo>
                    <a:pt x="135445" y="101247"/>
                  </a:lnTo>
                  <a:lnTo>
                    <a:pt x="122214" y="95285"/>
                  </a:lnTo>
                  <a:lnTo>
                    <a:pt x="107748" y="91576"/>
                  </a:lnTo>
                  <a:lnTo>
                    <a:pt x="92227" y="90300"/>
                  </a:lnTo>
                  <a:close/>
                </a:path>
                <a:path w="1308100" h="286384">
                  <a:moveTo>
                    <a:pt x="195690" y="267007"/>
                  </a:moveTo>
                  <a:lnTo>
                    <a:pt x="147262" y="267007"/>
                  </a:lnTo>
                  <a:lnTo>
                    <a:pt x="147262" y="282117"/>
                  </a:lnTo>
                  <a:lnTo>
                    <a:pt x="195690" y="282117"/>
                  </a:lnTo>
                  <a:lnTo>
                    <a:pt x="195690" y="267007"/>
                  </a:lnTo>
                  <a:close/>
                </a:path>
                <a:path w="1308100" h="286384">
                  <a:moveTo>
                    <a:pt x="195690" y="136802"/>
                  </a:moveTo>
                  <a:lnTo>
                    <a:pt x="98813" y="136802"/>
                  </a:lnTo>
                  <a:lnTo>
                    <a:pt x="112786" y="138472"/>
                  </a:lnTo>
                  <a:lnTo>
                    <a:pt x="125415" y="143194"/>
                  </a:lnTo>
                  <a:lnTo>
                    <a:pt x="136370" y="150531"/>
                  </a:lnTo>
                  <a:lnTo>
                    <a:pt x="145325" y="160047"/>
                  </a:lnTo>
                  <a:lnTo>
                    <a:pt x="145325" y="216234"/>
                  </a:lnTo>
                  <a:lnTo>
                    <a:pt x="136824" y="225751"/>
                  </a:lnTo>
                  <a:lnTo>
                    <a:pt x="126141" y="233092"/>
                  </a:lnTo>
                  <a:lnTo>
                    <a:pt x="113712" y="237817"/>
                  </a:lnTo>
                  <a:lnTo>
                    <a:pt x="99976" y="239490"/>
                  </a:lnTo>
                  <a:lnTo>
                    <a:pt x="195690" y="239490"/>
                  </a:lnTo>
                  <a:lnTo>
                    <a:pt x="195690" y="136802"/>
                  </a:lnTo>
                  <a:close/>
                </a:path>
                <a:path w="1308100" h="286384">
                  <a:moveTo>
                    <a:pt x="195690" y="94175"/>
                  </a:moveTo>
                  <a:lnTo>
                    <a:pt x="147262" y="94175"/>
                  </a:lnTo>
                  <a:lnTo>
                    <a:pt x="147262" y="109284"/>
                  </a:lnTo>
                  <a:lnTo>
                    <a:pt x="195690" y="109284"/>
                  </a:lnTo>
                  <a:lnTo>
                    <a:pt x="195690" y="94175"/>
                  </a:lnTo>
                  <a:close/>
                </a:path>
                <a:path w="1308100" h="286384">
                  <a:moveTo>
                    <a:pt x="720763" y="0"/>
                  </a:moveTo>
                  <a:lnTo>
                    <a:pt x="707936" y="2465"/>
                  </a:lnTo>
                  <a:lnTo>
                    <a:pt x="697469" y="9254"/>
                  </a:lnTo>
                  <a:lnTo>
                    <a:pt x="690417" y="19458"/>
                  </a:lnTo>
                  <a:lnTo>
                    <a:pt x="687832" y="32166"/>
                  </a:lnTo>
                  <a:lnTo>
                    <a:pt x="690417" y="44878"/>
                  </a:lnTo>
                  <a:lnTo>
                    <a:pt x="697469" y="55082"/>
                  </a:lnTo>
                  <a:lnTo>
                    <a:pt x="707936" y="61869"/>
                  </a:lnTo>
                  <a:lnTo>
                    <a:pt x="720763" y="64333"/>
                  </a:lnTo>
                  <a:lnTo>
                    <a:pt x="733598" y="61869"/>
                  </a:lnTo>
                  <a:lnTo>
                    <a:pt x="744071" y="55082"/>
                  </a:lnTo>
                  <a:lnTo>
                    <a:pt x="751128" y="44878"/>
                  </a:lnTo>
                  <a:lnTo>
                    <a:pt x="753715" y="32166"/>
                  </a:lnTo>
                  <a:lnTo>
                    <a:pt x="751128" y="19458"/>
                  </a:lnTo>
                  <a:lnTo>
                    <a:pt x="744071" y="9254"/>
                  </a:lnTo>
                  <a:lnTo>
                    <a:pt x="733598" y="2465"/>
                  </a:lnTo>
                  <a:lnTo>
                    <a:pt x="720763" y="0"/>
                  </a:lnTo>
                  <a:close/>
                </a:path>
                <a:path w="1308100" h="286384">
                  <a:moveTo>
                    <a:pt x="1210957" y="10847"/>
                  </a:moveTo>
                  <a:lnTo>
                    <a:pt x="1160592" y="24030"/>
                  </a:lnTo>
                  <a:lnTo>
                    <a:pt x="1160592" y="282117"/>
                  </a:lnTo>
                  <a:lnTo>
                    <a:pt x="1210957" y="282117"/>
                  </a:lnTo>
                  <a:lnTo>
                    <a:pt x="1210957" y="10847"/>
                  </a:lnTo>
                  <a:close/>
                </a:path>
                <a:path w="1308100" h="286384">
                  <a:moveTo>
                    <a:pt x="1010618" y="90300"/>
                  </a:moveTo>
                  <a:lnTo>
                    <a:pt x="974628" y="97827"/>
                  </a:lnTo>
                  <a:lnTo>
                    <a:pt x="945323" y="118540"/>
                  </a:lnTo>
                  <a:lnTo>
                    <a:pt x="925608" y="149644"/>
                  </a:lnTo>
                  <a:lnTo>
                    <a:pt x="918390" y="188339"/>
                  </a:lnTo>
                  <a:lnTo>
                    <a:pt x="920073" y="207026"/>
                  </a:lnTo>
                  <a:lnTo>
                    <a:pt x="942421" y="254212"/>
                  </a:lnTo>
                  <a:lnTo>
                    <a:pt x="973664" y="277369"/>
                  </a:lnTo>
                  <a:lnTo>
                    <a:pt x="1013340" y="285991"/>
                  </a:lnTo>
                  <a:lnTo>
                    <a:pt x="1027344" y="284877"/>
                  </a:lnTo>
                  <a:lnTo>
                    <a:pt x="1040804" y="281439"/>
                  </a:lnTo>
                  <a:lnTo>
                    <a:pt x="1053611" y="275530"/>
                  </a:lnTo>
                  <a:lnTo>
                    <a:pt x="1065653" y="267007"/>
                  </a:lnTo>
                  <a:lnTo>
                    <a:pt x="1114091" y="267007"/>
                  </a:lnTo>
                  <a:lnTo>
                    <a:pt x="1114091" y="239490"/>
                  </a:lnTo>
                  <a:lnTo>
                    <a:pt x="1018366" y="239490"/>
                  </a:lnTo>
                  <a:lnTo>
                    <a:pt x="998680" y="235638"/>
                  </a:lnTo>
                  <a:lnTo>
                    <a:pt x="982956" y="224956"/>
                  </a:lnTo>
                  <a:lnTo>
                    <a:pt x="972537" y="208753"/>
                  </a:lnTo>
                  <a:lnTo>
                    <a:pt x="968766" y="188339"/>
                  </a:lnTo>
                  <a:lnTo>
                    <a:pt x="972194" y="168845"/>
                  </a:lnTo>
                  <a:lnTo>
                    <a:pt x="981945" y="152401"/>
                  </a:lnTo>
                  <a:lnTo>
                    <a:pt x="997218" y="141041"/>
                  </a:lnTo>
                  <a:lnTo>
                    <a:pt x="1017215" y="136802"/>
                  </a:lnTo>
                  <a:lnTo>
                    <a:pt x="1114091" y="136802"/>
                  </a:lnTo>
                  <a:lnTo>
                    <a:pt x="1114091" y="109284"/>
                  </a:lnTo>
                  <a:lnTo>
                    <a:pt x="1065653" y="109284"/>
                  </a:lnTo>
                  <a:lnTo>
                    <a:pt x="1053836" y="101247"/>
                  </a:lnTo>
                  <a:lnTo>
                    <a:pt x="1040605" y="95285"/>
                  </a:lnTo>
                  <a:lnTo>
                    <a:pt x="1026139" y="91576"/>
                  </a:lnTo>
                  <a:lnTo>
                    <a:pt x="1010618" y="90300"/>
                  </a:lnTo>
                  <a:close/>
                </a:path>
                <a:path w="1308100" h="286384">
                  <a:moveTo>
                    <a:pt x="1114091" y="267007"/>
                  </a:moveTo>
                  <a:lnTo>
                    <a:pt x="1065653" y="267007"/>
                  </a:lnTo>
                  <a:lnTo>
                    <a:pt x="1065653" y="282117"/>
                  </a:lnTo>
                  <a:lnTo>
                    <a:pt x="1114091" y="282117"/>
                  </a:lnTo>
                  <a:lnTo>
                    <a:pt x="1114091" y="267007"/>
                  </a:lnTo>
                  <a:close/>
                </a:path>
                <a:path w="1308100" h="286384">
                  <a:moveTo>
                    <a:pt x="1114091" y="136802"/>
                  </a:moveTo>
                  <a:lnTo>
                    <a:pt x="1017215" y="136802"/>
                  </a:lnTo>
                  <a:lnTo>
                    <a:pt x="1031182" y="138472"/>
                  </a:lnTo>
                  <a:lnTo>
                    <a:pt x="1043807" y="143194"/>
                  </a:lnTo>
                  <a:lnTo>
                    <a:pt x="1054761" y="150531"/>
                  </a:lnTo>
                  <a:lnTo>
                    <a:pt x="1063716" y="160047"/>
                  </a:lnTo>
                  <a:lnTo>
                    <a:pt x="1063716" y="216234"/>
                  </a:lnTo>
                  <a:lnTo>
                    <a:pt x="1055215" y="225751"/>
                  </a:lnTo>
                  <a:lnTo>
                    <a:pt x="1044532" y="233092"/>
                  </a:lnTo>
                  <a:lnTo>
                    <a:pt x="1032103" y="237817"/>
                  </a:lnTo>
                  <a:lnTo>
                    <a:pt x="1018366" y="239490"/>
                  </a:lnTo>
                  <a:lnTo>
                    <a:pt x="1114091" y="239490"/>
                  </a:lnTo>
                  <a:lnTo>
                    <a:pt x="1114091" y="136802"/>
                  </a:lnTo>
                  <a:close/>
                </a:path>
                <a:path w="1308100" h="286384">
                  <a:moveTo>
                    <a:pt x="1114091" y="94175"/>
                  </a:moveTo>
                  <a:lnTo>
                    <a:pt x="1065653" y="94175"/>
                  </a:lnTo>
                  <a:lnTo>
                    <a:pt x="1065653" y="109284"/>
                  </a:lnTo>
                  <a:lnTo>
                    <a:pt x="1114091" y="109284"/>
                  </a:lnTo>
                  <a:lnTo>
                    <a:pt x="1114091" y="94175"/>
                  </a:lnTo>
                  <a:close/>
                </a:path>
                <a:path w="1308100" h="286384">
                  <a:moveTo>
                    <a:pt x="840885" y="94175"/>
                  </a:moveTo>
                  <a:lnTo>
                    <a:pt x="792468" y="94175"/>
                  </a:lnTo>
                  <a:lnTo>
                    <a:pt x="792468" y="282117"/>
                  </a:lnTo>
                  <a:lnTo>
                    <a:pt x="842822" y="282117"/>
                  </a:lnTo>
                  <a:lnTo>
                    <a:pt x="842822" y="163921"/>
                  </a:lnTo>
                  <a:lnTo>
                    <a:pt x="849477" y="154944"/>
                  </a:lnTo>
                  <a:lnTo>
                    <a:pt x="859730" y="146148"/>
                  </a:lnTo>
                  <a:lnTo>
                    <a:pt x="872963" y="139459"/>
                  </a:lnTo>
                  <a:lnTo>
                    <a:pt x="888559" y="136802"/>
                  </a:lnTo>
                  <a:lnTo>
                    <a:pt x="907008" y="136802"/>
                  </a:lnTo>
                  <a:lnTo>
                    <a:pt x="909944" y="113158"/>
                  </a:lnTo>
                  <a:lnTo>
                    <a:pt x="840885" y="113158"/>
                  </a:lnTo>
                  <a:lnTo>
                    <a:pt x="840885" y="94175"/>
                  </a:lnTo>
                  <a:close/>
                </a:path>
                <a:path w="1308100" h="286384">
                  <a:moveTo>
                    <a:pt x="907008" y="136802"/>
                  </a:moveTo>
                  <a:lnTo>
                    <a:pt x="895909" y="136802"/>
                  </a:lnTo>
                  <a:lnTo>
                    <a:pt x="903281" y="137576"/>
                  </a:lnTo>
                  <a:lnTo>
                    <a:pt x="906768" y="138739"/>
                  </a:lnTo>
                  <a:lnTo>
                    <a:pt x="906912" y="137576"/>
                  </a:lnTo>
                  <a:lnTo>
                    <a:pt x="907008" y="136802"/>
                  </a:lnTo>
                  <a:close/>
                </a:path>
                <a:path w="1308100" h="286384">
                  <a:moveTo>
                    <a:pt x="902893" y="90300"/>
                  </a:moveTo>
                  <a:lnTo>
                    <a:pt x="895543" y="90300"/>
                  </a:lnTo>
                  <a:lnTo>
                    <a:pt x="878932" y="91911"/>
                  </a:lnTo>
                  <a:lnTo>
                    <a:pt x="863851" y="96499"/>
                  </a:lnTo>
                  <a:lnTo>
                    <a:pt x="850952" y="103703"/>
                  </a:lnTo>
                  <a:lnTo>
                    <a:pt x="840885" y="113158"/>
                  </a:lnTo>
                  <a:lnTo>
                    <a:pt x="909944" y="113158"/>
                  </a:lnTo>
                  <a:lnTo>
                    <a:pt x="912582" y="91911"/>
                  </a:lnTo>
                  <a:lnTo>
                    <a:pt x="913014" y="91911"/>
                  </a:lnTo>
                  <a:lnTo>
                    <a:pt x="907155" y="91075"/>
                  </a:lnTo>
                  <a:lnTo>
                    <a:pt x="902893" y="90300"/>
                  </a:lnTo>
                  <a:close/>
                </a:path>
                <a:path w="1308100" h="286384">
                  <a:moveTo>
                    <a:pt x="1307834" y="10847"/>
                  </a:moveTo>
                  <a:lnTo>
                    <a:pt x="1257469" y="24030"/>
                  </a:lnTo>
                  <a:lnTo>
                    <a:pt x="1257469" y="282117"/>
                  </a:lnTo>
                  <a:lnTo>
                    <a:pt x="1307834" y="282117"/>
                  </a:lnTo>
                  <a:lnTo>
                    <a:pt x="1307834" y="10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28013" y="7922668"/>
              <a:ext cx="91840" cy="916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359800" y="8590171"/>
              <a:ext cx="204470" cy="314325"/>
            </a:xfrm>
            <a:custGeom>
              <a:avLst/>
              <a:gdLst/>
              <a:ahLst/>
              <a:cxnLst/>
              <a:rect l="l" t="t" r="r" b="b"/>
              <a:pathLst>
                <a:path w="204469" h="314325">
                  <a:moveTo>
                    <a:pt x="89395" y="156527"/>
                  </a:moveTo>
                  <a:lnTo>
                    <a:pt x="86855" y="138595"/>
                  </a:lnTo>
                  <a:lnTo>
                    <a:pt x="79654" y="126225"/>
                  </a:lnTo>
                  <a:lnTo>
                    <a:pt x="68453" y="119075"/>
                  </a:lnTo>
                  <a:lnTo>
                    <a:pt x="53886" y="116763"/>
                  </a:lnTo>
                  <a:lnTo>
                    <a:pt x="46139" y="117767"/>
                  </a:lnTo>
                  <a:lnTo>
                    <a:pt x="39128" y="120611"/>
                  </a:lnTo>
                  <a:lnTo>
                    <a:pt x="33083" y="125056"/>
                  </a:lnTo>
                  <a:lnTo>
                    <a:pt x="28232" y="130860"/>
                  </a:lnTo>
                  <a:lnTo>
                    <a:pt x="27381" y="130860"/>
                  </a:lnTo>
                  <a:lnTo>
                    <a:pt x="27381" y="26504"/>
                  </a:lnTo>
                  <a:lnTo>
                    <a:pt x="87236" y="26504"/>
                  </a:lnTo>
                  <a:lnTo>
                    <a:pt x="87236" y="2565"/>
                  </a:lnTo>
                  <a:lnTo>
                    <a:pt x="850" y="2565"/>
                  </a:lnTo>
                  <a:lnTo>
                    <a:pt x="850" y="175768"/>
                  </a:lnTo>
                  <a:lnTo>
                    <a:pt x="27381" y="175768"/>
                  </a:lnTo>
                  <a:lnTo>
                    <a:pt x="27381" y="163385"/>
                  </a:lnTo>
                  <a:lnTo>
                    <a:pt x="28194" y="152768"/>
                  </a:lnTo>
                  <a:lnTo>
                    <a:pt x="31064" y="144843"/>
                  </a:lnTo>
                  <a:lnTo>
                    <a:pt x="36563" y="139890"/>
                  </a:lnTo>
                  <a:lnTo>
                    <a:pt x="45313" y="138163"/>
                  </a:lnTo>
                  <a:lnTo>
                    <a:pt x="53835" y="139890"/>
                  </a:lnTo>
                  <a:lnTo>
                    <a:pt x="59220" y="144843"/>
                  </a:lnTo>
                  <a:lnTo>
                    <a:pt x="62052" y="152768"/>
                  </a:lnTo>
                  <a:lnTo>
                    <a:pt x="62877" y="163385"/>
                  </a:lnTo>
                  <a:lnTo>
                    <a:pt x="62877" y="267296"/>
                  </a:lnTo>
                  <a:lnTo>
                    <a:pt x="62052" y="277926"/>
                  </a:lnTo>
                  <a:lnTo>
                    <a:pt x="59169" y="285864"/>
                  </a:lnTo>
                  <a:lnTo>
                    <a:pt x="53657" y="290830"/>
                  </a:lnTo>
                  <a:lnTo>
                    <a:pt x="44907" y="292544"/>
                  </a:lnTo>
                  <a:lnTo>
                    <a:pt x="35890" y="290830"/>
                  </a:lnTo>
                  <a:lnTo>
                    <a:pt x="30251" y="285864"/>
                  </a:lnTo>
                  <a:lnTo>
                    <a:pt x="27343" y="277926"/>
                  </a:lnTo>
                  <a:lnTo>
                    <a:pt x="26517" y="267296"/>
                  </a:lnTo>
                  <a:lnTo>
                    <a:pt x="26517" y="225386"/>
                  </a:lnTo>
                  <a:lnTo>
                    <a:pt x="0" y="225386"/>
                  </a:lnTo>
                  <a:lnTo>
                    <a:pt x="0" y="267296"/>
                  </a:lnTo>
                  <a:lnTo>
                    <a:pt x="2501" y="286321"/>
                  </a:lnTo>
                  <a:lnTo>
                    <a:pt x="10426" y="301040"/>
                  </a:lnTo>
                  <a:lnTo>
                    <a:pt x="24358" y="310540"/>
                  </a:lnTo>
                  <a:lnTo>
                    <a:pt x="44907" y="313918"/>
                  </a:lnTo>
                  <a:lnTo>
                    <a:pt x="65214" y="310540"/>
                  </a:lnTo>
                  <a:lnTo>
                    <a:pt x="79019" y="301040"/>
                  </a:lnTo>
                  <a:lnTo>
                    <a:pt x="86893" y="286321"/>
                  </a:lnTo>
                  <a:lnTo>
                    <a:pt x="89395" y="267296"/>
                  </a:lnTo>
                  <a:lnTo>
                    <a:pt x="89395" y="156527"/>
                  </a:lnTo>
                  <a:close/>
                </a:path>
                <a:path w="204469" h="314325">
                  <a:moveTo>
                    <a:pt x="204063" y="45758"/>
                  </a:moveTo>
                  <a:lnTo>
                    <a:pt x="199885" y="22186"/>
                  </a:lnTo>
                  <a:lnTo>
                    <a:pt x="199263" y="21374"/>
                  </a:lnTo>
                  <a:lnTo>
                    <a:pt x="189242" y="8280"/>
                  </a:lnTo>
                  <a:lnTo>
                    <a:pt x="177546" y="2870"/>
                  </a:lnTo>
                  <a:lnTo>
                    <a:pt x="177546" y="42773"/>
                  </a:lnTo>
                  <a:lnTo>
                    <a:pt x="177546" y="271170"/>
                  </a:lnTo>
                  <a:lnTo>
                    <a:pt x="177266" y="277749"/>
                  </a:lnTo>
                  <a:lnTo>
                    <a:pt x="175348" y="284734"/>
                  </a:lnTo>
                  <a:lnTo>
                    <a:pt x="170129" y="290283"/>
                  </a:lnTo>
                  <a:lnTo>
                    <a:pt x="159981" y="292544"/>
                  </a:lnTo>
                  <a:lnTo>
                    <a:pt x="149847" y="290283"/>
                  </a:lnTo>
                  <a:lnTo>
                    <a:pt x="144640" y="284734"/>
                  </a:lnTo>
                  <a:lnTo>
                    <a:pt x="142722" y="277749"/>
                  </a:lnTo>
                  <a:lnTo>
                    <a:pt x="142455" y="271170"/>
                  </a:lnTo>
                  <a:lnTo>
                    <a:pt x="142455" y="42773"/>
                  </a:lnTo>
                  <a:lnTo>
                    <a:pt x="142722" y="36182"/>
                  </a:lnTo>
                  <a:lnTo>
                    <a:pt x="144640" y="29184"/>
                  </a:lnTo>
                  <a:lnTo>
                    <a:pt x="149847" y="23634"/>
                  </a:lnTo>
                  <a:lnTo>
                    <a:pt x="159981" y="21374"/>
                  </a:lnTo>
                  <a:lnTo>
                    <a:pt x="170129" y="23634"/>
                  </a:lnTo>
                  <a:lnTo>
                    <a:pt x="175348" y="29184"/>
                  </a:lnTo>
                  <a:lnTo>
                    <a:pt x="177266" y="36182"/>
                  </a:lnTo>
                  <a:lnTo>
                    <a:pt x="177546" y="42773"/>
                  </a:lnTo>
                  <a:lnTo>
                    <a:pt x="177546" y="2870"/>
                  </a:lnTo>
                  <a:lnTo>
                    <a:pt x="174993" y="1676"/>
                  </a:lnTo>
                  <a:lnTo>
                    <a:pt x="159981" y="0"/>
                  </a:lnTo>
                  <a:lnTo>
                    <a:pt x="144983" y="1676"/>
                  </a:lnTo>
                  <a:lnTo>
                    <a:pt x="130733" y="8280"/>
                  </a:lnTo>
                  <a:lnTo>
                    <a:pt x="120103" y="22186"/>
                  </a:lnTo>
                  <a:lnTo>
                    <a:pt x="115925" y="45758"/>
                  </a:lnTo>
                  <a:lnTo>
                    <a:pt x="115925" y="268185"/>
                  </a:lnTo>
                  <a:lnTo>
                    <a:pt x="120103" y="291744"/>
                  </a:lnTo>
                  <a:lnTo>
                    <a:pt x="130733" y="305650"/>
                  </a:lnTo>
                  <a:lnTo>
                    <a:pt x="144983" y="312254"/>
                  </a:lnTo>
                  <a:lnTo>
                    <a:pt x="159981" y="313918"/>
                  </a:lnTo>
                  <a:lnTo>
                    <a:pt x="174993" y="312254"/>
                  </a:lnTo>
                  <a:lnTo>
                    <a:pt x="189242" y="305650"/>
                  </a:lnTo>
                  <a:lnTo>
                    <a:pt x="199275" y="292544"/>
                  </a:lnTo>
                  <a:lnTo>
                    <a:pt x="199885" y="291744"/>
                  </a:lnTo>
                  <a:lnTo>
                    <a:pt x="204063" y="268185"/>
                  </a:lnTo>
                  <a:lnTo>
                    <a:pt x="204063" y="45758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54546" y="8665857"/>
              <a:ext cx="140309" cy="23567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829077" y="8592724"/>
              <a:ext cx="28575" cy="309245"/>
            </a:xfrm>
            <a:custGeom>
              <a:avLst/>
              <a:gdLst/>
              <a:ahLst/>
              <a:cxnLst/>
              <a:rect l="l" t="t" r="r" b="b"/>
              <a:pathLst>
                <a:path w="28575" h="309245">
                  <a:moveTo>
                    <a:pt x="27381" y="75742"/>
                  </a:moveTo>
                  <a:lnTo>
                    <a:pt x="863" y="75742"/>
                  </a:lnTo>
                  <a:lnTo>
                    <a:pt x="863" y="308838"/>
                  </a:lnTo>
                  <a:lnTo>
                    <a:pt x="27381" y="308838"/>
                  </a:lnTo>
                  <a:lnTo>
                    <a:pt x="27381" y="75742"/>
                  </a:lnTo>
                  <a:close/>
                </a:path>
                <a:path w="28575" h="309245">
                  <a:moveTo>
                    <a:pt x="28232" y="0"/>
                  </a:moveTo>
                  <a:lnTo>
                    <a:pt x="0" y="0"/>
                  </a:lnTo>
                  <a:lnTo>
                    <a:pt x="0" y="32512"/>
                  </a:lnTo>
                  <a:lnTo>
                    <a:pt x="28232" y="32512"/>
                  </a:lnTo>
                  <a:lnTo>
                    <a:pt x="28232" y="0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90296" y="8665839"/>
              <a:ext cx="79966" cy="2382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001080" y="8665857"/>
              <a:ext cx="165123" cy="238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82786" y="8665862"/>
              <a:ext cx="88091" cy="23824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197053" y="8665858"/>
              <a:ext cx="88265" cy="281940"/>
            </a:xfrm>
            <a:custGeom>
              <a:avLst/>
              <a:gdLst/>
              <a:ahLst/>
              <a:cxnLst/>
              <a:rect l="l" t="t" r="r" b="b"/>
              <a:pathLst>
                <a:path w="88265" h="281940">
                  <a:moveTo>
                    <a:pt x="27789" y="236118"/>
                  </a:moveTo>
                  <a:lnTo>
                    <a:pt x="1266" y="236118"/>
                  </a:lnTo>
                  <a:lnTo>
                    <a:pt x="1266" y="244631"/>
                  </a:lnTo>
                  <a:lnTo>
                    <a:pt x="27815" y="279773"/>
                  </a:lnTo>
                  <a:lnTo>
                    <a:pt x="41925" y="281855"/>
                  </a:lnTo>
                  <a:lnTo>
                    <a:pt x="62307" y="278890"/>
                  </a:lnTo>
                  <a:lnTo>
                    <a:pt x="76713" y="269995"/>
                  </a:lnTo>
                  <a:lnTo>
                    <a:pt x="80721" y="263049"/>
                  </a:lnTo>
                  <a:lnTo>
                    <a:pt x="44490" y="263049"/>
                  </a:lnTo>
                  <a:lnTo>
                    <a:pt x="38091" y="261955"/>
                  </a:lnTo>
                  <a:lnTo>
                    <a:pt x="32771" y="258455"/>
                  </a:lnTo>
                  <a:lnTo>
                    <a:pt x="29135" y="252226"/>
                  </a:lnTo>
                  <a:lnTo>
                    <a:pt x="27789" y="242945"/>
                  </a:lnTo>
                  <a:lnTo>
                    <a:pt x="27789" y="236118"/>
                  </a:lnTo>
                  <a:close/>
                </a:path>
                <a:path w="88265" h="281940">
                  <a:moveTo>
                    <a:pt x="88091" y="210873"/>
                  </a:moveTo>
                  <a:lnTo>
                    <a:pt x="61579" y="210873"/>
                  </a:lnTo>
                  <a:lnTo>
                    <a:pt x="61523" y="242945"/>
                  </a:lnTo>
                  <a:lnTo>
                    <a:pt x="60472" y="250605"/>
                  </a:lnTo>
                  <a:lnTo>
                    <a:pt x="57205" y="257116"/>
                  </a:lnTo>
                  <a:lnTo>
                    <a:pt x="51852" y="261465"/>
                  </a:lnTo>
                  <a:lnTo>
                    <a:pt x="44490" y="263049"/>
                  </a:lnTo>
                  <a:lnTo>
                    <a:pt x="80721" y="263049"/>
                  </a:lnTo>
                  <a:lnTo>
                    <a:pt x="85267" y="255169"/>
                  </a:lnTo>
                  <a:lnTo>
                    <a:pt x="88091" y="234411"/>
                  </a:lnTo>
                  <a:lnTo>
                    <a:pt x="88091" y="210873"/>
                  </a:lnTo>
                  <a:close/>
                </a:path>
                <a:path w="88265" h="281940">
                  <a:moveTo>
                    <a:pt x="33349" y="0"/>
                  </a:moveTo>
                  <a:lnTo>
                    <a:pt x="19118" y="2861"/>
                  </a:lnTo>
                  <a:lnTo>
                    <a:pt x="8656" y="10698"/>
                  </a:lnTo>
                  <a:lnTo>
                    <a:pt x="2204" y="22387"/>
                  </a:lnTo>
                  <a:lnTo>
                    <a:pt x="0" y="36805"/>
                  </a:lnTo>
                  <a:lnTo>
                    <a:pt x="109" y="185516"/>
                  </a:lnTo>
                  <a:lnTo>
                    <a:pt x="2858" y="203518"/>
                  </a:lnTo>
                  <a:lnTo>
                    <a:pt x="10367" y="215958"/>
                  </a:lnTo>
                  <a:lnTo>
                    <a:pt x="20925" y="222871"/>
                  </a:lnTo>
                  <a:lnTo>
                    <a:pt x="32930" y="225008"/>
                  </a:lnTo>
                  <a:lnTo>
                    <a:pt x="41004" y="224001"/>
                  </a:lnTo>
                  <a:lnTo>
                    <a:pt x="48435" y="221145"/>
                  </a:lnTo>
                  <a:lnTo>
                    <a:pt x="55062" y="216686"/>
                  </a:lnTo>
                  <a:lnTo>
                    <a:pt x="60720" y="210873"/>
                  </a:lnTo>
                  <a:lnTo>
                    <a:pt x="88091" y="210873"/>
                  </a:lnTo>
                  <a:lnTo>
                    <a:pt x="88091" y="201030"/>
                  </a:lnTo>
                  <a:lnTo>
                    <a:pt x="30805" y="201030"/>
                  </a:lnTo>
                  <a:lnTo>
                    <a:pt x="26522" y="190769"/>
                  </a:lnTo>
                  <a:lnTo>
                    <a:pt x="26522" y="47035"/>
                  </a:lnTo>
                  <a:lnTo>
                    <a:pt x="27532" y="36805"/>
                  </a:lnTo>
                  <a:lnTo>
                    <a:pt x="30472" y="29561"/>
                  </a:lnTo>
                  <a:lnTo>
                    <a:pt x="35172" y="25331"/>
                  </a:lnTo>
                  <a:lnTo>
                    <a:pt x="41475" y="23946"/>
                  </a:lnTo>
                  <a:lnTo>
                    <a:pt x="88091" y="23946"/>
                  </a:lnTo>
                  <a:lnTo>
                    <a:pt x="88091" y="17978"/>
                  </a:lnTo>
                  <a:lnTo>
                    <a:pt x="62437" y="17978"/>
                  </a:lnTo>
                  <a:lnTo>
                    <a:pt x="57604" y="11379"/>
                  </a:lnTo>
                  <a:lnTo>
                    <a:pt x="50956" y="5620"/>
                  </a:lnTo>
                  <a:lnTo>
                    <a:pt x="42777" y="1545"/>
                  </a:lnTo>
                  <a:lnTo>
                    <a:pt x="33349" y="0"/>
                  </a:lnTo>
                  <a:close/>
                </a:path>
                <a:path w="88265" h="281940">
                  <a:moveTo>
                    <a:pt x="88091" y="23946"/>
                  </a:moveTo>
                  <a:lnTo>
                    <a:pt x="41475" y="23946"/>
                  </a:lnTo>
                  <a:lnTo>
                    <a:pt x="48773" y="24965"/>
                  </a:lnTo>
                  <a:lnTo>
                    <a:pt x="55222" y="28233"/>
                  </a:lnTo>
                  <a:lnTo>
                    <a:pt x="59823" y="34067"/>
                  </a:lnTo>
                  <a:lnTo>
                    <a:pt x="61579" y="42784"/>
                  </a:lnTo>
                  <a:lnTo>
                    <a:pt x="61579" y="175366"/>
                  </a:lnTo>
                  <a:lnTo>
                    <a:pt x="42784" y="201030"/>
                  </a:lnTo>
                  <a:lnTo>
                    <a:pt x="88091" y="201030"/>
                  </a:lnTo>
                  <a:lnTo>
                    <a:pt x="88091" y="23946"/>
                  </a:lnTo>
                  <a:close/>
                </a:path>
                <a:path w="88265" h="281940">
                  <a:moveTo>
                    <a:pt x="88091" y="2575"/>
                  </a:moveTo>
                  <a:lnTo>
                    <a:pt x="63296" y="2575"/>
                  </a:lnTo>
                  <a:lnTo>
                    <a:pt x="63296" y="17978"/>
                  </a:lnTo>
                  <a:lnTo>
                    <a:pt x="88091" y="17978"/>
                  </a:lnTo>
                  <a:lnTo>
                    <a:pt x="88091" y="2575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15985" y="8665857"/>
              <a:ext cx="165118" cy="23822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513223" y="8665857"/>
              <a:ext cx="140309" cy="23567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809043" y="8665848"/>
              <a:ext cx="79138" cy="2382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910431" y="8590159"/>
              <a:ext cx="890269" cy="358140"/>
            </a:xfrm>
            <a:custGeom>
              <a:avLst/>
              <a:gdLst/>
              <a:ahLst/>
              <a:cxnLst/>
              <a:rect l="l" t="t" r="r" b="b"/>
              <a:pathLst>
                <a:path w="890269" h="358140">
                  <a:moveTo>
                    <a:pt x="106070" y="0"/>
                  </a:moveTo>
                  <a:lnTo>
                    <a:pt x="82981" y="0"/>
                  </a:lnTo>
                  <a:lnTo>
                    <a:pt x="0" y="313956"/>
                  </a:lnTo>
                  <a:lnTo>
                    <a:pt x="23088" y="313956"/>
                  </a:lnTo>
                  <a:lnTo>
                    <a:pt x="106070" y="0"/>
                  </a:lnTo>
                  <a:close/>
                </a:path>
                <a:path w="890269" h="358140">
                  <a:moveTo>
                    <a:pt x="216014" y="78282"/>
                  </a:moveTo>
                  <a:lnTo>
                    <a:pt x="191223" y="78282"/>
                  </a:lnTo>
                  <a:lnTo>
                    <a:pt x="191223" y="93687"/>
                  </a:lnTo>
                  <a:lnTo>
                    <a:pt x="190360" y="93687"/>
                  </a:lnTo>
                  <a:lnTo>
                    <a:pt x="189496" y="92519"/>
                  </a:lnTo>
                  <a:lnTo>
                    <a:pt x="189496" y="118491"/>
                  </a:lnTo>
                  <a:lnTo>
                    <a:pt x="189496" y="251066"/>
                  </a:lnTo>
                  <a:lnTo>
                    <a:pt x="170700" y="276733"/>
                  </a:lnTo>
                  <a:lnTo>
                    <a:pt x="158724" y="276733"/>
                  </a:lnTo>
                  <a:lnTo>
                    <a:pt x="154444" y="266471"/>
                  </a:lnTo>
                  <a:lnTo>
                    <a:pt x="154444" y="122745"/>
                  </a:lnTo>
                  <a:lnTo>
                    <a:pt x="155460" y="112509"/>
                  </a:lnTo>
                  <a:lnTo>
                    <a:pt x="158394" y="105270"/>
                  </a:lnTo>
                  <a:lnTo>
                    <a:pt x="163093" y="101041"/>
                  </a:lnTo>
                  <a:lnTo>
                    <a:pt x="169392" y="99656"/>
                  </a:lnTo>
                  <a:lnTo>
                    <a:pt x="176695" y="100672"/>
                  </a:lnTo>
                  <a:lnTo>
                    <a:pt x="183146" y="103936"/>
                  </a:lnTo>
                  <a:lnTo>
                    <a:pt x="187744" y="109778"/>
                  </a:lnTo>
                  <a:lnTo>
                    <a:pt x="189496" y="118491"/>
                  </a:lnTo>
                  <a:lnTo>
                    <a:pt x="189496" y="92519"/>
                  </a:lnTo>
                  <a:lnTo>
                    <a:pt x="185521" y="87083"/>
                  </a:lnTo>
                  <a:lnTo>
                    <a:pt x="178879" y="81330"/>
                  </a:lnTo>
                  <a:lnTo>
                    <a:pt x="170700" y="77254"/>
                  </a:lnTo>
                  <a:lnTo>
                    <a:pt x="161277" y="75704"/>
                  </a:lnTo>
                  <a:lnTo>
                    <a:pt x="147040" y="78562"/>
                  </a:lnTo>
                  <a:lnTo>
                    <a:pt x="136575" y="86398"/>
                  </a:lnTo>
                  <a:lnTo>
                    <a:pt x="130124" y="98094"/>
                  </a:lnTo>
                  <a:lnTo>
                    <a:pt x="127927" y="112509"/>
                  </a:lnTo>
                  <a:lnTo>
                    <a:pt x="128028" y="261226"/>
                  </a:lnTo>
                  <a:lnTo>
                    <a:pt x="130784" y="279222"/>
                  </a:lnTo>
                  <a:lnTo>
                    <a:pt x="138290" y="291668"/>
                  </a:lnTo>
                  <a:lnTo>
                    <a:pt x="148844" y="298577"/>
                  </a:lnTo>
                  <a:lnTo>
                    <a:pt x="160858" y="300710"/>
                  </a:lnTo>
                  <a:lnTo>
                    <a:pt x="168922" y="299707"/>
                  </a:lnTo>
                  <a:lnTo>
                    <a:pt x="176364" y="296849"/>
                  </a:lnTo>
                  <a:lnTo>
                    <a:pt x="182981" y="292392"/>
                  </a:lnTo>
                  <a:lnTo>
                    <a:pt x="188645" y="286575"/>
                  </a:lnTo>
                  <a:lnTo>
                    <a:pt x="189496" y="286575"/>
                  </a:lnTo>
                  <a:lnTo>
                    <a:pt x="188391" y="326313"/>
                  </a:lnTo>
                  <a:lnTo>
                    <a:pt x="172415" y="338759"/>
                  </a:lnTo>
                  <a:lnTo>
                    <a:pt x="166014" y="337654"/>
                  </a:lnTo>
                  <a:lnTo>
                    <a:pt x="160693" y="334162"/>
                  </a:lnTo>
                  <a:lnTo>
                    <a:pt x="157060" y="327926"/>
                  </a:lnTo>
                  <a:lnTo>
                    <a:pt x="155714" y="318655"/>
                  </a:lnTo>
                  <a:lnTo>
                    <a:pt x="155714" y="311823"/>
                  </a:lnTo>
                  <a:lnTo>
                    <a:pt x="129184" y="311823"/>
                  </a:lnTo>
                  <a:lnTo>
                    <a:pt x="129184" y="320332"/>
                  </a:lnTo>
                  <a:lnTo>
                    <a:pt x="132918" y="337172"/>
                  </a:lnTo>
                  <a:lnTo>
                    <a:pt x="132956" y="337350"/>
                  </a:lnTo>
                  <a:lnTo>
                    <a:pt x="142621" y="348907"/>
                  </a:lnTo>
                  <a:lnTo>
                    <a:pt x="155740" y="355473"/>
                  </a:lnTo>
                  <a:lnTo>
                    <a:pt x="169849" y="357555"/>
                  </a:lnTo>
                  <a:lnTo>
                    <a:pt x="190233" y="354596"/>
                  </a:lnTo>
                  <a:lnTo>
                    <a:pt x="204635" y="345706"/>
                  </a:lnTo>
                  <a:lnTo>
                    <a:pt x="208648" y="338759"/>
                  </a:lnTo>
                  <a:lnTo>
                    <a:pt x="213194" y="330873"/>
                  </a:lnTo>
                  <a:lnTo>
                    <a:pt x="216014" y="310121"/>
                  </a:lnTo>
                  <a:lnTo>
                    <a:pt x="216014" y="286575"/>
                  </a:lnTo>
                  <a:lnTo>
                    <a:pt x="216014" y="276733"/>
                  </a:lnTo>
                  <a:lnTo>
                    <a:pt x="216014" y="99656"/>
                  </a:lnTo>
                  <a:lnTo>
                    <a:pt x="216014" y="93687"/>
                  </a:lnTo>
                  <a:lnTo>
                    <a:pt x="216014" y="78282"/>
                  </a:lnTo>
                  <a:close/>
                </a:path>
                <a:path w="890269" h="358140">
                  <a:moveTo>
                    <a:pt x="527011" y="192735"/>
                  </a:moveTo>
                  <a:lnTo>
                    <a:pt x="429488" y="192735"/>
                  </a:lnTo>
                  <a:lnTo>
                    <a:pt x="429488" y="94945"/>
                  </a:lnTo>
                  <a:lnTo>
                    <a:pt x="408127" y="94945"/>
                  </a:lnTo>
                  <a:lnTo>
                    <a:pt x="408127" y="192735"/>
                  </a:lnTo>
                  <a:lnTo>
                    <a:pt x="310591" y="192735"/>
                  </a:lnTo>
                  <a:lnTo>
                    <a:pt x="310591" y="214325"/>
                  </a:lnTo>
                  <a:lnTo>
                    <a:pt x="408127" y="214325"/>
                  </a:lnTo>
                  <a:lnTo>
                    <a:pt x="408127" y="310845"/>
                  </a:lnTo>
                  <a:lnTo>
                    <a:pt x="429488" y="310845"/>
                  </a:lnTo>
                  <a:lnTo>
                    <a:pt x="429488" y="214325"/>
                  </a:lnTo>
                  <a:lnTo>
                    <a:pt x="527011" y="214325"/>
                  </a:lnTo>
                  <a:lnTo>
                    <a:pt x="527011" y="192735"/>
                  </a:lnTo>
                  <a:close/>
                </a:path>
                <a:path w="890269" h="358140">
                  <a:moveTo>
                    <a:pt x="709320" y="45770"/>
                  </a:moveTo>
                  <a:lnTo>
                    <a:pt x="705142" y="22199"/>
                  </a:lnTo>
                  <a:lnTo>
                    <a:pt x="704519" y="21386"/>
                  </a:lnTo>
                  <a:lnTo>
                    <a:pt x="694499" y="8293"/>
                  </a:lnTo>
                  <a:lnTo>
                    <a:pt x="682802" y="2882"/>
                  </a:lnTo>
                  <a:lnTo>
                    <a:pt x="682802" y="42786"/>
                  </a:lnTo>
                  <a:lnTo>
                    <a:pt x="682802" y="271183"/>
                  </a:lnTo>
                  <a:lnTo>
                    <a:pt x="682523" y="277761"/>
                  </a:lnTo>
                  <a:lnTo>
                    <a:pt x="680605" y="284746"/>
                  </a:lnTo>
                  <a:lnTo>
                    <a:pt x="675386" y="290296"/>
                  </a:lnTo>
                  <a:lnTo>
                    <a:pt x="665238" y="292557"/>
                  </a:lnTo>
                  <a:lnTo>
                    <a:pt x="655104" y="290296"/>
                  </a:lnTo>
                  <a:lnTo>
                    <a:pt x="649897" y="284746"/>
                  </a:lnTo>
                  <a:lnTo>
                    <a:pt x="647979" y="277761"/>
                  </a:lnTo>
                  <a:lnTo>
                    <a:pt x="647712" y="271183"/>
                  </a:lnTo>
                  <a:lnTo>
                    <a:pt x="647712" y="42786"/>
                  </a:lnTo>
                  <a:lnTo>
                    <a:pt x="647979" y="36195"/>
                  </a:lnTo>
                  <a:lnTo>
                    <a:pt x="649897" y="29197"/>
                  </a:lnTo>
                  <a:lnTo>
                    <a:pt x="655104" y="23647"/>
                  </a:lnTo>
                  <a:lnTo>
                    <a:pt x="665238" y="21386"/>
                  </a:lnTo>
                  <a:lnTo>
                    <a:pt x="675386" y="23647"/>
                  </a:lnTo>
                  <a:lnTo>
                    <a:pt x="680605" y="29197"/>
                  </a:lnTo>
                  <a:lnTo>
                    <a:pt x="682523" y="36195"/>
                  </a:lnTo>
                  <a:lnTo>
                    <a:pt x="682802" y="42786"/>
                  </a:lnTo>
                  <a:lnTo>
                    <a:pt x="682802" y="2882"/>
                  </a:lnTo>
                  <a:lnTo>
                    <a:pt x="680250" y="1689"/>
                  </a:lnTo>
                  <a:lnTo>
                    <a:pt x="665238" y="12"/>
                  </a:lnTo>
                  <a:lnTo>
                    <a:pt x="650240" y="1689"/>
                  </a:lnTo>
                  <a:lnTo>
                    <a:pt x="635990" y="8293"/>
                  </a:lnTo>
                  <a:lnTo>
                    <a:pt x="625360" y="22199"/>
                  </a:lnTo>
                  <a:lnTo>
                    <a:pt x="621182" y="45770"/>
                  </a:lnTo>
                  <a:lnTo>
                    <a:pt x="621182" y="268198"/>
                  </a:lnTo>
                  <a:lnTo>
                    <a:pt x="625360" y="291757"/>
                  </a:lnTo>
                  <a:lnTo>
                    <a:pt x="635990" y="305663"/>
                  </a:lnTo>
                  <a:lnTo>
                    <a:pt x="650240" y="312267"/>
                  </a:lnTo>
                  <a:lnTo>
                    <a:pt x="665238" y="313931"/>
                  </a:lnTo>
                  <a:lnTo>
                    <a:pt x="680250" y="312267"/>
                  </a:lnTo>
                  <a:lnTo>
                    <a:pt x="694499" y="305663"/>
                  </a:lnTo>
                  <a:lnTo>
                    <a:pt x="704532" y="292557"/>
                  </a:lnTo>
                  <a:lnTo>
                    <a:pt x="705142" y="291757"/>
                  </a:lnTo>
                  <a:lnTo>
                    <a:pt x="709320" y="268198"/>
                  </a:lnTo>
                  <a:lnTo>
                    <a:pt x="709320" y="45770"/>
                  </a:lnTo>
                  <a:close/>
                </a:path>
                <a:path w="890269" h="358140">
                  <a:moveTo>
                    <a:pt x="889838" y="156540"/>
                  </a:moveTo>
                  <a:lnTo>
                    <a:pt x="887298" y="138607"/>
                  </a:lnTo>
                  <a:lnTo>
                    <a:pt x="880097" y="126238"/>
                  </a:lnTo>
                  <a:lnTo>
                    <a:pt x="868895" y="119087"/>
                  </a:lnTo>
                  <a:lnTo>
                    <a:pt x="854329" y="116776"/>
                  </a:lnTo>
                  <a:lnTo>
                    <a:pt x="846594" y="117779"/>
                  </a:lnTo>
                  <a:lnTo>
                    <a:pt x="839571" y="120624"/>
                  </a:lnTo>
                  <a:lnTo>
                    <a:pt x="833526" y="125069"/>
                  </a:lnTo>
                  <a:lnTo>
                    <a:pt x="828675" y="130873"/>
                  </a:lnTo>
                  <a:lnTo>
                    <a:pt x="827811" y="130873"/>
                  </a:lnTo>
                  <a:lnTo>
                    <a:pt x="827811" y="26517"/>
                  </a:lnTo>
                  <a:lnTo>
                    <a:pt x="887679" y="26517"/>
                  </a:lnTo>
                  <a:lnTo>
                    <a:pt x="887679" y="2578"/>
                  </a:lnTo>
                  <a:lnTo>
                    <a:pt x="801293" y="2578"/>
                  </a:lnTo>
                  <a:lnTo>
                    <a:pt x="801293" y="175780"/>
                  </a:lnTo>
                  <a:lnTo>
                    <a:pt x="827811" y="175780"/>
                  </a:lnTo>
                  <a:lnTo>
                    <a:pt x="827811" y="163398"/>
                  </a:lnTo>
                  <a:lnTo>
                    <a:pt x="828636" y="152781"/>
                  </a:lnTo>
                  <a:lnTo>
                    <a:pt x="831494" y="144856"/>
                  </a:lnTo>
                  <a:lnTo>
                    <a:pt x="837006" y="139903"/>
                  </a:lnTo>
                  <a:lnTo>
                    <a:pt x="845756" y="138176"/>
                  </a:lnTo>
                  <a:lnTo>
                    <a:pt x="854278" y="139903"/>
                  </a:lnTo>
                  <a:lnTo>
                    <a:pt x="859663" y="144856"/>
                  </a:lnTo>
                  <a:lnTo>
                    <a:pt x="862495" y="152781"/>
                  </a:lnTo>
                  <a:lnTo>
                    <a:pt x="863320" y="163398"/>
                  </a:lnTo>
                  <a:lnTo>
                    <a:pt x="863320" y="267309"/>
                  </a:lnTo>
                  <a:lnTo>
                    <a:pt x="862495" y="277939"/>
                  </a:lnTo>
                  <a:lnTo>
                    <a:pt x="859612" y="285877"/>
                  </a:lnTo>
                  <a:lnTo>
                    <a:pt x="854100" y="290842"/>
                  </a:lnTo>
                  <a:lnTo>
                    <a:pt x="845350" y="292557"/>
                  </a:lnTo>
                  <a:lnTo>
                    <a:pt x="836345" y="290842"/>
                  </a:lnTo>
                  <a:lnTo>
                    <a:pt x="830707" y="285877"/>
                  </a:lnTo>
                  <a:lnTo>
                    <a:pt x="827786" y="277939"/>
                  </a:lnTo>
                  <a:lnTo>
                    <a:pt x="826960" y="267309"/>
                  </a:lnTo>
                  <a:lnTo>
                    <a:pt x="826960" y="225399"/>
                  </a:lnTo>
                  <a:lnTo>
                    <a:pt x="800442" y="225399"/>
                  </a:lnTo>
                  <a:lnTo>
                    <a:pt x="800442" y="267309"/>
                  </a:lnTo>
                  <a:lnTo>
                    <a:pt x="802944" y="286334"/>
                  </a:lnTo>
                  <a:lnTo>
                    <a:pt x="810856" y="301053"/>
                  </a:lnTo>
                  <a:lnTo>
                    <a:pt x="824801" y="310553"/>
                  </a:lnTo>
                  <a:lnTo>
                    <a:pt x="845350" y="313931"/>
                  </a:lnTo>
                  <a:lnTo>
                    <a:pt x="865657" y="310553"/>
                  </a:lnTo>
                  <a:lnTo>
                    <a:pt x="879462" y="301053"/>
                  </a:lnTo>
                  <a:lnTo>
                    <a:pt x="887336" y="286334"/>
                  </a:lnTo>
                  <a:lnTo>
                    <a:pt x="889838" y="267309"/>
                  </a:lnTo>
                  <a:lnTo>
                    <a:pt x="889838" y="156540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887553" y="8665857"/>
              <a:ext cx="140309" cy="23567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8059959" y="8590159"/>
              <a:ext cx="326390" cy="358140"/>
            </a:xfrm>
            <a:custGeom>
              <a:avLst/>
              <a:gdLst/>
              <a:ahLst/>
              <a:cxnLst/>
              <a:rect l="l" t="t" r="r" b="b"/>
              <a:pathLst>
                <a:path w="326390" h="358140">
                  <a:moveTo>
                    <a:pt x="88087" y="78282"/>
                  </a:moveTo>
                  <a:lnTo>
                    <a:pt x="63296" y="78282"/>
                  </a:lnTo>
                  <a:lnTo>
                    <a:pt x="63296" y="93687"/>
                  </a:lnTo>
                  <a:lnTo>
                    <a:pt x="62433" y="93687"/>
                  </a:lnTo>
                  <a:lnTo>
                    <a:pt x="61569" y="92519"/>
                  </a:lnTo>
                  <a:lnTo>
                    <a:pt x="61569" y="118491"/>
                  </a:lnTo>
                  <a:lnTo>
                    <a:pt x="61569" y="251066"/>
                  </a:lnTo>
                  <a:lnTo>
                    <a:pt x="42773" y="276733"/>
                  </a:lnTo>
                  <a:lnTo>
                    <a:pt x="30797" y="276733"/>
                  </a:lnTo>
                  <a:lnTo>
                    <a:pt x="26517" y="266471"/>
                  </a:lnTo>
                  <a:lnTo>
                    <a:pt x="26517" y="122745"/>
                  </a:lnTo>
                  <a:lnTo>
                    <a:pt x="27533" y="112509"/>
                  </a:lnTo>
                  <a:lnTo>
                    <a:pt x="30467" y="105270"/>
                  </a:lnTo>
                  <a:lnTo>
                    <a:pt x="35166" y="101041"/>
                  </a:lnTo>
                  <a:lnTo>
                    <a:pt x="41465" y="99656"/>
                  </a:lnTo>
                  <a:lnTo>
                    <a:pt x="48768" y="100672"/>
                  </a:lnTo>
                  <a:lnTo>
                    <a:pt x="55219" y="103936"/>
                  </a:lnTo>
                  <a:lnTo>
                    <a:pt x="59817" y="109778"/>
                  </a:lnTo>
                  <a:lnTo>
                    <a:pt x="61569" y="118491"/>
                  </a:lnTo>
                  <a:lnTo>
                    <a:pt x="61569" y="92519"/>
                  </a:lnTo>
                  <a:lnTo>
                    <a:pt x="57594" y="87083"/>
                  </a:lnTo>
                  <a:lnTo>
                    <a:pt x="50952" y="81330"/>
                  </a:lnTo>
                  <a:lnTo>
                    <a:pt x="42773" y="77254"/>
                  </a:lnTo>
                  <a:lnTo>
                    <a:pt x="33350" y="75704"/>
                  </a:lnTo>
                  <a:lnTo>
                    <a:pt x="19113" y="78562"/>
                  </a:lnTo>
                  <a:lnTo>
                    <a:pt x="8648" y="86398"/>
                  </a:lnTo>
                  <a:lnTo>
                    <a:pt x="2197" y="98094"/>
                  </a:lnTo>
                  <a:lnTo>
                    <a:pt x="0" y="112509"/>
                  </a:lnTo>
                  <a:lnTo>
                    <a:pt x="101" y="261226"/>
                  </a:lnTo>
                  <a:lnTo>
                    <a:pt x="2857" y="279222"/>
                  </a:lnTo>
                  <a:lnTo>
                    <a:pt x="10363" y="291668"/>
                  </a:lnTo>
                  <a:lnTo>
                    <a:pt x="20916" y="298577"/>
                  </a:lnTo>
                  <a:lnTo>
                    <a:pt x="32931" y="300710"/>
                  </a:lnTo>
                  <a:lnTo>
                    <a:pt x="40995" y="299707"/>
                  </a:lnTo>
                  <a:lnTo>
                    <a:pt x="48437" y="296849"/>
                  </a:lnTo>
                  <a:lnTo>
                    <a:pt x="55054" y="292392"/>
                  </a:lnTo>
                  <a:lnTo>
                    <a:pt x="60718" y="286575"/>
                  </a:lnTo>
                  <a:lnTo>
                    <a:pt x="61569" y="286575"/>
                  </a:lnTo>
                  <a:lnTo>
                    <a:pt x="60464" y="326313"/>
                  </a:lnTo>
                  <a:lnTo>
                    <a:pt x="44488" y="338759"/>
                  </a:lnTo>
                  <a:lnTo>
                    <a:pt x="38087" y="337654"/>
                  </a:lnTo>
                  <a:lnTo>
                    <a:pt x="32766" y="334162"/>
                  </a:lnTo>
                  <a:lnTo>
                    <a:pt x="29133" y="327926"/>
                  </a:lnTo>
                  <a:lnTo>
                    <a:pt x="27787" y="318655"/>
                  </a:lnTo>
                  <a:lnTo>
                    <a:pt x="27787" y="311823"/>
                  </a:lnTo>
                  <a:lnTo>
                    <a:pt x="1257" y="311823"/>
                  </a:lnTo>
                  <a:lnTo>
                    <a:pt x="1257" y="320332"/>
                  </a:lnTo>
                  <a:lnTo>
                    <a:pt x="4991" y="337172"/>
                  </a:lnTo>
                  <a:lnTo>
                    <a:pt x="5029" y="337350"/>
                  </a:lnTo>
                  <a:lnTo>
                    <a:pt x="14693" y="348907"/>
                  </a:lnTo>
                  <a:lnTo>
                    <a:pt x="27813" y="355473"/>
                  </a:lnTo>
                  <a:lnTo>
                    <a:pt x="41922" y="357555"/>
                  </a:lnTo>
                  <a:lnTo>
                    <a:pt x="62306" y="354596"/>
                  </a:lnTo>
                  <a:lnTo>
                    <a:pt x="76708" y="345706"/>
                  </a:lnTo>
                  <a:lnTo>
                    <a:pt x="80721" y="338759"/>
                  </a:lnTo>
                  <a:lnTo>
                    <a:pt x="85267" y="330873"/>
                  </a:lnTo>
                  <a:lnTo>
                    <a:pt x="88087" y="310121"/>
                  </a:lnTo>
                  <a:lnTo>
                    <a:pt x="88087" y="286575"/>
                  </a:lnTo>
                  <a:lnTo>
                    <a:pt x="88087" y="276733"/>
                  </a:lnTo>
                  <a:lnTo>
                    <a:pt x="88087" y="99656"/>
                  </a:lnTo>
                  <a:lnTo>
                    <a:pt x="88087" y="93687"/>
                  </a:lnTo>
                  <a:lnTo>
                    <a:pt x="88087" y="78282"/>
                  </a:lnTo>
                  <a:close/>
                </a:path>
                <a:path w="326390" h="358140">
                  <a:moveTo>
                    <a:pt x="216014" y="0"/>
                  </a:moveTo>
                  <a:lnTo>
                    <a:pt x="192925" y="0"/>
                  </a:lnTo>
                  <a:lnTo>
                    <a:pt x="109943" y="313956"/>
                  </a:lnTo>
                  <a:lnTo>
                    <a:pt x="133032" y="313956"/>
                  </a:lnTo>
                  <a:lnTo>
                    <a:pt x="216014" y="0"/>
                  </a:lnTo>
                  <a:close/>
                </a:path>
                <a:path w="326390" h="358140">
                  <a:moveTo>
                    <a:pt x="325958" y="78282"/>
                  </a:moveTo>
                  <a:lnTo>
                    <a:pt x="301167" y="78282"/>
                  </a:lnTo>
                  <a:lnTo>
                    <a:pt x="301167" y="93687"/>
                  </a:lnTo>
                  <a:lnTo>
                    <a:pt x="300304" y="93687"/>
                  </a:lnTo>
                  <a:lnTo>
                    <a:pt x="299453" y="92532"/>
                  </a:lnTo>
                  <a:lnTo>
                    <a:pt x="299453" y="118491"/>
                  </a:lnTo>
                  <a:lnTo>
                    <a:pt x="299453" y="251066"/>
                  </a:lnTo>
                  <a:lnTo>
                    <a:pt x="280644" y="276733"/>
                  </a:lnTo>
                  <a:lnTo>
                    <a:pt x="268668" y="276733"/>
                  </a:lnTo>
                  <a:lnTo>
                    <a:pt x="264375" y="266471"/>
                  </a:lnTo>
                  <a:lnTo>
                    <a:pt x="264375" y="122745"/>
                  </a:lnTo>
                  <a:lnTo>
                    <a:pt x="265391" y="112509"/>
                  </a:lnTo>
                  <a:lnTo>
                    <a:pt x="268338" y="105270"/>
                  </a:lnTo>
                  <a:lnTo>
                    <a:pt x="273037" y="101041"/>
                  </a:lnTo>
                  <a:lnTo>
                    <a:pt x="279349" y="99656"/>
                  </a:lnTo>
                  <a:lnTo>
                    <a:pt x="286639" y="100672"/>
                  </a:lnTo>
                  <a:lnTo>
                    <a:pt x="293090" y="103936"/>
                  </a:lnTo>
                  <a:lnTo>
                    <a:pt x="297688" y="109778"/>
                  </a:lnTo>
                  <a:lnTo>
                    <a:pt x="299453" y="118491"/>
                  </a:lnTo>
                  <a:lnTo>
                    <a:pt x="299453" y="92532"/>
                  </a:lnTo>
                  <a:lnTo>
                    <a:pt x="295478" y="87083"/>
                  </a:lnTo>
                  <a:lnTo>
                    <a:pt x="288823" y="81330"/>
                  </a:lnTo>
                  <a:lnTo>
                    <a:pt x="280644" y="77254"/>
                  </a:lnTo>
                  <a:lnTo>
                    <a:pt x="271221" y="75704"/>
                  </a:lnTo>
                  <a:lnTo>
                    <a:pt x="256984" y="78562"/>
                  </a:lnTo>
                  <a:lnTo>
                    <a:pt x="246532" y="86398"/>
                  </a:lnTo>
                  <a:lnTo>
                    <a:pt x="240068" y="98094"/>
                  </a:lnTo>
                  <a:lnTo>
                    <a:pt x="237871" y="112509"/>
                  </a:lnTo>
                  <a:lnTo>
                    <a:pt x="237972" y="261226"/>
                  </a:lnTo>
                  <a:lnTo>
                    <a:pt x="240728" y="279222"/>
                  </a:lnTo>
                  <a:lnTo>
                    <a:pt x="248234" y="291668"/>
                  </a:lnTo>
                  <a:lnTo>
                    <a:pt x="258800" y="298577"/>
                  </a:lnTo>
                  <a:lnTo>
                    <a:pt x="270802" y="300710"/>
                  </a:lnTo>
                  <a:lnTo>
                    <a:pt x="278879" y="299707"/>
                  </a:lnTo>
                  <a:lnTo>
                    <a:pt x="286308" y="296849"/>
                  </a:lnTo>
                  <a:lnTo>
                    <a:pt x="292925" y="292392"/>
                  </a:lnTo>
                  <a:lnTo>
                    <a:pt x="298589" y="286575"/>
                  </a:lnTo>
                  <a:lnTo>
                    <a:pt x="299453" y="286575"/>
                  </a:lnTo>
                  <a:lnTo>
                    <a:pt x="298348" y="326313"/>
                  </a:lnTo>
                  <a:lnTo>
                    <a:pt x="282359" y="338759"/>
                  </a:lnTo>
                  <a:lnTo>
                    <a:pt x="275958" y="337654"/>
                  </a:lnTo>
                  <a:lnTo>
                    <a:pt x="270637" y="334162"/>
                  </a:lnTo>
                  <a:lnTo>
                    <a:pt x="267004" y="327926"/>
                  </a:lnTo>
                  <a:lnTo>
                    <a:pt x="265658" y="318655"/>
                  </a:lnTo>
                  <a:lnTo>
                    <a:pt x="265658" y="311823"/>
                  </a:lnTo>
                  <a:lnTo>
                    <a:pt x="239141" y="311823"/>
                  </a:lnTo>
                  <a:lnTo>
                    <a:pt x="239141" y="320332"/>
                  </a:lnTo>
                  <a:lnTo>
                    <a:pt x="242862" y="337172"/>
                  </a:lnTo>
                  <a:lnTo>
                    <a:pt x="242900" y="337350"/>
                  </a:lnTo>
                  <a:lnTo>
                    <a:pt x="252564" y="348907"/>
                  </a:lnTo>
                  <a:lnTo>
                    <a:pt x="265684" y="355473"/>
                  </a:lnTo>
                  <a:lnTo>
                    <a:pt x="279793" y="357555"/>
                  </a:lnTo>
                  <a:lnTo>
                    <a:pt x="300177" y="354596"/>
                  </a:lnTo>
                  <a:lnTo>
                    <a:pt x="314579" y="345706"/>
                  </a:lnTo>
                  <a:lnTo>
                    <a:pt x="318592" y="338759"/>
                  </a:lnTo>
                  <a:lnTo>
                    <a:pt x="323138" y="330873"/>
                  </a:lnTo>
                  <a:lnTo>
                    <a:pt x="325958" y="310121"/>
                  </a:lnTo>
                  <a:lnTo>
                    <a:pt x="325958" y="286575"/>
                  </a:lnTo>
                  <a:lnTo>
                    <a:pt x="325958" y="276733"/>
                  </a:lnTo>
                  <a:lnTo>
                    <a:pt x="325958" y="99656"/>
                  </a:lnTo>
                  <a:lnTo>
                    <a:pt x="325958" y="93687"/>
                  </a:lnTo>
                  <a:lnTo>
                    <a:pt x="325958" y="78282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475811" y="8665839"/>
              <a:ext cx="79966" cy="2382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586608" y="8665852"/>
              <a:ext cx="165126" cy="23825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946558" y="8665867"/>
              <a:ext cx="88091" cy="2382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79805" y="8665857"/>
              <a:ext cx="140309" cy="2356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358101" y="9110038"/>
              <a:ext cx="79966" cy="2382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468894" y="9110060"/>
              <a:ext cx="88102" cy="23821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590812" y="9036887"/>
              <a:ext cx="26670" cy="309245"/>
            </a:xfrm>
            <a:custGeom>
              <a:avLst/>
              <a:gdLst/>
              <a:ahLst/>
              <a:cxnLst/>
              <a:rect l="l" t="t" r="r" b="b"/>
              <a:pathLst>
                <a:path w="26669" h="309245">
                  <a:moveTo>
                    <a:pt x="26491" y="0"/>
                  </a:moveTo>
                  <a:lnTo>
                    <a:pt x="0" y="0"/>
                  </a:lnTo>
                  <a:lnTo>
                    <a:pt x="0" y="308817"/>
                  </a:lnTo>
                  <a:lnTo>
                    <a:pt x="26491" y="308817"/>
                  </a:lnTo>
                  <a:lnTo>
                    <a:pt x="26491" y="0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651159" y="9110038"/>
              <a:ext cx="79955" cy="23824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5764079" y="9036919"/>
              <a:ext cx="149860" cy="355600"/>
            </a:xfrm>
            <a:custGeom>
              <a:avLst/>
              <a:gdLst/>
              <a:ahLst/>
              <a:cxnLst/>
              <a:rect l="l" t="t" r="r" b="b"/>
              <a:pathLst>
                <a:path w="149859" h="355600">
                  <a:moveTo>
                    <a:pt x="27343" y="75717"/>
                  </a:moveTo>
                  <a:lnTo>
                    <a:pt x="863" y="75717"/>
                  </a:lnTo>
                  <a:lnTo>
                    <a:pt x="863" y="308787"/>
                  </a:lnTo>
                  <a:lnTo>
                    <a:pt x="27343" y="308787"/>
                  </a:lnTo>
                  <a:lnTo>
                    <a:pt x="27343" y="75717"/>
                  </a:lnTo>
                  <a:close/>
                </a:path>
                <a:path w="149859" h="355600">
                  <a:moveTo>
                    <a:pt x="28194" y="0"/>
                  </a:moveTo>
                  <a:lnTo>
                    <a:pt x="0" y="0"/>
                  </a:lnTo>
                  <a:lnTo>
                    <a:pt x="0" y="32524"/>
                  </a:lnTo>
                  <a:lnTo>
                    <a:pt x="28194" y="32524"/>
                  </a:lnTo>
                  <a:lnTo>
                    <a:pt x="28194" y="0"/>
                  </a:lnTo>
                  <a:close/>
                </a:path>
                <a:path w="149859" h="355600">
                  <a:moveTo>
                    <a:pt x="149275" y="118491"/>
                  </a:moveTo>
                  <a:lnTo>
                    <a:pt x="127635" y="75285"/>
                  </a:lnTo>
                  <a:lnTo>
                    <a:pt x="122682" y="74447"/>
                  </a:lnTo>
                  <a:lnTo>
                    <a:pt x="122682" y="118491"/>
                  </a:lnTo>
                  <a:lnTo>
                    <a:pt x="122643" y="261747"/>
                  </a:lnTo>
                  <a:lnTo>
                    <a:pt x="121793" y="271919"/>
                  </a:lnTo>
                  <a:lnTo>
                    <a:pt x="118973" y="280035"/>
                  </a:lnTo>
                  <a:lnTo>
                    <a:pt x="118859" y="280365"/>
                  </a:lnTo>
                  <a:lnTo>
                    <a:pt x="113931" y="285610"/>
                  </a:lnTo>
                  <a:lnTo>
                    <a:pt x="106946" y="287413"/>
                  </a:lnTo>
                  <a:lnTo>
                    <a:pt x="99060" y="285445"/>
                  </a:lnTo>
                  <a:lnTo>
                    <a:pt x="92989" y="280035"/>
                  </a:lnTo>
                  <a:lnTo>
                    <a:pt x="89090" y="271919"/>
                  </a:lnTo>
                  <a:lnTo>
                    <a:pt x="87706" y="261747"/>
                  </a:lnTo>
                  <a:lnTo>
                    <a:pt x="87807" y="119341"/>
                  </a:lnTo>
                  <a:lnTo>
                    <a:pt x="107353" y="94513"/>
                  </a:lnTo>
                  <a:lnTo>
                    <a:pt x="114274" y="96100"/>
                  </a:lnTo>
                  <a:lnTo>
                    <a:pt x="119062" y="100838"/>
                  </a:lnTo>
                  <a:lnTo>
                    <a:pt x="121856" y="108610"/>
                  </a:lnTo>
                  <a:lnTo>
                    <a:pt x="122682" y="118491"/>
                  </a:lnTo>
                  <a:lnTo>
                    <a:pt x="122682" y="74447"/>
                  </a:lnTo>
                  <a:lnTo>
                    <a:pt x="115074" y="73139"/>
                  </a:lnTo>
                  <a:lnTo>
                    <a:pt x="104952" y="74307"/>
                  </a:lnTo>
                  <a:lnTo>
                    <a:pt x="96951" y="77685"/>
                  </a:lnTo>
                  <a:lnTo>
                    <a:pt x="90957" y="83070"/>
                  </a:lnTo>
                  <a:lnTo>
                    <a:pt x="86842" y="90258"/>
                  </a:lnTo>
                  <a:lnTo>
                    <a:pt x="85979" y="90258"/>
                  </a:lnTo>
                  <a:lnTo>
                    <a:pt x="85979" y="75717"/>
                  </a:lnTo>
                  <a:lnTo>
                    <a:pt x="61175" y="75717"/>
                  </a:lnTo>
                  <a:lnTo>
                    <a:pt x="61175" y="354990"/>
                  </a:lnTo>
                  <a:lnTo>
                    <a:pt x="87706" y="354990"/>
                  </a:lnTo>
                  <a:lnTo>
                    <a:pt x="87706" y="294271"/>
                  </a:lnTo>
                  <a:lnTo>
                    <a:pt x="88557" y="294271"/>
                  </a:lnTo>
                  <a:lnTo>
                    <a:pt x="93713" y="301459"/>
                  </a:lnTo>
                  <a:lnTo>
                    <a:pt x="100685" y="306844"/>
                  </a:lnTo>
                  <a:lnTo>
                    <a:pt x="109181" y="310210"/>
                  </a:lnTo>
                  <a:lnTo>
                    <a:pt x="118910" y="311378"/>
                  </a:lnTo>
                  <a:lnTo>
                    <a:pt x="131419" y="308648"/>
                  </a:lnTo>
                  <a:lnTo>
                    <a:pt x="140995" y="301066"/>
                  </a:lnTo>
                  <a:lnTo>
                    <a:pt x="144602" y="294271"/>
                  </a:lnTo>
                  <a:lnTo>
                    <a:pt x="147116" y="289547"/>
                  </a:lnTo>
                  <a:lnTo>
                    <a:pt x="147434" y="287413"/>
                  </a:lnTo>
                  <a:lnTo>
                    <a:pt x="149275" y="275031"/>
                  </a:lnTo>
                  <a:lnTo>
                    <a:pt x="149275" y="118491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944198" y="9110047"/>
              <a:ext cx="88091" cy="2382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6054134" y="9036919"/>
              <a:ext cx="198120" cy="309245"/>
            </a:xfrm>
            <a:custGeom>
              <a:avLst/>
              <a:gdLst/>
              <a:ahLst/>
              <a:cxnLst/>
              <a:rect l="l" t="t" r="r" b="b"/>
              <a:pathLst>
                <a:path w="198119" h="309245">
                  <a:moveTo>
                    <a:pt x="58597" y="75704"/>
                  </a:moveTo>
                  <a:lnTo>
                    <a:pt x="39789" y="75704"/>
                  </a:lnTo>
                  <a:lnTo>
                    <a:pt x="39789" y="34226"/>
                  </a:lnTo>
                  <a:lnTo>
                    <a:pt x="13271" y="44475"/>
                  </a:lnTo>
                  <a:lnTo>
                    <a:pt x="13271" y="75704"/>
                  </a:lnTo>
                  <a:lnTo>
                    <a:pt x="0" y="75704"/>
                  </a:lnTo>
                  <a:lnTo>
                    <a:pt x="0" y="97066"/>
                  </a:lnTo>
                  <a:lnTo>
                    <a:pt x="13271" y="97066"/>
                  </a:lnTo>
                  <a:lnTo>
                    <a:pt x="13271" y="280162"/>
                  </a:lnTo>
                  <a:lnTo>
                    <a:pt x="15227" y="292227"/>
                  </a:lnTo>
                  <a:lnTo>
                    <a:pt x="21183" y="301231"/>
                  </a:lnTo>
                  <a:lnTo>
                    <a:pt x="31318" y="306857"/>
                  </a:lnTo>
                  <a:lnTo>
                    <a:pt x="45770" y="308813"/>
                  </a:lnTo>
                  <a:lnTo>
                    <a:pt x="58597" y="308813"/>
                  </a:lnTo>
                  <a:lnTo>
                    <a:pt x="58597" y="287426"/>
                  </a:lnTo>
                  <a:lnTo>
                    <a:pt x="45351" y="287426"/>
                  </a:lnTo>
                  <a:lnTo>
                    <a:pt x="39789" y="284861"/>
                  </a:lnTo>
                  <a:lnTo>
                    <a:pt x="39789" y="97066"/>
                  </a:lnTo>
                  <a:lnTo>
                    <a:pt x="58597" y="97066"/>
                  </a:lnTo>
                  <a:lnTo>
                    <a:pt x="58597" y="75704"/>
                  </a:lnTo>
                  <a:close/>
                </a:path>
                <a:path w="198119" h="309245">
                  <a:moveTo>
                    <a:pt x="141617" y="73139"/>
                  </a:moveTo>
                  <a:lnTo>
                    <a:pt x="130175" y="74333"/>
                  </a:lnTo>
                  <a:lnTo>
                    <a:pt x="120650" y="77901"/>
                  </a:lnTo>
                  <a:lnTo>
                    <a:pt x="112737" y="83794"/>
                  </a:lnTo>
                  <a:lnTo>
                    <a:pt x="106108" y="91973"/>
                  </a:lnTo>
                  <a:lnTo>
                    <a:pt x="105244" y="91973"/>
                  </a:lnTo>
                  <a:lnTo>
                    <a:pt x="105244" y="75717"/>
                  </a:lnTo>
                  <a:lnTo>
                    <a:pt x="80441" y="75717"/>
                  </a:lnTo>
                  <a:lnTo>
                    <a:pt x="80441" y="308813"/>
                  </a:lnTo>
                  <a:lnTo>
                    <a:pt x="106959" y="308813"/>
                  </a:lnTo>
                  <a:lnTo>
                    <a:pt x="106959" y="133896"/>
                  </a:lnTo>
                  <a:lnTo>
                    <a:pt x="108762" y="118249"/>
                  </a:lnTo>
                  <a:lnTo>
                    <a:pt x="114655" y="107632"/>
                  </a:lnTo>
                  <a:lnTo>
                    <a:pt x="125374" y="101574"/>
                  </a:lnTo>
                  <a:lnTo>
                    <a:pt x="141617" y="99656"/>
                  </a:lnTo>
                  <a:lnTo>
                    <a:pt x="141617" y="73139"/>
                  </a:lnTo>
                  <a:close/>
                </a:path>
                <a:path w="198119" h="309245">
                  <a:moveTo>
                    <a:pt x="197192" y="75717"/>
                  </a:moveTo>
                  <a:lnTo>
                    <a:pt x="170688" y="75717"/>
                  </a:lnTo>
                  <a:lnTo>
                    <a:pt x="170688" y="308787"/>
                  </a:lnTo>
                  <a:lnTo>
                    <a:pt x="197192" y="308787"/>
                  </a:lnTo>
                  <a:lnTo>
                    <a:pt x="197192" y="75717"/>
                  </a:lnTo>
                  <a:close/>
                </a:path>
                <a:path w="198119" h="309245">
                  <a:moveTo>
                    <a:pt x="198056" y="0"/>
                  </a:moveTo>
                  <a:lnTo>
                    <a:pt x="169824" y="0"/>
                  </a:lnTo>
                  <a:lnTo>
                    <a:pt x="169824" y="32524"/>
                  </a:lnTo>
                  <a:lnTo>
                    <a:pt x="198056" y="32524"/>
                  </a:lnTo>
                  <a:lnTo>
                    <a:pt x="198056" y="0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285162" y="9110047"/>
              <a:ext cx="88091" cy="23825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6407080" y="9034354"/>
              <a:ext cx="267970" cy="314325"/>
            </a:xfrm>
            <a:custGeom>
              <a:avLst/>
              <a:gdLst/>
              <a:ahLst/>
              <a:cxnLst/>
              <a:rect l="l" t="t" r="r" b="b"/>
              <a:pathLst>
                <a:path w="267969" h="314325">
                  <a:moveTo>
                    <a:pt x="26492" y="2540"/>
                  </a:moveTo>
                  <a:lnTo>
                    <a:pt x="0" y="2540"/>
                  </a:lnTo>
                  <a:lnTo>
                    <a:pt x="0" y="311353"/>
                  </a:lnTo>
                  <a:lnTo>
                    <a:pt x="26492" y="311353"/>
                  </a:lnTo>
                  <a:lnTo>
                    <a:pt x="26492" y="2540"/>
                  </a:lnTo>
                  <a:close/>
                </a:path>
                <a:path w="267969" h="314325">
                  <a:moveTo>
                    <a:pt x="157416" y="0"/>
                  </a:moveTo>
                  <a:lnTo>
                    <a:pt x="134327" y="0"/>
                  </a:lnTo>
                  <a:lnTo>
                    <a:pt x="51346" y="313956"/>
                  </a:lnTo>
                  <a:lnTo>
                    <a:pt x="74434" y="313956"/>
                  </a:lnTo>
                  <a:lnTo>
                    <a:pt x="157416" y="0"/>
                  </a:lnTo>
                  <a:close/>
                </a:path>
                <a:path w="267969" h="314325">
                  <a:moveTo>
                    <a:pt x="267360" y="112077"/>
                  </a:moveTo>
                  <a:lnTo>
                    <a:pt x="240779" y="76530"/>
                  </a:lnTo>
                  <a:lnTo>
                    <a:pt x="240779" y="268617"/>
                  </a:lnTo>
                  <a:lnTo>
                    <a:pt x="239941" y="278485"/>
                  </a:lnTo>
                  <a:lnTo>
                    <a:pt x="237159" y="286245"/>
                  </a:lnTo>
                  <a:lnTo>
                    <a:pt x="232384" y="290957"/>
                  </a:lnTo>
                  <a:lnTo>
                    <a:pt x="225475" y="292544"/>
                  </a:lnTo>
                  <a:lnTo>
                    <a:pt x="217881" y="291185"/>
                  </a:lnTo>
                  <a:lnTo>
                    <a:pt x="211620" y="286778"/>
                  </a:lnTo>
                  <a:lnTo>
                    <a:pt x="207365" y="278841"/>
                  </a:lnTo>
                  <a:lnTo>
                    <a:pt x="206019" y="268617"/>
                  </a:lnTo>
                  <a:lnTo>
                    <a:pt x="205905" y="267754"/>
                  </a:lnTo>
                  <a:lnTo>
                    <a:pt x="205790" y="125349"/>
                  </a:lnTo>
                  <a:lnTo>
                    <a:pt x="225031" y="99656"/>
                  </a:lnTo>
                  <a:lnTo>
                    <a:pt x="232016" y="101460"/>
                  </a:lnTo>
                  <a:lnTo>
                    <a:pt x="236956" y="106718"/>
                  </a:lnTo>
                  <a:lnTo>
                    <a:pt x="239877" y="115201"/>
                  </a:lnTo>
                  <a:lnTo>
                    <a:pt x="240741" y="125349"/>
                  </a:lnTo>
                  <a:lnTo>
                    <a:pt x="240779" y="268617"/>
                  </a:lnTo>
                  <a:lnTo>
                    <a:pt x="240779" y="76530"/>
                  </a:lnTo>
                  <a:lnTo>
                    <a:pt x="237007" y="75704"/>
                  </a:lnTo>
                  <a:lnTo>
                    <a:pt x="230581" y="75704"/>
                  </a:lnTo>
                  <a:lnTo>
                    <a:pt x="224612" y="77012"/>
                  </a:lnTo>
                  <a:lnTo>
                    <a:pt x="214337" y="82130"/>
                  </a:lnTo>
                  <a:lnTo>
                    <a:pt x="210070" y="86410"/>
                  </a:lnTo>
                  <a:lnTo>
                    <a:pt x="206654" y="92379"/>
                  </a:lnTo>
                  <a:lnTo>
                    <a:pt x="205790" y="92379"/>
                  </a:lnTo>
                  <a:lnTo>
                    <a:pt x="205790" y="2565"/>
                  </a:lnTo>
                  <a:lnTo>
                    <a:pt x="179273" y="2565"/>
                  </a:lnTo>
                  <a:lnTo>
                    <a:pt x="179273" y="311391"/>
                  </a:lnTo>
                  <a:lnTo>
                    <a:pt x="204076" y="311391"/>
                  </a:lnTo>
                  <a:lnTo>
                    <a:pt x="204076" y="296837"/>
                  </a:lnTo>
                  <a:lnTo>
                    <a:pt x="204927" y="296837"/>
                  </a:lnTo>
                  <a:lnTo>
                    <a:pt x="209829" y="303288"/>
                  </a:lnTo>
                  <a:lnTo>
                    <a:pt x="215519" y="308737"/>
                  </a:lnTo>
                  <a:lnTo>
                    <a:pt x="222986" y="312521"/>
                  </a:lnTo>
                  <a:lnTo>
                    <a:pt x="233159" y="313931"/>
                  </a:lnTo>
                  <a:lnTo>
                    <a:pt x="245732" y="311785"/>
                  </a:lnTo>
                  <a:lnTo>
                    <a:pt x="256679" y="304431"/>
                  </a:lnTo>
                  <a:lnTo>
                    <a:pt x="260896" y="296837"/>
                  </a:lnTo>
                  <a:lnTo>
                    <a:pt x="263283" y="292544"/>
                  </a:lnTo>
                  <a:lnTo>
                    <a:pt x="264426" y="290499"/>
                  </a:lnTo>
                  <a:lnTo>
                    <a:pt x="267360" y="268617"/>
                  </a:lnTo>
                  <a:lnTo>
                    <a:pt x="267360" y="112077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705298" y="9110047"/>
              <a:ext cx="88091" cy="23825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815232" y="9071143"/>
              <a:ext cx="59055" cy="274955"/>
            </a:xfrm>
            <a:custGeom>
              <a:avLst/>
              <a:gdLst/>
              <a:ahLst/>
              <a:cxnLst/>
              <a:rect l="l" t="t" r="r" b="b"/>
              <a:pathLst>
                <a:path w="59055" h="274954">
                  <a:moveTo>
                    <a:pt x="39789" y="0"/>
                  </a:moveTo>
                  <a:lnTo>
                    <a:pt x="13277" y="10250"/>
                  </a:lnTo>
                  <a:lnTo>
                    <a:pt x="13277" y="41475"/>
                  </a:lnTo>
                  <a:lnTo>
                    <a:pt x="0" y="41475"/>
                  </a:lnTo>
                  <a:lnTo>
                    <a:pt x="0" y="62835"/>
                  </a:lnTo>
                  <a:lnTo>
                    <a:pt x="13277" y="62835"/>
                  </a:lnTo>
                  <a:lnTo>
                    <a:pt x="13277" y="245929"/>
                  </a:lnTo>
                  <a:lnTo>
                    <a:pt x="15227" y="257990"/>
                  </a:lnTo>
                  <a:lnTo>
                    <a:pt x="21186" y="266995"/>
                  </a:lnTo>
                  <a:lnTo>
                    <a:pt x="31313" y="272629"/>
                  </a:lnTo>
                  <a:lnTo>
                    <a:pt x="45768" y="274578"/>
                  </a:lnTo>
                  <a:lnTo>
                    <a:pt x="58595" y="274578"/>
                  </a:lnTo>
                  <a:lnTo>
                    <a:pt x="58595" y="253196"/>
                  </a:lnTo>
                  <a:lnTo>
                    <a:pt x="45349" y="253196"/>
                  </a:lnTo>
                  <a:lnTo>
                    <a:pt x="39789" y="250631"/>
                  </a:lnTo>
                  <a:lnTo>
                    <a:pt x="39789" y="62835"/>
                  </a:lnTo>
                  <a:lnTo>
                    <a:pt x="58595" y="62835"/>
                  </a:lnTo>
                  <a:lnTo>
                    <a:pt x="58595" y="41475"/>
                  </a:lnTo>
                  <a:lnTo>
                    <a:pt x="39789" y="41475"/>
                  </a:lnTo>
                  <a:lnTo>
                    <a:pt x="39789" y="0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895681" y="9110060"/>
              <a:ext cx="88091" cy="2382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188301" y="9110047"/>
              <a:ext cx="88091" cy="23825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015893" y="9110049"/>
              <a:ext cx="140309" cy="23567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7298237" y="9071143"/>
              <a:ext cx="59055" cy="274955"/>
            </a:xfrm>
            <a:custGeom>
              <a:avLst/>
              <a:gdLst/>
              <a:ahLst/>
              <a:cxnLst/>
              <a:rect l="l" t="t" r="r" b="b"/>
              <a:pathLst>
                <a:path w="59055" h="274954">
                  <a:moveTo>
                    <a:pt x="39789" y="0"/>
                  </a:moveTo>
                  <a:lnTo>
                    <a:pt x="13277" y="10250"/>
                  </a:lnTo>
                  <a:lnTo>
                    <a:pt x="13277" y="41475"/>
                  </a:lnTo>
                  <a:lnTo>
                    <a:pt x="0" y="41475"/>
                  </a:lnTo>
                  <a:lnTo>
                    <a:pt x="0" y="62835"/>
                  </a:lnTo>
                  <a:lnTo>
                    <a:pt x="13277" y="62835"/>
                  </a:lnTo>
                  <a:lnTo>
                    <a:pt x="13277" y="245929"/>
                  </a:lnTo>
                  <a:lnTo>
                    <a:pt x="15227" y="257990"/>
                  </a:lnTo>
                  <a:lnTo>
                    <a:pt x="21186" y="266995"/>
                  </a:lnTo>
                  <a:lnTo>
                    <a:pt x="31313" y="272629"/>
                  </a:lnTo>
                  <a:lnTo>
                    <a:pt x="45768" y="274578"/>
                  </a:lnTo>
                  <a:lnTo>
                    <a:pt x="58595" y="274578"/>
                  </a:lnTo>
                  <a:lnTo>
                    <a:pt x="58595" y="253196"/>
                  </a:lnTo>
                  <a:lnTo>
                    <a:pt x="45349" y="253196"/>
                  </a:lnTo>
                  <a:lnTo>
                    <a:pt x="39789" y="250631"/>
                  </a:lnTo>
                  <a:lnTo>
                    <a:pt x="39789" y="62835"/>
                  </a:lnTo>
                  <a:lnTo>
                    <a:pt x="58595" y="62835"/>
                  </a:lnTo>
                  <a:lnTo>
                    <a:pt x="58595" y="41475"/>
                  </a:lnTo>
                  <a:lnTo>
                    <a:pt x="39789" y="41475"/>
                  </a:lnTo>
                  <a:lnTo>
                    <a:pt x="39789" y="0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384889" y="9110060"/>
              <a:ext cx="88091" cy="23821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846079" y="9110060"/>
              <a:ext cx="88091" cy="23821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504238" y="9110034"/>
              <a:ext cx="79138" cy="23825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614611" y="9110047"/>
              <a:ext cx="88102" cy="23825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733551" y="9110049"/>
              <a:ext cx="88102" cy="23567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5175777" y="7768151"/>
              <a:ext cx="3248660" cy="1169670"/>
            </a:xfrm>
            <a:custGeom>
              <a:avLst/>
              <a:gdLst/>
              <a:ahLst/>
              <a:cxnLst/>
              <a:rect l="l" t="t" r="r" b="b"/>
              <a:pathLst>
                <a:path w="3248659" h="1169670">
                  <a:moveTo>
                    <a:pt x="777621" y="0"/>
                  </a:moveTo>
                  <a:lnTo>
                    <a:pt x="735063" y="0"/>
                  </a:lnTo>
                  <a:lnTo>
                    <a:pt x="528535" y="589800"/>
                  </a:lnTo>
                  <a:lnTo>
                    <a:pt x="426504" y="299135"/>
                  </a:lnTo>
                  <a:lnTo>
                    <a:pt x="408749" y="248564"/>
                  </a:lnTo>
                  <a:lnTo>
                    <a:pt x="388797" y="196329"/>
                  </a:lnTo>
                  <a:lnTo>
                    <a:pt x="320243" y="0"/>
                  </a:lnTo>
                  <a:lnTo>
                    <a:pt x="279463" y="0"/>
                  </a:lnTo>
                  <a:lnTo>
                    <a:pt x="367969" y="248564"/>
                  </a:lnTo>
                  <a:lnTo>
                    <a:pt x="249072" y="589800"/>
                  </a:lnTo>
                  <a:lnTo>
                    <a:pt x="42519" y="0"/>
                  </a:lnTo>
                  <a:lnTo>
                    <a:pt x="0" y="0"/>
                  </a:lnTo>
                  <a:lnTo>
                    <a:pt x="210007" y="586447"/>
                  </a:lnTo>
                  <a:lnTo>
                    <a:pt x="236372" y="623277"/>
                  </a:lnTo>
                  <a:lnTo>
                    <a:pt x="249072" y="625182"/>
                  </a:lnTo>
                  <a:lnTo>
                    <a:pt x="261759" y="623277"/>
                  </a:lnTo>
                  <a:lnTo>
                    <a:pt x="271856" y="616864"/>
                  </a:lnTo>
                  <a:lnTo>
                    <a:pt x="280314" y="604926"/>
                  </a:lnTo>
                  <a:lnTo>
                    <a:pt x="286715" y="589800"/>
                  </a:lnTo>
                  <a:lnTo>
                    <a:pt x="288137" y="586447"/>
                  </a:lnTo>
                  <a:lnTo>
                    <a:pt x="388797" y="299135"/>
                  </a:lnTo>
                  <a:lnTo>
                    <a:pt x="489483" y="586447"/>
                  </a:lnTo>
                  <a:lnTo>
                    <a:pt x="497293" y="604926"/>
                  </a:lnTo>
                  <a:lnTo>
                    <a:pt x="505739" y="616864"/>
                  </a:lnTo>
                  <a:lnTo>
                    <a:pt x="515835" y="623277"/>
                  </a:lnTo>
                  <a:lnTo>
                    <a:pt x="528535" y="625182"/>
                  </a:lnTo>
                  <a:lnTo>
                    <a:pt x="541223" y="623277"/>
                  </a:lnTo>
                  <a:lnTo>
                    <a:pt x="551307" y="616864"/>
                  </a:lnTo>
                  <a:lnTo>
                    <a:pt x="559765" y="604926"/>
                  </a:lnTo>
                  <a:lnTo>
                    <a:pt x="566153" y="589800"/>
                  </a:lnTo>
                  <a:lnTo>
                    <a:pt x="567575" y="586447"/>
                  </a:lnTo>
                  <a:lnTo>
                    <a:pt x="777621" y="0"/>
                  </a:lnTo>
                  <a:close/>
                </a:path>
                <a:path w="3248659" h="1169670">
                  <a:moveTo>
                    <a:pt x="1184338" y="152501"/>
                  </a:moveTo>
                  <a:lnTo>
                    <a:pt x="1145590" y="152501"/>
                  </a:lnTo>
                  <a:lnTo>
                    <a:pt x="993914" y="560336"/>
                  </a:lnTo>
                  <a:lnTo>
                    <a:pt x="834656" y="152501"/>
                  </a:lnTo>
                  <a:lnTo>
                    <a:pt x="792543" y="152501"/>
                  </a:lnTo>
                  <a:lnTo>
                    <a:pt x="975372" y="601624"/>
                  </a:lnTo>
                  <a:lnTo>
                    <a:pt x="935799" y="702703"/>
                  </a:lnTo>
                  <a:lnTo>
                    <a:pt x="930109" y="716102"/>
                  </a:lnTo>
                  <a:lnTo>
                    <a:pt x="924306" y="727684"/>
                  </a:lnTo>
                  <a:lnTo>
                    <a:pt x="918425" y="737654"/>
                  </a:lnTo>
                  <a:lnTo>
                    <a:pt x="912520" y="746188"/>
                  </a:lnTo>
                  <a:lnTo>
                    <a:pt x="954214" y="746188"/>
                  </a:lnTo>
                  <a:lnTo>
                    <a:pt x="1027417" y="560336"/>
                  </a:lnTo>
                  <a:lnTo>
                    <a:pt x="1184338" y="152501"/>
                  </a:lnTo>
                  <a:close/>
                </a:path>
                <a:path w="3248659" h="1169670">
                  <a:moveTo>
                    <a:pt x="1585061" y="274675"/>
                  </a:moveTo>
                  <a:lnTo>
                    <a:pt x="1578635" y="231013"/>
                  </a:lnTo>
                  <a:lnTo>
                    <a:pt x="1560410" y="194868"/>
                  </a:lnTo>
                  <a:lnTo>
                    <a:pt x="1531912" y="167487"/>
                  </a:lnTo>
                  <a:lnTo>
                    <a:pt x="1494675" y="150152"/>
                  </a:lnTo>
                  <a:lnTo>
                    <a:pt x="1450251" y="144094"/>
                  </a:lnTo>
                  <a:lnTo>
                    <a:pt x="1409153" y="149694"/>
                  </a:lnTo>
                  <a:lnTo>
                    <a:pt x="1366723" y="166827"/>
                  </a:lnTo>
                  <a:lnTo>
                    <a:pt x="1322870" y="195973"/>
                  </a:lnTo>
                  <a:lnTo>
                    <a:pt x="1277518" y="237617"/>
                  </a:lnTo>
                  <a:lnTo>
                    <a:pt x="1272476" y="152501"/>
                  </a:lnTo>
                  <a:lnTo>
                    <a:pt x="1244676" y="152501"/>
                  </a:lnTo>
                  <a:lnTo>
                    <a:pt x="1244676" y="616762"/>
                  </a:lnTo>
                  <a:lnTo>
                    <a:pt x="1280883" y="616762"/>
                  </a:lnTo>
                  <a:lnTo>
                    <a:pt x="1280883" y="272999"/>
                  </a:lnTo>
                  <a:lnTo>
                    <a:pt x="1320203" y="237617"/>
                  </a:lnTo>
                  <a:lnTo>
                    <a:pt x="1330477" y="228384"/>
                  </a:lnTo>
                  <a:lnTo>
                    <a:pt x="1373581" y="199250"/>
                  </a:lnTo>
                  <a:lnTo>
                    <a:pt x="1410995" y="183400"/>
                  </a:lnTo>
                  <a:lnTo>
                    <a:pt x="1443507" y="178600"/>
                  </a:lnTo>
                  <a:lnTo>
                    <a:pt x="1490052" y="186029"/>
                  </a:lnTo>
                  <a:lnTo>
                    <a:pt x="1522615" y="207048"/>
                  </a:lnTo>
                  <a:lnTo>
                    <a:pt x="1541741" y="239750"/>
                  </a:lnTo>
                  <a:lnTo>
                    <a:pt x="1548003" y="282270"/>
                  </a:lnTo>
                  <a:lnTo>
                    <a:pt x="1548003" y="606679"/>
                  </a:lnTo>
                  <a:lnTo>
                    <a:pt x="1549476" y="613829"/>
                  </a:lnTo>
                  <a:lnTo>
                    <a:pt x="1553464" y="619709"/>
                  </a:lnTo>
                  <a:lnTo>
                    <a:pt x="1559356" y="623709"/>
                  </a:lnTo>
                  <a:lnTo>
                    <a:pt x="1566519" y="625182"/>
                  </a:lnTo>
                  <a:lnTo>
                    <a:pt x="1573682" y="623709"/>
                  </a:lnTo>
                  <a:lnTo>
                    <a:pt x="1579587" y="619709"/>
                  </a:lnTo>
                  <a:lnTo>
                    <a:pt x="1583588" y="613829"/>
                  </a:lnTo>
                  <a:lnTo>
                    <a:pt x="1585061" y="606679"/>
                  </a:lnTo>
                  <a:lnTo>
                    <a:pt x="1585061" y="274675"/>
                  </a:lnTo>
                  <a:close/>
                </a:path>
                <a:path w="3248659" h="1169670">
                  <a:moveTo>
                    <a:pt x="2033409" y="593178"/>
                  </a:moveTo>
                  <a:lnTo>
                    <a:pt x="2026640" y="586447"/>
                  </a:lnTo>
                  <a:lnTo>
                    <a:pt x="1715744" y="586447"/>
                  </a:lnTo>
                  <a:lnTo>
                    <a:pt x="2030882" y="152501"/>
                  </a:lnTo>
                  <a:lnTo>
                    <a:pt x="1673631" y="152501"/>
                  </a:lnTo>
                  <a:lnTo>
                    <a:pt x="1666862" y="159245"/>
                  </a:lnTo>
                  <a:lnTo>
                    <a:pt x="1666862" y="176098"/>
                  </a:lnTo>
                  <a:lnTo>
                    <a:pt x="1673631" y="182829"/>
                  </a:lnTo>
                  <a:lnTo>
                    <a:pt x="1965998" y="182829"/>
                  </a:lnTo>
                  <a:lnTo>
                    <a:pt x="1651711" y="616762"/>
                  </a:lnTo>
                  <a:lnTo>
                    <a:pt x="2026640" y="616762"/>
                  </a:lnTo>
                  <a:lnTo>
                    <a:pt x="2033409" y="610044"/>
                  </a:lnTo>
                  <a:lnTo>
                    <a:pt x="2033409" y="593178"/>
                  </a:lnTo>
                  <a:close/>
                </a:path>
                <a:path w="3248659" h="1169670">
                  <a:moveTo>
                    <a:pt x="2466975" y="384213"/>
                  </a:moveTo>
                  <a:lnTo>
                    <a:pt x="2463622" y="337185"/>
                  </a:lnTo>
                  <a:lnTo>
                    <a:pt x="2453182" y="290182"/>
                  </a:lnTo>
                  <a:lnTo>
                    <a:pt x="2436228" y="249364"/>
                  </a:lnTo>
                  <a:lnTo>
                    <a:pt x="2430767" y="241096"/>
                  </a:lnTo>
                  <a:lnTo>
                    <a:pt x="2430767" y="384213"/>
                  </a:lnTo>
                  <a:lnTo>
                    <a:pt x="2427262" y="431025"/>
                  </a:lnTo>
                  <a:lnTo>
                    <a:pt x="2416746" y="474472"/>
                  </a:lnTo>
                  <a:lnTo>
                    <a:pt x="2399195" y="513168"/>
                  </a:lnTo>
                  <a:lnTo>
                    <a:pt x="2374646" y="545693"/>
                  </a:lnTo>
                  <a:lnTo>
                    <a:pt x="2343073" y="570661"/>
                  </a:lnTo>
                  <a:lnTo>
                    <a:pt x="2304478" y="586676"/>
                  </a:lnTo>
                  <a:lnTo>
                    <a:pt x="2258872" y="592315"/>
                  </a:lnTo>
                  <a:lnTo>
                    <a:pt x="2213572" y="586676"/>
                  </a:lnTo>
                  <a:lnTo>
                    <a:pt x="2175218" y="570661"/>
                  </a:lnTo>
                  <a:lnTo>
                    <a:pt x="2143798" y="545693"/>
                  </a:lnTo>
                  <a:lnTo>
                    <a:pt x="2119338" y="513168"/>
                  </a:lnTo>
                  <a:lnTo>
                    <a:pt x="2101850" y="474472"/>
                  </a:lnTo>
                  <a:lnTo>
                    <a:pt x="2091347" y="431025"/>
                  </a:lnTo>
                  <a:lnTo>
                    <a:pt x="2087854" y="384213"/>
                  </a:lnTo>
                  <a:lnTo>
                    <a:pt x="2091347" y="337185"/>
                  </a:lnTo>
                  <a:lnTo>
                    <a:pt x="2101850" y="293738"/>
                  </a:lnTo>
                  <a:lnTo>
                    <a:pt x="2119338" y="255231"/>
                  </a:lnTo>
                  <a:lnTo>
                    <a:pt x="2143798" y="222961"/>
                  </a:lnTo>
                  <a:lnTo>
                    <a:pt x="2175218" y="198272"/>
                  </a:lnTo>
                  <a:lnTo>
                    <a:pt x="2213572" y="182486"/>
                  </a:lnTo>
                  <a:lnTo>
                    <a:pt x="2258872" y="176923"/>
                  </a:lnTo>
                  <a:lnTo>
                    <a:pt x="2304478" y="182486"/>
                  </a:lnTo>
                  <a:lnTo>
                    <a:pt x="2343073" y="198272"/>
                  </a:lnTo>
                  <a:lnTo>
                    <a:pt x="2374646" y="222961"/>
                  </a:lnTo>
                  <a:lnTo>
                    <a:pt x="2399195" y="255231"/>
                  </a:lnTo>
                  <a:lnTo>
                    <a:pt x="2416746" y="293738"/>
                  </a:lnTo>
                  <a:lnTo>
                    <a:pt x="2427262" y="337185"/>
                  </a:lnTo>
                  <a:lnTo>
                    <a:pt x="2430767" y="384213"/>
                  </a:lnTo>
                  <a:lnTo>
                    <a:pt x="2430767" y="241096"/>
                  </a:lnTo>
                  <a:lnTo>
                    <a:pt x="2383218" y="184746"/>
                  </a:lnTo>
                  <a:lnTo>
                    <a:pt x="2347544" y="162775"/>
                  </a:lnTo>
                  <a:lnTo>
                    <a:pt x="2306028" y="148920"/>
                  </a:lnTo>
                  <a:lnTo>
                    <a:pt x="2258872" y="144094"/>
                  </a:lnTo>
                  <a:lnTo>
                    <a:pt x="2212225" y="148920"/>
                  </a:lnTo>
                  <a:lnTo>
                    <a:pt x="2171027" y="162775"/>
                  </a:lnTo>
                  <a:lnTo>
                    <a:pt x="2135517" y="184746"/>
                  </a:lnTo>
                  <a:lnTo>
                    <a:pt x="2105926" y="213918"/>
                  </a:lnTo>
                  <a:lnTo>
                    <a:pt x="2082507" y="249364"/>
                  </a:lnTo>
                  <a:lnTo>
                    <a:pt x="2065477" y="290182"/>
                  </a:lnTo>
                  <a:lnTo>
                    <a:pt x="2055088" y="335432"/>
                  </a:lnTo>
                  <a:lnTo>
                    <a:pt x="2051583" y="384213"/>
                  </a:lnTo>
                  <a:lnTo>
                    <a:pt x="2055088" y="432790"/>
                  </a:lnTo>
                  <a:lnTo>
                    <a:pt x="2065477" y="478028"/>
                  </a:lnTo>
                  <a:lnTo>
                    <a:pt x="2082507" y="518960"/>
                  </a:lnTo>
                  <a:lnTo>
                    <a:pt x="2105926" y="554621"/>
                  </a:lnTo>
                  <a:lnTo>
                    <a:pt x="2135517" y="584047"/>
                  </a:lnTo>
                  <a:lnTo>
                    <a:pt x="2171027" y="606259"/>
                  </a:lnTo>
                  <a:lnTo>
                    <a:pt x="2212225" y="620293"/>
                  </a:lnTo>
                  <a:lnTo>
                    <a:pt x="2258872" y="625182"/>
                  </a:lnTo>
                  <a:lnTo>
                    <a:pt x="2306028" y="620293"/>
                  </a:lnTo>
                  <a:lnTo>
                    <a:pt x="2347544" y="606259"/>
                  </a:lnTo>
                  <a:lnTo>
                    <a:pt x="2369934" y="592315"/>
                  </a:lnTo>
                  <a:lnTo>
                    <a:pt x="2383218" y="584047"/>
                  </a:lnTo>
                  <a:lnTo>
                    <a:pt x="2412847" y="554621"/>
                  </a:lnTo>
                  <a:lnTo>
                    <a:pt x="2436228" y="518960"/>
                  </a:lnTo>
                  <a:lnTo>
                    <a:pt x="2453182" y="478028"/>
                  </a:lnTo>
                  <a:lnTo>
                    <a:pt x="2463495" y="432790"/>
                  </a:lnTo>
                  <a:lnTo>
                    <a:pt x="2466975" y="384213"/>
                  </a:lnTo>
                  <a:close/>
                </a:path>
                <a:path w="3248659" h="1169670">
                  <a:moveTo>
                    <a:pt x="2504871" y="1100874"/>
                  </a:moveTo>
                  <a:lnTo>
                    <a:pt x="2473909" y="1100874"/>
                  </a:lnTo>
                  <a:lnTo>
                    <a:pt x="2467470" y="1169187"/>
                  </a:lnTo>
                  <a:lnTo>
                    <a:pt x="2488527" y="1169187"/>
                  </a:lnTo>
                  <a:lnTo>
                    <a:pt x="2504871" y="1100874"/>
                  </a:lnTo>
                  <a:close/>
                </a:path>
                <a:path w="3248659" h="1169670">
                  <a:moveTo>
                    <a:pt x="2791739" y="162636"/>
                  </a:moveTo>
                  <a:lnTo>
                    <a:pt x="2790393" y="155460"/>
                  </a:lnTo>
                  <a:lnTo>
                    <a:pt x="2786672" y="149567"/>
                  </a:lnTo>
                  <a:lnTo>
                    <a:pt x="2781071" y="145567"/>
                  </a:lnTo>
                  <a:lnTo>
                    <a:pt x="2774035" y="144094"/>
                  </a:lnTo>
                  <a:lnTo>
                    <a:pt x="2744393" y="146710"/>
                  </a:lnTo>
                  <a:lnTo>
                    <a:pt x="2710421" y="156972"/>
                  </a:lnTo>
                  <a:lnTo>
                    <a:pt x="2672651" y="178473"/>
                  </a:lnTo>
                  <a:lnTo>
                    <a:pt x="2631605" y="214820"/>
                  </a:lnTo>
                  <a:lnTo>
                    <a:pt x="2587815" y="269621"/>
                  </a:lnTo>
                  <a:lnTo>
                    <a:pt x="2581910" y="152501"/>
                  </a:lnTo>
                  <a:lnTo>
                    <a:pt x="2554122" y="152501"/>
                  </a:lnTo>
                  <a:lnTo>
                    <a:pt x="2554122" y="616762"/>
                  </a:lnTo>
                  <a:lnTo>
                    <a:pt x="2590330" y="616762"/>
                  </a:lnTo>
                  <a:lnTo>
                    <a:pt x="2590330" y="309232"/>
                  </a:lnTo>
                  <a:lnTo>
                    <a:pt x="2623718" y="269621"/>
                  </a:lnTo>
                  <a:lnTo>
                    <a:pt x="2679623" y="213614"/>
                  </a:lnTo>
                  <a:lnTo>
                    <a:pt x="2713850" y="192201"/>
                  </a:lnTo>
                  <a:lnTo>
                    <a:pt x="2774035" y="180314"/>
                  </a:lnTo>
                  <a:lnTo>
                    <a:pt x="2784144" y="180314"/>
                  </a:lnTo>
                  <a:lnTo>
                    <a:pt x="2791739" y="171881"/>
                  </a:lnTo>
                  <a:lnTo>
                    <a:pt x="2791739" y="162636"/>
                  </a:lnTo>
                  <a:close/>
                </a:path>
                <a:path w="3248659" h="1169670">
                  <a:moveTo>
                    <a:pt x="3248660" y="612546"/>
                  </a:moveTo>
                  <a:lnTo>
                    <a:pt x="3246958" y="604799"/>
                  </a:lnTo>
                  <a:lnTo>
                    <a:pt x="3242653" y="598563"/>
                  </a:lnTo>
                  <a:lnTo>
                    <a:pt x="3236925" y="592785"/>
                  </a:lnTo>
                  <a:lnTo>
                    <a:pt x="3230969" y="586447"/>
                  </a:lnTo>
                  <a:lnTo>
                    <a:pt x="3208324" y="529793"/>
                  </a:lnTo>
                  <a:lnTo>
                    <a:pt x="3206521" y="493763"/>
                  </a:lnTo>
                  <a:lnTo>
                    <a:pt x="3206521" y="245198"/>
                  </a:lnTo>
                  <a:lnTo>
                    <a:pt x="3206521" y="152501"/>
                  </a:lnTo>
                  <a:lnTo>
                    <a:pt x="3171152" y="152501"/>
                  </a:lnTo>
                  <a:lnTo>
                    <a:pt x="3171152" y="385927"/>
                  </a:lnTo>
                  <a:lnTo>
                    <a:pt x="3167850" y="432638"/>
                  </a:lnTo>
                  <a:lnTo>
                    <a:pt x="3157829" y="475843"/>
                  </a:lnTo>
                  <a:lnTo>
                    <a:pt x="3140824" y="514197"/>
                  </a:lnTo>
                  <a:lnTo>
                    <a:pt x="3116618" y="546366"/>
                  </a:lnTo>
                  <a:lnTo>
                    <a:pt x="3084969" y="571004"/>
                  </a:lnTo>
                  <a:lnTo>
                    <a:pt x="3045637" y="586765"/>
                  </a:lnTo>
                  <a:lnTo>
                    <a:pt x="2998393" y="592328"/>
                  </a:lnTo>
                  <a:lnTo>
                    <a:pt x="2954223" y="586765"/>
                  </a:lnTo>
                  <a:lnTo>
                    <a:pt x="2916390" y="571004"/>
                  </a:lnTo>
                  <a:lnTo>
                    <a:pt x="2885071" y="546366"/>
                  </a:lnTo>
                  <a:lnTo>
                    <a:pt x="2860421" y="514197"/>
                  </a:lnTo>
                  <a:lnTo>
                    <a:pt x="2842628" y="475843"/>
                  </a:lnTo>
                  <a:lnTo>
                    <a:pt x="2831833" y="432638"/>
                  </a:lnTo>
                  <a:lnTo>
                    <a:pt x="2828188" y="385927"/>
                  </a:lnTo>
                  <a:lnTo>
                    <a:pt x="2831871" y="338797"/>
                  </a:lnTo>
                  <a:lnTo>
                    <a:pt x="2842780" y="295109"/>
                  </a:lnTo>
                  <a:lnTo>
                    <a:pt x="2860700" y="256260"/>
                  </a:lnTo>
                  <a:lnTo>
                    <a:pt x="2885427" y="223634"/>
                  </a:lnTo>
                  <a:lnTo>
                    <a:pt x="2916771" y="198602"/>
                  </a:lnTo>
                  <a:lnTo>
                    <a:pt x="2954490" y="182575"/>
                  </a:lnTo>
                  <a:lnTo>
                    <a:pt x="2998406" y="176923"/>
                  </a:lnTo>
                  <a:lnTo>
                    <a:pt x="3043263" y="182575"/>
                  </a:lnTo>
                  <a:lnTo>
                    <a:pt x="3081655" y="198602"/>
                  </a:lnTo>
                  <a:lnTo>
                    <a:pt x="3113430" y="223634"/>
                  </a:lnTo>
                  <a:lnTo>
                    <a:pt x="3138436" y="256260"/>
                  </a:lnTo>
                  <a:lnTo>
                    <a:pt x="3156496" y="295109"/>
                  </a:lnTo>
                  <a:lnTo>
                    <a:pt x="3167456" y="338797"/>
                  </a:lnTo>
                  <a:lnTo>
                    <a:pt x="3171152" y="385927"/>
                  </a:lnTo>
                  <a:lnTo>
                    <a:pt x="3171152" y="152501"/>
                  </a:lnTo>
                  <a:lnTo>
                    <a:pt x="3170288" y="152501"/>
                  </a:lnTo>
                  <a:lnTo>
                    <a:pt x="3170288" y="245198"/>
                  </a:lnTo>
                  <a:lnTo>
                    <a:pt x="3140227" y="204508"/>
                  </a:lnTo>
                  <a:lnTo>
                    <a:pt x="3108579" y="176923"/>
                  </a:lnTo>
                  <a:lnTo>
                    <a:pt x="3103524" y="172516"/>
                  </a:lnTo>
                  <a:lnTo>
                    <a:pt x="3057017" y="151587"/>
                  </a:lnTo>
                  <a:lnTo>
                    <a:pt x="2997543" y="144094"/>
                  </a:lnTo>
                  <a:lnTo>
                    <a:pt x="2951708" y="148983"/>
                  </a:lnTo>
                  <a:lnTo>
                    <a:pt x="2911043" y="163029"/>
                  </a:lnTo>
                  <a:lnTo>
                    <a:pt x="2875864" y="185280"/>
                  </a:lnTo>
                  <a:lnTo>
                    <a:pt x="2846425" y="214769"/>
                  </a:lnTo>
                  <a:lnTo>
                    <a:pt x="2823032" y="250532"/>
                  </a:lnTo>
                  <a:lnTo>
                    <a:pt x="2805976" y="291617"/>
                  </a:lnTo>
                  <a:lnTo>
                    <a:pt x="2795524" y="337070"/>
                  </a:lnTo>
                  <a:lnTo>
                    <a:pt x="2791980" y="385927"/>
                  </a:lnTo>
                  <a:lnTo>
                    <a:pt x="2795511" y="434670"/>
                  </a:lnTo>
                  <a:lnTo>
                    <a:pt x="2805836" y="479818"/>
                  </a:lnTo>
                  <a:lnTo>
                    <a:pt x="2822549" y="520496"/>
                  </a:lnTo>
                  <a:lnTo>
                    <a:pt x="2845270" y="555790"/>
                  </a:lnTo>
                  <a:lnTo>
                    <a:pt x="2873603" y="584796"/>
                  </a:lnTo>
                  <a:lnTo>
                    <a:pt x="2907157" y="606640"/>
                  </a:lnTo>
                  <a:lnTo>
                    <a:pt x="2945523" y="620395"/>
                  </a:lnTo>
                  <a:lnTo>
                    <a:pt x="2988310" y="625182"/>
                  </a:lnTo>
                  <a:lnTo>
                    <a:pt x="3029712" y="621957"/>
                  </a:lnTo>
                  <a:lnTo>
                    <a:pt x="3069412" y="611441"/>
                  </a:lnTo>
                  <a:lnTo>
                    <a:pt x="3106534" y="592429"/>
                  </a:lnTo>
                  <a:lnTo>
                    <a:pt x="3140176" y="563702"/>
                  </a:lnTo>
                  <a:lnTo>
                    <a:pt x="3169462" y="524065"/>
                  </a:lnTo>
                  <a:lnTo>
                    <a:pt x="3178594" y="562406"/>
                  </a:lnTo>
                  <a:lnTo>
                    <a:pt x="3192627" y="594969"/>
                  </a:lnTo>
                  <a:lnTo>
                    <a:pt x="3210458" y="617575"/>
                  </a:lnTo>
                  <a:lnTo>
                    <a:pt x="3230969" y="626046"/>
                  </a:lnTo>
                  <a:lnTo>
                    <a:pt x="3241065" y="626046"/>
                  </a:lnTo>
                  <a:lnTo>
                    <a:pt x="3248660" y="620141"/>
                  </a:lnTo>
                  <a:lnTo>
                    <a:pt x="3248660" y="612546"/>
                  </a:lnTo>
                  <a:close/>
                </a:path>
              </a:pathLst>
            </a:custGeom>
            <a:solidFill>
              <a:srgbClr val="0034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03F50-BA58-B437-8A13-50489E246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C896501A-5D2C-0A37-B2CE-0ED197C74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6015C071-8708-C051-1D7E-76FF6DD249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35460223-544E-4F22-E2D7-03EAFFF9E799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EVALUACIÓN DE LA GRAVEDAD</a:t>
            </a:r>
            <a:r>
              <a:rPr lang="en-US" sz="3600" spc="-10" baseline="30000"/>
              <a:t>1</a:t>
            </a:r>
            <a:endParaRPr lang="en-US" sz="3600" spc="-1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AE36EED-57BF-15D4-4174-FFF41B3C49E3}"/>
              </a:ext>
            </a:extLst>
          </p:cNvPr>
          <p:cNvSpPr txBox="1"/>
          <p:nvPr/>
        </p:nvSpPr>
        <p:spPr>
          <a:xfrm>
            <a:off x="1087408" y="9505820"/>
            <a:ext cx="11431649" cy="24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1. Samarasekera EJ, et al. Psoriasis: guidance on assessment and referral. Clinical medicine (London, England) 2014;14(2):178-82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EEC8756B-F02E-47BB-BB15-F129AF30547F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BF3FBA29-FC48-D5C0-769D-1E11CE6CD3F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495B8BBB-AC50-F5EE-B8E0-F16035F163C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43F9F99A-94F6-AC6E-C90D-DEF0C67A5278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F6DA6882-847F-34E4-2192-8F493ECFB44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9046B4FB-072B-6F70-C553-A347C2CF94F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FF310AC4-2454-3972-8E93-1FE4C65A301C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424936EF-65A3-4B1F-7321-8B8EB9F210E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383E104C-638D-4E3F-C015-695A3C090178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71487CE6-38D6-3E57-B017-234FC69FA6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697285D4-15C5-0AD4-33B5-BB0DC830714E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082E9809-B46D-8510-DA49-B0A557069862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71A6F2ED-5D2A-A98C-AFFB-D1646DCC68C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033E1FBE-4F55-8ABF-7497-DDE9C6E464CF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Text Box 21">
            <a:extLst>
              <a:ext uri="{FF2B5EF4-FFF2-40B4-BE49-F238E27FC236}">
                <a16:creationId xmlns:a16="http://schemas.microsoft.com/office/drawing/2014/main" id="{350DC145-F504-FE55-8BCD-137E37005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769" y="7221647"/>
            <a:ext cx="14849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2000">
                <a:solidFill>
                  <a:schemeClr val="tx1">
                    <a:lumMod val="50000"/>
                    <a:lumOff val="50000"/>
                  </a:schemeClr>
                </a:solidFill>
                <a:latin typeface="Noto Sans "/>
                <a:cs typeface="Arial" panose="020B0604020202020204" pitchFamily="34" charset="0"/>
              </a:rPr>
              <a:t>Evaluación </a:t>
            </a:r>
          </a:p>
          <a:p>
            <a:pPr marL="0" indent="0" algn="ctr" eaLnBrk="1" hangingPunct="1">
              <a:buNone/>
            </a:pPr>
            <a:r>
              <a:rPr lang="es-ES" sz="2000">
                <a:solidFill>
                  <a:schemeClr val="tx1">
                    <a:lumMod val="50000"/>
                    <a:lumOff val="50000"/>
                  </a:schemeClr>
                </a:solidFill>
                <a:latin typeface="Noto Sans "/>
                <a:cs typeface="Arial" panose="020B0604020202020204" pitchFamily="34" charset="0"/>
              </a:rPr>
              <a:t>global </a:t>
            </a:r>
          </a:p>
          <a:p>
            <a:pPr marL="0" indent="0" algn="ctr" eaLnBrk="1" hangingPunct="1">
              <a:buNone/>
            </a:pPr>
            <a:r>
              <a:rPr lang="es-ES" sz="2000">
                <a:solidFill>
                  <a:schemeClr val="tx1">
                    <a:lumMod val="50000"/>
                    <a:lumOff val="50000"/>
                  </a:schemeClr>
                </a:solidFill>
                <a:latin typeface="Noto Sans "/>
                <a:cs typeface="Arial" panose="020B0604020202020204" pitchFamily="34" charset="0"/>
              </a:rPr>
              <a:t>del médico</a:t>
            </a:r>
          </a:p>
        </p:txBody>
      </p:sp>
      <p:sp>
        <p:nvSpPr>
          <p:cNvPr id="45" name="Text Box 23">
            <a:extLst>
              <a:ext uri="{FF2B5EF4-FFF2-40B4-BE49-F238E27FC236}">
                <a16:creationId xmlns:a16="http://schemas.microsoft.com/office/drawing/2014/main" id="{14FA4899-89DA-895D-56E1-22031D89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061" y="7215019"/>
            <a:ext cx="32408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algn="ctr"/>
            <a:r>
              <a:rPr lang="es-ES" sz="2000">
                <a:solidFill>
                  <a:schemeClr val="tx1">
                    <a:lumMod val="50000"/>
                    <a:lumOff val="50000"/>
                  </a:schemeClr>
                </a:solidFill>
                <a:latin typeface="Noto Sans "/>
                <a:cs typeface="Arial" panose="020B0604020202020204" pitchFamily="34" charset="0"/>
              </a:rPr>
              <a:t>Estimación de la extensión de la superficie corporal afectada (%)</a:t>
            </a:r>
          </a:p>
        </p:txBody>
      </p:sp>
      <p:sp>
        <p:nvSpPr>
          <p:cNvPr id="46" name="Text Box 24">
            <a:extLst>
              <a:ext uri="{FF2B5EF4-FFF2-40B4-BE49-F238E27FC236}">
                <a16:creationId xmlns:a16="http://schemas.microsoft.com/office/drawing/2014/main" id="{C4EE895A-CA41-1B7D-F329-4A8A884A4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049" y="7171168"/>
            <a:ext cx="36946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algn="ctr"/>
            <a:r>
              <a:rPr lang="es-ES" sz="2000">
                <a:solidFill>
                  <a:schemeClr val="tx1">
                    <a:lumMod val="50000"/>
                    <a:lumOff val="50000"/>
                  </a:schemeClr>
                </a:solidFill>
                <a:latin typeface="Noto Sans "/>
                <a:cs typeface="Arial" panose="020B0604020202020204" pitchFamily="34" charset="0"/>
              </a:rPr>
              <a:t>Descamación, enrojecimiento, induración y extensión de las placas por región del cuerpo</a:t>
            </a:r>
          </a:p>
        </p:txBody>
      </p:sp>
      <p:sp>
        <p:nvSpPr>
          <p:cNvPr id="47" name="Text Box 25">
            <a:extLst>
              <a:ext uri="{FF2B5EF4-FFF2-40B4-BE49-F238E27FC236}">
                <a16:creationId xmlns:a16="http://schemas.microsoft.com/office/drawing/2014/main" id="{3664AEF7-0F6A-F896-5B49-3D0F641AE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697" y="7216983"/>
            <a:ext cx="254751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algn="ctr"/>
            <a:r>
              <a:rPr lang="es-ES" sz="2000">
                <a:solidFill>
                  <a:schemeClr val="tx1">
                    <a:lumMod val="50000"/>
                    <a:lumOff val="50000"/>
                  </a:schemeClr>
                </a:solidFill>
                <a:latin typeface="Noto Sans "/>
                <a:cs typeface="Arial" panose="020B0604020202020204" pitchFamily="34" charset="0"/>
              </a:rPr>
              <a:t>Cuestionario del paciente para evaluar la calidad de vida</a:t>
            </a:r>
          </a:p>
        </p:txBody>
      </p:sp>
      <p:sp>
        <p:nvSpPr>
          <p:cNvPr id="48" name="Text Box 21">
            <a:extLst>
              <a:ext uri="{FF2B5EF4-FFF2-40B4-BE49-F238E27FC236}">
                <a16:creationId xmlns:a16="http://schemas.microsoft.com/office/drawing/2014/main" id="{529FA191-D5E2-F411-D60F-F81FF9911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195" y="8489125"/>
            <a:ext cx="29472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2000" b="1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0-100</a:t>
            </a:r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A27D32E6-9609-5F62-C30A-44561B0BE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957" y="8468573"/>
            <a:ext cx="29472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2000" b="1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0-72</a:t>
            </a:r>
          </a:p>
        </p:txBody>
      </p:sp>
      <p:sp>
        <p:nvSpPr>
          <p:cNvPr id="50" name="Text Box 21">
            <a:extLst>
              <a:ext uri="{FF2B5EF4-FFF2-40B4-BE49-F238E27FC236}">
                <a16:creationId xmlns:a16="http://schemas.microsoft.com/office/drawing/2014/main" id="{70941C09-6643-75A2-164A-1365EB2F7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0288" y="8634112"/>
            <a:ext cx="29472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2000" b="1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0-30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DC2C5BEA-ACE5-FF5F-7A85-33B833757C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61" t="27616" r="71438" b="46341"/>
          <a:stretch/>
        </p:blipFill>
        <p:spPr>
          <a:xfrm>
            <a:off x="1880260" y="1784245"/>
            <a:ext cx="2116954" cy="228013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81EEF70-4AB1-F56B-6060-B8474CF187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160" t="27616" r="56344" b="46341"/>
          <a:stretch/>
        </p:blipFill>
        <p:spPr>
          <a:xfrm>
            <a:off x="5636461" y="1782996"/>
            <a:ext cx="1166772" cy="2280130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EB70B2B1-F1E4-8640-482B-2D3544C091C0}"/>
              </a:ext>
            </a:extLst>
          </p:cNvPr>
          <p:cNvSpPr txBox="1"/>
          <p:nvPr/>
        </p:nvSpPr>
        <p:spPr>
          <a:xfrm>
            <a:off x="6724599" y="2501132"/>
            <a:ext cx="17427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s-ES" sz="2000" b="1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PASI</a:t>
            </a:r>
          </a:p>
          <a:p>
            <a:pPr lvl="0" algn="ctr"/>
            <a:r>
              <a:rPr lang="es-ES" sz="2000">
                <a:solidFill>
                  <a:prstClr val="white"/>
                </a:solidFill>
                <a:latin typeface="Noto Sans "/>
                <a:cs typeface="Arial" panose="020B0604020202020204" pitchFamily="34" charset="0"/>
              </a:rPr>
              <a:t>Índice de gravedad y área de la psoriasis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7C2FCBFC-3A6A-B091-829E-B74711339BBD}"/>
              </a:ext>
            </a:extLst>
          </p:cNvPr>
          <p:cNvSpPr/>
          <p:nvPr/>
        </p:nvSpPr>
        <p:spPr>
          <a:xfrm>
            <a:off x="8510006" y="4484824"/>
            <a:ext cx="2183208" cy="2224587"/>
          </a:xfrm>
          <a:prstGeom prst="ellipse">
            <a:avLst/>
          </a:prstGeom>
          <a:solidFill>
            <a:srgbClr val="008986"/>
          </a:solidFill>
          <a:ln w="381000">
            <a:solidFill>
              <a:srgbClr val="008986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Noto Sans 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5B3CF41-DB39-8D9E-9666-0EE41DB06028}"/>
              </a:ext>
            </a:extLst>
          </p:cNvPr>
          <p:cNvSpPr txBox="1"/>
          <p:nvPr/>
        </p:nvSpPr>
        <p:spPr>
          <a:xfrm>
            <a:off x="8436030" y="5075804"/>
            <a:ext cx="2331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s-ES" sz="2000" b="1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PGA</a:t>
            </a:r>
          </a:p>
          <a:p>
            <a:pPr algn="ctr" eaLnBrk="0" hangingPunct="0">
              <a:spcBef>
                <a:spcPct val="0"/>
              </a:spcBef>
            </a:pPr>
            <a:r>
              <a:rPr lang="es-ES" sz="2000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Evaluación global del médico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BDE00CC9-7D31-0A98-5C9C-6DA84201A3B8}"/>
              </a:ext>
            </a:extLst>
          </p:cNvPr>
          <p:cNvSpPr/>
          <p:nvPr/>
        </p:nvSpPr>
        <p:spPr>
          <a:xfrm>
            <a:off x="11788122" y="4498596"/>
            <a:ext cx="2183208" cy="2224587"/>
          </a:xfrm>
          <a:prstGeom prst="ellipse">
            <a:avLst/>
          </a:prstGeom>
          <a:solidFill>
            <a:srgbClr val="006783"/>
          </a:solidFill>
          <a:ln w="381000">
            <a:solidFill>
              <a:srgbClr val="006783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Noto Sans 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D57AD46-9A1E-91F8-62C6-8F265CB4A9D2}"/>
              </a:ext>
            </a:extLst>
          </p:cNvPr>
          <p:cNvSpPr txBox="1"/>
          <p:nvPr/>
        </p:nvSpPr>
        <p:spPr>
          <a:xfrm>
            <a:off x="11714146" y="4882164"/>
            <a:ext cx="2331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000" b="1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DLQI</a:t>
            </a:r>
          </a:p>
          <a:p>
            <a:pPr lvl="0" algn="ctr"/>
            <a:r>
              <a:rPr lang="es-ES" sz="2000">
                <a:solidFill>
                  <a:prstClr val="white"/>
                </a:solidFill>
                <a:latin typeface="Noto Sans "/>
                <a:cs typeface="Arial" panose="020B0604020202020204" pitchFamily="34" charset="0"/>
              </a:rPr>
              <a:t>Índice de calidad </a:t>
            </a:r>
          </a:p>
          <a:p>
            <a:pPr lvl="0" algn="ctr"/>
            <a:r>
              <a:rPr lang="es-ES" sz="2000">
                <a:solidFill>
                  <a:prstClr val="white"/>
                </a:solidFill>
                <a:latin typeface="Noto Sans "/>
                <a:cs typeface="Arial" panose="020B0604020202020204" pitchFamily="34" charset="0"/>
              </a:rPr>
              <a:t>de vida dermatológica</a:t>
            </a:r>
          </a:p>
        </p:txBody>
      </p:sp>
      <p:sp>
        <p:nvSpPr>
          <p:cNvPr id="58" name="Text Box 21">
            <a:extLst>
              <a:ext uri="{FF2B5EF4-FFF2-40B4-BE49-F238E27FC236}">
                <a16:creationId xmlns:a16="http://schemas.microsoft.com/office/drawing/2014/main" id="{2D253E82-79A5-45E5-C8EE-DF1A25411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623" y="8540365"/>
            <a:ext cx="29472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2000" b="1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0-6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11EFB762-BCC0-223A-0580-15DB52E422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651" t="27616" r="33256" b="46341"/>
          <a:stretch/>
        </p:blipFill>
        <p:spPr>
          <a:xfrm>
            <a:off x="8510009" y="1713284"/>
            <a:ext cx="2193532" cy="2280132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94C6FE6B-B850-B3A2-E2DD-A676DCD516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059" t="27616" r="16348" b="46341"/>
          <a:stretch/>
        </p:blipFill>
        <p:spPr>
          <a:xfrm>
            <a:off x="11917368" y="1711849"/>
            <a:ext cx="1960176" cy="2280132"/>
          </a:xfrm>
          <a:prstGeom prst="rect">
            <a:avLst/>
          </a:prstGeom>
        </p:spPr>
      </p:pic>
      <p:sp>
        <p:nvSpPr>
          <p:cNvPr id="61" name="Elipse 60">
            <a:extLst>
              <a:ext uri="{FF2B5EF4-FFF2-40B4-BE49-F238E27FC236}">
                <a16:creationId xmlns:a16="http://schemas.microsoft.com/office/drawing/2014/main" id="{7F4F3B24-08F7-6FA3-B2A5-53708EBFCDAB}"/>
              </a:ext>
            </a:extLst>
          </p:cNvPr>
          <p:cNvSpPr/>
          <p:nvPr/>
        </p:nvSpPr>
        <p:spPr>
          <a:xfrm>
            <a:off x="1880260" y="4527403"/>
            <a:ext cx="2183208" cy="2224587"/>
          </a:xfrm>
          <a:prstGeom prst="ellipse">
            <a:avLst/>
          </a:prstGeom>
          <a:solidFill>
            <a:srgbClr val="006783"/>
          </a:solidFill>
          <a:ln w="381000">
            <a:solidFill>
              <a:srgbClr val="006783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Noto Sans 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6E3AF1A3-ADA2-46D9-D26D-1C18465055B3}"/>
              </a:ext>
            </a:extLst>
          </p:cNvPr>
          <p:cNvSpPr txBox="1"/>
          <p:nvPr/>
        </p:nvSpPr>
        <p:spPr>
          <a:xfrm>
            <a:off x="1596666" y="4938279"/>
            <a:ext cx="2643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sz="2000" b="1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BSA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s-ES" sz="2000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Superficie </a:t>
            </a:r>
            <a:br>
              <a:rPr lang="es-ES" sz="2000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</a:br>
            <a:r>
              <a:rPr lang="es-ES" sz="2000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corporal </a:t>
            </a:r>
            <a:br>
              <a:rPr lang="es-ES" sz="2000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</a:br>
            <a:r>
              <a:rPr lang="es-ES" sz="2000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afectada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65A05F4D-3F88-B965-1B01-694A91911CE1}"/>
              </a:ext>
            </a:extLst>
          </p:cNvPr>
          <p:cNvSpPr/>
          <p:nvPr/>
        </p:nvSpPr>
        <p:spPr>
          <a:xfrm>
            <a:off x="5317224" y="4517568"/>
            <a:ext cx="2183208" cy="2224587"/>
          </a:xfrm>
          <a:prstGeom prst="ellipse">
            <a:avLst/>
          </a:prstGeom>
          <a:solidFill>
            <a:srgbClr val="EB949A"/>
          </a:solidFill>
          <a:ln w="381000">
            <a:solidFill>
              <a:srgbClr val="EB949A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Noto Sans 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F0582724-571C-43AB-13F5-78BB1FE30531}"/>
              </a:ext>
            </a:extLst>
          </p:cNvPr>
          <p:cNvSpPr txBox="1"/>
          <p:nvPr/>
        </p:nvSpPr>
        <p:spPr>
          <a:xfrm>
            <a:off x="5438373" y="4789981"/>
            <a:ext cx="1928782" cy="1691135"/>
          </a:xfrm>
          <a:prstGeom prst="rect">
            <a:avLst/>
          </a:prstGeom>
          <a:noFill/>
        </p:spPr>
        <p:txBody>
          <a:bodyPr wrap="square" lIns="150781" tIns="75390" rIns="150781" bIns="7539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s-ES" sz="2000" b="1">
                <a:solidFill>
                  <a:schemeClr val="bg1"/>
                </a:solidFill>
                <a:latin typeface="Noto Sans "/>
                <a:cs typeface="Arial" panose="020B0604020202020204" pitchFamily="34" charset="0"/>
              </a:rPr>
              <a:t>PASI</a:t>
            </a:r>
          </a:p>
          <a:p>
            <a:pPr algn="ctr"/>
            <a:r>
              <a:rPr lang="es-ES" sz="2000">
                <a:solidFill>
                  <a:schemeClr val="bg1"/>
                </a:solidFill>
                <a:latin typeface="Noto Sans "/>
                <a:cs typeface="Arial"/>
              </a:rPr>
              <a:t>Índice de gravedad y área de la psoriasis</a:t>
            </a:r>
            <a:endParaRPr lang="es-ES" sz="2000">
              <a:solidFill>
                <a:schemeClr val="bg1"/>
              </a:solidFill>
              <a:latin typeface="Noto Sans "/>
            </a:endParaRP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815C5901-4EFD-8584-471D-113B1BBE2660}"/>
              </a:ext>
            </a:extLst>
          </p:cNvPr>
          <p:cNvSpPr txBox="1"/>
          <p:nvPr/>
        </p:nvSpPr>
        <p:spPr>
          <a:xfrm>
            <a:off x="14976626" y="4517568"/>
            <a:ext cx="46140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800" b="1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Regla del 10: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PASI &gt; 10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BSA &gt; 10%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800">
                <a:solidFill>
                  <a:srgbClr val="006783"/>
                </a:solidFill>
                <a:latin typeface="Noto Sans "/>
                <a:cs typeface="Arial" panose="020B0604020202020204" pitchFamily="34" charset="0"/>
              </a:rPr>
              <a:t>DLQI &gt; 10</a:t>
            </a:r>
          </a:p>
          <a:p>
            <a:pPr algn="l"/>
            <a:endParaRPr lang="es-ES" sz="2800" b="1">
              <a:solidFill>
                <a:srgbClr val="EC959D"/>
              </a:solidFill>
              <a:latin typeface="Noto Sans "/>
              <a:cs typeface="Arial" panose="020B0604020202020204" pitchFamily="34" charset="0"/>
            </a:endParaRPr>
          </a:p>
          <a:p>
            <a:pPr algn="l"/>
            <a:r>
              <a:rPr lang="es-ES" sz="2800" b="1">
                <a:solidFill>
                  <a:srgbClr val="EC959D"/>
                </a:solidFill>
                <a:latin typeface="Noto Sans "/>
                <a:cs typeface="Arial" panose="020B0604020202020204" pitchFamily="34" charset="0"/>
              </a:rPr>
              <a:t>PSORIASIS MODERADA-GRAVE</a:t>
            </a:r>
            <a:endParaRPr lang="en-US" sz="2800" b="1">
              <a:solidFill>
                <a:srgbClr val="EC959D"/>
              </a:solidFill>
              <a:latin typeface="Noto Sans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6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39B88-4E0C-02FA-CE8D-086DDD77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C24D9386-4F44-0681-58CF-7791A451AE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8C14B513-D6F0-3395-DFB2-F7C017BD76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43C3F186-13AC-1767-A7DE-AB37CE920D70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PSORIASIS EN CUERO CABELLUDO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3C4E275A-6D26-23B0-7896-385E1C5CF24E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349BFA2E-2403-BC43-C57C-E4E521DD8D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AAB8A9D5-E384-6B78-2A30-6064269D44B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05A2535E-0ABE-AAA3-4F47-75AD5A7364F0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EA943F16-DBAB-F589-333A-098E38F1601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23EFF251-C683-6FE1-C0F7-6C75B8E8003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E203633F-3793-1760-7F29-908F3CE5831D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1FC0119E-62D5-64A0-7584-18D6D8175CF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9B4B4433-0C9F-EAC0-E80B-E9FD2385AC5F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8FEDBEA8-5F0F-8395-1853-99A893C8A98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0A26143A-5D77-1A32-CF33-0F81B1AB0AE6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A793AF57-B11A-95D7-61AD-07253DC9693F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BA107859-7B5D-D541-D055-CCFDFB5E5E4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132AFB0E-CA12-8C12-1AC7-0936463913D3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FCD0837A-EA84-C950-9D20-093A7745C0E9}"/>
              </a:ext>
            </a:extLst>
          </p:cNvPr>
          <p:cNvSpPr txBox="1">
            <a:spLocks/>
          </p:cNvSpPr>
          <p:nvPr/>
        </p:nvSpPr>
        <p:spPr>
          <a:xfrm>
            <a:off x="1122714" y="3663537"/>
            <a:ext cx="9832163" cy="366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800" b="1" i="0">
                <a:solidFill>
                  <a:srgbClr val="1D6A85"/>
                </a:solidFill>
                <a:latin typeface="Noto Sans"/>
                <a:ea typeface="+mn-ea"/>
                <a:cs typeface="Noto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/>
              <a:t>Afecta </a:t>
            </a:r>
            <a:r>
              <a:rPr lang="es-ES" sz="4800">
                <a:solidFill>
                  <a:srgbClr val="EC959D"/>
                </a:solidFill>
              </a:rPr>
              <a:t>50-80% </a:t>
            </a:r>
            <a:r>
              <a:rPr lang="es-ES" sz="3200"/>
              <a:t>de pacientes.</a:t>
            </a:r>
          </a:p>
          <a:p>
            <a:endParaRPr lang="es-ES"/>
          </a:p>
          <a:p>
            <a:r>
              <a:rPr lang="es-ES"/>
              <a:t>Afectación desproporcionada de </a:t>
            </a:r>
            <a:r>
              <a:rPr lang="es-ES">
                <a:solidFill>
                  <a:srgbClr val="EC959D"/>
                </a:solidFill>
              </a:rPr>
              <a:t>calidad de vida</a:t>
            </a:r>
            <a:r>
              <a:rPr lang="es-ES"/>
              <a:t> en relación con el área. </a:t>
            </a:r>
          </a:p>
          <a:p>
            <a:endParaRPr lang="es-ES"/>
          </a:p>
          <a:p>
            <a:r>
              <a:rPr lang="es-ES"/>
              <a:t>Mayor </a:t>
            </a:r>
            <a:r>
              <a:rPr lang="es-ES">
                <a:solidFill>
                  <a:srgbClr val="EC959D"/>
                </a:solidFill>
              </a:rPr>
              <a:t>complejidad</a:t>
            </a:r>
            <a:r>
              <a:rPr lang="es-ES"/>
              <a:t> de terapia tópica.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550D29-FB2D-220D-5D32-085293288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19050" y="3052660"/>
            <a:ext cx="6719002" cy="488429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D37B38EB-EA49-629E-DD2C-E703BF0057B8}"/>
              </a:ext>
            </a:extLst>
          </p:cNvPr>
          <p:cNvSpPr txBox="1"/>
          <p:nvPr/>
        </p:nvSpPr>
        <p:spPr>
          <a:xfrm>
            <a:off x="1087408" y="9505820"/>
            <a:ext cx="11431649" cy="24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1. 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Papadavid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E, Ferra D, 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Koumaki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D, Dalamaga M Stamou C, Theodoropoulos K, Rigopoulos D. Dermatology 2014;228:107-11.</a:t>
            </a:r>
          </a:p>
        </p:txBody>
      </p:sp>
    </p:spTree>
    <p:extLst>
      <p:ext uri="{BB962C8B-B14F-4D97-AF65-F5344CB8AC3E}">
        <p14:creationId xmlns:p14="http://schemas.microsoft.com/office/powerpoint/2010/main" val="2021696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C06D7-3B5A-99D6-EFBA-6D23A1DC3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66A7BF7C-14EE-258D-A6AD-FB0BD9D009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60A4EC84-49BA-0707-16C7-607423A690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61578C8A-6103-E21E-D74E-19F07B8C4C1E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EVALUACIÓN DE LA GRAVEDAD</a:t>
            </a:r>
            <a:r>
              <a:rPr lang="en-US" sz="3600" spc="-10" baseline="30000"/>
              <a:t>1</a:t>
            </a:r>
            <a:endParaRPr lang="en-US" sz="3600" spc="-10"/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C439F01D-D5F7-9A3E-8095-81C5699F5CF7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E962A24B-F03B-EFE0-3FB3-815067B207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E952C037-AE6A-86C8-9BC8-B7C40C0B3B4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A6BF97AF-B052-11C2-0D60-779E62FCB28F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B839AF08-C0D6-7B1B-D35A-5FCBABD6CEA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F0C47EA0-BF21-2CDB-171C-2823189D1BE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C618ECA4-0325-E3EC-CB1E-DA053E04B7BF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230BE38C-8572-7C68-45B2-6F56D152216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DBBA37B5-82E3-21D1-0263-AD1260C6A7C2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394CD379-6003-EE94-32ED-A7E0AEB8E5D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4FB4F7DF-AFA3-2B5B-1F1F-4FD995E9E9BB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F410C8BC-1919-2860-9877-711AEC9B13B6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6B7F8F3A-68F3-F9AF-8DFA-8E632700354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819E405A-F0A5-0C51-EBAD-0CCA6D93FE47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2">
            <a:extLst>
              <a:ext uri="{FF2B5EF4-FFF2-40B4-BE49-F238E27FC236}">
                <a16:creationId xmlns:a16="http://schemas.microsoft.com/office/drawing/2014/main" id="{EE9FDB09-715C-6AC8-FC25-7B3E28260C56}"/>
              </a:ext>
            </a:extLst>
          </p:cNvPr>
          <p:cNvSpPr txBox="1"/>
          <p:nvPr/>
        </p:nvSpPr>
        <p:spPr>
          <a:xfrm>
            <a:off x="1087408" y="9505820"/>
            <a:ext cx="11431649" cy="24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1. 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Papadavid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E, Ferra D, 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Koumaki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D, Dalamaga M Stamou C, Theodoropoulos K, Rigopoulos D. Dermatology 2014;228:107-11.</a:t>
            </a:r>
          </a:p>
        </p:txBody>
      </p:sp>
      <p:pic>
        <p:nvPicPr>
          <p:cNvPr id="5" name="Imagen 4" descr="1-s2.0-S1761289613659646-gr4.jpg">
            <a:extLst>
              <a:ext uri="{FF2B5EF4-FFF2-40B4-BE49-F238E27FC236}">
                <a16:creationId xmlns:a16="http://schemas.microsoft.com/office/drawing/2014/main" id="{8565DBDA-C0E3-0720-26EB-F4E1FCEF9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3268"/>
          <a:stretch/>
        </p:blipFill>
        <p:spPr>
          <a:xfrm>
            <a:off x="474685" y="2722406"/>
            <a:ext cx="7343582" cy="4150753"/>
          </a:xfrm>
          <a:prstGeom prst="rect">
            <a:avLst/>
          </a:prstGeom>
        </p:spPr>
      </p:pic>
      <p:pic>
        <p:nvPicPr>
          <p:cNvPr id="9" name="Imagen 8" descr="Fig15.jpg">
            <a:extLst>
              <a:ext uri="{FF2B5EF4-FFF2-40B4-BE49-F238E27FC236}">
                <a16:creationId xmlns:a16="http://schemas.microsoft.com/office/drawing/2014/main" id="{7FED4FEC-8C56-11FD-8433-F33BFC1DA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57" y="2716212"/>
            <a:ext cx="4355890" cy="415694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F1C92F6-6A62-3AA7-C672-E9356E7B72B5}"/>
              </a:ext>
            </a:extLst>
          </p:cNvPr>
          <p:cNvSpPr/>
          <p:nvPr/>
        </p:nvSpPr>
        <p:spPr>
          <a:xfrm>
            <a:off x="5081877" y="7009130"/>
            <a:ext cx="10052050" cy="14625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507808" rtl="0" hangingPunct="0">
              <a:defRPr/>
            </a:pPr>
            <a:r>
              <a:rPr lang="en-US" sz="2968" b="1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Distrofia</a:t>
            </a:r>
            <a:r>
              <a:rPr lang="en-US" sz="2968" b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 </a:t>
            </a:r>
            <a:r>
              <a:rPr lang="en-US" sz="2968" b="1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ungueal</a:t>
            </a:r>
            <a:endParaRPr lang="en-US" sz="2968" b="1">
              <a:solidFill>
                <a:srgbClr val="015B7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liens and cows"/>
            </a:endParaRPr>
          </a:p>
          <a:p>
            <a:pPr algn="ctr" defTabSz="1507808" rtl="0" hangingPunct="0">
              <a:defRPr/>
            </a:pPr>
            <a:r>
              <a:rPr lang="en-US" sz="2968" b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HR 2.93</a:t>
            </a:r>
          </a:p>
          <a:p>
            <a:pPr algn="ctr" defTabSz="1507808" rtl="0" hangingPunct="0">
              <a:defRPr/>
            </a:pPr>
            <a:r>
              <a:rPr lang="en-US" sz="2968" b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95% CI 1.68 – 5.12</a:t>
            </a:r>
          </a:p>
        </p:txBody>
      </p:sp>
      <p:pic>
        <p:nvPicPr>
          <p:cNvPr id="11" name="Imagen 10" descr="ps_invertida04.jpg">
            <a:extLst>
              <a:ext uri="{FF2B5EF4-FFF2-40B4-BE49-F238E27FC236}">
                <a16:creationId xmlns:a16="http://schemas.microsoft.com/office/drawing/2014/main" id="{D095B418-671E-4D40-1F32-F004DD5222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5405" b="52052"/>
          <a:stretch/>
        </p:blipFill>
        <p:spPr>
          <a:xfrm>
            <a:off x="12415286" y="2722406"/>
            <a:ext cx="7269980" cy="415075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778AC5D-43EA-9029-079C-E49617224271}"/>
              </a:ext>
            </a:extLst>
          </p:cNvPr>
          <p:cNvSpPr/>
          <p:nvPr/>
        </p:nvSpPr>
        <p:spPr>
          <a:xfrm>
            <a:off x="12415286" y="6970978"/>
            <a:ext cx="7688814" cy="146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7808" rtl="0" hangingPunct="0">
              <a:defRPr/>
            </a:pPr>
            <a:r>
              <a:rPr lang="en-US" sz="2968" b="1" err="1">
                <a:solidFill>
                  <a:srgbClr val="008C9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Interglutea</a:t>
            </a:r>
            <a:r>
              <a:rPr lang="en-US" sz="2968" b="1">
                <a:solidFill>
                  <a:srgbClr val="008C9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/perianal</a:t>
            </a:r>
          </a:p>
          <a:p>
            <a:pPr algn="ctr" defTabSz="1507808" rtl="0" hangingPunct="0">
              <a:defRPr/>
            </a:pPr>
            <a:r>
              <a:rPr lang="en-US" sz="2968" b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HR 2.35</a:t>
            </a:r>
          </a:p>
          <a:p>
            <a:pPr algn="ctr" defTabSz="1507808" rtl="0" hangingPunct="0">
              <a:defRPr/>
            </a:pPr>
            <a:r>
              <a:rPr lang="en-US" sz="2968" b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 95% CI 1.32 – 4.19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4198C3E-2F7C-5EB6-6AB2-69521F6CC70F}"/>
              </a:ext>
            </a:extLst>
          </p:cNvPr>
          <p:cNvCxnSpPr>
            <a:cxnSpLocks/>
          </p:cNvCxnSpPr>
          <p:nvPr/>
        </p:nvCxnSpPr>
        <p:spPr>
          <a:xfrm>
            <a:off x="6013450" y="7757896"/>
            <a:ext cx="2651792" cy="0"/>
          </a:xfrm>
          <a:prstGeom prst="straightConnector1">
            <a:avLst/>
          </a:prstGeom>
          <a:ln>
            <a:solidFill>
              <a:srgbClr val="EC959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92C05B0C-BFF0-48A5-92D8-37835D97C1D3}"/>
              </a:ext>
            </a:extLst>
          </p:cNvPr>
          <p:cNvCxnSpPr/>
          <p:nvPr/>
        </p:nvCxnSpPr>
        <p:spPr>
          <a:xfrm>
            <a:off x="11195050" y="7757896"/>
            <a:ext cx="3639213" cy="0"/>
          </a:xfrm>
          <a:prstGeom prst="straightConnector1">
            <a:avLst/>
          </a:prstGeom>
          <a:ln>
            <a:solidFill>
              <a:srgbClr val="015B7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7F30E2A-E23A-3D16-B8E4-0F92FF952F04}"/>
              </a:ext>
            </a:extLst>
          </p:cNvPr>
          <p:cNvSpPr/>
          <p:nvPr/>
        </p:nvSpPr>
        <p:spPr>
          <a:xfrm>
            <a:off x="-643114" y="7026638"/>
            <a:ext cx="10052050" cy="14625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507808" rtl="0" hangingPunct="0">
              <a:defRPr/>
            </a:pPr>
            <a:r>
              <a:rPr lang="en-US" sz="2968" b="1">
                <a:solidFill>
                  <a:srgbClr val="EC959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Psoriasis de </a:t>
            </a:r>
            <a:r>
              <a:rPr lang="en-US" sz="2968" b="1" err="1">
                <a:solidFill>
                  <a:srgbClr val="EC959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cuero</a:t>
            </a:r>
            <a:r>
              <a:rPr lang="en-US" sz="2968" b="1">
                <a:solidFill>
                  <a:srgbClr val="EC959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 </a:t>
            </a:r>
            <a:r>
              <a:rPr lang="en-US" sz="2968" b="1" err="1">
                <a:solidFill>
                  <a:srgbClr val="EC959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cabelludo</a:t>
            </a:r>
            <a:endParaRPr lang="en-US" sz="2968" b="1">
              <a:solidFill>
                <a:srgbClr val="EC959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liens and cows"/>
            </a:endParaRPr>
          </a:p>
          <a:p>
            <a:pPr algn="ctr" defTabSz="1507808" rtl="0" hangingPunct="0">
              <a:defRPr/>
            </a:pPr>
            <a:r>
              <a:rPr lang="en-US" sz="2968" b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HR 3.89</a:t>
            </a:r>
          </a:p>
          <a:p>
            <a:pPr algn="ctr" defTabSz="1507808" rtl="0" hangingPunct="0">
              <a:defRPr/>
            </a:pPr>
            <a:r>
              <a:rPr lang="en-US" sz="2968" b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liens and cows"/>
              </a:rPr>
              <a:t>95% CI 2.18 – 6.94</a:t>
            </a:r>
          </a:p>
        </p:txBody>
      </p:sp>
    </p:spTree>
    <p:extLst>
      <p:ext uri="{BB962C8B-B14F-4D97-AF65-F5344CB8AC3E}">
        <p14:creationId xmlns:p14="http://schemas.microsoft.com/office/powerpoint/2010/main" val="117697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A4328-8C03-F6D6-FDA0-5041E7035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446AD38-82A8-3240-16D0-B2597CACB898}"/>
              </a:ext>
            </a:extLst>
          </p:cNvPr>
          <p:cNvSpPr/>
          <p:nvPr/>
        </p:nvSpPr>
        <p:spPr>
          <a:xfrm>
            <a:off x="2965450" y="2066242"/>
            <a:ext cx="14173200" cy="6605417"/>
          </a:xfrm>
          <a:prstGeom prst="roundRect">
            <a:avLst/>
          </a:prstGeom>
          <a:solidFill>
            <a:srgbClr val="E1EBEE"/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A18CB6D8-53DD-42B1-29DC-1DB1FDB4CD4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3BBAE6C2-09E1-3EB7-4F3D-A826ECB344ED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CRITERIOS DE DERIVACIÓN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51F3D2C-06DF-F6E4-1BF5-0DE135CF48C6}"/>
              </a:ext>
            </a:extLst>
          </p:cNvPr>
          <p:cNvSpPr txBox="1"/>
          <p:nvPr/>
        </p:nvSpPr>
        <p:spPr>
          <a:xfrm>
            <a:off x="1202964" y="9530008"/>
            <a:ext cx="18261042" cy="24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Psoriasis: assessment and management. Clinical guideline [CG153]. National Institute for Health and Care Excellence (NICE). 2012 [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actualizado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2017];  Papp K et al. J </a:t>
            </a:r>
            <a:r>
              <a:rPr lang="en-US" sz="1300" err="1">
                <a:solidFill>
                  <a:srgbClr val="939598"/>
                </a:solidFill>
                <a:latin typeface="Noto Sans"/>
                <a:cs typeface="Noto Sans"/>
              </a:rPr>
              <a:t>Cutan</a:t>
            </a:r>
            <a:r>
              <a:rPr lang="en-US" sz="1300">
                <a:solidFill>
                  <a:srgbClr val="939598"/>
                </a:solidFill>
                <a:latin typeface="Noto Sans"/>
                <a:cs typeface="Noto Sans"/>
              </a:rPr>
              <a:t> Med Surg. 2011; 15 (4): 210-9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A20F52C5-0731-D6CD-70E4-40DEA5FDDD3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EE41DFE3-FF74-9847-54D8-725012BF731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3E5E0836-A89A-ACB1-549C-481B4F3389A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C14C2325-B2F8-A267-9713-BD34608FBE24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EFF8614B-BC0A-C214-EB13-3B82417DF69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96566340-A55C-8AA9-AE0F-A0BC09FC6A1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B1000C7C-8E3B-878C-9D73-98C316B212FB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1F38F702-DF3F-96F4-DF4C-DBCEF63C268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141544F2-46DD-7721-4504-38F2A0B174BA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D3FB3962-275A-B7A7-7986-182B8D593D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6E3947CC-C8E5-ACDC-EE24-2153E6DFEF77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D4195747-1A2E-CD44-7E36-72F221AB6E18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24B964CA-568E-523B-ABBB-26F830D35EE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8F6B6FC5-A29E-80ED-B29B-28ED95D6F787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1DD8626-A18B-53D5-68F9-188E3C11A6C1}"/>
              </a:ext>
            </a:extLst>
          </p:cNvPr>
          <p:cNvSpPr txBox="1">
            <a:spLocks/>
          </p:cNvSpPr>
          <p:nvPr/>
        </p:nvSpPr>
        <p:spPr>
          <a:xfrm>
            <a:off x="3539907" y="2739870"/>
            <a:ext cx="13256616" cy="5202277"/>
          </a:xfrm>
          <a:prstGeom prst="rect">
            <a:avLst/>
          </a:prstGeom>
        </p:spPr>
        <p:txBody>
          <a:bodyPr lIns="150781" tIns="75390" rIns="150781" bIns="75390" anchor="t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</a:rPr>
              <a:t>Dudas acerca del diagnóstico</a:t>
            </a:r>
          </a:p>
          <a:p>
            <a:pPr marL="0" indent="0">
              <a:buClr>
                <a:srgbClr val="F896A3"/>
              </a:buClr>
              <a:buNone/>
              <a:defRPr/>
            </a:pPr>
            <a:endParaRPr lang="es-ES" sz="2700" b="1">
              <a:solidFill>
                <a:srgbClr val="1D6985"/>
              </a:solidFill>
              <a:latin typeface="Noto Sans 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  <a:cs typeface="Arial"/>
              </a:rPr>
              <a:t>Psoriasis moderada-grave</a:t>
            </a:r>
          </a:p>
          <a:p>
            <a:pPr marL="0" indent="0">
              <a:buClr>
                <a:srgbClr val="F896A3"/>
              </a:buClr>
              <a:buNone/>
              <a:defRPr/>
            </a:pPr>
            <a:endParaRPr lang="es-ES" sz="2700" b="1">
              <a:solidFill>
                <a:srgbClr val="1D6985"/>
              </a:solidFill>
              <a:latin typeface="Noto Sans "/>
              <a:cs typeface="Arial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  <a:cs typeface="Arial"/>
              </a:rPr>
              <a:t>Psoriasis que no puede controlarse con tratamiento tópico</a:t>
            </a: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2700" b="1">
              <a:solidFill>
                <a:srgbClr val="1D6985"/>
              </a:solidFill>
              <a:latin typeface="Noto Sans "/>
              <a:cs typeface="Arial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  <a:cs typeface="Arial"/>
              </a:rPr>
              <a:t>Psoriasis ungueal con repercusión funcional o cosmética</a:t>
            </a: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2700" b="1">
              <a:solidFill>
                <a:srgbClr val="1D6985"/>
              </a:solidFill>
              <a:latin typeface="Noto Sans "/>
              <a:cs typeface="Arial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  <a:cs typeface="Arial"/>
              </a:rPr>
              <a:t>Psoriasis que afecta de manera importante al bienestar físico, psicológico o social</a:t>
            </a: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2700" b="1">
              <a:solidFill>
                <a:srgbClr val="1D6985"/>
              </a:solidFill>
              <a:latin typeface="Noto Sans "/>
              <a:cs typeface="Arial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A6B55E0-5BCB-1099-58DA-14AB22EB5624}"/>
              </a:ext>
            </a:extLst>
          </p:cNvPr>
          <p:cNvSpPr/>
          <p:nvPr/>
        </p:nvSpPr>
        <p:spPr>
          <a:xfrm>
            <a:off x="16264214" y="1807362"/>
            <a:ext cx="1255435" cy="1209753"/>
          </a:xfrm>
          <a:prstGeom prst="ellipse">
            <a:avLst/>
          </a:prstGeom>
          <a:solidFill>
            <a:srgbClr val="EC959D"/>
          </a:solidFill>
          <a:ln>
            <a:solidFill>
              <a:srgbClr val="EC9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Gráfico 9" descr="Comentario importante con relleno sólido">
            <a:extLst>
              <a:ext uri="{FF2B5EF4-FFF2-40B4-BE49-F238E27FC236}">
                <a16:creationId xmlns:a16="http://schemas.microsoft.com/office/drawing/2014/main" id="{EDC5EBB2-3DE3-0B0F-B47B-2FC1C325C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451756" y="1996307"/>
            <a:ext cx="901209" cy="9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0223" y="5946249"/>
            <a:ext cx="3383915" cy="2558415"/>
            <a:chOff x="820222" y="5946248"/>
            <a:chExt cx="3383915" cy="2558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222" y="5946248"/>
              <a:ext cx="2993085" cy="25578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39109" y="6251233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50164" y="6161653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852325" y="6285184"/>
            <a:ext cx="116078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20-</a:t>
            </a: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40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94778" y="5946248"/>
            <a:ext cx="3773804" cy="2715260"/>
            <a:chOff x="2694778" y="5946248"/>
            <a:chExt cx="3773804" cy="27152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4778" y="5946248"/>
              <a:ext cx="3759464" cy="27147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03542" y="6251233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14597" y="6161653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116759" y="6285184"/>
            <a:ext cx="116078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15-</a:t>
            </a: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30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19579" y="5946248"/>
            <a:ext cx="3788410" cy="2715260"/>
            <a:chOff x="4919578" y="5946248"/>
            <a:chExt cx="3788410" cy="271526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9578" y="5946248"/>
              <a:ext cx="3759466" cy="27147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42693" y="6251233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53748" y="6161653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55909" y="6285184"/>
            <a:ext cx="116078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20-</a:t>
            </a: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30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53431" y="8473138"/>
            <a:ext cx="115570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Obesidad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38055" y="8473138"/>
            <a:ext cx="126365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Dislipemia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20210" y="8473138"/>
            <a:ext cx="156019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Hipertensión</a:t>
            </a:r>
            <a:endParaRPr sz="1950">
              <a:latin typeface="Noto Sans"/>
              <a:cs typeface="Noto San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795254" y="5944176"/>
            <a:ext cx="3392804" cy="2559685"/>
            <a:chOff x="9795254" y="5944175"/>
            <a:chExt cx="3392804" cy="255968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95254" y="5944175"/>
              <a:ext cx="2993091" cy="25594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822661" y="6229419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733716" y="6139840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835877" y="6263370"/>
            <a:ext cx="116078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10-</a:t>
            </a: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20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680664" y="5944176"/>
            <a:ext cx="3787140" cy="2821940"/>
            <a:chOff x="11680663" y="5944175"/>
            <a:chExt cx="3787140" cy="282194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80663" y="5944175"/>
              <a:ext cx="3759462" cy="282155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102591" y="6229419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013646" y="6139840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4115808" y="6263370"/>
            <a:ext cx="116078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20-</a:t>
            </a: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30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170533" y="5944175"/>
            <a:ext cx="3769360" cy="2715260"/>
            <a:chOff x="7170533" y="5944175"/>
            <a:chExt cx="3769360" cy="2715260"/>
          </a:xfrm>
        </p:grpSpPr>
        <p:sp>
          <p:nvSpPr>
            <p:cNvPr id="31" name="object 31"/>
            <p:cNvSpPr/>
            <p:nvPr/>
          </p:nvSpPr>
          <p:spPr>
            <a:xfrm>
              <a:off x="9567614" y="6943135"/>
              <a:ext cx="247650" cy="242570"/>
            </a:xfrm>
            <a:custGeom>
              <a:avLst/>
              <a:gdLst/>
              <a:ahLst/>
              <a:cxnLst/>
              <a:rect l="l" t="t" r="r" b="b"/>
              <a:pathLst>
                <a:path w="247650" h="242570">
                  <a:moveTo>
                    <a:pt x="131184" y="242411"/>
                  </a:moveTo>
                  <a:lnTo>
                    <a:pt x="190736" y="223430"/>
                  </a:lnTo>
                  <a:lnTo>
                    <a:pt x="233034" y="177764"/>
                  </a:lnTo>
                  <a:lnTo>
                    <a:pt x="247406" y="118771"/>
                  </a:lnTo>
                  <a:lnTo>
                    <a:pt x="242988" y="88853"/>
                  </a:lnTo>
                  <a:lnTo>
                    <a:pt x="211405" y="35359"/>
                  </a:lnTo>
                  <a:lnTo>
                    <a:pt x="157551" y="4451"/>
                  </a:lnTo>
                  <a:lnTo>
                    <a:pt x="125561" y="0"/>
                  </a:lnTo>
                  <a:lnTo>
                    <a:pt x="93392" y="3609"/>
                  </a:lnTo>
                  <a:lnTo>
                    <a:pt x="38591" y="33154"/>
                  </a:lnTo>
                  <a:lnTo>
                    <a:pt x="4776" y="87993"/>
                  </a:lnTo>
                  <a:lnTo>
                    <a:pt x="0" y="119721"/>
                  </a:lnTo>
                  <a:lnTo>
                    <a:pt x="4090" y="151548"/>
                  </a:lnTo>
                  <a:lnTo>
                    <a:pt x="38287" y="208675"/>
                  </a:lnTo>
                  <a:lnTo>
                    <a:pt x="96948" y="239699"/>
                  </a:lnTo>
                  <a:lnTo>
                    <a:pt x="131184" y="242411"/>
                  </a:lnTo>
                  <a:close/>
                </a:path>
              </a:pathLst>
            </a:custGeom>
            <a:ln w="15486">
              <a:solidFill>
                <a:srgbClr val="1D6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02399" y="6935388"/>
              <a:ext cx="260985" cy="258445"/>
            </a:xfrm>
            <a:custGeom>
              <a:avLst/>
              <a:gdLst/>
              <a:ahLst/>
              <a:cxnLst/>
              <a:rect l="l" t="t" r="r" b="b"/>
              <a:pathLst>
                <a:path w="260984" h="258445">
                  <a:moveTo>
                    <a:pt x="132684" y="0"/>
                  </a:moveTo>
                  <a:lnTo>
                    <a:pt x="89504" y="6449"/>
                  </a:lnTo>
                  <a:lnTo>
                    <a:pt x="50236" y="26911"/>
                  </a:lnTo>
                  <a:lnTo>
                    <a:pt x="18979" y="61435"/>
                  </a:lnTo>
                  <a:lnTo>
                    <a:pt x="2609" y="100674"/>
                  </a:lnTo>
                  <a:lnTo>
                    <a:pt x="0" y="140376"/>
                  </a:lnTo>
                  <a:lnTo>
                    <a:pt x="9591" y="178028"/>
                  </a:lnTo>
                  <a:lnTo>
                    <a:pt x="29823" y="211117"/>
                  </a:lnTo>
                  <a:lnTo>
                    <a:pt x="59136" y="237132"/>
                  </a:lnTo>
                  <a:lnTo>
                    <a:pt x="95970" y="253560"/>
                  </a:lnTo>
                  <a:lnTo>
                    <a:pt x="138766" y="257890"/>
                  </a:lnTo>
                  <a:lnTo>
                    <a:pt x="183711" y="247420"/>
                  </a:lnTo>
                  <a:lnTo>
                    <a:pt x="220221" y="223743"/>
                  </a:lnTo>
                  <a:lnTo>
                    <a:pt x="246434" y="190223"/>
                  </a:lnTo>
                  <a:lnTo>
                    <a:pt x="260492" y="150226"/>
                  </a:lnTo>
                  <a:lnTo>
                    <a:pt x="260534" y="107117"/>
                  </a:lnTo>
                  <a:lnTo>
                    <a:pt x="244700" y="64262"/>
                  </a:lnTo>
                  <a:lnTo>
                    <a:pt x="214382" y="28953"/>
                  </a:lnTo>
                  <a:lnTo>
                    <a:pt x="175676" y="7517"/>
                  </a:lnTo>
                  <a:lnTo>
                    <a:pt x="132684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51477" y="6943135"/>
              <a:ext cx="247650" cy="242570"/>
            </a:xfrm>
            <a:custGeom>
              <a:avLst/>
              <a:gdLst/>
              <a:ahLst/>
              <a:cxnLst/>
              <a:rect l="l" t="t" r="r" b="b"/>
              <a:pathLst>
                <a:path w="247650" h="242570">
                  <a:moveTo>
                    <a:pt x="131184" y="242411"/>
                  </a:moveTo>
                  <a:lnTo>
                    <a:pt x="190736" y="223430"/>
                  </a:lnTo>
                  <a:lnTo>
                    <a:pt x="233034" y="177764"/>
                  </a:lnTo>
                  <a:lnTo>
                    <a:pt x="247406" y="118771"/>
                  </a:lnTo>
                  <a:lnTo>
                    <a:pt x="242988" y="88853"/>
                  </a:lnTo>
                  <a:lnTo>
                    <a:pt x="211405" y="35359"/>
                  </a:lnTo>
                  <a:lnTo>
                    <a:pt x="157551" y="4451"/>
                  </a:lnTo>
                  <a:lnTo>
                    <a:pt x="125561" y="0"/>
                  </a:lnTo>
                  <a:lnTo>
                    <a:pt x="93392" y="3609"/>
                  </a:lnTo>
                  <a:lnTo>
                    <a:pt x="38591" y="33154"/>
                  </a:lnTo>
                  <a:lnTo>
                    <a:pt x="4776" y="87993"/>
                  </a:lnTo>
                  <a:lnTo>
                    <a:pt x="0" y="119721"/>
                  </a:lnTo>
                  <a:lnTo>
                    <a:pt x="4090" y="151548"/>
                  </a:lnTo>
                  <a:lnTo>
                    <a:pt x="38287" y="208675"/>
                  </a:lnTo>
                  <a:lnTo>
                    <a:pt x="96948" y="239699"/>
                  </a:lnTo>
                  <a:lnTo>
                    <a:pt x="131184" y="242411"/>
                  </a:lnTo>
                  <a:close/>
                </a:path>
              </a:pathLst>
            </a:custGeom>
            <a:ln w="15486">
              <a:solidFill>
                <a:srgbClr val="1D6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0533" y="5944175"/>
              <a:ext cx="3759468" cy="271473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574444" y="6229419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485499" y="6139840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014773" y="6263370"/>
            <a:ext cx="62992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20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792631" y="5944176"/>
            <a:ext cx="7959725" cy="2821940"/>
            <a:chOff x="9792630" y="5944175"/>
            <a:chExt cx="7959725" cy="2821940"/>
          </a:xfrm>
        </p:grpSpPr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92630" y="6446535"/>
              <a:ext cx="175596" cy="12887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69009" y="5944175"/>
              <a:ext cx="3783022" cy="282155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386778" y="6246151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297833" y="6156571"/>
              <a:ext cx="1365250" cy="695960"/>
            </a:xfrm>
            <a:custGeom>
              <a:avLst/>
              <a:gdLst/>
              <a:ahLst/>
              <a:cxnLst/>
              <a:rect l="l" t="t" r="r" b="b"/>
              <a:pathLst>
                <a:path w="1365250" h="695959">
                  <a:moveTo>
                    <a:pt x="1279427" y="0"/>
                  </a:moveTo>
                  <a:lnTo>
                    <a:pt x="85526" y="0"/>
                  </a:lnTo>
                  <a:lnTo>
                    <a:pt x="52235" y="6721"/>
                  </a:lnTo>
                  <a:lnTo>
                    <a:pt x="25050" y="25050"/>
                  </a:lnTo>
                  <a:lnTo>
                    <a:pt x="6721" y="52235"/>
                  </a:lnTo>
                  <a:lnTo>
                    <a:pt x="0" y="85526"/>
                  </a:lnTo>
                  <a:lnTo>
                    <a:pt x="0" y="609929"/>
                  </a:lnTo>
                  <a:lnTo>
                    <a:pt x="6721" y="643213"/>
                  </a:lnTo>
                  <a:lnTo>
                    <a:pt x="25050" y="670395"/>
                  </a:lnTo>
                  <a:lnTo>
                    <a:pt x="52235" y="688723"/>
                  </a:lnTo>
                  <a:lnTo>
                    <a:pt x="85526" y="695444"/>
                  </a:lnTo>
                  <a:lnTo>
                    <a:pt x="1279427" y="695444"/>
                  </a:lnTo>
                  <a:lnTo>
                    <a:pt x="1312717" y="688723"/>
                  </a:lnTo>
                  <a:lnTo>
                    <a:pt x="1339902" y="670395"/>
                  </a:lnTo>
                  <a:lnTo>
                    <a:pt x="1358232" y="643213"/>
                  </a:lnTo>
                  <a:lnTo>
                    <a:pt x="1364953" y="609929"/>
                  </a:lnTo>
                  <a:lnTo>
                    <a:pt x="1364953" y="85526"/>
                  </a:lnTo>
                  <a:lnTo>
                    <a:pt x="1358232" y="52235"/>
                  </a:lnTo>
                  <a:lnTo>
                    <a:pt x="1339902" y="25050"/>
                  </a:lnTo>
                  <a:lnTo>
                    <a:pt x="1312717" y="6721"/>
                  </a:lnTo>
                  <a:lnTo>
                    <a:pt x="1279427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6399995" y="6280101"/>
            <a:ext cx="1160780" cy="460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20-</a:t>
            </a:r>
            <a:r>
              <a:rPr sz="2850" b="1" spc="-25">
                <a:solidFill>
                  <a:srgbClr val="FFFFFF"/>
                </a:solidFill>
                <a:latin typeface="Noto Sans"/>
                <a:cs typeface="Noto Sans"/>
              </a:rPr>
              <a:t>30</a:t>
            </a:r>
            <a:r>
              <a:rPr sz="1650" b="1" spc="-25">
                <a:solidFill>
                  <a:srgbClr val="FFFFFF"/>
                </a:solidFill>
                <a:latin typeface="Noto Sans"/>
                <a:cs typeface="Noto Sans"/>
              </a:rPr>
              <a:t>%</a:t>
            </a:r>
            <a:endParaRPr sz="1650">
              <a:latin typeface="Noto Sans"/>
              <a:cs typeface="Noto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62739" y="8443583"/>
            <a:ext cx="1066165" cy="629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215" marR="5080" indent="-184150">
              <a:lnSpc>
                <a:spcPct val="101699"/>
              </a:lnSpc>
              <a:spcBef>
                <a:spcPts val="90"/>
              </a:spcBef>
            </a:pP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Diabetes </a:t>
            </a:r>
            <a:r>
              <a:rPr sz="1950">
                <a:solidFill>
                  <a:srgbClr val="003466"/>
                </a:solidFill>
                <a:latin typeface="Noto Sans"/>
                <a:cs typeface="Noto Sans"/>
              </a:rPr>
              <a:t>tipo</a:t>
            </a:r>
            <a:r>
              <a:rPr sz="1950" spc="75">
                <a:solidFill>
                  <a:srgbClr val="003466"/>
                </a:solidFill>
                <a:latin typeface="Noto Sans"/>
                <a:cs typeface="Noto Sans"/>
              </a:rPr>
              <a:t> </a:t>
            </a:r>
            <a:r>
              <a:rPr sz="1950" spc="-60">
                <a:solidFill>
                  <a:srgbClr val="003466"/>
                </a:solidFill>
                <a:latin typeface="Noto Sans"/>
                <a:cs typeface="Noto Sans"/>
              </a:rPr>
              <a:t>2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701177" y="8443583"/>
            <a:ext cx="1345565" cy="629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8265">
              <a:lnSpc>
                <a:spcPct val="101699"/>
              </a:lnSpc>
              <a:spcBef>
                <a:spcPts val="90"/>
              </a:spcBef>
            </a:pP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Síndrome metabólico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92388" y="8443583"/>
            <a:ext cx="1315085" cy="629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500" marR="5080" indent="-51435">
              <a:lnSpc>
                <a:spcPct val="101699"/>
              </a:lnSpc>
              <a:spcBef>
                <a:spcPts val="90"/>
              </a:spcBef>
            </a:pPr>
            <a:r>
              <a:rPr sz="1950">
                <a:solidFill>
                  <a:srgbClr val="003466"/>
                </a:solidFill>
                <a:latin typeface="Noto Sans"/>
                <a:cs typeface="Noto Sans"/>
              </a:rPr>
              <a:t>Ansiedad</a:t>
            </a:r>
            <a:r>
              <a:rPr sz="1950" spc="85">
                <a:solidFill>
                  <a:srgbClr val="003466"/>
                </a:solidFill>
                <a:latin typeface="Noto Sans"/>
                <a:cs typeface="Noto Sans"/>
              </a:rPr>
              <a:t> </a:t>
            </a:r>
            <a:r>
              <a:rPr sz="1950" spc="-50">
                <a:solidFill>
                  <a:srgbClr val="003466"/>
                </a:solidFill>
                <a:latin typeface="Noto Sans"/>
                <a:cs typeface="Noto Sans"/>
              </a:rPr>
              <a:t>y </a:t>
            </a: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depresión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141289" y="8443583"/>
            <a:ext cx="1302385" cy="629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37490">
              <a:lnSpc>
                <a:spcPct val="101699"/>
              </a:lnSpc>
              <a:spcBef>
                <a:spcPts val="90"/>
              </a:spcBef>
            </a:pP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Artritis psoriástica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901186" y="1736367"/>
            <a:ext cx="7188200" cy="2503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502920">
              <a:lnSpc>
                <a:spcPct val="1004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psoriasis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es una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enfermedad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inflamatoria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crónica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inmunomediada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que afecta al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2–3 %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de la población y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que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hoy</a:t>
            </a:r>
            <a:r>
              <a:rPr sz="27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se</a:t>
            </a:r>
            <a:r>
              <a:rPr sz="270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reconoce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como</a:t>
            </a:r>
            <a:r>
              <a:rPr sz="270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sistémica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,</a:t>
            </a:r>
            <a:r>
              <a:rPr sz="270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su</a:t>
            </a:r>
            <a:endParaRPr sz="2700">
              <a:latin typeface="Noto Sans"/>
              <a:cs typeface="Noto Sans"/>
            </a:endParaRPr>
          </a:p>
          <a:p>
            <a:pPr marL="38100" marR="30480">
              <a:lnSpc>
                <a:spcPts val="3250"/>
              </a:lnSpc>
              <a:spcBef>
                <a:spcPts val="105"/>
              </a:spcBef>
            </a:pP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relación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comorbilidades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metabólicas,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cardiovasculares</a:t>
            </a:r>
            <a:r>
              <a:rPr sz="2700" b="1" spc="-9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70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psicológicas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708716" y="2475882"/>
            <a:ext cx="271780" cy="1027430"/>
          </a:xfrm>
          <a:custGeom>
            <a:avLst/>
            <a:gdLst/>
            <a:ahLst/>
            <a:cxnLst/>
            <a:rect l="l" t="t" r="r" b="b"/>
            <a:pathLst>
              <a:path w="271779" h="1027429">
                <a:moveTo>
                  <a:pt x="9298" y="0"/>
                </a:moveTo>
                <a:lnTo>
                  <a:pt x="0" y="1027298"/>
                </a:lnTo>
                <a:lnTo>
                  <a:pt x="271258" y="509000"/>
                </a:lnTo>
                <a:lnTo>
                  <a:pt x="9298" y="0"/>
                </a:lnTo>
                <a:close/>
              </a:path>
            </a:pathLst>
          </a:custGeom>
          <a:solidFill>
            <a:srgbClr val="EB959D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" y="1648620"/>
            <a:ext cx="3025405" cy="3023017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11451778" y="1754087"/>
            <a:ext cx="8652510" cy="2415540"/>
          </a:xfrm>
          <a:custGeom>
            <a:avLst/>
            <a:gdLst/>
            <a:ahLst/>
            <a:cxnLst/>
            <a:rect l="l" t="t" r="r" b="b"/>
            <a:pathLst>
              <a:path w="8652510" h="2415540">
                <a:moveTo>
                  <a:pt x="8652322" y="0"/>
                </a:moveTo>
                <a:lnTo>
                  <a:pt x="305362" y="0"/>
                </a:lnTo>
                <a:lnTo>
                  <a:pt x="255831" y="3996"/>
                </a:lnTo>
                <a:lnTo>
                  <a:pt x="208845" y="15567"/>
                </a:lnTo>
                <a:lnTo>
                  <a:pt x="165032" y="34084"/>
                </a:lnTo>
                <a:lnTo>
                  <a:pt x="125020" y="58918"/>
                </a:lnTo>
                <a:lnTo>
                  <a:pt x="89439" y="89439"/>
                </a:lnTo>
                <a:lnTo>
                  <a:pt x="58918" y="125020"/>
                </a:lnTo>
                <a:lnTo>
                  <a:pt x="34084" y="165032"/>
                </a:lnTo>
                <a:lnTo>
                  <a:pt x="15567" y="208845"/>
                </a:lnTo>
                <a:lnTo>
                  <a:pt x="3996" y="255831"/>
                </a:lnTo>
                <a:lnTo>
                  <a:pt x="0" y="305362"/>
                </a:lnTo>
                <a:lnTo>
                  <a:pt x="0" y="2109789"/>
                </a:lnTo>
                <a:lnTo>
                  <a:pt x="3996" y="2159319"/>
                </a:lnTo>
                <a:lnTo>
                  <a:pt x="15567" y="2206305"/>
                </a:lnTo>
                <a:lnTo>
                  <a:pt x="34084" y="2250117"/>
                </a:lnTo>
                <a:lnTo>
                  <a:pt x="58918" y="2290127"/>
                </a:lnTo>
                <a:lnTo>
                  <a:pt x="89439" y="2325706"/>
                </a:lnTo>
                <a:lnTo>
                  <a:pt x="125020" y="2356226"/>
                </a:lnTo>
                <a:lnTo>
                  <a:pt x="165032" y="2381058"/>
                </a:lnTo>
                <a:lnTo>
                  <a:pt x="208845" y="2399574"/>
                </a:lnTo>
                <a:lnTo>
                  <a:pt x="255831" y="2411144"/>
                </a:lnTo>
                <a:lnTo>
                  <a:pt x="305362" y="2415141"/>
                </a:lnTo>
                <a:lnTo>
                  <a:pt x="8652322" y="2415141"/>
                </a:lnTo>
                <a:lnTo>
                  <a:pt x="8652322" y="0"/>
                </a:lnTo>
                <a:close/>
              </a:path>
            </a:pathLst>
          </a:custGeom>
          <a:solidFill>
            <a:srgbClr val="FBED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1907790" y="2105773"/>
            <a:ext cx="6954520" cy="1677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Estas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asociaciones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se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explican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una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inflamación sistémica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mantenida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,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mediada por citoquinas como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TNF-α, IL-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23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 IL-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17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endParaRPr sz="2700">
              <a:latin typeface="Noto Sans"/>
              <a:cs typeface="Noto Sans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0" y="4879283"/>
            <a:ext cx="12103100" cy="619125"/>
            <a:chOff x="0" y="4879283"/>
            <a:chExt cx="12103100" cy="619125"/>
          </a:xfrm>
        </p:grpSpPr>
        <p:sp>
          <p:nvSpPr>
            <p:cNvPr id="54" name="object 54"/>
            <p:cNvSpPr/>
            <p:nvPr/>
          </p:nvSpPr>
          <p:spPr>
            <a:xfrm>
              <a:off x="0" y="4973727"/>
              <a:ext cx="12103100" cy="525145"/>
            </a:xfrm>
            <a:custGeom>
              <a:avLst/>
              <a:gdLst/>
              <a:ahLst/>
              <a:cxnLst/>
              <a:rect l="l" t="t" r="r" b="b"/>
              <a:pathLst>
                <a:path w="12103100" h="525145">
                  <a:moveTo>
                    <a:pt x="11883258" y="0"/>
                  </a:moveTo>
                  <a:lnTo>
                    <a:pt x="0" y="0"/>
                  </a:lnTo>
                  <a:lnTo>
                    <a:pt x="0" y="524570"/>
                  </a:lnTo>
                  <a:lnTo>
                    <a:pt x="11883258" y="524570"/>
                  </a:lnTo>
                  <a:lnTo>
                    <a:pt x="11927497" y="520110"/>
                  </a:lnTo>
                  <a:lnTo>
                    <a:pt x="11968701" y="507319"/>
                  </a:lnTo>
                  <a:lnTo>
                    <a:pt x="12005988" y="487081"/>
                  </a:lnTo>
                  <a:lnTo>
                    <a:pt x="12038475" y="460276"/>
                  </a:lnTo>
                  <a:lnTo>
                    <a:pt x="12065280" y="427789"/>
                  </a:lnTo>
                  <a:lnTo>
                    <a:pt x="12085519" y="390502"/>
                  </a:lnTo>
                  <a:lnTo>
                    <a:pt x="12098309" y="349297"/>
                  </a:lnTo>
                  <a:lnTo>
                    <a:pt x="12102769" y="305058"/>
                  </a:lnTo>
                  <a:lnTo>
                    <a:pt x="12102769" y="219511"/>
                  </a:lnTo>
                  <a:lnTo>
                    <a:pt x="12098309" y="175272"/>
                  </a:lnTo>
                  <a:lnTo>
                    <a:pt x="12085519" y="134068"/>
                  </a:lnTo>
                  <a:lnTo>
                    <a:pt x="12065280" y="96781"/>
                  </a:lnTo>
                  <a:lnTo>
                    <a:pt x="12038475" y="64293"/>
                  </a:lnTo>
                  <a:lnTo>
                    <a:pt x="12005988" y="37489"/>
                  </a:lnTo>
                  <a:lnTo>
                    <a:pt x="11968701" y="17250"/>
                  </a:lnTo>
                  <a:lnTo>
                    <a:pt x="11927497" y="4459"/>
                  </a:lnTo>
                  <a:lnTo>
                    <a:pt x="11883258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4879283"/>
              <a:ext cx="11941810" cy="556895"/>
            </a:xfrm>
            <a:custGeom>
              <a:avLst/>
              <a:gdLst/>
              <a:ahLst/>
              <a:cxnLst/>
              <a:rect l="l" t="t" r="r" b="b"/>
              <a:pathLst>
                <a:path w="11941810" h="556895">
                  <a:moveTo>
                    <a:pt x="11721670" y="0"/>
                  </a:moveTo>
                  <a:lnTo>
                    <a:pt x="0" y="0"/>
                  </a:lnTo>
                  <a:lnTo>
                    <a:pt x="0" y="556496"/>
                  </a:lnTo>
                  <a:lnTo>
                    <a:pt x="11721670" y="556496"/>
                  </a:lnTo>
                  <a:lnTo>
                    <a:pt x="11765909" y="552036"/>
                  </a:lnTo>
                  <a:lnTo>
                    <a:pt x="11807113" y="539245"/>
                  </a:lnTo>
                  <a:lnTo>
                    <a:pt x="11844400" y="519006"/>
                  </a:lnTo>
                  <a:lnTo>
                    <a:pt x="11876888" y="492202"/>
                  </a:lnTo>
                  <a:lnTo>
                    <a:pt x="11903692" y="459715"/>
                  </a:lnTo>
                  <a:lnTo>
                    <a:pt x="11923931" y="422427"/>
                  </a:lnTo>
                  <a:lnTo>
                    <a:pt x="11936722" y="381223"/>
                  </a:lnTo>
                  <a:lnTo>
                    <a:pt x="11941181" y="336984"/>
                  </a:lnTo>
                  <a:lnTo>
                    <a:pt x="11941181" y="219511"/>
                  </a:lnTo>
                  <a:lnTo>
                    <a:pt x="11936722" y="175272"/>
                  </a:lnTo>
                  <a:lnTo>
                    <a:pt x="11923931" y="134068"/>
                  </a:lnTo>
                  <a:lnTo>
                    <a:pt x="11903692" y="96781"/>
                  </a:lnTo>
                  <a:lnTo>
                    <a:pt x="11876888" y="64293"/>
                  </a:lnTo>
                  <a:lnTo>
                    <a:pt x="11844400" y="37489"/>
                  </a:lnTo>
                  <a:lnTo>
                    <a:pt x="11807113" y="17250"/>
                  </a:lnTo>
                  <a:lnTo>
                    <a:pt x="11765909" y="4459"/>
                  </a:lnTo>
                  <a:lnTo>
                    <a:pt x="11721670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216763" y="4918273"/>
            <a:ext cx="1038479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spcBef>
                <a:spcPts val="1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Comorbilidades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más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prevalentes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pacientes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con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2325" b="1" spc="-15" baseline="32258">
                <a:solidFill>
                  <a:srgbClr val="FFFFFF"/>
                </a:solidFill>
                <a:latin typeface="Noto Sans"/>
                <a:cs typeface="Noto Sans"/>
              </a:rPr>
              <a:t>2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33279" y="9257965"/>
            <a:ext cx="17233900" cy="7340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IL-17: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interleucina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17;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IL-23:</a:t>
            </a:r>
            <a:r>
              <a:rPr sz="13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interleucina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23;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TNF-α:</a:t>
            </a:r>
            <a:r>
              <a:rPr sz="13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factor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necrosis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tumoral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alfa,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por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sus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siglas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inglés.</a:t>
            </a:r>
            <a:endParaRPr sz="1300"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0">
                <a:solidFill>
                  <a:srgbClr val="939598"/>
                </a:solidFill>
                <a:latin typeface="Noto Sans"/>
                <a:cs typeface="Noto Sans"/>
              </a:rPr>
              <a:t>Torres-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Soto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SA,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Silva-Quintero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Rojas-Zuleta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WG.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march: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view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pathophysiology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cardiovascular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Rev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Colomb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Reumatol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(Engl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Ed).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2024;31(1):18-28;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Takeshita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Grewal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Langan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SM,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Mehta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NN,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Ogdie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Van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Voorhees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AS,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comorbid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diseases: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Epidemiology.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Am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Acad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Dermatol.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2017;76(3):377-</a:t>
            </a:r>
            <a:r>
              <a:rPr sz="1300" spc="-20">
                <a:solidFill>
                  <a:srgbClr val="939598"/>
                </a:solidFill>
                <a:latin typeface="Noto Sans"/>
                <a:cs typeface="Noto Sans"/>
              </a:rPr>
              <a:t>390.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58" name="object 5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1233377" y="241090"/>
            <a:ext cx="12640673" cy="590352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t>LA</a:t>
            </a:r>
            <a:r>
              <a:rPr spc="-70"/>
              <a:t> </a:t>
            </a:r>
            <a:r>
              <a:t>PSORIASIS:</a:t>
            </a:r>
            <a:r>
              <a:rPr spc="-65"/>
              <a:t> </a:t>
            </a:r>
            <a:r>
              <a:t>UNA</a:t>
            </a:r>
            <a:r>
              <a:rPr spc="-70"/>
              <a:t> </a:t>
            </a:r>
            <a:r>
              <a:rPr spc="-10"/>
              <a:t>ENFERMEDAD</a:t>
            </a:r>
            <a:r>
              <a:rPr spc="-65"/>
              <a:t> </a:t>
            </a:r>
            <a:r>
              <a:rPr spc="-10"/>
              <a:t>INFLAMATORIA</a:t>
            </a:r>
            <a:r>
              <a:rPr spc="-65"/>
              <a:t> </a:t>
            </a:r>
            <a:r>
              <a:rPr spc="-10"/>
              <a:t>SISTÉMICA</a:t>
            </a:r>
          </a:p>
        </p:txBody>
      </p:sp>
      <p:sp>
        <p:nvSpPr>
          <p:cNvPr id="60" name="object 60"/>
          <p:cNvSpPr/>
          <p:nvPr/>
        </p:nvSpPr>
        <p:spPr>
          <a:xfrm>
            <a:off x="16857383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81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53277" y="942641"/>
                </a:lnTo>
                <a:lnTo>
                  <a:pt x="2102816" y="937647"/>
                </a:lnTo>
                <a:lnTo>
                  <a:pt x="2148956" y="923325"/>
                </a:lnTo>
                <a:lnTo>
                  <a:pt x="2190709" y="900662"/>
                </a:lnTo>
                <a:lnTo>
                  <a:pt x="2227087" y="870647"/>
                </a:lnTo>
                <a:lnTo>
                  <a:pt x="2257102" y="834269"/>
                </a:lnTo>
                <a:lnTo>
                  <a:pt x="2279765" y="792515"/>
                </a:lnTo>
                <a:lnTo>
                  <a:pt x="2294088" y="746375"/>
                </a:lnTo>
                <a:lnTo>
                  <a:pt x="2299081" y="696837"/>
                </a:lnTo>
                <a:lnTo>
                  <a:pt x="2299081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7322765" y="229189"/>
            <a:ext cx="1368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6288E1C0-EEA8-4BCA-8D57-E4083DA38B23}"/>
              </a:ext>
            </a:extLst>
          </p:cNvPr>
          <p:cNvSpPr/>
          <p:nvPr/>
        </p:nvSpPr>
        <p:spPr>
          <a:xfrm>
            <a:off x="1229993" y="1553681"/>
            <a:ext cx="17644118" cy="7576665"/>
          </a:xfrm>
          <a:prstGeom prst="roundRect">
            <a:avLst>
              <a:gd name="adj" fmla="val 8353"/>
            </a:avLst>
          </a:prstGeom>
          <a:solidFill>
            <a:srgbClr val="1D6985">
              <a:alpha val="135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9991" y="1591887"/>
            <a:ext cx="17566732" cy="75384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22155" y="4868996"/>
            <a:ext cx="1407160" cy="6273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61290" marR="5080" indent="-149225">
              <a:lnSpc>
                <a:spcPct val="102499"/>
              </a:lnSpc>
              <a:spcBef>
                <a:spcPts val="40"/>
              </a:spcBef>
            </a:pPr>
            <a:r>
              <a:rPr sz="1950" spc="-10">
                <a:solidFill>
                  <a:srgbClr val="1D6A85"/>
                </a:solidFill>
                <a:latin typeface="Noto Sans"/>
                <a:cs typeface="Noto Sans"/>
              </a:rPr>
              <a:t>Inflamación sistémica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69400" y="4868996"/>
            <a:ext cx="1266190" cy="6273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55244" marR="5080" indent="-43180">
              <a:lnSpc>
                <a:spcPct val="102499"/>
              </a:lnSpc>
              <a:spcBef>
                <a:spcPts val="40"/>
              </a:spcBef>
            </a:pPr>
            <a:r>
              <a:rPr sz="1950" spc="-10">
                <a:solidFill>
                  <a:srgbClr val="1D6A85"/>
                </a:solidFill>
                <a:latin typeface="Noto Sans"/>
                <a:cs typeface="Noto Sans"/>
              </a:rPr>
              <a:t>Disfunción endotelial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58187" y="4868996"/>
            <a:ext cx="1405255" cy="62738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40005">
              <a:lnSpc>
                <a:spcPct val="102400"/>
              </a:lnSpc>
              <a:spcBef>
                <a:spcPts val="45"/>
              </a:spcBef>
            </a:pPr>
            <a:r>
              <a:rPr sz="1950" spc="-10">
                <a:solidFill>
                  <a:srgbClr val="1D6A85"/>
                </a:solidFill>
                <a:latin typeface="Noto Sans"/>
                <a:cs typeface="Noto Sans"/>
              </a:rPr>
              <a:t>Resistencia </a:t>
            </a:r>
            <a:r>
              <a:rPr sz="1950">
                <a:solidFill>
                  <a:srgbClr val="1D6A85"/>
                </a:solidFill>
                <a:latin typeface="Noto Sans"/>
                <a:cs typeface="Noto Sans"/>
              </a:rPr>
              <a:t>a</a:t>
            </a:r>
            <a:r>
              <a:rPr sz="1950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950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1950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950" spc="-10">
                <a:solidFill>
                  <a:srgbClr val="1D6A85"/>
                </a:solidFill>
                <a:latin typeface="Noto Sans"/>
                <a:cs typeface="Noto Sans"/>
              </a:rPr>
              <a:t>insulina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26563" y="4868960"/>
            <a:ext cx="1650364" cy="6273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60350" marR="5080" indent="-248285">
              <a:lnSpc>
                <a:spcPct val="102499"/>
              </a:lnSpc>
              <a:spcBef>
                <a:spcPts val="40"/>
              </a:spcBef>
            </a:pPr>
            <a:r>
              <a:rPr sz="1950" spc="-10">
                <a:solidFill>
                  <a:srgbClr val="1D6A85"/>
                </a:solidFill>
                <a:latin typeface="Noto Sans"/>
                <a:cs typeface="Noto Sans"/>
              </a:rPr>
              <a:t>Aterosclerosis acelerada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01236" y="2318793"/>
            <a:ext cx="2684145" cy="13792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490855" marR="483234" algn="ctr">
              <a:lnSpc>
                <a:spcPct val="101400"/>
              </a:lnSpc>
              <a:spcBef>
                <a:spcPts val="70"/>
              </a:spcBef>
            </a:pPr>
            <a:r>
              <a:rPr sz="2150" b="1" spc="-10">
                <a:solidFill>
                  <a:srgbClr val="7F8487"/>
                </a:solidFill>
                <a:latin typeface="Noto Sans"/>
                <a:cs typeface="Noto Sans"/>
              </a:rPr>
              <a:t>Factores ambientales</a:t>
            </a:r>
            <a:endParaRPr sz="2150">
              <a:latin typeface="Noto Sans"/>
              <a:cs typeface="Noto Sans"/>
            </a:endParaRPr>
          </a:p>
          <a:p>
            <a:pPr marL="12065" marR="5080" algn="ctr">
              <a:spcBef>
                <a:spcPts val="220"/>
              </a:spcBef>
            </a:pPr>
            <a:r>
              <a:rPr sz="1450">
                <a:solidFill>
                  <a:srgbClr val="7F8487"/>
                </a:solidFill>
                <a:latin typeface="Noto Sans"/>
                <a:cs typeface="Noto Sans"/>
              </a:rPr>
              <a:t>Exposición</a:t>
            </a:r>
            <a:r>
              <a:rPr sz="14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50">
                <a:solidFill>
                  <a:srgbClr val="7F8487"/>
                </a:solidFill>
                <a:latin typeface="Noto Sans"/>
                <a:cs typeface="Noto Sans"/>
              </a:rPr>
              <a:t>UV,</a:t>
            </a:r>
            <a:r>
              <a:rPr sz="1450" spc="-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50" spc="-10">
                <a:solidFill>
                  <a:srgbClr val="7F8487"/>
                </a:solidFill>
                <a:latin typeface="Noto Sans"/>
                <a:cs typeface="Noto Sans"/>
              </a:rPr>
              <a:t>medicamentos, </a:t>
            </a:r>
            <a:r>
              <a:rPr sz="1450">
                <a:solidFill>
                  <a:srgbClr val="7F8487"/>
                </a:solidFill>
                <a:latin typeface="Noto Sans"/>
                <a:cs typeface="Noto Sans"/>
              </a:rPr>
              <a:t>tabaco, alcohol, </a:t>
            </a:r>
            <a:r>
              <a:rPr sz="1450" spc="-10">
                <a:solidFill>
                  <a:srgbClr val="7F8487"/>
                </a:solidFill>
                <a:latin typeface="Noto Sans"/>
                <a:cs typeface="Noto Sans"/>
              </a:rPr>
              <a:t>obesidad, </a:t>
            </a:r>
            <a:r>
              <a:rPr sz="1450">
                <a:solidFill>
                  <a:srgbClr val="7F8487"/>
                </a:solidFill>
                <a:latin typeface="Noto Sans"/>
                <a:cs typeface="Noto Sans"/>
              </a:rPr>
              <a:t>infecciones, </a:t>
            </a:r>
            <a:r>
              <a:rPr sz="1450" spc="-10">
                <a:solidFill>
                  <a:srgbClr val="7F8487"/>
                </a:solidFill>
                <a:latin typeface="Noto Sans"/>
                <a:cs typeface="Noto Sans"/>
              </a:rPr>
              <a:t>estrés</a:t>
            </a:r>
            <a:endParaRPr sz="1450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3788" y="4937719"/>
            <a:ext cx="1195070" cy="4699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131445">
              <a:spcBef>
                <a:spcPts val="110"/>
              </a:spcBef>
            </a:pPr>
            <a:r>
              <a:rPr sz="1450" spc="-10">
                <a:solidFill>
                  <a:srgbClr val="1D6A85"/>
                </a:solidFill>
                <a:latin typeface="Noto Sans"/>
                <a:cs typeface="Noto Sans"/>
              </a:rPr>
              <a:t>Liberación </a:t>
            </a:r>
            <a:r>
              <a:rPr sz="1450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1450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450" spc="-10">
                <a:solidFill>
                  <a:srgbClr val="1D6A85"/>
                </a:solidFill>
                <a:latin typeface="Noto Sans"/>
                <a:cs typeface="Noto Sans"/>
              </a:rPr>
              <a:t>citoquinas</a:t>
            </a:r>
            <a:endParaRPr sz="1450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4246" y="6757430"/>
            <a:ext cx="1238250" cy="988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spcBef>
                <a:spcPts val="110"/>
              </a:spcBef>
            </a:pPr>
            <a:r>
              <a:rPr sz="2150" b="1" spc="-10">
                <a:solidFill>
                  <a:srgbClr val="EB959D"/>
                </a:solidFill>
                <a:latin typeface="Noto Sans"/>
                <a:cs typeface="Noto Sans"/>
              </a:rPr>
              <a:t>Genética</a:t>
            </a:r>
            <a:endParaRPr sz="2150">
              <a:latin typeface="Noto Sans"/>
              <a:cs typeface="Noto Sans"/>
            </a:endParaRPr>
          </a:p>
          <a:p>
            <a:pPr marL="226695" marR="219075" algn="ctr">
              <a:spcBef>
                <a:spcPts val="1495"/>
              </a:spcBef>
            </a:pPr>
            <a:r>
              <a:rPr sz="1450" spc="-10">
                <a:solidFill>
                  <a:srgbClr val="EB959D"/>
                </a:solidFill>
                <a:latin typeface="Noto Sans"/>
                <a:cs typeface="Noto Sans"/>
              </a:rPr>
              <a:t>PSORS1 </a:t>
            </a:r>
            <a:r>
              <a:rPr sz="1450">
                <a:solidFill>
                  <a:srgbClr val="EB959D"/>
                </a:solidFill>
                <a:latin typeface="Noto Sans"/>
                <a:cs typeface="Noto Sans"/>
              </a:rPr>
              <a:t>HLA-</a:t>
            </a:r>
            <a:r>
              <a:rPr sz="1450" spc="-25">
                <a:solidFill>
                  <a:srgbClr val="EB959D"/>
                </a:solidFill>
                <a:latin typeface="Noto Sans"/>
                <a:cs typeface="Noto Sans"/>
              </a:rPr>
              <a:t>Cw6</a:t>
            </a:r>
            <a:endParaRPr sz="145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9827" y="5063418"/>
            <a:ext cx="475615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450" b="1">
                <a:solidFill>
                  <a:srgbClr val="FFFFFF"/>
                </a:solidFill>
                <a:latin typeface="Noto Sans"/>
                <a:cs typeface="Noto Sans"/>
              </a:rPr>
              <a:t>IL-</a:t>
            </a:r>
            <a:r>
              <a:rPr sz="1450" b="1" spc="-25">
                <a:solidFill>
                  <a:srgbClr val="FFFFFF"/>
                </a:solidFill>
                <a:latin typeface="Noto Sans"/>
                <a:cs typeface="Noto Sans"/>
              </a:rPr>
              <a:t>23</a:t>
            </a:r>
            <a:endParaRPr sz="145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74305" y="5935650"/>
            <a:ext cx="566420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450" b="1">
                <a:solidFill>
                  <a:srgbClr val="FFFFFF"/>
                </a:solidFill>
                <a:latin typeface="Noto Sans"/>
                <a:cs typeface="Noto Sans"/>
              </a:rPr>
              <a:t>TNF-</a:t>
            </a:r>
            <a:r>
              <a:rPr sz="1450" b="1" spc="-50">
                <a:solidFill>
                  <a:srgbClr val="FFFFFF"/>
                </a:solidFill>
                <a:latin typeface="Noto Sans"/>
                <a:cs typeface="Noto Sans"/>
              </a:rPr>
              <a:t>α</a:t>
            </a:r>
            <a:endParaRPr sz="1450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9826" y="4192061"/>
            <a:ext cx="475615" cy="2372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450" b="1">
                <a:solidFill>
                  <a:srgbClr val="FFFFFF"/>
                </a:solidFill>
                <a:latin typeface="Noto Sans"/>
                <a:cs typeface="Noto Sans"/>
              </a:rPr>
              <a:t>IL-</a:t>
            </a:r>
            <a:r>
              <a:rPr sz="1450" b="1" spc="-25">
                <a:solidFill>
                  <a:srgbClr val="FFFFFF"/>
                </a:solidFill>
                <a:latin typeface="Noto Sans"/>
                <a:cs typeface="Noto Sans"/>
              </a:rPr>
              <a:t>17</a:t>
            </a:r>
            <a:endParaRPr sz="1450">
              <a:latin typeface="Noto Sans"/>
              <a:cs typeface="Noto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11584" y="7979654"/>
            <a:ext cx="1764030" cy="5721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06045" marR="5080" indent="-93980">
              <a:lnSpc>
                <a:spcPts val="1960"/>
              </a:lnSpc>
              <a:spcBef>
                <a:spcPts val="480"/>
              </a:spcBef>
            </a:pPr>
            <a:r>
              <a:rPr sz="1950">
                <a:solidFill>
                  <a:srgbClr val="003466"/>
                </a:solidFill>
                <a:latin typeface="Noto Sans"/>
                <a:cs typeface="Noto Sans"/>
              </a:rPr>
              <a:t>Inflamación </a:t>
            </a:r>
            <a:r>
              <a:rPr sz="1950" spc="-25">
                <a:solidFill>
                  <a:srgbClr val="003466"/>
                </a:solidFill>
                <a:latin typeface="Noto Sans"/>
                <a:cs typeface="Noto Sans"/>
              </a:rPr>
              <a:t>de </a:t>
            </a:r>
            <a:r>
              <a:rPr sz="1950">
                <a:solidFill>
                  <a:srgbClr val="003466"/>
                </a:solidFill>
                <a:latin typeface="Noto Sans"/>
                <a:cs typeface="Noto Sans"/>
              </a:rPr>
              <a:t>la</a:t>
            </a:r>
            <a:r>
              <a:rPr sz="1950" spc="-30">
                <a:solidFill>
                  <a:srgbClr val="003466"/>
                </a:solidFill>
                <a:latin typeface="Noto Sans"/>
                <a:cs typeface="Noto Sans"/>
              </a:rPr>
              <a:t> </a:t>
            </a:r>
            <a:r>
              <a:rPr sz="1950">
                <a:solidFill>
                  <a:srgbClr val="003466"/>
                </a:solidFill>
                <a:latin typeface="Noto Sans"/>
                <a:cs typeface="Noto Sans"/>
              </a:rPr>
              <a:t>raíz</a:t>
            </a:r>
            <a:r>
              <a:rPr sz="1950" spc="-30">
                <a:solidFill>
                  <a:srgbClr val="003466"/>
                </a:solidFill>
                <a:latin typeface="Noto Sans"/>
                <a:cs typeface="Noto Sans"/>
              </a:rPr>
              <a:t> </a:t>
            </a:r>
            <a:r>
              <a:rPr sz="1950" spc="-10">
                <a:solidFill>
                  <a:srgbClr val="003466"/>
                </a:solidFill>
                <a:latin typeface="Noto Sans"/>
                <a:cs typeface="Noto Sans"/>
              </a:rPr>
              <a:t>aórtica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48311" y="4601915"/>
            <a:ext cx="1788795" cy="1087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spcBef>
                <a:spcPts val="90"/>
              </a:spcBef>
            </a:pPr>
            <a:r>
              <a:rPr sz="1750">
                <a:solidFill>
                  <a:srgbClr val="1D6A85"/>
                </a:solidFill>
                <a:latin typeface="Noto Sans"/>
                <a:cs typeface="Noto Sans"/>
              </a:rPr>
              <a:t>SECUENCIA</a:t>
            </a:r>
            <a:r>
              <a:rPr sz="1750" spc="-1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750" spc="-25">
                <a:solidFill>
                  <a:srgbClr val="1D6A85"/>
                </a:solidFill>
                <a:latin typeface="Noto Sans"/>
                <a:cs typeface="Noto Sans"/>
              </a:rPr>
              <a:t>DE </a:t>
            </a:r>
            <a:r>
              <a:rPr sz="1750" spc="-10">
                <a:solidFill>
                  <a:srgbClr val="1D6A85"/>
                </a:solidFill>
                <a:latin typeface="Noto Sans"/>
                <a:cs typeface="Noto Sans"/>
              </a:rPr>
              <a:t>EVENTOS</a:t>
            </a:r>
            <a:r>
              <a:rPr sz="1750" spc="-5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750" spc="-10">
                <a:solidFill>
                  <a:srgbClr val="1D6A85"/>
                </a:solidFill>
                <a:latin typeface="Noto Sans"/>
                <a:cs typeface="Noto Sans"/>
              </a:rPr>
              <a:t>FISIO- PATOLÓGICOS </a:t>
            </a:r>
            <a:r>
              <a:rPr sz="1750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1750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750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1750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1750" spc="-10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44791" y="5461281"/>
            <a:ext cx="1039494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endParaRPr>
              <a:latin typeface="Noto Sans"/>
              <a:cs typeface="Noto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948381" y="5345693"/>
            <a:ext cx="1913255" cy="62738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02895" marR="5080" indent="-290830">
              <a:lnSpc>
                <a:spcPct val="102400"/>
              </a:lnSpc>
              <a:spcBef>
                <a:spcPts val="45"/>
              </a:spcBef>
            </a:pPr>
            <a:r>
              <a:rPr sz="1950" b="1">
                <a:solidFill>
                  <a:srgbClr val="FFFFFF"/>
                </a:solidFill>
                <a:latin typeface="Noto Sans"/>
                <a:cs typeface="Noto Sans"/>
              </a:rPr>
              <a:t>Eventos</a:t>
            </a:r>
            <a:r>
              <a:rPr sz="195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1950" b="1" spc="-10">
                <a:solidFill>
                  <a:srgbClr val="FFFFFF"/>
                </a:solidFill>
                <a:latin typeface="Noto Sans"/>
                <a:cs typeface="Noto Sans"/>
              </a:rPr>
              <a:t>cardio- vasculares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85566" y="3355685"/>
            <a:ext cx="113728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50" spc="-10">
                <a:solidFill>
                  <a:srgbClr val="1D6A85"/>
                </a:solidFill>
                <a:latin typeface="Noto Sans"/>
                <a:cs typeface="Noto Sans"/>
              </a:rPr>
              <a:t>Obesidad</a:t>
            </a:r>
            <a:endParaRPr sz="1950">
              <a:latin typeface="Noto Sans"/>
              <a:cs typeface="Noto San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3600" spc="-10"/>
              <a:t>P</a:t>
            </a:r>
            <a:r>
              <a:rPr lang="en-US" sz="3600" spc="-10"/>
              <a:t>ATOGÉNESIS DE LA PSORIASIS</a:t>
            </a:r>
          </a:p>
        </p:txBody>
      </p:sp>
      <p:sp>
        <p:nvSpPr>
          <p:cNvPr id="21" name="object 21"/>
          <p:cNvSpPr/>
          <p:nvPr/>
        </p:nvSpPr>
        <p:spPr>
          <a:xfrm>
            <a:off x="16857383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81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53277" y="942641"/>
                </a:lnTo>
                <a:lnTo>
                  <a:pt x="2102816" y="937647"/>
                </a:lnTo>
                <a:lnTo>
                  <a:pt x="2148956" y="923325"/>
                </a:lnTo>
                <a:lnTo>
                  <a:pt x="2190709" y="900662"/>
                </a:lnTo>
                <a:lnTo>
                  <a:pt x="2227087" y="870647"/>
                </a:lnTo>
                <a:lnTo>
                  <a:pt x="2257102" y="834269"/>
                </a:lnTo>
                <a:lnTo>
                  <a:pt x="2279765" y="792515"/>
                </a:lnTo>
                <a:lnTo>
                  <a:pt x="2294088" y="746375"/>
                </a:lnTo>
                <a:lnTo>
                  <a:pt x="2299081" y="696837"/>
                </a:lnTo>
                <a:lnTo>
                  <a:pt x="2299081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322765" y="229189"/>
            <a:ext cx="1368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3339280" y="10499323"/>
            <a:ext cx="8445500" cy="48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IL-17:</a:t>
            </a:r>
            <a:r>
              <a:rPr sz="1300" b="1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interleucina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17;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IL-23:</a:t>
            </a:r>
            <a:r>
              <a:rPr sz="1300" b="1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interleucina</a:t>
            </a:r>
            <a:r>
              <a:rPr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23;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TNF-α:</a:t>
            </a:r>
            <a:r>
              <a:rPr sz="1300" b="1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factor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necrosis</a:t>
            </a:r>
            <a:r>
              <a:rPr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tumoral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alfa,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por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sus</a:t>
            </a:r>
            <a:r>
              <a:rPr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siglas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3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chemeClr val="bg1"/>
                </a:solidFill>
                <a:latin typeface="Noto Sans"/>
                <a:cs typeface="Noto Sans"/>
              </a:rPr>
              <a:t>inglés. </a:t>
            </a:r>
            <a:r>
              <a:rPr sz="1300" spc="-20">
                <a:solidFill>
                  <a:schemeClr val="bg1"/>
                </a:solidFill>
                <a:latin typeface="Noto Sans"/>
                <a:cs typeface="Noto Sans"/>
              </a:rPr>
              <a:t>Torres-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Soto</a:t>
            </a:r>
            <a:r>
              <a:rPr sz="1300" spc="5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SA,</a:t>
            </a:r>
            <a:r>
              <a:rPr sz="1300" spc="5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Silva-Quintero</a:t>
            </a:r>
            <a:r>
              <a:rPr sz="1300" spc="5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LA,</a:t>
            </a:r>
            <a:r>
              <a:rPr sz="1300" spc="5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Rojas-Zuleta</a:t>
            </a:r>
            <a:r>
              <a:rPr sz="1300" spc="5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WG.</a:t>
            </a:r>
            <a:r>
              <a:rPr sz="1300" spc="5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2024;31(1):18-</a:t>
            </a:r>
            <a:r>
              <a:rPr sz="1300" spc="-25">
                <a:solidFill>
                  <a:schemeClr val="bg1"/>
                </a:solidFill>
                <a:latin typeface="Noto Sans"/>
                <a:cs typeface="Noto Sans"/>
              </a:rPr>
              <a:t>28.</a:t>
            </a:r>
            <a:endParaRPr sz="1300">
              <a:solidFill>
                <a:schemeClr val="bg1"/>
              </a:solidFill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2786574-1A4F-0EBF-AD1C-B149139C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7"/>
          <a:stretch>
            <a:fillRect/>
          </a:stretch>
        </p:blipFill>
        <p:spPr>
          <a:xfrm>
            <a:off x="8936" y="0"/>
            <a:ext cx="20101514" cy="102266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1049" y="4045933"/>
            <a:ext cx="10835753" cy="3217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 indent="233679" algn="ctr">
              <a:lnSpc>
                <a:spcPct val="110100"/>
              </a:lnSpc>
              <a:spcBef>
                <a:spcPts val="90"/>
              </a:spcBef>
            </a:pPr>
            <a:r>
              <a:rPr sz="4800" b="0">
                <a:solidFill>
                  <a:srgbClr val="7F8487"/>
                </a:solidFill>
              </a:rPr>
              <a:t>Tratar</a:t>
            </a:r>
            <a:r>
              <a:rPr sz="4800" b="0" spc="-30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psoriasis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forma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precoz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eficaz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puede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detener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el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spc="-10">
                <a:solidFill>
                  <a:srgbClr val="EB959D"/>
                </a:solidFill>
              </a:rPr>
              <a:t>efecto </a:t>
            </a:r>
            <a:r>
              <a:rPr sz="4800">
                <a:solidFill>
                  <a:srgbClr val="EB959D"/>
                </a:solidFill>
              </a:rPr>
              <a:t>dominó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evitar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las complicaciones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las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comorbilidades </a:t>
            </a:r>
            <a:r>
              <a:rPr sz="4800" b="0" spc="-10">
                <a:solidFill>
                  <a:srgbClr val="7F8487"/>
                </a:solidFill>
              </a:rPr>
              <a:t>asociadas.</a:t>
            </a:r>
            <a:r>
              <a:rPr sz="4400" b="0" spc="-15" baseline="31944">
                <a:solidFill>
                  <a:srgbClr val="7F8487"/>
                </a:solidFill>
              </a:rPr>
              <a:t>1</a:t>
            </a:r>
            <a:endParaRPr sz="4400" baseline="31944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326122" y="144005"/>
            <a:ext cx="4618745" cy="61117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520950" y="3377953"/>
            <a:ext cx="7568304" cy="55794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01398" y="3368675"/>
            <a:ext cx="7540852" cy="5562600"/>
          </a:xfrm>
          <a:prstGeom prst="rect">
            <a:avLst/>
          </a:prstGeom>
        </p:spPr>
      </p:pic>
      <p:sp>
        <p:nvSpPr>
          <p:cNvPr id="33" name="object 2">
            <a:extLst>
              <a:ext uri="{FF2B5EF4-FFF2-40B4-BE49-F238E27FC236}">
                <a16:creationId xmlns:a16="http://schemas.microsoft.com/office/drawing/2014/main" id="{56BA52C7-C38F-06A0-FE8E-C2CDF92A3C2F}"/>
              </a:ext>
            </a:extLst>
          </p:cNvPr>
          <p:cNvSpPr txBox="1">
            <a:spLocks/>
          </p:cNvSpPr>
          <p:nvPr/>
        </p:nvSpPr>
        <p:spPr>
          <a:xfrm>
            <a:off x="1131667" y="1071282"/>
            <a:ext cx="16569746" cy="7798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38100" marR="30480" indent="233679" algn="l">
              <a:lnSpc>
                <a:spcPct val="110100"/>
              </a:lnSpc>
              <a:spcBef>
                <a:spcPts val="90"/>
              </a:spcBef>
            </a:pPr>
            <a:r>
              <a:rPr lang="es-ES" sz="4800">
                <a:solidFill>
                  <a:srgbClr val="1D6985"/>
                </a:solidFill>
              </a:rPr>
              <a:t>PSORIASIS Y RIESGO CARDIOVASCULAR</a:t>
            </a:r>
            <a:endParaRPr lang="es-ES" sz="4400">
              <a:solidFill>
                <a:srgbClr val="1D6985"/>
              </a:solidFill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3285099" y="10402457"/>
            <a:ext cx="13533364" cy="710003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sz="1300" b="1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chemeClr val="bg1"/>
                </a:solidFill>
                <a:latin typeface="Noto Sans"/>
                <a:cs typeface="Noto Sans"/>
              </a:rPr>
              <a:t>cardiovascular.</a:t>
            </a:r>
            <a:endParaRPr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sz="1300" b="1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International Federation of Psoriasis Associations (IFPA). World Psoriasis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Day 2022: Breaking the Chain. Disponible en: https://ifpa-pso.com/world-psoriasis-day.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Acceso: 28 nov 2025;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6209" y="2616964"/>
            <a:ext cx="13948585" cy="12586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7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prevalencia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las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enfermedades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coronarias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es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un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25-50%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mayor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en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las personas con psoriasis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que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en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quienes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no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presentan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enfermedad,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independientemente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del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sexo.¹</a:t>
            </a:r>
            <a:endParaRPr sz="2700">
              <a:latin typeface="Noto Sans"/>
              <a:cs typeface="Noto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5986" y="1902682"/>
            <a:ext cx="2662726" cy="2746336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21800" y="6754254"/>
            <a:ext cx="7614362" cy="72519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 marR="30480">
              <a:lnSpc>
                <a:spcPts val="2710"/>
              </a:lnSpc>
              <a:spcBef>
                <a:spcPts val="254"/>
              </a:spcBef>
            </a:pP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Prevalencia</a:t>
            </a:r>
            <a:r>
              <a:rPr sz="230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25">
                <a:solidFill>
                  <a:srgbClr val="7F8487"/>
                </a:solidFill>
                <a:latin typeface="Noto Sans"/>
                <a:cs typeface="Noto Sans"/>
              </a:rPr>
              <a:t>de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enfermedad</a:t>
            </a:r>
            <a:r>
              <a:rPr sz="230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10">
                <a:solidFill>
                  <a:srgbClr val="7F8487"/>
                </a:solidFill>
                <a:latin typeface="Noto Sans"/>
                <a:cs typeface="Noto Sans"/>
              </a:rPr>
              <a:t>coronaria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30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300" spc="5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población</a:t>
            </a:r>
            <a:r>
              <a:rPr sz="2300" spc="5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total</a:t>
            </a:r>
            <a:r>
              <a:rPr sz="230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50">
                <a:solidFill>
                  <a:srgbClr val="7F8487"/>
                </a:solidFill>
                <a:latin typeface="Noto Sans"/>
                <a:cs typeface="Noto Sans"/>
              </a:rPr>
              <a:t>y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según</a:t>
            </a:r>
            <a:r>
              <a:rPr sz="2300" spc="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30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10">
                <a:solidFill>
                  <a:srgbClr val="7F8487"/>
                </a:solidFill>
                <a:latin typeface="Noto Sans"/>
                <a:cs typeface="Noto Sans"/>
              </a:rPr>
              <a:t>sexo</a:t>
            </a:r>
            <a:r>
              <a:rPr sz="2025" spc="-15" baseline="32921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2025" baseline="32921">
              <a:latin typeface="Noto Sans"/>
              <a:cs typeface="Noto Sans"/>
            </a:endParaRPr>
          </a:p>
        </p:txBody>
      </p:sp>
      <p:pic>
        <p:nvPicPr>
          <p:cNvPr id="56" name="object 5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1207878" y="241091"/>
            <a:ext cx="1122299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 spc="-10">
                <a:solidFill>
                  <a:srgbClr val="FFFFFF"/>
                </a:solidFill>
                <a:latin typeface="Noto Sans"/>
                <a:cs typeface="Noto Sans"/>
              </a:rPr>
              <a:t>AUMENTA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 spc="-10">
                <a:solidFill>
                  <a:srgbClr val="FFFFFF"/>
                </a:solidFill>
                <a:latin typeface="Noto Sans"/>
                <a:cs typeface="Noto Sans"/>
              </a:rPr>
              <a:t>ENFERMEDADES CARDIOVASCULARES</a:t>
            </a:r>
            <a:r>
              <a:rPr sz="2850" b="1" spc="-15" baseline="32163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2850" baseline="32163">
              <a:latin typeface="Noto Sans"/>
              <a:cs typeface="Noto San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3"/>
          <p:cNvGrpSpPr/>
          <p:nvPr/>
        </p:nvGrpSpPr>
        <p:grpSpPr>
          <a:xfrm>
            <a:off x="-19144" y="5719385"/>
            <a:ext cx="8824544" cy="621090"/>
            <a:chOff x="0" y="4753322"/>
            <a:chExt cx="9741535" cy="621090"/>
          </a:xfrm>
        </p:grpSpPr>
        <p:sp>
          <p:nvSpPr>
            <p:cNvPr id="4" name="object 4"/>
            <p:cNvSpPr/>
            <p:nvPr/>
          </p:nvSpPr>
          <p:spPr>
            <a:xfrm>
              <a:off x="0" y="4820692"/>
              <a:ext cx="9741535" cy="553720"/>
            </a:xfrm>
            <a:custGeom>
              <a:avLst/>
              <a:gdLst/>
              <a:ahLst/>
              <a:cxnLst/>
              <a:rect l="l" t="t" r="r" b="b"/>
              <a:pathLst>
                <a:path w="9741535" h="553720">
                  <a:moveTo>
                    <a:pt x="9584388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9584388" y="553302"/>
                  </a:lnTo>
                  <a:lnTo>
                    <a:pt x="9633882" y="545318"/>
                  </a:lnTo>
                  <a:lnTo>
                    <a:pt x="9676868" y="523087"/>
                  </a:lnTo>
                  <a:lnTo>
                    <a:pt x="9710766" y="489187"/>
                  </a:lnTo>
                  <a:lnTo>
                    <a:pt x="9732997" y="446198"/>
                  </a:lnTo>
                  <a:lnTo>
                    <a:pt x="9740980" y="396699"/>
                  </a:lnTo>
                  <a:lnTo>
                    <a:pt x="9740980" y="156592"/>
                  </a:lnTo>
                  <a:lnTo>
                    <a:pt x="9732997" y="107098"/>
                  </a:lnTo>
                  <a:lnTo>
                    <a:pt x="9710766" y="64112"/>
                  </a:lnTo>
                  <a:lnTo>
                    <a:pt x="9676868" y="30214"/>
                  </a:lnTo>
                  <a:lnTo>
                    <a:pt x="9633882" y="7983"/>
                  </a:lnTo>
                  <a:lnTo>
                    <a:pt x="9584388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753322"/>
              <a:ext cx="9642475" cy="553720"/>
            </a:xfrm>
            <a:custGeom>
              <a:avLst/>
              <a:gdLst/>
              <a:ahLst/>
              <a:cxnLst/>
              <a:rect l="l" t="t" r="r" b="b"/>
              <a:pathLst>
                <a:path w="9642475" h="553720">
                  <a:moveTo>
                    <a:pt x="9485815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9485815" y="553302"/>
                  </a:lnTo>
                  <a:lnTo>
                    <a:pt x="9535309" y="545318"/>
                  </a:lnTo>
                  <a:lnTo>
                    <a:pt x="9578295" y="523087"/>
                  </a:lnTo>
                  <a:lnTo>
                    <a:pt x="9612193" y="489187"/>
                  </a:lnTo>
                  <a:lnTo>
                    <a:pt x="9634424" y="446198"/>
                  </a:lnTo>
                  <a:lnTo>
                    <a:pt x="9642407" y="396699"/>
                  </a:lnTo>
                  <a:lnTo>
                    <a:pt x="9642407" y="156592"/>
                  </a:lnTo>
                  <a:lnTo>
                    <a:pt x="9634424" y="107098"/>
                  </a:lnTo>
                  <a:lnTo>
                    <a:pt x="9612193" y="64112"/>
                  </a:lnTo>
                  <a:lnTo>
                    <a:pt x="9578295" y="30214"/>
                  </a:lnTo>
                  <a:lnTo>
                    <a:pt x="9535309" y="7983"/>
                  </a:lnTo>
                  <a:lnTo>
                    <a:pt x="9485815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4570" y="5804637"/>
            <a:ext cx="998228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spcBef>
                <a:spcPts val="11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Prevalencia</a:t>
            </a:r>
            <a:r>
              <a:rPr sz="2400" b="1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s-ES" sz="2400" b="1" spc="-25">
                <a:solidFill>
                  <a:srgbClr val="FFFFFF"/>
                </a:solidFill>
                <a:latin typeface="Noto Sans"/>
                <a:cs typeface="Noto Sans"/>
              </a:rPr>
              <a:t>enfermedad coronaria</a:t>
            </a:r>
            <a:r>
              <a:rPr sz="2400" b="1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s-ES" sz="2400" b="1" spc="-10">
                <a:solidFill>
                  <a:srgbClr val="FFFFFF"/>
                </a:solidFill>
                <a:latin typeface="Noto Sans"/>
                <a:cs typeface="Noto Sans"/>
              </a:rPr>
              <a:t>psoriasis:</a:t>
            </a:r>
            <a:r>
              <a:rPr lang="es-ES" sz="2000" b="1" spc="-15" baseline="32258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2000" baseline="32258">
              <a:latin typeface="Noto Sans"/>
              <a:cs typeface="Noto San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BB6926-EE85-FCED-F621-108A4D1A6E41}"/>
              </a:ext>
            </a:extLst>
          </p:cNvPr>
          <p:cNvGrpSpPr/>
          <p:nvPr/>
        </p:nvGrpSpPr>
        <p:grpSpPr>
          <a:xfrm>
            <a:off x="7955939" y="4971179"/>
            <a:ext cx="10910863" cy="4817169"/>
            <a:chOff x="2987173" y="6190932"/>
            <a:chExt cx="8795012" cy="3375431"/>
          </a:xfrm>
        </p:grpSpPr>
        <p:grpSp>
          <p:nvGrpSpPr>
            <p:cNvPr id="31" name="object 31"/>
            <p:cNvGrpSpPr/>
            <p:nvPr/>
          </p:nvGrpSpPr>
          <p:grpSpPr>
            <a:xfrm>
              <a:off x="5075666" y="6386931"/>
              <a:ext cx="4926677" cy="2697911"/>
              <a:chOff x="1888436" y="5908168"/>
              <a:chExt cx="4926965" cy="2640416"/>
            </a:xfrm>
          </p:grpSpPr>
          <p:sp>
            <p:nvSpPr>
              <p:cNvPr id="32" name="object 32"/>
              <p:cNvSpPr/>
              <p:nvPr/>
            </p:nvSpPr>
            <p:spPr>
              <a:xfrm>
                <a:off x="1888436" y="5908168"/>
                <a:ext cx="4926965" cy="2548890"/>
              </a:xfrm>
              <a:custGeom>
                <a:avLst/>
                <a:gdLst/>
                <a:ahLst/>
                <a:cxnLst/>
                <a:rect l="l" t="t" r="r" b="b"/>
                <a:pathLst>
                  <a:path w="4926965" h="2548890">
                    <a:moveTo>
                      <a:pt x="46323" y="0"/>
                    </a:moveTo>
                    <a:lnTo>
                      <a:pt x="46323" y="2548341"/>
                    </a:lnTo>
                    <a:lnTo>
                      <a:pt x="4926844" y="2548341"/>
                    </a:lnTo>
                  </a:path>
                  <a:path w="4926965" h="2548890">
                    <a:moveTo>
                      <a:pt x="4926844" y="0"/>
                    </a:moveTo>
                    <a:lnTo>
                      <a:pt x="0" y="0"/>
                    </a:lnTo>
                  </a:path>
                  <a:path w="4926965" h="2548890">
                    <a:moveTo>
                      <a:pt x="4926844" y="274462"/>
                    </a:moveTo>
                    <a:lnTo>
                      <a:pt x="0" y="274462"/>
                    </a:lnTo>
                  </a:path>
                </a:pathLst>
              </a:custGeom>
              <a:ln w="14554">
                <a:solidFill>
                  <a:srgbClr val="CECEC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1888436" y="6469607"/>
                <a:ext cx="4926965" cy="1697355"/>
              </a:xfrm>
              <a:custGeom>
                <a:avLst/>
                <a:gdLst/>
                <a:ahLst/>
                <a:cxnLst/>
                <a:rect l="l" t="t" r="r" b="b"/>
                <a:pathLst>
                  <a:path w="4926965" h="1697354">
                    <a:moveTo>
                      <a:pt x="0" y="566548"/>
                    </a:moveTo>
                    <a:lnTo>
                      <a:pt x="2477807" y="566548"/>
                    </a:lnTo>
                  </a:path>
                  <a:path w="4926965" h="1697354">
                    <a:moveTo>
                      <a:pt x="2932851" y="566548"/>
                    </a:moveTo>
                    <a:lnTo>
                      <a:pt x="4926844" y="566548"/>
                    </a:lnTo>
                  </a:path>
                  <a:path w="4926965" h="1697354">
                    <a:moveTo>
                      <a:pt x="0" y="284692"/>
                    </a:moveTo>
                    <a:lnTo>
                      <a:pt x="2477807" y="284692"/>
                    </a:lnTo>
                  </a:path>
                  <a:path w="4926965" h="1697354">
                    <a:moveTo>
                      <a:pt x="2932851" y="284692"/>
                    </a:moveTo>
                    <a:lnTo>
                      <a:pt x="4926844" y="284692"/>
                    </a:lnTo>
                  </a:path>
                  <a:path w="4926965" h="1697354">
                    <a:moveTo>
                      <a:pt x="0" y="0"/>
                    </a:moveTo>
                    <a:lnTo>
                      <a:pt x="2477807" y="0"/>
                    </a:lnTo>
                  </a:path>
                  <a:path w="4926965" h="1697354">
                    <a:moveTo>
                      <a:pt x="2932851" y="0"/>
                    </a:moveTo>
                    <a:lnTo>
                      <a:pt x="4926844" y="0"/>
                    </a:lnTo>
                  </a:path>
                  <a:path w="4926965" h="1697354">
                    <a:moveTo>
                      <a:pt x="0" y="1127379"/>
                    </a:moveTo>
                    <a:lnTo>
                      <a:pt x="401640" y="1127379"/>
                    </a:lnTo>
                  </a:path>
                  <a:path w="4926965" h="1697354">
                    <a:moveTo>
                      <a:pt x="1311738" y="1127379"/>
                    </a:moveTo>
                    <a:lnTo>
                      <a:pt x="2022742" y="1127379"/>
                    </a:lnTo>
                  </a:path>
                  <a:path w="4926965" h="1697354">
                    <a:moveTo>
                      <a:pt x="2932851" y="1127379"/>
                    </a:moveTo>
                    <a:lnTo>
                      <a:pt x="4926844" y="1127379"/>
                    </a:lnTo>
                  </a:path>
                  <a:path w="4926965" h="1697354">
                    <a:moveTo>
                      <a:pt x="0" y="840309"/>
                    </a:moveTo>
                    <a:lnTo>
                      <a:pt x="856683" y="840309"/>
                    </a:lnTo>
                  </a:path>
                  <a:path w="4926965" h="1697354">
                    <a:moveTo>
                      <a:pt x="1311738" y="840309"/>
                    </a:moveTo>
                    <a:lnTo>
                      <a:pt x="2022742" y="840309"/>
                    </a:lnTo>
                  </a:path>
                  <a:path w="4926965" h="1697354">
                    <a:moveTo>
                      <a:pt x="2932851" y="840309"/>
                    </a:moveTo>
                    <a:lnTo>
                      <a:pt x="4926844" y="840309"/>
                    </a:lnTo>
                  </a:path>
                  <a:path w="4926965" h="1697354">
                    <a:moveTo>
                      <a:pt x="0" y="1412072"/>
                    </a:moveTo>
                    <a:lnTo>
                      <a:pt x="401640" y="1412072"/>
                    </a:lnTo>
                  </a:path>
                  <a:path w="4926965" h="1697354">
                    <a:moveTo>
                      <a:pt x="1311738" y="1412072"/>
                    </a:moveTo>
                    <a:lnTo>
                      <a:pt x="2022742" y="1412072"/>
                    </a:lnTo>
                  </a:path>
                  <a:path w="4926965" h="1697354">
                    <a:moveTo>
                      <a:pt x="2932851" y="1412072"/>
                    </a:moveTo>
                    <a:lnTo>
                      <a:pt x="4098920" y="1412072"/>
                    </a:lnTo>
                  </a:path>
                  <a:path w="4926965" h="1697354">
                    <a:moveTo>
                      <a:pt x="4553963" y="1412072"/>
                    </a:moveTo>
                    <a:lnTo>
                      <a:pt x="4926844" y="1412072"/>
                    </a:lnTo>
                  </a:path>
                  <a:path w="4926965" h="1697354">
                    <a:moveTo>
                      <a:pt x="0" y="1696765"/>
                    </a:moveTo>
                    <a:lnTo>
                      <a:pt x="401640" y="1696765"/>
                    </a:lnTo>
                  </a:path>
                  <a:path w="4926965" h="1697354">
                    <a:moveTo>
                      <a:pt x="1311738" y="1696765"/>
                    </a:moveTo>
                    <a:lnTo>
                      <a:pt x="2022742" y="1696765"/>
                    </a:lnTo>
                  </a:path>
                  <a:path w="4926965" h="1697354">
                    <a:moveTo>
                      <a:pt x="2932851" y="1696765"/>
                    </a:moveTo>
                    <a:lnTo>
                      <a:pt x="3643855" y="1696765"/>
                    </a:lnTo>
                  </a:path>
                  <a:path w="4926965" h="1697354">
                    <a:moveTo>
                      <a:pt x="4553963" y="1696765"/>
                    </a:moveTo>
                    <a:lnTo>
                      <a:pt x="4926844" y="1696765"/>
                    </a:lnTo>
                  </a:path>
                </a:pathLst>
              </a:custGeom>
              <a:ln w="14554">
                <a:solidFill>
                  <a:srgbClr val="CECEC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1934759" y="8456509"/>
                <a:ext cx="487426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874259" h="92075">
                    <a:moveTo>
                      <a:pt x="1633866" y="88918"/>
                    </a:moveTo>
                    <a:lnTo>
                      <a:pt x="1633866" y="0"/>
                    </a:lnTo>
                  </a:path>
                  <a:path w="4874259" h="92075">
                    <a:moveTo>
                      <a:pt x="3254623" y="91557"/>
                    </a:moveTo>
                    <a:lnTo>
                      <a:pt x="3254623" y="2628"/>
                    </a:lnTo>
                  </a:path>
                  <a:path w="4874259" h="92075">
                    <a:moveTo>
                      <a:pt x="4873694" y="88918"/>
                    </a:moveTo>
                    <a:lnTo>
                      <a:pt x="4873694" y="0"/>
                    </a:lnTo>
                  </a:path>
                  <a:path w="4874259" h="92075">
                    <a:moveTo>
                      <a:pt x="0" y="88918"/>
                    </a:moveTo>
                    <a:lnTo>
                      <a:pt x="0" y="0"/>
                    </a:lnTo>
                  </a:path>
                </a:pathLst>
              </a:custGeom>
              <a:ln w="14554">
                <a:solidFill>
                  <a:srgbClr val="CECEC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2290076" y="7575999"/>
                <a:ext cx="455295" cy="880744"/>
              </a:xfrm>
              <a:custGeom>
                <a:avLst/>
                <a:gdLst/>
                <a:ahLst/>
                <a:cxnLst/>
                <a:rect l="l" t="t" r="r" b="b"/>
                <a:pathLst>
                  <a:path w="455294" h="880745">
                    <a:moveTo>
                      <a:pt x="455043" y="0"/>
                    </a:moveTo>
                    <a:lnTo>
                      <a:pt x="0" y="0"/>
                    </a:lnTo>
                    <a:lnTo>
                      <a:pt x="0" y="880465"/>
                    </a:lnTo>
                    <a:lnTo>
                      <a:pt x="455043" y="880465"/>
                    </a:lnTo>
                    <a:lnTo>
                      <a:pt x="455043" y="0"/>
                    </a:lnTo>
                    <a:close/>
                  </a:path>
                </a:pathLst>
              </a:custGeom>
              <a:solidFill>
                <a:srgbClr val="1D6A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2745120" y="7035419"/>
                <a:ext cx="455295" cy="1421130"/>
              </a:xfrm>
              <a:custGeom>
                <a:avLst/>
                <a:gdLst/>
                <a:ahLst/>
                <a:cxnLst/>
                <a:rect l="l" t="t" r="r" b="b"/>
                <a:pathLst>
                  <a:path w="455294" h="1421129">
                    <a:moveTo>
                      <a:pt x="455054" y="0"/>
                    </a:moveTo>
                    <a:lnTo>
                      <a:pt x="0" y="0"/>
                    </a:lnTo>
                    <a:lnTo>
                      <a:pt x="0" y="1421045"/>
                    </a:lnTo>
                    <a:lnTo>
                      <a:pt x="455054" y="1421045"/>
                    </a:lnTo>
                    <a:lnTo>
                      <a:pt x="455054" y="0"/>
                    </a:lnTo>
                    <a:close/>
                  </a:path>
                </a:pathLst>
              </a:custGeom>
              <a:solidFill>
                <a:srgbClr val="EB959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3911179" y="7084820"/>
                <a:ext cx="455295" cy="1372235"/>
              </a:xfrm>
              <a:custGeom>
                <a:avLst/>
                <a:gdLst/>
                <a:ahLst/>
                <a:cxnLst/>
                <a:rect l="l" t="t" r="r" b="b"/>
                <a:pathLst>
                  <a:path w="455295" h="1372234">
                    <a:moveTo>
                      <a:pt x="455054" y="0"/>
                    </a:moveTo>
                    <a:lnTo>
                      <a:pt x="0" y="0"/>
                    </a:lnTo>
                    <a:lnTo>
                      <a:pt x="0" y="1371644"/>
                    </a:lnTo>
                    <a:lnTo>
                      <a:pt x="455054" y="1371644"/>
                    </a:lnTo>
                    <a:lnTo>
                      <a:pt x="455054" y="0"/>
                    </a:lnTo>
                    <a:close/>
                  </a:path>
                </a:pathLst>
              </a:custGeom>
              <a:solidFill>
                <a:srgbClr val="1D6A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4366243" y="6282311"/>
                <a:ext cx="455295" cy="2174240"/>
              </a:xfrm>
              <a:custGeom>
                <a:avLst/>
                <a:gdLst/>
                <a:ahLst/>
                <a:cxnLst/>
                <a:rect l="l" t="t" r="r" b="b"/>
                <a:pathLst>
                  <a:path w="455295" h="2174240">
                    <a:moveTo>
                      <a:pt x="455043" y="0"/>
                    </a:moveTo>
                    <a:lnTo>
                      <a:pt x="0" y="0"/>
                    </a:lnTo>
                    <a:lnTo>
                      <a:pt x="0" y="2174153"/>
                    </a:lnTo>
                    <a:lnTo>
                      <a:pt x="455043" y="2174153"/>
                    </a:lnTo>
                    <a:lnTo>
                      <a:pt x="455043" y="0"/>
                    </a:lnTo>
                    <a:close/>
                  </a:path>
                </a:pathLst>
              </a:custGeom>
              <a:solidFill>
                <a:srgbClr val="EB959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5532292" y="8031702"/>
                <a:ext cx="455295" cy="424815"/>
              </a:xfrm>
              <a:custGeom>
                <a:avLst/>
                <a:gdLst/>
                <a:ahLst/>
                <a:cxnLst/>
                <a:rect l="l" t="t" r="r" b="b"/>
                <a:pathLst>
                  <a:path w="455295" h="424815">
                    <a:moveTo>
                      <a:pt x="455054" y="0"/>
                    </a:moveTo>
                    <a:lnTo>
                      <a:pt x="0" y="0"/>
                    </a:lnTo>
                    <a:lnTo>
                      <a:pt x="0" y="424761"/>
                    </a:lnTo>
                    <a:lnTo>
                      <a:pt x="455054" y="424761"/>
                    </a:lnTo>
                    <a:lnTo>
                      <a:pt x="455054" y="0"/>
                    </a:lnTo>
                    <a:close/>
                  </a:path>
                </a:pathLst>
              </a:custGeom>
              <a:solidFill>
                <a:srgbClr val="1D6A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5987357" y="7676122"/>
                <a:ext cx="455295" cy="780415"/>
              </a:xfrm>
              <a:custGeom>
                <a:avLst/>
                <a:gdLst/>
                <a:ahLst/>
                <a:cxnLst/>
                <a:rect l="l" t="t" r="r" b="b"/>
                <a:pathLst>
                  <a:path w="455295" h="780415">
                    <a:moveTo>
                      <a:pt x="455043" y="0"/>
                    </a:moveTo>
                    <a:lnTo>
                      <a:pt x="0" y="0"/>
                    </a:lnTo>
                    <a:lnTo>
                      <a:pt x="0" y="780342"/>
                    </a:lnTo>
                    <a:lnTo>
                      <a:pt x="455043" y="780342"/>
                    </a:lnTo>
                    <a:lnTo>
                      <a:pt x="455043" y="0"/>
                    </a:lnTo>
                    <a:close/>
                  </a:path>
                </a:pathLst>
              </a:custGeom>
              <a:solidFill>
                <a:srgbClr val="EB959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41"/>
            <p:cNvSpPr txBox="1"/>
            <p:nvPr/>
          </p:nvSpPr>
          <p:spPr>
            <a:xfrm>
              <a:off x="9218511" y="7965705"/>
              <a:ext cx="36004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b="1" spc="-20">
                  <a:solidFill>
                    <a:srgbClr val="EB959D"/>
                  </a:solidFill>
                  <a:latin typeface="Noto Sans"/>
                  <a:cs typeface="Noto Sans"/>
                </a:rPr>
                <a:t>2,72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7607886" y="6575545"/>
              <a:ext cx="36004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b="1" spc="-20">
                  <a:solidFill>
                    <a:srgbClr val="EB959D"/>
                  </a:solidFill>
                  <a:latin typeface="Noto Sans"/>
                  <a:cs typeface="Noto Sans"/>
                </a:rPr>
                <a:t>7,65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7306519" y="6190932"/>
              <a:ext cx="537210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i="1" spc="-10">
                  <a:solidFill>
                    <a:srgbClr val="939598"/>
                  </a:solidFill>
                  <a:latin typeface="Noto Sans"/>
                  <a:cs typeface="Noto Sans"/>
                </a:rPr>
                <a:t>p=0,03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628701" y="7080997"/>
              <a:ext cx="62928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i="1" spc="-10">
                  <a:solidFill>
                    <a:srgbClr val="939598"/>
                  </a:solidFill>
                  <a:latin typeface="Noto Sans"/>
                  <a:cs typeface="Noto Sans"/>
                </a:rPr>
                <a:t>p=0,003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8887894" y="7694424"/>
              <a:ext cx="537210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i="1" spc="-10">
                  <a:solidFill>
                    <a:srgbClr val="939598"/>
                  </a:solidFill>
                  <a:latin typeface="Noto Sans"/>
                  <a:cs typeface="Noto Sans"/>
                </a:rPr>
                <a:t>p=0,05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5983721" y="7324028"/>
              <a:ext cx="36004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b="1" spc="-20">
                  <a:solidFill>
                    <a:srgbClr val="EB959D"/>
                  </a:solidFill>
                  <a:latin typeface="Noto Sans"/>
                  <a:cs typeface="Noto Sans"/>
                </a:rPr>
                <a:t>4,98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8763538" y="8321226"/>
              <a:ext cx="36004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b="1" spc="-20">
                  <a:solidFill>
                    <a:srgbClr val="1D6A85"/>
                  </a:solidFill>
                  <a:latin typeface="Noto Sans"/>
                  <a:cs typeface="Noto Sans"/>
                </a:rPr>
                <a:t>1,49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7152912" y="7375508"/>
              <a:ext cx="36004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b="1" spc="-20">
                  <a:solidFill>
                    <a:srgbClr val="1D6A85"/>
                  </a:solidFill>
                  <a:latin typeface="Noto Sans"/>
                  <a:cs typeface="Noto Sans"/>
                </a:rPr>
                <a:t>4,83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5528747" y="7866252"/>
              <a:ext cx="360045" cy="2148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spcBef>
                  <a:spcPts val="114"/>
                </a:spcBef>
              </a:pPr>
              <a:r>
                <a:rPr sz="1300" b="1" spc="-20">
                  <a:solidFill>
                    <a:srgbClr val="1D6A85"/>
                  </a:solidFill>
                  <a:latin typeface="Noto Sans"/>
                  <a:cs typeface="Noto Sans"/>
                </a:rPr>
                <a:t>3,06</a:t>
              </a:r>
              <a:endParaRPr sz="1300">
                <a:latin typeface="Noto Sans"/>
                <a:cs typeface="Noto Sans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4347266" y="6641557"/>
              <a:ext cx="397545" cy="2172335"/>
            </a:xfrm>
            <a:prstGeom prst="rect">
              <a:avLst/>
            </a:prstGeom>
          </p:spPr>
          <p:txBody>
            <a:bodyPr vert="vert270" wrap="square" lIns="0" tIns="26034" rIns="0" bIns="0" rtlCol="0">
              <a:spAutoFit/>
            </a:bodyPr>
            <a:lstStyle/>
            <a:p>
              <a:pPr algn="ctr">
                <a:lnSpc>
                  <a:spcPts val="1515"/>
                </a:lnSpc>
                <a:spcBef>
                  <a:spcPts val="204"/>
                </a:spcBef>
              </a:pPr>
              <a:r>
                <a:rPr sz="1300">
                  <a:solidFill>
                    <a:srgbClr val="939598"/>
                  </a:solidFill>
                  <a:latin typeface="Noto Sans"/>
                  <a:cs typeface="Noto Sans"/>
                </a:rPr>
                <a:t>Prevalencia de </a:t>
              </a:r>
              <a:r>
                <a:rPr sz="1300" spc="-10">
                  <a:solidFill>
                    <a:srgbClr val="939598"/>
                  </a:solidFill>
                  <a:latin typeface="Noto Sans"/>
                  <a:cs typeface="Noto Sans"/>
                </a:rPr>
                <a:t>enfermedad</a:t>
              </a:r>
              <a:endParaRPr sz="1300">
                <a:latin typeface="Noto Sans"/>
                <a:cs typeface="Noto Sans"/>
              </a:endParaRPr>
            </a:p>
            <a:p>
              <a:pPr algn="ctr">
                <a:lnSpc>
                  <a:spcPts val="1635"/>
                </a:lnSpc>
              </a:pPr>
              <a:r>
                <a:rPr sz="1400">
                  <a:solidFill>
                    <a:srgbClr val="939598"/>
                  </a:solidFill>
                  <a:latin typeface="Noto Sans"/>
                  <a:cs typeface="Noto Sans"/>
                </a:rPr>
                <a:t>coronaria,</a:t>
              </a:r>
              <a:r>
                <a:rPr sz="1400" spc="-55">
                  <a:solidFill>
                    <a:srgbClr val="939598"/>
                  </a:solidFill>
                  <a:latin typeface="Noto Sans"/>
                  <a:cs typeface="Noto Sans"/>
                </a:rPr>
                <a:t> </a:t>
              </a:r>
              <a:r>
                <a:rPr sz="1400" spc="-50">
                  <a:solidFill>
                    <a:srgbClr val="939598"/>
                  </a:solidFill>
                  <a:latin typeface="Noto Sans"/>
                  <a:cs typeface="Noto Sans"/>
                </a:rPr>
                <a:t>%</a:t>
              </a:r>
              <a:endParaRPr sz="1400">
                <a:latin typeface="Noto Sans"/>
                <a:cs typeface="Noto Sans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4873762" y="6262387"/>
              <a:ext cx="127635" cy="2896306"/>
            </a:xfrm>
            <a:prstGeom prst="rect">
              <a:avLst/>
            </a:prstGeom>
          </p:spPr>
          <p:txBody>
            <a:bodyPr vert="horz" wrap="square" lIns="0" tIns="94615" rIns="0" bIns="0" rtlCol="0">
              <a:spAutoFit/>
            </a:bodyPr>
            <a:lstStyle/>
            <a:p>
              <a:pPr marL="18415">
                <a:spcBef>
                  <a:spcPts val="745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9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0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8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5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7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0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6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0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5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0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4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5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3</a:t>
              </a:r>
              <a:endParaRPr sz="1300">
                <a:latin typeface="Noto Sans"/>
                <a:cs typeface="Noto Sans"/>
              </a:endParaRPr>
            </a:p>
            <a:p>
              <a:pPr marL="18415">
                <a:spcBef>
                  <a:spcPts val="650"/>
                </a:spcBef>
              </a:pPr>
              <a:r>
                <a:rPr sz="1300" spc="-50">
                  <a:solidFill>
                    <a:srgbClr val="939598"/>
                  </a:solidFill>
                  <a:latin typeface="Noto Sans"/>
                  <a:cs typeface="Noto Sans"/>
                </a:rPr>
                <a:t>2</a:t>
              </a:r>
              <a:endParaRPr sz="1300">
                <a:latin typeface="Noto Sans"/>
                <a:cs typeface="Noto Sans"/>
              </a:endParaRPr>
            </a:p>
            <a:p>
              <a:pPr marL="12700">
                <a:spcBef>
                  <a:spcPts val="565"/>
                </a:spcBef>
              </a:pPr>
              <a:r>
                <a:rPr sz="1400" spc="-50">
                  <a:solidFill>
                    <a:srgbClr val="939598"/>
                  </a:solidFill>
                  <a:latin typeface="Noto Sans"/>
                  <a:cs typeface="Noto Sans"/>
                </a:rPr>
                <a:t>1</a:t>
              </a:r>
              <a:endParaRPr sz="1400">
                <a:latin typeface="Noto Sans"/>
                <a:cs typeface="Noto Sans"/>
              </a:endParaRPr>
            </a:p>
            <a:p>
              <a:pPr marL="12700">
                <a:spcBef>
                  <a:spcPts val="545"/>
                </a:spcBef>
              </a:pPr>
              <a:r>
                <a:rPr sz="1400" spc="-50">
                  <a:solidFill>
                    <a:srgbClr val="939598"/>
                  </a:solidFill>
                  <a:latin typeface="Noto Sans"/>
                  <a:cs typeface="Noto Sans"/>
                </a:rPr>
                <a:t>0</a:t>
              </a:r>
              <a:endParaRPr sz="1400">
                <a:latin typeface="Noto Sans"/>
                <a:cs typeface="Noto Sans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3250479" y="8726284"/>
              <a:ext cx="839469" cy="5289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6500"/>
                </a:lnSpc>
                <a:spcBef>
                  <a:spcPts val="100"/>
                </a:spcBef>
              </a:pPr>
              <a:r>
                <a:rPr sz="1550" spc="-10">
                  <a:solidFill>
                    <a:srgbClr val="939598"/>
                  </a:solidFill>
                  <a:latin typeface="Noto Sans"/>
                  <a:cs typeface="Noto Sans"/>
                </a:rPr>
                <a:t>Control Psoriasis</a:t>
              </a:r>
              <a:endParaRPr sz="1550">
                <a:latin typeface="Noto Sans"/>
                <a:cs typeface="Noto San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2987173" y="8773745"/>
              <a:ext cx="182880" cy="150495"/>
            </a:xfrm>
            <a:custGeom>
              <a:avLst/>
              <a:gdLst/>
              <a:ahLst/>
              <a:cxnLst/>
              <a:rect l="l" t="t" r="r" b="b"/>
              <a:pathLst>
                <a:path w="182879" h="150495">
                  <a:moveTo>
                    <a:pt x="182601" y="0"/>
                  </a:moveTo>
                  <a:lnTo>
                    <a:pt x="0" y="0"/>
                  </a:lnTo>
                  <a:lnTo>
                    <a:pt x="0" y="150100"/>
                  </a:lnTo>
                  <a:lnTo>
                    <a:pt x="182601" y="150100"/>
                  </a:lnTo>
                  <a:lnTo>
                    <a:pt x="182601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987173" y="9025225"/>
              <a:ext cx="182880" cy="150495"/>
            </a:xfrm>
            <a:custGeom>
              <a:avLst/>
              <a:gdLst/>
              <a:ahLst/>
              <a:cxnLst/>
              <a:rect l="l" t="t" r="r" b="b"/>
              <a:pathLst>
                <a:path w="182879" h="150495">
                  <a:moveTo>
                    <a:pt x="182601" y="0"/>
                  </a:moveTo>
                  <a:lnTo>
                    <a:pt x="0" y="0"/>
                  </a:lnTo>
                  <a:lnTo>
                    <a:pt x="0" y="150100"/>
                  </a:lnTo>
                  <a:lnTo>
                    <a:pt x="182601" y="150100"/>
                  </a:lnTo>
                  <a:lnTo>
                    <a:pt x="182601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02316E3-E80C-E3FF-42BB-43319C7CA29E}"/>
                </a:ext>
              </a:extLst>
            </p:cNvPr>
            <p:cNvSpPr txBox="1"/>
            <p:nvPr/>
          </p:nvSpPr>
          <p:spPr>
            <a:xfrm>
              <a:off x="4317725" y="9074444"/>
              <a:ext cx="7464460" cy="49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35990" marR="0" lvl="0" indent="0" defTabSz="91440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791460" algn="l"/>
                  <a:tab pos="4457065" algn="l"/>
                </a:tabLst>
                <a:defRPr/>
              </a:pPr>
              <a:r>
                <a:rPr lang="en-US" sz="1300">
                  <a:solidFill>
                    <a:srgbClr val="939598"/>
                  </a:solidFill>
                  <a:latin typeface="Noto Sans"/>
                  <a:cs typeface="Noto Sans"/>
                </a:rPr>
                <a:t>    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939598"/>
                  </a:solidFill>
                  <a:effectLst/>
                  <a:uLnTx/>
                  <a:uFillTx/>
                  <a:latin typeface="Noto Sans"/>
                  <a:cs typeface="Noto Sans"/>
                </a:rPr>
                <a:t>Población</a:t>
              </a:r>
              <a:r>
                <a:rPr kumimoji="0" lang="en-US" sz="1300" b="0" i="0" u="none" strike="noStrike" kern="0" cap="none" spc="55" normalizeH="0" baseline="0" noProof="0">
                  <a:ln>
                    <a:noFill/>
                  </a:ln>
                  <a:solidFill>
                    <a:srgbClr val="939598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939598"/>
                  </a:solidFill>
                  <a:effectLst/>
                  <a:uLnTx/>
                  <a:uFillTx/>
                  <a:latin typeface="Noto Sans"/>
                  <a:cs typeface="Noto Sans"/>
                </a:rPr>
                <a:t>total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939598"/>
                  </a:solidFill>
                  <a:effectLst/>
                  <a:uLnTx/>
                  <a:uFillTx/>
                  <a:latin typeface="Noto Sans"/>
                  <a:cs typeface="Noto Sans"/>
                </a:rPr>
                <a:t>	           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939598"/>
                  </a:solidFill>
                  <a:effectLst/>
                  <a:uLnTx/>
                  <a:uFillTx/>
                  <a:latin typeface="Noto Sans"/>
                  <a:cs typeface="Noto Sans"/>
                </a:rPr>
                <a:t>Hombres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939598"/>
                  </a:solidFill>
                  <a:effectLst/>
                  <a:uLnTx/>
                  <a:uFillTx/>
                  <a:latin typeface="Noto Sans"/>
                  <a:cs typeface="Noto Sans"/>
                </a:rPr>
                <a:t>	                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7F8487"/>
                  </a:solidFill>
                  <a:effectLst/>
                  <a:uLnTx/>
                  <a:uFillTx/>
                  <a:latin typeface="Noto Sans"/>
                  <a:cs typeface="Noto Sans"/>
                </a:rPr>
                <a:t>Mujeres</a:t>
              </a: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oto Sans"/>
                <a:cs typeface="Noto Sans"/>
              </a:endParaRPr>
            </a:p>
            <a:p>
              <a:pPr marL="15875" marR="0" lvl="0" indent="0" defTabSz="914400" eaLnBrk="1" fontAlgn="auto" latinLnBrk="0" hangingPunct="1">
                <a:lnSpc>
                  <a:spcPct val="100000"/>
                </a:lnSpc>
                <a:spcBef>
                  <a:spcPts val="10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Cristofori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M,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et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al.</a:t>
              </a:r>
              <a:r>
                <a:rPr kumimoji="0" lang="en-US" sz="1300" b="0" i="0" u="none" strike="noStrike" kern="0" cap="none" spc="-35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Psoriasis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Beyond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the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Skin:</a:t>
              </a:r>
              <a:r>
                <a:rPr kumimoji="0" lang="en-US" sz="1300" b="0" i="0" u="none" strike="noStrike" kern="0" cap="none" spc="-35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A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Disease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With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Cardiovascular</a:t>
              </a:r>
              <a:r>
                <a:rPr kumimoji="0" lang="en-US" sz="1300" b="0" i="0" u="none" strike="noStrike" kern="0" cap="none" spc="-35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Risk.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 err="1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Cureus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.</a:t>
              </a:r>
              <a:r>
                <a:rPr kumimoji="0" lang="en-US" sz="1300" b="0" i="0" u="none" strike="noStrike" kern="0" cap="none" spc="-4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 </a:t>
              </a:r>
              <a:r>
                <a:rPr kumimoji="0" lang="en-US" sz="1300" b="0" i="0" u="none" strike="noStrike" kern="0" cap="none" spc="-10" normalizeH="0" baseline="0" noProof="0">
                  <a:ln>
                    <a:noFill/>
                  </a:ln>
                  <a:solidFill>
                    <a:srgbClr val="B1B3B6"/>
                  </a:solidFill>
                  <a:effectLst/>
                  <a:uLnTx/>
                  <a:uFillTx/>
                  <a:latin typeface="Noto Sans"/>
                  <a:cs typeface="Noto Sans"/>
                </a:rPr>
                <a:t>2025;17(7):e88464</a:t>
              </a: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oto Sans"/>
                <a:cs typeface="Noto Sans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400117" y="10584175"/>
            <a:ext cx="18267194" cy="4470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739"/>
              </a:spcBef>
            </a:pP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lang="es-ES" sz="13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cardiovascular;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IAM:</a:t>
            </a:r>
            <a:r>
              <a:rPr lang="es-ES" sz="1300" b="1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infarto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agudo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spc="-10">
                <a:solidFill>
                  <a:schemeClr val="bg1"/>
                </a:solidFill>
                <a:latin typeface="Noto Sans"/>
                <a:cs typeface="Noto Sans"/>
              </a:rPr>
              <a:t>miocardio.</a:t>
            </a:r>
            <a:endParaRPr lang="es-ES"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lang="es-ES" sz="1300" b="1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Cristofori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M,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et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al.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Beyond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Skin: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Disease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Cardiovascular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Risk.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Cureus.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2025;17(7):e88464</a:t>
            </a:r>
            <a:r>
              <a:rPr lang="es-ES" sz="1300" spc="-1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endParaRPr lang="es-ES" sz="1300">
              <a:solidFill>
                <a:schemeClr val="bg1"/>
              </a:solidFill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DE489-C5F8-D79D-EDAA-E75314E70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B2272E1-290D-4DC1-C5B8-F49927D525D9}"/>
              </a:ext>
            </a:extLst>
          </p:cNvPr>
          <p:cNvSpPr/>
          <p:nvPr/>
        </p:nvSpPr>
        <p:spPr>
          <a:xfrm>
            <a:off x="1813051" y="2412595"/>
            <a:ext cx="6901180" cy="1325880"/>
          </a:xfrm>
          <a:custGeom>
            <a:avLst/>
            <a:gdLst/>
            <a:ahLst/>
            <a:cxnLst/>
            <a:rect l="l" t="t" r="r" b="b"/>
            <a:pathLst>
              <a:path w="6901180" h="1325879">
                <a:moveTo>
                  <a:pt x="6900774" y="0"/>
                </a:moveTo>
                <a:lnTo>
                  <a:pt x="0" y="0"/>
                </a:lnTo>
                <a:lnTo>
                  <a:pt x="0" y="1325519"/>
                </a:lnTo>
                <a:lnTo>
                  <a:pt x="6900774" y="1325519"/>
                </a:lnTo>
                <a:lnTo>
                  <a:pt x="6900774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20F55F4-42F1-0ED2-2EDA-C7FE34F15AF6}"/>
              </a:ext>
            </a:extLst>
          </p:cNvPr>
          <p:cNvSpPr txBox="1"/>
          <p:nvPr/>
        </p:nvSpPr>
        <p:spPr>
          <a:xfrm>
            <a:off x="2997581" y="2568938"/>
            <a:ext cx="4404360" cy="91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7600"/>
              </a:lnSpc>
              <a:spcBef>
                <a:spcPts val="95"/>
              </a:spcBef>
            </a:pPr>
            <a:r>
              <a:rPr sz="2700">
                <a:solidFill>
                  <a:srgbClr val="1D6A85"/>
                </a:solidFill>
                <a:latin typeface="Noto Sans"/>
                <a:cs typeface="Noto Sans"/>
              </a:rPr>
              <a:t>Riesgo de IAM </a:t>
            </a:r>
            <a:r>
              <a:rPr lang="en-US" sz="2700" err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27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spc="-10">
                <a:solidFill>
                  <a:srgbClr val="1D6A85"/>
                </a:solidFill>
                <a:latin typeface="Noto Sans"/>
                <a:cs typeface="Noto Sans"/>
              </a:rPr>
              <a:t>psoriasis severa</a:t>
            </a:r>
            <a:r>
              <a:rPr sz="2325" spc="-15" baseline="32258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2325" baseline="32258">
              <a:latin typeface="Noto Sans"/>
              <a:cs typeface="Noto Sans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1A8D31DE-1F16-A6BF-351D-ED8FF811C70A}"/>
              </a:ext>
            </a:extLst>
          </p:cNvPr>
          <p:cNvGrpSpPr/>
          <p:nvPr/>
        </p:nvGrpSpPr>
        <p:grpSpPr>
          <a:xfrm>
            <a:off x="1199611" y="2298800"/>
            <a:ext cx="1581150" cy="1581150"/>
            <a:chOff x="11579544" y="2025979"/>
            <a:chExt cx="1581150" cy="158115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8E5BB32-4D8A-CDFD-DB27-7F2AB73C6C30}"/>
                </a:ext>
              </a:extLst>
            </p:cNvPr>
            <p:cNvSpPr/>
            <p:nvPr/>
          </p:nvSpPr>
          <p:spPr>
            <a:xfrm>
              <a:off x="11579544" y="2025979"/>
              <a:ext cx="1581150" cy="1581150"/>
            </a:xfrm>
            <a:custGeom>
              <a:avLst/>
              <a:gdLst/>
              <a:ahLst/>
              <a:cxnLst/>
              <a:rect l="l" t="t" r="r" b="b"/>
              <a:pathLst>
                <a:path w="1581150" h="1581150">
                  <a:moveTo>
                    <a:pt x="812975" y="0"/>
                  </a:moveTo>
                  <a:lnTo>
                    <a:pt x="768005" y="0"/>
                  </a:lnTo>
                  <a:lnTo>
                    <a:pt x="723094" y="2541"/>
                  </a:lnTo>
                  <a:lnTo>
                    <a:pt x="678358" y="7625"/>
                  </a:lnTo>
                  <a:lnTo>
                    <a:pt x="633914" y="15250"/>
                  </a:lnTo>
                  <a:lnTo>
                    <a:pt x="589880" y="25417"/>
                  </a:lnTo>
                  <a:lnTo>
                    <a:pt x="546373" y="38126"/>
                  </a:lnTo>
                  <a:lnTo>
                    <a:pt x="503509" y="53377"/>
                  </a:lnTo>
                  <a:lnTo>
                    <a:pt x="461405" y="71170"/>
                  </a:lnTo>
                  <a:lnTo>
                    <a:pt x="420179" y="91504"/>
                  </a:lnTo>
                  <a:lnTo>
                    <a:pt x="379947" y="114380"/>
                  </a:lnTo>
                  <a:lnTo>
                    <a:pt x="340826" y="139798"/>
                  </a:lnTo>
                  <a:lnTo>
                    <a:pt x="302934" y="167758"/>
                  </a:lnTo>
                  <a:lnTo>
                    <a:pt x="266387" y="198260"/>
                  </a:lnTo>
                  <a:lnTo>
                    <a:pt x="231303" y="231303"/>
                  </a:lnTo>
                  <a:lnTo>
                    <a:pt x="198260" y="266387"/>
                  </a:lnTo>
                  <a:lnTo>
                    <a:pt x="167758" y="302934"/>
                  </a:lnTo>
                  <a:lnTo>
                    <a:pt x="139798" y="340826"/>
                  </a:lnTo>
                  <a:lnTo>
                    <a:pt x="114380" y="379947"/>
                  </a:lnTo>
                  <a:lnTo>
                    <a:pt x="91504" y="420179"/>
                  </a:lnTo>
                  <a:lnTo>
                    <a:pt x="71170" y="461405"/>
                  </a:lnTo>
                  <a:lnTo>
                    <a:pt x="53377" y="503509"/>
                  </a:lnTo>
                  <a:lnTo>
                    <a:pt x="38126" y="546373"/>
                  </a:lnTo>
                  <a:lnTo>
                    <a:pt x="25417" y="589880"/>
                  </a:lnTo>
                  <a:lnTo>
                    <a:pt x="15250" y="633914"/>
                  </a:lnTo>
                  <a:lnTo>
                    <a:pt x="7625" y="678358"/>
                  </a:lnTo>
                  <a:lnTo>
                    <a:pt x="2541" y="723094"/>
                  </a:lnTo>
                  <a:lnTo>
                    <a:pt x="0" y="768005"/>
                  </a:lnTo>
                  <a:lnTo>
                    <a:pt x="0" y="812975"/>
                  </a:lnTo>
                  <a:lnTo>
                    <a:pt x="2541" y="857887"/>
                  </a:lnTo>
                  <a:lnTo>
                    <a:pt x="7625" y="902622"/>
                  </a:lnTo>
                  <a:lnTo>
                    <a:pt x="15250" y="947066"/>
                  </a:lnTo>
                  <a:lnTo>
                    <a:pt x="25417" y="991100"/>
                  </a:lnTo>
                  <a:lnTo>
                    <a:pt x="38126" y="1034607"/>
                  </a:lnTo>
                  <a:lnTo>
                    <a:pt x="53377" y="1077472"/>
                  </a:lnTo>
                  <a:lnTo>
                    <a:pt x="71170" y="1119575"/>
                  </a:lnTo>
                  <a:lnTo>
                    <a:pt x="91504" y="1160802"/>
                  </a:lnTo>
                  <a:lnTo>
                    <a:pt x="114380" y="1201033"/>
                  </a:lnTo>
                  <a:lnTo>
                    <a:pt x="139798" y="1240154"/>
                  </a:lnTo>
                  <a:lnTo>
                    <a:pt x="167758" y="1278046"/>
                  </a:lnTo>
                  <a:lnTo>
                    <a:pt x="198260" y="1314593"/>
                  </a:lnTo>
                  <a:lnTo>
                    <a:pt x="231303" y="1349677"/>
                  </a:lnTo>
                  <a:lnTo>
                    <a:pt x="266387" y="1382721"/>
                  </a:lnTo>
                  <a:lnTo>
                    <a:pt x="302934" y="1413222"/>
                  </a:lnTo>
                  <a:lnTo>
                    <a:pt x="340826" y="1441182"/>
                  </a:lnTo>
                  <a:lnTo>
                    <a:pt x="379947" y="1466600"/>
                  </a:lnTo>
                  <a:lnTo>
                    <a:pt x="420179" y="1489476"/>
                  </a:lnTo>
                  <a:lnTo>
                    <a:pt x="461405" y="1509811"/>
                  </a:lnTo>
                  <a:lnTo>
                    <a:pt x="503509" y="1527603"/>
                  </a:lnTo>
                  <a:lnTo>
                    <a:pt x="546373" y="1542854"/>
                  </a:lnTo>
                  <a:lnTo>
                    <a:pt x="589880" y="1555563"/>
                  </a:lnTo>
                  <a:lnTo>
                    <a:pt x="633914" y="1565730"/>
                  </a:lnTo>
                  <a:lnTo>
                    <a:pt x="678358" y="1573355"/>
                  </a:lnTo>
                  <a:lnTo>
                    <a:pt x="723094" y="1578439"/>
                  </a:lnTo>
                  <a:lnTo>
                    <a:pt x="768005" y="1580981"/>
                  </a:lnTo>
                  <a:lnTo>
                    <a:pt x="812975" y="1580981"/>
                  </a:lnTo>
                  <a:lnTo>
                    <a:pt x="857887" y="1578439"/>
                  </a:lnTo>
                  <a:lnTo>
                    <a:pt x="902622" y="1573355"/>
                  </a:lnTo>
                  <a:lnTo>
                    <a:pt x="947066" y="1565730"/>
                  </a:lnTo>
                  <a:lnTo>
                    <a:pt x="991100" y="1555563"/>
                  </a:lnTo>
                  <a:lnTo>
                    <a:pt x="1034607" y="1542854"/>
                  </a:lnTo>
                  <a:lnTo>
                    <a:pt x="1077472" y="1527603"/>
                  </a:lnTo>
                  <a:lnTo>
                    <a:pt x="1119575" y="1509811"/>
                  </a:lnTo>
                  <a:lnTo>
                    <a:pt x="1160802" y="1489476"/>
                  </a:lnTo>
                  <a:lnTo>
                    <a:pt x="1201033" y="1466600"/>
                  </a:lnTo>
                  <a:lnTo>
                    <a:pt x="1240154" y="1441182"/>
                  </a:lnTo>
                  <a:lnTo>
                    <a:pt x="1278046" y="1413222"/>
                  </a:lnTo>
                  <a:lnTo>
                    <a:pt x="1314593" y="1382721"/>
                  </a:lnTo>
                  <a:lnTo>
                    <a:pt x="1349677" y="1349677"/>
                  </a:lnTo>
                  <a:lnTo>
                    <a:pt x="1382721" y="1314593"/>
                  </a:lnTo>
                  <a:lnTo>
                    <a:pt x="1413222" y="1278046"/>
                  </a:lnTo>
                  <a:lnTo>
                    <a:pt x="1441182" y="1240154"/>
                  </a:lnTo>
                  <a:lnTo>
                    <a:pt x="1466600" y="1201033"/>
                  </a:lnTo>
                  <a:lnTo>
                    <a:pt x="1489476" y="1160802"/>
                  </a:lnTo>
                  <a:lnTo>
                    <a:pt x="1509811" y="1119575"/>
                  </a:lnTo>
                  <a:lnTo>
                    <a:pt x="1527603" y="1077472"/>
                  </a:lnTo>
                  <a:lnTo>
                    <a:pt x="1542854" y="1034607"/>
                  </a:lnTo>
                  <a:lnTo>
                    <a:pt x="1555563" y="991100"/>
                  </a:lnTo>
                  <a:lnTo>
                    <a:pt x="1565730" y="947066"/>
                  </a:lnTo>
                  <a:lnTo>
                    <a:pt x="1573355" y="902622"/>
                  </a:lnTo>
                  <a:lnTo>
                    <a:pt x="1578439" y="857887"/>
                  </a:lnTo>
                  <a:lnTo>
                    <a:pt x="1580981" y="812975"/>
                  </a:lnTo>
                  <a:lnTo>
                    <a:pt x="1580981" y="768005"/>
                  </a:lnTo>
                  <a:lnTo>
                    <a:pt x="1578439" y="723094"/>
                  </a:lnTo>
                  <a:lnTo>
                    <a:pt x="1573355" y="678358"/>
                  </a:lnTo>
                  <a:lnTo>
                    <a:pt x="1565730" y="633914"/>
                  </a:lnTo>
                  <a:lnTo>
                    <a:pt x="1555563" y="589880"/>
                  </a:lnTo>
                  <a:lnTo>
                    <a:pt x="1542854" y="546373"/>
                  </a:lnTo>
                  <a:lnTo>
                    <a:pt x="1527603" y="503509"/>
                  </a:lnTo>
                  <a:lnTo>
                    <a:pt x="1509811" y="461405"/>
                  </a:lnTo>
                  <a:lnTo>
                    <a:pt x="1489476" y="420179"/>
                  </a:lnTo>
                  <a:lnTo>
                    <a:pt x="1466600" y="379947"/>
                  </a:lnTo>
                  <a:lnTo>
                    <a:pt x="1441182" y="340826"/>
                  </a:lnTo>
                  <a:lnTo>
                    <a:pt x="1413222" y="302934"/>
                  </a:lnTo>
                  <a:lnTo>
                    <a:pt x="1382721" y="266387"/>
                  </a:lnTo>
                  <a:lnTo>
                    <a:pt x="1349677" y="231303"/>
                  </a:lnTo>
                  <a:lnTo>
                    <a:pt x="1314593" y="198260"/>
                  </a:lnTo>
                  <a:lnTo>
                    <a:pt x="1278046" y="167758"/>
                  </a:lnTo>
                  <a:lnTo>
                    <a:pt x="1240154" y="139798"/>
                  </a:lnTo>
                  <a:lnTo>
                    <a:pt x="1201033" y="114380"/>
                  </a:lnTo>
                  <a:lnTo>
                    <a:pt x="1160802" y="91504"/>
                  </a:lnTo>
                  <a:lnTo>
                    <a:pt x="1119575" y="71170"/>
                  </a:lnTo>
                  <a:lnTo>
                    <a:pt x="1077472" y="53377"/>
                  </a:lnTo>
                  <a:lnTo>
                    <a:pt x="1034607" y="38126"/>
                  </a:lnTo>
                  <a:lnTo>
                    <a:pt x="991100" y="25417"/>
                  </a:lnTo>
                  <a:lnTo>
                    <a:pt x="947066" y="15250"/>
                  </a:lnTo>
                  <a:lnTo>
                    <a:pt x="902622" y="7625"/>
                  </a:lnTo>
                  <a:lnTo>
                    <a:pt x="857887" y="2541"/>
                  </a:lnTo>
                  <a:lnTo>
                    <a:pt x="81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59FC288-4B68-2D19-2357-0F6AAEC4D9CA}"/>
                </a:ext>
              </a:extLst>
            </p:cNvPr>
            <p:cNvSpPr/>
            <p:nvPr/>
          </p:nvSpPr>
          <p:spPr>
            <a:xfrm>
              <a:off x="11579544" y="2025979"/>
              <a:ext cx="1581150" cy="1581150"/>
            </a:xfrm>
            <a:custGeom>
              <a:avLst/>
              <a:gdLst/>
              <a:ahLst/>
              <a:cxnLst/>
              <a:rect l="l" t="t" r="r" b="b"/>
              <a:pathLst>
                <a:path w="1581150" h="1581150">
                  <a:moveTo>
                    <a:pt x="812975" y="0"/>
                  </a:moveTo>
                  <a:lnTo>
                    <a:pt x="768005" y="0"/>
                  </a:lnTo>
                  <a:lnTo>
                    <a:pt x="723094" y="2541"/>
                  </a:lnTo>
                  <a:lnTo>
                    <a:pt x="678358" y="7625"/>
                  </a:lnTo>
                  <a:lnTo>
                    <a:pt x="633914" y="15250"/>
                  </a:lnTo>
                  <a:lnTo>
                    <a:pt x="589880" y="25417"/>
                  </a:lnTo>
                  <a:lnTo>
                    <a:pt x="546373" y="38126"/>
                  </a:lnTo>
                  <a:lnTo>
                    <a:pt x="503509" y="53377"/>
                  </a:lnTo>
                  <a:lnTo>
                    <a:pt x="461405" y="71170"/>
                  </a:lnTo>
                  <a:lnTo>
                    <a:pt x="420179" y="91504"/>
                  </a:lnTo>
                  <a:lnTo>
                    <a:pt x="379947" y="114380"/>
                  </a:lnTo>
                  <a:lnTo>
                    <a:pt x="340826" y="139798"/>
                  </a:lnTo>
                  <a:lnTo>
                    <a:pt x="302934" y="167758"/>
                  </a:lnTo>
                  <a:lnTo>
                    <a:pt x="266387" y="198260"/>
                  </a:lnTo>
                  <a:lnTo>
                    <a:pt x="231303" y="231303"/>
                  </a:lnTo>
                  <a:lnTo>
                    <a:pt x="198260" y="266387"/>
                  </a:lnTo>
                  <a:lnTo>
                    <a:pt x="167758" y="302934"/>
                  </a:lnTo>
                  <a:lnTo>
                    <a:pt x="139798" y="340826"/>
                  </a:lnTo>
                  <a:lnTo>
                    <a:pt x="114380" y="379947"/>
                  </a:lnTo>
                  <a:lnTo>
                    <a:pt x="91504" y="420179"/>
                  </a:lnTo>
                  <a:lnTo>
                    <a:pt x="71170" y="461405"/>
                  </a:lnTo>
                  <a:lnTo>
                    <a:pt x="53377" y="503509"/>
                  </a:lnTo>
                  <a:lnTo>
                    <a:pt x="38126" y="546373"/>
                  </a:lnTo>
                  <a:lnTo>
                    <a:pt x="25417" y="589880"/>
                  </a:lnTo>
                  <a:lnTo>
                    <a:pt x="15250" y="633914"/>
                  </a:lnTo>
                  <a:lnTo>
                    <a:pt x="7625" y="678358"/>
                  </a:lnTo>
                  <a:lnTo>
                    <a:pt x="2541" y="723094"/>
                  </a:lnTo>
                  <a:lnTo>
                    <a:pt x="0" y="768005"/>
                  </a:lnTo>
                  <a:lnTo>
                    <a:pt x="0" y="812975"/>
                  </a:lnTo>
                  <a:lnTo>
                    <a:pt x="2541" y="857887"/>
                  </a:lnTo>
                  <a:lnTo>
                    <a:pt x="7625" y="902622"/>
                  </a:lnTo>
                  <a:lnTo>
                    <a:pt x="15250" y="947066"/>
                  </a:lnTo>
                  <a:lnTo>
                    <a:pt x="25417" y="991100"/>
                  </a:lnTo>
                  <a:lnTo>
                    <a:pt x="38126" y="1034607"/>
                  </a:lnTo>
                  <a:lnTo>
                    <a:pt x="53377" y="1077472"/>
                  </a:lnTo>
                  <a:lnTo>
                    <a:pt x="71170" y="1119575"/>
                  </a:lnTo>
                  <a:lnTo>
                    <a:pt x="91504" y="1160802"/>
                  </a:lnTo>
                  <a:lnTo>
                    <a:pt x="114380" y="1201033"/>
                  </a:lnTo>
                  <a:lnTo>
                    <a:pt x="139798" y="1240154"/>
                  </a:lnTo>
                  <a:lnTo>
                    <a:pt x="167758" y="1278046"/>
                  </a:lnTo>
                  <a:lnTo>
                    <a:pt x="198260" y="1314593"/>
                  </a:lnTo>
                  <a:lnTo>
                    <a:pt x="231303" y="1349677"/>
                  </a:lnTo>
                  <a:lnTo>
                    <a:pt x="266387" y="1382721"/>
                  </a:lnTo>
                  <a:lnTo>
                    <a:pt x="302934" y="1413222"/>
                  </a:lnTo>
                  <a:lnTo>
                    <a:pt x="340826" y="1441182"/>
                  </a:lnTo>
                  <a:lnTo>
                    <a:pt x="379947" y="1466600"/>
                  </a:lnTo>
                  <a:lnTo>
                    <a:pt x="420179" y="1489476"/>
                  </a:lnTo>
                  <a:lnTo>
                    <a:pt x="461405" y="1509811"/>
                  </a:lnTo>
                  <a:lnTo>
                    <a:pt x="503509" y="1527603"/>
                  </a:lnTo>
                  <a:lnTo>
                    <a:pt x="546373" y="1542854"/>
                  </a:lnTo>
                  <a:lnTo>
                    <a:pt x="589880" y="1555563"/>
                  </a:lnTo>
                  <a:lnTo>
                    <a:pt x="633914" y="1565730"/>
                  </a:lnTo>
                  <a:lnTo>
                    <a:pt x="678358" y="1573355"/>
                  </a:lnTo>
                  <a:lnTo>
                    <a:pt x="723094" y="1578439"/>
                  </a:lnTo>
                  <a:lnTo>
                    <a:pt x="768005" y="1580981"/>
                  </a:lnTo>
                  <a:lnTo>
                    <a:pt x="812975" y="1580981"/>
                  </a:lnTo>
                  <a:lnTo>
                    <a:pt x="857887" y="1578439"/>
                  </a:lnTo>
                  <a:lnTo>
                    <a:pt x="902622" y="1573355"/>
                  </a:lnTo>
                  <a:lnTo>
                    <a:pt x="947066" y="1565730"/>
                  </a:lnTo>
                  <a:lnTo>
                    <a:pt x="991100" y="1555563"/>
                  </a:lnTo>
                  <a:lnTo>
                    <a:pt x="1034607" y="1542854"/>
                  </a:lnTo>
                  <a:lnTo>
                    <a:pt x="1077472" y="1527603"/>
                  </a:lnTo>
                  <a:lnTo>
                    <a:pt x="1099584" y="1518259"/>
                  </a:lnTo>
                  <a:lnTo>
                    <a:pt x="802497" y="1518259"/>
                  </a:lnTo>
                  <a:lnTo>
                    <a:pt x="755776" y="1517683"/>
                  </a:lnTo>
                  <a:lnTo>
                    <a:pt x="708914" y="1514061"/>
                  </a:lnTo>
                  <a:lnTo>
                    <a:pt x="662049" y="1507336"/>
                  </a:lnTo>
                  <a:lnTo>
                    <a:pt x="615320" y="1497451"/>
                  </a:lnTo>
                  <a:lnTo>
                    <a:pt x="568865" y="1484351"/>
                  </a:lnTo>
                  <a:lnTo>
                    <a:pt x="522823" y="1467977"/>
                  </a:lnTo>
                  <a:lnTo>
                    <a:pt x="478082" y="1448519"/>
                  </a:lnTo>
                  <a:lnTo>
                    <a:pt x="434963" y="1426096"/>
                  </a:lnTo>
                  <a:lnTo>
                    <a:pt x="393516" y="1400867"/>
                  </a:lnTo>
                  <a:lnTo>
                    <a:pt x="353790" y="1372990"/>
                  </a:lnTo>
                  <a:lnTo>
                    <a:pt x="315835" y="1342625"/>
                  </a:lnTo>
                  <a:lnTo>
                    <a:pt x="279702" y="1309929"/>
                  </a:lnTo>
                  <a:lnTo>
                    <a:pt x="245439" y="1275062"/>
                  </a:lnTo>
                  <a:lnTo>
                    <a:pt x="246601" y="1274381"/>
                  </a:lnTo>
                  <a:lnTo>
                    <a:pt x="247041" y="1273104"/>
                  </a:lnTo>
                  <a:lnTo>
                    <a:pt x="247994" y="1272245"/>
                  </a:lnTo>
                  <a:lnTo>
                    <a:pt x="215443" y="1233394"/>
                  </a:lnTo>
                  <a:lnTo>
                    <a:pt x="186009" y="1192929"/>
                  </a:lnTo>
                  <a:lnTo>
                    <a:pt x="159697" y="1151000"/>
                  </a:lnTo>
                  <a:lnTo>
                    <a:pt x="136507" y="1107757"/>
                  </a:lnTo>
                  <a:lnTo>
                    <a:pt x="116542" y="1063571"/>
                  </a:lnTo>
                  <a:lnTo>
                    <a:pt x="99522" y="1017970"/>
                  </a:lnTo>
                  <a:lnTo>
                    <a:pt x="99276" y="1017970"/>
                  </a:lnTo>
                  <a:lnTo>
                    <a:pt x="98938" y="1017729"/>
                  </a:lnTo>
                  <a:lnTo>
                    <a:pt x="98585" y="1017729"/>
                  </a:lnTo>
                  <a:lnTo>
                    <a:pt x="97182" y="1013551"/>
                  </a:lnTo>
                  <a:lnTo>
                    <a:pt x="97108" y="1013332"/>
                  </a:lnTo>
                  <a:lnTo>
                    <a:pt x="96166" y="1008850"/>
                  </a:lnTo>
                  <a:lnTo>
                    <a:pt x="94784" y="1004431"/>
                  </a:lnTo>
                  <a:lnTo>
                    <a:pt x="84505" y="967736"/>
                  </a:lnTo>
                  <a:lnTo>
                    <a:pt x="74632" y="923601"/>
                  </a:lnTo>
                  <a:lnTo>
                    <a:pt x="68188" y="882906"/>
                  </a:lnTo>
                  <a:lnTo>
                    <a:pt x="63447" y="836139"/>
                  </a:lnTo>
                  <a:lnTo>
                    <a:pt x="61690" y="789207"/>
                  </a:lnTo>
                  <a:lnTo>
                    <a:pt x="62921" y="742264"/>
                  </a:lnTo>
                  <a:lnTo>
                    <a:pt x="67142" y="695469"/>
                  </a:lnTo>
                  <a:lnTo>
                    <a:pt x="74357" y="648976"/>
                  </a:lnTo>
                  <a:lnTo>
                    <a:pt x="84570" y="602942"/>
                  </a:lnTo>
                  <a:lnTo>
                    <a:pt x="97784" y="557523"/>
                  </a:lnTo>
                  <a:lnTo>
                    <a:pt x="114002" y="512876"/>
                  </a:lnTo>
                  <a:lnTo>
                    <a:pt x="133229" y="469156"/>
                  </a:lnTo>
                  <a:lnTo>
                    <a:pt x="155468" y="426519"/>
                  </a:lnTo>
                  <a:lnTo>
                    <a:pt x="180722" y="385122"/>
                  </a:lnTo>
                  <a:lnTo>
                    <a:pt x="208994" y="345121"/>
                  </a:lnTo>
                  <a:lnTo>
                    <a:pt x="240290" y="306671"/>
                  </a:lnTo>
                  <a:lnTo>
                    <a:pt x="274611" y="269930"/>
                  </a:lnTo>
                  <a:lnTo>
                    <a:pt x="309627" y="237108"/>
                  </a:lnTo>
                  <a:lnTo>
                    <a:pt x="346207" y="207021"/>
                  </a:lnTo>
                  <a:lnTo>
                    <a:pt x="384215" y="179670"/>
                  </a:lnTo>
                  <a:lnTo>
                    <a:pt x="423514" y="155053"/>
                  </a:lnTo>
                  <a:lnTo>
                    <a:pt x="463968" y="133172"/>
                  </a:lnTo>
                  <a:lnTo>
                    <a:pt x="505443" y="114026"/>
                  </a:lnTo>
                  <a:lnTo>
                    <a:pt x="547801" y="97615"/>
                  </a:lnTo>
                  <a:lnTo>
                    <a:pt x="590906" y="83939"/>
                  </a:lnTo>
                  <a:lnTo>
                    <a:pt x="634624" y="72998"/>
                  </a:lnTo>
                  <a:lnTo>
                    <a:pt x="678817" y="64793"/>
                  </a:lnTo>
                  <a:lnTo>
                    <a:pt x="723350" y="59323"/>
                  </a:lnTo>
                  <a:lnTo>
                    <a:pt x="768088" y="56587"/>
                  </a:lnTo>
                  <a:lnTo>
                    <a:pt x="1085068" y="56587"/>
                  </a:lnTo>
                  <a:lnTo>
                    <a:pt x="1077472" y="53377"/>
                  </a:lnTo>
                  <a:lnTo>
                    <a:pt x="1034607" y="38126"/>
                  </a:lnTo>
                  <a:lnTo>
                    <a:pt x="991100" y="25417"/>
                  </a:lnTo>
                  <a:lnTo>
                    <a:pt x="947066" y="15250"/>
                  </a:lnTo>
                  <a:lnTo>
                    <a:pt x="902622" y="7625"/>
                  </a:lnTo>
                  <a:lnTo>
                    <a:pt x="857887" y="2541"/>
                  </a:lnTo>
                  <a:lnTo>
                    <a:pt x="812975" y="0"/>
                  </a:lnTo>
                  <a:close/>
                </a:path>
                <a:path w="1581150" h="1581150">
                  <a:moveTo>
                    <a:pt x="1085068" y="56587"/>
                  </a:moveTo>
                  <a:lnTo>
                    <a:pt x="812893" y="56587"/>
                  </a:lnTo>
                  <a:lnTo>
                    <a:pt x="857630" y="59323"/>
                  </a:lnTo>
                  <a:lnTo>
                    <a:pt x="902163" y="64793"/>
                  </a:lnTo>
                  <a:lnTo>
                    <a:pt x="946356" y="72998"/>
                  </a:lnTo>
                  <a:lnTo>
                    <a:pt x="990074" y="83939"/>
                  </a:lnTo>
                  <a:lnTo>
                    <a:pt x="1033180" y="97615"/>
                  </a:lnTo>
                  <a:lnTo>
                    <a:pt x="1075538" y="114026"/>
                  </a:lnTo>
                  <a:lnTo>
                    <a:pt x="1117012" y="133172"/>
                  </a:lnTo>
                  <a:lnTo>
                    <a:pt x="1157467" y="155053"/>
                  </a:lnTo>
                  <a:lnTo>
                    <a:pt x="1196766" y="179670"/>
                  </a:lnTo>
                  <a:lnTo>
                    <a:pt x="1234773" y="207021"/>
                  </a:lnTo>
                  <a:lnTo>
                    <a:pt x="1271353" y="237108"/>
                  </a:lnTo>
                  <a:lnTo>
                    <a:pt x="1306370" y="269930"/>
                  </a:lnTo>
                  <a:lnTo>
                    <a:pt x="1340397" y="306328"/>
                  </a:lnTo>
                  <a:lnTo>
                    <a:pt x="1371461" y="344404"/>
                  </a:lnTo>
                  <a:lnTo>
                    <a:pt x="1399563" y="384005"/>
                  </a:lnTo>
                  <a:lnTo>
                    <a:pt x="1424705" y="424979"/>
                  </a:lnTo>
                  <a:lnTo>
                    <a:pt x="1446890" y="467175"/>
                  </a:lnTo>
                  <a:lnTo>
                    <a:pt x="1466118" y="510440"/>
                  </a:lnTo>
                  <a:lnTo>
                    <a:pt x="1482391" y="554624"/>
                  </a:lnTo>
                  <a:lnTo>
                    <a:pt x="1495712" y="599574"/>
                  </a:lnTo>
                  <a:lnTo>
                    <a:pt x="1506082" y="645138"/>
                  </a:lnTo>
                  <a:lnTo>
                    <a:pt x="1513502" y="691165"/>
                  </a:lnTo>
                  <a:lnTo>
                    <a:pt x="1517974" y="737502"/>
                  </a:lnTo>
                  <a:lnTo>
                    <a:pt x="1519500" y="783999"/>
                  </a:lnTo>
                  <a:lnTo>
                    <a:pt x="1518083" y="830502"/>
                  </a:lnTo>
                  <a:lnTo>
                    <a:pt x="1513722" y="876861"/>
                  </a:lnTo>
                  <a:lnTo>
                    <a:pt x="1506421" y="922923"/>
                  </a:lnTo>
                  <a:lnTo>
                    <a:pt x="1496181" y="968538"/>
                  </a:lnTo>
                  <a:lnTo>
                    <a:pt x="1483067" y="1013332"/>
                  </a:lnTo>
                  <a:lnTo>
                    <a:pt x="1467632" y="1057906"/>
                  </a:lnTo>
                  <a:lnTo>
                    <a:pt x="1467213" y="1058775"/>
                  </a:lnTo>
                  <a:lnTo>
                    <a:pt x="1465365" y="1063350"/>
                  </a:lnTo>
                  <a:lnTo>
                    <a:pt x="1465276" y="1063571"/>
                  </a:lnTo>
                  <a:lnTo>
                    <a:pt x="1463046" y="1067738"/>
                  </a:lnTo>
                  <a:lnTo>
                    <a:pt x="1461203" y="1072052"/>
                  </a:lnTo>
                  <a:lnTo>
                    <a:pt x="1440739" y="1116656"/>
                  </a:lnTo>
                  <a:lnTo>
                    <a:pt x="1417638" y="1159229"/>
                  </a:lnTo>
                  <a:lnTo>
                    <a:pt x="1392039" y="1199716"/>
                  </a:lnTo>
                  <a:lnTo>
                    <a:pt x="1364079" y="1238061"/>
                  </a:lnTo>
                  <a:lnTo>
                    <a:pt x="1333898" y="1274206"/>
                  </a:lnTo>
                  <a:lnTo>
                    <a:pt x="1301635" y="1308095"/>
                  </a:lnTo>
                  <a:lnTo>
                    <a:pt x="1267428" y="1339672"/>
                  </a:lnTo>
                  <a:lnTo>
                    <a:pt x="1231415" y="1368881"/>
                  </a:lnTo>
                  <a:lnTo>
                    <a:pt x="1193735" y="1395664"/>
                  </a:lnTo>
                  <a:lnTo>
                    <a:pt x="1154528" y="1419966"/>
                  </a:lnTo>
                  <a:lnTo>
                    <a:pt x="1113931" y="1441729"/>
                  </a:lnTo>
                  <a:lnTo>
                    <a:pt x="1072084" y="1460898"/>
                  </a:lnTo>
                  <a:lnTo>
                    <a:pt x="1029124" y="1477415"/>
                  </a:lnTo>
                  <a:lnTo>
                    <a:pt x="985191" y="1491225"/>
                  </a:lnTo>
                  <a:lnTo>
                    <a:pt x="940423" y="1502271"/>
                  </a:lnTo>
                  <a:lnTo>
                    <a:pt x="894959" y="1510496"/>
                  </a:lnTo>
                  <a:lnTo>
                    <a:pt x="848937" y="1515844"/>
                  </a:lnTo>
                  <a:lnTo>
                    <a:pt x="802497" y="1518259"/>
                  </a:lnTo>
                  <a:lnTo>
                    <a:pt x="1099584" y="1518259"/>
                  </a:lnTo>
                  <a:lnTo>
                    <a:pt x="1160802" y="1489476"/>
                  </a:lnTo>
                  <a:lnTo>
                    <a:pt x="1201033" y="1466600"/>
                  </a:lnTo>
                  <a:lnTo>
                    <a:pt x="1240154" y="1441182"/>
                  </a:lnTo>
                  <a:lnTo>
                    <a:pt x="1278046" y="1413222"/>
                  </a:lnTo>
                  <a:lnTo>
                    <a:pt x="1314593" y="1382721"/>
                  </a:lnTo>
                  <a:lnTo>
                    <a:pt x="1349677" y="1349677"/>
                  </a:lnTo>
                  <a:lnTo>
                    <a:pt x="1382721" y="1314593"/>
                  </a:lnTo>
                  <a:lnTo>
                    <a:pt x="1413222" y="1278046"/>
                  </a:lnTo>
                  <a:lnTo>
                    <a:pt x="1441182" y="1240154"/>
                  </a:lnTo>
                  <a:lnTo>
                    <a:pt x="1466600" y="1201033"/>
                  </a:lnTo>
                  <a:lnTo>
                    <a:pt x="1489476" y="1160802"/>
                  </a:lnTo>
                  <a:lnTo>
                    <a:pt x="1509811" y="1119575"/>
                  </a:lnTo>
                  <a:lnTo>
                    <a:pt x="1527603" y="1077472"/>
                  </a:lnTo>
                  <a:lnTo>
                    <a:pt x="1542854" y="1034607"/>
                  </a:lnTo>
                  <a:lnTo>
                    <a:pt x="1555563" y="991100"/>
                  </a:lnTo>
                  <a:lnTo>
                    <a:pt x="1565730" y="947066"/>
                  </a:lnTo>
                  <a:lnTo>
                    <a:pt x="1573355" y="902622"/>
                  </a:lnTo>
                  <a:lnTo>
                    <a:pt x="1578439" y="857887"/>
                  </a:lnTo>
                  <a:lnTo>
                    <a:pt x="1580981" y="812975"/>
                  </a:lnTo>
                  <a:lnTo>
                    <a:pt x="1580981" y="768005"/>
                  </a:lnTo>
                  <a:lnTo>
                    <a:pt x="1578439" y="723094"/>
                  </a:lnTo>
                  <a:lnTo>
                    <a:pt x="1573355" y="678358"/>
                  </a:lnTo>
                  <a:lnTo>
                    <a:pt x="1565730" y="633914"/>
                  </a:lnTo>
                  <a:lnTo>
                    <a:pt x="1555563" y="589880"/>
                  </a:lnTo>
                  <a:lnTo>
                    <a:pt x="1542854" y="546373"/>
                  </a:lnTo>
                  <a:lnTo>
                    <a:pt x="1527603" y="503509"/>
                  </a:lnTo>
                  <a:lnTo>
                    <a:pt x="1509811" y="461405"/>
                  </a:lnTo>
                  <a:lnTo>
                    <a:pt x="1489476" y="420179"/>
                  </a:lnTo>
                  <a:lnTo>
                    <a:pt x="1466600" y="379947"/>
                  </a:lnTo>
                  <a:lnTo>
                    <a:pt x="1441182" y="340826"/>
                  </a:lnTo>
                  <a:lnTo>
                    <a:pt x="1413222" y="302934"/>
                  </a:lnTo>
                  <a:lnTo>
                    <a:pt x="1382721" y="266387"/>
                  </a:lnTo>
                  <a:lnTo>
                    <a:pt x="1349677" y="231303"/>
                  </a:lnTo>
                  <a:lnTo>
                    <a:pt x="1314593" y="198260"/>
                  </a:lnTo>
                  <a:lnTo>
                    <a:pt x="1278046" y="167758"/>
                  </a:lnTo>
                  <a:lnTo>
                    <a:pt x="1240154" y="139798"/>
                  </a:lnTo>
                  <a:lnTo>
                    <a:pt x="1201033" y="114380"/>
                  </a:lnTo>
                  <a:lnTo>
                    <a:pt x="1160802" y="91504"/>
                  </a:lnTo>
                  <a:lnTo>
                    <a:pt x="1119575" y="71170"/>
                  </a:lnTo>
                  <a:lnTo>
                    <a:pt x="1085068" y="56587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36EE816F-3BE2-38EA-7D5F-265E75F7A161}"/>
              </a:ext>
            </a:extLst>
          </p:cNvPr>
          <p:cNvSpPr txBox="1"/>
          <p:nvPr/>
        </p:nvSpPr>
        <p:spPr>
          <a:xfrm>
            <a:off x="1578724" y="2566193"/>
            <a:ext cx="804545" cy="962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4500" b="1" spc="-25">
                <a:solidFill>
                  <a:srgbClr val="1D6A85"/>
                </a:solidFill>
                <a:latin typeface="Noto Sans"/>
                <a:cs typeface="Noto Sans"/>
              </a:rPr>
              <a:t>x</a:t>
            </a:r>
            <a:r>
              <a:rPr sz="6150" b="1" spc="-25">
                <a:solidFill>
                  <a:srgbClr val="1D6A85"/>
                </a:solidFill>
                <a:latin typeface="Noto Sans"/>
                <a:cs typeface="Noto Sans"/>
              </a:rPr>
              <a:t>3</a:t>
            </a:r>
            <a:endParaRPr sz="6150">
              <a:latin typeface="Noto Sans"/>
              <a:cs typeface="Noto San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7104C42-074B-77F3-8733-E33D459D5029}"/>
              </a:ext>
            </a:extLst>
          </p:cNvPr>
          <p:cNvSpPr/>
          <p:nvPr/>
        </p:nvSpPr>
        <p:spPr>
          <a:xfrm>
            <a:off x="1813051" y="4196105"/>
            <a:ext cx="6901180" cy="1325880"/>
          </a:xfrm>
          <a:custGeom>
            <a:avLst/>
            <a:gdLst/>
            <a:ahLst/>
            <a:cxnLst/>
            <a:rect l="l" t="t" r="r" b="b"/>
            <a:pathLst>
              <a:path w="6901180" h="1325879">
                <a:moveTo>
                  <a:pt x="6900774" y="0"/>
                </a:moveTo>
                <a:lnTo>
                  <a:pt x="0" y="0"/>
                </a:lnTo>
                <a:lnTo>
                  <a:pt x="0" y="1325519"/>
                </a:lnTo>
                <a:lnTo>
                  <a:pt x="6900774" y="1325519"/>
                </a:lnTo>
                <a:lnTo>
                  <a:pt x="6900774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8D4D3CE-9E3B-05ED-18B4-3980037C453F}"/>
              </a:ext>
            </a:extLst>
          </p:cNvPr>
          <p:cNvSpPr txBox="1"/>
          <p:nvPr/>
        </p:nvSpPr>
        <p:spPr>
          <a:xfrm>
            <a:off x="3024020" y="4345580"/>
            <a:ext cx="3736340" cy="91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7500"/>
              </a:lnSpc>
              <a:spcBef>
                <a:spcPts val="95"/>
              </a:spcBef>
            </a:pPr>
            <a:r>
              <a:rPr sz="2700">
                <a:solidFill>
                  <a:srgbClr val="1D6A85"/>
                </a:solidFill>
                <a:latin typeface="Noto Sans"/>
                <a:cs typeface="Noto Sans"/>
              </a:rPr>
              <a:t>Riesgo de </a:t>
            </a:r>
            <a:r>
              <a:rPr sz="2700" spc="-10">
                <a:solidFill>
                  <a:srgbClr val="1D6A85"/>
                </a:solidFill>
                <a:latin typeface="Noto Sans"/>
                <a:cs typeface="Noto Sans"/>
              </a:rPr>
              <a:t>enfermedad coronaria</a:t>
            </a:r>
            <a:r>
              <a:rPr sz="2325" spc="-15" baseline="32258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2325" baseline="32258">
              <a:latin typeface="Noto Sans"/>
              <a:cs typeface="Noto Sans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A829CBEB-2E9A-8A96-5E6E-30E4E0852852}"/>
              </a:ext>
            </a:extLst>
          </p:cNvPr>
          <p:cNvGrpSpPr/>
          <p:nvPr/>
        </p:nvGrpSpPr>
        <p:grpSpPr>
          <a:xfrm>
            <a:off x="1199618" y="4063257"/>
            <a:ext cx="1593850" cy="1593850"/>
            <a:chOff x="11579552" y="3790436"/>
            <a:chExt cx="1593850" cy="159385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2321AC8-D097-B19E-149B-B23C903B2483}"/>
                </a:ext>
              </a:extLst>
            </p:cNvPr>
            <p:cNvSpPr/>
            <p:nvPr/>
          </p:nvSpPr>
          <p:spPr>
            <a:xfrm>
              <a:off x="11579552" y="3790436"/>
              <a:ext cx="1593850" cy="1593850"/>
            </a:xfrm>
            <a:custGeom>
              <a:avLst/>
              <a:gdLst/>
              <a:ahLst/>
              <a:cxnLst/>
              <a:rect l="l" t="t" r="r" b="b"/>
              <a:pathLst>
                <a:path w="1593849" h="1593850">
                  <a:moveTo>
                    <a:pt x="819477" y="0"/>
                  </a:moveTo>
                  <a:lnTo>
                    <a:pt x="774147" y="0"/>
                  </a:lnTo>
                  <a:lnTo>
                    <a:pt x="728877" y="2562"/>
                  </a:lnTo>
                  <a:lnTo>
                    <a:pt x="683783" y="7686"/>
                  </a:lnTo>
                  <a:lnTo>
                    <a:pt x="638985" y="15372"/>
                  </a:lnTo>
                  <a:lnTo>
                    <a:pt x="594599" y="25621"/>
                  </a:lnTo>
                  <a:lnTo>
                    <a:pt x="550743" y="38432"/>
                  </a:lnTo>
                  <a:lnTo>
                    <a:pt x="507537" y="53804"/>
                  </a:lnTo>
                  <a:lnTo>
                    <a:pt x="465096" y="71739"/>
                  </a:lnTo>
                  <a:lnTo>
                    <a:pt x="423540" y="92236"/>
                  </a:lnTo>
                  <a:lnTo>
                    <a:pt x="382987" y="115296"/>
                  </a:lnTo>
                  <a:lnTo>
                    <a:pt x="343553" y="140917"/>
                  </a:lnTo>
                  <a:lnTo>
                    <a:pt x="305358" y="169100"/>
                  </a:lnTo>
                  <a:lnTo>
                    <a:pt x="268519" y="199846"/>
                  </a:lnTo>
                  <a:lnTo>
                    <a:pt x="233154" y="233154"/>
                  </a:lnTo>
                  <a:lnTo>
                    <a:pt x="199846" y="268519"/>
                  </a:lnTo>
                  <a:lnTo>
                    <a:pt x="169100" y="305358"/>
                  </a:lnTo>
                  <a:lnTo>
                    <a:pt x="140917" y="343553"/>
                  </a:lnTo>
                  <a:lnTo>
                    <a:pt x="115296" y="382987"/>
                  </a:lnTo>
                  <a:lnTo>
                    <a:pt x="92236" y="423540"/>
                  </a:lnTo>
                  <a:lnTo>
                    <a:pt x="71739" y="465096"/>
                  </a:lnTo>
                  <a:lnTo>
                    <a:pt x="53804" y="507537"/>
                  </a:lnTo>
                  <a:lnTo>
                    <a:pt x="38432" y="550743"/>
                  </a:lnTo>
                  <a:lnTo>
                    <a:pt x="25621" y="594599"/>
                  </a:lnTo>
                  <a:lnTo>
                    <a:pt x="15372" y="638985"/>
                  </a:lnTo>
                  <a:lnTo>
                    <a:pt x="7686" y="683783"/>
                  </a:lnTo>
                  <a:lnTo>
                    <a:pt x="2562" y="728877"/>
                  </a:lnTo>
                  <a:lnTo>
                    <a:pt x="0" y="774147"/>
                  </a:lnTo>
                  <a:lnTo>
                    <a:pt x="0" y="819477"/>
                  </a:lnTo>
                  <a:lnTo>
                    <a:pt x="2562" y="864747"/>
                  </a:lnTo>
                  <a:lnTo>
                    <a:pt x="7686" y="909841"/>
                  </a:lnTo>
                  <a:lnTo>
                    <a:pt x="15372" y="954639"/>
                  </a:lnTo>
                  <a:lnTo>
                    <a:pt x="25621" y="999025"/>
                  </a:lnTo>
                  <a:lnTo>
                    <a:pt x="38432" y="1042881"/>
                  </a:lnTo>
                  <a:lnTo>
                    <a:pt x="53804" y="1086088"/>
                  </a:lnTo>
                  <a:lnTo>
                    <a:pt x="71739" y="1128528"/>
                  </a:lnTo>
                  <a:lnTo>
                    <a:pt x="92236" y="1170084"/>
                  </a:lnTo>
                  <a:lnTo>
                    <a:pt x="115296" y="1210637"/>
                  </a:lnTo>
                  <a:lnTo>
                    <a:pt x="140917" y="1250071"/>
                  </a:lnTo>
                  <a:lnTo>
                    <a:pt x="169100" y="1288266"/>
                  </a:lnTo>
                  <a:lnTo>
                    <a:pt x="199846" y="1325105"/>
                  </a:lnTo>
                  <a:lnTo>
                    <a:pt x="233154" y="1360470"/>
                  </a:lnTo>
                  <a:lnTo>
                    <a:pt x="268519" y="1393778"/>
                  </a:lnTo>
                  <a:lnTo>
                    <a:pt x="305358" y="1424524"/>
                  </a:lnTo>
                  <a:lnTo>
                    <a:pt x="343553" y="1452707"/>
                  </a:lnTo>
                  <a:lnTo>
                    <a:pt x="382987" y="1478328"/>
                  </a:lnTo>
                  <a:lnTo>
                    <a:pt x="423540" y="1501388"/>
                  </a:lnTo>
                  <a:lnTo>
                    <a:pt x="465096" y="1521885"/>
                  </a:lnTo>
                  <a:lnTo>
                    <a:pt x="507537" y="1539820"/>
                  </a:lnTo>
                  <a:lnTo>
                    <a:pt x="550743" y="1555193"/>
                  </a:lnTo>
                  <a:lnTo>
                    <a:pt x="594599" y="1568003"/>
                  </a:lnTo>
                  <a:lnTo>
                    <a:pt x="638985" y="1578252"/>
                  </a:lnTo>
                  <a:lnTo>
                    <a:pt x="683783" y="1585938"/>
                  </a:lnTo>
                  <a:lnTo>
                    <a:pt x="728877" y="1591062"/>
                  </a:lnTo>
                  <a:lnTo>
                    <a:pt x="774147" y="1593625"/>
                  </a:lnTo>
                  <a:lnTo>
                    <a:pt x="819477" y="1593625"/>
                  </a:lnTo>
                  <a:lnTo>
                    <a:pt x="864747" y="1591062"/>
                  </a:lnTo>
                  <a:lnTo>
                    <a:pt x="909841" y="1585938"/>
                  </a:lnTo>
                  <a:lnTo>
                    <a:pt x="954639" y="1578252"/>
                  </a:lnTo>
                  <a:lnTo>
                    <a:pt x="999025" y="1568003"/>
                  </a:lnTo>
                  <a:lnTo>
                    <a:pt x="1042881" y="1555193"/>
                  </a:lnTo>
                  <a:lnTo>
                    <a:pt x="1086088" y="1539820"/>
                  </a:lnTo>
                  <a:lnTo>
                    <a:pt x="1128528" y="1521885"/>
                  </a:lnTo>
                  <a:lnTo>
                    <a:pt x="1170084" y="1501388"/>
                  </a:lnTo>
                  <a:lnTo>
                    <a:pt x="1210637" y="1478328"/>
                  </a:lnTo>
                  <a:lnTo>
                    <a:pt x="1250071" y="1452707"/>
                  </a:lnTo>
                  <a:lnTo>
                    <a:pt x="1288266" y="1424524"/>
                  </a:lnTo>
                  <a:lnTo>
                    <a:pt x="1325105" y="1393778"/>
                  </a:lnTo>
                  <a:lnTo>
                    <a:pt x="1360470" y="1360470"/>
                  </a:lnTo>
                  <a:lnTo>
                    <a:pt x="1393778" y="1325105"/>
                  </a:lnTo>
                  <a:lnTo>
                    <a:pt x="1424524" y="1288266"/>
                  </a:lnTo>
                  <a:lnTo>
                    <a:pt x="1452707" y="1250071"/>
                  </a:lnTo>
                  <a:lnTo>
                    <a:pt x="1478328" y="1210637"/>
                  </a:lnTo>
                  <a:lnTo>
                    <a:pt x="1501388" y="1170084"/>
                  </a:lnTo>
                  <a:lnTo>
                    <a:pt x="1521885" y="1128528"/>
                  </a:lnTo>
                  <a:lnTo>
                    <a:pt x="1539820" y="1086088"/>
                  </a:lnTo>
                  <a:lnTo>
                    <a:pt x="1555193" y="1042881"/>
                  </a:lnTo>
                  <a:lnTo>
                    <a:pt x="1568003" y="999025"/>
                  </a:lnTo>
                  <a:lnTo>
                    <a:pt x="1578252" y="954639"/>
                  </a:lnTo>
                  <a:lnTo>
                    <a:pt x="1585938" y="909841"/>
                  </a:lnTo>
                  <a:lnTo>
                    <a:pt x="1591062" y="864747"/>
                  </a:lnTo>
                  <a:lnTo>
                    <a:pt x="1593625" y="819477"/>
                  </a:lnTo>
                  <a:lnTo>
                    <a:pt x="1593625" y="774147"/>
                  </a:lnTo>
                  <a:lnTo>
                    <a:pt x="1591062" y="728877"/>
                  </a:lnTo>
                  <a:lnTo>
                    <a:pt x="1585938" y="683783"/>
                  </a:lnTo>
                  <a:lnTo>
                    <a:pt x="1578252" y="638985"/>
                  </a:lnTo>
                  <a:lnTo>
                    <a:pt x="1568003" y="594599"/>
                  </a:lnTo>
                  <a:lnTo>
                    <a:pt x="1555193" y="550743"/>
                  </a:lnTo>
                  <a:lnTo>
                    <a:pt x="1539820" y="507537"/>
                  </a:lnTo>
                  <a:lnTo>
                    <a:pt x="1521885" y="465096"/>
                  </a:lnTo>
                  <a:lnTo>
                    <a:pt x="1501388" y="423540"/>
                  </a:lnTo>
                  <a:lnTo>
                    <a:pt x="1478328" y="382987"/>
                  </a:lnTo>
                  <a:lnTo>
                    <a:pt x="1452707" y="343553"/>
                  </a:lnTo>
                  <a:lnTo>
                    <a:pt x="1424524" y="305358"/>
                  </a:lnTo>
                  <a:lnTo>
                    <a:pt x="1393778" y="268519"/>
                  </a:lnTo>
                  <a:lnTo>
                    <a:pt x="1360470" y="233154"/>
                  </a:lnTo>
                  <a:lnTo>
                    <a:pt x="1325105" y="199846"/>
                  </a:lnTo>
                  <a:lnTo>
                    <a:pt x="1288266" y="169100"/>
                  </a:lnTo>
                  <a:lnTo>
                    <a:pt x="1250071" y="140917"/>
                  </a:lnTo>
                  <a:lnTo>
                    <a:pt x="1210637" y="115296"/>
                  </a:lnTo>
                  <a:lnTo>
                    <a:pt x="1170084" y="92236"/>
                  </a:lnTo>
                  <a:lnTo>
                    <a:pt x="1128528" y="71739"/>
                  </a:lnTo>
                  <a:lnTo>
                    <a:pt x="1086088" y="53804"/>
                  </a:lnTo>
                  <a:lnTo>
                    <a:pt x="1042881" y="38432"/>
                  </a:lnTo>
                  <a:lnTo>
                    <a:pt x="999025" y="25621"/>
                  </a:lnTo>
                  <a:lnTo>
                    <a:pt x="954639" y="15372"/>
                  </a:lnTo>
                  <a:lnTo>
                    <a:pt x="909841" y="7686"/>
                  </a:lnTo>
                  <a:lnTo>
                    <a:pt x="864747" y="2562"/>
                  </a:lnTo>
                  <a:lnTo>
                    <a:pt x="8194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E586EFAA-1A6A-1092-B6C1-F7CC92820884}"/>
                </a:ext>
              </a:extLst>
            </p:cNvPr>
            <p:cNvSpPr/>
            <p:nvPr/>
          </p:nvSpPr>
          <p:spPr>
            <a:xfrm>
              <a:off x="11579552" y="3790436"/>
              <a:ext cx="1593850" cy="1593850"/>
            </a:xfrm>
            <a:custGeom>
              <a:avLst/>
              <a:gdLst/>
              <a:ahLst/>
              <a:cxnLst/>
              <a:rect l="l" t="t" r="r" b="b"/>
              <a:pathLst>
                <a:path w="1593850" h="1593850">
                  <a:moveTo>
                    <a:pt x="819477" y="0"/>
                  </a:moveTo>
                  <a:lnTo>
                    <a:pt x="774147" y="0"/>
                  </a:lnTo>
                  <a:lnTo>
                    <a:pt x="728877" y="2562"/>
                  </a:lnTo>
                  <a:lnTo>
                    <a:pt x="683783" y="7686"/>
                  </a:lnTo>
                  <a:lnTo>
                    <a:pt x="638985" y="15372"/>
                  </a:lnTo>
                  <a:lnTo>
                    <a:pt x="594599" y="25621"/>
                  </a:lnTo>
                  <a:lnTo>
                    <a:pt x="550743" y="38432"/>
                  </a:lnTo>
                  <a:lnTo>
                    <a:pt x="507537" y="53804"/>
                  </a:lnTo>
                  <a:lnTo>
                    <a:pt x="465096" y="71739"/>
                  </a:lnTo>
                  <a:lnTo>
                    <a:pt x="423540" y="92236"/>
                  </a:lnTo>
                  <a:lnTo>
                    <a:pt x="382987" y="115296"/>
                  </a:lnTo>
                  <a:lnTo>
                    <a:pt x="343553" y="140917"/>
                  </a:lnTo>
                  <a:lnTo>
                    <a:pt x="305358" y="169100"/>
                  </a:lnTo>
                  <a:lnTo>
                    <a:pt x="268519" y="199846"/>
                  </a:lnTo>
                  <a:lnTo>
                    <a:pt x="233154" y="233154"/>
                  </a:lnTo>
                  <a:lnTo>
                    <a:pt x="199846" y="268519"/>
                  </a:lnTo>
                  <a:lnTo>
                    <a:pt x="169100" y="305358"/>
                  </a:lnTo>
                  <a:lnTo>
                    <a:pt x="140917" y="343553"/>
                  </a:lnTo>
                  <a:lnTo>
                    <a:pt x="115296" y="382987"/>
                  </a:lnTo>
                  <a:lnTo>
                    <a:pt x="92236" y="423540"/>
                  </a:lnTo>
                  <a:lnTo>
                    <a:pt x="71739" y="465096"/>
                  </a:lnTo>
                  <a:lnTo>
                    <a:pt x="53804" y="507537"/>
                  </a:lnTo>
                  <a:lnTo>
                    <a:pt x="38432" y="550743"/>
                  </a:lnTo>
                  <a:lnTo>
                    <a:pt x="25621" y="594599"/>
                  </a:lnTo>
                  <a:lnTo>
                    <a:pt x="15372" y="638985"/>
                  </a:lnTo>
                  <a:lnTo>
                    <a:pt x="7686" y="683783"/>
                  </a:lnTo>
                  <a:lnTo>
                    <a:pt x="2562" y="728877"/>
                  </a:lnTo>
                  <a:lnTo>
                    <a:pt x="0" y="774147"/>
                  </a:lnTo>
                  <a:lnTo>
                    <a:pt x="0" y="819477"/>
                  </a:lnTo>
                  <a:lnTo>
                    <a:pt x="2562" y="864747"/>
                  </a:lnTo>
                  <a:lnTo>
                    <a:pt x="7686" y="909841"/>
                  </a:lnTo>
                  <a:lnTo>
                    <a:pt x="15372" y="954639"/>
                  </a:lnTo>
                  <a:lnTo>
                    <a:pt x="25621" y="999025"/>
                  </a:lnTo>
                  <a:lnTo>
                    <a:pt x="38432" y="1042881"/>
                  </a:lnTo>
                  <a:lnTo>
                    <a:pt x="53804" y="1086088"/>
                  </a:lnTo>
                  <a:lnTo>
                    <a:pt x="71739" y="1128528"/>
                  </a:lnTo>
                  <a:lnTo>
                    <a:pt x="92236" y="1170084"/>
                  </a:lnTo>
                  <a:lnTo>
                    <a:pt x="115296" y="1210637"/>
                  </a:lnTo>
                  <a:lnTo>
                    <a:pt x="140917" y="1250071"/>
                  </a:lnTo>
                  <a:lnTo>
                    <a:pt x="169100" y="1288266"/>
                  </a:lnTo>
                  <a:lnTo>
                    <a:pt x="199846" y="1325105"/>
                  </a:lnTo>
                  <a:lnTo>
                    <a:pt x="233154" y="1360470"/>
                  </a:lnTo>
                  <a:lnTo>
                    <a:pt x="268519" y="1393778"/>
                  </a:lnTo>
                  <a:lnTo>
                    <a:pt x="305358" y="1424524"/>
                  </a:lnTo>
                  <a:lnTo>
                    <a:pt x="343553" y="1452707"/>
                  </a:lnTo>
                  <a:lnTo>
                    <a:pt x="382987" y="1478328"/>
                  </a:lnTo>
                  <a:lnTo>
                    <a:pt x="423540" y="1501388"/>
                  </a:lnTo>
                  <a:lnTo>
                    <a:pt x="465096" y="1521885"/>
                  </a:lnTo>
                  <a:lnTo>
                    <a:pt x="507537" y="1539820"/>
                  </a:lnTo>
                  <a:lnTo>
                    <a:pt x="550743" y="1555193"/>
                  </a:lnTo>
                  <a:lnTo>
                    <a:pt x="594599" y="1568003"/>
                  </a:lnTo>
                  <a:lnTo>
                    <a:pt x="638985" y="1578252"/>
                  </a:lnTo>
                  <a:lnTo>
                    <a:pt x="683783" y="1585938"/>
                  </a:lnTo>
                  <a:lnTo>
                    <a:pt x="728877" y="1591062"/>
                  </a:lnTo>
                  <a:lnTo>
                    <a:pt x="774147" y="1593625"/>
                  </a:lnTo>
                  <a:lnTo>
                    <a:pt x="819477" y="1593625"/>
                  </a:lnTo>
                  <a:lnTo>
                    <a:pt x="864747" y="1591062"/>
                  </a:lnTo>
                  <a:lnTo>
                    <a:pt x="909841" y="1585938"/>
                  </a:lnTo>
                  <a:lnTo>
                    <a:pt x="954639" y="1578252"/>
                  </a:lnTo>
                  <a:lnTo>
                    <a:pt x="999025" y="1568003"/>
                  </a:lnTo>
                  <a:lnTo>
                    <a:pt x="1042881" y="1555193"/>
                  </a:lnTo>
                  <a:lnTo>
                    <a:pt x="1086088" y="1539820"/>
                  </a:lnTo>
                  <a:lnTo>
                    <a:pt x="1108039" y="1530543"/>
                  </a:lnTo>
                  <a:lnTo>
                    <a:pt x="797629" y="1530543"/>
                  </a:lnTo>
                  <a:lnTo>
                    <a:pt x="752376" y="1529343"/>
                  </a:lnTo>
                  <a:lnTo>
                    <a:pt x="707017" y="1525302"/>
                  </a:lnTo>
                  <a:lnTo>
                    <a:pt x="661677" y="1518370"/>
                  </a:lnTo>
                  <a:lnTo>
                    <a:pt x="616477" y="1508496"/>
                  </a:lnTo>
                  <a:lnTo>
                    <a:pt x="571783" y="1495699"/>
                  </a:lnTo>
                  <a:lnTo>
                    <a:pt x="526998" y="1479723"/>
                  </a:lnTo>
                  <a:lnTo>
                    <a:pt x="481903" y="1460105"/>
                  </a:lnTo>
                  <a:lnTo>
                    <a:pt x="438440" y="1437501"/>
                  </a:lnTo>
                  <a:lnTo>
                    <a:pt x="396661" y="1412069"/>
                  </a:lnTo>
                  <a:lnTo>
                    <a:pt x="356615" y="1383969"/>
                  </a:lnTo>
                  <a:lnTo>
                    <a:pt x="318355" y="1353361"/>
                  </a:lnTo>
                  <a:lnTo>
                    <a:pt x="281931" y="1320404"/>
                  </a:lnTo>
                  <a:lnTo>
                    <a:pt x="247394" y="1285258"/>
                  </a:lnTo>
                  <a:lnTo>
                    <a:pt x="248567" y="1284577"/>
                  </a:lnTo>
                  <a:lnTo>
                    <a:pt x="249017" y="1283289"/>
                  </a:lnTo>
                  <a:lnTo>
                    <a:pt x="249970" y="1282420"/>
                  </a:lnTo>
                  <a:lnTo>
                    <a:pt x="217159" y="1243263"/>
                  </a:lnTo>
                  <a:lnTo>
                    <a:pt x="187491" y="1202475"/>
                  </a:lnTo>
                  <a:lnTo>
                    <a:pt x="160968" y="1160211"/>
                  </a:lnTo>
                  <a:lnTo>
                    <a:pt x="137593" y="1116620"/>
                  </a:lnTo>
                  <a:lnTo>
                    <a:pt x="117470" y="1072081"/>
                  </a:lnTo>
                  <a:lnTo>
                    <a:pt x="100315" y="1026114"/>
                  </a:lnTo>
                  <a:lnTo>
                    <a:pt x="100069" y="1026114"/>
                  </a:lnTo>
                  <a:lnTo>
                    <a:pt x="99725" y="1025873"/>
                  </a:lnTo>
                  <a:lnTo>
                    <a:pt x="99367" y="1025873"/>
                  </a:lnTo>
                  <a:lnTo>
                    <a:pt x="97958" y="1021664"/>
                  </a:lnTo>
                  <a:lnTo>
                    <a:pt x="97880" y="1021433"/>
                  </a:lnTo>
                  <a:lnTo>
                    <a:pt x="96938" y="1016921"/>
                  </a:lnTo>
                  <a:lnTo>
                    <a:pt x="95545" y="1012460"/>
                  </a:lnTo>
                  <a:lnTo>
                    <a:pt x="85172" y="975474"/>
                  </a:lnTo>
                  <a:lnTo>
                    <a:pt x="75225" y="930986"/>
                  </a:lnTo>
                  <a:lnTo>
                    <a:pt x="68729" y="889971"/>
                  </a:lnTo>
                  <a:lnTo>
                    <a:pt x="63950" y="842831"/>
                  </a:lnTo>
                  <a:lnTo>
                    <a:pt x="62178" y="795523"/>
                  </a:lnTo>
                  <a:lnTo>
                    <a:pt x="63417" y="748206"/>
                  </a:lnTo>
                  <a:lnTo>
                    <a:pt x="67672" y="701037"/>
                  </a:lnTo>
                  <a:lnTo>
                    <a:pt x="74945" y="654173"/>
                  </a:lnTo>
                  <a:lnTo>
                    <a:pt x="85240" y="607771"/>
                  </a:lnTo>
                  <a:lnTo>
                    <a:pt x="98560" y="561989"/>
                  </a:lnTo>
                  <a:lnTo>
                    <a:pt x="114909" y="516985"/>
                  </a:lnTo>
                  <a:lnTo>
                    <a:pt x="134290" y="472915"/>
                  </a:lnTo>
                  <a:lnTo>
                    <a:pt x="156708" y="429937"/>
                  </a:lnTo>
                  <a:lnTo>
                    <a:pt x="182165" y="388209"/>
                  </a:lnTo>
                  <a:lnTo>
                    <a:pt x="210665" y="347888"/>
                  </a:lnTo>
                  <a:lnTo>
                    <a:pt x="242211" y="309131"/>
                  </a:lnTo>
                  <a:lnTo>
                    <a:pt x="276807" y="272095"/>
                  </a:lnTo>
                  <a:lnTo>
                    <a:pt x="312103" y="239010"/>
                  </a:lnTo>
                  <a:lnTo>
                    <a:pt x="348975" y="208682"/>
                  </a:lnTo>
                  <a:lnTo>
                    <a:pt x="387286" y="181112"/>
                  </a:lnTo>
                  <a:lnTo>
                    <a:pt x="426898" y="156298"/>
                  </a:lnTo>
                  <a:lnTo>
                    <a:pt x="467676" y="134241"/>
                  </a:lnTo>
                  <a:lnTo>
                    <a:pt x="509482" y="114942"/>
                  </a:lnTo>
                  <a:lnTo>
                    <a:pt x="552178" y="98399"/>
                  </a:lnTo>
                  <a:lnTo>
                    <a:pt x="595629" y="84614"/>
                  </a:lnTo>
                  <a:lnTo>
                    <a:pt x="639695" y="73586"/>
                  </a:lnTo>
                  <a:lnTo>
                    <a:pt x="684242" y="65314"/>
                  </a:lnTo>
                  <a:lnTo>
                    <a:pt x="729131" y="59800"/>
                  </a:lnTo>
                  <a:lnTo>
                    <a:pt x="774226" y="57043"/>
                  </a:lnTo>
                  <a:lnTo>
                    <a:pt x="1093752" y="57043"/>
                  </a:lnTo>
                  <a:lnTo>
                    <a:pt x="1086088" y="53804"/>
                  </a:lnTo>
                  <a:lnTo>
                    <a:pt x="1042881" y="38432"/>
                  </a:lnTo>
                  <a:lnTo>
                    <a:pt x="999025" y="25621"/>
                  </a:lnTo>
                  <a:lnTo>
                    <a:pt x="954639" y="15372"/>
                  </a:lnTo>
                  <a:lnTo>
                    <a:pt x="909841" y="7686"/>
                  </a:lnTo>
                  <a:lnTo>
                    <a:pt x="864747" y="2562"/>
                  </a:lnTo>
                  <a:lnTo>
                    <a:pt x="819477" y="0"/>
                  </a:lnTo>
                  <a:close/>
                </a:path>
                <a:path w="1593850" h="1593850">
                  <a:moveTo>
                    <a:pt x="1093752" y="57043"/>
                  </a:moveTo>
                  <a:lnTo>
                    <a:pt x="819390" y="57043"/>
                  </a:lnTo>
                  <a:lnTo>
                    <a:pt x="864485" y="59800"/>
                  </a:lnTo>
                  <a:lnTo>
                    <a:pt x="909374" y="65314"/>
                  </a:lnTo>
                  <a:lnTo>
                    <a:pt x="953921" y="73586"/>
                  </a:lnTo>
                  <a:lnTo>
                    <a:pt x="997989" y="84614"/>
                  </a:lnTo>
                  <a:lnTo>
                    <a:pt x="1041439" y="98399"/>
                  </a:lnTo>
                  <a:lnTo>
                    <a:pt x="1084136" y="114942"/>
                  </a:lnTo>
                  <a:lnTo>
                    <a:pt x="1125943" y="134241"/>
                  </a:lnTo>
                  <a:lnTo>
                    <a:pt x="1166721" y="156298"/>
                  </a:lnTo>
                  <a:lnTo>
                    <a:pt x="1206335" y="181112"/>
                  </a:lnTo>
                  <a:lnTo>
                    <a:pt x="1244647" y="208682"/>
                  </a:lnTo>
                  <a:lnTo>
                    <a:pt x="1281520" y="239010"/>
                  </a:lnTo>
                  <a:lnTo>
                    <a:pt x="1316817" y="272095"/>
                  </a:lnTo>
                  <a:lnTo>
                    <a:pt x="1351115" y="308783"/>
                  </a:lnTo>
                  <a:lnTo>
                    <a:pt x="1382426" y="347163"/>
                  </a:lnTo>
                  <a:lnTo>
                    <a:pt x="1410753" y="387080"/>
                  </a:lnTo>
                  <a:lnTo>
                    <a:pt x="1436096" y="428381"/>
                  </a:lnTo>
                  <a:lnTo>
                    <a:pt x="1458457" y="470915"/>
                  </a:lnTo>
                  <a:lnTo>
                    <a:pt x="1477839" y="514526"/>
                  </a:lnTo>
                  <a:lnTo>
                    <a:pt x="1494243" y="559064"/>
                  </a:lnTo>
                  <a:lnTo>
                    <a:pt x="1507670" y="604373"/>
                  </a:lnTo>
                  <a:lnTo>
                    <a:pt x="1518123" y="650302"/>
                  </a:lnTo>
                  <a:lnTo>
                    <a:pt x="1525602" y="696698"/>
                  </a:lnTo>
                  <a:lnTo>
                    <a:pt x="1530111" y="743406"/>
                  </a:lnTo>
                  <a:lnTo>
                    <a:pt x="1531650" y="790275"/>
                  </a:lnTo>
                  <a:lnTo>
                    <a:pt x="1530221" y="837151"/>
                  </a:lnTo>
                  <a:lnTo>
                    <a:pt x="1525827" y="883881"/>
                  </a:lnTo>
                  <a:lnTo>
                    <a:pt x="1518468" y="930312"/>
                  </a:lnTo>
                  <a:lnTo>
                    <a:pt x="1508146" y="976290"/>
                  </a:lnTo>
                  <a:lnTo>
                    <a:pt x="1494932" y="1021433"/>
                  </a:lnTo>
                  <a:lnTo>
                    <a:pt x="1479179" y="1066825"/>
                  </a:lnTo>
                  <a:lnTo>
                    <a:pt x="1478938" y="1067244"/>
                  </a:lnTo>
                  <a:lnTo>
                    <a:pt x="1477081" y="1071857"/>
                  </a:lnTo>
                  <a:lnTo>
                    <a:pt x="1476990" y="1072081"/>
                  </a:lnTo>
                  <a:lnTo>
                    <a:pt x="1474750" y="1076280"/>
                  </a:lnTo>
                  <a:lnTo>
                    <a:pt x="1472896" y="1080625"/>
                  </a:lnTo>
                  <a:lnTo>
                    <a:pt x="1453145" y="1123826"/>
                  </a:lnTo>
                  <a:lnTo>
                    <a:pt x="1430940" y="1165144"/>
                  </a:lnTo>
                  <a:lnTo>
                    <a:pt x="1406402" y="1204527"/>
                  </a:lnTo>
                  <a:lnTo>
                    <a:pt x="1379657" y="1241926"/>
                  </a:lnTo>
                  <a:lnTo>
                    <a:pt x="1350828" y="1277291"/>
                  </a:lnTo>
                  <a:lnTo>
                    <a:pt x="1320038" y="1310570"/>
                  </a:lnTo>
                  <a:lnTo>
                    <a:pt x="1287412" y="1341714"/>
                  </a:lnTo>
                  <a:lnTo>
                    <a:pt x="1253072" y="1370673"/>
                  </a:lnTo>
                  <a:lnTo>
                    <a:pt x="1217143" y="1397395"/>
                  </a:lnTo>
                  <a:lnTo>
                    <a:pt x="1179748" y="1421830"/>
                  </a:lnTo>
                  <a:lnTo>
                    <a:pt x="1141010" y="1443929"/>
                  </a:lnTo>
                  <a:lnTo>
                    <a:pt x="1101054" y="1463640"/>
                  </a:lnTo>
                  <a:lnTo>
                    <a:pt x="1060004" y="1480914"/>
                  </a:lnTo>
                  <a:lnTo>
                    <a:pt x="1017981" y="1495699"/>
                  </a:lnTo>
                  <a:lnTo>
                    <a:pt x="975112" y="1507946"/>
                  </a:lnTo>
                  <a:lnTo>
                    <a:pt x="931518" y="1517605"/>
                  </a:lnTo>
                  <a:lnTo>
                    <a:pt x="887324" y="1524624"/>
                  </a:lnTo>
                  <a:lnTo>
                    <a:pt x="842653" y="1528954"/>
                  </a:lnTo>
                  <a:lnTo>
                    <a:pt x="797629" y="1530543"/>
                  </a:lnTo>
                  <a:lnTo>
                    <a:pt x="1108039" y="1530543"/>
                  </a:lnTo>
                  <a:lnTo>
                    <a:pt x="1170084" y="1501388"/>
                  </a:lnTo>
                  <a:lnTo>
                    <a:pt x="1210637" y="1478328"/>
                  </a:lnTo>
                  <a:lnTo>
                    <a:pt x="1250071" y="1452707"/>
                  </a:lnTo>
                  <a:lnTo>
                    <a:pt x="1288266" y="1424524"/>
                  </a:lnTo>
                  <a:lnTo>
                    <a:pt x="1325105" y="1393778"/>
                  </a:lnTo>
                  <a:lnTo>
                    <a:pt x="1360470" y="1360470"/>
                  </a:lnTo>
                  <a:lnTo>
                    <a:pt x="1393778" y="1325105"/>
                  </a:lnTo>
                  <a:lnTo>
                    <a:pt x="1424524" y="1288266"/>
                  </a:lnTo>
                  <a:lnTo>
                    <a:pt x="1452707" y="1250071"/>
                  </a:lnTo>
                  <a:lnTo>
                    <a:pt x="1478328" y="1210637"/>
                  </a:lnTo>
                  <a:lnTo>
                    <a:pt x="1501388" y="1170084"/>
                  </a:lnTo>
                  <a:lnTo>
                    <a:pt x="1521885" y="1128528"/>
                  </a:lnTo>
                  <a:lnTo>
                    <a:pt x="1539820" y="1086088"/>
                  </a:lnTo>
                  <a:lnTo>
                    <a:pt x="1555193" y="1042881"/>
                  </a:lnTo>
                  <a:lnTo>
                    <a:pt x="1568003" y="999025"/>
                  </a:lnTo>
                  <a:lnTo>
                    <a:pt x="1578252" y="954639"/>
                  </a:lnTo>
                  <a:lnTo>
                    <a:pt x="1585938" y="909841"/>
                  </a:lnTo>
                  <a:lnTo>
                    <a:pt x="1591062" y="864747"/>
                  </a:lnTo>
                  <a:lnTo>
                    <a:pt x="1593625" y="819477"/>
                  </a:lnTo>
                  <a:lnTo>
                    <a:pt x="1593625" y="774147"/>
                  </a:lnTo>
                  <a:lnTo>
                    <a:pt x="1591062" y="728877"/>
                  </a:lnTo>
                  <a:lnTo>
                    <a:pt x="1585938" y="683783"/>
                  </a:lnTo>
                  <a:lnTo>
                    <a:pt x="1578252" y="638985"/>
                  </a:lnTo>
                  <a:lnTo>
                    <a:pt x="1568003" y="594599"/>
                  </a:lnTo>
                  <a:lnTo>
                    <a:pt x="1555193" y="550743"/>
                  </a:lnTo>
                  <a:lnTo>
                    <a:pt x="1539820" y="507537"/>
                  </a:lnTo>
                  <a:lnTo>
                    <a:pt x="1521885" y="465096"/>
                  </a:lnTo>
                  <a:lnTo>
                    <a:pt x="1501388" y="423540"/>
                  </a:lnTo>
                  <a:lnTo>
                    <a:pt x="1478328" y="382987"/>
                  </a:lnTo>
                  <a:lnTo>
                    <a:pt x="1452707" y="343553"/>
                  </a:lnTo>
                  <a:lnTo>
                    <a:pt x="1424524" y="305358"/>
                  </a:lnTo>
                  <a:lnTo>
                    <a:pt x="1393778" y="268519"/>
                  </a:lnTo>
                  <a:lnTo>
                    <a:pt x="1360470" y="233154"/>
                  </a:lnTo>
                  <a:lnTo>
                    <a:pt x="1325105" y="199846"/>
                  </a:lnTo>
                  <a:lnTo>
                    <a:pt x="1288266" y="169100"/>
                  </a:lnTo>
                  <a:lnTo>
                    <a:pt x="1250071" y="140917"/>
                  </a:lnTo>
                  <a:lnTo>
                    <a:pt x="1210637" y="115296"/>
                  </a:lnTo>
                  <a:lnTo>
                    <a:pt x="1170084" y="92236"/>
                  </a:lnTo>
                  <a:lnTo>
                    <a:pt x="1128528" y="71739"/>
                  </a:lnTo>
                  <a:lnTo>
                    <a:pt x="1093752" y="57043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777000E7-4E5C-B794-91EF-FAC8D58AAF3B}"/>
              </a:ext>
            </a:extLst>
          </p:cNvPr>
          <p:cNvSpPr txBox="1"/>
          <p:nvPr/>
        </p:nvSpPr>
        <p:spPr>
          <a:xfrm>
            <a:off x="1499119" y="4375332"/>
            <a:ext cx="1103630" cy="9696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6200" b="1" spc="-665">
                <a:solidFill>
                  <a:srgbClr val="1D6A85"/>
                </a:solidFill>
                <a:latin typeface="Noto Sans"/>
                <a:cs typeface="Noto Sans"/>
              </a:rPr>
              <a:t>51</a:t>
            </a:r>
            <a:r>
              <a:rPr sz="2900" b="1" spc="-35">
                <a:solidFill>
                  <a:srgbClr val="1D6A85"/>
                </a:solidFill>
                <a:latin typeface="Noto Sans"/>
                <a:cs typeface="Noto Sans"/>
              </a:rPr>
              <a:t>%</a:t>
            </a:r>
            <a:endParaRPr sz="2900">
              <a:latin typeface="Noto Sans"/>
              <a:cs typeface="Noto Sans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D604A86-4C00-6A77-0E05-8431E22BBDC0}"/>
              </a:ext>
            </a:extLst>
          </p:cNvPr>
          <p:cNvSpPr/>
          <p:nvPr/>
        </p:nvSpPr>
        <p:spPr>
          <a:xfrm>
            <a:off x="1792761" y="5960042"/>
            <a:ext cx="6901180" cy="1325880"/>
          </a:xfrm>
          <a:custGeom>
            <a:avLst/>
            <a:gdLst/>
            <a:ahLst/>
            <a:cxnLst/>
            <a:rect l="l" t="t" r="r" b="b"/>
            <a:pathLst>
              <a:path w="6901180" h="1325879">
                <a:moveTo>
                  <a:pt x="6900774" y="0"/>
                </a:moveTo>
                <a:lnTo>
                  <a:pt x="0" y="0"/>
                </a:lnTo>
                <a:lnTo>
                  <a:pt x="0" y="1325519"/>
                </a:lnTo>
                <a:lnTo>
                  <a:pt x="6900774" y="1325519"/>
                </a:lnTo>
                <a:lnTo>
                  <a:pt x="6900774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0F792D37-8C60-0DED-691C-6EE9E15C833D}"/>
              </a:ext>
            </a:extLst>
          </p:cNvPr>
          <p:cNvSpPr txBox="1"/>
          <p:nvPr/>
        </p:nvSpPr>
        <p:spPr>
          <a:xfrm>
            <a:off x="2978845" y="6124225"/>
            <a:ext cx="5084445" cy="91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7600"/>
              </a:lnSpc>
              <a:spcBef>
                <a:spcPts val="95"/>
              </a:spcBef>
            </a:pPr>
            <a:r>
              <a:rPr sz="2700">
                <a:solidFill>
                  <a:srgbClr val="1D6A85"/>
                </a:solidFill>
                <a:latin typeface="Noto Sans"/>
                <a:cs typeface="Noto Sans"/>
              </a:rPr>
              <a:t>Riesgo muerte CV en </a:t>
            </a:r>
            <a:r>
              <a:rPr sz="2700" spc="-10">
                <a:solidFill>
                  <a:srgbClr val="1D6A85"/>
                </a:solidFill>
                <a:latin typeface="Noto Sans"/>
                <a:cs typeface="Noto Sans"/>
              </a:rPr>
              <a:t>pacientes </a:t>
            </a:r>
            <a:r>
              <a:rPr sz="2700">
                <a:solidFill>
                  <a:srgbClr val="1D6A85"/>
                </a:solidFill>
                <a:latin typeface="Noto Sans"/>
                <a:cs typeface="Noto Sans"/>
              </a:rPr>
              <a:t>con psoriasis </a:t>
            </a:r>
            <a:r>
              <a:rPr sz="2700" spc="-10">
                <a:solidFill>
                  <a:srgbClr val="1D6A85"/>
                </a:solidFill>
                <a:latin typeface="Noto Sans"/>
                <a:cs typeface="Noto Sans"/>
              </a:rPr>
              <a:t>severa</a:t>
            </a:r>
            <a:r>
              <a:rPr sz="2325" spc="-15" baseline="32258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325" baseline="32258">
              <a:latin typeface="Noto Sans"/>
              <a:cs typeface="Noto Sans"/>
            </a:endParaRPr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F7517CAE-9C3B-5172-E35C-398B24FFA330}"/>
              </a:ext>
            </a:extLst>
          </p:cNvPr>
          <p:cNvGrpSpPr/>
          <p:nvPr/>
        </p:nvGrpSpPr>
        <p:grpSpPr>
          <a:xfrm>
            <a:off x="1191589" y="5840359"/>
            <a:ext cx="1579245" cy="1579245"/>
            <a:chOff x="11571523" y="5567538"/>
            <a:chExt cx="1579245" cy="1579245"/>
          </a:xfrm>
        </p:grpSpPr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2D031766-5F7E-0EC2-E25B-66A5547EFED2}"/>
                </a:ext>
              </a:extLst>
            </p:cNvPr>
            <p:cNvSpPr/>
            <p:nvPr/>
          </p:nvSpPr>
          <p:spPr>
            <a:xfrm>
              <a:off x="11571523" y="5567538"/>
              <a:ext cx="1579245" cy="1579245"/>
            </a:xfrm>
            <a:custGeom>
              <a:avLst/>
              <a:gdLst/>
              <a:ahLst/>
              <a:cxnLst/>
              <a:rect l="l" t="t" r="r" b="b"/>
              <a:pathLst>
                <a:path w="1579244" h="1579244">
                  <a:moveTo>
                    <a:pt x="811857" y="0"/>
                  </a:moveTo>
                  <a:lnTo>
                    <a:pt x="766949" y="0"/>
                  </a:lnTo>
                  <a:lnTo>
                    <a:pt x="722099" y="2538"/>
                  </a:lnTo>
                  <a:lnTo>
                    <a:pt x="677425" y="7615"/>
                  </a:lnTo>
                  <a:lnTo>
                    <a:pt x="633043" y="15230"/>
                  </a:lnTo>
                  <a:lnTo>
                    <a:pt x="589070" y="25383"/>
                  </a:lnTo>
                  <a:lnTo>
                    <a:pt x="545622" y="38075"/>
                  </a:lnTo>
                  <a:lnTo>
                    <a:pt x="502818" y="53305"/>
                  </a:lnTo>
                  <a:lnTo>
                    <a:pt x="460772" y="71073"/>
                  </a:lnTo>
                  <a:lnTo>
                    <a:pt x="419603" y="91380"/>
                  </a:lnTo>
                  <a:lnTo>
                    <a:pt x="379427" y="114225"/>
                  </a:lnTo>
                  <a:lnTo>
                    <a:pt x="340361" y="139609"/>
                  </a:lnTo>
                  <a:lnTo>
                    <a:pt x="302521" y="167531"/>
                  </a:lnTo>
                  <a:lnTo>
                    <a:pt x="266025" y="197991"/>
                  </a:lnTo>
                  <a:lnTo>
                    <a:pt x="230989" y="230989"/>
                  </a:lnTo>
                  <a:lnTo>
                    <a:pt x="197991" y="266026"/>
                  </a:lnTo>
                  <a:lnTo>
                    <a:pt x="167531" y="302523"/>
                  </a:lnTo>
                  <a:lnTo>
                    <a:pt x="139609" y="340364"/>
                  </a:lnTo>
                  <a:lnTo>
                    <a:pt x="114225" y="379431"/>
                  </a:lnTo>
                  <a:lnTo>
                    <a:pt x="91380" y="419608"/>
                  </a:lnTo>
                  <a:lnTo>
                    <a:pt x="71073" y="460778"/>
                  </a:lnTo>
                  <a:lnTo>
                    <a:pt x="53305" y="502824"/>
                  </a:lnTo>
                  <a:lnTo>
                    <a:pt x="38075" y="545629"/>
                  </a:lnTo>
                  <a:lnTo>
                    <a:pt x="25383" y="589077"/>
                  </a:lnTo>
                  <a:lnTo>
                    <a:pt x="15230" y="633050"/>
                  </a:lnTo>
                  <a:lnTo>
                    <a:pt x="7615" y="677433"/>
                  </a:lnTo>
                  <a:lnTo>
                    <a:pt x="2538" y="722107"/>
                  </a:lnTo>
                  <a:lnTo>
                    <a:pt x="0" y="766957"/>
                  </a:lnTo>
                  <a:lnTo>
                    <a:pt x="0" y="811865"/>
                  </a:lnTo>
                  <a:lnTo>
                    <a:pt x="2538" y="856714"/>
                  </a:lnTo>
                  <a:lnTo>
                    <a:pt x="7615" y="901388"/>
                  </a:lnTo>
                  <a:lnTo>
                    <a:pt x="15230" y="945771"/>
                  </a:lnTo>
                  <a:lnTo>
                    <a:pt x="25383" y="989744"/>
                  </a:lnTo>
                  <a:lnTo>
                    <a:pt x="38075" y="1033191"/>
                  </a:lnTo>
                  <a:lnTo>
                    <a:pt x="53305" y="1075996"/>
                  </a:lnTo>
                  <a:lnTo>
                    <a:pt x="71073" y="1118041"/>
                  </a:lnTo>
                  <a:lnTo>
                    <a:pt x="91380" y="1159211"/>
                  </a:lnTo>
                  <a:lnTo>
                    <a:pt x="114225" y="1199387"/>
                  </a:lnTo>
                  <a:lnTo>
                    <a:pt x="139609" y="1238453"/>
                  </a:lnTo>
                  <a:lnTo>
                    <a:pt x="167531" y="1276293"/>
                  </a:lnTo>
                  <a:lnTo>
                    <a:pt x="197991" y="1312789"/>
                  </a:lnTo>
                  <a:lnTo>
                    <a:pt x="230989" y="1347824"/>
                  </a:lnTo>
                  <a:lnTo>
                    <a:pt x="266025" y="1380823"/>
                  </a:lnTo>
                  <a:lnTo>
                    <a:pt x="302521" y="1411283"/>
                  </a:lnTo>
                  <a:lnTo>
                    <a:pt x="340361" y="1439205"/>
                  </a:lnTo>
                  <a:lnTo>
                    <a:pt x="379427" y="1464588"/>
                  </a:lnTo>
                  <a:lnTo>
                    <a:pt x="419603" y="1487434"/>
                  </a:lnTo>
                  <a:lnTo>
                    <a:pt x="460772" y="1507740"/>
                  </a:lnTo>
                  <a:lnTo>
                    <a:pt x="502818" y="1525509"/>
                  </a:lnTo>
                  <a:lnTo>
                    <a:pt x="545622" y="1540739"/>
                  </a:lnTo>
                  <a:lnTo>
                    <a:pt x="589070" y="1553431"/>
                  </a:lnTo>
                  <a:lnTo>
                    <a:pt x="633043" y="1563584"/>
                  </a:lnTo>
                  <a:lnTo>
                    <a:pt x="677425" y="1571199"/>
                  </a:lnTo>
                  <a:lnTo>
                    <a:pt x="722099" y="1576276"/>
                  </a:lnTo>
                  <a:lnTo>
                    <a:pt x="766949" y="1578814"/>
                  </a:lnTo>
                  <a:lnTo>
                    <a:pt x="811857" y="1578814"/>
                  </a:lnTo>
                  <a:lnTo>
                    <a:pt x="856706" y="1576276"/>
                  </a:lnTo>
                  <a:lnTo>
                    <a:pt x="901381" y="1571199"/>
                  </a:lnTo>
                  <a:lnTo>
                    <a:pt x="945763" y="1563584"/>
                  </a:lnTo>
                  <a:lnTo>
                    <a:pt x="989737" y="1553431"/>
                  </a:lnTo>
                  <a:lnTo>
                    <a:pt x="1033185" y="1540739"/>
                  </a:lnTo>
                  <a:lnTo>
                    <a:pt x="1075990" y="1525509"/>
                  </a:lnTo>
                  <a:lnTo>
                    <a:pt x="1118036" y="1507740"/>
                  </a:lnTo>
                  <a:lnTo>
                    <a:pt x="1159206" y="1487434"/>
                  </a:lnTo>
                  <a:lnTo>
                    <a:pt x="1199383" y="1464588"/>
                  </a:lnTo>
                  <a:lnTo>
                    <a:pt x="1238450" y="1439205"/>
                  </a:lnTo>
                  <a:lnTo>
                    <a:pt x="1276291" y="1411283"/>
                  </a:lnTo>
                  <a:lnTo>
                    <a:pt x="1312788" y="1380823"/>
                  </a:lnTo>
                  <a:lnTo>
                    <a:pt x="1347824" y="1347824"/>
                  </a:lnTo>
                  <a:lnTo>
                    <a:pt x="1380823" y="1312789"/>
                  </a:lnTo>
                  <a:lnTo>
                    <a:pt x="1411283" y="1276293"/>
                  </a:lnTo>
                  <a:lnTo>
                    <a:pt x="1439205" y="1238453"/>
                  </a:lnTo>
                  <a:lnTo>
                    <a:pt x="1464588" y="1199387"/>
                  </a:lnTo>
                  <a:lnTo>
                    <a:pt x="1487434" y="1159211"/>
                  </a:lnTo>
                  <a:lnTo>
                    <a:pt x="1507740" y="1118041"/>
                  </a:lnTo>
                  <a:lnTo>
                    <a:pt x="1525509" y="1075996"/>
                  </a:lnTo>
                  <a:lnTo>
                    <a:pt x="1540739" y="1033191"/>
                  </a:lnTo>
                  <a:lnTo>
                    <a:pt x="1553431" y="989744"/>
                  </a:lnTo>
                  <a:lnTo>
                    <a:pt x="1563584" y="945771"/>
                  </a:lnTo>
                  <a:lnTo>
                    <a:pt x="1571199" y="901388"/>
                  </a:lnTo>
                  <a:lnTo>
                    <a:pt x="1576276" y="856714"/>
                  </a:lnTo>
                  <a:lnTo>
                    <a:pt x="1578814" y="811865"/>
                  </a:lnTo>
                  <a:lnTo>
                    <a:pt x="1578814" y="766957"/>
                  </a:lnTo>
                  <a:lnTo>
                    <a:pt x="1576276" y="722107"/>
                  </a:lnTo>
                  <a:lnTo>
                    <a:pt x="1571199" y="677433"/>
                  </a:lnTo>
                  <a:lnTo>
                    <a:pt x="1563584" y="633050"/>
                  </a:lnTo>
                  <a:lnTo>
                    <a:pt x="1553431" y="589077"/>
                  </a:lnTo>
                  <a:lnTo>
                    <a:pt x="1540739" y="545629"/>
                  </a:lnTo>
                  <a:lnTo>
                    <a:pt x="1525509" y="502824"/>
                  </a:lnTo>
                  <a:lnTo>
                    <a:pt x="1507740" y="460778"/>
                  </a:lnTo>
                  <a:lnTo>
                    <a:pt x="1487434" y="419608"/>
                  </a:lnTo>
                  <a:lnTo>
                    <a:pt x="1464588" y="379431"/>
                  </a:lnTo>
                  <a:lnTo>
                    <a:pt x="1439205" y="340364"/>
                  </a:lnTo>
                  <a:lnTo>
                    <a:pt x="1411283" y="302523"/>
                  </a:lnTo>
                  <a:lnTo>
                    <a:pt x="1380823" y="266026"/>
                  </a:lnTo>
                  <a:lnTo>
                    <a:pt x="1347824" y="230989"/>
                  </a:lnTo>
                  <a:lnTo>
                    <a:pt x="1312788" y="197991"/>
                  </a:lnTo>
                  <a:lnTo>
                    <a:pt x="1276291" y="167531"/>
                  </a:lnTo>
                  <a:lnTo>
                    <a:pt x="1238450" y="139609"/>
                  </a:lnTo>
                  <a:lnTo>
                    <a:pt x="1199383" y="114225"/>
                  </a:lnTo>
                  <a:lnTo>
                    <a:pt x="1159206" y="91380"/>
                  </a:lnTo>
                  <a:lnTo>
                    <a:pt x="1118036" y="71073"/>
                  </a:lnTo>
                  <a:lnTo>
                    <a:pt x="1075990" y="53305"/>
                  </a:lnTo>
                  <a:lnTo>
                    <a:pt x="1033185" y="38075"/>
                  </a:lnTo>
                  <a:lnTo>
                    <a:pt x="989737" y="25383"/>
                  </a:lnTo>
                  <a:lnTo>
                    <a:pt x="945763" y="15230"/>
                  </a:lnTo>
                  <a:lnTo>
                    <a:pt x="901381" y="7615"/>
                  </a:lnTo>
                  <a:lnTo>
                    <a:pt x="856706" y="2538"/>
                  </a:lnTo>
                  <a:lnTo>
                    <a:pt x="811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E6CE694B-3247-925A-0514-67C9C1FAFB24}"/>
                </a:ext>
              </a:extLst>
            </p:cNvPr>
            <p:cNvSpPr/>
            <p:nvPr/>
          </p:nvSpPr>
          <p:spPr>
            <a:xfrm>
              <a:off x="11571523" y="5567538"/>
              <a:ext cx="1579245" cy="1579245"/>
            </a:xfrm>
            <a:custGeom>
              <a:avLst/>
              <a:gdLst/>
              <a:ahLst/>
              <a:cxnLst/>
              <a:rect l="l" t="t" r="r" b="b"/>
              <a:pathLst>
                <a:path w="1579244" h="1579245">
                  <a:moveTo>
                    <a:pt x="811857" y="0"/>
                  </a:moveTo>
                  <a:lnTo>
                    <a:pt x="766949" y="0"/>
                  </a:lnTo>
                  <a:lnTo>
                    <a:pt x="722099" y="2538"/>
                  </a:lnTo>
                  <a:lnTo>
                    <a:pt x="677425" y="7615"/>
                  </a:lnTo>
                  <a:lnTo>
                    <a:pt x="633043" y="15230"/>
                  </a:lnTo>
                  <a:lnTo>
                    <a:pt x="589070" y="25383"/>
                  </a:lnTo>
                  <a:lnTo>
                    <a:pt x="545622" y="38075"/>
                  </a:lnTo>
                  <a:lnTo>
                    <a:pt x="502818" y="53305"/>
                  </a:lnTo>
                  <a:lnTo>
                    <a:pt x="460772" y="71073"/>
                  </a:lnTo>
                  <a:lnTo>
                    <a:pt x="419603" y="91380"/>
                  </a:lnTo>
                  <a:lnTo>
                    <a:pt x="379427" y="114225"/>
                  </a:lnTo>
                  <a:lnTo>
                    <a:pt x="340361" y="139609"/>
                  </a:lnTo>
                  <a:lnTo>
                    <a:pt x="302521" y="167531"/>
                  </a:lnTo>
                  <a:lnTo>
                    <a:pt x="266025" y="197991"/>
                  </a:lnTo>
                  <a:lnTo>
                    <a:pt x="230989" y="230989"/>
                  </a:lnTo>
                  <a:lnTo>
                    <a:pt x="197991" y="266026"/>
                  </a:lnTo>
                  <a:lnTo>
                    <a:pt x="167531" y="302523"/>
                  </a:lnTo>
                  <a:lnTo>
                    <a:pt x="139609" y="340364"/>
                  </a:lnTo>
                  <a:lnTo>
                    <a:pt x="114225" y="379431"/>
                  </a:lnTo>
                  <a:lnTo>
                    <a:pt x="91380" y="419608"/>
                  </a:lnTo>
                  <a:lnTo>
                    <a:pt x="71073" y="460778"/>
                  </a:lnTo>
                  <a:lnTo>
                    <a:pt x="53305" y="502824"/>
                  </a:lnTo>
                  <a:lnTo>
                    <a:pt x="38075" y="545629"/>
                  </a:lnTo>
                  <a:lnTo>
                    <a:pt x="25383" y="589077"/>
                  </a:lnTo>
                  <a:lnTo>
                    <a:pt x="15230" y="633050"/>
                  </a:lnTo>
                  <a:lnTo>
                    <a:pt x="7615" y="677433"/>
                  </a:lnTo>
                  <a:lnTo>
                    <a:pt x="2538" y="722107"/>
                  </a:lnTo>
                  <a:lnTo>
                    <a:pt x="0" y="766957"/>
                  </a:lnTo>
                  <a:lnTo>
                    <a:pt x="0" y="811865"/>
                  </a:lnTo>
                  <a:lnTo>
                    <a:pt x="2538" y="856714"/>
                  </a:lnTo>
                  <a:lnTo>
                    <a:pt x="7615" y="901388"/>
                  </a:lnTo>
                  <a:lnTo>
                    <a:pt x="15230" y="945771"/>
                  </a:lnTo>
                  <a:lnTo>
                    <a:pt x="25383" y="989744"/>
                  </a:lnTo>
                  <a:lnTo>
                    <a:pt x="38075" y="1033191"/>
                  </a:lnTo>
                  <a:lnTo>
                    <a:pt x="53305" y="1075996"/>
                  </a:lnTo>
                  <a:lnTo>
                    <a:pt x="71073" y="1118041"/>
                  </a:lnTo>
                  <a:lnTo>
                    <a:pt x="91380" y="1159211"/>
                  </a:lnTo>
                  <a:lnTo>
                    <a:pt x="114225" y="1199387"/>
                  </a:lnTo>
                  <a:lnTo>
                    <a:pt x="139609" y="1238453"/>
                  </a:lnTo>
                  <a:lnTo>
                    <a:pt x="167531" y="1276293"/>
                  </a:lnTo>
                  <a:lnTo>
                    <a:pt x="197991" y="1312789"/>
                  </a:lnTo>
                  <a:lnTo>
                    <a:pt x="230989" y="1347824"/>
                  </a:lnTo>
                  <a:lnTo>
                    <a:pt x="266025" y="1380823"/>
                  </a:lnTo>
                  <a:lnTo>
                    <a:pt x="302521" y="1411283"/>
                  </a:lnTo>
                  <a:lnTo>
                    <a:pt x="340361" y="1439205"/>
                  </a:lnTo>
                  <a:lnTo>
                    <a:pt x="379427" y="1464588"/>
                  </a:lnTo>
                  <a:lnTo>
                    <a:pt x="419603" y="1487434"/>
                  </a:lnTo>
                  <a:lnTo>
                    <a:pt x="460772" y="1507740"/>
                  </a:lnTo>
                  <a:lnTo>
                    <a:pt x="502818" y="1525509"/>
                  </a:lnTo>
                  <a:lnTo>
                    <a:pt x="545622" y="1540739"/>
                  </a:lnTo>
                  <a:lnTo>
                    <a:pt x="589070" y="1553431"/>
                  </a:lnTo>
                  <a:lnTo>
                    <a:pt x="633043" y="1563584"/>
                  </a:lnTo>
                  <a:lnTo>
                    <a:pt x="677425" y="1571199"/>
                  </a:lnTo>
                  <a:lnTo>
                    <a:pt x="722099" y="1576276"/>
                  </a:lnTo>
                  <a:lnTo>
                    <a:pt x="766949" y="1578814"/>
                  </a:lnTo>
                  <a:lnTo>
                    <a:pt x="811857" y="1578814"/>
                  </a:lnTo>
                  <a:lnTo>
                    <a:pt x="856706" y="1576276"/>
                  </a:lnTo>
                  <a:lnTo>
                    <a:pt x="901381" y="1571199"/>
                  </a:lnTo>
                  <a:lnTo>
                    <a:pt x="945763" y="1563584"/>
                  </a:lnTo>
                  <a:lnTo>
                    <a:pt x="989737" y="1553431"/>
                  </a:lnTo>
                  <a:lnTo>
                    <a:pt x="1033185" y="1540739"/>
                  </a:lnTo>
                  <a:lnTo>
                    <a:pt x="1075990" y="1525509"/>
                  </a:lnTo>
                  <a:lnTo>
                    <a:pt x="1098053" y="1516185"/>
                  </a:lnTo>
                  <a:lnTo>
                    <a:pt x="801393" y="1516185"/>
                  </a:lnTo>
                  <a:lnTo>
                    <a:pt x="754736" y="1515611"/>
                  </a:lnTo>
                  <a:lnTo>
                    <a:pt x="707938" y="1511994"/>
                  </a:lnTo>
                  <a:lnTo>
                    <a:pt x="661136" y="1505279"/>
                  </a:lnTo>
                  <a:lnTo>
                    <a:pt x="614471" y="1495409"/>
                  </a:lnTo>
                  <a:lnTo>
                    <a:pt x="568080" y="1482327"/>
                  </a:lnTo>
                  <a:lnTo>
                    <a:pt x="522101" y="1465978"/>
                  </a:lnTo>
                  <a:lnTo>
                    <a:pt x="477425" y="1446541"/>
                  </a:lnTo>
                  <a:lnTo>
                    <a:pt x="434366" y="1424144"/>
                  </a:lnTo>
                  <a:lnTo>
                    <a:pt x="392975" y="1398947"/>
                  </a:lnTo>
                  <a:lnTo>
                    <a:pt x="353302" y="1371108"/>
                  </a:lnTo>
                  <a:lnTo>
                    <a:pt x="315397" y="1340784"/>
                  </a:lnTo>
                  <a:lnTo>
                    <a:pt x="279311" y="1308133"/>
                  </a:lnTo>
                  <a:lnTo>
                    <a:pt x="245094" y="1273314"/>
                  </a:lnTo>
                  <a:lnTo>
                    <a:pt x="246256" y="1272643"/>
                  </a:lnTo>
                  <a:lnTo>
                    <a:pt x="246706" y="1271366"/>
                  </a:lnTo>
                  <a:lnTo>
                    <a:pt x="247648" y="1270507"/>
                  </a:lnTo>
                  <a:lnTo>
                    <a:pt x="215142" y="1231710"/>
                  </a:lnTo>
                  <a:lnTo>
                    <a:pt x="185749" y="1191300"/>
                  </a:lnTo>
                  <a:lnTo>
                    <a:pt x="159472" y="1149427"/>
                  </a:lnTo>
                  <a:lnTo>
                    <a:pt x="136314" y="1106242"/>
                  </a:lnTo>
                  <a:lnTo>
                    <a:pt x="116379" y="1062116"/>
                  </a:lnTo>
                  <a:lnTo>
                    <a:pt x="116279" y="1061895"/>
                  </a:lnTo>
                  <a:lnTo>
                    <a:pt x="99390" y="1016588"/>
                  </a:lnTo>
                  <a:lnTo>
                    <a:pt x="99140" y="1016588"/>
                  </a:lnTo>
                  <a:lnTo>
                    <a:pt x="98796" y="1016348"/>
                  </a:lnTo>
                  <a:lnTo>
                    <a:pt x="98449" y="1016348"/>
                  </a:lnTo>
                  <a:lnTo>
                    <a:pt x="97046" y="1012170"/>
                  </a:lnTo>
                  <a:lnTo>
                    <a:pt x="96972" y="1011950"/>
                  </a:lnTo>
                  <a:lnTo>
                    <a:pt x="96030" y="1007468"/>
                  </a:lnTo>
                  <a:lnTo>
                    <a:pt x="94648" y="1003060"/>
                  </a:lnTo>
                  <a:lnTo>
                    <a:pt x="82151" y="957565"/>
                  </a:lnTo>
                  <a:lnTo>
                    <a:pt x="72928" y="913574"/>
                  </a:lnTo>
                  <a:lnTo>
                    <a:pt x="63358" y="835001"/>
                  </a:lnTo>
                  <a:lnTo>
                    <a:pt x="61603" y="788133"/>
                  </a:lnTo>
                  <a:lnTo>
                    <a:pt x="62831" y="741255"/>
                  </a:lnTo>
                  <a:lnTo>
                    <a:pt x="67046" y="694524"/>
                  </a:lnTo>
                  <a:lnTo>
                    <a:pt x="74251" y="648094"/>
                  </a:lnTo>
                  <a:lnTo>
                    <a:pt x="84450" y="602123"/>
                  </a:lnTo>
                  <a:lnTo>
                    <a:pt x="97647" y="556766"/>
                  </a:lnTo>
                  <a:lnTo>
                    <a:pt x="113844" y="512179"/>
                  </a:lnTo>
                  <a:lnTo>
                    <a:pt x="133045" y="468518"/>
                  </a:lnTo>
                  <a:lnTo>
                    <a:pt x="155253" y="425939"/>
                  </a:lnTo>
                  <a:lnTo>
                    <a:pt x="180473" y="384598"/>
                  </a:lnTo>
                  <a:lnTo>
                    <a:pt x="208708" y="344652"/>
                  </a:lnTo>
                  <a:lnTo>
                    <a:pt x="239960" y="306255"/>
                  </a:lnTo>
                  <a:lnTo>
                    <a:pt x="274234" y="269564"/>
                  </a:lnTo>
                  <a:lnTo>
                    <a:pt x="309202" y="236788"/>
                  </a:lnTo>
                  <a:lnTo>
                    <a:pt x="345731" y="206743"/>
                  </a:lnTo>
                  <a:lnTo>
                    <a:pt x="383686" y="179430"/>
                  </a:lnTo>
                  <a:lnTo>
                    <a:pt x="422930" y="154848"/>
                  </a:lnTo>
                  <a:lnTo>
                    <a:pt x="463329" y="132997"/>
                  </a:lnTo>
                  <a:lnTo>
                    <a:pt x="504746" y="113877"/>
                  </a:lnTo>
                  <a:lnTo>
                    <a:pt x="547046" y="97489"/>
                  </a:lnTo>
                  <a:lnTo>
                    <a:pt x="590093" y="83833"/>
                  </a:lnTo>
                  <a:lnTo>
                    <a:pt x="633750" y="72907"/>
                  </a:lnTo>
                  <a:lnTo>
                    <a:pt x="677883" y="64713"/>
                  </a:lnTo>
                  <a:lnTo>
                    <a:pt x="722355" y="59251"/>
                  </a:lnTo>
                  <a:lnTo>
                    <a:pt x="767031" y="56519"/>
                  </a:lnTo>
                  <a:lnTo>
                    <a:pt x="1083596" y="56519"/>
                  </a:lnTo>
                  <a:lnTo>
                    <a:pt x="1075990" y="53305"/>
                  </a:lnTo>
                  <a:lnTo>
                    <a:pt x="1033185" y="38075"/>
                  </a:lnTo>
                  <a:lnTo>
                    <a:pt x="989737" y="25383"/>
                  </a:lnTo>
                  <a:lnTo>
                    <a:pt x="945763" y="15230"/>
                  </a:lnTo>
                  <a:lnTo>
                    <a:pt x="901381" y="7615"/>
                  </a:lnTo>
                  <a:lnTo>
                    <a:pt x="856706" y="2538"/>
                  </a:lnTo>
                  <a:lnTo>
                    <a:pt x="811857" y="0"/>
                  </a:lnTo>
                  <a:close/>
                </a:path>
                <a:path w="1579244" h="1579245">
                  <a:moveTo>
                    <a:pt x="1083596" y="56519"/>
                  </a:moveTo>
                  <a:lnTo>
                    <a:pt x="811775" y="56519"/>
                  </a:lnTo>
                  <a:lnTo>
                    <a:pt x="856451" y="59251"/>
                  </a:lnTo>
                  <a:lnTo>
                    <a:pt x="900923" y="64713"/>
                  </a:lnTo>
                  <a:lnTo>
                    <a:pt x="945056" y="72907"/>
                  </a:lnTo>
                  <a:lnTo>
                    <a:pt x="988714" y="83833"/>
                  </a:lnTo>
                  <a:lnTo>
                    <a:pt x="1031761" y="97489"/>
                  </a:lnTo>
                  <a:lnTo>
                    <a:pt x="1074062" y="113877"/>
                  </a:lnTo>
                  <a:lnTo>
                    <a:pt x="1115479" y="132997"/>
                  </a:lnTo>
                  <a:lnTo>
                    <a:pt x="1155879" y="154848"/>
                  </a:lnTo>
                  <a:lnTo>
                    <a:pt x="1195125" y="179430"/>
                  </a:lnTo>
                  <a:lnTo>
                    <a:pt x="1233080" y="206743"/>
                  </a:lnTo>
                  <a:lnTo>
                    <a:pt x="1269611" y="236788"/>
                  </a:lnTo>
                  <a:lnTo>
                    <a:pt x="1304580" y="269564"/>
                  </a:lnTo>
                  <a:lnTo>
                    <a:pt x="1338559" y="305913"/>
                  </a:lnTo>
                  <a:lnTo>
                    <a:pt x="1369579" y="343937"/>
                  </a:lnTo>
                  <a:lnTo>
                    <a:pt x="1397643" y="383484"/>
                  </a:lnTo>
                  <a:lnTo>
                    <a:pt x="1422750" y="424402"/>
                  </a:lnTo>
                  <a:lnTo>
                    <a:pt x="1444904" y="466540"/>
                  </a:lnTo>
                  <a:lnTo>
                    <a:pt x="1464106" y="509747"/>
                  </a:lnTo>
                  <a:lnTo>
                    <a:pt x="1480357" y="553870"/>
                  </a:lnTo>
                  <a:lnTo>
                    <a:pt x="1493660" y="598758"/>
                  </a:lnTo>
                  <a:lnTo>
                    <a:pt x="1504015" y="644260"/>
                  </a:lnTo>
                  <a:lnTo>
                    <a:pt x="1511426" y="690224"/>
                  </a:lnTo>
                  <a:lnTo>
                    <a:pt x="1515892" y="736498"/>
                  </a:lnTo>
                  <a:lnTo>
                    <a:pt x="1517417" y="782931"/>
                  </a:lnTo>
                  <a:lnTo>
                    <a:pt x="1516002" y="829371"/>
                  </a:lnTo>
                  <a:lnTo>
                    <a:pt x="1511648" y="875666"/>
                  </a:lnTo>
                  <a:lnTo>
                    <a:pt x="1504357" y="921666"/>
                  </a:lnTo>
                  <a:lnTo>
                    <a:pt x="1494131" y="967217"/>
                  </a:lnTo>
                  <a:lnTo>
                    <a:pt x="1481037" y="1011950"/>
                  </a:lnTo>
                  <a:lnTo>
                    <a:pt x="1465622" y="1056462"/>
                  </a:lnTo>
                  <a:lnTo>
                    <a:pt x="1465193" y="1057331"/>
                  </a:lnTo>
                  <a:lnTo>
                    <a:pt x="1463355" y="1061895"/>
                  </a:lnTo>
                  <a:lnTo>
                    <a:pt x="1463266" y="1062116"/>
                  </a:lnTo>
                  <a:lnTo>
                    <a:pt x="1461036" y="1066283"/>
                  </a:lnTo>
                  <a:lnTo>
                    <a:pt x="1459203" y="1070587"/>
                  </a:lnTo>
                  <a:lnTo>
                    <a:pt x="1438767" y="1115130"/>
                  </a:lnTo>
                  <a:lnTo>
                    <a:pt x="1415698" y="1157646"/>
                  </a:lnTo>
                  <a:lnTo>
                    <a:pt x="1390133" y="1198078"/>
                  </a:lnTo>
                  <a:lnTo>
                    <a:pt x="1362212" y="1236370"/>
                  </a:lnTo>
                  <a:lnTo>
                    <a:pt x="1332072" y="1272466"/>
                  </a:lnTo>
                  <a:lnTo>
                    <a:pt x="1299853" y="1306309"/>
                  </a:lnTo>
                  <a:lnTo>
                    <a:pt x="1265692" y="1337843"/>
                  </a:lnTo>
                  <a:lnTo>
                    <a:pt x="1229728" y="1367012"/>
                  </a:lnTo>
                  <a:lnTo>
                    <a:pt x="1192100" y="1393758"/>
                  </a:lnTo>
                  <a:lnTo>
                    <a:pt x="1152945" y="1418026"/>
                  </a:lnTo>
                  <a:lnTo>
                    <a:pt x="1112404" y="1439760"/>
                  </a:lnTo>
                  <a:lnTo>
                    <a:pt x="1070613" y="1458902"/>
                  </a:lnTo>
                  <a:lnTo>
                    <a:pt x="1027712" y="1475397"/>
                  </a:lnTo>
                  <a:lnTo>
                    <a:pt x="983838" y="1489188"/>
                  </a:lnTo>
                  <a:lnTo>
                    <a:pt x="939131" y="1500219"/>
                  </a:lnTo>
                  <a:lnTo>
                    <a:pt x="893729" y="1508433"/>
                  </a:lnTo>
                  <a:lnTo>
                    <a:pt x="847770" y="1513774"/>
                  </a:lnTo>
                  <a:lnTo>
                    <a:pt x="801393" y="1516185"/>
                  </a:lnTo>
                  <a:lnTo>
                    <a:pt x="1098053" y="1516185"/>
                  </a:lnTo>
                  <a:lnTo>
                    <a:pt x="1159206" y="1487434"/>
                  </a:lnTo>
                  <a:lnTo>
                    <a:pt x="1199383" y="1464588"/>
                  </a:lnTo>
                  <a:lnTo>
                    <a:pt x="1238450" y="1439205"/>
                  </a:lnTo>
                  <a:lnTo>
                    <a:pt x="1276291" y="1411283"/>
                  </a:lnTo>
                  <a:lnTo>
                    <a:pt x="1312788" y="1380823"/>
                  </a:lnTo>
                  <a:lnTo>
                    <a:pt x="1347824" y="1347824"/>
                  </a:lnTo>
                  <a:lnTo>
                    <a:pt x="1380823" y="1312789"/>
                  </a:lnTo>
                  <a:lnTo>
                    <a:pt x="1411283" y="1276293"/>
                  </a:lnTo>
                  <a:lnTo>
                    <a:pt x="1439205" y="1238453"/>
                  </a:lnTo>
                  <a:lnTo>
                    <a:pt x="1464588" y="1199387"/>
                  </a:lnTo>
                  <a:lnTo>
                    <a:pt x="1487434" y="1159211"/>
                  </a:lnTo>
                  <a:lnTo>
                    <a:pt x="1507740" y="1118041"/>
                  </a:lnTo>
                  <a:lnTo>
                    <a:pt x="1525509" y="1075996"/>
                  </a:lnTo>
                  <a:lnTo>
                    <a:pt x="1540739" y="1033191"/>
                  </a:lnTo>
                  <a:lnTo>
                    <a:pt x="1553431" y="989744"/>
                  </a:lnTo>
                  <a:lnTo>
                    <a:pt x="1563584" y="945771"/>
                  </a:lnTo>
                  <a:lnTo>
                    <a:pt x="1571199" y="901388"/>
                  </a:lnTo>
                  <a:lnTo>
                    <a:pt x="1576276" y="856714"/>
                  </a:lnTo>
                  <a:lnTo>
                    <a:pt x="1578814" y="811865"/>
                  </a:lnTo>
                  <a:lnTo>
                    <a:pt x="1578814" y="766957"/>
                  </a:lnTo>
                  <a:lnTo>
                    <a:pt x="1576276" y="722107"/>
                  </a:lnTo>
                  <a:lnTo>
                    <a:pt x="1571199" y="677433"/>
                  </a:lnTo>
                  <a:lnTo>
                    <a:pt x="1563584" y="633050"/>
                  </a:lnTo>
                  <a:lnTo>
                    <a:pt x="1553431" y="589077"/>
                  </a:lnTo>
                  <a:lnTo>
                    <a:pt x="1540739" y="545629"/>
                  </a:lnTo>
                  <a:lnTo>
                    <a:pt x="1525509" y="502824"/>
                  </a:lnTo>
                  <a:lnTo>
                    <a:pt x="1507740" y="460778"/>
                  </a:lnTo>
                  <a:lnTo>
                    <a:pt x="1487434" y="419608"/>
                  </a:lnTo>
                  <a:lnTo>
                    <a:pt x="1464588" y="379431"/>
                  </a:lnTo>
                  <a:lnTo>
                    <a:pt x="1439205" y="340364"/>
                  </a:lnTo>
                  <a:lnTo>
                    <a:pt x="1411283" y="302523"/>
                  </a:lnTo>
                  <a:lnTo>
                    <a:pt x="1380823" y="266026"/>
                  </a:lnTo>
                  <a:lnTo>
                    <a:pt x="1347824" y="230989"/>
                  </a:lnTo>
                  <a:lnTo>
                    <a:pt x="1312788" y="197991"/>
                  </a:lnTo>
                  <a:lnTo>
                    <a:pt x="1276291" y="167531"/>
                  </a:lnTo>
                  <a:lnTo>
                    <a:pt x="1238450" y="139609"/>
                  </a:lnTo>
                  <a:lnTo>
                    <a:pt x="1199383" y="114225"/>
                  </a:lnTo>
                  <a:lnTo>
                    <a:pt x="1159206" y="91380"/>
                  </a:lnTo>
                  <a:lnTo>
                    <a:pt x="1118036" y="71073"/>
                  </a:lnTo>
                  <a:lnTo>
                    <a:pt x="1083596" y="56519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A2358D5D-6776-243E-9E22-FF6F7F13211B}"/>
              </a:ext>
            </a:extLst>
          </p:cNvPr>
          <p:cNvSpPr txBox="1"/>
          <p:nvPr/>
        </p:nvSpPr>
        <p:spPr>
          <a:xfrm>
            <a:off x="1451396" y="6184678"/>
            <a:ext cx="1090295" cy="838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5300" b="1" spc="-25">
                <a:solidFill>
                  <a:srgbClr val="1D6A85"/>
                </a:solidFill>
                <a:latin typeface="Noto Sans"/>
                <a:cs typeface="Noto Sans"/>
              </a:rPr>
              <a:t>40</a:t>
            </a:r>
            <a:r>
              <a:rPr sz="2500" b="1" spc="-25">
                <a:solidFill>
                  <a:srgbClr val="1D6A85"/>
                </a:solidFill>
                <a:latin typeface="Noto Sans"/>
                <a:cs typeface="Noto Sans"/>
              </a:rPr>
              <a:t>%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034D47F0-11FE-2EAE-349E-3B8783D5DC8E}"/>
              </a:ext>
            </a:extLst>
          </p:cNvPr>
          <p:cNvSpPr/>
          <p:nvPr/>
        </p:nvSpPr>
        <p:spPr>
          <a:xfrm>
            <a:off x="1792761" y="7902791"/>
            <a:ext cx="6901180" cy="1004569"/>
          </a:xfrm>
          <a:custGeom>
            <a:avLst/>
            <a:gdLst/>
            <a:ahLst/>
            <a:cxnLst/>
            <a:rect l="l" t="t" r="r" b="b"/>
            <a:pathLst>
              <a:path w="6901180" h="1004570">
                <a:moveTo>
                  <a:pt x="6900774" y="0"/>
                </a:moveTo>
                <a:lnTo>
                  <a:pt x="0" y="0"/>
                </a:lnTo>
                <a:lnTo>
                  <a:pt x="0" y="1003969"/>
                </a:lnTo>
                <a:lnTo>
                  <a:pt x="6900774" y="1003969"/>
                </a:lnTo>
                <a:lnTo>
                  <a:pt x="6900774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5F88A216-2E3C-450E-F16A-DAD89BCF16C7}"/>
              </a:ext>
            </a:extLst>
          </p:cNvPr>
          <p:cNvSpPr txBox="1"/>
          <p:nvPr/>
        </p:nvSpPr>
        <p:spPr>
          <a:xfrm>
            <a:off x="3020437" y="8157384"/>
            <a:ext cx="4953168" cy="429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lang="es-ES_tradnl" sz="2700">
                <a:solidFill>
                  <a:srgbClr val="1D6A85"/>
                </a:solidFill>
                <a:latin typeface="Noto Sans"/>
                <a:cs typeface="Noto Sans"/>
              </a:rPr>
              <a:t>Disfunción</a:t>
            </a:r>
            <a:r>
              <a:rPr sz="27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spc="-10">
                <a:solidFill>
                  <a:srgbClr val="1D6A85"/>
                </a:solidFill>
                <a:latin typeface="Noto Sans"/>
                <a:cs typeface="Noto Sans"/>
              </a:rPr>
              <a:t>microvascular</a:t>
            </a:r>
            <a:r>
              <a:rPr lang="es-ES" sz="2330" spc="-10" baseline="30000">
                <a:solidFill>
                  <a:srgbClr val="1D6A85"/>
                </a:solidFill>
                <a:latin typeface="Noto Sans"/>
                <a:cs typeface="Noto Sans"/>
              </a:rPr>
              <a:t>1,2</a:t>
            </a:r>
            <a:endParaRPr sz="2330">
              <a:latin typeface="Noto Sans"/>
              <a:cs typeface="Noto Sans"/>
            </a:endParaRPr>
          </a:p>
        </p:txBody>
      </p:sp>
      <p:pic>
        <p:nvPicPr>
          <p:cNvPr id="29" name="object 29">
            <a:extLst>
              <a:ext uri="{FF2B5EF4-FFF2-40B4-BE49-F238E27FC236}">
                <a16:creationId xmlns:a16="http://schemas.microsoft.com/office/drawing/2014/main" id="{F6370A77-1350-6281-63FF-18ABC91CA5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590" y="7602739"/>
            <a:ext cx="1578814" cy="1578814"/>
          </a:xfrm>
          <a:prstGeom prst="rect">
            <a:avLst/>
          </a:prstGeom>
        </p:spPr>
      </p:pic>
      <p:pic>
        <p:nvPicPr>
          <p:cNvPr id="56" name="object 56">
            <a:extLst>
              <a:ext uri="{FF2B5EF4-FFF2-40B4-BE49-F238E27FC236}">
                <a16:creationId xmlns:a16="http://schemas.microsoft.com/office/drawing/2014/main" id="{17071D7B-A991-E695-2751-6D834B0381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57" name="object 57">
            <a:extLst>
              <a:ext uri="{FF2B5EF4-FFF2-40B4-BE49-F238E27FC236}">
                <a16:creationId xmlns:a16="http://schemas.microsoft.com/office/drawing/2014/main" id="{7E37DB47-7715-EFF6-2FF1-F3A1760DAC3F}"/>
              </a:ext>
            </a:extLst>
          </p:cNvPr>
          <p:cNvSpPr txBox="1"/>
          <p:nvPr/>
        </p:nvSpPr>
        <p:spPr>
          <a:xfrm>
            <a:off x="1207878" y="241091"/>
            <a:ext cx="1122299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 spc="-10">
                <a:solidFill>
                  <a:srgbClr val="FFFFFF"/>
                </a:solidFill>
                <a:latin typeface="Noto Sans"/>
                <a:cs typeface="Noto Sans"/>
              </a:rPr>
              <a:t>AUMENTA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 spc="-10">
                <a:solidFill>
                  <a:srgbClr val="FFFFFF"/>
                </a:solidFill>
                <a:latin typeface="Noto Sans"/>
                <a:cs typeface="Noto Sans"/>
              </a:rPr>
              <a:t>ENFERMEDADES CARDIOVASCULARES</a:t>
            </a:r>
            <a:r>
              <a:rPr sz="2850" b="1" spc="-15" baseline="32163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2850" baseline="32163">
              <a:latin typeface="Noto Sans"/>
              <a:cs typeface="Noto Sans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42612658-D2FC-0AD5-BF77-A5DBEDB39AEA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544505AA-2FB1-0AE1-7C8A-9D9E042F0962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0" name="object 60">
            <a:extLst>
              <a:ext uri="{FF2B5EF4-FFF2-40B4-BE49-F238E27FC236}">
                <a16:creationId xmlns:a16="http://schemas.microsoft.com/office/drawing/2014/main" id="{05275408-F08D-04A7-BF32-4847F6C4BD48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1" name="object 61">
              <a:extLst>
                <a:ext uri="{FF2B5EF4-FFF2-40B4-BE49-F238E27FC236}">
                  <a16:creationId xmlns:a16="http://schemas.microsoft.com/office/drawing/2014/main" id="{EB28363B-9141-471D-C221-9BB7609B007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2" name="object 62">
              <a:extLst>
                <a:ext uri="{FF2B5EF4-FFF2-40B4-BE49-F238E27FC236}">
                  <a16:creationId xmlns:a16="http://schemas.microsoft.com/office/drawing/2014/main" id="{22EFFF64-3ACF-AEF9-820C-B02B85D02B0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E422A230-070C-7AEC-C6BA-625107885EA0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AB182986-47BB-F7A9-902E-E0F20E52B22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1B79960B-6503-3BF0-9A33-BD8AA5105E3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2F7E5BCE-7B6B-D788-C902-8EAB60C9B324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2765C4F0-0A91-D1BF-F665-E51A101C309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DD809976-6B62-9854-DE02-6382D7584D73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>
              <a:extLst>
                <a:ext uri="{FF2B5EF4-FFF2-40B4-BE49-F238E27FC236}">
                  <a16:creationId xmlns:a16="http://schemas.microsoft.com/office/drawing/2014/main" id="{DAEC6C35-8526-3477-6E42-85AC0E3F6D3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1DF5B2BA-9368-84CF-A6CC-F88DC1C7C669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AAE8364B-F29E-0B73-B6D9-0CD802FED96D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7F0275B7-0D23-62A8-6378-81441382BC1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B64E0FE4-817F-7255-02CF-F4EC913A545C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>
            <a:extLst>
              <a:ext uri="{FF2B5EF4-FFF2-40B4-BE49-F238E27FC236}">
                <a16:creationId xmlns:a16="http://schemas.microsoft.com/office/drawing/2014/main" id="{DB100FB4-A343-26F9-3E31-620EA903E782}"/>
              </a:ext>
            </a:extLst>
          </p:cNvPr>
          <p:cNvSpPr txBox="1"/>
          <p:nvPr/>
        </p:nvSpPr>
        <p:spPr>
          <a:xfrm>
            <a:off x="3248496" y="10308344"/>
            <a:ext cx="13791098" cy="883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739"/>
              </a:spcBef>
            </a:pP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lang="es-ES" sz="13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cardiovascular;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IAM:</a:t>
            </a:r>
            <a:r>
              <a:rPr lang="es-ES" sz="1300" b="1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infarto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agudo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spc="-10">
                <a:solidFill>
                  <a:schemeClr val="bg1"/>
                </a:solidFill>
                <a:latin typeface="Noto Sans"/>
                <a:cs typeface="Noto Sans"/>
              </a:rPr>
              <a:t>miocardio.</a:t>
            </a:r>
            <a:endParaRPr lang="es-ES"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lang="es-ES" sz="1300" b="1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Cristofori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M,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et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al.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Beyond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Skin: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Disease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Cardiovascular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Risk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Cureus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2025;17(7):e88464;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2.</a:t>
            </a:r>
            <a:r>
              <a:rPr lang="es-ES" sz="13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Piaserico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S,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Orlando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G,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Messina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F.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Cardiometabolic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Diseases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</a:t>
            </a:r>
            <a:r>
              <a:rPr lang="es-ES" sz="13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Shared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Genetic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spc="-10">
                <a:solidFill>
                  <a:schemeClr val="bg1"/>
                </a:solidFill>
                <a:latin typeface="Noto Sans"/>
                <a:cs typeface="Noto Sans"/>
              </a:rPr>
              <a:t>Molecular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Pathways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Int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J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Mol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Sci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13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spc="-10">
                <a:solidFill>
                  <a:schemeClr val="bg1"/>
                </a:solidFill>
                <a:latin typeface="Noto Sans"/>
                <a:cs typeface="Noto Sans"/>
              </a:rPr>
              <a:t>2022;23(16):9063. </a:t>
            </a:r>
            <a:r>
              <a:rPr lang="es-ES" sz="1300" b="1">
                <a:solidFill>
                  <a:schemeClr val="bg1"/>
                </a:solidFill>
                <a:latin typeface="Noto Sans"/>
                <a:cs typeface="Noto Sans"/>
              </a:rPr>
              <a:t>3.</a:t>
            </a:r>
            <a:r>
              <a:rPr lang="es-ES" sz="1300" b="1" spc="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Manolis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AA,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Manolis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TA,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Melita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H,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Manolis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AS.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cardiovascular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disease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elusive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link.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i="1" err="1">
                <a:solidFill>
                  <a:schemeClr val="bg1"/>
                </a:solidFill>
                <a:latin typeface="Noto Sans"/>
                <a:cs typeface="Noto Sans"/>
              </a:rPr>
              <a:t>Int</a:t>
            </a:r>
            <a:r>
              <a:rPr lang="es-ES" sz="1300" i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i="1" err="1">
                <a:solidFill>
                  <a:schemeClr val="bg1"/>
                </a:solidFill>
                <a:latin typeface="Noto Sans"/>
                <a:cs typeface="Noto Sans"/>
              </a:rPr>
              <a:t>Rev</a:t>
            </a:r>
            <a:r>
              <a:rPr lang="es-ES" sz="1300" i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i="1" err="1">
                <a:solidFill>
                  <a:schemeClr val="bg1"/>
                </a:solidFill>
                <a:latin typeface="Noto Sans"/>
                <a:cs typeface="Noto Sans"/>
              </a:rPr>
              <a:t>Immunol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13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2019;38(1):33-</a:t>
            </a:r>
            <a:r>
              <a:rPr lang="es-ES" sz="1300" spc="-25">
                <a:solidFill>
                  <a:schemeClr val="bg1"/>
                </a:solidFill>
                <a:latin typeface="Noto Sans"/>
                <a:cs typeface="Noto Sans"/>
              </a:rPr>
              <a:t>54.</a:t>
            </a:r>
            <a:endParaRPr lang="es-ES" sz="1300">
              <a:solidFill>
                <a:schemeClr val="bg1"/>
              </a:solidFill>
              <a:latin typeface="Noto Sans"/>
              <a:cs typeface="Noto Sans"/>
            </a:endParaRPr>
          </a:p>
        </p:txBody>
      </p:sp>
      <p:grpSp>
        <p:nvGrpSpPr>
          <p:cNvPr id="28" name="object 4">
            <a:extLst>
              <a:ext uri="{FF2B5EF4-FFF2-40B4-BE49-F238E27FC236}">
                <a16:creationId xmlns:a16="http://schemas.microsoft.com/office/drawing/2014/main" id="{49D6FBB5-8EA2-F357-F93D-70DAF1C7C951}"/>
              </a:ext>
            </a:extLst>
          </p:cNvPr>
          <p:cNvGrpSpPr/>
          <p:nvPr/>
        </p:nvGrpSpPr>
        <p:grpSpPr>
          <a:xfrm>
            <a:off x="10547191" y="3094924"/>
            <a:ext cx="7420195" cy="4646295"/>
            <a:chOff x="5967549" y="2592106"/>
            <a:chExt cx="7420195" cy="4646295"/>
          </a:xfrm>
        </p:grpSpPr>
        <p:sp>
          <p:nvSpPr>
            <p:cNvPr id="74" name="object 5">
              <a:extLst>
                <a:ext uri="{FF2B5EF4-FFF2-40B4-BE49-F238E27FC236}">
                  <a16:creationId xmlns:a16="http://schemas.microsoft.com/office/drawing/2014/main" id="{FE040F73-59B2-2BD6-0946-EBE327A6F5E7}"/>
                </a:ext>
              </a:extLst>
            </p:cNvPr>
            <p:cNvSpPr/>
            <p:nvPr/>
          </p:nvSpPr>
          <p:spPr>
            <a:xfrm>
              <a:off x="5967549" y="2592106"/>
              <a:ext cx="7419340" cy="4646295"/>
            </a:xfrm>
            <a:custGeom>
              <a:avLst/>
              <a:gdLst/>
              <a:ahLst/>
              <a:cxnLst/>
              <a:rect l="l" t="t" r="r" b="b"/>
              <a:pathLst>
                <a:path w="7419340" h="4646295">
                  <a:moveTo>
                    <a:pt x="66971" y="0"/>
                  </a:moveTo>
                  <a:lnTo>
                    <a:pt x="66971" y="4484617"/>
                  </a:lnTo>
                  <a:lnTo>
                    <a:pt x="7419250" y="4484617"/>
                  </a:lnTo>
                </a:path>
                <a:path w="7419340" h="4646295">
                  <a:moveTo>
                    <a:pt x="7419250" y="0"/>
                  </a:moveTo>
                  <a:lnTo>
                    <a:pt x="0" y="0"/>
                  </a:lnTo>
                </a:path>
                <a:path w="7419340" h="4646295">
                  <a:moveTo>
                    <a:pt x="7419250" y="1786238"/>
                  </a:moveTo>
                  <a:lnTo>
                    <a:pt x="0" y="1786238"/>
                  </a:lnTo>
                </a:path>
                <a:path w="7419340" h="4646295">
                  <a:moveTo>
                    <a:pt x="7419250" y="884611"/>
                  </a:moveTo>
                  <a:lnTo>
                    <a:pt x="0" y="884611"/>
                  </a:lnTo>
                </a:path>
                <a:path w="7419340" h="4646295">
                  <a:moveTo>
                    <a:pt x="7419250" y="2679185"/>
                  </a:moveTo>
                  <a:lnTo>
                    <a:pt x="0" y="2679185"/>
                  </a:lnTo>
                </a:path>
                <a:path w="7419340" h="4646295">
                  <a:moveTo>
                    <a:pt x="7419250" y="3580812"/>
                  </a:moveTo>
                  <a:lnTo>
                    <a:pt x="0" y="3580812"/>
                  </a:lnTo>
                </a:path>
                <a:path w="7419340" h="4646295">
                  <a:moveTo>
                    <a:pt x="2924821" y="4641104"/>
                  </a:moveTo>
                  <a:lnTo>
                    <a:pt x="2924821" y="4484617"/>
                  </a:lnTo>
                </a:path>
                <a:path w="7419340" h="4646295">
                  <a:moveTo>
                    <a:pt x="1533408" y="4641104"/>
                  </a:moveTo>
                  <a:lnTo>
                    <a:pt x="1533408" y="4484617"/>
                  </a:lnTo>
                </a:path>
                <a:path w="7419340" h="4646295">
                  <a:moveTo>
                    <a:pt x="4458817" y="4645753"/>
                  </a:moveTo>
                  <a:lnTo>
                    <a:pt x="4458817" y="4489266"/>
                  </a:lnTo>
                </a:path>
                <a:path w="7419340" h="4646295">
                  <a:moveTo>
                    <a:pt x="5926877" y="4645753"/>
                  </a:moveTo>
                  <a:lnTo>
                    <a:pt x="5926877" y="4489266"/>
                  </a:lnTo>
                </a:path>
                <a:path w="7419340" h="4646295">
                  <a:moveTo>
                    <a:pt x="7409376" y="4641104"/>
                  </a:moveTo>
                  <a:lnTo>
                    <a:pt x="7409376" y="4484617"/>
                  </a:lnTo>
                </a:path>
                <a:path w="7419340" h="4646295">
                  <a:moveTo>
                    <a:pt x="66971" y="4641104"/>
                  </a:moveTo>
                  <a:lnTo>
                    <a:pt x="66971" y="4484617"/>
                  </a:lnTo>
                </a:path>
              </a:pathLst>
            </a:custGeom>
            <a:ln w="21046">
              <a:solidFill>
                <a:srgbClr val="B5B6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">
              <a:extLst>
                <a:ext uri="{FF2B5EF4-FFF2-40B4-BE49-F238E27FC236}">
                  <a16:creationId xmlns:a16="http://schemas.microsoft.com/office/drawing/2014/main" id="{18977B93-9D70-A6C8-457A-FA3BDB10CB0D}"/>
                </a:ext>
              </a:extLst>
            </p:cNvPr>
            <p:cNvSpPr/>
            <p:nvPr/>
          </p:nvSpPr>
          <p:spPr>
            <a:xfrm>
              <a:off x="6062388" y="3928223"/>
              <a:ext cx="7316470" cy="3130550"/>
            </a:xfrm>
            <a:custGeom>
              <a:avLst/>
              <a:gdLst/>
              <a:ahLst/>
              <a:cxnLst/>
              <a:rect l="l" t="t" r="r" b="b"/>
              <a:pathLst>
                <a:path w="7316469" h="3130550">
                  <a:moveTo>
                    <a:pt x="0" y="3130093"/>
                  </a:moveTo>
                  <a:lnTo>
                    <a:pt x="371653" y="3130093"/>
                  </a:lnTo>
                  <a:lnTo>
                    <a:pt x="371653" y="2589753"/>
                  </a:lnTo>
                  <a:lnTo>
                    <a:pt x="1573156" y="2589753"/>
                  </a:lnTo>
                  <a:lnTo>
                    <a:pt x="1573156" y="2078847"/>
                  </a:lnTo>
                  <a:lnTo>
                    <a:pt x="1728188" y="2078847"/>
                  </a:lnTo>
                  <a:lnTo>
                    <a:pt x="1728188" y="1575281"/>
                  </a:lnTo>
                  <a:lnTo>
                    <a:pt x="2034733" y="1575281"/>
                  </a:lnTo>
                  <a:lnTo>
                    <a:pt x="2034733" y="1060564"/>
                  </a:lnTo>
                  <a:lnTo>
                    <a:pt x="2658390" y="1060564"/>
                  </a:lnTo>
                  <a:lnTo>
                    <a:pt x="2658390" y="556705"/>
                  </a:lnTo>
                  <a:lnTo>
                    <a:pt x="3969114" y="556705"/>
                  </a:lnTo>
                  <a:lnTo>
                    <a:pt x="3969114" y="0"/>
                  </a:lnTo>
                  <a:lnTo>
                    <a:pt x="7316415" y="0"/>
                  </a:lnTo>
                </a:path>
              </a:pathLst>
            </a:custGeom>
            <a:ln w="40218">
              <a:solidFill>
                <a:srgbClr val="1D6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">
              <a:extLst>
                <a:ext uri="{FF2B5EF4-FFF2-40B4-BE49-F238E27FC236}">
                  <a16:creationId xmlns:a16="http://schemas.microsoft.com/office/drawing/2014/main" id="{6EFE2B4A-49DE-147F-ACBE-9BAEABAE7E3A}"/>
                </a:ext>
              </a:extLst>
            </p:cNvPr>
            <p:cNvSpPr/>
            <p:nvPr/>
          </p:nvSpPr>
          <p:spPr>
            <a:xfrm>
              <a:off x="6062385" y="5998359"/>
              <a:ext cx="7325359" cy="1060450"/>
            </a:xfrm>
            <a:custGeom>
              <a:avLst/>
              <a:gdLst/>
              <a:ahLst/>
              <a:cxnLst/>
              <a:rect l="l" t="t" r="r" b="b"/>
              <a:pathLst>
                <a:path w="7325359" h="1060450">
                  <a:moveTo>
                    <a:pt x="7325064" y="0"/>
                  </a:moveTo>
                  <a:lnTo>
                    <a:pt x="7134253" y="0"/>
                  </a:lnTo>
                  <a:lnTo>
                    <a:pt x="7134253" y="307844"/>
                  </a:lnTo>
                  <a:lnTo>
                    <a:pt x="5997335" y="307844"/>
                  </a:lnTo>
                  <a:lnTo>
                    <a:pt x="5997335" y="496749"/>
                  </a:lnTo>
                  <a:lnTo>
                    <a:pt x="5458619" y="496749"/>
                  </a:lnTo>
                  <a:lnTo>
                    <a:pt x="5458619" y="664660"/>
                  </a:lnTo>
                  <a:lnTo>
                    <a:pt x="4027845" y="664660"/>
                  </a:lnTo>
                  <a:lnTo>
                    <a:pt x="4027845" y="783599"/>
                  </a:lnTo>
                  <a:lnTo>
                    <a:pt x="3559085" y="783599"/>
                  </a:lnTo>
                  <a:lnTo>
                    <a:pt x="3559085" y="930526"/>
                  </a:lnTo>
                  <a:lnTo>
                    <a:pt x="1453170" y="930526"/>
                  </a:lnTo>
                  <a:lnTo>
                    <a:pt x="1453170" y="1059946"/>
                  </a:lnTo>
                  <a:lnTo>
                    <a:pt x="0" y="1059946"/>
                  </a:lnTo>
                </a:path>
              </a:pathLst>
            </a:custGeom>
            <a:ln w="40218">
              <a:solidFill>
                <a:srgbClr val="EB95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8">
              <a:extLst>
                <a:ext uri="{FF2B5EF4-FFF2-40B4-BE49-F238E27FC236}">
                  <a16:creationId xmlns:a16="http://schemas.microsoft.com/office/drawing/2014/main" id="{D16A311D-0F28-7612-00BF-551D57AAC14D}"/>
                </a:ext>
              </a:extLst>
            </p:cNvPr>
            <p:cNvSpPr/>
            <p:nvPr/>
          </p:nvSpPr>
          <p:spPr>
            <a:xfrm>
              <a:off x="6057683" y="6407946"/>
              <a:ext cx="7329805" cy="650875"/>
            </a:xfrm>
            <a:custGeom>
              <a:avLst/>
              <a:gdLst/>
              <a:ahLst/>
              <a:cxnLst/>
              <a:rect l="l" t="t" r="r" b="b"/>
              <a:pathLst>
                <a:path w="7329805" h="650875">
                  <a:moveTo>
                    <a:pt x="7329766" y="0"/>
                  </a:moveTo>
                  <a:lnTo>
                    <a:pt x="7004111" y="0"/>
                  </a:lnTo>
                  <a:lnTo>
                    <a:pt x="7004111" y="91337"/>
                  </a:lnTo>
                  <a:lnTo>
                    <a:pt x="6684414" y="91337"/>
                  </a:lnTo>
                  <a:lnTo>
                    <a:pt x="6684414" y="180696"/>
                  </a:lnTo>
                  <a:lnTo>
                    <a:pt x="6184021" y="180696"/>
                  </a:lnTo>
                  <a:lnTo>
                    <a:pt x="6184021" y="246233"/>
                  </a:lnTo>
                  <a:lnTo>
                    <a:pt x="5610153" y="246233"/>
                  </a:lnTo>
                  <a:lnTo>
                    <a:pt x="5610153" y="299844"/>
                  </a:lnTo>
                  <a:lnTo>
                    <a:pt x="5584343" y="299844"/>
                  </a:lnTo>
                  <a:lnTo>
                    <a:pt x="5584343" y="361402"/>
                  </a:lnTo>
                  <a:lnTo>
                    <a:pt x="4867506" y="361402"/>
                  </a:lnTo>
                  <a:lnTo>
                    <a:pt x="4867506" y="416992"/>
                  </a:lnTo>
                  <a:lnTo>
                    <a:pt x="3644988" y="416992"/>
                  </a:lnTo>
                  <a:lnTo>
                    <a:pt x="3644988" y="484508"/>
                  </a:lnTo>
                  <a:lnTo>
                    <a:pt x="3557169" y="484508"/>
                  </a:lnTo>
                  <a:lnTo>
                    <a:pt x="3557169" y="542088"/>
                  </a:lnTo>
                  <a:lnTo>
                    <a:pt x="3000955" y="542088"/>
                  </a:lnTo>
                  <a:lnTo>
                    <a:pt x="3000955" y="591741"/>
                  </a:lnTo>
                  <a:lnTo>
                    <a:pt x="2103422" y="591741"/>
                  </a:lnTo>
                  <a:lnTo>
                    <a:pt x="2103422" y="650357"/>
                  </a:lnTo>
                  <a:lnTo>
                    <a:pt x="0" y="650357"/>
                  </a:lnTo>
                </a:path>
              </a:pathLst>
            </a:custGeom>
            <a:ln w="40218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9">
            <a:extLst>
              <a:ext uri="{FF2B5EF4-FFF2-40B4-BE49-F238E27FC236}">
                <a16:creationId xmlns:a16="http://schemas.microsoft.com/office/drawing/2014/main" id="{F97BAEA9-EB82-C586-9C3F-535F6BBB04F7}"/>
              </a:ext>
            </a:extLst>
          </p:cNvPr>
          <p:cNvSpPr txBox="1"/>
          <p:nvPr/>
        </p:nvSpPr>
        <p:spPr>
          <a:xfrm>
            <a:off x="10544897" y="7824443"/>
            <a:ext cx="161290" cy="310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850" spc="-50">
                <a:solidFill>
                  <a:srgbClr val="939598"/>
                </a:solidFill>
                <a:latin typeface="Noto Sans"/>
                <a:cs typeface="Noto Sans"/>
              </a:rPr>
              <a:t>0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5A9200E5-D6D9-F894-9B9E-5AB5D3D184E0}"/>
              </a:ext>
            </a:extLst>
          </p:cNvPr>
          <p:cNvSpPr txBox="1"/>
          <p:nvPr/>
        </p:nvSpPr>
        <p:spPr>
          <a:xfrm>
            <a:off x="12001908" y="7824443"/>
            <a:ext cx="161290" cy="310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850" spc="-50">
                <a:solidFill>
                  <a:srgbClr val="939598"/>
                </a:solidFill>
                <a:latin typeface="Noto Sans"/>
                <a:cs typeface="Noto Sans"/>
              </a:rPr>
              <a:t>2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80" name="object 11">
            <a:extLst>
              <a:ext uri="{FF2B5EF4-FFF2-40B4-BE49-F238E27FC236}">
                <a16:creationId xmlns:a16="http://schemas.microsoft.com/office/drawing/2014/main" id="{4FD47C51-AA93-BA09-0017-7707F9606051}"/>
              </a:ext>
            </a:extLst>
          </p:cNvPr>
          <p:cNvSpPr txBox="1"/>
          <p:nvPr/>
        </p:nvSpPr>
        <p:spPr>
          <a:xfrm>
            <a:off x="12709171" y="7700933"/>
            <a:ext cx="3166745" cy="8420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690880">
              <a:spcBef>
                <a:spcPts val="1090"/>
              </a:spcBef>
              <a:tabLst>
                <a:tab pos="2240280" algn="l"/>
              </a:tabLst>
            </a:pPr>
            <a:r>
              <a:rPr sz="1850" spc="-50">
                <a:solidFill>
                  <a:srgbClr val="939598"/>
                </a:solidFill>
                <a:latin typeface="Noto Sans"/>
                <a:cs typeface="Noto Sans"/>
              </a:rPr>
              <a:t>4</a:t>
            </a: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	</a:t>
            </a:r>
            <a:r>
              <a:rPr sz="1850" spc="-50">
                <a:solidFill>
                  <a:srgbClr val="939598"/>
                </a:solidFill>
                <a:latin typeface="Noto Sans"/>
                <a:cs typeface="Noto Sans"/>
              </a:rPr>
              <a:t>6</a:t>
            </a:r>
            <a:endParaRPr sz="1850">
              <a:latin typeface="Noto Sans"/>
              <a:cs typeface="Noto Sans"/>
            </a:endParaRPr>
          </a:p>
          <a:p>
            <a:pPr marL="12700">
              <a:spcBef>
                <a:spcPts val="995"/>
              </a:spcBef>
            </a:pP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Tiempo</a:t>
            </a:r>
            <a:r>
              <a:rPr sz="185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desde</a:t>
            </a:r>
            <a:r>
              <a:rPr sz="185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el</a:t>
            </a:r>
            <a:r>
              <a:rPr sz="185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inicio,</a:t>
            </a:r>
            <a:r>
              <a:rPr sz="185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 spc="-20">
                <a:solidFill>
                  <a:srgbClr val="939598"/>
                </a:solidFill>
                <a:latin typeface="Noto Sans"/>
                <a:cs typeface="Noto Sans"/>
              </a:rPr>
              <a:t>años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81" name="object 12">
            <a:extLst>
              <a:ext uri="{FF2B5EF4-FFF2-40B4-BE49-F238E27FC236}">
                <a16:creationId xmlns:a16="http://schemas.microsoft.com/office/drawing/2014/main" id="{D96FF0C1-0956-2720-04A9-1F0BFB095087}"/>
              </a:ext>
            </a:extLst>
          </p:cNvPr>
          <p:cNvSpPr txBox="1"/>
          <p:nvPr/>
        </p:nvSpPr>
        <p:spPr>
          <a:xfrm>
            <a:off x="16391946" y="7824443"/>
            <a:ext cx="161290" cy="310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850" spc="-50">
                <a:solidFill>
                  <a:srgbClr val="939598"/>
                </a:solidFill>
                <a:latin typeface="Noto Sans"/>
                <a:cs typeface="Noto Sans"/>
              </a:rPr>
              <a:t>8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82" name="object 13">
            <a:extLst>
              <a:ext uri="{FF2B5EF4-FFF2-40B4-BE49-F238E27FC236}">
                <a16:creationId xmlns:a16="http://schemas.microsoft.com/office/drawing/2014/main" id="{A6D39E3F-740B-7DFF-E87B-BF86116CC489}"/>
              </a:ext>
            </a:extLst>
          </p:cNvPr>
          <p:cNvSpPr txBox="1"/>
          <p:nvPr/>
        </p:nvSpPr>
        <p:spPr>
          <a:xfrm>
            <a:off x="17761003" y="7804256"/>
            <a:ext cx="32004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000" spc="-25">
                <a:solidFill>
                  <a:srgbClr val="939598"/>
                </a:solidFill>
                <a:latin typeface="Noto Sans"/>
                <a:cs typeface="Noto Sans"/>
              </a:rPr>
              <a:t>10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83" name="object 14">
            <a:extLst>
              <a:ext uri="{FF2B5EF4-FFF2-40B4-BE49-F238E27FC236}">
                <a16:creationId xmlns:a16="http://schemas.microsoft.com/office/drawing/2014/main" id="{8A6F20B0-9380-E388-7C7F-A45ECA12FBF7}"/>
              </a:ext>
            </a:extLst>
          </p:cNvPr>
          <p:cNvSpPr txBox="1"/>
          <p:nvPr/>
        </p:nvSpPr>
        <p:spPr>
          <a:xfrm>
            <a:off x="10182314" y="2987965"/>
            <a:ext cx="28892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pc="-25">
                <a:solidFill>
                  <a:srgbClr val="939598"/>
                </a:solidFill>
                <a:latin typeface="Noto Sans"/>
                <a:cs typeface="Noto Sans"/>
              </a:rPr>
              <a:t>25</a:t>
            </a:r>
            <a:endParaRPr>
              <a:latin typeface="Noto Sans"/>
              <a:cs typeface="Noto Sans"/>
            </a:endParaRPr>
          </a:p>
        </p:txBody>
      </p:sp>
      <p:sp>
        <p:nvSpPr>
          <p:cNvPr id="84" name="object 15">
            <a:extLst>
              <a:ext uri="{FF2B5EF4-FFF2-40B4-BE49-F238E27FC236}">
                <a16:creationId xmlns:a16="http://schemas.microsoft.com/office/drawing/2014/main" id="{5E7A8E6F-3500-9E2D-6086-D15413E55F45}"/>
              </a:ext>
            </a:extLst>
          </p:cNvPr>
          <p:cNvSpPr txBox="1"/>
          <p:nvPr/>
        </p:nvSpPr>
        <p:spPr>
          <a:xfrm>
            <a:off x="10182314" y="3876631"/>
            <a:ext cx="28892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pc="-25">
                <a:solidFill>
                  <a:srgbClr val="939598"/>
                </a:solidFill>
                <a:latin typeface="Noto Sans"/>
                <a:cs typeface="Noto Sans"/>
              </a:rPr>
              <a:t>20</a:t>
            </a:r>
            <a:endParaRPr>
              <a:latin typeface="Noto Sans"/>
              <a:cs typeface="Noto Sans"/>
            </a:endParaRPr>
          </a:p>
        </p:txBody>
      </p:sp>
      <p:sp>
        <p:nvSpPr>
          <p:cNvPr id="85" name="object 16">
            <a:extLst>
              <a:ext uri="{FF2B5EF4-FFF2-40B4-BE49-F238E27FC236}">
                <a16:creationId xmlns:a16="http://schemas.microsoft.com/office/drawing/2014/main" id="{488ED438-2FDB-BFDA-DBDE-F746D8A50B7B}"/>
              </a:ext>
            </a:extLst>
          </p:cNvPr>
          <p:cNvSpPr txBox="1"/>
          <p:nvPr/>
        </p:nvSpPr>
        <p:spPr>
          <a:xfrm>
            <a:off x="10182314" y="4765298"/>
            <a:ext cx="288925" cy="2967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pc="-25">
                <a:solidFill>
                  <a:srgbClr val="939598"/>
                </a:solidFill>
                <a:latin typeface="Noto Sans"/>
                <a:cs typeface="Noto Sans"/>
              </a:rPr>
              <a:t>15</a:t>
            </a:r>
            <a:endParaRPr>
              <a:latin typeface="Noto Sans"/>
              <a:cs typeface="Noto Sans"/>
            </a:endParaRPr>
          </a:p>
          <a:p>
            <a:pPr>
              <a:spcBef>
                <a:spcPts val="2385"/>
              </a:spcBef>
            </a:pPr>
            <a:endParaRPr>
              <a:latin typeface="Noto Sans"/>
              <a:cs typeface="Noto Sans"/>
            </a:endParaRPr>
          </a:p>
          <a:p>
            <a:pPr marL="12700"/>
            <a:r>
              <a:rPr spc="-25">
                <a:solidFill>
                  <a:srgbClr val="939598"/>
                </a:solidFill>
                <a:latin typeface="Noto Sans"/>
                <a:cs typeface="Noto Sans"/>
              </a:rPr>
              <a:t>10</a:t>
            </a:r>
            <a:endParaRPr>
              <a:latin typeface="Noto Sans"/>
              <a:cs typeface="Noto Sans"/>
            </a:endParaRPr>
          </a:p>
          <a:p>
            <a:pPr>
              <a:spcBef>
                <a:spcPts val="2385"/>
              </a:spcBef>
            </a:pPr>
            <a:endParaRPr>
              <a:latin typeface="Noto Sans"/>
              <a:cs typeface="Noto Sans"/>
            </a:endParaRPr>
          </a:p>
          <a:p>
            <a:pPr marL="144145"/>
            <a:r>
              <a:rPr spc="-50">
                <a:solidFill>
                  <a:srgbClr val="939598"/>
                </a:solidFill>
                <a:latin typeface="Noto Sans"/>
                <a:cs typeface="Noto Sans"/>
              </a:rPr>
              <a:t>5</a:t>
            </a:r>
            <a:endParaRPr>
              <a:latin typeface="Noto Sans"/>
              <a:cs typeface="Noto Sans"/>
            </a:endParaRPr>
          </a:p>
          <a:p>
            <a:pPr>
              <a:spcBef>
                <a:spcPts val="2385"/>
              </a:spcBef>
            </a:pPr>
            <a:endParaRPr>
              <a:latin typeface="Noto Sans"/>
              <a:cs typeface="Noto Sans"/>
            </a:endParaRPr>
          </a:p>
          <a:p>
            <a:pPr marL="144145"/>
            <a:r>
              <a:rPr spc="-50">
                <a:solidFill>
                  <a:srgbClr val="939598"/>
                </a:solidFill>
                <a:latin typeface="Noto Sans"/>
                <a:cs typeface="Noto Sans"/>
              </a:rPr>
              <a:t>0</a:t>
            </a:r>
            <a:endParaRPr>
              <a:latin typeface="Noto Sans"/>
              <a:cs typeface="Noto Sans"/>
            </a:endParaRPr>
          </a:p>
        </p:txBody>
      </p:sp>
      <p:sp>
        <p:nvSpPr>
          <p:cNvPr id="86" name="object 17">
            <a:extLst>
              <a:ext uri="{FF2B5EF4-FFF2-40B4-BE49-F238E27FC236}">
                <a16:creationId xmlns:a16="http://schemas.microsoft.com/office/drawing/2014/main" id="{3B8D0D89-6A09-9E44-5781-F16EA48CC1EA}"/>
              </a:ext>
            </a:extLst>
          </p:cNvPr>
          <p:cNvSpPr txBox="1"/>
          <p:nvPr/>
        </p:nvSpPr>
        <p:spPr>
          <a:xfrm>
            <a:off x="9675513" y="4021918"/>
            <a:ext cx="284693" cy="2781300"/>
          </a:xfrm>
          <a:prstGeom prst="rect">
            <a:avLst/>
          </a:prstGeom>
        </p:spPr>
        <p:txBody>
          <a:bodyPr vert="vert270" wrap="square" lIns="0" tIns="31115" rIns="0" bIns="0" rtlCol="0">
            <a:spAutoFit/>
          </a:bodyPr>
          <a:lstStyle/>
          <a:p>
            <a:pPr marL="12700">
              <a:spcBef>
                <a:spcPts val="245"/>
              </a:spcBef>
            </a:pP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Incidencia</a:t>
            </a:r>
            <a:r>
              <a:rPr sz="185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>
                <a:solidFill>
                  <a:srgbClr val="939598"/>
                </a:solidFill>
                <a:latin typeface="Noto Sans"/>
                <a:cs typeface="Noto Sans"/>
              </a:rPr>
              <a:t>acumulada,</a:t>
            </a:r>
            <a:r>
              <a:rPr sz="1850" spc="9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 spc="-50">
                <a:solidFill>
                  <a:srgbClr val="939598"/>
                </a:solidFill>
                <a:latin typeface="Noto Sans"/>
                <a:cs typeface="Noto Sans"/>
              </a:rPr>
              <a:t>%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87" name="object 18">
            <a:extLst>
              <a:ext uri="{FF2B5EF4-FFF2-40B4-BE49-F238E27FC236}">
                <a16:creationId xmlns:a16="http://schemas.microsoft.com/office/drawing/2014/main" id="{57B918CC-6FD5-BD11-6D70-01620042C5A3}"/>
              </a:ext>
            </a:extLst>
          </p:cNvPr>
          <p:cNvSpPr txBox="1"/>
          <p:nvPr/>
        </p:nvSpPr>
        <p:spPr>
          <a:xfrm>
            <a:off x="9677922" y="2432452"/>
            <a:ext cx="9726437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Tiempo</a:t>
            </a:r>
            <a:r>
              <a:rPr sz="23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hasta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el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evento</a:t>
            </a:r>
            <a:r>
              <a:rPr sz="23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CV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según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gravedad</a:t>
            </a:r>
            <a:r>
              <a:rPr sz="23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30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lang="es-ES" sz="2300" b="1" spc="-10" baseline="30000">
                <a:solidFill>
                  <a:srgbClr val="1D6A85"/>
                </a:solidFill>
                <a:latin typeface="Noto Sans"/>
                <a:cs typeface="Noto Sans"/>
              </a:rPr>
              <a:t>3</a:t>
            </a:r>
            <a:endParaRPr sz="2300" baseline="30000">
              <a:latin typeface="Noto Sans"/>
              <a:cs typeface="Noto Sans"/>
            </a:endParaRPr>
          </a:p>
        </p:txBody>
      </p:sp>
      <p:sp>
        <p:nvSpPr>
          <p:cNvPr id="90" name="object 21">
            <a:extLst>
              <a:ext uri="{FF2B5EF4-FFF2-40B4-BE49-F238E27FC236}">
                <a16:creationId xmlns:a16="http://schemas.microsoft.com/office/drawing/2014/main" id="{2C9060F6-C147-BEB2-F2A4-BC4FBF4C11F3}"/>
              </a:ext>
            </a:extLst>
          </p:cNvPr>
          <p:cNvSpPr txBox="1"/>
          <p:nvPr/>
        </p:nvSpPr>
        <p:spPr>
          <a:xfrm>
            <a:off x="10076596" y="8803897"/>
            <a:ext cx="3305810" cy="310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850" b="1">
                <a:solidFill>
                  <a:srgbClr val="939598"/>
                </a:solidFill>
                <a:latin typeface="Noto Sans"/>
                <a:cs typeface="Noto Sans"/>
              </a:rPr>
              <a:t>Gravedad</a:t>
            </a:r>
            <a:r>
              <a:rPr sz="185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 b="1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85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 b="1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185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850" b="1" spc="-10">
                <a:solidFill>
                  <a:srgbClr val="939598"/>
                </a:solidFill>
                <a:latin typeface="Noto Sans"/>
                <a:cs typeface="Noto Sans"/>
              </a:rPr>
              <a:t>enfermedad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91" name="object 22">
            <a:extLst>
              <a:ext uri="{FF2B5EF4-FFF2-40B4-BE49-F238E27FC236}">
                <a16:creationId xmlns:a16="http://schemas.microsoft.com/office/drawing/2014/main" id="{8E833434-3D64-C33A-3F9D-2B2AB7C1E659}"/>
              </a:ext>
            </a:extLst>
          </p:cNvPr>
          <p:cNvSpPr txBox="1"/>
          <p:nvPr/>
        </p:nvSpPr>
        <p:spPr>
          <a:xfrm>
            <a:off x="10805036" y="9283667"/>
            <a:ext cx="1169670" cy="340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95"/>
              </a:spcBef>
            </a:pPr>
            <a:r>
              <a:rPr lang="es-ES" sz="1850" spc="-20">
                <a:solidFill>
                  <a:srgbClr val="939598"/>
                </a:solidFill>
                <a:latin typeface="Noto Sans"/>
                <a:cs typeface="Noto Sans"/>
              </a:rPr>
              <a:t>Grave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92" name="object 23">
            <a:extLst>
              <a:ext uri="{FF2B5EF4-FFF2-40B4-BE49-F238E27FC236}">
                <a16:creationId xmlns:a16="http://schemas.microsoft.com/office/drawing/2014/main" id="{80BE89AB-E30D-4DC9-CBDC-9F72AFB1F8C5}"/>
              </a:ext>
            </a:extLst>
          </p:cNvPr>
          <p:cNvSpPr/>
          <p:nvPr/>
        </p:nvSpPr>
        <p:spPr>
          <a:xfrm>
            <a:off x="10055912" y="9509383"/>
            <a:ext cx="697230" cy="0"/>
          </a:xfrm>
          <a:custGeom>
            <a:avLst/>
            <a:gdLst/>
            <a:ahLst/>
            <a:cxnLst/>
            <a:rect l="l" t="t" r="r" b="b"/>
            <a:pathLst>
              <a:path w="697230">
                <a:moveTo>
                  <a:pt x="696816" y="0"/>
                </a:moveTo>
                <a:lnTo>
                  <a:pt x="0" y="0"/>
                </a:lnTo>
              </a:path>
            </a:pathLst>
          </a:custGeom>
          <a:ln w="40218">
            <a:solidFill>
              <a:srgbClr val="1D6A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24">
            <a:extLst>
              <a:ext uri="{FF2B5EF4-FFF2-40B4-BE49-F238E27FC236}">
                <a16:creationId xmlns:a16="http://schemas.microsoft.com/office/drawing/2014/main" id="{6F6BDA93-8B90-2DDA-6ADC-6C9047D2BDA4}"/>
              </a:ext>
            </a:extLst>
          </p:cNvPr>
          <p:cNvSpPr/>
          <p:nvPr/>
        </p:nvSpPr>
        <p:spPr>
          <a:xfrm>
            <a:off x="12080395" y="9490730"/>
            <a:ext cx="697230" cy="0"/>
          </a:xfrm>
          <a:custGeom>
            <a:avLst/>
            <a:gdLst/>
            <a:ahLst/>
            <a:cxnLst/>
            <a:rect l="l" t="t" r="r" b="b"/>
            <a:pathLst>
              <a:path w="697230">
                <a:moveTo>
                  <a:pt x="696816" y="0"/>
                </a:moveTo>
                <a:lnTo>
                  <a:pt x="0" y="0"/>
                </a:lnTo>
              </a:path>
            </a:pathLst>
          </a:custGeom>
          <a:ln w="40218">
            <a:solidFill>
              <a:srgbClr val="EB95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25">
            <a:extLst>
              <a:ext uri="{FF2B5EF4-FFF2-40B4-BE49-F238E27FC236}">
                <a16:creationId xmlns:a16="http://schemas.microsoft.com/office/drawing/2014/main" id="{19521743-02A9-38CD-5B10-5C768877CA86}"/>
              </a:ext>
            </a:extLst>
          </p:cNvPr>
          <p:cNvSpPr/>
          <p:nvPr/>
        </p:nvSpPr>
        <p:spPr>
          <a:xfrm>
            <a:off x="14426788" y="9511155"/>
            <a:ext cx="697230" cy="0"/>
          </a:xfrm>
          <a:custGeom>
            <a:avLst/>
            <a:gdLst/>
            <a:ahLst/>
            <a:cxnLst/>
            <a:rect l="l" t="t" r="r" b="b"/>
            <a:pathLst>
              <a:path w="697230">
                <a:moveTo>
                  <a:pt x="696816" y="0"/>
                </a:moveTo>
                <a:lnTo>
                  <a:pt x="0" y="0"/>
                </a:lnTo>
              </a:path>
            </a:pathLst>
          </a:custGeom>
          <a:ln w="40218">
            <a:solidFill>
              <a:srgbClr val="7F84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22">
            <a:extLst>
              <a:ext uri="{FF2B5EF4-FFF2-40B4-BE49-F238E27FC236}">
                <a16:creationId xmlns:a16="http://schemas.microsoft.com/office/drawing/2014/main" id="{CD3753BA-F26D-098B-ECA7-8A3CF2D34447}"/>
              </a:ext>
            </a:extLst>
          </p:cNvPr>
          <p:cNvSpPr txBox="1"/>
          <p:nvPr/>
        </p:nvSpPr>
        <p:spPr>
          <a:xfrm>
            <a:off x="13004388" y="9324108"/>
            <a:ext cx="1169670" cy="340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95"/>
              </a:spcBef>
            </a:pPr>
            <a:r>
              <a:rPr lang="es-ES" sz="1850" spc="-20">
                <a:solidFill>
                  <a:srgbClr val="939598"/>
                </a:solidFill>
                <a:latin typeface="Noto Sans"/>
                <a:cs typeface="Noto Sans"/>
              </a:rPr>
              <a:t>Moderada</a:t>
            </a:r>
            <a:endParaRPr sz="1850">
              <a:latin typeface="Noto Sans"/>
              <a:cs typeface="Noto Sans"/>
            </a:endParaRPr>
          </a:p>
        </p:txBody>
      </p:sp>
      <p:sp>
        <p:nvSpPr>
          <p:cNvPr id="97" name="object 22">
            <a:extLst>
              <a:ext uri="{FF2B5EF4-FFF2-40B4-BE49-F238E27FC236}">
                <a16:creationId xmlns:a16="http://schemas.microsoft.com/office/drawing/2014/main" id="{68D8C47E-8A4A-60D4-AD5C-E8C34A24CAC9}"/>
              </a:ext>
            </a:extLst>
          </p:cNvPr>
          <p:cNvSpPr txBox="1"/>
          <p:nvPr/>
        </p:nvSpPr>
        <p:spPr>
          <a:xfrm>
            <a:off x="15300763" y="9320555"/>
            <a:ext cx="1169670" cy="340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95"/>
              </a:spcBef>
            </a:pPr>
            <a:r>
              <a:rPr lang="es-ES" sz="1850" spc="-20">
                <a:solidFill>
                  <a:srgbClr val="939598"/>
                </a:solidFill>
                <a:latin typeface="Noto Sans"/>
                <a:cs typeface="Noto Sans"/>
              </a:rPr>
              <a:t>Leve</a:t>
            </a:r>
            <a:endParaRPr sz="185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916205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3279" y="331670"/>
            <a:ext cx="1483677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t>EL</a:t>
            </a:r>
            <a:r>
              <a:rPr spc="-35"/>
              <a:t> </a:t>
            </a:r>
            <a:r>
              <a:t>RIESGO</a:t>
            </a:r>
            <a:r>
              <a:rPr spc="-35"/>
              <a:t> </a:t>
            </a:r>
            <a:r>
              <a:t>CV</a:t>
            </a:r>
            <a:r>
              <a:rPr spc="-30"/>
              <a:t> </a:t>
            </a:r>
            <a:r>
              <a:t>ASOCIADO</a:t>
            </a:r>
            <a:r>
              <a:rPr spc="-35"/>
              <a:t> </a:t>
            </a:r>
            <a:r>
              <a:t>A</a:t>
            </a:r>
            <a:r>
              <a:rPr spc="-35"/>
              <a:t> </a:t>
            </a:r>
            <a:r>
              <a:t>LA</a:t>
            </a:r>
            <a:r>
              <a:rPr spc="-30"/>
              <a:t> </a:t>
            </a:r>
            <a:r>
              <a:t>PSORIASIS</a:t>
            </a:r>
            <a:r>
              <a:rPr spc="-35"/>
              <a:t> </a:t>
            </a:r>
            <a:r>
              <a:t>SE</a:t>
            </a:r>
            <a:r>
              <a:rPr spc="-35"/>
              <a:t> </a:t>
            </a:r>
            <a:r>
              <a:t>PUEDE</a:t>
            </a:r>
            <a:r>
              <a:rPr spc="-30"/>
              <a:t> </a:t>
            </a:r>
            <a:r>
              <a:rPr spc="-10"/>
              <a:t>EVALUAR</a:t>
            </a:r>
            <a:r>
              <a:rPr spc="-35"/>
              <a:t> </a:t>
            </a:r>
            <a:r>
              <a:t>A</a:t>
            </a:r>
            <a:r>
              <a:rPr spc="-35"/>
              <a:t> </a:t>
            </a:r>
            <a:r>
              <a:t>3</a:t>
            </a:r>
            <a:r>
              <a:rPr spc="-30"/>
              <a:t> </a:t>
            </a:r>
            <a:r>
              <a:rPr spc="-10"/>
              <a:t>NIVELES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4264" y="1673015"/>
            <a:ext cx="17578115" cy="68923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24814" y="6370462"/>
            <a:ext cx="2083435" cy="946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16205">
              <a:lnSpc>
                <a:spcPct val="111900"/>
              </a:lnSpc>
              <a:spcBef>
                <a:spcPts val="90"/>
              </a:spcBef>
            </a:pPr>
            <a:r>
              <a:rPr sz="2700" b="1">
                <a:solidFill>
                  <a:srgbClr val="7F8487"/>
                </a:solidFill>
                <a:latin typeface="Noto Sans"/>
                <a:cs typeface="Noto Sans"/>
              </a:rPr>
              <a:t>Diabetes</a:t>
            </a:r>
            <a:r>
              <a:rPr sz="2700" b="1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 spc="-50">
                <a:solidFill>
                  <a:srgbClr val="7F8487"/>
                </a:solidFill>
                <a:latin typeface="Noto Sans"/>
                <a:cs typeface="Noto Sans"/>
              </a:rPr>
              <a:t>o </a:t>
            </a:r>
            <a:r>
              <a:rPr sz="2700" b="1" spc="-10">
                <a:solidFill>
                  <a:srgbClr val="7F8487"/>
                </a:solidFill>
                <a:latin typeface="Noto Sans"/>
                <a:cs typeface="Noto Sans"/>
              </a:rPr>
              <a:t>prediabetes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8677" y="6397835"/>
            <a:ext cx="1848485" cy="441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700" b="1" spc="-10">
                <a:solidFill>
                  <a:srgbClr val="7F8487"/>
                </a:solidFill>
                <a:latin typeface="Noto Sans"/>
                <a:cs typeface="Noto Sans"/>
              </a:rPr>
              <a:t>Dislipemia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53700" y="6405752"/>
            <a:ext cx="692785" cy="441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700" b="1" spc="-70">
                <a:solidFill>
                  <a:srgbClr val="7F8487"/>
                </a:solidFill>
                <a:latin typeface="Noto Sans"/>
                <a:cs typeface="Noto Sans"/>
              </a:rPr>
              <a:t>HTA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68929" y="6365083"/>
            <a:ext cx="1965960" cy="1406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8115">
              <a:lnSpc>
                <a:spcPct val="111900"/>
              </a:lnSpc>
              <a:spcBef>
                <a:spcPts val="95"/>
              </a:spcBef>
            </a:pPr>
            <a:r>
              <a:rPr sz="2700" b="1" spc="-10">
                <a:solidFill>
                  <a:srgbClr val="7F8487"/>
                </a:solidFill>
                <a:latin typeface="Noto Sans"/>
                <a:cs typeface="Noto Sans"/>
              </a:rPr>
              <a:t>Obesidad </a:t>
            </a:r>
            <a:r>
              <a:rPr sz="2700" b="1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700" b="1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7F8487"/>
                </a:solidFill>
                <a:latin typeface="Noto Sans"/>
                <a:cs typeface="Noto Sans"/>
              </a:rPr>
              <a:t>síndrome metabólico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50182" y="6370152"/>
            <a:ext cx="2418080" cy="1407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1900"/>
              </a:lnSpc>
              <a:spcBef>
                <a:spcPts val="95"/>
              </a:spcBef>
            </a:pPr>
            <a:r>
              <a:rPr sz="2700" b="1" spc="-10">
                <a:solidFill>
                  <a:srgbClr val="7F8487"/>
                </a:solidFill>
                <a:latin typeface="Noto Sans"/>
                <a:cs typeface="Noto Sans"/>
              </a:rPr>
              <a:t>Tabaquismo</a:t>
            </a:r>
            <a:r>
              <a:rPr sz="2700" b="1" spc="-10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 spc="-50">
                <a:solidFill>
                  <a:srgbClr val="7F8487"/>
                </a:solidFill>
                <a:latin typeface="Noto Sans"/>
                <a:cs typeface="Noto Sans"/>
              </a:rPr>
              <a:t>o </a:t>
            </a:r>
            <a:r>
              <a:rPr sz="2700" b="1">
                <a:solidFill>
                  <a:srgbClr val="7F8487"/>
                </a:solidFill>
                <a:latin typeface="Noto Sans"/>
                <a:cs typeface="Noto Sans"/>
              </a:rPr>
              <a:t>consumo</a:t>
            </a:r>
            <a:r>
              <a:rPr sz="2700" b="1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7F8487"/>
                </a:solidFill>
                <a:latin typeface="Noto Sans"/>
                <a:cs typeface="Noto Sans"/>
              </a:rPr>
              <a:t>de </a:t>
            </a:r>
            <a:r>
              <a:rPr sz="2700" b="1" spc="-10">
                <a:solidFill>
                  <a:srgbClr val="7F8487"/>
                </a:solidFill>
                <a:latin typeface="Noto Sans"/>
                <a:cs typeface="Noto Sans"/>
              </a:rPr>
              <a:t>alcohol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1149" y="1867739"/>
            <a:ext cx="700405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Control</a:t>
            </a:r>
            <a:r>
              <a:rPr sz="2700" b="1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2700" b="1" spc="-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factores</a:t>
            </a:r>
            <a:r>
              <a:rPr sz="2700" b="1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modificables</a:t>
            </a:r>
            <a:r>
              <a:rPr sz="2700" b="1" spc="-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clásicos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40525" y="1867739"/>
            <a:ext cx="752983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Cálculo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riesgo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global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revisión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periódica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9250" y="3095006"/>
            <a:ext cx="14864080" cy="871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8800"/>
              </a:lnSpc>
              <a:spcBef>
                <a:spcPts val="95"/>
              </a:spcBef>
            </a:pP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Comprueba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si</a:t>
            </a:r>
            <a:r>
              <a:rPr sz="25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tu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paciente tiene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alguna de estas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condiciones,</a:t>
            </a:r>
            <a:r>
              <a:rPr sz="25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ya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que todas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aumentan</a:t>
            </a:r>
            <a:r>
              <a:rPr sz="25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riesgo </a:t>
            </a:r>
            <a:r>
              <a:rPr sz="2550" spc="-25">
                <a:solidFill>
                  <a:srgbClr val="7F8487"/>
                </a:solidFill>
                <a:latin typeface="Noto Sans"/>
                <a:cs typeface="Noto Sans"/>
              </a:rPr>
              <a:t>CV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55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son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más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frecuentes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 psoriasis:</a:t>
            </a:r>
            <a:r>
              <a:rPr sz="2175" spc="-15" baseline="32567">
                <a:solidFill>
                  <a:srgbClr val="7F8487"/>
                </a:solidFill>
                <a:latin typeface="Noto Sans"/>
                <a:cs typeface="Noto Sans"/>
              </a:rPr>
              <a:t>1,2</a:t>
            </a:r>
            <a:endParaRPr sz="2175" baseline="32567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3278" y="9041658"/>
            <a:ext cx="16748760" cy="9499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algn="just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CV:</a:t>
            </a:r>
            <a:r>
              <a:rPr sz="1300" b="1" spc="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cardiovascular;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HTA:</a:t>
            </a:r>
            <a:r>
              <a:rPr sz="1300" b="1" spc="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hipertensión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arterial.</a:t>
            </a:r>
            <a:endParaRPr sz="1300">
              <a:latin typeface="Noto Sans"/>
              <a:cs typeface="Noto Sans"/>
            </a:endParaRPr>
          </a:p>
          <a:p>
            <a:pPr marL="12700" marR="5080" algn="just">
              <a:lnSpc>
                <a:spcPct val="109200"/>
              </a:lnSpc>
              <a:spcBef>
                <a:spcPts val="23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Piaserico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Orlando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Messina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Cardiometabolic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Diseases: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Shared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Genetic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Molecular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Pathways.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Mol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Sci.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2022;23(16):9063;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Sheth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Inestroza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K,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Merola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JF,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Weber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Garshick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Practical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Recommendations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Cardiovascular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Evaluation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Dermatologists,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Rheumatologists,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Primary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Care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Physicians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by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Clinics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Multicenter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Advancement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Network.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Arthritis.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2025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May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28:24755303251337020.</a:t>
            </a:r>
            <a:endParaRPr sz="1300">
              <a:latin typeface="Noto Sans"/>
              <a:cs typeface="Noto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A7629-E650-43F3-1E37-54F42746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83E69201-4EAD-5F19-C11C-080D0E3B7B63}"/>
              </a:ext>
            </a:extLst>
          </p:cNvPr>
          <p:cNvSpPr txBox="1">
            <a:spLocks/>
          </p:cNvSpPr>
          <p:nvPr/>
        </p:nvSpPr>
        <p:spPr>
          <a:xfrm>
            <a:off x="1131667" y="2621052"/>
            <a:ext cx="17685325" cy="594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</a:p>
          <a:p>
            <a:pPr>
              <a:lnSpc>
                <a:spcPct val="100000"/>
              </a:lnSpc>
            </a:pPr>
            <a:r>
              <a:rPr lang="es-ES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</a:p>
          <a:p>
            <a:pPr>
              <a:lnSpc>
                <a:spcPct val="100000"/>
              </a:lnSpc>
            </a:pPr>
            <a:r>
              <a:rPr lang="es-ES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</a:p>
          <a:p>
            <a:pPr>
              <a:lnSpc>
                <a:spcPct val="100000"/>
              </a:lnSpc>
            </a:pPr>
            <a:r>
              <a:rPr lang="es-ES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Igualmente, todos los nombres comerciales, marcas o signos distintivos de cualquier clase contenidos en la Presentación están protegidos por la Ley.</a:t>
            </a:r>
          </a:p>
          <a:p>
            <a:pPr>
              <a:lnSpc>
                <a:spcPct val="100000"/>
              </a:lnSpc>
            </a:pPr>
            <a:r>
              <a:rPr lang="es-ES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</a:p>
        </p:txBody>
      </p:sp>
      <p:grpSp>
        <p:nvGrpSpPr>
          <p:cNvPr id="56" name="object 62">
            <a:extLst>
              <a:ext uri="{FF2B5EF4-FFF2-40B4-BE49-F238E27FC236}">
                <a16:creationId xmlns:a16="http://schemas.microsoft.com/office/drawing/2014/main" id="{B202E5A4-A48A-6EA4-62FF-BE5F0AEBB03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57" name="object 63">
              <a:extLst>
                <a:ext uri="{FF2B5EF4-FFF2-40B4-BE49-F238E27FC236}">
                  <a16:creationId xmlns:a16="http://schemas.microsoft.com/office/drawing/2014/main" id="{EA088C73-00A0-5664-913F-2A5B36C22F9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58" name="object 64">
              <a:extLst>
                <a:ext uri="{FF2B5EF4-FFF2-40B4-BE49-F238E27FC236}">
                  <a16:creationId xmlns:a16="http://schemas.microsoft.com/office/drawing/2014/main" id="{100B4ADA-97CF-726C-913E-525C20F13D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59" name="object 65">
              <a:extLst>
                <a:ext uri="{FF2B5EF4-FFF2-40B4-BE49-F238E27FC236}">
                  <a16:creationId xmlns:a16="http://schemas.microsoft.com/office/drawing/2014/main" id="{C0E6A9EE-4E28-73AD-C8C1-2008257CD0DE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6">
              <a:extLst>
                <a:ext uri="{FF2B5EF4-FFF2-40B4-BE49-F238E27FC236}">
                  <a16:creationId xmlns:a16="http://schemas.microsoft.com/office/drawing/2014/main" id="{E9CD55AC-782D-831F-4D27-8636B5D8E1E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1" name="object 67">
              <a:extLst>
                <a:ext uri="{FF2B5EF4-FFF2-40B4-BE49-F238E27FC236}">
                  <a16:creationId xmlns:a16="http://schemas.microsoft.com/office/drawing/2014/main" id="{BCD40689-F2DD-10B2-945E-5780DEA6676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2" name="object 68">
              <a:extLst>
                <a:ext uri="{FF2B5EF4-FFF2-40B4-BE49-F238E27FC236}">
                  <a16:creationId xmlns:a16="http://schemas.microsoft.com/office/drawing/2014/main" id="{DA6FFBD0-7B88-8A5B-5E34-E298B7D95091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9">
              <a:extLst>
                <a:ext uri="{FF2B5EF4-FFF2-40B4-BE49-F238E27FC236}">
                  <a16:creationId xmlns:a16="http://schemas.microsoft.com/office/drawing/2014/main" id="{32555EB3-7F7B-9844-1C5E-5F276045A22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4" name="object 70">
              <a:extLst>
                <a:ext uri="{FF2B5EF4-FFF2-40B4-BE49-F238E27FC236}">
                  <a16:creationId xmlns:a16="http://schemas.microsoft.com/office/drawing/2014/main" id="{7FB59565-4F4B-A94C-5BE0-965038FF0B95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71">
              <a:extLst>
                <a:ext uri="{FF2B5EF4-FFF2-40B4-BE49-F238E27FC236}">
                  <a16:creationId xmlns:a16="http://schemas.microsoft.com/office/drawing/2014/main" id="{AB86A275-22DB-E002-D42E-A4940E98594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66" name="object 72">
              <a:extLst>
                <a:ext uri="{FF2B5EF4-FFF2-40B4-BE49-F238E27FC236}">
                  <a16:creationId xmlns:a16="http://schemas.microsoft.com/office/drawing/2014/main" id="{090A49DF-61D6-4388-6808-1C838F1D66C9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73">
              <a:extLst>
                <a:ext uri="{FF2B5EF4-FFF2-40B4-BE49-F238E27FC236}">
                  <a16:creationId xmlns:a16="http://schemas.microsoft.com/office/drawing/2014/main" id="{F3DC905F-5C64-8369-039B-81EAECF79CD6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74">
              <a:extLst>
                <a:ext uri="{FF2B5EF4-FFF2-40B4-BE49-F238E27FC236}">
                  <a16:creationId xmlns:a16="http://schemas.microsoft.com/office/drawing/2014/main" id="{3920CC6D-17DB-ADE8-B29E-30AD171FEB1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69" name="object 75">
              <a:extLst>
                <a:ext uri="{FF2B5EF4-FFF2-40B4-BE49-F238E27FC236}">
                  <a16:creationId xmlns:a16="http://schemas.microsoft.com/office/drawing/2014/main" id="{C52ACC3C-F8FB-F474-6086-EC58CD2AC7F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" name="object 58">
            <a:extLst>
              <a:ext uri="{FF2B5EF4-FFF2-40B4-BE49-F238E27FC236}">
                <a16:creationId xmlns:a16="http://schemas.microsoft.com/office/drawing/2014/main" id="{397EEFC1-7DBB-F5AE-074F-242D723DD796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7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ED1B-B146-6F71-919A-6A272CA22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DCA1A3F0-0A2D-21DF-6174-7CA008CE2285}"/>
              </a:ext>
            </a:extLst>
          </p:cNvPr>
          <p:cNvSpPr/>
          <p:nvPr/>
        </p:nvSpPr>
        <p:spPr>
          <a:xfrm>
            <a:off x="10947923" y="6970229"/>
            <a:ext cx="7184554" cy="2229861"/>
          </a:xfrm>
          <a:prstGeom prst="roundRect">
            <a:avLst/>
          </a:prstGeom>
          <a:solidFill>
            <a:srgbClr val="F9DBDE"/>
          </a:solidFill>
          <a:ln>
            <a:solidFill>
              <a:srgbClr val="F9DB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B690F0BF-0362-22F0-7E59-8AA52C8682BB}"/>
              </a:ext>
            </a:extLst>
          </p:cNvPr>
          <p:cNvSpPr/>
          <p:nvPr/>
        </p:nvSpPr>
        <p:spPr>
          <a:xfrm>
            <a:off x="3054923" y="7025194"/>
            <a:ext cx="7184554" cy="2229861"/>
          </a:xfrm>
          <a:prstGeom prst="roundRect">
            <a:avLst/>
          </a:prstGeom>
          <a:solidFill>
            <a:srgbClr val="F9DBDE"/>
          </a:solidFill>
          <a:ln>
            <a:solidFill>
              <a:srgbClr val="F9DB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6" name="object 56">
            <a:extLst>
              <a:ext uri="{FF2B5EF4-FFF2-40B4-BE49-F238E27FC236}">
                <a16:creationId xmlns:a16="http://schemas.microsoft.com/office/drawing/2014/main" id="{8C569E83-A2BB-C1FC-ADBD-15E7420B5F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57" name="object 57">
            <a:extLst>
              <a:ext uri="{FF2B5EF4-FFF2-40B4-BE49-F238E27FC236}">
                <a16:creationId xmlns:a16="http://schemas.microsoft.com/office/drawing/2014/main" id="{2B5EE4E9-0498-EED7-F0AA-A8EB047E7B9B}"/>
              </a:ext>
            </a:extLst>
          </p:cNvPr>
          <p:cNvSpPr txBox="1"/>
          <p:nvPr/>
        </p:nvSpPr>
        <p:spPr>
          <a:xfrm>
            <a:off x="1270709" y="471484"/>
            <a:ext cx="13916140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 sz="3250" b="1">
                <a:solidFill>
                  <a:srgbClr val="FFFFFF"/>
                </a:solidFill>
                <a:latin typeface="Noto Sans"/>
                <a:cs typeface="Noto Sans"/>
              </a:rPr>
              <a:t>PSORIASIS E HIPERTENSIÓN</a:t>
            </a:r>
            <a:endParaRPr lang="es-ES" sz="2850" baseline="32163">
              <a:latin typeface="Noto Sans"/>
              <a:cs typeface="Noto Sans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7B66389A-70A8-7FB6-D928-0A77BE316A5D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AA08C483-0E2C-3111-A5C5-FCED0AB2866E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0" name="object 60">
            <a:extLst>
              <a:ext uri="{FF2B5EF4-FFF2-40B4-BE49-F238E27FC236}">
                <a16:creationId xmlns:a16="http://schemas.microsoft.com/office/drawing/2014/main" id="{34EB2A6A-2533-8871-463F-7CE6812C6D67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1" name="object 61">
              <a:extLst>
                <a:ext uri="{FF2B5EF4-FFF2-40B4-BE49-F238E27FC236}">
                  <a16:creationId xmlns:a16="http://schemas.microsoft.com/office/drawing/2014/main" id="{F24A5970-4557-27DA-693C-08E524FCBDC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2" name="object 62">
              <a:extLst>
                <a:ext uri="{FF2B5EF4-FFF2-40B4-BE49-F238E27FC236}">
                  <a16:creationId xmlns:a16="http://schemas.microsoft.com/office/drawing/2014/main" id="{C4CC9348-8618-B49A-63A0-6394E38275F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603B96FD-048D-9653-B447-81F0D879355A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650E8834-B9AB-B966-4C06-77D4CBD60F4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C601466D-1DA8-EEAC-288E-CA0491D5AF9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D93E7AE7-2776-CBF7-C420-ECFAF6A89390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64ED2FB5-3DAD-3745-AA81-BA8939AA425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B6D6A37F-41E9-8BE1-8FCA-B72E3CEC9264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>
              <a:extLst>
                <a:ext uri="{FF2B5EF4-FFF2-40B4-BE49-F238E27FC236}">
                  <a16:creationId xmlns:a16="http://schemas.microsoft.com/office/drawing/2014/main" id="{C899E189-6BF9-BAC1-7249-366C9574771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3875EDEB-42D7-82EF-A0EF-36992E60CB81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1FA08F79-2980-C111-AC4C-80A5E49D16E2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B24FE40F-6AD0-3679-3164-20FCD257D79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07336122-6875-9467-DE27-EA1C388A1E19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>
            <a:extLst>
              <a:ext uri="{FF2B5EF4-FFF2-40B4-BE49-F238E27FC236}">
                <a16:creationId xmlns:a16="http://schemas.microsoft.com/office/drawing/2014/main" id="{D8826176-C9D3-39C5-BDE1-6C144EDD0525}"/>
              </a:ext>
            </a:extLst>
          </p:cNvPr>
          <p:cNvSpPr txBox="1"/>
          <p:nvPr/>
        </p:nvSpPr>
        <p:spPr>
          <a:xfrm>
            <a:off x="3249164" y="10436232"/>
            <a:ext cx="13791098" cy="6149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739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Piaserico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S, et al. Psoriasis and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Cardiometabolic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Diseases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Shared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Genetic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Molecular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Pathways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Int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J Mol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Sci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2022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Aug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13;23(16):9063.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10.3390/ijms23169063. 2.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Takeshita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J, et al.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Effect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psoriasis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severity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hypertension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control: a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population-based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study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United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Kingdom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JAMA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2015 Feb;151(2):161-9.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10.1001/jamadermatol.2014.2094.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599B0B-3523-7CF8-F492-74BA9DB0FD3D}"/>
              </a:ext>
            </a:extLst>
          </p:cNvPr>
          <p:cNvSpPr txBox="1"/>
          <p:nvPr/>
        </p:nvSpPr>
        <p:spPr>
          <a:xfrm>
            <a:off x="921800" y="2108806"/>
            <a:ext cx="18289705" cy="11863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El riesgo de hipertensión en pacientes con psoriasis es </a:t>
            </a:r>
            <a:r>
              <a:rPr lang="es-ES" sz="4800" b="1">
                <a:solidFill>
                  <a:srgbClr val="EC959D"/>
                </a:solidFill>
                <a:latin typeface="Noto Sans "/>
              </a:rPr>
              <a:t>1.7</a:t>
            </a:r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 veces mayor que en el grupo control, y la gravedad de la psoriasis se correlacionó positivamente con el riesgo de hipertensión</a:t>
            </a:r>
            <a:r>
              <a:rPr lang="es-ES" sz="2309" baseline="30000">
                <a:solidFill>
                  <a:schemeClr val="bg1">
                    <a:lumMod val="50000"/>
                  </a:schemeClr>
                </a:solidFill>
                <a:latin typeface="Noto Sans "/>
              </a:rPr>
              <a:t>1</a:t>
            </a:r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C46EEA-9BF7-32BD-0911-E3DB9502A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786"/>
          <a:stretch>
            <a:fillRect/>
          </a:stretch>
        </p:blipFill>
        <p:spPr>
          <a:xfrm>
            <a:off x="3035548" y="4590711"/>
            <a:ext cx="14520186" cy="158585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4328A5F-AE45-143A-7609-BB7063D584D1}"/>
              </a:ext>
            </a:extLst>
          </p:cNvPr>
          <p:cNvSpPr txBox="1"/>
          <p:nvPr/>
        </p:nvSpPr>
        <p:spPr>
          <a:xfrm>
            <a:off x="4602508" y="3880690"/>
            <a:ext cx="10647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>
                <a:solidFill>
                  <a:srgbClr val="1D6985"/>
                </a:solidFill>
                <a:latin typeface="Noto Sans "/>
              </a:rPr>
              <a:t>Asociación entre la psoriasis y la hipertensión no controlada</a:t>
            </a:r>
            <a:r>
              <a:rPr lang="es-ES" sz="2400" b="1" baseline="30000">
                <a:solidFill>
                  <a:srgbClr val="1D6985"/>
                </a:solidFill>
                <a:latin typeface="Noto Sans "/>
              </a:rPr>
              <a:t>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31E8E5-E634-1CC9-B58C-CBCB2C59AF54}"/>
              </a:ext>
            </a:extLst>
          </p:cNvPr>
          <p:cNvSpPr txBox="1"/>
          <p:nvPr/>
        </p:nvSpPr>
        <p:spPr>
          <a:xfrm>
            <a:off x="5184906" y="6322958"/>
            <a:ext cx="10064615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19">
                <a:latin typeface="Noto Sans "/>
              </a:rPr>
              <a:t>JAMA Dermatol. 2015 Feb;151(2):161-9</a:t>
            </a:r>
            <a:endParaRPr lang="es-ES" sz="1319">
              <a:latin typeface="Noto Sans 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AE2B6A8-7EC5-B497-D7D2-3B26FBA964E7}"/>
              </a:ext>
            </a:extLst>
          </p:cNvPr>
          <p:cNvSpPr txBox="1"/>
          <p:nvPr/>
        </p:nvSpPr>
        <p:spPr>
          <a:xfrm>
            <a:off x="3482879" y="7383250"/>
            <a:ext cx="6328641" cy="15137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Está aceptado que </a:t>
            </a:r>
            <a:r>
              <a:rPr lang="es-ES" sz="2309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la inflamación subyace en la patogenia de la hipertensión</a:t>
            </a:r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, y las células inmunitarias activadas son factores críticos dentro de este proceso</a:t>
            </a:r>
            <a:r>
              <a:rPr lang="es-ES" sz="2309" baseline="30000">
                <a:solidFill>
                  <a:schemeClr val="bg1">
                    <a:lumMod val="50000"/>
                  </a:schemeClr>
                </a:solidFill>
                <a:latin typeface="Noto Sans "/>
              </a:rPr>
              <a:t>1</a:t>
            </a:r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BCE12EB-E66C-5F75-0932-BE55EE3C9F0C}"/>
              </a:ext>
            </a:extLst>
          </p:cNvPr>
          <p:cNvSpPr txBox="1"/>
          <p:nvPr/>
        </p:nvSpPr>
        <p:spPr>
          <a:xfrm>
            <a:off x="11347450" y="7192744"/>
            <a:ext cx="6385499" cy="1869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Entre los pacientes con hipertensión, </a:t>
            </a:r>
            <a:r>
              <a:rPr lang="es-ES" sz="2309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la psoriasis se asocia con una mayor probabilidad de hipertensión no controlada</a:t>
            </a:r>
            <a:r>
              <a:rPr lang="es-ES" sz="2309">
                <a:solidFill>
                  <a:schemeClr val="bg1">
                    <a:lumMod val="50000"/>
                  </a:schemeClr>
                </a:solidFill>
                <a:latin typeface="Noto Sans "/>
              </a:rPr>
              <a:t> de manera dependiente de la severidad de la psoriasis1.</a:t>
            </a:r>
          </a:p>
        </p:txBody>
      </p:sp>
    </p:spTree>
    <p:extLst>
      <p:ext uri="{BB962C8B-B14F-4D97-AF65-F5344CB8AC3E}">
        <p14:creationId xmlns:p14="http://schemas.microsoft.com/office/powerpoint/2010/main" val="1135969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27EC-70EA-4161-EFEE-595875DE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ject 56">
            <a:extLst>
              <a:ext uri="{FF2B5EF4-FFF2-40B4-BE49-F238E27FC236}">
                <a16:creationId xmlns:a16="http://schemas.microsoft.com/office/drawing/2014/main" id="{30ACC32C-01C0-23CF-C39D-44A6142E1C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57" name="object 57">
            <a:extLst>
              <a:ext uri="{FF2B5EF4-FFF2-40B4-BE49-F238E27FC236}">
                <a16:creationId xmlns:a16="http://schemas.microsoft.com/office/drawing/2014/main" id="{4647828F-E6A5-72A0-49F7-C6CFAA509333}"/>
              </a:ext>
            </a:extLst>
          </p:cNvPr>
          <p:cNvSpPr txBox="1"/>
          <p:nvPr/>
        </p:nvSpPr>
        <p:spPr>
          <a:xfrm>
            <a:off x="1378254" y="536778"/>
            <a:ext cx="13916140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 sz="3250" b="1">
                <a:solidFill>
                  <a:srgbClr val="FFFFFF"/>
                </a:solidFill>
                <a:latin typeface="Noto Sans"/>
                <a:cs typeface="Noto Sans"/>
              </a:rPr>
              <a:t>PSORIASIS Y DISLIPEMIA</a:t>
            </a:r>
            <a:endParaRPr lang="es-ES" sz="2850" baseline="32163">
              <a:latin typeface="Noto Sans"/>
              <a:cs typeface="Noto Sans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72E4EC94-71E2-E12E-DFD8-74189BA6AE18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429B5FE2-4F3C-E599-0302-2BE271490AFC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0" name="object 60">
            <a:extLst>
              <a:ext uri="{FF2B5EF4-FFF2-40B4-BE49-F238E27FC236}">
                <a16:creationId xmlns:a16="http://schemas.microsoft.com/office/drawing/2014/main" id="{82F1463B-A758-52AF-E3F0-75D56F882847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1" name="object 61">
              <a:extLst>
                <a:ext uri="{FF2B5EF4-FFF2-40B4-BE49-F238E27FC236}">
                  <a16:creationId xmlns:a16="http://schemas.microsoft.com/office/drawing/2014/main" id="{9D6187BA-F5E9-8F43-42D2-8151CDFB5B5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2" name="object 62">
              <a:extLst>
                <a:ext uri="{FF2B5EF4-FFF2-40B4-BE49-F238E27FC236}">
                  <a16:creationId xmlns:a16="http://schemas.microsoft.com/office/drawing/2014/main" id="{5FD6A713-8863-228B-FC54-6B5B8E59CC7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BF6BA5DB-45A6-73FF-2A87-62BC5CBF8FD4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F6FE241A-AB55-BFF8-D618-AEB75F35D76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AE630022-343B-D0CC-4D22-2E11DD5A872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FE6A7B3D-55FD-7F78-5BF5-613B939E466E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911F0DA3-FC94-645B-3E6B-6DBEDB1A75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76616B86-2B36-1385-90A6-2CBA350ABA57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>
              <a:extLst>
                <a:ext uri="{FF2B5EF4-FFF2-40B4-BE49-F238E27FC236}">
                  <a16:creationId xmlns:a16="http://schemas.microsoft.com/office/drawing/2014/main" id="{2965D10F-EEB6-8CE7-E960-EECA4989E36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509A973C-C9A9-DA18-4431-FA474DFF5BB8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0FA4CE5A-CDE8-1C80-D463-E75823402696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1D34991B-5EE8-F2D4-2F31-B7815B00EF2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68A1EAAC-D95A-DC5C-C3C4-311200C79EA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>
            <a:extLst>
              <a:ext uri="{FF2B5EF4-FFF2-40B4-BE49-F238E27FC236}">
                <a16:creationId xmlns:a16="http://schemas.microsoft.com/office/drawing/2014/main" id="{9E1D2F91-14FC-2B1E-E765-FC66FF5E5D0C}"/>
              </a:ext>
            </a:extLst>
          </p:cNvPr>
          <p:cNvSpPr txBox="1"/>
          <p:nvPr/>
        </p:nvSpPr>
        <p:spPr>
          <a:xfrm>
            <a:off x="3175289" y="10325367"/>
            <a:ext cx="13791098" cy="81496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739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Piaserico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S, et al. Psoriasis and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Cardiometabolic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Diseases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Shared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Genetic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Molecular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Pathways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Int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J Mol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Sci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2022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Aug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13;23(16):9063.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10.3390/ijms23169063. 2.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Mehta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N, et al.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Abnormal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lipoprotein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particles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cholesterol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efflux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capacity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patients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psoriasis.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Atherosclerosis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2012 Sep;224(1):218-21.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10.1016/j.atherosclerosis.2012.06.068. 3.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Teklu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M, et al. Psoriasis and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Cardiometabolic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Diseases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Impact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Inflammation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Vascular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Health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Psoriasis (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Auckl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). 2021 Jul 21:11:99-108.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10.2147/PTT.S320016.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eCollection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2021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B1357B6-407E-8C9B-B409-92EE1762B626}"/>
              </a:ext>
            </a:extLst>
          </p:cNvPr>
          <p:cNvSpPr txBox="1"/>
          <p:nvPr/>
        </p:nvSpPr>
        <p:spPr>
          <a:xfrm>
            <a:off x="1159649" y="4609989"/>
            <a:ext cx="853124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Además de los niveles elevados de colesterol, la molécula de colesterol es más pequeña, 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más densa y disfuncional en pacientes psoriásicos</a:t>
            </a:r>
            <a:r>
              <a:rPr lang="es-ES" sz="2700" b="1" baseline="30000">
                <a:solidFill>
                  <a:srgbClr val="1D6985"/>
                </a:solidFill>
                <a:latin typeface="Noto Sans "/>
              </a:rPr>
              <a:t>2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B1D18F4-C15E-A15B-99BB-C0086F794542}"/>
              </a:ext>
            </a:extLst>
          </p:cNvPr>
          <p:cNvSpPr txBox="1"/>
          <p:nvPr/>
        </p:nvSpPr>
        <p:spPr>
          <a:xfrm>
            <a:off x="1145947" y="3125867"/>
            <a:ext cx="8544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La psoriasis está 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asociada con un perfil lipídico aterogénico y anomalías lipídicas significativas</a:t>
            </a:r>
            <a:r>
              <a:rPr lang="es-ES" sz="2700" b="1" baseline="30000">
                <a:solidFill>
                  <a:srgbClr val="1D6985"/>
                </a:solidFill>
                <a:latin typeface="Noto Sans "/>
              </a:rPr>
              <a:t>1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54D28F0-E5C4-8934-E005-5671567C7806}"/>
              </a:ext>
            </a:extLst>
          </p:cNvPr>
          <p:cNvSpPr txBox="1"/>
          <p:nvPr/>
        </p:nvSpPr>
        <p:spPr>
          <a:xfrm>
            <a:off x="1063843" y="6638286"/>
            <a:ext cx="88112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La inflamación puede llevar a un 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aumento en la producción y a una disminución en la eliminación de triglicéridos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, así como a una 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alteración del contenido y la función de c-HDL</a:t>
            </a:r>
            <a:r>
              <a:rPr lang="es-ES" sz="2700" b="1" baseline="30000">
                <a:solidFill>
                  <a:schemeClr val="bg1">
                    <a:lumMod val="50000"/>
                  </a:schemeClr>
                </a:solidFill>
                <a:latin typeface="Noto Sans "/>
              </a:rPr>
              <a:t>3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539C0E6-3E20-927A-E3EF-A30E49953D3F}"/>
              </a:ext>
            </a:extLst>
          </p:cNvPr>
          <p:cNvSpPr txBox="1"/>
          <p:nvPr/>
        </p:nvSpPr>
        <p:spPr>
          <a:xfrm>
            <a:off x="10228976" y="1971783"/>
            <a:ext cx="86774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3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s-ES" sz="2800">
                <a:solidFill>
                  <a:srgbClr val="EC959D"/>
                </a:solidFill>
                <a:latin typeface="Noto Sans "/>
              </a:rPr>
              <a:t>El metabolismo lipídico anormal es la patogénesis común de la aterosclerosis y la psoriasis</a:t>
            </a:r>
            <a:r>
              <a:rPr lang="es-ES" sz="2800" baseline="30000">
                <a:solidFill>
                  <a:srgbClr val="EC959D"/>
                </a:solidFill>
                <a:latin typeface="Noto Sans "/>
              </a:rPr>
              <a:t>3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AD8728E-B41C-3AF8-8616-45D4590A8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50"/>
          <a:stretch>
            <a:fillRect/>
          </a:stretch>
        </p:blipFill>
        <p:spPr>
          <a:xfrm>
            <a:off x="10965268" y="3451723"/>
            <a:ext cx="7204848" cy="609290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3287A9D-E6B1-B76D-D1E6-758D209C9C56}"/>
              </a:ext>
            </a:extLst>
          </p:cNvPr>
          <p:cNvSpPr txBox="1"/>
          <p:nvPr/>
        </p:nvSpPr>
        <p:spPr>
          <a:xfrm>
            <a:off x="12947650" y="9651407"/>
            <a:ext cx="3490574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19">
                <a:latin typeface="Noto Sans "/>
              </a:rPr>
              <a:t>Psoriasis (</a:t>
            </a:r>
            <a:r>
              <a:rPr lang="es-ES" sz="1319" err="1">
                <a:latin typeface="Noto Sans "/>
              </a:rPr>
              <a:t>Auckl</a:t>
            </a:r>
            <a:r>
              <a:rPr lang="es-ES" sz="1319">
                <a:latin typeface="Noto Sans "/>
              </a:rPr>
              <a:t>). 2021 Jul 21:11:99-108. </a:t>
            </a:r>
          </a:p>
        </p:txBody>
      </p:sp>
    </p:spTree>
    <p:extLst>
      <p:ext uri="{BB962C8B-B14F-4D97-AF65-F5344CB8AC3E}">
        <p14:creationId xmlns:p14="http://schemas.microsoft.com/office/powerpoint/2010/main" val="1243749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994F2-4EC5-80A1-CACD-6E18CBFF0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ject 56">
            <a:extLst>
              <a:ext uri="{FF2B5EF4-FFF2-40B4-BE49-F238E27FC236}">
                <a16:creationId xmlns:a16="http://schemas.microsoft.com/office/drawing/2014/main" id="{816966E4-0CB8-2EC8-030C-4C03D936FD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57" name="object 57">
            <a:extLst>
              <a:ext uri="{FF2B5EF4-FFF2-40B4-BE49-F238E27FC236}">
                <a16:creationId xmlns:a16="http://schemas.microsoft.com/office/drawing/2014/main" id="{EE931FC5-B8EF-944E-B439-D82C7D49C003}"/>
              </a:ext>
            </a:extLst>
          </p:cNvPr>
          <p:cNvSpPr txBox="1"/>
          <p:nvPr/>
        </p:nvSpPr>
        <p:spPr>
          <a:xfrm>
            <a:off x="1063843" y="516118"/>
            <a:ext cx="13916140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 sz="3250" b="1">
                <a:solidFill>
                  <a:srgbClr val="FFFFFF"/>
                </a:solidFill>
                <a:latin typeface="Noto Sans"/>
                <a:cs typeface="Noto Sans"/>
              </a:rPr>
              <a:t>LA PSORIASIS ESTÁ ASOCIADA A LA ATEROSCLEROSIS SUBCLÍNICA</a:t>
            </a:r>
            <a:endParaRPr lang="es-ES" sz="2850" baseline="32163">
              <a:latin typeface="Noto Sans"/>
              <a:cs typeface="Noto Sans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DC6EE365-75F9-7B53-763F-8A0DBB078ED0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1C442EA9-4DC6-68E8-CFB9-C0E91AED2A64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0" name="object 60">
            <a:extLst>
              <a:ext uri="{FF2B5EF4-FFF2-40B4-BE49-F238E27FC236}">
                <a16:creationId xmlns:a16="http://schemas.microsoft.com/office/drawing/2014/main" id="{D129CDF1-490D-9C8A-30B3-5FA40EA086F5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1" name="object 61">
              <a:extLst>
                <a:ext uri="{FF2B5EF4-FFF2-40B4-BE49-F238E27FC236}">
                  <a16:creationId xmlns:a16="http://schemas.microsoft.com/office/drawing/2014/main" id="{717BC98D-27C6-BC69-CB73-9B8F47EEC8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2" name="object 62">
              <a:extLst>
                <a:ext uri="{FF2B5EF4-FFF2-40B4-BE49-F238E27FC236}">
                  <a16:creationId xmlns:a16="http://schemas.microsoft.com/office/drawing/2014/main" id="{191FA799-0006-1C81-31C1-469E138A718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1F630D0C-0A8F-E913-4DA7-00473E6D15D1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8C69EAE9-D88D-2EBE-BD00-7886E210DCE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862336A4-6C1A-7C99-98AA-B071BF085C1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F39BCC84-B1EE-95FB-B601-89DEEA5E592C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F885E8C4-5DBF-8C15-5077-F2D1D7DA785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8A23CB96-F903-E1F8-760F-66E66381E777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>
              <a:extLst>
                <a:ext uri="{FF2B5EF4-FFF2-40B4-BE49-F238E27FC236}">
                  <a16:creationId xmlns:a16="http://schemas.microsoft.com/office/drawing/2014/main" id="{41221783-7B9D-73AD-D7CD-556AC02268E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C6B450AE-E787-7C9E-BE7E-DE1F0C2D5624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959EEFC6-B133-D4F3-4764-008F4C0AC306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EA73495A-D286-C595-060A-21266D35650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EAB23900-2138-1517-5291-49ED21369561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>
            <a:extLst>
              <a:ext uri="{FF2B5EF4-FFF2-40B4-BE49-F238E27FC236}">
                <a16:creationId xmlns:a16="http://schemas.microsoft.com/office/drawing/2014/main" id="{C4E622CB-2C3B-FA42-304F-93265820DAE3}"/>
              </a:ext>
            </a:extLst>
          </p:cNvPr>
          <p:cNvSpPr txBox="1"/>
          <p:nvPr/>
        </p:nvSpPr>
        <p:spPr>
          <a:xfrm>
            <a:off x="3156501" y="10491415"/>
            <a:ext cx="13791098" cy="4148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739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Gonzalez-Cantero A, et al.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Underperformance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clinical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risk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scores in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identifying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imaging-based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high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cardiovascular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risk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in psoriasis: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results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from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two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observational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cohorts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Eur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J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Prev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Cardiol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2022 Mar 30;29(4):591-598.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: 10.1093/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eurjpc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/zwaa033.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7B9B6D-D3E2-C16C-8A91-1026916431B2}"/>
              </a:ext>
            </a:extLst>
          </p:cNvPr>
          <p:cNvSpPr txBox="1"/>
          <p:nvPr/>
        </p:nvSpPr>
        <p:spPr>
          <a:xfrm>
            <a:off x="2922699" y="9681514"/>
            <a:ext cx="4044694" cy="2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 rtl="0">
              <a:defRPr/>
            </a:pPr>
            <a:r>
              <a:rPr lang="pt-BR" sz="1154" kern="1200" err="1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Eur</a:t>
            </a:r>
            <a:r>
              <a:rPr lang="pt-BR" sz="1154" kern="1200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 J Prev </a:t>
            </a:r>
            <a:r>
              <a:rPr lang="pt-BR" sz="1154" kern="1200" err="1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Cardiol</a:t>
            </a:r>
            <a:r>
              <a:rPr lang="pt-BR" sz="1154" kern="1200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. 2022 Mar 30;29(4):591-598.</a:t>
            </a:r>
            <a:endParaRPr lang="es-ES" sz="1154" kern="1200">
              <a:solidFill>
                <a:srgbClr val="6F6F6F"/>
              </a:solidFill>
              <a:latin typeface="Noto Sans "/>
              <a:ea typeface="+mn-ea"/>
              <a:cs typeface="+mn-c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BCFBBD1-614D-3291-5FDC-58B840E39887}"/>
              </a:ext>
            </a:extLst>
          </p:cNvPr>
          <p:cNvGrpSpPr/>
          <p:nvPr/>
        </p:nvGrpSpPr>
        <p:grpSpPr>
          <a:xfrm>
            <a:off x="1303046" y="1661909"/>
            <a:ext cx="7766503" cy="7962706"/>
            <a:chOff x="798578" y="1151540"/>
            <a:chExt cx="5211231" cy="537502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F160D51D-D8BB-2C55-3457-B2583ED823C3}"/>
                </a:ext>
              </a:extLst>
            </p:cNvPr>
            <p:cNvGrpSpPr/>
            <p:nvPr/>
          </p:nvGrpSpPr>
          <p:grpSpPr>
            <a:xfrm>
              <a:off x="798578" y="1151540"/>
              <a:ext cx="5211231" cy="5375020"/>
              <a:chOff x="2844633" y="107310"/>
              <a:chExt cx="6502734" cy="6248721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B7DBF18-41C2-A19A-600B-B162B291B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44633" y="107310"/>
                <a:ext cx="6502734" cy="5143764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73FA1835-700C-B606-982B-03E3646BB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63684" y="5251074"/>
                <a:ext cx="6464632" cy="1104957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430B363-0AA1-D14F-8FAB-A33A142D1652}"/>
                </a:ext>
              </a:extLst>
            </p:cNvPr>
            <p:cNvSpPr/>
            <p:nvPr/>
          </p:nvSpPr>
          <p:spPr>
            <a:xfrm>
              <a:off x="828671" y="5576099"/>
              <a:ext cx="5181138" cy="65096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srgbClr val="FFFFFF"/>
                </a:solidFill>
                <a:latin typeface="Noto Sans 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7FD7B85C-A4E8-1902-A246-BDE8055F37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2630" y="2447116"/>
            <a:ext cx="3755484" cy="696522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AA0CD36-74C0-921D-1EA2-EA8C0F158DAE}"/>
              </a:ext>
            </a:extLst>
          </p:cNvPr>
          <p:cNvSpPr txBox="1">
            <a:spLocks/>
          </p:cNvSpPr>
          <p:nvPr/>
        </p:nvSpPr>
        <p:spPr>
          <a:xfrm>
            <a:off x="14544889" y="4102059"/>
            <a:ext cx="4524323" cy="310523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74">
                <a:solidFill>
                  <a:schemeClr val="bg1">
                    <a:lumMod val="50000"/>
                  </a:schemeClr>
                </a:solidFill>
                <a:latin typeface="Noto Sans "/>
              </a:rPr>
              <a:t>En un estudio observacional de cohortes de pacientes con psoriasis</a:t>
            </a:r>
            <a:r>
              <a:rPr lang="es-ES" sz="2474" b="1">
                <a:solidFill>
                  <a:srgbClr val="1D6985"/>
                </a:solidFill>
                <a:latin typeface="Noto Sans "/>
              </a:rPr>
              <a:t>, el 51% de los pacientes de la cohorte Europea, y el 54% de los pacientes de la cohorte Americana tenían aterosclerosis subclínica</a:t>
            </a:r>
            <a:r>
              <a:rPr lang="es-ES" sz="2474" b="1" baseline="30000">
                <a:solidFill>
                  <a:srgbClr val="1D6985"/>
                </a:solidFill>
                <a:latin typeface="Noto Sans "/>
              </a:rPr>
              <a:t>1</a:t>
            </a:r>
            <a:r>
              <a:rPr lang="es-ES" sz="2474" b="1">
                <a:solidFill>
                  <a:srgbClr val="1D6985"/>
                </a:solidFill>
                <a:latin typeface="Noto Sans "/>
              </a:rPr>
              <a:t>. 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6FDEB121-2E22-A1B7-C6FB-36E4900936B5}"/>
              </a:ext>
            </a:extLst>
          </p:cNvPr>
          <p:cNvSpPr txBox="1">
            <a:spLocks/>
          </p:cNvSpPr>
          <p:nvPr/>
        </p:nvSpPr>
        <p:spPr>
          <a:xfrm>
            <a:off x="9912888" y="1661909"/>
            <a:ext cx="4152831" cy="771111"/>
          </a:xfrm>
          <a:prstGeom prst="rect">
            <a:avLst/>
          </a:prstGeom>
        </p:spPr>
        <p:txBody>
          <a:bodyPr vert="horz" lIns="150781" tIns="75390" rIns="150781" bIns="75390" rtlCol="0"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08">
              <a:spcBef>
                <a:spcPts val="1649"/>
              </a:spcBef>
              <a:defRPr/>
            </a:pPr>
            <a:r>
              <a:rPr lang="en-US" sz="1649" b="1" err="1">
                <a:solidFill>
                  <a:srgbClr val="1D6985"/>
                </a:solidFill>
                <a:latin typeface="Noto Sans "/>
              </a:rPr>
              <a:t>Pacientes</a:t>
            </a:r>
            <a:r>
              <a:rPr lang="en-US" sz="1649" b="1">
                <a:solidFill>
                  <a:srgbClr val="1D6985"/>
                </a:solidFill>
                <a:latin typeface="Noto Sans "/>
              </a:rPr>
              <a:t> con psoriasis, sin (A,C, E) o con (B,D, F) atherosclerosis </a:t>
            </a:r>
            <a:r>
              <a:rPr lang="en-US" sz="1649" b="1" err="1">
                <a:solidFill>
                  <a:srgbClr val="1D6985"/>
                </a:solidFill>
                <a:latin typeface="Noto Sans "/>
              </a:rPr>
              <a:t>subclínica</a:t>
            </a:r>
            <a:r>
              <a:rPr lang="en-US" sz="1649" b="1">
                <a:solidFill>
                  <a:srgbClr val="1D6985"/>
                </a:solidFill>
                <a:latin typeface="Noto Sans "/>
              </a:rPr>
              <a:t> </a:t>
            </a:r>
            <a:r>
              <a:rPr lang="en-US" sz="1649" b="1" err="1">
                <a:solidFill>
                  <a:srgbClr val="1D6985"/>
                </a:solidFill>
                <a:latin typeface="Noto Sans "/>
              </a:rPr>
              <a:t>en</a:t>
            </a:r>
            <a:r>
              <a:rPr lang="en-US" sz="1649" b="1">
                <a:solidFill>
                  <a:srgbClr val="1D6985"/>
                </a:solidFill>
                <a:latin typeface="Noto Sans "/>
              </a:rPr>
              <a:t> la </a:t>
            </a:r>
            <a:r>
              <a:rPr lang="en-US" sz="1649" b="1" err="1">
                <a:solidFill>
                  <a:srgbClr val="1D6985"/>
                </a:solidFill>
                <a:latin typeface="Noto Sans "/>
              </a:rPr>
              <a:t>carótida</a:t>
            </a:r>
            <a:r>
              <a:rPr lang="en-US" sz="1649" b="1">
                <a:solidFill>
                  <a:srgbClr val="1D6985"/>
                </a:solidFill>
                <a:latin typeface="Noto Sans "/>
              </a:rPr>
              <a:t>, femoral y coronaria LAD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24A7E3-1CAE-C91D-C81C-E5800946949B}"/>
              </a:ext>
            </a:extLst>
          </p:cNvPr>
          <p:cNvSpPr txBox="1"/>
          <p:nvPr/>
        </p:nvSpPr>
        <p:spPr>
          <a:xfrm>
            <a:off x="10072629" y="9458487"/>
            <a:ext cx="4044694" cy="2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 rtl="0">
              <a:defRPr/>
            </a:pPr>
            <a:r>
              <a:rPr lang="pt-BR" sz="1154" kern="1200" err="1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Eur</a:t>
            </a:r>
            <a:r>
              <a:rPr lang="pt-BR" sz="1154" kern="1200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 J Prev </a:t>
            </a:r>
            <a:r>
              <a:rPr lang="pt-BR" sz="1154" kern="1200" err="1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Cardiol</a:t>
            </a:r>
            <a:r>
              <a:rPr lang="pt-BR" sz="1154" kern="1200">
                <a:solidFill>
                  <a:srgbClr val="6F6F6F"/>
                </a:solidFill>
                <a:latin typeface="Noto Sans "/>
                <a:ea typeface="+mn-ea"/>
                <a:cs typeface="+mn-cs"/>
              </a:rPr>
              <a:t>. 2022 Mar 30;29(4):591-598.</a:t>
            </a:r>
            <a:endParaRPr lang="es-ES" sz="1154" kern="1200">
              <a:solidFill>
                <a:srgbClr val="6F6F6F"/>
              </a:solidFill>
              <a:latin typeface="Noto Sans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226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11"/>
          <p:cNvGrpSpPr/>
          <p:nvPr/>
        </p:nvGrpSpPr>
        <p:grpSpPr>
          <a:xfrm>
            <a:off x="-6368" y="6417348"/>
            <a:ext cx="7409815" cy="621091"/>
            <a:chOff x="0" y="4974376"/>
            <a:chExt cx="7409815" cy="621091"/>
          </a:xfrm>
        </p:grpSpPr>
        <p:sp>
          <p:nvSpPr>
            <p:cNvPr id="12" name="object 12"/>
            <p:cNvSpPr/>
            <p:nvPr/>
          </p:nvSpPr>
          <p:spPr>
            <a:xfrm>
              <a:off x="0" y="5041747"/>
              <a:ext cx="7409815" cy="553720"/>
            </a:xfrm>
            <a:custGeom>
              <a:avLst/>
              <a:gdLst/>
              <a:ahLst/>
              <a:cxnLst/>
              <a:rect l="l" t="t" r="r" b="b"/>
              <a:pathLst>
                <a:path w="7409815" h="553720">
                  <a:moveTo>
                    <a:pt x="7253030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7253030" y="553302"/>
                  </a:lnTo>
                  <a:lnTo>
                    <a:pt x="7302528" y="545318"/>
                  </a:lnTo>
                  <a:lnTo>
                    <a:pt x="7345514" y="523087"/>
                  </a:lnTo>
                  <a:lnTo>
                    <a:pt x="7379411" y="489187"/>
                  </a:lnTo>
                  <a:lnTo>
                    <a:pt x="7401639" y="446198"/>
                  </a:lnTo>
                  <a:lnTo>
                    <a:pt x="7409622" y="396699"/>
                  </a:lnTo>
                  <a:lnTo>
                    <a:pt x="7409622" y="156592"/>
                  </a:lnTo>
                  <a:lnTo>
                    <a:pt x="7401639" y="107098"/>
                  </a:lnTo>
                  <a:lnTo>
                    <a:pt x="7379411" y="64112"/>
                  </a:lnTo>
                  <a:lnTo>
                    <a:pt x="7345514" y="30214"/>
                  </a:lnTo>
                  <a:lnTo>
                    <a:pt x="7302528" y="7983"/>
                  </a:lnTo>
                  <a:lnTo>
                    <a:pt x="7253030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974376"/>
              <a:ext cx="7311390" cy="553720"/>
            </a:xfrm>
            <a:custGeom>
              <a:avLst/>
              <a:gdLst/>
              <a:ahLst/>
              <a:cxnLst/>
              <a:rect l="l" t="t" r="r" b="b"/>
              <a:pathLst>
                <a:path w="7311390" h="553720">
                  <a:moveTo>
                    <a:pt x="7154453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7154453" y="553302"/>
                  </a:lnTo>
                  <a:lnTo>
                    <a:pt x="7203950" y="545318"/>
                  </a:lnTo>
                  <a:lnTo>
                    <a:pt x="7246937" y="523087"/>
                  </a:lnTo>
                  <a:lnTo>
                    <a:pt x="7280834" y="489187"/>
                  </a:lnTo>
                  <a:lnTo>
                    <a:pt x="7303062" y="446198"/>
                  </a:lnTo>
                  <a:lnTo>
                    <a:pt x="7311045" y="396699"/>
                  </a:lnTo>
                  <a:lnTo>
                    <a:pt x="7311045" y="156592"/>
                  </a:lnTo>
                  <a:lnTo>
                    <a:pt x="7303062" y="107098"/>
                  </a:lnTo>
                  <a:lnTo>
                    <a:pt x="7280834" y="64112"/>
                  </a:lnTo>
                  <a:lnTo>
                    <a:pt x="7246937" y="30214"/>
                  </a:lnTo>
                  <a:lnTo>
                    <a:pt x="7203950" y="7983"/>
                  </a:lnTo>
                  <a:lnTo>
                    <a:pt x="7154453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-6368" y="7317662"/>
            <a:ext cx="9543415" cy="1177290"/>
          </a:xfrm>
          <a:custGeom>
            <a:avLst/>
            <a:gdLst/>
            <a:ahLst/>
            <a:cxnLst/>
            <a:rect l="l" t="t" r="r" b="b"/>
            <a:pathLst>
              <a:path w="9543415" h="1177290">
                <a:moveTo>
                  <a:pt x="9542829" y="0"/>
                </a:moveTo>
                <a:lnTo>
                  <a:pt x="0" y="0"/>
                </a:lnTo>
                <a:lnTo>
                  <a:pt x="0" y="1177241"/>
                </a:lnTo>
                <a:lnTo>
                  <a:pt x="9542829" y="1177241"/>
                </a:lnTo>
                <a:lnTo>
                  <a:pt x="9542829" y="0"/>
                </a:lnTo>
                <a:close/>
              </a:path>
            </a:pathLst>
          </a:custGeom>
          <a:solidFill>
            <a:srgbClr val="D7D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-6368" y="7317663"/>
            <a:ext cx="9543415" cy="878510"/>
          </a:xfrm>
          <a:prstGeom prst="rect">
            <a:avLst/>
          </a:prstGeom>
        </p:spPr>
        <p:txBody>
          <a:bodyPr vert="horz" wrap="square" lIns="0" tIns="245745" rIns="0" bIns="0" rtlCol="0">
            <a:spAutoFit/>
          </a:bodyPr>
          <a:lstStyle/>
          <a:p>
            <a:pPr marL="2424430">
              <a:lnSpc>
                <a:spcPts val="2740"/>
              </a:lnSpc>
              <a:spcBef>
                <a:spcPts val="1935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Evaluar</a:t>
            </a:r>
            <a:r>
              <a:rPr sz="2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componentes</a:t>
            </a:r>
            <a:r>
              <a:rPr sz="2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del</a:t>
            </a:r>
            <a:r>
              <a:rPr sz="23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25">
                <a:solidFill>
                  <a:srgbClr val="1D6A85"/>
                </a:solidFill>
                <a:latin typeface="Noto Sans"/>
                <a:cs typeface="Noto Sans"/>
              </a:rPr>
              <a:t>SM</a:t>
            </a:r>
            <a:r>
              <a:rPr sz="2025" b="1" spc="-37" baseline="30864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025" baseline="30864">
              <a:latin typeface="Noto Sans"/>
              <a:cs typeface="Noto Sans"/>
            </a:endParaRPr>
          </a:p>
          <a:p>
            <a:pPr marL="2424430">
              <a:lnSpc>
                <a:spcPts val="2260"/>
              </a:lnSpc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Obesidad</a:t>
            </a:r>
            <a:r>
              <a:rPr sz="1900" spc="10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abdominal,</a:t>
            </a:r>
            <a:r>
              <a:rPr sz="1900" spc="10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PA,</a:t>
            </a:r>
            <a:r>
              <a:rPr sz="1900" spc="10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glucemia,</a:t>
            </a:r>
            <a:r>
              <a:rPr sz="1900" spc="10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20">
                <a:solidFill>
                  <a:srgbClr val="7F8487"/>
                </a:solidFill>
                <a:latin typeface="Noto Sans"/>
                <a:cs typeface="Noto Sans"/>
              </a:rPr>
              <a:t>etc.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68827" y="7317662"/>
            <a:ext cx="10227310" cy="1177290"/>
          </a:xfrm>
          <a:custGeom>
            <a:avLst/>
            <a:gdLst/>
            <a:ahLst/>
            <a:cxnLst/>
            <a:rect l="l" t="t" r="r" b="b"/>
            <a:pathLst>
              <a:path w="10227310" h="1177290">
                <a:moveTo>
                  <a:pt x="10227290" y="0"/>
                </a:moveTo>
                <a:lnTo>
                  <a:pt x="0" y="0"/>
                </a:lnTo>
                <a:lnTo>
                  <a:pt x="0" y="1177241"/>
                </a:lnTo>
                <a:lnTo>
                  <a:pt x="10227290" y="1177241"/>
                </a:lnTo>
                <a:lnTo>
                  <a:pt x="10227290" y="0"/>
                </a:lnTo>
                <a:close/>
              </a:path>
            </a:pathLst>
          </a:custGeom>
          <a:solidFill>
            <a:srgbClr val="D7D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868827" y="7317662"/>
            <a:ext cx="10227310" cy="918520"/>
          </a:xfrm>
          <a:prstGeom prst="rect">
            <a:avLst/>
          </a:prstGeom>
        </p:spPr>
        <p:txBody>
          <a:bodyPr vert="horz" wrap="square" lIns="0" tIns="214629" rIns="0" bIns="0" rtlCol="0">
            <a:spAutoFit/>
          </a:bodyPr>
          <a:lstStyle/>
          <a:p>
            <a:pPr marL="1806575" marR="2849880">
              <a:lnSpc>
                <a:spcPct val="101000"/>
              </a:lnSpc>
              <a:spcBef>
                <a:spcPts val="1689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Coordinación</a:t>
            </a:r>
            <a:r>
              <a:rPr sz="23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desde</a:t>
            </a:r>
            <a:r>
              <a:rPr sz="23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85">
                <a:solidFill>
                  <a:srgbClr val="1D6A85"/>
                </a:solidFill>
                <a:latin typeface="Noto Sans"/>
                <a:cs typeface="Noto Sans"/>
              </a:rPr>
              <a:t>AP,</a:t>
            </a:r>
            <a:r>
              <a:rPr sz="23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dermatología,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endocrinología</a:t>
            </a:r>
            <a:r>
              <a:rPr sz="2300" b="1" spc="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300" b="1" spc="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cardiología</a:t>
            </a:r>
            <a:r>
              <a:rPr sz="2025" b="1" spc="-15" baseline="30864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2025" baseline="30864">
              <a:latin typeface="Noto Sans"/>
              <a:cs typeface="Noto San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42547" y="7497747"/>
            <a:ext cx="794894" cy="79121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-6368" y="8660867"/>
            <a:ext cx="9543415" cy="1177290"/>
          </a:xfrm>
          <a:custGeom>
            <a:avLst/>
            <a:gdLst/>
            <a:ahLst/>
            <a:cxnLst/>
            <a:rect l="l" t="t" r="r" b="b"/>
            <a:pathLst>
              <a:path w="9543415" h="1177290">
                <a:moveTo>
                  <a:pt x="9542829" y="0"/>
                </a:moveTo>
                <a:lnTo>
                  <a:pt x="0" y="0"/>
                </a:lnTo>
                <a:lnTo>
                  <a:pt x="0" y="1177241"/>
                </a:lnTo>
                <a:lnTo>
                  <a:pt x="9542829" y="1177241"/>
                </a:lnTo>
                <a:lnTo>
                  <a:pt x="9542829" y="0"/>
                </a:lnTo>
                <a:close/>
              </a:path>
            </a:pathLst>
          </a:custGeom>
          <a:solidFill>
            <a:srgbClr val="D7D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-6368" y="8660868"/>
            <a:ext cx="9543415" cy="868251"/>
          </a:xfrm>
          <a:prstGeom prst="rect">
            <a:avLst/>
          </a:prstGeom>
        </p:spPr>
        <p:txBody>
          <a:bodyPr vert="horz" wrap="square" lIns="0" tIns="235585" rIns="0" bIns="0" rtlCol="0">
            <a:spAutoFit/>
          </a:bodyPr>
          <a:lstStyle/>
          <a:p>
            <a:pPr marL="2424430">
              <a:lnSpc>
                <a:spcPts val="2740"/>
              </a:lnSpc>
              <a:spcBef>
                <a:spcPts val="1855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Aplicar</a:t>
            </a:r>
            <a:r>
              <a:rPr sz="2300" b="1" spc="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criterios</a:t>
            </a:r>
            <a:r>
              <a:rPr sz="2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50">
                <a:solidFill>
                  <a:srgbClr val="1D6A85"/>
                </a:solidFill>
                <a:latin typeface="Noto Sans"/>
                <a:cs typeface="Noto Sans"/>
              </a:rPr>
              <a:t>ATP-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III</a:t>
            </a:r>
            <a:r>
              <a:rPr sz="2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o</a:t>
            </a:r>
            <a:r>
              <a:rPr sz="2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IDF</a:t>
            </a:r>
            <a:r>
              <a:rPr sz="2025" b="1" spc="-15" baseline="30864">
                <a:solidFill>
                  <a:srgbClr val="1D6A85"/>
                </a:solidFill>
                <a:latin typeface="Noto Sans"/>
                <a:cs typeface="Noto Sans"/>
              </a:rPr>
              <a:t>3,4</a:t>
            </a:r>
            <a:endParaRPr sz="2025" baseline="30864">
              <a:latin typeface="Noto Sans"/>
              <a:cs typeface="Noto Sans"/>
            </a:endParaRPr>
          </a:p>
          <a:p>
            <a:pPr marL="2424430">
              <a:lnSpc>
                <a:spcPts val="2260"/>
              </a:lnSpc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Para</a:t>
            </a:r>
            <a:r>
              <a:rPr sz="1900" spc="1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diagnóstico</a:t>
            </a:r>
            <a:r>
              <a:rPr sz="1900" spc="114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precoz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870440" y="8668385"/>
            <a:ext cx="10227310" cy="1177290"/>
          </a:xfrm>
          <a:custGeom>
            <a:avLst/>
            <a:gdLst/>
            <a:ahLst/>
            <a:cxnLst/>
            <a:rect l="l" t="t" r="r" b="b"/>
            <a:pathLst>
              <a:path w="10227310" h="1177290">
                <a:moveTo>
                  <a:pt x="10227290" y="0"/>
                </a:moveTo>
                <a:lnTo>
                  <a:pt x="0" y="0"/>
                </a:lnTo>
                <a:lnTo>
                  <a:pt x="0" y="1177241"/>
                </a:lnTo>
                <a:lnTo>
                  <a:pt x="10227290" y="1177241"/>
                </a:lnTo>
                <a:lnTo>
                  <a:pt x="10227290" y="0"/>
                </a:lnTo>
                <a:close/>
              </a:path>
            </a:pathLst>
          </a:custGeom>
          <a:solidFill>
            <a:srgbClr val="D7D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870440" y="8668386"/>
            <a:ext cx="10227310" cy="74699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>
              <a:spcBef>
                <a:spcPts val="305"/>
              </a:spcBef>
            </a:pPr>
            <a:endParaRPr sz="2300">
              <a:latin typeface="Times New Roman"/>
              <a:cs typeface="Times New Roman"/>
            </a:endParaRPr>
          </a:p>
          <a:p>
            <a:pPr marL="1806575"/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Promover</a:t>
            </a:r>
            <a:r>
              <a:rPr sz="2300" b="1" spc="-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hábitos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saludables</a:t>
            </a:r>
            <a:r>
              <a:rPr sz="2025" b="1" spc="-15" baseline="30864">
                <a:solidFill>
                  <a:srgbClr val="1D6A85"/>
                </a:solidFill>
                <a:latin typeface="Noto Sans"/>
                <a:cs typeface="Noto Sans"/>
              </a:rPr>
              <a:t>1,2</a:t>
            </a:r>
            <a:endParaRPr sz="2025" baseline="30864">
              <a:latin typeface="Noto Sans"/>
              <a:cs typeface="Noto San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438595" y="8873505"/>
            <a:ext cx="854075" cy="784860"/>
            <a:chOff x="10444963" y="7430533"/>
            <a:chExt cx="854075" cy="784860"/>
          </a:xfrm>
        </p:grpSpPr>
        <p:sp>
          <p:nvSpPr>
            <p:cNvPr id="27" name="object 27"/>
            <p:cNvSpPr/>
            <p:nvPr/>
          </p:nvSpPr>
          <p:spPr>
            <a:xfrm>
              <a:off x="10444963" y="7430533"/>
              <a:ext cx="854075" cy="784860"/>
            </a:xfrm>
            <a:custGeom>
              <a:avLst/>
              <a:gdLst/>
              <a:ahLst/>
              <a:cxnLst/>
              <a:rect l="l" t="t" r="r" b="b"/>
              <a:pathLst>
                <a:path w="854075" h="784859">
                  <a:moveTo>
                    <a:pt x="24288" y="497840"/>
                  </a:moveTo>
                  <a:lnTo>
                    <a:pt x="77" y="538480"/>
                  </a:lnTo>
                  <a:lnTo>
                    <a:pt x="0" y="542290"/>
                  </a:lnTo>
                  <a:lnTo>
                    <a:pt x="4183" y="560070"/>
                  </a:lnTo>
                  <a:lnTo>
                    <a:pt x="21905" y="609600"/>
                  </a:lnTo>
                  <a:lnTo>
                    <a:pt x="41460" y="655320"/>
                  </a:lnTo>
                  <a:lnTo>
                    <a:pt x="64186" y="695960"/>
                  </a:lnTo>
                  <a:lnTo>
                    <a:pt x="91418" y="728980"/>
                  </a:lnTo>
                  <a:lnTo>
                    <a:pt x="124493" y="755650"/>
                  </a:lnTo>
                  <a:lnTo>
                    <a:pt x="164747" y="773430"/>
                  </a:lnTo>
                  <a:lnTo>
                    <a:pt x="213517" y="782320"/>
                  </a:lnTo>
                  <a:lnTo>
                    <a:pt x="266961" y="784860"/>
                  </a:lnTo>
                  <a:lnTo>
                    <a:pt x="321431" y="784860"/>
                  </a:lnTo>
                  <a:lnTo>
                    <a:pt x="486263" y="781050"/>
                  </a:lnTo>
                  <a:lnTo>
                    <a:pt x="547987" y="781050"/>
                  </a:lnTo>
                  <a:lnTo>
                    <a:pt x="563753" y="778510"/>
                  </a:lnTo>
                  <a:lnTo>
                    <a:pt x="587096" y="773430"/>
                  </a:lnTo>
                  <a:lnTo>
                    <a:pt x="609857" y="764540"/>
                  </a:lnTo>
                  <a:lnTo>
                    <a:pt x="619590" y="759460"/>
                  </a:lnTo>
                  <a:lnTo>
                    <a:pt x="266803" y="759460"/>
                  </a:lnTo>
                  <a:lnTo>
                    <a:pt x="213381" y="756920"/>
                  </a:lnTo>
                  <a:lnTo>
                    <a:pt x="172357" y="746760"/>
                  </a:lnTo>
                  <a:lnTo>
                    <a:pt x="130973" y="726440"/>
                  </a:lnTo>
                  <a:lnTo>
                    <a:pt x="94509" y="695960"/>
                  </a:lnTo>
                  <a:lnTo>
                    <a:pt x="68244" y="657860"/>
                  </a:lnTo>
                  <a:lnTo>
                    <a:pt x="52224" y="618490"/>
                  </a:lnTo>
                  <a:lnTo>
                    <a:pt x="37963" y="579120"/>
                  </a:lnTo>
                  <a:lnTo>
                    <a:pt x="27780" y="538480"/>
                  </a:lnTo>
                  <a:lnTo>
                    <a:pt x="26999" y="530860"/>
                  </a:lnTo>
                  <a:lnTo>
                    <a:pt x="29869" y="523240"/>
                  </a:lnTo>
                  <a:lnTo>
                    <a:pt x="36120" y="521970"/>
                  </a:lnTo>
                  <a:lnTo>
                    <a:pt x="41879" y="521970"/>
                  </a:lnTo>
                  <a:lnTo>
                    <a:pt x="75569" y="519430"/>
                  </a:lnTo>
                  <a:lnTo>
                    <a:pt x="188349" y="519430"/>
                  </a:lnTo>
                  <a:lnTo>
                    <a:pt x="189968" y="516890"/>
                  </a:lnTo>
                  <a:lnTo>
                    <a:pt x="190273" y="502920"/>
                  </a:lnTo>
                  <a:lnTo>
                    <a:pt x="190356" y="499110"/>
                  </a:lnTo>
                  <a:lnTo>
                    <a:pt x="36601" y="499110"/>
                  </a:lnTo>
                  <a:lnTo>
                    <a:pt x="24288" y="497840"/>
                  </a:lnTo>
                  <a:close/>
                </a:path>
                <a:path w="854075" h="784859">
                  <a:moveTo>
                    <a:pt x="547987" y="781050"/>
                  </a:moveTo>
                  <a:lnTo>
                    <a:pt x="486263" y="781050"/>
                  </a:lnTo>
                  <a:lnTo>
                    <a:pt x="540104" y="782320"/>
                  </a:lnTo>
                  <a:lnTo>
                    <a:pt x="547987" y="781050"/>
                  </a:lnTo>
                  <a:close/>
                </a:path>
                <a:path w="854075" h="784859">
                  <a:moveTo>
                    <a:pt x="486280" y="754380"/>
                  </a:moveTo>
                  <a:lnTo>
                    <a:pt x="376372" y="756920"/>
                  </a:lnTo>
                  <a:lnTo>
                    <a:pt x="321298" y="759460"/>
                  </a:lnTo>
                  <a:lnTo>
                    <a:pt x="619590" y="759460"/>
                  </a:lnTo>
                  <a:lnTo>
                    <a:pt x="624456" y="756920"/>
                  </a:lnTo>
                  <a:lnTo>
                    <a:pt x="540125" y="756920"/>
                  </a:lnTo>
                  <a:lnTo>
                    <a:pt x="486280" y="754380"/>
                  </a:lnTo>
                  <a:close/>
                </a:path>
                <a:path w="854075" h="784859">
                  <a:moveTo>
                    <a:pt x="226943" y="116840"/>
                  </a:moveTo>
                  <a:lnTo>
                    <a:pt x="217129" y="118110"/>
                  </a:lnTo>
                  <a:lnTo>
                    <a:pt x="211686" y="125730"/>
                  </a:lnTo>
                  <a:lnTo>
                    <a:pt x="213580" y="138430"/>
                  </a:lnTo>
                  <a:lnTo>
                    <a:pt x="214659" y="139700"/>
                  </a:lnTo>
                  <a:lnTo>
                    <a:pt x="218868" y="140970"/>
                  </a:lnTo>
                  <a:lnTo>
                    <a:pt x="220460" y="143510"/>
                  </a:lnTo>
                  <a:lnTo>
                    <a:pt x="245331" y="189230"/>
                  </a:lnTo>
                  <a:lnTo>
                    <a:pt x="271786" y="232410"/>
                  </a:lnTo>
                  <a:lnTo>
                    <a:pt x="326284" y="318770"/>
                  </a:lnTo>
                  <a:lnTo>
                    <a:pt x="352749" y="361950"/>
                  </a:lnTo>
                  <a:lnTo>
                    <a:pt x="367041" y="388620"/>
                  </a:lnTo>
                  <a:lnTo>
                    <a:pt x="252061" y="388620"/>
                  </a:lnTo>
                  <a:lnTo>
                    <a:pt x="526021" y="452120"/>
                  </a:lnTo>
                  <a:lnTo>
                    <a:pt x="531553" y="454660"/>
                  </a:lnTo>
                  <a:lnTo>
                    <a:pt x="537590" y="459740"/>
                  </a:lnTo>
                  <a:lnTo>
                    <a:pt x="543350" y="464820"/>
                  </a:lnTo>
                  <a:lnTo>
                    <a:pt x="548052" y="468630"/>
                  </a:lnTo>
                  <a:lnTo>
                    <a:pt x="552217" y="474980"/>
                  </a:lnTo>
                  <a:lnTo>
                    <a:pt x="556888" y="482600"/>
                  </a:lnTo>
                  <a:lnTo>
                    <a:pt x="560316" y="491490"/>
                  </a:lnTo>
                  <a:lnTo>
                    <a:pt x="560665" y="496570"/>
                  </a:lnTo>
                  <a:lnTo>
                    <a:pt x="560753" y="497840"/>
                  </a:lnTo>
                  <a:lnTo>
                    <a:pt x="225936" y="497840"/>
                  </a:lnTo>
                  <a:lnTo>
                    <a:pt x="224397" y="514350"/>
                  </a:lnTo>
                  <a:lnTo>
                    <a:pt x="235485" y="521970"/>
                  </a:lnTo>
                  <a:lnTo>
                    <a:pt x="708895" y="521970"/>
                  </a:lnTo>
                  <a:lnTo>
                    <a:pt x="722821" y="524510"/>
                  </a:lnTo>
                  <a:lnTo>
                    <a:pt x="728914" y="530860"/>
                  </a:lnTo>
                  <a:lnTo>
                    <a:pt x="728872" y="541020"/>
                  </a:lnTo>
                  <a:lnTo>
                    <a:pt x="724392" y="556260"/>
                  </a:lnTo>
                  <a:lnTo>
                    <a:pt x="696859" y="631190"/>
                  </a:lnTo>
                  <a:lnTo>
                    <a:pt x="678772" y="669290"/>
                  </a:lnTo>
                  <a:lnTo>
                    <a:pt x="634362" y="721360"/>
                  </a:lnTo>
                  <a:lnTo>
                    <a:pt x="570886" y="750570"/>
                  </a:lnTo>
                  <a:lnTo>
                    <a:pt x="540125" y="756920"/>
                  </a:lnTo>
                  <a:lnTo>
                    <a:pt x="624456" y="756920"/>
                  </a:lnTo>
                  <a:lnTo>
                    <a:pt x="670224" y="722630"/>
                  </a:lnTo>
                  <a:lnTo>
                    <a:pt x="698522" y="685800"/>
                  </a:lnTo>
                  <a:lnTo>
                    <a:pt x="719599" y="643890"/>
                  </a:lnTo>
                  <a:lnTo>
                    <a:pt x="736404" y="598170"/>
                  </a:lnTo>
                  <a:lnTo>
                    <a:pt x="752611" y="544830"/>
                  </a:lnTo>
                  <a:lnTo>
                    <a:pt x="756579" y="544830"/>
                  </a:lnTo>
                  <a:lnTo>
                    <a:pt x="740548" y="502920"/>
                  </a:lnTo>
                  <a:lnTo>
                    <a:pt x="733323" y="499110"/>
                  </a:lnTo>
                  <a:lnTo>
                    <a:pt x="596612" y="499110"/>
                  </a:lnTo>
                  <a:lnTo>
                    <a:pt x="588302" y="496570"/>
                  </a:lnTo>
                  <a:lnTo>
                    <a:pt x="567378" y="453390"/>
                  </a:lnTo>
                  <a:lnTo>
                    <a:pt x="533024" y="427990"/>
                  </a:lnTo>
                  <a:lnTo>
                    <a:pt x="490848" y="415290"/>
                  </a:lnTo>
                  <a:lnTo>
                    <a:pt x="446457" y="407670"/>
                  </a:lnTo>
                  <a:lnTo>
                    <a:pt x="405459" y="397510"/>
                  </a:lnTo>
                  <a:lnTo>
                    <a:pt x="399742" y="360680"/>
                  </a:lnTo>
                  <a:lnTo>
                    <a:pt x="401599" y="342900"/>
                  </a:lnTo>
                  <a:lnTo>
                    <a:pt x="369869" y="342900"/>
                  </a:lnTo>
                  <a:lnTo>
                    <a:pt x="365375" y="335280"/>
                  </a:lnTo>
                  <a:lnTo>
                    <a:pt x="361194" y="327660"/>
                  </a:lnTo>
                  <a:lnTo>
                    <a:pt x="357067" y="320040"/>
                  </a:lnTo>
                  <a:lnTo>
                    <a:pt x="352738" y="312420"/>
                  </a:lnTo>
                  <a:lnTo>
                    <a:pt x="334652" y="283210"/>
                  </a:lnTo>
                  <a:lnTo>
                    <a:pt x="297373" y="224790"/>
                  </a:lnTo>
                  <a:lnTo>
                    <a:pt x="278981" y="195580"/>
                  </a:lnTo>
                  <a:lnTo>
                    <a:pt x="269094" y="177800"/>
                  </a:lnTo>
                  <a:lnTo>
                    <a:pt x="258888" y="158750"/>
                  </a:lnTo>
                  <a:lnTo>
                    <a:pt x="248525" y="140970"/>
                  </a:lnTo>
                  <a:lnTo>
                    <a:pt x="238166" y="124460"/>
                  </a:lnTo>
                  <a:lnTo>
                    <a:pt x="226943" y="116840"/>
                  </a:lnTo>
                  <a:close/>
                </a:path>
                <a:path w="854075" h="784859">
                  <a:moveTo>
                    <a:pt x="188349" y="519430"/>
                  </a:moveTo>
                  <a:lnTo>
                    <a:pt x="75569" y="519430"/>
                  </a:lnTo>
                  <a:lnTo>
                    <a:pt x="146805" y="523240"/>
                  </a:lnTo>
                  <a:lnTo>
                    <a:pt x="180419" y="521970"/>
                  </a:lnTo>
                  <a:lnTo>
                    <a:pt x="184450" y="520700"/>
                  </a:lnTo>
                  <a:lnTo>
                    <a:pt x="187539" y="520700"/>
                  </a:lnTo>
                  <a:lnTo>
                    <a:pt x="188349" y="519430"/>
                  </a:lnTo>
                  <a:close/>
                </a:path>
                <a:path w="854075" h="784859">
                  <a:moveTo>
                    <a:pt x="92413" y="406400"/>
                  </a:moveTo>
                  <a:lnTo>
                    <a:pt x="68202" y="410210"/>
                  </a:lnTo>
                  <a:lnTo>
                    <a:pt x="49010" y="424180"/>
                  </a:lnTo>
                  <a:lnTo>
                    <a:pt x="36429" y="443230"/>
                  </a:lnTo>
                  <a:lnTo>
                    <a:pt x="32100" y="467360"/>
                  </a:lnTo>
                  <a:lnTo>
                    <a:pt x="37669" y="492760"/>
                  </a:lnTo>
                  <a:lnTo>
                    <a:pt x="36601" y="499110"/>
                  </a:lnTo>
                  <a:lnTo>
                    <a:pt x="111386" y="499110"/>
                  </a:lnTo>
                  <a:lnTo>
                    <a:pt x="84826" y="496570"/>
                  </a:lnTo>
                  <a:lnTo>
                    <a:pt x="66307" y="487680"/>
                  </a:lnTo>
                  <a:lnTo>
                    <a:pt x="59014" y="471170"/>
                  </a:lnTo>
                  <a:lnTo>
                    <a:pt x="61324" y="454660"/>
                  </a:lnTo>
                  <a:lnTo>
                    <a:pt x="71168" y="439420"/>
                  </a:lnTo>
                  <a:lnTo>
                    <a:pt x="86474" y="431800"/>
                  </a:lnTo>
                  <a:lnTo>
                    <a:pt x="193601" y="431800"/>
                  </a:lnTo>
                  <a:lnTo>
                    <a:pt x="194408" y="429260"/>
                  </a:lnTo>
                  <a:lnTo>
                    <a:pt x="163508" y="429260"/>
                  </a:lnTo>
                  <a:lnTo>
                    <a:pt x="116299" y="411480"/>
                  </a:lnTo>
                  <a:lnTo>
                    <a:pt x="92413" y="406400"/>
                  </a:lnTo>
                  <a:close/>
                </a:path>
                <a:path w="854075" h="784859">
                  <a:moveTo>
                    <a:pt x="193601" y="431800"/>
                  </a:moveTo>
                  <a:lnTo>
                    <a:pt x="86474" y="431800"/>
                  </a:lnTo>
                  <a:lnTo>
                    <a:pt x="100572" y="434340"/>
                  </a:lnTo>
                  <a:lnTo>
                    <a:pt x="147604" y="449580"/>
                  </a:lnTo>
                  <a:lnTo>
                    <a:pt x="160671" y="455930"/>
                  </a:lnTo>
                  <a:lnTo>
                    <a:pt x="164528" y="464820"/>
                  </a:lnTo>
                  <a:lnTo>
                    <a:pt x="165832" y="477520"/>
                  </a:lnTo>
                  <a:lnTo>
                    <a:pt x="164518" y="491490"/>
                  </a:lnTo>
                  <a:lnTo>
                    <a:pt x="160524" y="497840"/>
                  </a:lnTo>
                  <a:lnTo>
                    <a:pt x="138960" y="497840"/>
                  </a:lnTo>
                  <a:lnTo>
                    <a:pt x="111386" y="499110"/>
                  </a:lnTo>
                  <a:lnTo>
                    <a:pt x="190356" y="499110"/>
                  </a:lnTo>
                  <a:lnTo>
                    <a:pt x="189819" y="482600"/>
                  </a:lnTo>
                  <a:lnTo>
                    <a:pt x="189758" y="448310"/>
                  </a:lnTo>
                  <a:lnTo>
                    <a:pt x="189916" y="444500"/>
                  </a:lnTo>
                  <a:lnTo>
                    <a:pt x="189968" y="443230"/>
                  </a:lnTo>
                  <a:lnTo>
                    <a:pt x="193601" y="431800"/>
                  </a:lnTo>
                  <a:close/>
                </a:path>
                <a:path w="854075" h="784859">
                  <a:moveTo>
                    <a:pt x="718465" y="322580"/>
                  </a:moveTo>
                  <a:lnTo>
                    <a:pt x="693566" y="322580"/>
                  </a:lnTo>
                  <a:lnTo>
                    <a:pt x="695124" y="334010"/>
                  </a:lnTo>
                  <a:lnTo>
                    <a:pt x="696153" y="344170"/>
                  </a:lnTo>
                  <a:lnTo>
                    <a:pt x="696378" y="349250"/>
                  </a:lnTo>
                  <a:lnTo>
                    <a:pt x="696424" y="364490"/>
                  </a:lnTo>
                  <a:lnTo>
                    <a:pt x="693247" y="386080"/>
                  </a:lnTo>
                  <a:lnTo>
                    <a:pt x="686731" y="406400"/>
                  </a:lnTo>
                  <a:lnTo>
                    <a:pt x="678145" y="426720"/>
                  </a:lnTo>
                  <a:lnTo>
                    <a:pt x="668760" y="444500"/>
                  </a:lnTo>
                  <a:lnTo>
                    <a:pt x="662278" y="457200"/>
                  </a:lnTo>
                  <a:lnTo>
                    <a:pt x="635379" y="496570"/>
                  </a:lnTo>
                  <a:lnTo>
                    <a:pt x="611000" y="499110"/>
                  </a:lnTo>
                  <a:lnTo>
                    <a:pt x="733323" y="499110"/>
                  </a:lnTo>
                  <a:lnTo>
                    <a:pt x="730915" y="497840"/>
                  </a:lnTo>
                  <a:lnTo>
                    <a:pt x="668666" y="497840"/>
                  </a:lnTo>
                  <a:lnTo>
                    <a:pt x="685356" y="467360"/>
                  </a:lnTo>
                  <a:lnTo>
                    <a:pt x="690696" y="459740"/>
                  </a:lnTo>
                  <a:lnTo>
                    <a:pt x="697118" y="448310"/>
                  </a:lnTo>
                  <a:lnTo>
                    <a:pt x="703111" y="438150"/>
                  </a:lnTo>
                  <a:lnTo>
                    <a:pt x="707167" y="429260"/>
                  </a:lnTo>
                  <a:lnTo>
                    <a:pt x="713810" y="408940"/>
                  </a:lnTo>
                  <a:lnTo>
                    <a:pt x="720075" y="382270"/>
                  </a:lnTo>
                  <a:lnTo>
                    <a:pt x="724083" y="355600"/>
                  </a:lnTo>
                  <a:lnTo>
                    <a:pt x="723960" y="336550"/>
                  </a:lnTo>
                  <a:lnTo>
                    <a:pt x="723952" y="335280"/>
                  </a:lnTo>
                  <a:lnTo>
                    <a:pt x="723491" y="332740"/>
                  </a:lnTo>
                  <a:lnTo>
                    <a:pt x="715251" y="332740"/>
                  </a:lnTo>
                  <a:lnTo>
                    <a:pt x="718465" y="322580"/>
                  </a:lnTo>
                  <a:close/>
                </a:path>
                <a:path w="854075" h="784859">
                  <a:moveTo>
                    <a:pt x="236039" y="63500"/>
                  </a:moveTo>
                  <a:lnTo>
                    <a:pt x="215977" y="63500"/>
                  </a:lnTo>
                  <a:lnTo>
                    <a:pt x="195497" y="69850"/>
                  </a:lnTo>
                  <a:lnTo>
                    <a:pt x="175607" y="83820"/>
                  </a:lnTo>
                  <a:lnTo>
                    <a:pt x="163842" y="100330"/>
                  </a:lnTo>
                  <a:lnTo>
                    <a:pt x="158908" y="121920"/>
                  </a:lnTo>
                  <a:lnTo>
                    <a:pt x="159235" y="137160"/>
                  </a:lnTo>
                  <a:lnTo>
                    <a:pt x="159263" y="138430"/>
                  </a:lnTo>
                  <a:lnTo>
                    <a:pt x="159372" y="143510"/>
                  </a:lnTo>
                  <a:lnTo>
                    <a:pt x="159454" y="147320"/>
                  </a:lnTo>
                  <a:lnTo>
                    <a:pt x="159509" y="149860"/>
                  </a:lnTo>
                  <a:lnTo>
                    <a:pt x="160921" y="158750"/>
                  </a:lnTo>
                  <a:lnTo>
                    <a:pt x="163665" y="170180"/>
                  </a:lnTo>
                  <a:lnTo>
                    <a:pt x="167807" y="180340"/>
                  </a:lnTo>
                  <a:lnTo>
                    <a:pt x="173414" y="185420"/>
                  </a:lnTo>
                  <a:lnTo>
                    <a:pt x="173403" y="191770"/>
                  </a:lnTo>
                  <a:lnTo>
                    <a:pt x="161754" y="224790"/>
                  </a:lnTo>
                  <a:lnTo>
                    <a:pt x="173144" y="257810"/>
                  </a:lnTo>
                  <a:lnTo>
                    <a:pt x="196436" y="288290"/>
                  </a:lnTo>
                  <a:lnTo>
                    <a:pt x="220491" y="311150"/>
                  </a:lnTo>
                  <a:lnTo>
                    <a:pt x="220449" y="317500"/>
                  </a:lnTo>
                  <a:lnTo>
                    <a:pt x="213999" y="327660"/>
                  </a:lnTo>
                  <a:lnTo>
                    <a:pt x="216169" y="339090"/>
                  </a:lnTo>
                  <a:lnTo>
                    <a:pt x="221830" y="351790"/>
                  </a:lnTo>
                  <a:lnTo>
                    <a:pt x="225852" y="364490"/>
                  </a:lnTo>
                  <a:lnTo>
                    <a:pt x="205739" y="375920"/>
                  </a:lnTo>
                  <a:lnTo>
                    <a:pt x="189105" y="388620"/>
                  </a:lnTo>
                  <a:lnTo>
                    <a:pt x="175258" y="406400"/>
                  </a:lnTo>
                  <a:lnTo>
                    <a:pt x="163508" y="429260"/>
                  </a:lnTo>
                  <a:lnTo>
                    <a:pt x="194408" y="429260"/>
                  </a:lnTo>
                  <a:lnTo>
                    <a:pt x="197233" y="420370"/>
                  </a:lnTo>
                  <a:lnTo>
                    <a:pt x="211830" y="402590"/>
                  </a:lnTo>
                  <a:lnTo>
                    <a:pt x="231019" y="392430"/>
                  </a:lnTo>
                  <a:lnTo>
                    <a:pt x="252061" y="388620"/>
                  </a:lnTo>
                  <a:lnTo>
                    <a:pt x="367041" y="388620"/>
                  </a:lnTo>
                  <a:lnTo>
                    <a:pt x="341853" y="382270"/>
                  </a:lnTo>
                  <a:lnTo>
                    <a:pt x="314818" y="377190"/>
                  </a:lnTo>
                  <a:lnTo>
                    <a:pt x="288002" y="373380"/>
                  </a:lnTo>
                  <a:lnTo>
                    <a:pt x="263474" y="365760"/>
                  </a:lnTo>
                  <a:lnTo>
                    <a:pt x="253817" y="359410"/>
                  </a:lnTo>
                  <a:lnTo>
                    <a:pt x="245883" y="349250"/>
                  </a:lnTo>
                  <a:lnTo>
                    <a:pt x="242159" y="336550"/>
                  </a:lnTo>
                  <a:lnTo>
                    <a:pt x="245129" y="323850"/>
                  </a:lnTo>
                  <a:lnTo>
                    <a:pt x="248261" y="321310"/>
                  </a:lnTo>
                  <a:lnTo>
                    <a:pt x="251682" y="320040"/>
                  </a:lnTo>
                  <a:lnTo>
                    <a:pt x="253924" y="316230"/>
                  </a:lnTo>
                  <a:lnTo>
                    <a:pt x="253516" y="308610"/>
                  </a:lnTo>
                  <a:lnTo>
                    <a:pt x="247537" y="302260"/>
                  </a:lnTo>
                  <a:lnTo>
                    <a:pt x="234703" y="289560"/>
                  </a:lnTo>
                  <a:lnTo>
                    <a:pt x="220922" y="276860"/>
                  </a:lnTo>
                  <a:lnTo>
                    <a:pt x="212104" y="267970"/>
                  </a:lnTo>
                  <a:lnTo>
                    <a:pt x="203232" y="256540"/>
                  </a:lnTo>
                  <a:lnTo>
                    <a:pt x="195138" y="243840"/>
                  </a:lnTo>
                  <a:lnTo>
                    <a:pt x="190135" y="228600"/>
                  </a:lnTo>
                  <a:lnTo>
                    <a:pt x="190434" y="217170"/>
                  </a:lnTo>
                  <a:lnTo>
                    <a:pt x="190534" y="213360"/>
                  </a:lnTo>
                  <a:lnTo>
                    <a:pt x="194056" y="207010"/>
                  </a:lnTo>
                  <a:lnTo>
                    <a:pt x="199035" y="203200"/>
                  </a:lnTo>
                  <a:lnTo>
                    <a:pt x="203140" y="199390"/>
                  </a:lnTo>
                  <a:lnTo>
                    <a:pt x="204041" y="193040"/>
                  </a:lnTo>
                  <a:lnTo>
                    <a:pt x="196413" y="180340"/>
                  </a:lnTo>
                  <a:lnTo>
                    <a:pt x="192269" y="167640"/>
                  </a:lnTo>
                  <a:lnTo>
                    <a:pt x="189755" y="153670"/>
                  </a:lnTo>
                  <a:lnTo>
                    <a:pt x="187016" y="139700"/>
                  </a:lnTo>
                  <a:lnTo>
                    <a:pt x="180848" y="139700"/>
                  </a:lnTo>
                  <a:lnTo>
                    <a:pt x="181424" y="129540"/>
                  </a:lnTo>
                  <a:lnTo>
                    <a:pt x="185500" y="123190"/>
                  </a:lnTo>
                  <a:lnTo>
                    <a:pt x="188051" y="115570"/>
                  </a:lnTo>
                  <a:lnTo>
                    <a:pt x="190514" y="107950"/>
                  </a:lnTo>
                  <a:lnTo>
                    <a:pt x="194324" y="101600"/>
                  </a:lnTo>
                  <a:lnTo>
                    <a:pt x="214846" y="88900"/>
                  </a:lnTo>
                  <a:lnTo>
                    <a:pt x="281928" y="88900"/>
                  </a:lnTo>
                  <a:lnTo>
                    <a:pt x="280880" y="87630"/>
                  </a:lnTo>
                  <a:lnTo>
                    <a:pt x="274311" y="81280"/>
                  </a:lnTo>
                  <a:lnTo>
                    <a:pt x="255534" y="69850"/>
                  </a:lnTo>
                  <a:lnTo>
                    <a:pt x="236039" y="63500"/>
                  </a:lnTo>
                  <a:close/>
                </a:path>
                <a:path w="854075" h="784859">
                  <a:moveTo>
                    <a:pt x="433142" y="237490"/>
                  </a:moveTo>
                  <a:lnTo>
                    <a:pt x="398245" y="237490"/>
                  </a:lnTo>
                  <a:lnTo>
                    <a:pt x="402103" y="241300"/>
                  </a:lnTo>
                  <a:lnTo>
                    <a:pt x="409237" y="248920"/>
                  </a:lnTo>
                  <a:lnTo>
                    <a:pt x="416185" y="257810"/>
                  </a:lnTo>
                  <a:lnTo>
                    <a:pt x="419490" y="261620"/>
                  </a:lnTo>
                  <a:lnTo>
                    <a:pt x="422328" y="273050"/>
                  </a:lnTo>
                  <a:lnTo>
                    <a:pt x="411888" y="273050"/>
                  </a:lnTo>
                  <a:lnTo>
                    <a:pt x="407197" y="276860"/>
                  </a:lnTo>
                  <a:lnTo>
                    <a:pt x="382523" y="307340"/>
                  </a:lnTo>
                  <a:lnTo>
                    <a:pt x="374688" y="331470"/>
                  </a:lnTo>
                  <a:lnTo>
                    <a:pt x="373074" y="337820"/>
                  </a:lnTo>
                  <a:lnTo>
                    <a:pt x="369869" y="342900"/>
                  </a:lnTo>
                  <a:lnTo>
                    <a:pt x="401599" y="342900"/>
                  </a:lnTo>
                  <a:lnTo>
                    <a:pt x="403057" y="328930"/>
                  </a:lnTo>
                  <a:lnTo>
                    <a:pt x="417149" y="303530"/>
                  </a:lnTo>
                  <a:lnTo>
                    <a:pt x="443762" y="284480"/>
                  </a:lnTo>
                  <a:lnTo>
                    <a:pt x="464939" y="278130"/>
                  </a:lnTo>
                  <a:lnTo>
                    <a:pt x="487063" y="276860"/>
                  </a:lnTo>
                  <a:lnTo>
                    <a:pt x="555025" y="276860"/>
                  </a:lnTo>
                  <a:lnTo>
                    <a:pt x="555025" y="264160"/>
                  </a:lnTo>
                  <a:lnTo>
                    <a:pt x="530314" y="264160"/>
                  </a:lnTo>
                  <a:lnTo>
                    <a:pt x="511420" y="256540"/>
                  </a:lnTo>
                  <a:lnTo>
                    <a:pt x="441940" y="256540"/>
                  </a:lnTo>
                  <a:lnTo>
                    <a:pt x="434180" y="238760"/>
                  </a:lnTo>
                  <a:lnTo>
                    <a:pt x="433142" y="237490"/>
                  </a:lnTo>
                  <a:close/>
                </a:path>
                <a:path w="854075" h="784859">
                  <a:moveTo>
                    <a:pt x="555025" y="276860"/>
                  </a:moveTo>
                  <a:lnTo>
                    <a:pt x="487063" y="276860"/>
                  </a:lnTo>
                  <a:lnTo>
                    <a:pt x="508714" y="283210"/>
                  </a:lnTo>
                  <a:lnTo>
                    <a:pt x="528471" y="293370"/>
                  </a:lnTo>
                  <a:lnTo>
                    <a:pt x="537017" y="302260"/>
                  </a:lnTo>
                  <a:lnTo>
                    <a:pt x="546524" y="311150"/>
                  </a:lnTo>
                  <a:lnTo>
                    <a:pt x="556803" y="320040"/>
                  </a:lnTo>
                  <a:lnTo>
                    <a:pt x="567664" y="322580"/>
                  </a:lnTo>
                  <a:lnTo>
                    <a:pt x="813928" y="322580"/>
                  </a:lnTo>
                  <a:lnTo>
                    <a:pt x="844925" y="299720"/>
                  </a:lnTo>
                  <a:lnTo>
                    <a:pt x="748005" y="299720"/>
                  </a:lnTo>
                  <a:lnTo>
                    <a:pt x="691082" y="297180"/>
                  </a:lnTo>
                  <a:lnTo>
                    <a:pt x="568983" y="297180"/>
                  </a:lnTo>
                  <a:lnTo>
                    <a:pt x="564774" y="293370"/>
                  </a:lnTo>
                  <a:lnTo>
                    <a:pt x="559454" y="284480"/>
                  </a:lnTo>
                  <a:lnTo>
                    <a:pt x="558428" y="283210"/>
                  </a:lnTo>
                  <a:lnTo>
                    <a:pt x="554345" y="283210"/>
                  </a:lnTo>
                  <a:lnTo>
                    <a:pt x="555025" y="278130"/>
                  </a:lnTo>
                  <a:lnTo>
                    <a:pt x="555025" y="276860"/>
                  </a:lnTo>
                  <a:close/>
                </a:path>
                <a:path w="854075" h="784859">
                  <a:moveTo>
                    <a:pt x="847549" y="30480"/>
                  </a:moveTo>
                  <a:lnTo>
                    <a:pt x="815447" y="30480"/>
                  </a:lnTo>
                  <a:lnTo>
                    <a:pt x="821687" y="33020"/>
                  </a:lnTo>
                  <a:lnTo>
                    <a:pt x="826776" y="38100"/>
                  </a:lnTo>
                  <a:lnTo>
                    <a:pt x="825530" y="81280"/>
                  </a:lnTo>
                  <a:lnTo>
                    <a:pt x="825655" y="113030"/>
                  </a:lnTo>
                  <a:lnTo>
                    <a:pt x="826121" y="137160"/>
                  </a:lnTo>
                  <a:lnTo>
                    <a:pt x="826188" y="139700"/>
                  </a:lnTo>
                  <a:lnTo>
                    <a:pt x="827699" y="185420"/>
                  </a:lnTo>
                  <a:lnTo>
                    <a:pt x="827753" y="189230"/>
                  </a:lnTo>
                  <a:lnTo>
                    <a:pt x="827842" y="195580"/>
                  </a:lnTo>
                  <a:lnTo>
                    <a:pt x="827968" y="204470"/>
                  </a:lnTo>
                  <a:lnTo>
                    <a:pt x="828094" y="213360"/>
                  </a:lnTo>
                  <a:lnTo>
                    <a:pt x="828220" y="222250"/>
                  </a:lnTo>
                  <a:lnTo>
                    <a:pt x="828294" y="232410"/>
                  </a:lnTo>
                  <a:lnTo>
                    <a:pt x="826639" y="273050"/>
                  </a:lnTo>
                  <a:lnTo>
                    <a:pt x="826535" y="275590"/>
                  </a:lnTo>
                  <a:lnTo>
                    <a:pt x="748005" y="299720"/>
                  </a:lnTo>
                  <a:lnTo>
                    <a:pt x="844925" y="299720"/>
                  </a:lnTo>
                  <a:lnTo>
                    <a:pt x="845571" y="298450"/>
                  </a:lnTo>
                  <a:lnTo>
                    <a:pt x="848849" y="293370"/>
                  </a:lnTo>
                  <a:lnTo>
                    <a:pt x="854053" y="289560"/>
                  </a:lnTo>
                  <a:lnTo>
                    <a:pt x="854053" y="35560"/>
                  </a:lnTo>
                  <a:lnTo>
                    <a:pt x="848888" y="33020"/>
                  </a:lnTo>
                  <a:lnTo>
                    <a:pt x="847549" y="30480"/>
                  </a:lnTo>
                  <a:close/>
                </a:path>
                <a:path w="854075" h="784859">
                  <a:moveTo>
                    <a:pt x="634160" y="294640"/>
                  </a:moveTo>
                  <a:lnTo>
                    <a:pt x="578616" y="297180"/>
                  </a:lnTo>
                  <a:lnTo>
                    <a:pt x="691082" y="297180"/>
                  </a:lnTo>
                  <a:lnTo>
                    <a:pt x="634160" y="294640"/>
                  </a:lnTo>
                  <a:close/>
                </a:path>
                <a:path w="854075" h="784859">
                  <a:moveTo>
                    <a:pt x="669598" y="0"/>
                  </a:moveTo>
                  <a:lnTo>
                    <a:pt x="620573" y="0"/>
                  </a:lnTo>
                  <a:lnTo>
                    <a:pt x="573088" y="2540"/>
                  </a:lnTo>
                  <a:lnTo>
                    <a:pt x="559919" y="6350"/>
                  </a:lnTo>
                  <a:lnTo>
                    <a:pt x="545937" y="13970"/>
                  </a:lnTo>
                  <a:lnTo>
                    <a:pt x="534836" y="25400"/>
                  </a:lnTo>
                  <a:lnTo>
                    <a:pt x="530314" y="40640"/>
                  </a:lnTo>
                  <a:lnTo>
                    <a:pt x="530314" y="264160"/>
                  </a:lnTo>
                  <a:lnTo>
                    <a:pt x="555025" y="264160"/>
                  </a:lnTo>
                  <a:lnTo>
                    <a:pt x="555025" y="46990"/>
                  </a:lnTo>
                  <a:lnTo>
                    <a:pt x="566208" y="30480"/>
                  </a:lnTo>
                  <a:lnTo>
                    <a:pt x="847549" y="30480"/>
                  </a:lnTo>
                  <a:lnTo>
                    <a:pt x="845541" y="26670"/>
                  </a:lnTo>
                  <a:lnTo>
                    <a:pt x="842260" y="20320"/>
                  </a:lnTo>
                  <a:lnTo>
                    <a:pt x="837289" y="13970"/>
                  </a:lnTo>
                  <a:lnTo>
                    <a:pt x="833153" y="10160"/>
                  </a:lnTo>
                  <a:lnTo>
                    <a:pt x="821625" y="3810"/>
                  </a:lnTo>
                  <a:lnTo>
                    <a:pt x="768518" y="3810"/>
                  </a:lnTo>
                  <a:lnTo>
                    <a:pt x="719226" y="2540"/>
                  </a:lnTo>
                  <a:lnTo>
                    <a:pt x="669598" y="0"/>
                  </a:lnTo>
                  <a:close/>
                </a:path>
                <a:path w="854075" h="784859">
                  <a:moveTo>
                    <a:pt x="486520" y="250190"/>
                  </a:moveTo>
                  <a:lnTo>
                    <a:pt x="464571" y="250190"/>
                  </a:lnTo>
                  <a:lnTo>
                    <a:pt x="441940" y="256540"/>
                  </a:lnTo>
                  <a:lnTo>
                    <a:pt x="511420" y="256540"/>
                  </a:lnTo>
                  <a:lnTo>
                    <a:pt x="508271" y="255270"/>
                  </a:lnTo>
                  <a:lnTo>
                    <a:pt x="486520" y="250190"/>
                  </a:lnTo>
                  <a:close/>
                </a:path>
                <a:path w="854075" h="784859">
                  <a:moveTo>
                    <a:pt x="359669" y="138430"/>
                  </a:moveTo>
                  <a:lnTo>
                    <a:pt x="321749" y="138430"/>
                  </a:lnTo>
                  <a:lnTo>
                    <a:pt x="335189" y="147320"/>
                  </a:lnTo>
                  <a:lnTo>
                    <a:pt x="345514" y="162560"/>
                  </a:lnTo>
                  <a:lnTo>
                    <a:pt x="353709" y="180340"/>
                  </a:lnTo>
                  <a:lnTo>
                    <a:pt x="360542" y="199390"/>
                  </a:lnTo>
                  <a:lnTo>
                    <a:pt x="366780" y="217170"/>
                  </a:lnTo>
                  <a:lnTo>
                    <a:pt x="368916" y="222250"/>
                  </a:lnTo>
                  <a:lnTo>
                    <a:pt x="367178" y="228600"/>
                  </a:lnTo>
                  <a:lnTo>
                    <a:pt x="372424" y="236220"/>
                  </a:lnTo>
                  <a:lnTo>
                    <a:pt x="379086" y="240030"/>
                  </a:lnTo>
                  <a:lnTo>
                    <a:pt x="385542" y="240030"/>
                  </a:lnTo>
                  <a:lnTo>
                    <a:pt x="391894" y="237490"/>
                  </a:lnTo>
                  <a:lnTo>
                    <a:pt x="433142" y="237490"/>
                  </a:lnTo>
                  <a:lnTo>
                    <a:pt x="421727" y="223520"/>
                  </a:lnTo>
                  <a:lnTo>
                    <a:pt x="406260" y="213360"/>
                  </a:lnTo>
                  <a:lnTo>
                    <a:pt x="389460" y="210820"/>
                  </a:lnTo>
                  <a:lnTo>
                    <a:pt x="388335" y="204470"/>
                  </a:lnTo>
                  <a:lnTo>
                    <a:pt x="370133" y="154940"/>
                  </a:lnTo>
                  <a:lnTo>
                    <a:pt x="360648" y="139700"/>
                  </a:lnTo>
                  <a:lnTo>
                    <a:pt x="359669" y="138430"/>
                  </a:lnTo>
                  <a:close/>
                </a:path>
                <a:path w="854075" h="784859">
                  <a:moveTo>
                    <a:pt x="186115" y="137160"/>
                  </a:moveTo>
                  <a:lnTo>
                    <a:pt x="180848" y="139700"/>
                  </a:lnTo>
                  <a:lnTo>
                    <a:pt x="187016" y="139700"/>
                  </a:lnTo>
                  <a:lnTo>
                    <a:pt x="186115" y="137160"/>
                  </a:lnTo>
                  <a:close/>
                </a:path>
                <a:path w="854075" h="784859">
                  <a:moveTo>
                    <a:pt x="281928" y="88900"/>
                  </a:moveTo>
                  <a:lnTo>
                    <a:pt x="214846" y="88900"/>
                  </a:lnTo>
                  <a:lnTo>
                    <a:pt x="236014" y="90170"/>
                  </a:lnTo>
                  <a:lnTo>
                    <a:pt x="256389" y="101600"/>
                  </a:lnTo>
                  <a:lnTo>
                    <a:pt x="274531" y="118110"/>
                  </a:lnTo>
                  <a:lnTo>
                    <a:pt x="278060" y="121920"/>
                  </a:lnTo>
                  <a:lnTo>
                    <a:pt x="279515" y="127000"/>
                  </a:lnTo>
                  <a:lnTo>
                    <a:pt x="282269" y="129540"/>
                  </a:lnTo>
                  <a:lnTo>
                    <a:pt x="297040" y="139700"/>
                  </a:lnTo>
                  <a:lnTo>
                    <a:pt x="309617" y="139700"/>
                  </a:lnTo>
                  <a:lnTo>
                    <a:pt x="321749" y="138430"/>
                  </a:lnTo>
                  <a:lnTo>
                    <a:pt x="359669" y="138430"/>
                  </a:lnTo>
                  <a:lnTo>
                    <a:pt x="351838" y="128270"/>
                  </a:lnTo>
                  <a:lnTo>
                    <a:pt x="337141" y="116840"/>
                  </a:lnTo>
                  <a:lnTo>
                    <a:pt x="324947" y="114300"/>
                  </a:lnTo>
                  <a:lnTo>
                    <a:pt x="313576" y="113030"/>
                  </a:lnTo>
                  <a:lnTo>
                    <a:pt x="301347" y="109220"/>
                  </a:lnTo>
                  <a:lnTo>
                    <a:pt x="295356" y="104140"/>
                  </a:lnTo>
                  <a:lnTo>
                    <a:pt x="288214" y="96520"/>
                  </a:lnTo>
                  <a:lnTo>
                    <a:pt x="281928" y="88900"/>
                  </a:lnTo>
                  <a:close/>
                </a:path>
                <a:path w="854075" h="784859">
                  <a:moveTo>
                    <a:pt x="816536" y="2540"/>
                  </a:moveTo>
                  <a:lnTo>
                    <a:pt x="768518" y="3810"/>
                  </a:lnTo>
                  <a:lnTo>
                    <a:pt x="821625" y="3810"/>
                  </a:lnTo>
                  <a:lnTo>
                    <a:pt x="816536" y="254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3450" y="7513345"/>
              <a:ext cx="205156" cy="157559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62377" y="584466"/>
            <a:ext cx="12640673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"/>
              <a:t>PSORIASIS Y SINDROME METABÓLICO</a:t>
            </a:r>
            <a:endParaRPr sz="2850" baseline="32163"/>
          </a:p>
        </p:txBody>
      </p:sp>
      <p:grpSp>
        <p:nvGrpSpPr>
          <p:cNvPr id="34" name="object 34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14"/>
          <p:cNvSpPr txBox="1"/>
          <p:nvPr/>
        </p:nvSpPr>
        <p:spPr>
          <a:xfrm>
            <a:off x="915450" y="6524853"/>
            <a:ext cx="559816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Estrategias</a:t>
            </a:r>
            <a:r>
              <a:rPr sz="2600" b="1" spc="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para</a:t>
            </a:r>
            <a:r>
              <a:rPr sz="2600" b="1" spc="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2600" b="1" spc="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control</a:t>
            </a:r>
            <a:r>
              <a:rPr sz="2600" b="1" spc="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del</a:t>
            </a:r>
            <a:r>
              <a:rPr sz="2600" b="1" spc="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 spc="-25">
                <a:solidFill>
                  <a:srgbClr val="FFFFFF"/>
                </a:solidFill>
                <a:latin typeface="Noto Sans"/>
                <a:cs typeface="Noto Sans"/>
              </a:rPr>
              <a:t>SM</a:t>
            </a:r>
            <a:endParaRPr sz="2600">
              <a:latin typeface="Noto Sans"/>
              <a:cs typeface="Noto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03561" y="10293615"/>
            <a:ext cx="14548119" cy="90191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AP:</a:t>
            </a:r>
            <a:r>
              <a:rPr sz="10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Atención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primaria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;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b="1" spc="-25">
                <a:solidFill>
                  <a:schemeClr val="bg1"/>
                </a:solidFill>
                <a:latin typeface="Noto Sans"/>
                <a:cs typeface="Noto Sans"/>
              </a:rPr>
              <a:t>ATP-</a:t>
            </a: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III:</a:t>
            </a:r>
            <a:r>
              <a:rPr sz="10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panel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tratamiento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del</a:t>
            </a:r>
            <a:r>
              <a:rPr sz="10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adulto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III,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por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sus</a:t>
            </a:r>
            <a:r>
              <a:rPr sz="10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siglas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inglés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;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IDF:</a:t>
            </a:r>
            <a:r>
              <a:rPr sz="10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Federación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Internacional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Diabetes,</a:t>
            </a:r>
            <a:r>
              <a:rPr sz="10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por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sus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siglas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0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inglés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;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SM:</a:t>
            </a:r>
            <a:r>
              <a:rPr sz="1000" b="1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síndrome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spc="-10" err="1">
                <a:solidFill>
                  <a:schemeClr val="bg1"/>
                </a:solidFill>
                <a:latin typeface="Noto Sans"/>
                <a:cs typeface="Noto Sans"/>
              </a:rPr>
              <a:t>metabólico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endParaRPr sz="1000">
              <a:solidFill>
                <a:schemeClr val="bg1"/>
              </a:solidFill>
              <a:latin typeface="Noto Sans"/>
              <a:cs typeface="Noto Sans"/>
            </a:endParaRPr>
          </a:p>
          <a:p>
            <a:pPr marL="12700" marR="360680">
              <a:lnSpc>
                <a:spcPct val="109200"/>
              </a:lnSpc>
              <a:spcBef>
                <a:spcPts val="235"/>
              </a:spcBef>
            </a:pP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sz="1000" b="1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Rodríguez-Zúñiga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MJM,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Cortez-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Franco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F,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Quijano-Gomero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E.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Association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Metabolic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Syndrome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in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Latin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America: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Systematic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Review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Meta-Analysis.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Relación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entre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y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síndrome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spc="-10" err="1">
                <a:solidFill>
                  <a:schemeClr val="bg1"/>
                </a:solidFill>
                <a:latin typeface="Noto Sans"/>
                <a:cs typeface="Noto Sans"/>
              </a:rPr>
              <a:t>metabólico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Latinoamérica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Revisión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sistemática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y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metaanálisis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Actas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Dermosifiliogr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2017;108(4):326-334;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2.</a:t>
            </a:r>
            <a:r>
              <a:rPr sz="1000" b="1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Londoño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Á,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González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C,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Castro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L,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Puig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L.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y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su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relación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con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el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síndrome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metabólico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Rev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Colomb</a:t>
            </a:r>
            <a:r>
              <a:rPr sz="10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spc="-10" err="1">
                <a:solidFill>
                  <a:schemeClr val="bg1"/>
                </a:solidFill>
                <a:latin typeface="Noto Sans"/>
                <a:cs typeface="Noto Sans"/>
              </a:rPr>
              <a:t>Reumatol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.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2013;20(4):228-236;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3.</a:t>
            </a:r>
            <a:r>
              <a:rPr sz="1000" b="1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Grundy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SM,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Cleeman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JI,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Daniels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SR,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et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al.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Diagnosis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management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metabolic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syndrome: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an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American</a:t>
            </a:r>
            <a:r>
              <a:rPr sz="10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Heart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Association/National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Heart,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Lung,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Blood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Institute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Scientific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Statement.</a:t>
            </a:r>
            <a:r>
              <a:rPr lang="es-ES" sz="1000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Circulation.</a:t>
            </a:r>
            <a:r>
              <a:rPr sz="1000" spc="5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2005;112(17):2735-2752;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b="1">
                <a:solidFill>
                  <a:schemeClr val="bg1"/>
                </a:solidFill>
                <a:latin typeface="Noto Sans"/>
                <a:cs typeface="Noto Sans"/>
              </a:rPr>
              <a:t>4.</a:t>
            </a:r>
            <a:r>
              <a:rPr sz="1000" b="1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International-Diabetes-Federation.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IDF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consensus</a:t>
            </a:r>
            <a:r>
              <a:rPr sz="1000" spc="5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worldwide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definition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metabolic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syndrome</a:t>
            </a:r>
            <a:r>
              <a:rPr sz="1000" spc="5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200: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Disponible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:</a:t>
            </a:r>
            <a:r>
              <a:rPr sz="1000" spc="6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https://idf.org/media/uploads/2023/05/attachments-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30.pdf </a:t>
            </a:r>
            <a:r>
              <a:rPr sz="1000">
                <a:solidFill>
                  <a:schemeClr val="bg1"/>
                </a:solidFill>
                <a:latin typeface="Noto Sans"/>
                <a:cs typeface="Noto Sans"/>
              </a:rPr>
              <a:t>(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consultado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0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diciembre</a:t>
            </a:r>
            <a:r>
              <a:rPr sz="10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000" spc="-10">
                <a:solidFill>
                  <a:schemeClr val="bg1"/>
                </a:solidFill>
                <a:latin typeface="Noto Sans"/>
                <a:cs typeface="Noto Sans"/>
              </a:rPr>
              <a:t>2025).</a:t>
            </a:r>
            <a:endParaRPr sz="1000">
              <a:solidFill>
                <a:schemeClr val="bg1"/>
              </a:solidFill>
              <a:latin typeface="Noto Sans"/>
              <a:cs typeface="Noto Sans"/>
            </a:endParaRP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CA86B6CC-8442-5823-6D06-95D8D0EA7C1E}"/>
              </a:ext>
            </a:extLst>
          </p:cNvPr>
          <p:cNvSpPr/>
          <p:nvPr/>
        </p:nvSpPr>
        <p:spPr>
          <a:xfrm>
            <a:off x="10072385" y="3528667"/>
            <a:ext cx="9092565" cy="2164715"/>
          </a:xfrm>
          <a:custGeom>
            <a:avLst/>
            <a:gdLst/>
            <a:ahLst/>
            <a:cxnLst/>
            <a:rect l="l" t="t" r="r" b="b"/>
            <a:pathLst>
              <a:path w="9092565" h="2164715">
                <a:moveTo>
                  <a:pt x="8786698" y="0"/>
                </a:moveTo>
                <a:lnTo>
                  <a:pt x="0" y="0"/>
                </a:lnTo>
                <a:lnTo>
                  <a:pt x="0" y="2164635"/>
                </a:lnTo>
                <a:lnTo>
                  <a:pt x="8786698" y="2164635"/>
                </a:lnTo>
                <a:lnTo>
                  <a:pt x="8836229" y="2160638"/>
                </a:lnTo>
                <a:lnTo>
                  <a:pt x="8883216" y="2149067"/>
                </a:lnTo>
                <a:lnTo>
                  <a:pt x="8927029" y="2130551"/>
                </a:lnTo>
                <a:lnTo>
                  <a:pt x="8967040" y="2105717"/>
                </a:lnTo>
                <a:lnTo>
                  <a:pt x="9002621" y="2075195"/>
                </a:lnTo>
                <a:lnTo>
                  <a:pt x="9033143" y="2039615"/>
                </a:lnTo>
                <a:lnTo>
                  <a:pt x="9057976" y="1999603"/>
                </a:lnTo>
                <a:lnTo>
                  <a:pt x="9076493" y="1955790"/>
                </a:lnTo>
                <a:lnTo>
                  <a:pt x="9088064" y="1908803"/>
                </a:lnTo>
                <a:lnTo>
                  <a:pt x="9092061" y="1859273"/>
                </a:lnTo>
                <a:lnTo>
                  <a:pt x="9092061" y="305362"/>
                </a:lnTo>
                <a:lnTo>
                  <a:pt x="9088064" y="255829"/>
                </a:lnTo>
                <a:lnTo>
                  <a:pt x="9076493" y="208841"/>
                </a:lnTo>
                <a:lnTo>
                  <a:pt x="9057976" y="165027"/>
                </a:lnTo>
                <a:lnTo>
                  <a:pt x="9033143" y="125016"/>
                </a:lnTo>
                <a:lnTo>
                  <a:pt x="9002621" y="89435"/>
                </a:lnTo>
                <a:lnTo>
                  <a:pt x="8967040" y="58915"/>
                </a:lnTo>
                <a:lnTo>
                  <a:pt x="8927029" y="34082"/>
                </a:lnTo>
                <a:lnTo>
                  <a:pt x="8883216" y="15566"/>
                </a:lnTo>
                <a:lnTo>
                  <a:pt x="8836229" y="3996"/>
                </a:lnTo>
                <a:lnTo>
                  <a:pt x="8786698" y="0"/>
                </a:lnTo>
                <a:close/>
              </a:path>
            </a:pathLst>
          </a:custGeom>
          <a:solidFill>
            <a:srgbClr val="D7DD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3">
            <a:extLst>
              <a:ext uri="{FF2B5EF4-FFF2-40B4-BE49-F238E27FC236}">
                <a16:creationId xmlns:a16="http://schemas.microsoft.com/office/drawing/2014/main" id="{7C7A3A7B-163A-C719-B09D-3725ECF2B073}"/>
              </a:ext>
            </a:extLst>
          </p:cNvPr>
          <p:cNvSpPr txBox="1"/>
          <p:nvPr/>
        </p:nvSpPr>
        <p:spPr>
          <a:xfrm>
            <a:off x="11283631" y="3796967"/>
            <a:ext cx="7292340" cy="16761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8100" marR="30480">
              <a:lnSpc>
                <a:spcPts val="3170"/>
              </a:lnSpc>
              <a:spcBef>
                <a:spcPts val="270"/>
              </a:spcBef>
            </a:pP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El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SM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es</a:t>
            </a:r>
            <a:r>
              <a:rPr sz="2700" b="1" spc="-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comorbilidad</a:t>
            </a:r>
            <a:r>
              <a:rPr sz="2700" b="1" spc="-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más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frecuente</a:t>
            </a:r>
            <a:r>
              <a:rPr sz="2700" b="1" spc="-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en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2700" b="1" spc="-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un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factor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riesgo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para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ECVs,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una de las principales causas de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muerte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entre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los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pacientes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psoriasis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121" name="object 17">
            <a:extLst>
              <a:ext uri="{FF2B5EF4-FFF2-40B4-BE49-F238E27FC236}">
                <a16:creationId xmlns:a16="http://schemas.microsoft.com/office/drawing/2014/main" id="{05467DDF-57BF-521D-56BA-2BF8DE2CCCDE}"/>
              </a:ext>
            </a:extLst>
          </p:cNvPr>
          <p:cNvSpPr/>
          <p:nvPr/>
        </p:nvSpPr>
        <p:spPr>
          <a:xfrm>
            <a:off x="1625585" y="2848734"/>
            <a:ext cx="772795" cy="772795"/>
          </a:xfrm>
          <a:custGeom>
            <a:avLst/>
            <a:gdLst/>
            <a:ahLst/>
            <a:cxnLst/>
            <a:rect l="l" t="t" r="r" b="b"/>
            <a:pathLst>
              <a:path w="772794" h="772795">
                <a:moveTo>
                  <a:pt x="400964" y="656856"/>
                </a:moveTo>
                <a:lnTo>
                  <a:pt x="394208" y="650113"/>
                </a:lnTo>
                <a:lnTo>
                  <a:pt x="377609" y="650113"/>
                </a:lnTo>
                <a:lnTo>
                  <a:pt x="370852" y="656856"/>
                </a:lnTo>
                <a:lnTo>
                  <a:pt x="370852" y="673468"/>
                </a:lnTo>
                <a:lnTo>
                  <a:pt x="377609" y="680224"/>
                </a:lnTo>
                <a:lnTo>
                  <a:pt x="385902" y="680224"/>
                </a:lnTo>
                <a:lnTo>
                  <a:pt x="394208" y="680224"/>
                </a:lnTo>
                <a:lnTo>
                  <a:pt x="400964" y="673468"/>
                </a:lnTo>
                <a:lnTo>
                  <a:pt x="400964" y="656856"/>
                </a:lnTo>
                <a:close/>
              </a:path>
              <a:path w="772794" h="772795">
                <a:moveTo>
                  <a:pt x="402209" y="470725"/>
                </a:moveTo>
                <a:lnTo>
                  <a:pt x="402018" y="452132"/>
                </a:lnTo>
                <a:lnTo>
                  <a:pt x="400926" y="434187"/>
                </a:lnTo>
                <a:lnTo>
                  <a:pt x="400050" y="424891"/>
                </a:lnTo>
                <a:lnTo>
                  <a:pt x="394423" y="419341"/>
                </a:lnTo>
                <a:lnTo>
                  <a:pt x="384708" y="419341"/>
                </a:lnTo>
                <a:lnTo>
                  <a:pt x="376783" y="420535"/>
                </a:lnTo>
                <a:lnTo>
                  <a:pt x="372351" y="425119"/>
                </a:lnTo>
                <a:lnTo>
                  <a:pt x="371271" y="430923"/>
                </a:lnTo>
                <a:lnTo>
                  <a:pt x="371894" y="447522"/>
                </a:lnTo>
                <a:lnTo>
                  <a:pt x="371881" y="464464"/>
                </a:lnTo>
                <a:lnTo>
                  <a:pt x="371449" y="481533"/>
                </a:lnTo>
                <a:lnTo>
                  <a:pt x="370116" y="517436"/>
                </a:lnTo>
                <a:lnTo>
                  <a:pt x="369709" y="536346"/>
                </a:lnTo>
                <a:lnTo>
                  <a:pt x="369900" y="554939"/>
                </a:lnTo>
                <a:lnTo>
                  <a:pt x="370992" y="572884"/>
                </a:lnTo>
                <a:lnTo>
                  <a:pt x="372033" y="583933"/>
                </a:lnTo>
                <a:lnTo>
                  <a:pt x="379666" y="587844"/>
                </a:lnTo>
                <a:lnTo>
                  <a:pt x="385889" y="587844"/>
                </a:lnTo>
                <a:lnTo>
                  <a:pt x="391553" y="587844"/>
                </a:lnTo>
                <a:lnTo>
                  <a:pt x="398297" y="584657"/>
                </a:lnTo>
                <a:lnTo>
                  <a:pt x="400634" y="575830"/>
                </a:lnTo>
                <a:lnTo>
                  <a:pt x="400024" y="559308"/>
                </a:lnTo>
                <a:lnTo>
                  <a:pt x="400037" y="542442"/>
                </a:lnTo>
                <a:lnTo>
                  <a:pt x="400469" y="525449"/>
                </a:lnTo>
                <a:lnTo>
                  <a:pt x="401802" y="489635"/>
                </a:lnTo>
                <a:lnTo>
                  <a:pt x="402209" y="470725"/>
                </a:lnTo>
                <a:close/>
              </a:path>
              <a:path w="772794" h="772795">
                <a:moveTo>
                  <a:pt x="651916" y="712724"/>
                </a:moveTo>
                <a:lnTo>
                  <a:pt x="650913" y="699287"/>
                </a:lnTo>
                <a:lnTo>
                  <a:pt x="646658" y="686803"/>
                </a:lnTo>
                <a:lnTo>
                  <a:pt x="621639" y="643420"/>
                </a:lnTo>
                <a:lnTo>
                  <a:pt x="621639" y="712724"/>
                </a:lnTo>
                <a:lnTo>
                  <a:pt x="620395" y="720090"/>
                </a:lnTo>
                <a:lnTo>
                  <a:pt x="590410" y="742784"/>
                </a:lnTo>
                <a:lnTo>
                  <a:pt x="181521" y="742784"/>
                </a:lnTo>
                <a:lnTo>
                  <a:pt x="150279" y="712724"/>
                </a:lnTo>
                <a:lnTo>
                  <a:pt x="150304" y="712076"/>
                </a:lnTo>
                <a:lnTo>
                  <a:pt x="363194" y="335381"/>
                </a:lnTo>
                <a:lnTo>
                  <a:pt x="378472" y="326136"/>
                </a:lnTo>
                <a:lnTo>
                  <a:pt x="393433" y="326136"/>
                </a:lnTo>
                <a:lnTo>
                  <a:pt x="618337" y="697268"/>
                </a:lnTo>
                <a:lnTo>
                  <a:pt x="621639" y="712724"/>
                </a:lnTo>
                <a:lnTo>
                  <a:pt x="621639" y="643420"/>
                </a:lnTo>
                <a:lnTo>
                  <a:pt x="438683" y="326136"/>
                </a:lnTo>
                <a:lnTo>
                  <a:pt x="436384" y="322135"/>
                </a:lnTo>
                <a:lnTo>
                  <a:pt x="426097" y="310997"/>
                </a:lnTo>
                <a:lnTo>
                  <a:pt x="413981" y="302768"/>
                </a:lnTo>
                <a:lnTo>
                  <a:pt x="400469" y="297649"/>
                </a:lnTo>
                <a:lnTo>
                  <a:pt x="386003" y="295897"/>
                </a:lnTo>
                <a:lnTo>
                  <a:pt x="371297" y="297649"/>
                </a:lnTo>
                <a:lnTo>
                  <a:pt x="371614" y="297649"/>
                </a:lnTo>
                <a:lnTo>
                  <a:pt x="358432" y="302539"/>
                </a:lnTo>
                <a:lnTo>
                  <a:pt x="125768" y="685660"/>
                </a:lnTo>
                <a:lnTo>
                  <a:pt x="120015" y="712076"/>
                </a:lnTo>
                <a:lnTo>
                  <a:pt x="121742" y="725487"/>
                </a:lnTo>
                <a:lnTo>
                  <a:pt x="126479" y="738276"/>
                </a:lnTo>
                <a:lnTo>
                  <a:pt x="126530" y="738416"/>
                </a:lnTo>
                <a:lnTo>
                  <a:pt x="134531" y="750544"/>
                </a:lnTo>
                <a:lnTo>
                  <a:pt x="144970" y="760514"/>
                </a:lnTo>
                <a:lnTo>
                  <a:pt x="157353" y="767956"/>
                </a:lnTo>
                <a:lnTo>
                  <a:pt x="171196" y="772477"/>
                </a:lnTo>
                <a:lnTo>
                  <a:pt x="600989" y="772477"/>
                </a:lnTo>
                <a:lnTo>
                  <a:pt x="635977" y="752348"/>
                </a:lnTo>
                <a:lnTo>
                  <a:pt x="649693" y="726528"/>
                </a:lnTo>
                <a:lnTo>
                  <a:pt x="651916" y="712724"/>
                </a:lnTo>
                <a:close/>
              </a:path>
              <a:path w="772794" h="772795">
                <a:moveTo>
                  <a:pt x="772325" y="381749"/>
                </a:moveTo>
                <a:lnTo>
                  <a:pt x="772198" y="373938"/>
                </a:lnTo>
                <a:lnTo>
                  <a:pt x="772172" y="371640"/>
                </a:lnTo>
                <a:lnTo>
                  <a:pt x="772134" y="369112"/>
                </a:lnTo>
                <a:lnTo>
                  <a:pt x="771994" y="365975"/>
                </a:lnTo>
                <a:lnTo>
                  <a:pt x="766470" y="316369"/>
                </a:lnTo>
                <a:lnTo>
                  <a:pt x="754138" y="268097"/>
                </a:lnTo>
                <a:lnTo>
                  <a:pt x="741057" y="235686"/>
                </a:lnTo>
                <a:lnTo>
                  <a:pt x="741057" y="371640"/>
                </a:lnTo>
                <a:lnTo>
                  <a:pt x="615315" y="371640"/>
                </a:lnTo>
                <a:lnTo>
                  <a:pt x="614984" y="365975"/>
                </a:lnTo>
                <a:lnTo>
                  <a:pt x="614870" y="363867"/>
                </a:lnTo>
                <a:lnTo>
                  <a:pt x="610362" y="332879"/>
                </a:lnTo>
                <a:lnTo>
                  <a:pt x="585089" y="270446"/>
                </a:lnTo>
                <a:lnTo>
                  <a:pt x="560158" y="234061"/>
                </a:lnTo>
                <a:lnTo>
                  <a:pt x="582206" y="212331"/>
                </a:lnTo>
                <a:lnTo>
                  <a:pt x="648779" y="146710"/>
                </a:lnTo>
                <a:lnTo>
                  <a:pt x="654519" y="153276"/>
                </a:lnTo>
                <a:lnTo>
                  <a:pt x="682853" y="190284"/>
                </a:lnTo>
                <a:lnTo>
                  <a:pt x="706081" y="230670"/>
                </a:lnTo>
                <a:lnTo>
                  <a:pt x="723569" y="273278"/>
                </a:lnTo>
                <a:lnTo>
                  <a:pt x="735177" y="317601"/>
                </a:lnTo>
                <a:lnTo>
                  <a:pt x="740625" y="363029"/>
                </a:lnTo>
                <a:lnTo>
                  <a:pt x="741057" y="371640"/>
                </a:lnTo>
                <a:lnTo>
                  <a:pt x="741057" y="235686"/>
                </a:lnTo>
                <a:lnTo>
                  <a:pt x="710958" y="178231"/>
                </a:lnTo>
                <a:lnTo>
                  <a:pt x="687603" y="146710"/>
                </a:lnTo>
                <a:lnTo>
                  <a:pt x="646379" y="101625"/>
                </a:lnTo>
                <a:lnTo>
                  <a:pt x="625767" y="84924"/>
                </a:lnTo>
                <a:lnTo>
                  <a:pt x="625767" y="123698"/>
                </a:lnTo>
                <a:lnTo>
                  <a:pt x="538429" y="212318"/>
                </a:lnTo>
                <a:lnTo>
                  <a:pt x="532676" y="207924"/>
                </a:lnTo>
                <a:lnTo>
                  <a:pt x="502069" y="187464"/>
                </a:lnTo>
                <a:lnTo>
                  <a:pt x="501853" y="187312"/>
                </a:lnTo>
                <a:lnTo>
                  <a:pt x="470623" y="171945"/>
                </a:lnTo>
                <a:lnTo>
                  <a:pt x="439407" y="161988"/>
                </a:lnTo>
                <a:lnTo>
                  <a:pt x="408647" y="157607"/>
                </a:lnTo>
                <a:lnTo>
                  <a:pt x="400837" y="157213"/>
                </a:lnTo>
                <a:lnTo>
                  <a:pt x="400837" y="31419"/>
                </a:lnTo>
                <a:lnTo>
                  <a:pt x="409460" y="31838"/>
                </a:lnTo>
                <a:lnTo>
                  <a:pt x="455269" y="37299"/>
                </a:lnTo>
                <a:lnTo>
                  <a:pt x="455028" y="37299"/>
                </a:lnTo>
                <a:lnTo>
                  <a:pt x="499325" y="48907"/>
                </a:lnTo>
                <a:lnTo>
                  <a:pt x="541870" y="66395"/>
                </a:lnTo>
                <a:lnTo>
                  <a:pt x="582053" y="89496"/>
                </a:lnTo>
                <a:lnTo>
                  <a:pt x="619201" y="117957"/>
                </a:lnTo>
                <a:lnTo>
                  <a:pt x="625767" y="123698"/>
                </a:lnTo>
                <a:lnTo>
                  <a:pt x="625767" y="84924"/>
                </a:lnTo>
                <a:lnTo>
                  <a:pt x="564299" y="43561"/>
                </a:lnTo>
                <a:lnTo>
                  <a:pt x="517931" y="23139"/>
                </a:lnTo>
                <a:lnTo>
                  <a:pt x="452856" y="5816"/>
                </a:lnTo>
                <a:lnTo>
                  <a:pt x="386359" y="0"/>
                </a:lnTo>
                <a:lnTo>
                  <a:pt x="371094" y="952"/>
                </a:lnTo>
                <a:lnTo>
                  <a:pt x="371094" y="31419"/>
                </a:lnTo>
                <a:lnTo>
                  <a:pt x="371094" y="157213"/>
                </a:lnTo>
                <a:lnTo>
                  <a:pt x="370522" y="157213"/>
                </a:lnTo>
                <a:lnTo>
                  <a:pt x="363308" y="157607"/>
                </a:lnTo>
                <a:lnTo>
                  <a:pt x="292252" y="175793"/>
                </a:lnTo>
                <a:lnTo>
                  <a:pt x="239255" y="207924"/>
                </a:lnTo>
                <a:lnTo>
                  <a:pt x="233514" y="212331"/>
                </a:lnTo>
                <a:lnTo>
                  <a:pt x="211759" y="190271"/>
                </a:lnTo>
                <a:lnTo>
                  <a:pt x="211759" y="234061"/>
                </a:lnTo>
                <a:lnTo>
                  <a:pt x="207352" y="239826"/>
                </a:lnTo>
                <a:lnTo>
                  <a:pt x="186880" y="270306"/>
                </a:lnTo>
                <a:lnTo>
                  <a:pt x="186791" y="270446"/>
                </a:lnTo>
                <a:lnTo>
                  <a:pt x="171526" y="301434"/>
                </a:lnTo>
                <a:lnTo>
                  <a:pt x="171437" y="301612"/>
                </a:lnTo>
                <a:lnTo>
                  <a:pt x="161467" y="332879"/>
                </a:lnTo>
                <a:lnTo>
                  <a:pt x="157162" y="363029"/>
                </a:lnTo>
                <a:lnTo>
                  <a:pt x="157048" y="363867"/>
                </a:lnTo>
                <a:lnTo>
                  <a:pt x="156654" y="371640"/>
                </a:lnTo>
                <a:lnTo>
                  <a:pt x="30873" y="371640"/>
                </a:lnTo>
                <a:lnTo>
                  <a:pt x="31140" y="365975"/>
                </a:lnTo>
                <a:lnTo>
                  <a:pt x="31242" y="363867"/>
                </a:lnTo>
                <a:lnTo>
                  <a:pt x="31280" y="363029"/>
                </a:lnTo>
                <a:lnTo>
                  <a:pt x="36664" y="317754"/>
                </a:lnTo>
                <a:lnTo>
                  <a:pt x="48221" y="273494"/>
                </a:lnTo>
                <a:lnTo>
                  <a:pt x="65722" y="230886"/>
                </a:lnTo>
                <a:lnTo>
                  <a:pt x="88861" y="190588"/>
                </a:lnTo>
                <a:lnTo>
                  <a:pt x="117398" y="153276"/>
                </a:lnTo>
                <a:lnTo>
                  <a:pt x="123139" y="146710"/>
                </a:lnTo>
                <a:lnTo>
                  <a:pt x="211759" y="234061"/>
                </a:lnTo>
                <a:lnTo>
                  <a:pt x="211759" y="190271"/>
                </a:lnTo>
                <a:lnTo>
                  <a:pt x="168821" y="146710"/>
                </a:lnTo>
                <a:lnTo>
                  <a:pt x="146151" y="123698"/>
                </a:lnTo>
                <a:lnTo>
                  <a:pt x="152717" y="117957"/>
                </a:lnTo>
                <a:lnTo>
                  <a:pt x="189890" y="89496"/>
                </a:lnTo>
                <a:lnTo>
                  <a:pt x="230111" y="66395"/>
                </a:lnTo>
                <a:lnTo>
                  <a:pt x="272719" y="48907"/>
                </a:lnTo>
                <a:lnTo>
                  <a:pt x="317055" y="37299"/>
                </a:lnTo>
                <a:lnTo>
                  <a:pt x="362458" y="31838"/>
                </a:lnTo>
                <a:lnTo>
                  <a:pt x="370890" y="31419"/>
                </a:lnTo>
                <a:lnTo>
                  <a:pt x="371094" y="31419"/>
                </a:lnTo>
                <a:lnTo>
                  <a:pt x="371094" y="952"/>
                </a:lnTo>
                <a:lnTo>
                  <a:pt x="292747" y="11557"/>
                </a:lnTo>
                <a:lnTo>
                  <a:pt x="247967" y="25730"/>
                </a:lnTo>
                <a:lnTo>
                  <a:pt x="205181" y="45250"/>
                </a:lnTo>
                <a:lnTo>
                  <a:pt x="164846" y="69951"/>
                </a:lnTo>
                <a:lnTo>
                  <a:pt x="127431" y="99656"/>
                </a:lnTo>
                <a:lnTo>
                  <a:pt x="93218" y="134505"/>
                </a:lnTo>
                <a:lnTo>
                  <a:pt x="63995" y="173012"/>
                </a:lnTo>
                <a:lnTo>
                  <a:pt x="39992" y="214693"/>
                </a:lnTo>
                <a:lnTo>
                  <a:pt x="21437" y="259092"/>
                </a:lnTo>
                <a:lnTo>
                  <a:pt x="8559" y="305752"/>
                </a:lnTo>
                <a:lnTo>
                  <a:pt x="1574" y="354203"/>
                </a:lnTo>
                <a:lnTo>
                  <a:pt x="1473" y="355549"/>
                </a:lnTo>
                <a:lnTo>
                  <a:pt x="0" y="358965"/>
                </a:lnTo>
                <a:lnTo>
                  <a:pt x="0" y="390702"/>
                </a:lnTo>
                <a:lnTo>
                  <a:pt x="3695" y="397687"/>
                </a:lnTo>
                <a:lnTo>
                  <a:pt x="7645" y="400964"/>
                </a:lnTo>
                <a:lnTo>
                  <a:pt x="10134" y="400964"/>
                </a:lnTo>
                <a:lnTo>
                  <a:pt x="12801" y="401358"/>
                </a:lnTo>
                <a:lnTo>
                  <a:pt x="19469" y="400964"/>
                </a:lnTo>
                <a:lnTo>
                  <a:pt x="68592" y="400964"/>
                </a:lnTo>
                <a:lnTo>
                  <a:pt x="83807" y="401472"/>
                </a:lnTo>
                <a:lnTo>
                  <a:pt x="82981" y="401472"/>
                </a:lnTo>
                <a:lnTo>
                  <a:pt x="114185" y="402602"/>
                </a:lnTo>
                <a:lnTo>
                  <a:pt x="114985" y="402602"/>
                </a:lnTo>
                <a:lnTo>
                  <a:pt x="130441" y="402983"/>
                </a:lnTo>
                <a:lnTo>
                  <a:pt x="140233" y="402983"/>
                </a:lnTo>
                <a:lnTo>
                  <a:pt x="152717" y="402602"/>
                </a:lnTo>
                <a:lnTo>
                  <a:pt x="153276" y="402602"/>
                </a:lnTo>
                <a:lnTo>
                  <a:pt x="161886" y="402145"/>
                </a:lnTo>
                <a:lnTo>
                  <a:pt x="162077" y="402145"/>
                </a:lnTo>
                <a:lnTo>
                  <a:pt x="170459" y="401472"/>
                </a:lnTo>
                <a:lnTo>
                  <a:pt x="186397" y="365975"/>
                </a:lnTo>
                <a:lnTo>
                  <a:pt x="186448" y="364744"/>
                </a:lnTo>
                <a:lnTo>
                  <a:pt x="195707" y="321691"/>
                </a:lnTo>
                <a:lnTo>
                  <a:pt x="231470" y="256451"/>
                </a:lnTo>
                <a:lnTo>
                  <a:pt x="285978" y="212331"/>
                </a:lnTo>
                <a:lnTo>
                  <a:pt x="286258" y="212140"/>
                </a:lnTo>
                <a:lnTo>
                  <a:pt x="317474" y="198602"/>
                </a:lnTo>
                <a:lnTo>
                  <a:pt x="350989" y="190284"/>
                </a:lnTo>
                <a:lnTo>
                  <a:pt x="385991" y="187464"/>
                </a:lnTo>
                <a:lnTo>
                  <a:pt x="420979" y="190284"/>
                </a:lnTo>
                <a:lnTo>
                  <a:pt x="485698" y="212140"/>
                </a:lnTo>
                <a:lnTo>
                  <a:pt x="540461" y="256451"/>
                </a:lnTo>
                <a:lnTo>
                  <a:pt x="576211" y="321691"/>
                </a:lnTo>
                <a:lnTo>
                  <a:pt x="584847" y="360210"/>
                </a:lnTo>
                <a:lnTo>
                  <a:pt x="585228" y="363029"/>
                </a:lnTo>
                <a:lnTo>
                  <a:pt x="585343" y="363867"/>
                </a:lnTo>
                <a:lnTo>
                  <a:pt x="585470" y="364744"/>
                </a:lnTo>
                <a:lnTo>
                  <a:pt x="585520" y="365975"/>
                </a:lnTo>
                <a:lnTo>
                  <a:pt x="585635" y="369112"/>
                </a:lnTo>
                <a:lnTo>
                  <a:pt x="585736" y="371640"/>
                </a:lnTo>
                <a:lnTo>
                  <a:pt x="609942" y="402145"/>
                </a:lnTo>
                <a:lnTo>
                  <a:pt x="631037" y="402983"/>
                </a:lnTo>
                <a:lnTo>
                  <a:pt x="645375" y="402983"/>
                </a:lnTo>
                <a:lnTo>
                  <a:pt x="660654" y="402602"/>
                </a:lnTo>
                <a:lnTo>
                  <a:pt x="661149" y="402602"/>
                </a:lnTo>
                <a:lnTo>
                  <a:pt x="705269" y="400964"/>
                </a:lnTo>
                <a:lnTo>
                  <a:pt x="761161" y="400964"/>
                </a:lnTo>
                <a:lnTo>
                  <a:pt x="767638" y="397256"/>
                </a:lnTo>
                <a:lnTo>
                  <a:pt x="771093" y="390994"/>
                </a:lnTo>
                <a:lnTo>
                  <a:pt x="772325" y="381749"/>
                </a:lnTo>
                <a:close/>
              </a:path>
            </a:pathLst>
          </a:custGeom>
          <a:solidFill>
            <a:srgbClr val="1D6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2" name="object 4">
            <a:extLst>
              <a:ext uri="{FF2B5EF4-FFF2-40B4-BE49-F238E27FC236}">
                <a16:creationId xmlns:a16="http://schemas.microsoft.com/office/drawing/2014/main" id="{59DFB827-316A-C3FD-1696-97E8A08DC22D}"/>
              </a:ext>
            </a:extLst>
          </p:cNvPr>
          <p:cNvGrpSpPr/>
          <p:nvPr/>
        </p:nvGrpSpPr>
        <p:grpSpPr>
          <a:xfrm>
            <a:off x="-64181" y="1954485"/>
            <a:ext cx="7013575" cy="621096"/>
            <a:chOff x="0" y="1898154"/>
            <a:chExt cx="7013575" cy="621096"/>
          </a:xfrm>
        </p:grpSpPr>
        <p:sp>
          <p:nvSpPr>
            <p:cNvPr id="123" name="object 5">
              <a:extLst>
                <a:ext uri="{FF2B5EF4-FFF2-40B4-BE49-F238E27FC236}">
                  <a16:creationId xmlns:a16="http://schemas.microsoft.com/office/drawing/2014/main" id="{09F11CC3-7A44-D38E-6EB5-FBBA51E03E93}"/>
                </a:ext>
              </a:extLst>
            </p:cNvPr>
            <p:cNvSpPr/>
            <p:nvPr/>
          </p:nvSpPr>
          <p:spPr>
            <a:xfrm>
              <a:off x="0" y="1965530"/>
              <a:ext cx="7013575" cy="553720"/>
            </a:xfrm>
            <a:custGeom>
              <a:avLst/>
              <a:gdLst/>
              <a:ahLst/>
              <a:cxnLst/>
              <a:rect l="l" t="t" r="r" b="b"/>
              <a:pathLst>
                <a:path w="7013575" h="553719">
                  <a:moveTo>
                    <a:pt x="6856736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6856736" y="553302"/>
                  </a:lnTo>
                  <a:lnTo>
                    <a:pt x="6906234" y="545318"/>
                  </a:lnTo>
                  <a:lnTo>
                    <a:pt x="6949220" y="523087"/>
                  </a:lnTo>
                  <a:lnTo>
                    <a:pt x="6983117" y="489187"/>
                  </a:lnTo>
                  <a:lnTo>
                    <a:pt x="7005346" y="446198"/>
                  </a:lnTo>
                  <a:lnTo>
                    <a:pt x="7013328" y="396699"/>
                  </a:lnTo>
                  <a:lnTo>
                    <a:pt x="7013328" y="156592"/>
                  </a:lnTo>
                  <a:lnTo>
                    <a:pt x="7005346" y="107098"/>
                  </a:lnTo>
                  <a:lnTo>
                    <a:pt x="6983117" y="64112"/>
                  </a:lnTo>
                  <a:lnTo>
                    <a:pt x="6949220" y="30214"/>
                  </a:lnTo>
                  <a:lnTo>
                    <a:pt x="6906234" y="7983"/>
                  </a:lnTo>
                  <a:lnTo>
                    <a:pt x="6856736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6">
              <a:extLst>
                <a:ext uri="{FF2B5EF4-FFF2-40B4-BE49-F238E27FC236}">
                  <a16:creationId xmlns:a16="http://schemas.microsoft.com/office/drawing/2014/main" id="{E8F0A302-780C-EC1B-41CF-CF5DA402200D}"/>
                </a:ext>
              </a:extLst>
            </p:cNvPr>
            <p:cNvSpPr/>
            <p:nvPr/>
          </p:nvSpPr>
          <p:spPr>
            <a:xfrm>
              <a:off x="0" y="1898154"/>
              <a:ext cx="6896100" cy="553720"/>
            </a:xfrm>
            <a:custGeom>
              <a:avLst/>
              <a:gdLst/>
              <a:ahLst/>
              <a:cxnLst/>
              <a:rect l="l" t="t" r="r" b="b"/>
              <a:pathLst>
                <a:path w="6896100" h="553719">
                  <a:moveTo>
                    <a:pt x="6738979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6738979" y="553302"/>
                  </a:lnTo>
                  <a:lnTo>
                    <a:pt x="6788476" y="545318"/>
                  </a:lnTo>
                  <a:lnTo>
                    <a:pt x="6831462" y="523087"/>
                  </a:lnTo>
                  <a:lnTo>
                    <a:pt x="6865359" y="489187"/>
                  </a:lnTo>
                  <a:lnTo>
                    <a:pt x="6887588" y="446198"/>
                  </a:lnTo>
                  <a:lnTo>
                    <a:pt x="6895571" y="396699"/>
                  </a:lnTo>
                  <a:lnTo>
                    <a:pt x="6895571" y="156592"/>
                  </a:lnTo>
                  <a:lnTo>
                    <a:pt x="6887588" y="107098"/>
                  </a:lnTo>
                  <a:lnTo>
                    <a:pt x="6865359" y="64112"/>
                  </a:lnTo>
                  <a:lnTo>
                    <a:pt x="6831462" y="30214"/>
                  </a:lnTo>
                  <a:lnTo>
                    <a:pt x="6788476" y="7983"/>
                  </a:lnTo>
                  <a:lnTo>
                    <a:pt x="6738979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7">
            <a:extLst>
              <a:ext uri="{FF2B5EF4-FFF2-40B4-BE49-F238E27FC236}">
                <a16:creationId xmlns:a16="http://schemas.microsoft.com/office/drawing/2014/main" id="{1FEA94E9-BA48-0A2A-F2FF-F0BDE8911817}"/>
              </a:ext>
            </a:extLst>
          </p:cNvPr>
          <p:cNvSpPr txBox="1"/>
          <p:nvPr/>
        </p:nvSpPr>
        <p:spPr>
          <a:xfrm>
            <a:off x="1162377" y="2013588"/>
            <a:ext cx="524002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Impacto</a:t>
            </a:r>
            <a:r>
              <a:rPr sz="2600" b="1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2600" b="1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600" b="1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2600" b="1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600" b="1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2600" b="1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 spc="-25">
                <a:solidFill>
                  <a:srgbClr val="FFFFFF"/>
                </a:solidFill>
                <a:latin typeface="Noto Sans"/>
                <a:cs typeface="Noto Sans"/>
              </a:rPr>
              <a:t>SM</a:t>
            </a:r>
            <a:endParaRPr sz="2600">
              <a:latin typeface="Noto Sans"/>
              <a:cs typeface="Noto Sans"/>
            </a:endParaRPr>
          </a:p>
        </p:txBody>
      </p:sp>
      <p:grpSp>
        <p:nvGrpSpPr>
          <p:cNvPr id="126" name="object 8">
            <a:extLst>
              <a:ext uri="{FF2B5EF4-FFF2-40B4-BE49-F238E27FC236}">
                <a16:creationId xmlns:a16="http://schemas.microsoft.com/office/drawing/2014/main" id="{57FE1CC9-A92C-0051-DF24-1065F77248E3}"/>
              </a:ext>
            </a:extLst>
          </p:cNvPr>
          <p:cNvGrpSpPr/>
          <p:nvPr/>
        </p:nvGrpSpPr>
        <p:grpSpPr>
          <a:xfrm>
            <a:off x="1475759" y="2694739"/>
            <a:ext cx="1618615" cy="3713584"/>
            <a:chOff x="1126098" y="2862667"/>
            <a:chExt cx="1618615" cy="3713584"/>
          </a:xfrm>
        </p:grpSpPr>
        <p:sp>
          <p:nvSpPr>
            <p:cNvPr id="127" name="object 9">
              <a:extLst>
                <a:ext uri="{FF2B5EF4-FFF2-40B4-BE49-F238E27FC236}">
                  <a16:creationId xmlns:a16="http://schemas.microsoft.com/office/drawing/2014/main" id="{552EA89F-596D-BADC-5B2D-204AED42345B}"/>
                </a:ext>
              </a:extLst>
            </p:cNvPr>
            <p:cNvSpPr/>
            <p:nvPr/>
          </p:nvSpPr>
          <p:spPr>
            <a:xfrm>
              <a:off x="1248152" y="3406966"/>
              <a:ext cx="1339215" cy="3169285"/>
            </a:xfrm>
            <a:custGeom>
              <a:avLst/>
              <a:gdLst/>
              <a:ahLst/>
              <a:cxnLst/>
              <a:rect l="l" t="t" r="r" b="b"/>
              <a:pathLst>
                <a:path w="1339214" h="3169284">
                  <a:moveTo>
                    <a:pt x="1339142" y="0"/>
                  </a:moveTo>
                  <a:lnTo>
                    <a:pt x="0" y="0"/>
                  </a:lnTo>
                  <a:lnTo>
                    <a:pt x="0" y="3169023"/>
                  </a:lnTo>
                  <a:lnTo>
                    <a:pt x="1339142" y="3169023"/>
                  </a:lnTo>
                  <a:lnTo>
                    <a:pt x="1339142" y="0"/>
                  </a:lnTo>
                  <a:close/>
                </a:path>
              </a:pathLst>
            </a:custGeom>
            <a:solidFill>
              <a:srgbClr val="EB959D">
                <a:alpha val="1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0">
              <a:extLst>
                <a:ext uri="{FF2B5EF4-FFF2-40B4-BE49-F238E27FC236}">
                  <a16:creationId xmlns:a16="http://schemas.microsoft.com/office/drawing/2014/main" id="{06099BB2-2012-C015-7F97-41A07DB56275}"/>
                </a:ext>
              </a:extLst>
            </p:cNvPr>
            <p:cNvSpPr/>
            <p:nvPr/>
          </p:nvSpPr>
          <p:spPr>
            <a:xfrm>
              <a:off x="1126098" y="2862667"/>
              <a:ext cx="1618615" cy="1618615"/>
            </a:xfrm>
            <a:custGeom>
              <a:avLst/>
              <a:gdLst/>
              <a:ahLst/>
              <a:cxnLst/>
              <a:rect l="l" t="t" r="r" b="b"/>
              <a:pathLst>
                <a:path w="1618614" h="1618614">
                  <a:moveTo>
                    <a:pt x="809200" y="0"/>
                  </a:moveTo>
                  <a:lnTo>
                    <a:pt x="764841" y="1209"/>
                  </a:lnTo>
                  <a:lnTo>
                    <a:pt x="720589" y="4836"/>
                  </a:lnTo>
                  <a:lnTo>
                    <a:pt x="676552" y="10883"/>
                  </a:lnTo>
                  <a:lnTo>
                    <a:pt x="632836" y="19347"/>
                  </a:lnTo>
                  <a:lnTo>
                    <a:pt x="589551" y="30230"/>
                  </a:lnTo>
                  <a:lnTo>
                    <a:pt x="546801" y="43532"/>
                  </a:lnTo>
                  <a:lnTo>
                    <a:pt x="504696" y="59252"/>
                  </a:lnTo>
                  <a:lnTo>
                    <a:pt x="463342" y="77390"/>
                  </a:lnTo>
                  <a:lnTo>
                    <a:pt x="422847" y="97947"/>
                  </a:lnTo>
                  <a:lnTo>
                    <a:pt x="383318" y="120922"/>
                  </a:lnTo>
                  <a:lnTo>
                    <a:pt x="344862" y="146316"/>
                  </a:lnTo>
                  <a:lnTo>
                    <a:pt x="307587" y="174128"/>
                  </a:lnTo>
                  <a:lnTo>
                    <a:pt x="271600" y="204359"/>
                  </a:lnTo>
                  <a:lnTo>
                    <a:pt x="237008" y="237008"/>
                  </a:lnTo>
                  <a:lnTo>
                    <a:pt x="204359" y="271600"/>
                  </a:lnTo>
                  <a:lnTo>
                    <a:pt x="174128" y="307587"/>
                  </a:lnTo>
                  <a:lnTo>
                    <a:pt x="146316" y="344862"/>
                  </a:lnTo>
                  <a:lnTo>
                    <a:pt x="120922" y="383318"/>
                  </a:lnTo>
                  <a:lnTo>
                    <a:pt x="97947" y="422847"/>
                  </a:lnTo>
                  <a:lnTo>
                    <a:pt x="77390" y="463342"/>
                  </a:lnTo>
                  <a:lnTo>
                    <a:pt x="59252" y="504696"/>
                  </a:lnTo>
                  <a:lnTo>
                    <a:pt x="43532" y="546801"/>
                  </a:lnTo>
                  <a:lnTo>
                    <a:pt x="30230" y="589551"/>
                  </a:lnTo>
                  <a:lnTo>
                    <a:pt x="19347" y="632836"/>
                  </a:lnTo>
                  <a:lnTo>
                    <a:pt x="10883" y="676552"/>
                  </a:lnTo>
                  <a:lnTo>
                    <a:pt x="4836" y="720589"/>
                  </a:lnTo>
                  <a:lnTo>
                    <a:pt x="1209" y="764841"/>
                  </a:lnTo>
                  <a:lnTo>
                    <a:pt x="0" y="809200"/>
                  </a:lnTo>
                  <a:lnTo>
                    <a:pt x="1209" y="853559"/>
                  </a:lnTo>
                  <a:lnTo>
                    <a:pt x="4836" y="897811"/>
                  </a:lnTo>
                  <a:lnTo>
                    <a:pt x="10883" y="941848"/>
                  </a:lnTo>
                  <a:lnTo>
                    <a:pt x="19347" y="985564"/>
                  </a:lnTo>
                  <a:lnTo>
                    <a:pt x="30230" y="1028849"/>
                  </a:lnTo>
                  <a:lnTo>
                    <a:pt x="43532" y="1071599"/>
                  </a:lnTo>
                  <a:lnTo>
                    <a:pt x="59252" y="1113704"/>
                  </a:lnTo>
                  <a:lnTo>
                    <a:pt x="77390" y="1155058"/>
                  </a:lnTo>
                  <a:lnTo>
                    <a:pt x="97947" y="1195553"/>
                  </a:lnTo>
                  <a:lnTo>
                    <a:pt x="120922" y="1235082"/>
                  </a:lnTo>
                  <a:lnTo>
                    <a:pt x="146316" y="1273538"/>
                  </a:lnTo>
                  <a:lnTo>
                    <a:pt x="174128" y="1310813"/>
                  </a:lnTo>
                  <a:lnTo>
                    <a:pt x="204359" y="1346800"/>
                  </a:lnTo>
                  <a:lnTo>
                    <a:pt x="237008" y="1381392"/>
                  </a:lnTo>
                  <a:lnTo>
                    <a:pt x="271600" y="1414041"/>
                  </a:lnTo>
                  <a:lnTo>
                    <a:pt x="307587" y="1444272"/>
                  </a:lnTo>
                  <a:lnTo>
                    <a:pt x="344862" y="1472084"/>
                  </a:lnTo>
                  <a:lnTo>
                    <a:pt x="383318" y="1497478"/>
                  </a:lnTo>
                  <a:lnTo>
                    <a:pt x="422847" y="1520453"/>
                  </a:lnTo>
                  <a:lnTo>
                    <a:pt x="463342" y="1541010"/>
                  </a:lnTo>
                  <a:lnTo>
                    <a:pt x="504696" y="1559148"/>
                  </a:lnTo>
                  <a:lnTo>
                    <a:pt x="546801" y="1574868"/>
                  </a:lnTo>
                  <a:lnTo>
                    <a:pt x="589551" y="1588170"/>
                  </a:lnTo>
                  <a:lnTo>
                    <a:pt x="632836" y="1599053"/>
                  </a:lnTo>
                  <a:lnTo>
                    <a:pt x="676552" y="1607517"/>
                  </a:lnTo>
                  <a:lnTo>
                    <a:pt x="720589" y="1613564"/>
                  </a:lnTo>
                  <a:lnTo>
                    <a:pt x="764841" y="1617191"/>
                  </a:lnTo>
                  <a:lnTo>
                    <a:pt x="809200" y="1618400"/>
                  </a:lnTo>
                  <a:lnTo>
                    <a:pt x="853559" y="1617191"/>
                  </a:lnTo>
                  <a:lnTo>
                    <a:pt x="897811" y="1613564"/>
                  </a:lnTo>
                  <a:lnTo>
                    <a:pt x="941848" y="1607517"/>
                  </a:lnTo>
                  <a:lnTo>
                    <a:pt x="985564" y="1599053"/>
                  </a:lnTo>
                  <a:lnTo>
                    <a:pt x="1028849" y="1588170"/>
                  </a:lnTo>
                  <a:lnTo>
                    <a:pt x="1071599" y="1574868"/>
                  </a:lnTo>
                  <a:lnTo>
                    <a:pt x="1113704" y="1559148"/>
                  </a:lnTo>
                  <a:lnTo>
                    <a:pt x="1155058" y="1541010"/>
                  </a:lnTo>
                  <a:lnTo>
                    <a:pt x="1195553" y="1520453"/>
                  </a:lnTo>
                  <a:lnTo>
                    <a:pt x="1235082" y="1497478"/>
                  </a:lnTo>
                  <a:lnTo>
                    <a:pt x="1273538" y="1472084"/>
                  </a:lnTo>
                  <a:lnTo>
                    <a:pt x="1310813" y="1444272"/>
                  </a:lnTo>
                  <a:lnTo>
                    <a:pt x="1346800" y="1414041"/>
                  </a:lnTo>
                  <a:lnTo>
                    <a:pt x="1381392" y="1381392"/>
                  </a:lnTo>
                  <a:lnTo>
                    <a:pt x="1414041" y="1346800"/>
                  </a:lnTo>
                  <a:lnTo>
                    <a:pt x="1444272" y="1310813"/>
                  </a:lnTo>
                  <a:lnTo>
                    <a:pt x="1472084" y="1273538"/>
                  </a:lnTo>
                  <a:lnTo>
                    <a:pt x="1497478" y="1235082"/>
                  </a:lnTo>
                  <a:lnTo>
                    <a:pt x="1520453" y="1195553"/>
                  </a:lnTo>
                  <a:lnTo>
                    <a:pt x="1541010" y="1155058"/>
                  </a:lnTo>
                  <a:lnTo>
                    <a:pt x="1559148" y="1113704"/>
                  </a:lnTo>
                  <a:lnTo>
                    <a:pt x="1574868" y="1071599"/>
                  </a:lnTo>
                  <a:lnTo>
                    <a:pt x="1588170" y="1028849"/>
                  </a:lnTo>
                  <a:lnTo>
                    <a:pt x="1599053" y="985564"/>
                  </a:lnTo>
                  <a:lnTo>
                    <a:pt x="1607517" y="941848"/>
                  </a:lnTo>
                  <a:lnTo>
                    <a:pt x="1613564" y="897811"/>
                  </a:lnTo>
                  <a:lnTo>
                    <a:pt x="1617191" y="853559"/>
                  </a:lnTo>
                  <a:lnTo>
                    <a:pt x="1618400" y="809200"/>
                  </a:lnTo>
                  <a:lnTo>
                    <a:pt x="1617191" y="764841"/>
                  </a:lnTo>
                  <a:lnTo>
                    <a:pt x="1613564" y="720589"/>
                  </a:lnTo>
                  <a:lnTo>
                    <a:pt x="1607517" y="676552"/>
                  </a:lnTo>
                  <a:lnTo>
                    <a:pt x="1599053" y="632836"/>
                  </a:lnTo>
                  <a:lnTo>
                    <a:pt x="1588170" y="589551"/>
                  </a:lnTo>
                  <a:lnTo>
                    <a:pt x="1574868" y="546801"/>
                  </a:lnTo>
                  <a:lnTo>
                    <a:pt x="1559148" y="504696"/>
                  </a:lnTo>
                  <a:lnTo>
                    <a:pt x="1541010" y="463342"/>
                  </a:lnTo>
                  <a:lnTo>
                    <a:pt x="1520453" y="422847"/>
                  </a:lnTo>
                  <a:lnTo>
                    <a:pt x="1497478" y="383318"/>
                  </a:lnTo>
                  <a:lnTo>
                    <a:pt x="1472084" y="344862"/>
                  </a:lnTo>
                  <a:lnTo>
                    <a:pt x="1444272" y="307587"/>
                  </a:lnTo>
                  <a:lnTo>
                    <a:pt x="1414041" y="271600"/>
                  </a:lnTo>
                  <a:lnTo>
                    <a:pt x="1381392" y="237008"/>
                  </a:lnTo>
                  <a:lnTo>
                    <a:pt x="1346800" y="204359"/>
                  </a:lnTo>
                  <a:lnTo>
                    <a:pt x="1310813" y="174128"/>
                  </a:lnTo>
                  <a:lnTo>
                    <a:pt x="1273538" y="146316"/>
                  </a:lnTo>
                  <a:lnTo>
                    <a:pt x="1235082" y="120922"/>
                  </a:lnTo>
                  <a:lnTo>
                    <a:pt x="1195553" y="97947"/>
                  </a:lnTo>
                  <a:lnTo>
                    <a:pt x="1155058" y="77390"/>
                  </a:lnTo>
                  <a:lnTo>
                    <a:pt x="1113704" y="59252"/>
                  </a:lnTo>
                  <a:lnTo>
                    <a:pt x="1071599" y="43532"/>
                  </a:lnTo>
                  <a:lnTo>
                    <a:pt x="1028849" y="30230"/>
                  </a:lnTo>
                  <a:lnTo>
                    <a:pt x="985564" y="19347"/>
                  </a:lnTo>
                  <a:lnTo>
                    <a:pt x="941848" y="10883"/>
                  </a:lnTo>
                  <a:lnTo>
                    <a:pt x="897811" y="4836"/>
                  </a:lnTo>
                  <a:lnTo>
                    <a:pt x="853559" y="1209"/>
                  </a:lnTo>
                  <a:lnTo>
                    <a:pt x="80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1">
              <a:extLst>
                <a:ext uri="{FF2B5EF4-FFF2-40B4-BE49-F238E27FC236}">
                  <a16:creationId xmlns:a16="http://schemas.microsoft.com/office/drawing/2014/main" id="{CB520192-7599-FC18-B054-E39950FE745E}"/>
                </a:ext>
              </a:extLst>
            </p:cNvPr>
            <p:cNvSpPr/>
            <p:nvPr/>
          </p:nvSpPr>
          <p:spPr>
            <a:xfrm>
              <a:off x="1126098" y="2862667"/>
              <a:ext cx="1618615" cy="1618615"/>
            </a:xfrm>
            <a:custGeom>
              <a:avLst/>
              <a:gdLst/>
              <a:ahLst/>
              <a:cxnLst/>
              <a:rect l="l" t="t" r="r" b="b"/>
              <a:pathLst>
                <a:path w="1618614" h="1618614">
                  <a:moveTo>
                    <a:pt x="809200" y="0"/>
                  </a:moveTo>
                  <a:lnTo>
                    <a:pt x="764841" y="1209"/>
                  </a:lnTo>
                  <a:lnTo>
                    <a:pt x="720589" y="4836"/>
                  </a:lnTo>
                  <a:lnTo>
                    <a:pt x="676552" y="10883"/>
                  </a:lnTo>
                  <a:lnTo>
                    <a:pt x="632836" y="19347"/>
                  </a:lnTo>
                  <a:lnTo>
                    <a:pt x="589551" y="30230"/>
                  </a:lnTo>
                  <a:lnTo>
                    <a:pt x="546801" y="43532"/>
                  </a:lnTo>
                  <a:lnTo>
                    <a:pt x="504696" y="59252"/>
                  </a:lnTo>
                  <a:lnTo>
                    <a:pt x="463342" y="77390"/>
                  </a:lnTo>
                  <a:lnTo>
                    <a:pt x="422847" y="97947"/>
                  </a:lnTo>
                  <a:lnTo>
                    <a:pt x="383318" y="120922"/>
                  </a:lnTo>
                  <a:lnTo>
                    <a:pt x="344862" y="146316"/>
                  </a:lnTo>
                  <a:lnTo>
                    <a:pt x="307587" y="174128"/>
                  </a:lnTo>
                  <a:lnTo>
                    <a:pt x="271600" y="204359"/>
                  </a:lnTo>
                  <a:lnTo>
                    <a:pt x="237008" y="237008"/>
                  </a:lnTo>
                  <a:lnTo>
                    <a:pt x="204359" y="271600"/>
                  </a:lnTo>
                  <a:lnTo>
                    <a:pt x="174128" y="307587"/>
                  </a:lnTo>
                  <a:lnTo>
                    <a:pt x="146316" y="344862"/>
                  </a:lnTo>
                  <a:lnTo>
                    <a:pt x="120922" y="383318"/>
                  </a:lnTo>
                  <a:lnTo>
                    <a:pt x="97947" y="422847"/>
                  </a:lnTo>
                  <a:lnTo>
                    <a:pt x="77390" y="463342"/>
                  </a:lnTo>
                  <a:lnTo>
                    <a:pt x="59252" y="504696"/>
                  </a:lnTo>
                  <a:lnTo>
                    <a:pt x="43532" y="546801"/>
                  </a:lnTo>
                  <a:lnTo>
                    <a:pt x="30230" y="589551"/>
                  </a:lnTo>
                  <a:lnTo>
                    <a:pt x="19347" y="632836"/>
                  </a:lnTo>
                  <a:lnTo>
                    <a:pt x="10883" y="676552"/>
                  </a:lnTo>
                  <a:lnTo>
                    <a:pt x="4836" y="720589"/>
                  </a:lnTo>
                  <a:lnTo>
                    <a:pt x="1209" y="764841"/>
                  </a:lnTo>
                  <a:lnTo>
                    <a:pt x="35" y="807886"/>
                  </a:lnTo>
                  <a:lnTo>
                    <a:pt x="0" y="809200"/>
                  </a:lnTo>
                  <a:lnTo>
                    <a:pt x="1116" y="850149"/>
                  </a:lnTo>
                  <a:lnTo>
                    <a:pt x="1209" y="853559"/>
                  </a:lnTo>
                  <a:lnTo>
                    <a:pt x="4818" y="897586"/>
                  </a:lnTo>
                  <a:lnTo>
                    <a:pt x="10883" y="941848"/>
                  </a:lnTo>
                  <a:lnTo>
                    <a:pt x="19347" y="985564"/>
                  </a:lnTo>
                  <a:lnTo>
                    <a:pt x="30230" y="1028849"/>
                  </a:lnTo>
                  <a:lnTo>
                    <a:pt x="43532" y="1071599"/>
                  </a:lnTo>
                  <a:lnTo>
                    <a:pt x="59252" y="1113704"/>
                  </a:lnTo>
                  <a:lnTo>
                    <a:pt x="77390" y="1155058"/>
                  </a:lnTo>
                  <a:lnTo>
                    <a:pt x="97947" y="1195553"/>
                  </a:lnTo>
                  <a:lnTo>
                    <a:pt x="120922" y="1235082"/>
                  </a:lnTo>
                  <a:lnTo>
                    <a:pt x="146316" y="1273538"/>
                  </a:lnTo>
                  <a:lnTo>
                    <a:pt x="174128" y="1310813"/>
                  </a:lnTo>
                  <a:lnTo>
                    <a:pt x="204359" y="1346800"/>
                  </a:lnTo>
                  <a:lnTo>
                    <a:pt x="237008" y="1381392"/>
                  </a:lnTo>
                  <a:lnTo>
                    <a:pt x="271600" y="1414041"/>
                  </a:lnTo>
                  <a:lnTo>
                    <a:pt x="307587" y="1444272"/>
                  </a:lnTo>
                  <a:lnTo>
                    <a:pt x="344862" y="1472084"/>
                  </a:lnTo>
                  <a:lnTo>
                    <a:pt x="383318" y="1497478"/>
                  </a:lnTo>
                  <a:lnTo>
                    <a:pt x="422847" y="1520453"/>
                  </a:lnTo>
                  <a:lnTo>
                    <a:pt x="463342" y="1541010"/>
                  </a:lnTo>
                  <a:lnTo>
                    <a:pt x="504696" y="1559148"/>
                  </a:lnTo>
                  <a:lnTo>
                    <a:pt x="546801" y="1574868"/>
                  </a:lnTo>
                  <a:lnTo>
                    <a:pt x="589551" y="1588170"/>
                  </a:lnTo>
                  <a:lnTo>
                    <a:pt x="632836" y="1599053"/>
                  </a:lnTo>
                  <a:lnTo>
                    <a:pt x="676552" y="1607517"/>
                  </a:lnTo>
                  <a:lnTo>
                    <a:pt x="720589" y="1613564"/>
                  </a:lnTo>
                  <a:lnTo>
                    <a:pt x="764841" y="1617191"/>
                  </a:lnTo>
                  <a:lnTo>
                    <a:pt x="809200" y="1618400"/>
                  </a:lnTo>
                  <a:lnTo>
                    <a:pt x="853559" y="1617191"/>
                  </a:lnTo>
                  <a:lnTo>
                    <a:pt x="897811" y="1613564"/>
                  </a:lnTo>
                  <a:lnTo>
                    <a:pt x="941848" y="1607517"/>
                  </a:lnTo>
                  <a:lnTo>
                    <a:pt x="985564" y="1599053"/>
                  </a:lnTo>
                  <a:lnTo>
                    <a:pt x="1028849" y="1588170"/>
                  </a:lnTo>
                  <a:lnTo>
                    <a:pt x="1071599" y="1574868"/>
                  </a:lnTo>
                  <a:lnTo>
                    <a:pt x="1113704" y="1559148"/>
                  </a:lnTo>
                  <a:lnTo>
                    <a:pt x="1125361" y="1554035"/>
                  </a:lnTo>
                  <a:lnTo>
                    <a:pt x="810031" y="1554035"/>
                  </a:lnTo>
                  <a:lnTo>
                    <a:pt x="764093" y="1552816"/>
                  </a:lnTo>
                  <a:lnTo>
                    <a:pt x="718048" y="1548714"/>
                  </a:lnTo>
                  <a:lnTo>
                    <a:pt x="672020" y="1541677"/>
                  </a:lnTo>
                  <a:lnTo>
                    <a:pt x="626137" y="1531654"/>
                  </a:lnTo>
                  <a:lnTo>
                    <a:pt x="580767" y="1518664"/>
                  </a:lnTo>
                  <a:lnTo>
                    <a:pt x="535303" y="1502446"/>
                  </a:lnTo>
                  <a:lnTo>
                    <a:pt x="489524" y="1482534"/>
                  </a:lnTo>
                  <a:lnTo>
                    <a:pt x="445403" y="1459589"/>
                  </a:lnTo>
                  <a:lnTo>
                    <a:pt x="402991" y="1433772"/>
                  </a:lnTo>
                  <a:lnTo>
                    <a:pt x="362340" y="1405246"/>
                  </a:lnTo>
                  <a:lnTo>
                    <a:pt x="323501" y="1374173"/>
                  </a:lnTo>
                  <a:lnTo>
                    <a:pt x="286526" y="1340717"/>
                  </a:lnTo>
                  <a:lnTo>
                    <a:pt x="251468" y="1305038"/>
                  </a:lnTo>
                  <a:lnTo>
                    <a:pt x="252662" y="1304347"/>
                  </a:lnTo>
                  <a:lnTo>
                    <a:pt x="253112" y="1303038"/>
                  </a:lnTo>
                  <a:lnTo>
                    <a:pt x="254086" y="1302159"/>
                  </a:lnTo>
                  <a:lnTo>
                    <a:pt x="220776" y="1262407"/>
                  </a:lnTo>
                  <a:lnTo>
                    <a:pt x="190657" y="1221002"/>
                  </a:lnTo>
                  <a:lnTo>
                    <a:pt x="163731" y="1178097"/>
                  </a:lnTo>
                  <a:lnTo>
                    <a:pt x="140002" y="1133847"/>
                  </a:lnTo>
                  <a:lnTo>
                    <a:pt x="119577" y="1088637"/>
                  </a:lnTo>
                  <a:lnTo>
                    <a:pt x="102163" y="1041978"/>
                  </a:lnTo>
                  <a:lnTo>
                    <a:pt x="101913" y="1041978"/>
                  </a:lnTo>
                  <a:lnTo>
                    <a:pt x="101557" y="1041727"/>
                  </a:lnTo>
                  <a:lnTo>
                    <a:pt x="101201" y="1041727"/>
                  </a:lnTo>
                  <a:lnTo>
                    <a:pt x="99770" y="1037455"/>
                  </a:lnTo>
                  <a:lnTo>
                    <a:pt x="99693" y="1037224"/>
                  </a:lnTo>
                  <a:lnTo>
                    <a:pt x="98729" y="1032638"/>
                  </a:lnTo>
                  <a:lnTo>
                    <a:pt x="97316" y="1028115"/>
                  </a:lnTo>
                  <a:lnTo>
                    <a:pt x="86790" y="990570"/>
                  </a:lnTo>
                  <a:lnTo>
                    <a:pt x="76690" y="945408"/>
                  </a:lnTo>
                  <a:lnTo>
                    <a:pt x="70092" y="903763"/>
                  </a:lnTo>
                  <a:lnTo>
                    <a:pt x="65240" y="855909"/>
                  </a:lnTo>
                  <a:lnTo>
                    <a:pt x="63492" y="809200"/>
                  </a:lnTo>
                  <a:lnTo>
                    <a:pt x="63443" y="807886"/>
                  </a:lnTo>
                  <a:lnTo>
                    <a:pt x="64702" y="759853"/>
                  </a:lnTo>
                  <a:lnTo>
                    <a:pt x="69021" y="711970"/>
                  </a:lnTo>
                  <a:lnTo>
                    <a:pt x="76405" y="664396"/>
                  </a:lnTo>
                  <a:lnTo>
                    <a:pt x="86856" y="617293"/>
                  </a:lnTo>
                  <a:lnTo>
                    <a:pt x="100379" y="570819"/>
                  </a:lnTo>
                  <a:lnTo>
                    <a:pt x="116976" y="525133"/>
                  </a:lnTo>
                  <a:lnTo>
                    <a:pt x="136651" y="480397"/>
                  </a:lnTo>
                  <a:lnTo>
                    <a:pt x="159407" y="436768"/>
                  </a:lnTo>
                  <a:lnTo>
                    <a:pt x="185249" y="394408"/>
                  </a:lnTo>
                  <a:lnTo>
                    <a:pt x="214180" y="353477"/>
                  </a:lnTo>
                  <a:lnTo>
                    <a:pt x="246202" y="314132"/>
                  </a:lnTo>
                  <a:lnTo>
                    <a:pt x="281321" y="276536"/>
                  </a:lnTo>
                  <a:lnTo>
                    <a:pt x="315743" y="244190"/>
                  </a:lnTo>
                  <a:lnTo>
                    <a:pt x="351650" y="214432"/>
                  </a:lnTo>
                  <a:lnTo>
                    <a:pt x="388917" y="187262"/>
                  </a:lnTo>
                  <a:lnTo>
                    <a:pt x="427421" y="162679"/>
                  </a:lnTo>
                  <a:lnTo>
                    <a:pt x="467037" y="140684"/>
                  </a:lnTo>
                  <a:lnTo>
                    <a:pt x="507643" y="121277"/>
                  </a:lnTo>
                  <a:lnTo>
                    <a:pt x="549115" y="104457"/>
                  </a:lnTo>
                  <a:lnTo>
                    <a:pt x="591329" y="90225"/>
                  </a:lnTo>
                  <a:lnTo>
                    <a:pt x="634161" y="78581"/>
                  </a:lnTo>
                  <a:lnTo>
                    <a:pt x="677488" y="69524"/>
                  </a:lnTo>
                  <a:lnTo>
                    <a:pt x="721186" y="63055"/>
                  </a:lnTo>
                  <a:lnTo>
                    <a:pt x="764250" y="59252"/>
                  </a:lnTo>
                  <a:lnTo>
                    <a:pt x="762479" y="59252"/>
                  </a:lnTo>
                  <a:lnTo>
                    <a:pt x="809200" y="57880"/>
                  </a:lnTo>
                  <a:lnTo>
                    <a:pt x="1110030" y="57880"/>
                  </a:lnTo>
                  <a:lnTo>
                    <a:pt x="1071599" y="43532"/>
                  </a:lnTo>
                  <a:lnTo>
                    <a:pt x="1028849" y="30230"/>
                  </a:lnTo>
                  <a:lnTo>
                    <a:pt x="985564" y="19347"/>
                  </a:lnTo>
                  <a:lnTo>
                    <a:pt x="941848" y="10883"/>
                  </a:lnTo>
                  <a:lnTo>
                    <a:pt x="897811" y="4836"/>
                  </a:lnTo>
                  <a:lnTo>
                    <a:pt x="853559" y="1209"/>
                  </a:lnTo>
                  <a:lnTo>
                    <a:pt x="809200" y="0"/>
                  </a:lnTo>
                  <a:close/>
                </a:path>
                <a:path w="1618614" h="1618614">
                  <a:moveTo>
                    <a:pt x="1110030" y="57880"/>
                  </a:moveTo>
                  <a:lnTo>
                    <a:pt x="809200" y="57880"/>
                  </a:lnTo>
                  <a:lnTo>
                    <a:pt x="855921" y="59252"/>
                  </a:lnTo>
                  <a:lnTo>
                    <a:pt x="854150" y="59252"/>
                  </a:lnTo>
                  <a:lnTo>
                    <a:pt x="897214" y="63055"/>
                  </a:lnTo>
                  <a:lnTo>
                    <a:pt x="940912" y="69524"/>
                  </a:lnTo>
                  <a:lnTo>
                    <a:pt x="984239" y="78581"/>
                  </a:lnTo>
                  <a:lnTo>
                    <a:pt x="1027071" y="90225"/>
                  </a:lnTo>
                  <a:lnTo>
                    <a:pt x="1069285" y="104457"/>
                  </a:lnTo>
                  <a:lnTo>
                    <a:pt x="1110756" y="121277"/>
                  </a:lnTo>
                  <a:lnTo>
                    <a:pt x="1151363" y="140684"/>
                  </a:lnTo>
                  <a:lnTo>
                    <a:pt x="1190979" y="162679"/>
                  </a:lnTo>
                  <a:lnTo>
                    <a:pt x="1229483" y="187262"/>
                  </a:lnTo>
                  <a:lnTo>
                    <a:pt x="1266750" y="214432"/>
                  </a:lnTo>
                  <a:lnTo>
                    <a:pt x="1302657" y="244190"/>
                  </a:lnTo>
                  <a:lnTo>
                    <a:pt x="1337079" y="276536"/>
                  </a:lnTo>
                  <a:lnTo>
                    <a:pt x="1371898" y="313781"/>
                  </a:lnTo>
                  <a:lnTo>
                    <a:pt x="1403684" y="352742"/>
                  </a:lnTo>
                  <a:lnTo>
                    <a:pt x="1432440" y="393264"/>
                  </a:lnTo>
                  <a:lnTo>
                    <a:pt x="1458168" y="435191"/>
                  </a:lnTo>
                  <a:lnTo>
                    <a:pt x="1480868" y="478369"/>
                  </a:lnTo>
                  <a:lnTo>
                    <a:pt x="1500544" y="522641"/>
                  </a:lnTo>
                  <a:lnTo>
                    <a:pt x="1517196" y="567853"/>
                  </a:lnTo>
                  <a:lnTo>
                    <a:pt x="1530826" y="613848"/>
                  </a:lnTo>
                  <a:lnTo>
                    <a:pt x="1541437" y="660472"/>
                  </a:lnTo>
                  <a:lnTo>
                    <a:pt x="1549029" y="707570"/>
                  </a:lnTo>
                  <a:lnTo>
                    <a:pt x="1553606" y="754985"/>
                  </a:lnTo>
                  <a:lnTo>
                    <a:pt x="1555167" y="802563"/>
                  </a:lnTo>
                  <a:lnTo>
                    <a:pt x="1553716" y="850149"/>
                  </a:lnTo>
                  <a:lnTo>
                    <a:pt x="1549253" y="897586"/>
                  </a:lnTo>
                  <a:lnTo>
                    <a:pt x="1541782" y="944719"/>
                  </a:lnTo>
                  <a:lnTo>
                    <a:pt x="1531302" y="991394"/>
                  </a:lnTo>
                  <a:lnTo>
                    <a:pt x="1517885" y="1037224"/>
                  </a:lnTo>
                  <a:lnTo>
                    <a:pt x="1501901" y="1083307"/>
                  </a:lnTo>
                  <a:lnTo>
                    <a:pt x="1501661" y="1083726"/>
                  </a:lnTo>
                  <a:lnTo>
                    <a:pt x="1499775" y="1088405"/>
                  </a:lnTo>
                  <a:lnTo>
                    <a:pt x="1499682" y="1088637"/>
                  </a:lnTo>
                  <a:lnTo>
                    <a:pt x="1497399" y="1092898"/>
                  </a:lnTo>
                  <a:lnTo>
                    <a:pt x="1495514" y="1097306"/>
                  </a:lnTo>
                  <a:lnTo>
                    <a:pt x="1475465" y="1141162"/>
                  </a:lnTo>
                  <a:lnTo>
                    <a:pt x="1452924" y="1183105"/>
                  </a:lnTo>
                  <a:lnTo>
                    <a:pt x="1428016" y="1223085"/>
                  </a:lnTo>
                  <a:lnTo>
                    <a:pt x="1400867" y="1261051"/>
                  </a:lnTo>
                  <a:lnTo>
                    <a:pt x="1371602" y="1296951"/>
                  </a:lnTo>
                  <a:lnTo>
                    <a:pt x="1340346" y="1330734"/>
                  </a:lnTo>
                  <a:lnTo>
                    <a:pt x="1307226" y="1362349"/>
                  </a:lnTo>
                  <a:lnTo>
                    <a:pt x="1272367" y="1391746"/>
                  </a:lnTo>
                  <a:lnTo>
                    <a:pt x="1235894" y="1418872"/>
                  </a:lnTo>
                  <a:lnTo>
                    <a:pt x="1197933" y="1443678"/>
                  </a:lnTo>
                  <a:lnTo>
                    <a:pt x="1158610" y="1466111"/>
                  </a:lnTo>
                  <a:lnTo>
                    <a:pt x="1118049" y="1486120"/>
                  </a:lnTo>
                  <a:lnTo>
                    <a:pt x="1076377" y="1503655"/>
                  </a:lnTo>
                  <a:lnTo>
                    <a:pt x="1033719" y="1518664"/>
                  </a:lnTo>
                  <a:lnTo>
                    <a:pt x="990200" y="1531097"/>
                  </a:lnTo>
                  <a:lnTo>
                    <a:pt x="945455" y="1541010"/>
                  </a:lnTo>
                  <a:lnTo>
                    <a:pt x="945261" y="1541010"/>
                  </a:lnTo>
                  <a:lnTo>
                    <a:pt x="901084" y="1548026"/>
                  </a:lnTo>
                  <a:lnTo>
                    <a:pt x="855737" y="1552421"/>
                  </a:lnTo>
                  <a:lnTo>
                    <a:pt x="810031" y="1554035"/>
                  </a:lnTo>
                  <a:lnTo>
                    <a:pt x="1125361" y="1554035"/>
                  </a:lnTo>
                  <a:lnTo>
                    <a:pt x="1195553" y="1520453"/>
                  </a:lnTo>
                  <a:lnTo>
                    <a:pt x="1235082" y="1497478"/>
                  </a:lnTo>
                  <a:lnTo>
                    <a:pt x="1273538" y="1472084"/>
                  </a:lnTo>
                  <a:lnTo>
                    <a:pt x="1310813" y="1444272"/>
                  </a:lnTo>
                  <a:lnTo>
                    <a:pt x="1346800" y="1414041"/>
                  </a:lnTo>
                  <a:lnTo>
                    <a:pt x="1381392" y="1381392"/>
                  </a:lnTo>
                  <a:lnTo>
                    <a:pt x="1414041" y="1346800"/>
                  </a:lnTo>
                  <a:lnTo>
                    <a:pt x="1444272" y="1310813"/>
                  </a:lnTo>
                  <a:lnTo>
                    <a:pt x="1472084" y="1273538"/>
                  </a:lnTo>
                  <a:lnTo>
                    <a:pt x="1497478" y="1235082"/>
                  </a:lnTo>
                  <a:lnTo>
                    <a:pt x="1520453" y="1195553"/>
                  </a:lnTo>
                  <a:lnTo>
                    <a:pt x="1541010" y="1155058"/>
                  </a:lnTo>
                  <a:lnTo>
                    <a:pt x="1559148" y="1113704"/>
                  </a:lnTo>
                  <a:lnTo>
                    <a:pt x="1574868" y="1071599"/>
                  </a:lnTo>
                  <a:lnTo>
                    <a:pt x="1588170" y="1028849"/>
                  </a:lnTo>
                  <a:lnTo>
                    <a:pt x="1599053" y="985564"/>
                  </a:lnTo>
                  <a:lnTo>
                    <a:pt x="1607517" y="941848"/>
                  </a:lnTo>
                  <a:lnTo>
                    <a:pt x="1613564" y="897811"/>
                  </a:lnTo>
                  <a:lnTo>
                    <a:pt x="1617191" y="853559"/>
                  </a:lnTo>
                  <a:lnTo>
                    <a:pt x="1618400" y="809200"/>
                  </a:lnTo>
                  <a:lnTo>
                    <a:pt x="1617191" y="764841"/>
                  </a:lnTo>
                  <a:lnTo>
                    <a:pt x="1613564" y="720589"/>
                  </a:lnTo>
                  <a:lnTo>
                    <a:pt x="1607517" y="676552"/>
                  </a:lnTo>
                  <a:lnTo>
                    <a:pt x="1599053" y="632836"/>
                  </a:lnTo>
                  <a:lnTo>
                    <a:pt x="1588170" y="589551"/>
                  </a:lnTo>
                  <a:lnTo>
                    <a:pt x="1574868" y="546801"/>
                  </a:lnTo>
                  <a:lnTo>
                    <a:pt x="1559148" y="504696"/>
                  </a:lnTo>
                  <a:lnTo>
                    <a:pt x="1541010" y="463342"/>
                  </a:lnTo>
                  <a:lnTo>
                    <a:pt x="1520453" y="422847"/>
                  </a:lnTo>
                  <a:lnTo>
                    <a:pt x="1497478" y="383318"/>
                  </a:lnTo>
                  <a:lnTo>
                    <a:pt x="1472084" y="344862"/>
                  </a:lnTo>
                  <a:lnTo>
                    <a:pt x="1444272" y="307587"/>
                  </a:lnTo>
                  <a:lnTo>
                    <a:pt x="1414041" y="271600"/>
                  </a:lnTo>
                  <a:lnTo>
                    <a:pt x="1381392" y="237008"/>
                  </a:lnTo>
                  <a:lnTo>
                    <a:pt x="1346800" y="204359"/>
                  </a:lnTo>
                  <a:lnTo>
                    <a:pt x="1310813" y="174128"/>
                  </a:lnTo>
                  <a:lnTo>
                    <a:pt x="1273538" y="146316"/>
                  </a:lnTo>
                  <a:lnTo>
                    <a:pt x="1235082" y="120922"/>
                  </a:lnTo>
                  <a:lnTo>
                    <a:pt x="1195553" y="97947"/>
                  </a:lnTo>
                  <a:lnTo>
                    <a:pt x="1155058" y="77390"/>
                  </a:lnTo>
                  <a:lnTo>
                    <a:pt x="1113704" y="59252"/>
                  </a:lnTo>
                  <a:lnTo>
                    <a:pt x="1110030" y="5788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12">
            <a:extLst>
              <a:ext uri="{FF2B5EF4-FFF2-40B4-BE49-F238E27FC236}">
                <a16:creationId xmlns:a16="http://schemas.microsoft.com/office/drawing/2014/main" id="{87BB6B0B-CCA5-35BF-B0F4-BA8966DA536F}"/>
              </a:ext>
            </a:extLst>
          </p:cNvPr>
          <p:cNvSpPr txBox="1"/>
          <p:nvPr/>
        </p:nvSpPr>
        <p:spPr>
          <a:xfrm>
            <a:off x="1714936" y="3092274"/>
            <a:ext cx="1059180" cy="762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4800" b="1" spc="-25">
                <a:solidFill>
                  <a:srgbClr val="1D6A85"/>
                </a:solidFill>
                <a:latin typeface="Noto Sans"/>
                <a:cs typeface="Noto Sans"/>
              </a:rPr>
              <a:t>46</a:t>
            </a:r>
            <a:r>
              <a:rPr sz="2900" b="1" spc="-25">
                <a:solidFill>
                  <a:srgbClr val="1D6A85"/>
                </a:solidFill>
                <a:latin typeface="Noto Sans"/>
                <a:cs typeface="Noto Sans"/>
              </a:rPr>
              <a:t>%</a:t>
            </a:r>
            <a:endParaRPr sz="2900">
              <a:latin typeface="Noto Sans"/>
              <a:cs typeface="Noto Sans"/>
            </a:endParaRPr>
          </a:p>
        </p:txBody>
      </p:sp>
      <p:sp>
        <p:nvSpPr>
          <p:cNvPr id="131" name="object 13">
            <a:extLst>
              <a:ext uri="{FF2B5EF4-FFF2-40B4-BE49-F238E27FC236}">
                <a16:creationId xmlns:a16="http://schemas.microsoft.com/office/drawing/2014/main" id="{1C5F1BD6-12A3-745A-D583-7F3B03595DB2}"/>
              </a:ext>
            </a:extLst>
          </p:cNvPr>
          <p:cNvSpPr txBox="1"/>
          <p:nvPr/>
        </p:nvSpPr>
        <p:spPr>
          <a:xfrm>
            <a:off x="1418297" y="4455461"/>
            <a:ext cx="169672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19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prevalencia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132" name="object 14">
            <a:extLst>
              <a:ext uri="{FF2B5EF4-FFF2-40B4-BE49-F238E27FC236}">
                <a16:creationId xmlns:a16="http://schemas.microsoft.com/office/drawing/2014/main" id="{D05A65D6-31B2-6FCB-6682-8DB9745990DA}"/>
              </a:ext>
            </a:extLst>
          </p:cNvPr>
          <p:cNvSpPr txBox="1"/>
          <p:nvPr/>
        </p:nvSpPr>
        <p:spPr>
          <a:xfrm>
            <a:off x="1831658" y="4750427"/>
            <a:ext cx="86995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19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25">
                <a:solidFill>
                  <a:srgbClr val="7F8487"/>
                </a:solidFill>
                <a:latin typeface="Noto Sans"/>
                <a:cs typeface="Noto Sans"/>
              </a:rPr>
              <a:t>SM</a:t>
            </a:r>
            <a:r>
              <a:rPr sz="1650" spc="-37" baseline="32828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1650" baseline="32828">
              <a:latin typeface="Noto Sans"/>
              <a:cs typeface="Noto Sans"/>
            </a:endParaRPr>
          </a:p>
        </p:txBody>
      </p:sp>
      <p:grpSp>
        <p:nvGrpSpPr>
          <p:cNvPr id="133" name="object 15">
            <a:extLst>
              <a:ext uri="{FF2B5EF4-FFF2-40B4-BE49-F238E27FC236}">
                <a16:creationId xmlns:a16="http://schemas.microsoft.com/office/drawing/2014/main" id="{20E9C185-40C9-9A10-1BEC-D829200FA6A1}"/>
              </a:ext>
            </a:extLst>
          </p:cNvPr>
          <p:cNvGrpSpPr/>
          <p:nvPr/>
        </p:nvGrpSpPr>
        <p:grpSpPr>
          <a:xfrm>
            <a:off x="4166538" y="2694739"/>
            <a:ext cx="1618615" cy="3713584"/>
            <a:chOff x="3816877" y="2862667"/>
            <a:chExt cx="1618615" cy="3713584"/>
          </a:xfrm>
        </p:grpSpPr>
        <p:sp>
          <p:nvSpPr>
            <p:cNvPr id="134" name="object 16">
              <a:extLst>
                <a:ext uri="{FF2B5EF4-FFF2-40B4-BE49-F238E27FC236}">
                  <a16:creationId xmlns:a16="http://schemas.microsoft.com/office/drawing/2014/main" id="{44DD14EB-F264-D2A4-5FC0-39E7F18088B6}"/>
                </a:ext>
              </a:extLst>
            </p:cNvPr>
            <p:cNvSpPr/>
            <p:nvPr/>
          </p:nvSpPr>
          <p:spPr>
            <a:xfrm>
              <a:off x="3956922" y="3406966"/>
              <a:ext cx="1339215" cy="3169285"/>
            </a:xfrm>
            <a:custGeom>
              <a:avLst/>
              <a:gdLst/>
              <a:ahLst/>
              <a:cxnLst/>
              <a:rect l="l" t="t" r="r" b="b"/>
              <a:pathLst>
                <a:path w="1339214" h="3169284">
                  <a:moveTo>
                    <a:pt x="1339142" y="0"/>
                  </a:moveTo>
                  <a:lnTo>
                    <a:pt x="0" y="0"/>
                  </a:lnTo>
                  <a:lnTo>
                    <a:pt x="0" y="3169023"/>
                  </a:lnTo>
                  <a:lnTo>
                    <a:pt x="1339142" y="3169023"/>
                  </a:lnTo>
                  <a:lnTo>
                    <a:pt x="1339142" y="0"/>
                  </a:lnTo>
                  <a:close/>
                </a:path>
              </a:pathLst>
            </a:custGeom>
            <a:solidFill>
              <a:srgbClr val="EB959D">
                <a:alpha val="1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7">
              <a:extLst>
                <a:ext uri="{FF2B5EF4-FFF2-40B4-BE49-F238E27FC236}">
                  <a16:creationId xmlns:a16="http://schemas.microsoft.com/office/drawing/2014/main" id="{F9B445B9-4862-D6C9-07C2-4FF746595A21}"/>
                </a:ext>
              </a:extLst>
            </p:cNvPr>
            <p:cNvSpPr/>
            <p:nvPr/>
          </p:nvSpPr>
          <p:spPr>
            <a:xfrm>
              <a:off x="3816877" y="2862667"/>
              <a:ext cx="1618615" cy="1618615"/>
            </a:xfrm>
            <a:custGeom>
              <a:avLst/>
              <a:gdLst/>
              <a:ahLst/>
              <a:cxnLst/>
              <a:rect l="l" t="t" r="r" b="b"/>
              <a:pathLst>
                <a:path w="1618614" h="1618614">
                  <a:moveTo>
                    <a:pt x="809200" y="0"/>
                  </a:moveTo>
                  <a:lnTo>
                    <a:pt x="764841" y="1209"/>
                  </a:lnTo>
                  <a:lnTo>
                    <a:pt x="720589" y="4836"/>
                  </a:lnTo>
                  <a:lnTo>
                    <a:pt x="676552" y="10883"/>
                  </a:lnTo>
                  <a:lnTo>
                    <a:pt x="632836" y="19347"/>
                  </a:lnTo>
                  <a:lnTo>
                    <a:pt x="589551" y="30230"/>
                  </a:lnTo>
                  <a:lnTo>
                    <a:pt x="546801" y="43532"/>
                  </a:lnTo>
                  <a:lnTo>
                    <a:pt x="504696" y="59252"/>
                  </a:lnTo>
                  <a:lnTo>
                    <a:pt x="463342" y="77390"/>
                  </a:lnTo>
                  <a:lnTo>
                    <a:pt x="422847" y="97947"/>
                  </a:lnTo>
                  <a:lnTo>
                    <a:pt x="383318" y="120922"/>
                  </a:lnTo>
                  <a:lnTo>
                    <a:pt x="344862" y="146316"/>
                  </a:lnTo>
                  <a:lnTo>
                    <a:pt x="307587" y="174128"/>
                  </a:lnTo>
                  <a:lnTo>
                    <a:pt x="271600" y="204359"/>
                  </a:lnTo>
                  <a:lnTo>
                    <a:pt x="237008" y="237008"/>
                  </a:lnTo>
                  <a:lnTo>
                    <a:pt x="204359" y="271600"/>
                  </a:lnTo>
                  <a:lnTo>
                    <a:pt x="174128" y="307587"/>
                  </a:lnTo>
                  <a:lnTo>
                    <a:pt x="146316" y="344862"/>
                  </a:lnTo>
                  <a:lnTo>
                    <a:pt x="120922" y="383318"/>
                  </a:lnTo>
                  <a:lnTo>
                    <a:pt x="97947" y="422847"/>
                  </a:lnTo>
                  <a:lnTo>
                    <a:pt x="77390" y="463342"/>
                  </a:lnTo>
                  <a:lnTo>
                    <a:pt x="59252" y="504696"/>
                  </a:lnTo>
                  <a:lnTo>
                    <a:pt x="43532" y="546801"/>
                  </a:lnTo>
                  <a:lnTo>
                    <a:pt x="30230" y="589551"/>
                  </a:lnTo>
                  <a:lnTo>
                    <a:pt x="19347" y="632836"/>
                  </a:lnTo>
                  <a:lnTo>
                    <a:pt x="10883" y="676552"/>
                  </a:lnTo>
                  <a:lnTo>
                    <a:pt x="4836" y="720589"/>
                  </a:lnTo>
                  <a:lnTo>
                    <a:pt x="1209" y="764841"/>
                  </a:lnTo>
                  <a:lnTo>
                    <a:pt x="0" y="809200"/>
                  </a:lnTo>
                  <a:lnTo>
                    <a:pt x="1209" y="853559"/>
                  </a:lnTo>
                  <a:lnTo>
                    <a:pt x="4836" y="897811"/>
                  </a:lnTo>
                  <a:lnTo>
                    <a:pt x="10883" y="941848"/>
                  </a:lnTo>
                  <a:lnTo>
                    <a:pt x="19347" y="985564"/>
                  </a:lnTo>
                  <a:lnTo>
                    <a:pt x="30230" y="1028849"/>
                  </a:lnTo>
                  <a:lnTo>
                    <a:pt x="43532" y="1071599"/>
                  </a:lnTo>
                  <a:lnTo>
                    <a:pt x="59252" y="1113704"/>
                  </a:lnTo>
                  <a:lnTo>
                    <a:pt x="77390" y="1155058"/>
                  </a:lnTo>
                  <a:lnTo>
                    <a:pt x="97947" y="1195553"/>
                  </a:lnTo>
                  <a:lnTo>
                    <a:pt x="120922" y="1235082"/>
                  </a:lnTo>
                  <a:lnTo>
                    <a:pt x="146316" y="1273538"/>
                  </a:lnTo>
                  <a:lnTo>
                    <a:pt x="174128" y="1310813"/>
                  </a:lnTo>
                  <a:lnTo>
                    <a:pt x="204359" y="1346800"/>
                  </a:lnTo>
                  <a:lnTo>
                    <a:pt x="237008" y="1381392"/>
                  </a:lnTo>
                  <a:lnTo>
                    <a:pt x="271600" y="1414041"/>
                  </a:lnTo>
                  <a:lnTo>
                    <a:pt x="307587" y="1444272"/>
                  </a:lnTo>
                  <a:lnTo>
                    <a:pt x="344862" y="1472084"/>
                  </a:lnTo>
                  <a:lnTo>
                    <a:pt x="383318" y="1497478"/>
                  </a:lnTo>
                  <a:lnTo>
                    <a:pt x="422847" y="1520453"/>
                  </a:lnTo>
                  <a:lnTo>
                    <a:pt x="463342" y="1541010"/>
                  </a:lnTo>
                  <a:lnTo>
                    <a:pt x="504696" y="1559148"/>
                  </a:lnTo>
                  <a:lnTo>
                    <a:pt x="546801" y="1574868"/>
                  </a:lnTo>
                  <a:lnTo>
                    <a:pt x="589551" y="1588170"/>
                  </a:lnTo>
                  <a:lnTo>
                    <a:pt x="632836" y="1599053"/>
                  </a:lnTo>
                  <a:lnTo>
                    <a:pt x="676552" y="1607517"/>
                  </a:lnTo>
                  <a:lnTo>
                    <a:pt x="720589" y="1613564"/>
                  </a:lnTo>
                  <a:lnTo>
                    <a:pt x="764841" y="1617191"/>
                  </a:lnTo>
                  <a:lnTo>
                    <a:pt x="809200" y="1618400"/>
                  </a:lnTo>
                  <a:lnTo>
                    <a:pt x="853559" y="1617191"/>
                  </a:lnTo>
                  <a:lnTo>
                    <a:pt x="897811" y="1613564"/>
                  </a:lnTo>
                  <a:lnTo>
                    <a:pt x="941848" y="1607517"/>
                  </a:lnTo>
                  <a:lnTo>
                    <a:pt x="985564" y="1599053"/>
                  </a:lnTo>
                  <a:lnTo>
                    <a:pt x="1028849" y="1588170"/>
                  </a:lnTo>
                  <a:lnTo>
                    <a:pt x="1071599" y="1574868"/>
                  </a:lnTo>
                  <a:lnTo>
                    <a:pt x="1113704" y="1559148"/>
                  </a:lnTo>
                  <a:lnTo>
                    <a:pt x="1155058" y="1541010"/>
                  </a:lnTo>
                  <a:lnTo>
                    <a:pt x="1195553" y="1520453"/>
                  </a:lnTo>
                  <a:lnTo>
                    <a:pt x="1235082" y="1497478"/>
                  </a:lnTo>
                  <a:lnTo>
                    <a:pt x="1273538" y="1472084"/>
                  </a:lnTo>
                  <a:lnTo>
                    <a:pt x="1310813" y="1444272"/>
                  </a:lnTo>
                  <a:lnTo>
                    <a:pt x="1346800" y="1414041"/>
                  </a:lnTo>
                  <a:lnTo>
                    <a:pt x="1381392" y="1381392"/>
                  </a:lnTo>
                  <a:lnTo>
                    <a:pt x="1414041" y="1346800"/>
                  </a:lnTo>
                  <a:lnTo>
                    <a:pt x="1444272" y="1310813"/>
                  </a:lnTo>
                  <a:lnTo>
                    <a:pt x="1472084" y="1273538"/>
                  </a:lnTo>
                  <a:lnTo>
                    <a:pt x="1497478" y="1235082"/>
                  </a:lnTo>
                  <a:lnTo>
                    <a:pt x="1520453" y="1195553"/>
                  </a:lnTo>
                  <a:lnTo>
                    <a:pt x="1541010" y="1155058"/>
                  </a:lnTo>
                  <a:lnTo>
                    <a:pt x="1559148" y="1113704"/>
                  </a:lnTo>
                  <a:lnTo>
                    <a:pt x="1574868" y="1071599"/>
                  </a:lnTo>
                  <a:lnTo>
                    <a:pt x="1588170" y="1028849"/>
                  </a:lnTo>
                  <a:lnTo>
                    <a:pt x="1599053" y="985564"/>
                  </a:lnTo>
                  <a:lnTo>
                    <a:pt x="1607517" y="941848"/>
                  </a:lnTo>
                  <a:lnTo>
                    <a:pt x="1613564" y="897811"/>
                  </a:lnTo>
                  <a:lnTo>
                    <a:pt x="1617191" y="853559"/>
                  </a:lnTo>
                  <a:lnTo>
                    <a:pt x="1618400" y="809200"/>
                  </a:lnTo>
                  <a:lnTo>
                    <a:pt x="1617191" y="764841"/>
                  </a:lnTo>
                  <a:lnTo>
                    <a:pt x="1613564" y="720589"/>
                  </a:lnTo>
                  <a:lnTo>
                    <a:pt x="1607517" y="676552"/>
                  </a:lnTo>
                  <a:lnTo>
                    <a:pt x="1599053" y="632836"/>
                  </a:lnTo>
                  <a:lnTo>
                    <a:pt x="1588170" y="589551"/>
                  </a:lnTo>
                  <a:lnTo>
                    <a:pt x="1574868" y="546801"/>
                  </a:lnTo>
                  <a:lnTo>
                    <a:pt x="1559148" y="504696"/>
                  </a:lnTo>
                  <a:lnTo>
                    <a:pt x="1541010" y="463342"/>
                  </a:lnTo>
                  <a:lnTo>
                    <a:pt x="1520453" y="422847"/>
                  </a:lnTo>
                  <a:lnTo>
                    <a:pt x="1497478" y="383318"/>
                  </a:lnTo>
                  <a:lnTo>
                    <a:pt x="1472084" y="344862"/>
                  </a:lnTo>
                  <a:lnTo>
                    <a:pt x="1444272" y="307587"/>
                  </a:lnTo>
                  <a:lnTo>
                    <a:pt x="1414041" y="271600"/>
                  </a:lnTo>
                  <a:lnTo>
                    <a:pt x="1381392" y="237008"/>
                  </a:lnTo>
                  <a:lnTo>
                    <a:pt x="1346800" y="204359"/>
                  </a:lnTo>
                  <a:lnTo>
                    <a:pt x="1310813" y="174128"/>
                  </a:lnTo>
                  <a:lnTo>
                    <a:pt x="1273538" y="146316"/>
                  </a:lnTo>
                  <a:lnTo>
                    <a:pt x="1235082" y="120922"/>
                  </a:lnTo>
                  <a:lnTo>
                    <a:pt x="1195553" y="97947"/>
                  </a:lnTo>
                  <a:lnTo>
                    <a:pt x="1155058" y="77390"/>
                  </a:lnTo>
                  <a:lnTo>
                    <a:pt x="1113704" y="59252"/>
                  </a:lnTo>
                  <a:lnTo>
                    <a:pt x="1071599" y="43532"/>
                  </a:lnTo>
                  <a:lnTo>
                    <a:pt x="1028849" y="30230"/>
                  </a:lnTo>
                  <a:lnTo>
                    <a:pt x="985564" y="19347"/>
                  </a:lnTo>
                  <a:lnTo>
                    <a:pt x="941848" y="10883"/>
                  </a:lnTo>
                  <a:lnTo>
                    <a:pt x="897811" y="4836"/>
                  </a:lnTo>
                  <a:lnTo>
                    <a:pt x="853559" y="1209"/>
                  </a:lnTo>
                  <a:lnTo>
                    <a:pt x="80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8">
              <a:extLst>
                <a:ext uri="{FF2B5EF4-FFF2-40B4-BE49-F238E27FC236}">
                  <a16:creationId xmlns:a16="http://schemas.microsoft.com/office/drawing/2014/main" id="{600F3032-2EC6-5674-7F49-7B623FAF9C02}"/>
                </a:ext>
              </a:extLst>
            </p:cNvPr>
            <p:cNvSpPr/>
            <p:nvPr/>
          </p:nvSpPr>
          <p:spPr>
            <a:xfrm>
              <a:off x="3816877" y="2862667"/>
              <a:ext cx="1618615" cy="1618615"/>
            </a:xfrm>
            <a:custGeom>
              <a:avLst/>
              <a:gdLst/>
              <a:ahLst/>
              <a:cxnLst/>
              <a:rect l="l" t="t" r="r" b="b"/>
              <a:pathLst>
                <a:path w="1618614" h="1618614">
                  <a:moveTo>
                    <a:pt x="809200" y="0"/>
                  </a:moveTo>
                  <a:lnTo>
                    <a:pt x="764841" y="1209"/>
                  </a:lnTo>
                  <a:lnTo>
                    <a:pt x="720589" y="4836"/>
                  </a:lnTo>
                  <a:lnTo>
                    <a:pt x="676552" y="10883"/>
                  </a:lnTo>
                  <a:lnTo>
                    <a:pt x="632836" y="19347"/>
                  </a:lnTo>
                  <a:lnTo>
                    <a:pt x="589551" y="30230"/>
                  </a:lnTo>
                  <a:lnTo>
                    <a:pt x="546801" y="43532"/>
                  </a:lnTo>
                  <a:lnTo>
                    <a:pt x="504696" y="59252"/>
                  </a:lnTo>
                  <a:lnTo>
                    <a:pt x="463342" y="77390"/>
                  </a:lnTo>
                  <a:lnTo>
                    <a:pt x="422847" y="97947"/>
                  </a:lnTo>
                  <a:lnTo>
                    <a:pt x="383318" y="120922"/>
                  </a:lnTo>
                  <a:lnTo>
                    <a:pt x="344862" y="146316"/>
                  </a:lnTo>
                  <a:lnTo>
                    <a:pt x="307587" y="174128"/>
                  </a:lnTo>
                  <a:lnTo>
                    <a:pt x="271600" y="204359"/>
                  </a:lnTo>
                  <a:lnTo>
                    <a:pt x="237008" y="237008"/>
                  </a:lnTo>
                  <a:lnTo>
                    <a:pt x="204359" y="271600"/>
                  </a:lnTo>
                  <a:lnTo>
                    <a:pt x="174128" y="307587"/>
                  </a:lnTo>
                  <a:lnTo>
                    <a:pt x="146316" y="344862"/>
                  </a:lnTo>
                  <a:lnTo>
                    <a:pt x="120922" y="383318"/>
                  </a:lnTo>
                  <a:lnTo>
                    <a:pt x="97947" y="422847"/>
                  </a:lnTo>
                  <a:lnTo>
                    <a:pt x="77390" y="463342"/>
                  </a:lnTo>
                  <a:lnTo>
                    <a:pt x="59252" y="504696"/>
                  </a:lnTo>
                  <a:lnTo>
                    <a:pt x="43532" y="546801"/>
                  </a:lnTo>
                  <a:lnTo>
                    <a:pt x="30230" y="589551"/>
                  </a:lnTo>
                  <a:lnTo>
                    <a:pt x="19347" y="632836"/>
                  </a:lnTo>
                  <a:lnTo>
                    <a:pt x="10883" y="676552"/>
                  </a:lnTo>
                  <a:lnTo>
                    <a:pt x="4836" y="720589"/>
                  </a:lnTo>
                  <a:lnTo>
                    <a:pt x="1209" y="764841"/>
                  </a:lnTo>
                  <a:lnTo>
                    <a:pt x="35" y="807886"/>
                  </a:lnTo>
                  <a:lnTo>
                    <a:pt x="0" y="809200"/>
                  </a:lnTo>
                  <a:lnTo>
                    <a:pt x="1116" y="850149"/>
                  </a:lnTo>
                  <a:lnTo>
                    <a:pt x="1209" y="853559"/>
                  </a:lnTo>
                  <a:lnTo>
                    <a:pt x="4818" y="897586"/>
                  </a:lnTo>
                  <a:lnTo>
                    <a:pt x="10883" y="941848"/>
                  </a:lnTo>
                  <a:lnTo>
                    <a:pt x="19347" y="985564"/>
                  </a:lnTo>
                  <a:lnTo>
                    <a:pt x="30230" y="1028849"/>
                  </a:lnTo>
                  <a:lnTo>
                    <a:pt x="43532" y="1071599"/>
                  </a:lnTo>
                  <a:lnTo>
                    <a:pt x="59252" y="1113704"/>
                  </a:lnTo>
                  <a:lnTo>
                    <a:pt x="77390" y="1155058"/>
                  </a:lnTo>
                  <a:lnTo>
                    <a:pt x="97947" y="1195553"/>
                  </a:lnTo>
                  <a:lnTo>
                    <a:pt x="120922" y="1235082"/>
                  </a:lnTo>
                  <a:lnTo>
                    <a:pt x="146316" y="1273538"/>
                  </a:lnTo>
                  <a:lnTo>
                    <a:pt x="174128" y="1310813"/>
                  </a:lnTo>
                  <a:lnTo>
                    <a:pt x="204359" y="1346800"/>
                  </a:lnTo>
                  <a:lnTo>
                    <a:pt x="237008" y="1381392"/>
                  </a:lnTo>
                  <a:lnTo>
                    <a:pt x="271600" y="1414041"/>
                  </a:lnTo>
                  <a:lnTo>
                    <a:pt x="307587" y="1444272"/>
                  </a:lnTo>
                  <a:lnTo>
                    <a:pt x="344862" y="1472084"/>
                  </a:lnTo>
                  <a:lnTo>
                    <a:pt x="383318" y="1497478"/>
                  </a:lnTo>
                  <a:lnTo>
                    <a:pt x="422847" y="1520453"/>
                  </a:lnTo>
                  <a:lnTo>
                    <a:pt x="463342" y="1541010"/>
                  </a:lnTo>
                  <a:lnTo>
                    <a:pt x="504696" y="1559148"/>
                  </a:lnTo>
                  <a:lnTo>
                    <a:pt x="546801" y="1574868"/>
                  </a:lnTo>
                  <a:lnTo>
                    <a:pt x="589551" y="1588170"/>
                  </a:lnTo>
                  <a:lnTo>
                    <a:pt x="632836" y="1599053"/>
                  </a:lnTo>
                  <a:lnTo>
                    <a:pt x="676552" y="1607517"/>
                  </a:lnTo>
                  <a:lnTo>
                    <a:pt x="720589" y="1613564"/>
                  </a:lnTo>
                  <a:lnTo>
                    <a:pt x="764841" y="1617191"/>
                  </a:lnTo>
                  <a:lnTo>
                    <a:pt x="809200" y="1618400"/>
                  </a:lnTo>
                  <a:lnTo>
                    <a:pt x="853559" y="1617191"/>
                  </a:lnTo>
                  <a:lnTo>
                    <a:pt x="897811" y="1613564"/>
                  </a:lnTo>
                  <a:lnTo>
                    <a:pt x="941848" y="1607517"/>
                  </a:lnTo>
                  <a:lnTo>
                    <a:pt x="985564" y="1599053"/>
                  </a:lnTo>
                  <a:lnTo>
                    <a:pt x="1028849" y="1588170"/>
                  </a:lnTo>
                  <a:lnTo>
                    <a:pt x="1071599" y="1574868"/>
                  </a:lnTo>
                  <a:lnTo>
                    <a:pt x="1113704" y="1559148"/>
                  </a:lnTo>
                  <a:lnTo>
                    <a:pt x="1125361" y="1554035"/>
                  </a:lnTo>
                  <a:lnTo>
                    <a:pt x="810031" y="1554035"/>
                  </a:lnTo>
                  <a:lnTo>
                    <a:pt x="764093" y="1552816"/>
                  </a:lnTo>
                  <a:lnTo>
                    <a:pt x="718048" y="1548714"/>
                  </a:lnTo>
                  <a:lnTo>
                    <a:pt x="672020" y="1541677"/>
                  </a:lnTo>
                  <a:lnTo>
                    <a:pt x="626137" y="1531654"/>
                  </a:lnTo>
                  <a:lnTo>
                    <a:pt x="580767" y="1518664"/>
                  </a:lnTo>
                  <a:lnTo>
                    <a:pt x="535303" y="1502446"/>
                  </a:lnTo>
                  <a:lnTo>
                    <a:pt x="489524" y="1482534"/>
                  </a:lnTo>
                  <a:lnTo>
                    <a:pt x="445403" y="1459589"/>
                  </a:lnTo>
                  <a:lnTo>
                    <a:pt x="402991" y="1433772"/>
                  </a:lnTo>
                  <a:lnTo>
                    <a:pt x="362340" y="1405246"/>
                  </a:lnTo>
                  <a:lnTo>
                    <a:pt x="323501" y="1374173"/>
                  </a:lnTo>
                  <a:lnTo>
                    <a:pt x="286526" y="1340717"/>
                  </a:lnTo>
                  <a:lnTo>
                    <a:pt x="251468" y="1305038"/>
                  </a:lnTo>
                  <a:lnTo>
                    <a:pt x="252662" y="1304347"/>
                  </a:lnTo>
                  <a:lnTo>
                    <a:pt x="253112" y="1303038"/>
                  </a:lnTo>
                  <a:lnTo>
                    <a:pt x="254086" y="1302159"/>
                  </a:lnTo>
                  <a:lnTo>
                    <a:pt x="220776" y="1262407"/>
                  </a:lnTo>
                  <a:lnTo>
                    <a:pt x="190657" y="1221002"/>
                  </a:lnTo>
                  <a:lnTo>
                    <a:pt x="163731" y="1178097"/>
                  </a:lnTo>
                  <a:lnTo>
                    <a:pt x="140002" y="1133847"/>
                  </a:lnTo>
                  <a:lnTo>
                    <a:pt x="119577" y="1088637"/>
                  </a:lnTo>
                  <a:lnTo>
                    <a:pt x="102163" y="1041978"/>
                  </a:lnTo>
                  <a:lnTo>
                    <a:pt x="101913" y="1041978"/>
                  </a:lnTo>
                  <a:lnTo>
                    <a:pt x="101557" y="1041727"/>
                  </a:lnTo>
                  <a:lnTo>
                    <a:pt x="101201" y="1041727"/>
                  </a:lnTo>
                  <a:lnTo>
                    <a:pt x="99770" y="1037455"/>
                  </a:lnTo>
                  <a:lnTo>
                    <a:pt x="99693" y="1037224"/>
                  </a:lnTo>
                  <a:lnTo>
                    <a:pt x="98729" y="1032638"/>
                  </a:lnTo>
                  <a:lnTo>
                    <a:pt x="97316" y="1028115"/>
                  </a:lnTo>
                  <a:lnTo>
                    <a:pt x="86790" y="990570"/>
                  </a:lnTo>
                  <a:lnTo>
                    <a:pt x="76690" y="945408"/>
                  </a:lnTo>
                  <a:lnTo>
                    <a:pt x="70092" y="903763"/>
                  </a:lnTo>
                  <a:lnTo>
                    <a:pt x="65240" y="855909"/>
                  </a:lnTo>
                  <a:lnTo>
                    <a:pt x="63492" y="809200"/>
                  </a:lnTo>
                  <a:lnTo>
                    <a:pt x="63443" y="807886"/>
                  </a:lnTo>
                  <a:lnTo>
                    <a:pt x="64702" y="759853"/>
                  </a:lnTo>
                  <a:lnTo>
                    <a:pt x="69021" y="711970"/>
                  </a:lnTo>
                  <a:lnTo>
                    <a:pt x="76405" y="664396"/>
                  </a:lnTo>
                  <a:lnTo>
                    <a:pt x="86856" y="617293"/>
                  </a:lnTo>
                  <a:lnTo>
                    <a:pt x="100379" y="570819"/>
                  </a:lnTo>
                  <a:lnTo>
                    <a:pt x="116976" y="525133"/>
                  </a:lnTo>
                  <a:lnTo>
                    <a:pt x="136651" y="480397"/>
                  </a:lnTo>
                  <a:lnTo>
                    <a:pt x="159407" y="436768"/>
                  </a:lnTo>
                  <a:lnTo>
                    <a:pt x="185249" y="394408"/>
                  </a:lnTo>
                  <a:lnTo>
                    <a:pt x="214180" y="353477"/>
                  </a:lnTo>
                  <a:lnTo>
                    <a:pt x="246202" y="314132"/>
                  </a:lnTo>
                  <a:lnTo>
                    <a:pt x="281321" y="276536"/>
                  </a:lnTo>
                  <a:lnTo>
                    <a:pt x="315743" y="244190"/>
                  </a:lnTo>
                  <a:lnTo>
                    <a:pt x="351650" y="214432"/>
                  </a:lnTo>
                  <a:lnTo>
                    <a:pt x="388917" y="187262"/>
                  </a:lnTo>
                  <a:lnTo>
                    <a:pt x="427421" y="162679"/>
                  </a:lnTo>
                  <a:lnTo>
                    <a:pt x="467037" y="140684"/>
                  </a:lnTo>
                  <a:lnTo>
                    <a:pt x="507643" y="121277"/>
                  </a:lnTo>
                  <a:lnTo>
                    <a:pt x="549115" y="104457"/>
                  </a:lnTo>
                  <a:lnTo>
                    <a:pt x="591329" y="90225"/>
                  </a:lnTo>
                  <a:lnTo>
                    <a:pt x="634161" y="78581"/>
                  </a:lnTo>
                  <a:lnTo>
                    <a:pt x="677488" y="69524"/>
                  </a:lnTo>
                  <a:lnTo>
                    <a:pt x="721186" y="63055"/>
                  </a:lnTo>
                  <a:lnTo>
                    <a:pt x="764250" y="59252"/>
                  </a:lnTo>
                  <a:lnTo>
                    <a:pt x="762479" y="59252"/>
                  </a:lnTo>
                  <a:lnTo>
                    <a:pt x="809200" y="57880"/>
                  </a:lnTo>
                  <a:lnTo>
                    <a:pt x="1110030" y="57880"/>
                  </a:lnTo>
                  <a:lnTo>
                    <a:pt x="1071599" y="43532"/>
                  </a:lnTo>
                  <a:lnTo>
                    <a:pt x="1028849" y="30230"/>
                  </a:lnTo>
                  <a:lnTo>
                    <a:pt x="985564" y="19347"/>
                  </a:lnTo>
                  <a:lnTo>
                    <a:pt x="941848" y="10883"/>
                  </a:lnTo>
                  <a:lnTo>
                    <a:pt x="897811" y="4836"/>
                  </a:lnTo>
                  <a:lnTo>
                    <a:pt x="853559" y="1209"/>
                  </a:lnTo>
                  <a:lnTo>
                    <a:pt x="809200" y="0"/>
                  </a:lnTo>
                  <a:close/>
                </a:path>
                <a:path w="1618614" h="1618614">
                  <a:moveTo>
                    <a:pt x="1110030" y="57880"/>
                  </a:moveTo>
                  <a:lnTo>
                    <a:pt x="809200" y="57880"/>
                  </a:lnTo>
                  <a:lnTo>
                    <a:pt x="855921" y="59252"/>
                  </a:lnTo>
                  <a:lnTo>
                    <a:pt x="854150" y="59252"/>
                  </a:lnTo>
                  <a:lnTo>
                    <a:pt x="897214" y="63055"/>
                  </a:lnTo>
                  <a:lnTo>
                    <a:pt x="940912" y="69524"/>
                  </a:lnTo>
                  <a:lnTo>
                    <a:pt x="984239" y="78581"/>
                  </a:lnTo>
                  <a:lnTo>
                    <a:pt x="1027071" y="90225"/>
                  </a:lnTo>
                  <a:lnTo>
                    <a:pt x="1069285" y="104457"/>
                  </a:lnTo>
                  <a:lnTo>
                    <a:pt x="1110756" y="121277"/>
                  </a:lnTo>
                  <a:lnTo>
                    <a:pt x="1151363" y="140684"/>
                  </a:lnTo>
                  <a:lnTo>
                    <a:pt x="1190979" y="162679"/>
                  </a:lnTo>
                  <a:lnTo>
                    <a:pt x="1229483" y="187262"/>
                  </a:lnTo>
                  <a:lnTo>
                    <a:pt x="1266750" y="214432"/>
                  </a:lnTo>
                  <a:lnTo>
                    <a:pt x="1302657" y="244190"/>
                  </a:lnTo>
                  <a:lnTo>
                    <a:pt x="1337079" y="276536"/>
                  </a:lnTo>
                  <a:lnTo>
                    <a:pt x="1371898" y="313781"/>
                  </a:lnTo>
                  <a:lnTo>
                    <a:pt x="1403684" y="352742"/>
                  </a:lnTo>
                  <a:lnTo>
                    <a:pt x="1432440" y="393264"/>
                  </a:lnTo>
                  <a:lnTo>
                    <a:pt x="1458168" y="435191"/>
                  </a:lnTo>
                  <a:lnTo>
                    <a:pt x="1480868" y="478369"/>
                  </a:lnTo>
                  <a:lnTo>
                    <a:pt x="1500544" y="522641"/>
                  </a:lnTo>
                  <a:lnTo>
                    <a:pt x="1517196" y="567853"/>
                  </a:lnTo>
                  <a:lnTo>
                    <a:pt x="1530826" y="613848"/>
                  </a:lnTo>
                  <a:lnTo>
                    <a:pt x="1541437" y="660472"/>
                  </a:lnTo>
                  <a:lnTo>
                    <a:pt x="1549029" y="707570"/>
                  </a:lnTo>
                  <a:lnTo>
                    <a:pt x="1553606" y="754985"/>
                  </a:lnTo>
                  <a:lnTo>
                    <a:pt x="1555167" y="802563"/>
                  </a:lnTo>
                  <a:lnTo>
                    <a:pt x="1553716" y="850149"/>
                  </a:lnTo>
                  <a:lnTo>
                    <a:pt x="1549253" y="897586"/>
                  </a:lnTo>
                  <a:lnTo>
                    <a:pt x="1541782" y="944719"/>
                  </a:lnTo>
                  <a:lnTo>
                    <a:pt x="1531302" y="991394"/>
                  </a:lnTo>
                  <a:lnTo>
                    <a:pt x="1517885" y="1037224"/>
                  </a:lnTo>
                  <a:lnTo>
                    <a:pt x="1501901" y="1083307"/>
                  </a:lnTo>
                  <a:lnTo>
                    <a:pt x="1501661" y="1083726"/>
                  </a:lnTo>
                  <a:lnTo>
                    <a:pt x="1499775" y="1088405"/>
                  </a:lnTo>
                  <a:lnTo>
                    <a:pt x="1499682" y="1088637"/>
                  </a:lnTo>
                  <a:lnTo>
                    <a:pt x="1497399" y="1092898"/>
                  </a:lnTo>
                  <a:lnTo>
                    <a:pt x="1495514" y="1097306"/>
                  </a:lnTo>
                  <a:lnTo>
                    <a:pt x="1475465" y="1141162"/>
                  </a:lnTo>
                  <a:lnTo>
                    <a:pt x="1452924" y="1183105"/>
                  </a:lnTo>
                  <a:lnTo>
                    <a:pt x="1428016" y="1223085"/>
                  </a:lnTo>
                  <a:lnTo>
                    <a:pt x="1400867" y="1261051"/>
                  </a:lnTo>
                  <a:lnTo>
                    <a:pt x="1371602" y="1296951"/>
                  </a:lnTo>
                  <a:lnTo>
                    <a:pt x="1340346" y="1330734"/>
                  </a:lnTo>
                  <a:lnTo>
                    <a:pt x="1307226" y="1362349"/>
                  </a:lnTo>
                  <a:lnTo>
                    <a:pt x="1272367" y="1391746"/>
                  </a:lnTo>
                  <a:lnTo>
                    <a:pt x="1235894" y="1418872"/>
                  </a:lnTo>
                  <a:lnTo>
                    <a:pt x="1197933" y="1443678"/>
                  </a:lnTo>
                  <a:lnTo>
                    <a:pt x="1158610" y="1466111"/>
                  </a:lnTo>
                  <a:lnTo>
                    <a:pt x="1118049" y="1486120"/>
                  </a:lnTo>
                  <a:lnTo>
                    <a:pt x="1076377" y="1503655"/>
                  </a:lnTo>
                  <a:lnTo>
                    <a:pt x="1033719" y="1518664"/>
                  </a:lnTo>
                  <a:lnTo>
                    <a:pt x="990200" y="1531097"/>
                  </a:lnTo>
                  <a:lnTo>
                    <a:pt x="945455" y="1541010"/>
                  </a:lnTo>
                  <a:lnTo>
                    <a:pt x="945261" y="1541010"/>
                  </a:lnTo>
                  <a:lnTo>
                    <a:pt x="901084" y="1548026"/>
                  </a:lnTo>
                  <a:lnTo>
                    <a:pt x="855737" y="1552421"/>
                  </a:lnTo>
                  <a:lnTo>
                    <a:pt x="810031" y="1554035"/>
                  </a:lnTo>
                  <a:lnTo>
                    <a:pt x="1125361" y="1554035"/>
                  </a:lnTo>
                  <a:lnTo>
                    <a:pt x="1195553" y="1520453"/>
                  </a:lnTo>
                  <a:lnTo>
                    <a:pt x="1235082" y="1497478"/>
                  </a:lnTo>
                  <a:lnTo>
                    <a:pt x="1273538" y="1472084"/>
                  </a:lnTo>
                  <a:lnTo>
                    <a:pt x="1310813" y="1444272"/>
                  </a:lnTo>
                  <a:lnTo>
                    <a:pt x="1346800" y="1414041"/>
                  </a:lnTo>
                  <a:lnTo>
                    <a:pt x="1381392" y="1381392"/>
                  </a:lnTo>
                  <a:lnTo>
                    <a:pt x="1414041" y="1346800"/>
                  </a:lnTo>
                  <a:lnTo>
                    <a:pt x="1444272" y="1310813"/>
                  </a:lnTo>
                  <a:lnTo>
                    <a:pt x="1472084" y="1273538"/>
                  </a:lnTo>
                  <a:lnTo>
                    <a:pt x="1497478" y="1235082"/>
                  </a:lnTo>
                  <a:lnTo>
                    <a:pt x="1520453" y="1195553"/>
                  </a:lnTo>
                  <a:lnTo>
                    <a:pt x="1541010" y="1155058"/>
                  </a:lnTo>
                  <a:lnTo>
                    <a:pt x="1559148" y="1113704"/>
                  </a:lnTo>
                  <a:lnTo>
                    <a:pt x="1574868" y="1071599"/>
                  </a:lnTo>
                  <a:lnTo>
                    <a:pt x="1588170" y="1028849"/>
                  </a:lnTo>
                  <a:lnTo>
                    <a:pt x="1599053" y="985564"/>
                  </a:lnTo>
                  <a:lnTo>
                    <a:pt x="1607517" y="941848"/>
                  </a:lnTo>
                  <a:lnTo>
                    <a:pt x="1613564" y="897811"/>
                  </a:lnTo>
                  <a:lnTo>
                    <a:pt x="1617191" y="853559"/>
                  </a:lnTo>
                  <a:lnTo>
                    <a:pt x="1618400" y="809200"/>
                  </a:lnTo>
                  <a:lnTo>
                    <a:pt x="1617191" y="764841"/>
                  </a:lnTo>
                  <a:lnTo>
                    <a:pt x="1613564" y="720589"/>
                  </a:lnTo>
                  <a:lnTo>
                    <a:pt x="1607517" y="676552"/>
                  </a:lnTo>
                  <a:lnTo>
                    <a:pt x="1599053" y="632836"/>
                  </a:lnTo>
                  <a:lnTo>
                    <a:pt x="1588170" y="589551"/>
                  </a:lnTo>
                  <a:lnTo>
                    <a:pt x="1574868" y="546801"/>
                  </a:lnTo>
                  <a:lnTo>
                    <a:pt x="1559148" y="504696"/>
                  </a:lnTo>
                  <a:lnTo>
                    <a:pt x="1541010" y="463342"/>
                  </a:lnTo>
                  <a:lnTo>
                    <a:pt x="1520453" y="422847"/>
                  </a:lnTo>
                  <a:lnTo>
                    <a:pt x="1497478" y="383318"/>
                  </a:lnTo>
                  <a:lnTo>
                    <a:pt x="1472084" y="344862"/>
                  </a:lnTo>
                  <a:lnTo>
                    <a:pt x="1444272" y="307587"/>
                  </a:lnTo>
                  <a:lnTo>
                    <a:pt x="1414041" y="271600"/>
                  </a:lnTo>
                  <a:lnTo>
                    <a:pt x="1381392" y="237008"/>
                  </a:lnTo>
                  <a:lnTo>
                    <a:pt x="1346800" y="204359"/>
                  </a:lnTo>
                  <a:lnTo>
                    <a:pt x="1310813" y="174128"/>
                  </a:lnTo>
                  <a:lnTo>
                    <a:pt x="1273538" y="146316"/>
                  </a:lnTo>
                  <a:lnTo>
                    <a:pt x="1235082" y="120922"/>
                  </a:lnTo>
                  <a:lnTo>
                    <a:pt x="1195553" y="97947"/>
                  </a:lnTo>
                  <a:lnTo>
                    <a:pt x="1155058" y="77390"/>
                  </a:lnTo>
                  <a:lnTo>
                    <a:pt x="1113704" y="59252"/>
                  </a:lnTo>
                  <a:lnTo>
                    <a:pt x="1110030" y="5788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9">
            <a:extLst>
              <a:ext uri="{FF2B5EF4-FFF2-40B4-BE49-F238E27FC236}">
                <a16:creationId xmlns:a16="http://schemas.microsoft.com/office/drawing/2014/main" id="{BA970062-50A9-2B0D-D47F-7E031AECD554}"/>
              </a:ext>
            </a:extLst>
          </p:cNvPr>
          <p:cNvSpPr txBox="1"/>
          <p:nvPr/>
        </p:nvSpPr>
        <p:spPr>
          <a:xfrm>
            <a:off x="4684162" y="2784064"/>
            <a:ext cx="63182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</a:pPr>
            <a:r>
              <a:rPr lang="es-ES" sz="9000" b="1" spc="232" baseline="-29501">
                <a:solidFill>
                  <a:srgbClr val="1D6A85"/>
                </a:solidFill>
                <a:latin typeface="Noto Sans"/>
                <a:cs typeface="Noto Sans"/>
              </a:rPr>
              <a:t>͌</a:t>
            </a:r>
            <a:r>
              <a:rPr lang="es-ES" sz="9000" b="1" spc="-487" baseline="-29501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4200" b="1" spc="-75">
                <a:solidFill>
                  <a:srgbClr val="1D6A85"/>
                </a:solidFill>
                <a:latin typeface="Noto Sans"/>
                <a:cs typeface="Noto Sans"/>
              </a:rPr>
              <a:t>3</a:t>
            </a:r>
            <a:endParaRPr sz="4200">
              <a:latin typeface="Noto Sans"/>
              <a:cs typeface="Noto Sans"/>
            </a:endParaRPr>
          </a:p>
        </p:txBody>
      </p:sp>
      <p:sp>
        <p:nvSpPr>
          <p:cNvPr id="138" name="object 20">
            <a:extLst>
              <a:ext uri="{FF2B5EF4-FFF2-40B4-BE49-F238E27FC236}">
                <a16:creationId xmlns:a16="http://schemas.microsoft.com/office/drawing/2014/main" id="{683A11F0-3C35-7F28-8103-4269761465D3}"/>
              </a:ext>
            </a:extLst>
          </p:cNvPr>
          <p:cNvSpPr txBox="1"/>
          <p:nvPr/>
        </p:nvSpPr>
        <p:spPr>
          <a:xfrm>
            <a:off x="4414121" y="3497900"/>
            <a:ext cx="1042669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900" b="1" spc="-10">
                <a:solidFill>
                  <a:srgbClr val="1D6A85"/>
                </a:solidFill>
                <a:latin typeface="Noto Sans"/>
                <a:cs typeface="Noto Sans"/>
              </a:rPr>
              <a:t>veces</a:t>
            </a:r>
            <a:endParaRPr sz="2900">
              <a:latin typeface="Noto Sans"/>
              <a:cs typeface="Noto Sans"/>
            </a:endParaRPr>
          </a:p>
        </p:txBody>
      </p:sp>
      <p:sp>
        <p:nvSpPr>
          <p:cNvPr id="139" name="object 21">
            <a:extLst>
              <a:ext uri="{FF2B5EF4-FFF2-40B4-BE49-F238E27FC236}">
                <a16:creationId xmlns:a16="http://schemas.microsoft.com/office/drawing/2014/main" id="{C425F05A-4A52-AD90-BF68-C187CB90D781}"/>
              </a:ext>
            </a:extLst>
          </p:cNvPr>
          <p:cNvSpPr txBox="1"/>
          <p:nvPr/>
        </p:nvSpPr>
        <p:spPr>
          <a:xfrm>
            <a:off x="4560325" y="5510987"/>
            <a:ext cx="83058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>
                <a:solidFill>
                  <a:srgbClr val="7F8487"/>
                </a:solidFill>
                <a:latin typeface="Noto Sans"/>
                <a:cs typeface="Noto Sans"/>
              </a:rPr>
              <a:t>ORC</a:t>
            </a:r>
            <a:r>
              <a:rPr sz="140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00" spc="-10">
                <a:solidFill>
                  <a:srgbClr val="7F8487"/>
                </a:solidFill>
                <a:latin typeface="Noto Sans"/>
                <a:cs typeface="Noto Sans"/>
              </a:rPr>
              <a:t>2,63;</a:t>
            </a:r>
            <a:endParaRPr sz="1400">
              <a:latin typeface="Noto Sans"/>
              <a:cs typeface="Noto Sans"/>
            </a:endParaRPr>
          </a:p>
        </p:txBody>
      </p:sp>
      <p:sp>
        <p:nvSpPr>
          <p:cNvPr id="140" name="object 22">
            <a:extLst>
              <a:ext uri="{FF2B5EF4-FFF2-40B4-BE49-F238E27FC236}">
                <a16:creationId xmlns:a16="http://schemas.microsoft.com/office/drawing/2014/main" id="{E35F747E-49F7-0544-A236-8EFB1238CFB9}"/>
              </a:ext>
            </a:extLst>
          </p:cNvPr>
          <p:cNvSpPr txBox="1"/>
          <p:nvPr/>
        </p:nvSpPr>
        <p:spPr>
          <a:xfrm>
            <a:off x="4260615" y="5723363"/>
            <a:ext cx="143002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>
                <a:solidFill>
                  <a:srgbClr val="7F8487"/>
                </a:solidFill>
                <a:latin typeface="Noto Sans"/>
                <a:cs typeface="Noto Sans"/>
              </a:rPr>
              <a:t>IC95</a:t>
            </a:r>
            <a:r>
              <a:rPr sz="14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00">
                <a:solidFill>
                  <a:srgbClr val="7F8487"/>
                </a:solidFill>
                <a:latin typeface="Noto Sans"/>
                <a:cs typeface="Noto Sans"/>
              </a:rPr>
              <a:t>%</a:t>
            </a:r>
            <a:r>
              <a:rPr sz="140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00" spc="-10">
                <a:solidFill>
                  <a:srgbClr val="7F8487"/>
                </a:solidFill>
                <a:latin typeface="Noto Sans"/>
                <a:cs typeface="Noto Sans"/>
              </a:rPr>
              <a:t>1,11–6,23</a:t>
            </a:r>
            <a:endParaRPr sz="1400">
              <a:latin typeface="Noto Sans"/>
              <a:cs typeface="Noto Sans"/>
            </a:endParaRPr>
          </a:p>
        </p:txBody>
      </p:sp>
      <p:sp>
        <p:nvSpPr>
          <p:cNvPr id="141" name="object 23">
            <a:extLst>
              <a:ext uri="{FF2B5EF4-FFF2-40B4-BE49-F238E27FC236}">
                <a16:creationId xmlns:a16="http://schemas.microsoft.com/office/drawing/2014/main" id="{C9CB1902-5CC1-0E11-2E73-AA71C5982387}"/>
              </a:ext>
            </a:extLst>
          </p:cNvPr>
          <p:cNvSpPr txBox="1"/>
          <p:nvPr/>
        </p:nvSpPr>
        <p:spPr>
          <a:xfrm>
            <a:off x="4335095" y="4455461"/>
            <a:ext cx="129603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más</a:t>
            </a:r>
            <a:r>
              <a:rPr sz="190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riesgo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142" name="object 24">
            <a:extLst>
              <a:ext uri="{FF2B5EF4-FFF2-40B4-BE49-F238E27FC236}">
                <a16:creationId xmlns:a16="http://schemas.microsoft.com/office/drawing/2014/main" id="{E668CE49-28E1-B250-F646-A35638187322}"/>
              </a:ext>
            </a:extLst>
          </p:cNvPr>
          <p:cNvSpPr txBox="1"/>
          <p:nvPr/>
        </p:nvSpPr>
        <p:spPr>
          <a:xfrm>
            <a:off x="4435629" y="4750427"/>
            <a:ext cx="109537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global</a:t>
            </a:r>
            <a:r>
              <a:rPr sz="1900" spc="114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25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143" name="object 25">
            <a:extLst>
              <a:ext uri="{FF2B5EF4-FFF2-40B4-BE49-F238E27FC236}">
                <a16:creationId xmlns:a16="http://schemas.microsoft.com/office/drawing/2014/main" id="{35B05CC7-4A73-5676-2C83-984911C90112}"/>
              </a:ext>
            </a:extLst>
          </p:cNvPr>
          <p:cNvSpPr txBox="1"/>
          <p:nvPr/>
        </p:nvSpPr>
        <p:spPr>
          <a:xfrm>
            <a:off x="4063891" y="5045391"/>
            <a:ext cx="183896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desarrollar</a:t>
            </a:r>
            <a:r>
              <a:rPr sz="1900" spc="10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25">
                <a:solidFill>
                  <a:srgbClr val="7F8487"/>
                </a:solidFill>
                <a:latin typeface="Noto Sans"/>
                <a:cs typeface="Noto Sans"/>
              </a:rPr>
              <a:t>SM</a:t>
            </a:r>
            <a:r>
              <a:rPr sz="1650" spc="-37" baseline="32828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1650" baseline="32828">
              <a:latin typeface="Noto Sans"/>
              <a:cs typeface="Noto Sans"/>
            </a:endParaRPr>
          </a:p>
        </p:txBody>
      </p:sp>
      <p:grpSp>
        <p:nvGrpSpPr>
          <p:cNvPr id="144" name="object 26">
            <a:extLst>
              <a:ext uri="{FF2B5EF4-FFF2-40B4-BE49-F238E27FC236}">
                <a16:creationId xmlns:a16="http://schemas.microsoft.com/office/drawing/2014/main" id="{7C02DCDA-F91F-959C-7C35-8722F23A311F}"/>
              </a:ext>
            </a:extLst>
          </p:cNvPr>
          <p:cNvGrpSpPr/>
          <p:nvPr/>
        </p:nvGrpSpPr>
        <p:grpSpPr>
          <a:xfrm>
            <a:off x="7031238" y="2694739"/>
            <a:ext cx="1618615" cy="3713584"/>
            <a:chOff x="6681577" y="2862667"/>
            <a:chExt cx="1618615" cy="3713584"/>
          </a:xfrm>
        </p:grpSpPr>
        <p:sp>
          <p:nvSpPr>
            <p:cNvPr id="145" name="object 27">
              <a:extLst>
                <a:ext uri="{FF2B5EF4-FFF2-40B4-BE49-F238E27FC236}">
                  <a16:creationId xmlns:a16="http://schemas.microsoft.com/office/drawing/2014/main" id="{58482DAB-CC61-9257-0945-EAC7A4419E8C}"/>
                </a:ext>
              </a:extLst>
            </p:cNvPr>
            <p:cNvSpPr/>
            <p:nvPr/>
          </p:nvSpPr>
          <p:spPr>
            <a:xfrm>
              <a:off x="6840331" y="3406966"/>
              <a:ext cx="1339215" cy="3169285"/>
            </a:xfrm>
            <a:custGeom>
              <a:avLst/>
              <a:gdLst/>
              <a:ahLst/>
              <a:cxnLst/>
              <a:rect l="l" t="t" r="r" b="b"/>
              <a:pathLst>
                <a:path w="1339215" h="3169284">
                  <a:moveTo>
                    <a:pt x="1339142" y="0"/>
                  </a:moveTo>
                  <a:lnTo>
                    <a:pt x="0" y="0"/>
                  </a:lnTo>
                  <a:lnTo>
                    <a:pt x="0" y="3169023"/>
                  </a:lnTo>
                  <a:lnTo>
                    <a:pt x="1339142" y="3169023"/>
                  </a:lnTo>
                  <a:lnTo>
                    <a:pt x="1339142" y="0"/>
                  </a:lnTo>
                  <a:close/>
                </a:path>
              </a:pathLst>
            </a:custGeom>
            <a:solidFill>
              <a:srgbClr val="EB959D">
                <a:alpha val="1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28">
              <a:extLst>
                <a:ext uri="{FF2B5EF4-FFF2-40B4-BE49-F238E27FC236}">
                  <a16:creationId xmlns:a16="http://schemas.microsoft.com/office/drawing/2014/main" id="{C07E3F39-FDD8-B488-C772-C9D5EB90AA75}"/>
                </a:ext>
              </a:extLst>
            </p:cNvPr>
            <p:cNvSpPr/>
            <p:nvPr/>
          </p:nvSpPr>
          <p:spPr>
            <a:xfrm>
              <a:off x="6681577" y="2862667"/>
              <a:ext cx="1618615" cy="1618615"/>
            </a:xfrm>
            <a:custGeom>
              <a:avLst/>
              <a:gdLst/>
              <a:ahLst/>
              <a:cxnLst/>
              <a:rect l="l" t="t" r="r" b="b"/>
              <a:pathLst>
                <a:path w="1618615" h="1618614">
                  <a:moveTo>
                    <a:pt x="809200" y="0"/>
                  </a:moveTo>
                  <a:lnTo>
                    <a:pt x="764841" y="1209"/>
                  </a:lnTo>
                  <a:lnTo>
                    <a:pt x="720589" y="4836"/>
                  </a:lnTo>
                  <a:lnTo>
                    <a:pt x="676552" y="10883"/>
                  </a:lnTo>
                  <a:lnTo>
                    <a:pt x="632836" y="19347"/>
                  </a:lnTo>
                  <a:lnTo>
                    <a:pt x="589551" y="30230"/>
                  </a:lnTo>
                  <a:lnTo>
                    <a:pt x="546801" y="43532"/>
                  </a:lnTo>
                  <a:lnTo>
                    <a:pt x="504696" y="59252"/>
                  </a:lnTo>
                  <a:lnTo>
                    <a:pt x="463342" y="77390"/>
                  </a:lnTo>
                  <a:lnTo>
                    <a:pt x="422847" y="97947"/>
                  </a:lnTo>
                  <a:lnTo>
                    <a:pt x="383318" y="120922"/>
                  </a:lnTo>
                  <a:lnTo>
                    <a:pt x="344862" y="146316"/>
                  </a:lnTo>
                  <a:lnTo>
                    <a:pt x="307587" y="174128"/>
                  </a:lnTo>
                  <a:lnTo>
                    <a:pt x="271600" y="204359"/>
                  </a:lnTo>
                  <a:lnTo>
                    <a:pt x="237008" y="237008"/>
                  </a:lnTo>
                  <a:lnTo>
                    <a:pt x="204359" y="271600"/>
                  </a:lnTo>
                  <a:lnTo>
                    <a:pt x="174128" y="307587"/>
                  </a:lnTo>
                  <a:lnTo>
                    <a:pt x="146316" y="344862"/>
                  </a:lnTo>
                  <a:lnTo>
                    <a:pt x="120922" y="383318"/>
                  </a:lnTo>
                  <a:lnTo>
                    <a:pt x="97947" y="422847"/>
                  </a:lnTo>
                  <a:lnTo>
                    <a:pt x="77390" y="463342"/>
                  </a:lnTo>
                  <a:lnTo>
                    <a:pt x="59252" y="504696"/>
                  </a:lnTo>
                  <a:lnTo>
                    <a:pt x="43532" y="546801"/>
                  </a:lnTo>
                  <a:lnTo>
                    <a:pt x="30230" y="589551"/>
                  </a:lnTo>
                  <a:lnTo>
                    <a:pt x="19347" y="632836"/>
                  </a:lnTo>
                  <a:lnTo>
                    <a:pt x="10883" y="676552"/>
                  </a:lnTo>
                  <a:lnTo>
                    <a:pt x="4836" y="720589"/>
                  </a:lnTo>
                  <a:lnTo>
                    <a:pt x="1209" y="764841"/>
                  </a:lnTo>
                  <a:lnTo>
                    <a:pt x="0" y="809200"/>
                  </a:lnTo>
                  <a:lnTo>
                    <a:pt x="1209" y="853559"/>
                  </a:lnTo>
                  <a:lnTo>
                    <a:pt x="4836" y="897811"/>
                  </a:lnTo>
                  <a:lnTo>
                    <a:pt x="10883" y="941848"/>
                  </a:lnTo>
                  <a:lnTo>
                    <a:pt x="19347" y="985564"/>
                  </a:lnTo>
                  <a:lnTo>
                    <a:pt x="30230" y="1028849"/>
                  </a:lnTo>
                  <a:lnTo>
                    <a:pt x="43532" y="1071599"/>
                  </a:lnTo>
                  <a:lnTo>
                    <a:pt x="59252" y="1113704"/>
                  </a:lnTo>
                  <a:lnTo>
                    <a:pt x="77390" y="1155058"/>
                  </a:lnTo>
                  <a:lnTo>
                    <a:pt x="97947" y="1195553"/>
                  </a:lnTo>
                  <a:lnTo>
                    <a:pt x="120922" y="1235082"/>
                  </a:lnTo>
                  <a:lnTo>
                    <a:pt x="146316" y="1273538"/>
                  </a:lnTo>
                  <a:lnTo>
                    <a:pt x="174128" y="1310813"/>
                  </a:lnTo>
                  <a:lnTo>
                    <a:pt x="204359" y="1346800"/>
                  </a:lnTo>
                  <a:lnTo>
                    <a:pt x="237008" y="1381392"/>
                  </a:lnTo>
                  <a:lnTo>
                    <a:pt x="271600" y="1414041"/>
                  </a:lnTo>
                  <a:lnTo>
                    <a:pt x="307587" y="1444272"/>
                  </a:lnTo>
                  <a:lnTo>
                    <a:pt x="344862" y="1472084"/>
                  </a:lnTo>
                  <a:lnTo>
                    <a:pt x="383318" y="1497478"/>
                  </a:lnTo>
                  <a:lnTo>
                    <a:pt x="422847" y="1520453"/>
                  </a:lnTo>
                  <a:lnTo>
                    <a:pt x="463342" y="1541010"/>
                  </a:lnTo>
                  <a:lnTo>
                    <a:pt x="504696" y="1559148"/>
                  </a:lnTo>
                  <a:lnTo>
                    <a:pt x="546801" y="1574868"/>
                  </a:lnTo>
                  <a:lnTo>
                    <a:pt x="589551" y="1588170"/>
                  </a:lnTo>
                  <a:lnTo>
                    <a:pt x="632836" y="1599053"/>
                  </a:lnTo>
                  <a:lnTo>
                    <a:pt x="676552" y="1607517"/>
                  </a:lnTo>
                  <a:lnTo>
                    <a:pt x="720589" y="1613564"/>
                  </a:lnTo>
                  <a:lnTo>
                    <a:pt x="764841" y="1617191"/>
                  </a:lnTo>
                  <a:lnTo>
                    <a:pt x="809200" y="1618400"/>
                  </a:lnTo>
                  <a:lnTo>
                    <a:pt x="853559" y="1617191"/>
                  </a:lnTo>
                  <a:lnTo>
                    <a:pt x="897811" y="1613564"/>
                  </a:lnTo>
                  <a:lnTo>
                    <a:pt x="941848" y="1607517"/>
                  </a:lnTo>
                  <a:lnTo>
                    <a:pt x="985564" y="1599053"/>
                  </a:lnTo>
                  <a:lnTo>
                    <a:pt x="1028849" y="1588170"/>
                  </a:lnTo>
                  <a:lnTo>
                    <a:pt x="1071599" y="1574868"/>
                  </a:lnTo>
                  <a:lnTo>
                    <a:pt x="1113704" y="1559148"/>
                  </a:lnTo>
                  <a:lnTo>
                    <a:pt x="1155058" y="1541010"/>
                  </a:lnTo>
                  <a:lnTo>
                    <a:pt x="1195553" y="1520453"/>
                  </a:lnTo>
                  <a:lnTo>
                    <a:pt x="1235082" y="1497478"/>
                  </a:lnTo>
                  <a:lnTo>
                    <a:pt x="1273538" y="1472084"/>
                  </a:lnTo>
                  <a:lnTo>
                    <a:pt x="1310813" y="1444272"/>
                  </a:lnTo>
                  <a:lnTo>
                    <a:pt x="1346800" y="1414041"/>
                  </a:lnTo>
                  <a:lnTo>
                    <a:pt x="1381392" y="1381392"/>
                  </a:lnTo>
                  <a:lnTo>
                    <a:pt x="1414041" y="1346800"/>
                  </a:lnTo>
                  <a:lnTo>
                    <a:pt x="1444272" y="1310813"/>
                  </a:lnTo>
                  <a:lnTo>
                    <a:pt x="1472084" y="1273538"/>
                  </a:lnTo>
                  <a:lnTo>
                    <a:pt x="1497478" y="1235082"/>
                  </a:lnTo>
                  <a:lnTo>
                    <a:pt x="1520453" y="1195553"/>
                  </a:lnTo>
                  <a:lnTo>
                    <a:pt x="1541010" y="1155058"/>
                  </a:lnTo>
                  <a:lnTo>
                    <a:pt x="1559148" y="1113704"/>
                  </a:lnTo>
                  <a:lnTo>
                    <a:pt x="1574868" y="1071599"/>
                  </a:lnTo>
                  <a:lnTo>
                    <a:pt x="1588170" y="1028849"/>
                  </a:lnTo>
                  <a:lnTo>
                    <a:pt x="1599053" y="985564"/>
                  </a:lnTo>
                  <a:lnTo>
                    <a:pt x="1607517" y="941848"/>
                  </a:lnTo>
                  <a:lnTo>
                    <a:pt x="1613564" y="897811"/>
                  </a:lnTo>
                  <a:lnTo>
                    <a:pt x="1617191" y="853559"/>
                  </a:lnTo>
                  <a:lnTo>
                    <a:pt x="1618400" y="809200"/>
                  </a:lnTo>
                  <a:lnTo>
                    <a:pt x="1617191" y="764841"/>
                  </a:lnTo>
                  <a:lnTo>
                    <a:pt x="1613564" y="720589"/>
                  </a:lnTo>
                  <a:lnTo>
                    <a:pt x="1607517" y="676552"/>
                  </a:lnTo>
                  <a:lnTo>
                    <a:pt x="1599053" y="632836"/>
                  </a:lnTo>
                  <a:lnTo>
                    <a:pt x="1588170" y="589551"/>
                  </a:lnTo>
                  <a:lnTo>
                    <a:pt x="1574868" y="546801"/>
                  </a:lnTo>
                  <a:lnTo>
                    <a:pt x="1559148" y="504696"/>
                  </a:lnTo>
                  <a:lnTo>
                    <a:pt x="1541010" y="463342"/>
                  </a:lnTo>
                  <a:lnTo>
                    <a:pt x="1520453" y="422847"/>
                  </a:lnTo>
                  <a:lnTo>
                    <a:pt x="1497478" y="383318"/>
                  </a:lnTo>
                  <a:lnTo>
                    <a:pt x="1472084" y="344862"/>
                  </a:lnTo>
                  <a:lnTo>
                    <a:pt x="1444272" y="307587"/>
                  </a:lnTo>
                  <a:lnTo>
                    <a:pt x="1414041" y="271600"/>
                  </a:lnTo>
                  <a:lnTo>
                    <a:pt x="1381392" y="237008"/>
                  </a:lnTo>
                  <a:lnTo>
                    <a:pt x="1346800" y="204359"/>
                  </a:lnTo>
                  <a:lnTo>
                    <a:pt x="1310813" y="174128"/>
                  </a:lnTo>
                  <a:lnTo>
                    <a:pt x="1273538" y="146316"/>
                  </a:lnTo>
                  <a:lnTo>
                    <a:pt x="1235082" y="120922"/>
                  </a:lnTo>
                  <a:lnTo>
                    <a:pt x="1195553" y="97947"/>
                  </a:lnTo>
                  <a:lnTo>
                    <a:pt x="1155058" y="77390"/>
                  </a:lnTo>
                  <a:lnTo>
                    <a:pt x="1113704" y="59252"/>
                  </a:lnTo>
                  <a:lnTo>
                    <a:pt x="1071599" y="43532"/>
                  </a:lnTo>
                  <a:lnTo>
                    <a:pt x="1028849" y="30230"/>
                  </a:lnTo>
                  <a:lnTo>
                    <a:pt x="985564" y="19347"/>
                  </a:lnTo>
                  <a:lnTo>
                    <a:pt x="941848" y="10883"/>
                  </a:lnTo>
                  <a:lnTo>
                    <a:pt x="897811" y="4836"/>
                  </a:lnTo>
                  <a:lnTo>
                    <a:pt x="853559" y="1209"/>
                  </a:lnTo>
                  <a:lnTo>
                    <a:pt x="80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29">
              <a:extLst>
                <a:ext uri="{FF2B5EF4-FFF2-40B4-BE49-F238E27FC236}">
                  <a16:creationId xmlns:a16="http://schemas.microsoft.com/office/drawing/2014/main" id="{728BD726-F220-9F90-5C96-F4489B739613}"/>
                </a:ext>
              </a:extLst>
            </p:cNvPr>
            <p:cNvSpPr/>
            <p:nvPr/>
          </p:nvSpPr>
          <p:spPr>
            <a:xfrm>
              <a:off x="6681577" y="2862667"/>
              <a:ext cx="1618615" cy="1618615"/>
            </a:xfrm>
            <a:custGeom>
              <a:avLst/>
              <a:gdLst/>
              <a:ahLst/>
              <a:cxnLst/>
              <a:rect l="l" t="t" r="r" b="b"/>
              <a:pathLst>
                <a:path w="1618615" h="1618614">
                  <a:moveTo>
                    <a:pt x="809200" y="0"/>
                  </a:moveTo>
                  <a:lnTo>
                    <a:pt x="764841" y="1209"/>
                  </a:lnTo>
                  <a:lnTo>
                    <a:pt x="720589" y="4836"/>
                  </a:lnTo>
                  <a:lnTo>
                    <a:pt x="676552" y="10883"/>
                  </a:lnTo>
                  <a:lnTo>
                    <a:pt x="632836" y="19347"/>
                  </a:lnTo>
                  <a:lnTo>
                    <a:pt x="589551" y="30230"/>
                  </a:lnTo>
                  <a:lnTo>
                    <a:pt x="546801" y="43532"/>
                  </a:lnTo>
                  <a:lnTo>
                    <a:pt x="504696" y="59252"/>
                  </a:lnTo>
                  <a:lnTo>
                    <a:pt x="463342" y="77390"/>
                  </a:lnTo>
                  <a:lnTo>
                    <a:pt x="422847" y="97947"/>
                  </a:lnTo>
                  <a:lnTo>
                    <a:pt x="383318" y="120922"/>
                  </a:lnTo>
                  <a:lnTo>
                    <a:pt x="344862" y="146316"/>
                  </a:lnTo>
                  <a:lnTo>
                    <a:pt x="307587" y="174128"/>
                  </a:lnTo>
                  <a:lnTo>
                    <a:pt x="271600" y="204359"/>
                  </a:lnTo>
                  <a:lnTo>
                    <a:pt x="237008" y="237008"/>
                  </a:lnTo>
                  <a:lnTo>
                    <a:pt x="204359" y="271600"/>
                  </a:lnTo>
                  <a:lnTo>
                    <a:pt x="174128" y="307587"/>
                  </a:lnTo>
                  <a:lnTo>
                    <a:pt x="146316" y="344862"/>
                  </a:lnTo>
                  <a:lnTo>
                    <a:pt x="120922" y="383318"/>
                  </a:lnTo>
                  <a:lnTo>
                    <a:pt x="97947" y="422847"/>
                  </a:lnTo>
                  <a:lnTo>
                    <a:pt x="77390" y="463342"/>
                  </a:lnTo>
                  <a:lnTo>
                    <a:pt x="59252" y="504696"/>
                  </a:lnTo>
                  <a:lnTo>
                    <a:pt x="43532" y="546801"/>
                  </a:lnTo>
                  <a:lnTo>
                    <a:pt x="30230" y="589551"/>
                  </a:lnTo>
                  <a:lnTo>
                    <a:pt x="19347" y="632836"/>
                  </a:lnTo>
                  <a:lnTo>
                    <a:pt x="10883" y="676552"/>
                  </a:lnTo>
                  <a:lnTo>
                    <a:pt x="4836" y="720589"/>
                  </a:lnTo>
                  <a:lnTo>
                    <a:pt x="1209" y="764841"/>
                  </a:lnTo>
                  <a:lnTo>
                    <a:pt x="35" y="807886"/>
                  </a:lnTo>
                  <a:lnTo>
                    <a:pt x="0" y="809200"/>
                  </a:lnTo>
                  <a:lnTo>
                    <a:pt x="1116" y="850149"/>
                  </a:lnTo>
                  <a:lnTo>
                    <a:pt x="1209" y="853559"/>
                  </a:lnTo>
                  <a:lnTo>
                    <a:pt x="4818" y="897586"/>
                  </a:lnTo>
                  <a:lnTo>
                    <a:pt x="10883" y="941848"/>
                  </a:lnTo>
                  <a:lnTo>
                    <a:pt x="19347" y="985564"/>
                  </a:lnTo>
                  <a:lnTo>
                    <a:pt x="30230" y="1028849"/>
                  </a:lnTo>
                  <a:lnTo>
                    <a:pt x="43532" y="1071599"/>
                  </a:lnTo>
                  <a:lnTo>
                    <a:pt x="59252" y="1113704"/>
                  </a:lnTo>
                  <a:lnTo>
                    <a:pt x="77390" y="1155058"/>
                  </a:lnTo>
                  <a:lnTo>
                    <a:pt x="97947" y="1195553"/>
                  </a:lnTo>
                  <a:lnTo>
                    <a:pt x="120922" y="1235082"/>
                  </a:lnTo>
                  <a:lnTo>
                    <a:pt x="146316" y="1273538"/>
                  </a:lnTo>
                  <a:lnTo>
                    <a:pt x="174128" y="1310813"/>
                  </a:lnTo>
                  <a:lnTo>
                    <a:pt x="204359" y="1346800"/>
                  </a:lnTo>
                  <a:lnTo>
                    <a:pt x="237008" y="1381392"/>
                  </a:lnTo>
                  <a:lnTo>
                    <a:pt x="271600" y="1414041"/>
                  </a:lnTo>
                  <a:lnTo>
                    <a:pt x="307587" y="1444272"/>
                  </a:lnTo>
                  <a:lnTo>
                    <a:pt x="344862" y="1472084"/>
                  </a:lnTo>
                  <a:lnTo>
                    <a:pt x="383318" y="1497478"/>
                  </a:lnTo>
                  <a:lnTo>
                    <a:pt x="422847" y="1520453"/>
                  </a:lnTo>
                  <a:lnTo>
                    <a:pt x="463342" y="1541010"/>
                  </a:lnTo>
                  <a:lnTo>
                    <a:pt x="504696" y="1559148"/>
                  </a:lnTo>
                  <a:lnTo>
                    <a:pt x="546801" y="1574868"/>
                  </a:lnTo>
                  <a:lnTo>
                    <a:pt x="589551" y="1588170"/>
                  </a:lnTo>
                  <a:lnTo>
                    <a:pt x="632836" y="1599053"/>
                  </a:lnTo>
                  <a:lnTo>
                    <a:pt x="676552" y="1607517"/>
                  </a:lnTo>
                  <a:lnTo>
                    <a:pt x="720589" y="1613564"/>
                  </a:lnTo>
                  <a:lnTo>
                    <a:pt x="764841" y="1617191"/>
                  </a:lnTo>
                  <a:lnTo>
                    <a:pt x="809200" y="1618400"/>
                  </a:lnTo>
                  <a:lnTo>
                    <a:pt x="853559" y="1617191"/>
                  </a:lnTo>
                  <a:lnTo>
                    <a:pt x="897811" y="1613564"/>
                  </a:lnTo>
                  <a:lnTo>
                    <a:pt x="941848" y="1607517"/>
                  </a:lnTo>
                  <a:lnTo>
                    <a:pt x="985564" y="1599053"/>
                  </a:lnTo>
                  <a:lnTo>
                    <a:pt x="1028849" y="1588170"/>
                  </a:lnTo>
                  <a:lnTo>
                    <a:pt x="1071599" y="1574868"/>
                  </a:lnTo>
                  <a:lnTo>
                    <a:pt x="1113704" y="1559148"/>
                  </a:lnTo>
                  <a:lnTo>
                    <a:pt x="1125361" y="1554035"/>
                  </a:lnTo>
                  <a:lnTo>
                    <a:pt x="810031" y="1554035"/>
                  </a:lnTo>
                  <a:lnTo>
                    <a:pt x="764093" y="1552816"/>
                  </a:lnTo>
                  <a:lnTo>
                    <a:pt x="718048" y="1548714"/>
                  </a:lnTo>
                  <a:lnTo>
                    <a:pt x="672020" y="1541677"/>
                  </a:lnTo>
                  <a:lnTo>
                    <a:pt x="626137" y="1531654"/>
                  </a:lnTo>
                  <a:lnTo>
                    <a:pt x="580767" y="1518664"/>
                  </a:lnTo>
                  <a:lnTo>
                    <a:pt x="535303" y="1502446"/>
                  </a:lnTo>
                  <a:lnTo>
                    <a:pt x="489524" y="1482534"/>
                  </a:lnTo>
                  <a:lnTo>
                    <a:pt x="445403" y="1459589"/>
                  </a:lnTo>
                  <a:lnTo>
                    <a:pt x="402991" y="1433772"/>
                  </a:lnTo>
                  <a:lnTo>
                    <a:pt x="362340" y="1405246"/>
                  </a:lnTo>
                  <a:lnTo>
                    <a:pt x="323501" y="1374173"/>
                  </a:lnTo>
                  <a:lnTo>
                    <a:pt x="286526" y="1340717"/>
                  </a:lnTo>
                  <a:lnTo>
                    <a:pt x="251468" y="1305038"/>
                  </a:lnTo>
                  <a:lnTo>
                    <a:pt x="252662" y="1304347"/>
                  </a:lnTo>
                  <a:lnTo>
                    <a:pt x="253112" y="1303038"/>
                  </a:lnTo>
                  <a:lnTo>
                    <a:pt x="254086" y="1302159"/>
                  </a:lnTo>
                  <a:lnTo>
                    <a:pt x="220776" y="1262407"/>
                  </a:lnTo>
                  <a:lnTo>
                    <a:pt x="190657" y="1221002"/>
                  </a:lnTo>
                  <a:lnTo>
                    <a:pt x="163731" y="1178097"/>
                  </a:lnTo>
                  <a:lnTo>
                    <a:pt x="140002" y="1133847"/>
                  </a:lnTo>
                  <a:lnTo>
                    <a:pt x="119577" y="1088637"/>
                  </a:lnTo>
                  <a:lnTo>
                    <a:pt x="102163" y="1041978"/>
                  </a:lnTo>
                  <a:lnTo>
                    <a:pt x="101913" y="1041978"/>
                  </a:lnTo>
                  <a:lnTo>
                    <a:pt x="101557" y="1041727"/>
                  </a:lnTo>
                  <a:lnTo>
                    <a:pt x="101201" y="1041727"/>
                  </a:lnTo>
                  <a:lnTo>
                    <a:pt x="99770" y="1037455"/>
                  </a:lnTo>
                  <a:lnTo>
                    <a:pt x="99693" y="1037224"/>
                  </a:lnTo>
                  <a:lnTo>
                    <a:pt x="98729" y="1032638"/>
                  </a:lnTo>
                  <a:lnTo>
                    <a:pt x="97316" y="1028115"/>
                  </a:lnTo>
                  <a:lnTo>
                    <a:pt x="86790" y="990570"/>
                  </a:lnTo>
                  <a:lnTo>
                    <a:pt x="76690" y="945408"/>
                  </a:lnTo>
                  <a:lnTo>
                    <a:pt x="70092" y="903763"/>
                  </a:lnTo>
                  <a:lnTo>
                    <a:pt x="65240" y="855909"/>
                  </a:lnTo>
                  <a:lnTo>
                    <a:pt x="63492" y="809200"/>
                  </a:lnTo>
                  <a:lnTo>
                    <a:pt x="63443" y="807886"/>
                  </a:lnTo>
                  <a:lnTo>
                    <a:pt x="64702" y="759853"/>
                  </a:lnTo>
                  <a:lnTo>
                    <a:pt x="69021" y="711970"/>
                  </a:lnTo>
                  <a:lnTo>
                    <a:pt x="76405" y="664396"/>
                  </a:lnTo>
                  <a:lnTo>
                    <a:pt x="86856" y="617293"/>
                  </a:lnTo>
                  <a:lnTo>
                    <a:pt x="100379" y="570819"/>
                  </a:lnTo>
                  <a:lnTo>
                    <a:pt x="116976" y="525133"/>
                  </a:lnTo>
                  <a:lnTo>
                    <a:pt x="136651" y="480397"/>
                  </a:lnTo>
                  <a:lnTo>
                    <a:pt x="159407" y="436768"/>
                  </a:lnTo>
                  <a:lnTo>
                    <a:pt x="185249" y="394408"/>
                  </a:lnTo>
                  <a:lnTo>
                    <a:pt x="214180" y="353477"/>
                  </a:lnTo>
                  <a:lnTo>
                    <a:pt x="246202" y="314132"/>
                  </a:lnTo>
                  <a:lnTo>
                    <a:pt x="281321" y="276536"/>
                  </a:lnTo>
                  <a:lnTo>
                    <a:pt x="315743" y="244190"/>
                  </a:lnTo>
                  <a:lnTo>
                    <a:pt x="351650" y="214432"/>
                  </a:lnTo>
                  <a:lnTo>
                    <a:pt x="388917" y="187262"/>
                  </a:lnTo>
                  <a:lnTo>
                    <a:pt x="427421" y="162679"/>
                  </a:lnTo>
                  <a:lnTo>
                    <a:pt x="467037" y="140684"/>
                  </a:lnTo>
                  <a:lnTo>
                    <a:pt x="507643" y="121277"/>
                  </a:lnTo>
                  <a:lnTo>
                    <a:pt x="549115" y="104457"/>
                  </a:lnTo>
                  <a:lnTo>
                    <a:pt x="591329" y="90225"/>
                  </a:lnTo>
                  <a:lnTo>
                    <a:pt x="634161" y="78581"/>
                  </a:lnTo>
                  <a:lnTo>
                    <a:pt x="677488" y="69524"/>
                  </a:lnTo>
                  <a:lnTo>
                    <a:pt x="721186" y="63055"/>
                  </a:lnTo>
                  <a:lnTo>
                    <a:pt x="764250" y="59252"/>
                  </a:lnTo>
                  <a:lnTo>
                    <a:pt x="762479" y="59252"/>
                  </a:lnTo>
                  <a:lnTo>
                    <a:pt x="809200" y="57880"/>
                  </a:lnTo>
                  <a:lnTo>
                    <a:pt x="1110030" y="57880"/>
                  </a:lnTo>
                  <a:lnTo>
                    <a:pt x="1071599" y="43532"/>
                  </a:lnTo>
                  <a:lnTo>
                    <a:pt x="1028849" y="30230"/>
                  </a:lnTo>
                  <a:lnTo>
                    <a:pt x="985564" y="19347"/>
                  </a:lnTo>
                  <a:lnTo>
                    <a:pt x="941848" y="10883"/>
                  </a:lnTo>
                  <a:lnTo>
                    <a:pt x="897811" y="4836"/>
                  </a:lnTo>
                  <a:lnTo>
                    <a:pt x="853559" y="1209"/>
                  </a:lnTo>
                  <a:lnTo>
                    <a:pt x="809200" y="0"/>
                  </a:lnTo>
                  <a:close/>
                </a:path>
                <a:path w="1618615" h="1618614">
                  <a:moveTo>
                    <a:pt x="1110030" y="57880"/>
                  </a:moveTo>
                  <a:lnTo>
                    <a:pt x="809200" y="57880"/>
                  </a:lnTo>
                  <a:lnTo>
                    <a:pt x="855921" y="59252"/>
                  </a:lnTo>
                  <a:lnTo>
                    <a:pt x="854150" y="59252"/>
                  </a:lnTo>
                  <a:lnTo>
                    <a:pt x="897214" y="63055"/>
                  </a:lnTo>
                  <a:lnTo>
                    <a:pt x="940912" y="69524"/>
                  </a:lnTo>
                  <a:lnTo>
                    <a:pt x="984239" y="78581"/>
                  </a:lnTo>
                  <a:lnTo>
                    <a:pt x="1027071" y="90225"/>
                  </a:lnTo>
                  <a:lnTo>
                    <a:pt x="1069285" y="104457"/>
                  </a:lnTo>
                  <a:lnTo>
                    <a:pt x="1110756" y="121277"/>
                  </a:lnTo>
                  <a:lnTo>
                    <a:pt x="1151363" y="140684"/>
                  </a:lnTo>
                  <a:lnTo>
                    <a:pt x="1190979" y="162679"/>
                  </a:lnTo>
                  <a:lnTo>
                    <a:pt x="1229483" y="187262"/>
                  </a:lnTo>
                  <a:lnTo>
                    <a:pt x="1266750" y="214432"/>
                  </a:lnTo>
                  <a:lnTo>
                    <a:pt x="1302657" y="244190"/>
                  </a:lnTo>
                  <a:lnTo>
                    <a:pt x="1337079" y="276536"/>
                  </a:lnTo>
                  <a:lnTo>
                    <a:pt x="1371898" y="313781"/>
                  </a:lnTo>
                  <a:lnTo>
                    <a:pt x="1403684" y="352742"/>
                  </a:lnTo>
                  <a:lnTo>
                    <a:pt x="1432440" y="393264"/>
                  </a:lnTo>
                  <a:lnTo>
                    <a:pt x="1458168" y="435191"/>
                  </a:lnTo>
                  <a:lnTo>
                    <a:pt x="1480868" y="478369"/>
                  </a:lnTo>
                  <a:lnTo>
                    <a:pt x="1500544" y="522641"/>
                  </a:lnTo>
                  <a:lnTo>
                    <a:pt x="1517196" y="567853"/>
                  </a:lnTo>
                  <a:lnTo>
                    <a:pt x="1530826" y="613848"/>
                  </a:lnTo>
                  <a:lnTo>
                    <a:pt x="1541437" y="660472"/>
                  </a:lnTo>
                  <a:lnTo>
                    <a:pt x="1549029" y="707570"/>
                  </a:lnTo>
                  <a:lnTo>
                    <a:pt x="1553606" y="754985"/>
                  </a:lnTo>
                  <a:lnTo>
                    <a:pt x="1555167" y="802563"/>
                  </a:lnTo>
                  <a:lnTo>
                    <a:pt x="1553716" y="850149"/>
                  </a:lnTo>
                  <a:lnTo>
                    <a:pt x="1549253" y="897586"/>
                  </a:lnTo>
                  <a:lnTo>
                    <a:pt x="1541782" y="944719"/>
                  </a:lnTo>
                  <a:lnTo>
                    <a:pt x="1531302" y="991394"/>
                  </a:lnTo>
                  <a:lnTo>
                    <a:pt x="1517885" y="1037224"/>
                  </a:lnTo>
                  <a:lnTo>
                    <a:pt x="1501901" y="1083307"/>
                  </a:lnTo>
                  <a:lnTo>
                    <a:pt x="1501661" y="1083726"/>
                  </a:lnTo>
                  <a:lnTo>
                    <a:pt x="1499775" y="1088405"/>
                  </a:lnTo>
                  <a:lnTo>
                    <a:pt x="1499682" y="1088637"/>
                  </a:lnTo>
                  <a:lnTo>
                    <a:pt x="1497399" y="1092898"/>
                  </a:lnTo>
                  <a:lnTo>
                    <a:pt x="1495514" y="1097306"/>
                  </a:lnTo>
                  <a:lnTo>
                    <a:pt x="1475465" y="1141162"/>
                  </a:lnTo>
                  <a:lnTo>
                    <a:pt x="1452924" y="1183105"/>
                  </a:lnTo>
                  <a:lnTo>
                    <a:pt x="1428016" y="1223085"/>
                  </a:lnTo>
                  <a:lnTo>
                    <a:pt x="1400867" y="1261051"/>
                  </a:lnTo>
                  <a:lnTo>
                    <a:pt x="1371602" y="1296951"/>
                  </a:lnTo>
                  <a:lnTo>
                    <a:pt x="1340346" y="1330734"/>
                  </a:lnTo>
                  <a:lnTo>
                    <a:pt x="1307226" y="1362349"/>
                  </a:lnTo>
                  <a:lnTo>
                    <a:pt x="1272367" y="1391746"/>
                  </a:lnTo>
                  <a:lnTo>
                    <a:pt x="1235894" y="1418872"/>
                  </a:lnTo>
                  <a:lnTo>
                    <a:pt x="1197933" y="1443678"/>
                  </a:lnTo>
                  <a:lnTo>
                    <a:pt x="1158610" y="1466111"/>
                  </a:lnTo>
                  <a:lnTo>
                    <a:pt x="1118049" y="1486120"/>
                  </a:lnTo>
                  <a:lnTo>
                    <a:pt x="1076377" y="1503655"/>
                  </a:lnTo>
                  <a:lnTo>
                    <a:pt x="1033719" y="1518664"/>
                  </a:lnTo>
                  <a:lnTo>
                    <a:pt x="990200" y="1531097"/>
                  </a:lnTo>
                  <a:lnTo>
                    <a:pt x="945455" y="1541010"/>
                  </a:lnTo>
                  <a:lnTo>
                    <a:pt x="945261" y="1541010"/>
                  </a:lnTo>
                  <a:lnTo>
                    <a:pt x="901084" y="1548026"/>
                  </a:lnTo>
                  <a:lnTo>
                    <a:pt x="855737" y="1552421"/>
                  </a:lnTo>
                  <a:lnTo>
                    <a:pt x="810031" y="1554035"/>
                  </a:lnTo>
                  <a:lnTo>
                    <a:pt x="1125361" y="1554035"/>
                  </a:lnTo>
                  <a:lnTo>
                    <a:pt x="1195553" y="1520453"/>
                  </a:lnTo>
                  <a:lnTo>
                    <a:pt x="1235082" y="1497478"/>
                  </a:lnTo>
                  <a:lnTo>
                    <a:pt x="1273538" y="1472084"/>
                  </a:lnTo>
                  <a:lnTo>
                    <a:pt x="1310813" y="1444272"/>
                  </a:lnTo>
                  <a:lnTo>
                    <a:pt x="1346800" y="1414041"/>
                  </a:lnTo>
                  <a:lnTo>
                    <a:pt x="1381392" y="1381392"/>
                  </a:lnTo>
                  <a:lnTo>
                    <a:pt x="1414041" y="1346800"/>
                  </a:lnTo>
                  <a:lnTo>
                    <a:pt x="1444272" y="1310813"/>
                  </a:lnTo>
                  <a:lnTo>
                    <a:pt x="1472084" y="1273538"/>
                  </a:lnTo>
                  <a:lnTo>
                    <a:pt x="1497478" y="1235082"/>
                  </a:lnTo>
                  <a:lnTo>
                    <a:pt x="1520453" y="1195553"/>
                  </a:lnTo>
                  <a:lnTo>
                    <a:pt x="1541010" y="1155058"/>
                  </a:lnTo>
                  <a:lnTo>
                    <a:pt x="1559148" y="1113704"/>
                  </a:lnTo>
                  <a:lnTo>
                    <a:pt x="1574868" y="1071599"/>
                  </a:lnTo>
                  <a:lnTo>
                    <a:pt x="1588170" y="1028849"/>
                  </a:lnTo>
                  <a:lnTo>
                    <a:pt x="1599053" y="985564"/>
                  </a:lnTo>
                  <a:lnTo>
                    <a:pt x="1607517" y="941848"/>
                  </a:lnTo>
                  <a:lnTo>
                    <a:pt x="1613564" y="897811"/>
                  </a:lnTo>
                  <a:lnTo>
                    <a:pt x="1617191" y="853559"/>
                  </a:lnTo>
                  <a:lnTo>
                    <a:pt x="1618400" y="809200"/>
                  </a:lnTo>
                  <a:lnTo>
                    <a:pt x="1617191" y="764841"/>
                  </a:lnTo>
                  <a:lnTo>
                    <a:pt x="1613564" y="720589"/>
                  </a:lnTo>
                  <a:lnTo>
                    <a:pt x="1607517" y="676552"/>
                  </a:lnTo>
                  <a:lnTo>
                    <a:pt x="1599053" y="632836"/>
                  </a:lnTo>
                  <a:lnTo>
                    <a:pt x="1588170" y="589551"/>
                  </a:lnTo>
                  <a:lnTo>
                    <a:pt x="1574868" y="546801"/>
                  </a:lnTo>
                  <a:lnTo>
                    <a:pt x="1559148" y="504696"/>
                  </a:lnTo>
                  <a:lnTo>
                    <a:pt x="1541010" y="463342"/>
                  </a:lnTo>
                  <a:lnTo>
                    <a:pt x="1520453" y="422847"/>
                  </a:lnTo>
                  <a:lnTo>
                    <a:pt x="1497478" y="383318"/>
                  </a:lnTo>
                  <a:lnTo>
                    <a:pt x="1472084" y="344862"/>
                  </a:lnTo>
                  <a:lnTo>
                    <a:pt x="1444272" y="307587"/>
                  </a:lnTo>
                  <a:lnTo>
                    <a:pt x="1414041" y="271600"/>
                  </a:lnTo>
                  <a:lnTo>
                    <a:pt x="1381392" y="237008"/>
                  </a:lnTo>
                  <a:lnTo>
                    <a:pt x="1346800" y="204359"/>
                  </a:lnTo>
                  <a:lnTo>
                    <a:pt x="1310813" y="174128"/>
                  </a:lnTo>
                  <a:lnTo>
                    <a:pt x="1273538" y="146316"/>
                  </a:lnTo>
                  <a:lnTo>
                    <a:pt x="1235082" y="120922"/>
                  </a:lnTo>
                  <a:lnTo>
                    <a:pt x="1195553" y="97947"/>
                  </a:lnTo>
                  <a:lnTo>
                    <a:pt x="1155058" y="77390"/>
                  </a:lnTo>
                  <a:lnTo>
                    <a:pt x="1113704" y="59252"/>
                  </a:lnTo>
                  <a:lnTo>
                    <a:pt x="1110030" y="5788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30">
            <a:extLst>
              <a:ext uri="{FF2B5EF4-FFF2-40B4-BE49-F238E27FC236}">
                <a16:creationId xmlns:a16="http://schemas.microsoft.com/office/drawing/2014/main" id="{00E7BC9D-B25C-4523-A9A1-86B82FA778BD}"/>
              </a:ext>
            </a:extLst>
          </p:cNvPr>
          <p:cNvSpPr txBox="1"/>
          <p:nvPr/>
        </p:nvSpPr>
        <p:spPr>
          <a:xfrm>
            <a:off x="7403409" y="2811945"/>
            <a:ext cx="1071880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</a:pPr>
            <a:r>
              <a:rPr sz="9000" b="1" spc="232" baseline="-29501">
                <a:solidFill>
                  <a:srgbClr val="1D6A85"/>
                </a:solidFill>
                <a:latin typeface="Noto Sans"/>
                <a:cs typeface="Noto Sans"/>
              </a:rPr>
              <a:t>͌</a:t>
            </a:r>
            <a:r>
              <a:rPr sz="9000" b="1" spc="-487" baseline="-29501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4200" b="1" spc="-25">
                <a:solidFill>
                  <a:srgbClr val="1D6A85"/>
                </a:solidFill>
                <a:latin typeface="Noto Sans"/>
                <a:cs typeface="Noto Sans"/>
              </a:rPr>
              <a:t>6,5</a:t>
            </a:r>
            <a:endParaRPr sz="4200">
              <a:latin typeface="Noto Sans"/>
              <a:cs typeface="Noto Sans"/>
            </a:endParaRPr>
          </a:p>
        </p:txBody>
      </p:sp>
      <p:sp>
        <p:nvSpPr>
          <p:cNvPr id="149" name="object 31">
            <a:extLst>
              <a:ext uri="{FF2B5EF4-FFF2-40B4-BE49-F238E27FC236}">
                <a16:creationId xmlns:a16="http://schemas.microsoft.com/office/drawing/2014/main" id="{D9EF43EE-CFFD-79A1-5C2B-5059721B81E9}"/>
              </a:ext>
            </a:extLst>
          </p:cNvPr>
          <p:cNvSpPr txBox="1"/>
          <p:nvPr/>
        </p:nvSpPr>
        <p:spPr>
          <a:xfrm>
            <a:off x="7322298" y="3497900"/>
            <a:ext cx="1042669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900" b="1" spc="-10">
                <a:solidFill>
                  <a:srgbClr val="1D6A85"/>
                </a:solidFill>
                <a:latin typeface="Noto Sans"/>
                <a:cs typeface="Noto Sans"/>
              </a:rPr>
              <a:t>veces</a:t>
            </a:r>
            <a:endParaRPr sz="2900">
              <a:latin typeface="Noto Sans"/>
              <a:cs typeface="Noto Sans"/>
            </a:endParaRPr>
          </a:p>
        </p:txBody>
      </p:sp>
      <p:sp>
        <p:nvSpPr>
          <p:cNvPr id="150" name="object 32">
            <a:extLst>
              <a:ext uri="{FF2B5EF4-FFF2-40B4-BE49-F238E27FC236}">
                <a16:creationId xmlns:a16="http://schemas.microsoft.com/office/drawing/2014/main" id="{E62E8939-E8FF-5F65-B6AA-E71F8247D042}"/>
              </a:ext>
            </a:extLst>
          </p:cNvPr>
          <p:cNvSpPr txBox="1"/>
          <p:nvPr/>
        </p:nvSpPr>
        <p:spPr>
          <a:xfrm>
            <a:off x="7443733" y="5524838"/>
            <a:ext cx="83058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>
                <a:solidFill>
                  <a:srgbClr val="7F8487"/>
                </a:solidFill>
                <a:latin typeface="Noto Sans"/>
                <a:cs typeface="Noto Sans"/>
              </a:rPr>
              <a:t>ORC</a:t>
            </a:r>
            <a:r>
              <a:rPr sz="140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00" spc="-10">
                <a:solidFill>
                  <a:srgbClr val="7F8487"/>
                </a:solidFill>
                <a:latin typeface="Noto Sans"/>
                <a:cs typeface="Noto Sans"/>
              </a:rPr>
              <a:t>6,65;</a:t>
            </a:r>
            <a:endParaRPr sz="1400">
              <a:latin typeface="Noto Sans"/>
              <a:cs typeface="Noto Sans"/>
            </a:endParaRPr>
          </a:p>
        </p:txBody>
      </p:sp>
      <p:sp>
        <p:nvSpPr>
          <p:cNvPr id="151" name="object 33">
            <a:extLst>
              <a:ext uri="{FF2B5EF4-FFF2-40B4-BE49-F238E27FC236}">
                <a16:creationId xmlns:a16="http://schemas.microsoft.com/office/drawing/2014/main" id="{7B61E73D-0BFF-5A20-12B4-81023E876995}"/>
              </a:ext>
            </a:extLst>
          </p:cNvPr>
          <p:cNvSpPr txBox="1"/>
          <p:nvPr/>
        </p:nvSpPr>
        <p:spPr>
          <a:xfrm>
            <a:off x="7108454" y="5737214"/>
            <a:ext cx="150114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>
                <a:solidFill>
                  <a:srgbClr val="7F8487"/>
                </a:solidFill>
                <a:latin typeface="Noto Sans"/>
                <a:cs typeface="Noto Sans"/>
              </a:rPr>
              <a:t>IC95%:</a:t>
            </a:r>
            <a:r>
              <a:rPr sz="140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400" spc="-10">
                <a:solidFill>
                  <a:srgbClr val="7F8487"/>
                </a:solidFill>
                <a:latin typeface="Noto Sans"/>
                <a:cs typeface="Noto Sans"/>
              </a:rPr>
              <a:t>3,32-13,31</a:t>
            </a:r>
            <a:endParaRPr sz="1400">
              <a:latin typeface="Noto Sans"/>
              <a:cs typeface="Noto Sans"/>
            </a:endParaRPr>
          </a:p>
        </p:txBody>
      </p:sp>
      <p:sp>
        <p:nvSpPr>
          <p:cNvPr id="152" name="object 34">
            <a:extLst>
              <a:ext uri="{FF2B5EF4-FFF2-40B4-BE49-F238E27FC236}">
                <a16:creationId xmlns:a16="http://schemas.microsoft.com/office/drawing/2014/main" id="{9AD1D14C-458E-1CA2-21B5-043AB344076B}"/>
              </a:ext>
            </a:extLst>
          </p:cNvPr>
          <p:cNvSpPr txBox="1"/>
          <p:nvPr/>
        </p:nvSpPr>
        <p:spPr>
          <a:xfrm>
            <a:off x="6372736" y="4455461"/>
            <a:ext cx="297243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más</a:t>
            </a:r>
            <a:r>
              <a:rPr sz="190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riesgo</a:t>
            </a:r>
            <a:r>
              <a:rPr sz="190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190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desarrollar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153" name="object 35">
            <a:extLst>
              <a:ext uri="{FF2B5EF4-FFF2-40B4-BE49-F238E27FC236}">
                <a16:creationId xmlns:a16="http://schemas.microsoft.com/office/drawing/2014/main" id="{04CBD88F-C7AA-F55F-68D5-3E78E440CC2B}"/>
              </a:ext>
            </a:extLst>
          </p:cNvPr>
          <p:cNvSpPr txBox="1"/>
          <p:nvPr/>
        </p:nvSpPr>
        <p:spPr>
          <a:xfrm>
            <a:off x="6320381" y="4750427"/>
            <a:ext cx="307721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SM</a:t>
            </a:r>
            <a:r>
              <a:rPr sz="1900" spc="5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1900" spc="5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psoriasis</a:t>
            </a:r>
            <a:r>
              <a:rPr sz="1900" spc="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moderada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154" name="object 36">
            <a:extLst>
              <a:ext uri="{FF2B5EF4-FFF2-40B4-BE49-F238E27FC236}">
                <a16:creationId xmlns:a16="http://schemas.microsoft.com/office/drawing/2014/main" id="{F8CC063C-9840-15A9-91FE-54C4619F0AE7}"/>
              </a:ext>
            </a:extLst>
          </p:cNvPr>
          <p:cNvSpPr txBox="1"/>
          <p:nvPr/>
        </p:nvSpPr>
        <p:spPr>
          <a:xfrm>
            <a:off x="7348743" y="5045391"/>
            <a:ext cx="1020444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190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grave</a:t>
            </a:r>
            <a:r>
              <a:rPr sz="1650" spc="-15" baseline="32828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1650" baseline="32828">
              <a:latin typeface="Noto Sans"/>
              <a:cs typeface="Noto Sans"/>
            </a:endParaRPr>
          </a:p>
        </p:txBody>
      </p:sp>
      <p:sp>
        <p:nvSpPr>
          <p:cNvPr id="155" name="object 58">
            <a:extLst>
              <a:ext uri="{FF2B5EF4-FFF2-40B4-BE49-F238E27FC236}">
                <a16:creationId xmlns:a16="http://schemas.microsoft.com/office/drawing/2014/main" id="{4CB14E13-92FF-D90E-09E4-299B8D6016A7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59">
            <a:extLst>
              <a:ext uri="{FF2B5EF4-FFF2-40B4-BE49-F238E27FC236}">
                <a16:creationId xmlns:a16="http://schemas.microsoft.com/office/drawing/2014/main" id="{021EA424-0DDD-C3BC-51CB-1FB4A679EA4D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37"/>
          <p:cNvGrpSpPr/>
          <p:nvPr/>
        </p:nvGrpSpPr>
        <p:grpSpPr>
          <a:xfrm>
            <a:off x="6318250" y="2987840"/>
            <a:ext cx="8003540" cy="5484495"/>
            <a:chOff x="10944272" y="2654977"/>
            <a:chExt cx="8003540" cy="5484495"/>
          </a:xfrm>
        </p:grpSpPr>
        <p:sp>
          <p:nvSpPr>
            <p:cNvPr id="38" name="object 38"/>
            <p:cNvSpPr/>
            <p:nvPr/>
          </p:nvSpPr>
          <p:spPr>
            <a:xfrm>
              <a:off x="10944272" y="2654977"/>
              <a:ext cx="8003540" cy="5484495"/>
            </a:xfrm>
            <a:custGeom>
              <a:avLst/>
              <a:gdLst/>
              <a:ahLst/>
              <a:cxnLst/>
              <a:rect l="l" t="t" r="r" b="b"/>
              <a:pathLst>
                <a:path w="8003540" h="5484495">
                  <a:moveTo>
                    <a:pt x="99483" y="0"/>
                  </a:moveTo>
                  <a:lnTo>
                    <a:pt x="99483" y="5294268"/>
                  </a:lnTo>
                  <a:lnTo>
                    <a:pt x="8003128" y="5294268"/>
                  </a:lnTo>
                </a:path>
                <a:path w="8003540" h="5484495">
                  <a:moveTo>
                    <a:pt x="8003128" y="0"/>
                  </a:moveTo>
                  <a:lnTo>
                    <a:pt x="0" y="0"/>
                  </a:lnTo>
                </a:path>
                <a:path w="8003540" h="5484495">
                  <a:moveTo>
                    <a:pt x="8003128" y="2647134"/>
                  </a:moveTo>
                  <a:lnTo>
                    <a:pt x="0" y="2647134"/>
                  </a:lnTo>
                </a:path>
                <a:path w="8003540" h="5484495">
                  <a:moveTo>
                    <a:pt x="8003128" y="1770186"/>
                  </a:moveTo>
                  <a:lnTo>
                    <a:pt x="0" y="1770186"/>
                  </a:lnTo>
                </a:path>
                <a:path w="8003540" h="5484495">
                  <a:moveTo>
                    <a:pt x="8003128" y="897909"/>
                  </a:moveTo>
                  <a:lnTo>
                    <a:pt x="0" y="897909"/>
                  </a:lnTo>
                </a:path>
                <a:path w="8003540" h="5484495">
                  <a:moveTo>
                    <a:pt x="8003128" y="3533159"/>
                  </a:moveTo>
                  <a:lnTo>
                    <a:pt x="0" y="3533159"/>
                  </a:lnTo>
                </a:path>
                <a:path w="8003540" h="5484495">
                  <a:moveTo>
                    <a:pt x="8003128" y="4417729"/>
                  </a:moveTo>
                  <a:lnTo>
                    <a:pt x="0" y="4417729"/>
                  </a:lnTo>
                </a:path>
                <a:path w="8003540" h="5484495">
                  <a:moveTo>
                    <a:pt x="4037908" y="5479016"/>
                  </a:moveTo>
                  <a:lnTo>
                    <a:pt x="4037908" y="5294268"/>
                  </a:lnTo>
                </a:path>
                <a:path w="8003540" h="5484495">
                  <a:moveTo>
                    <a:pt x="2067947" y="5479016"/>
                  </a:moveTo>
                  <a:lnTo>
                    <a:pt x="2067947" y="5294268"/>
                  </a:lnTo>
                </a:path>
                <a:path w="8003540" h="5484495">
                  <a:moveTo>
                    <a:pt x="6032287" y="5484492"/>
                  </a:moveTo>
                  <a:lnTo>
                    <a:pt x="6032287" y="5299754"/>
                  </a:lnTo>
                </a:path>
                <a:path w="8003540" h="5484495">
                  <a:moveTo>
                    <a:pt x="8003128" y="5484492"/>
                  </a:moveTo>
                  <a:lnTo>
                    <a:pt x="8003128" y="5299754"/>
                  </a:lnTo>
                </a:path>
                <a:path w="8003540" h="5484495">
                  <a:moveTo>
                    <a:pt x="99483" y="5479016"/>
                  </a:moveTo>
                  <a:lnTo>
                    <a:pt x="99483" y="5294268"/>
                  </a:lnTo>
                </a:path>
              </a:pathLst>
            </a:custGeom>
            <a:ln w="24847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921266" y="3667634"/>
              <a:ext cx="4084320" cy="2330450"/>
            </a:xfrm>
            <a:custGeom>
              <a:avLst/>
              <a:gdLst/>
              <a:ahLst/>
              <a:cxnLst/>
              <a:rect l="l" t="t" r="r" b="b"/>
              <a:pathLst>
                <a:path w="4084319" h="2330450">
                  <a:moveTo>
                    <a:pt x="69610" y="1906465"/>
                  </a:moveTo>
                  <a:lnTo>
                    <a:pt x="69610" y="2329845"/>
                  </a:lnTo>
                </a:path>
                <a:path w="4084319" h="2330450">
                  <a:moveTo>
                    <a:pt x="146519" y="1906465"/>
                  </a:moveTo>
                  <a:lnTo>
                    <a:pt x="0" y="1906465"/>
                  </a:lnTo>
                </a:path>
                <a:path w="4084319" h="2330450">
                  <a:moveTo>
                    <a:pt x="146519" y="2329845"/>
                  </a:moveTo>
                  <a:lnTo>
                    <a:pt x="0" y="2329845"/>
                  </a:lnTo>
                </a:path>
                <a:path w="4084319" h="2330450">
                  <a:moveTo>
                    <a:pt x="2057706" y="1176602"/>
                  </a:moveTo>
                  <a:lnTo>
                    <a:pt x="2057706" y="1844823"/>
                  </a:lnTo>
                </a:path>
                <a:path w="4084319" h="2330450">
                  <a:moveTo>
                    <a:pt x="2134605" y="1176602"/>
                  </a:moveTo>
                  <a:lnTo>
                    <a:pt x="1988096" y="1176602"/>
                  </a:lnTo>
                </a:path>
                <a:path w="4084319" h="2330450">
                  <a:moveTo>
                    <a:pt x="2134605" y="1844823"/>
                  </a:moveTo>
                  <a:lnTo>
                    <a:pt x="1988096" y="1844823"/>
                  </a:lnTo>
                </a:path>
                <a:path w="4084319" h="2330450">
                  <a:moveTo>
                    <a:pt x="4006966" y="0"/>
                  </a:moveTo>
                  <a:lnTo>
                    <a:pt x="4006966" y="1425736"/>
                  </a:lnTo>
                </a:path>
                <a:path w="4084319" h="2330450">
                  <a:moveTo>
                    <a:pt x="4083875" y="0"/>
                  </a:moveTo>
                  <a:lnTo>
                    <a:pt x="3937356" y="0"/>
                  </a:lnTo>
                </a:path>
                <a:path w="4084319" h="2330450">
                  <a:moveTo>
                    <a:pt x="4083875" y="1425736"/>
                  </a:moveTo>
                  <a:lnTo>
                    <a:pt x="3937356" y="1425736"/>
                  </a:lnTo>
                </a:path>
              </a:pathLst>
            </a:custGeom>
            <a:ln w="24847">
              <a:solidFill>
                <a:srgbClr val="1D6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08608" y="6074080"/>
              <a:ext cx="241259" cy="22812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027940" y="4454865"/>
              <a:ext cx="5906770" cy="1733550"/>
            </a:xfrm>
            <a:custGeom>
              <a:avLst/>
              <a:gdLst/>
              <a:ahLst/>
              <a:cxnLst/>
              <a:rect l="l" t="t" r="r" b="b"/>
              <a:pathLst>
                <a:path w="5906769" h="1733550">
                  <a:moveTo>
                    <a:pt x="5906228" y="0"/>
                  </a:moveTo>
                  <a:lnTo>
                    <a:pt x="3955785" y="722197"/>
                  </a:lnTo>
                  <a:lnTo>
                    <a:pt x="1966484" y="1364136"/>
                  </a:lnTo>
                  <a:lnTo>
                    <a:pt x="0" y="1733151"/>
                  </a:lnTo>
                </a:path>
              </a:pathLst>
            </a:custGeom>
            <a:ln w="24847">
              <a:solidFill>
                <a:srgbClr val="1D6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0895" y="5692823"/>
              <a:ext cx="225574" cy="22812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8891" y="5061553"/>
              <a:ext cx="233511" cy="22812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15978" y="4334962"/>
              <a:ext cx="233197" cy="228129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6728824" y="8486356"/>
            <a:ext cx="1333500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No</a:t>
            </a:r>
            <a:r>
              <a:rPr sz="175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 spc="-10">
                <a:solidFill>
                  <a:srgbClr val="7F8487"/>
                </a:solidFill>
                <a:latin typeface="Noto Sans"/>
                <a:cs typeface="Noto Sans"/>
              </a:rPr>
              <a:t>psoriasis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63464" y="2857170"/>
            <a:ext cx="155575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 spc="-50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773144" y="3734458"/>
            <a:ext cx="345440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 spc="-25">
                <a:solidFill>
                  <a:srgbClr val="7F8487"/>
                </a:solidFill>
                <a:latin typeface="Noto Sans"/>
                <a:cs typeface="Noto Sans"/>
              </a:rPr>
              <a:t>2,5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63464" y="4611746"/>
            <a:ext cx="155575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 spc="-50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73144" y="5489033"/>
            <a:ext cx="345440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 spc="-25">
                <a:solidFill>
                  <a:srgbClr val="7F8487"/>
                </a:solidFill>
                <a:latin typeface="Noto Sans"/>
                <a:cs typeface="Noto Sans"/>
              </a:rPr>
              <a:t>1,5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63464" y="6366320"/>
            <a:ext cx="155575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 spc="-50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773144" y="7243607"/>
            <a:ext cx="345440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 spc="-25">
                <a:solidFill>
                  <a:srgbClr val="7F8487"/>
                </a:solidFill>
                <a:latin typeface="Noto Sans"/>
                <a:cs typeface="Noto Sans"/>
              </a:rPr>
              <a:t>0,5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869697" y="8486355"/>
            <a:ext cx="3055620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spcBef>
                <a:spcPts val="135"/>
              </a:spcBef>
              <a:tabLst>
                <a:tab pos="1904364" algn="l"/>
              </a:tabLst>
            </a:pPr>
            <a:r>
              <a:rPr sz="1750">
                <a:solidFill>
                  <a:srgbClr val="7F8487"/>
                </a:solidFill>
                <a:latin typeface="Arial"/>
                <a:cs typeface="Arial"/>
              </a:rPr>
              <a:t>≥</a:t>
            </a:r>
            <a:r>
              <a:rPr sz="1750" spc="40">
                <a:solidFill>
                  <a:srgbClr val="7F8487"/>
                </a:solidFill>
                <a:latin typeface="Arial"/>
                <a:cs typeface="Arial"/>
              </a:rPr>
              <a:t> 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2%</a:t>
            </a:r>
            <a:r>
              <a:rPr sz="175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 spc="-25">
                <a:solidFill>
                  <a:srgbClr val="7F8487"/>
                </a:solidFill>
                <a:latin typeface="Noto Sans"/>
                <a:cs typeface="Noto Sans"/>
              </a:rPr>
              <a:t>BSA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	3-10%</a:t>
            </a:r>
            <a:r>
              <a:rPr sz="1750" spc="10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 spc="-25">
                <a:solidFill>
                  <a:srgbClr val="7F8487"/>
                </a:solidFill>
                <a:latin typeface="Noto Sans"/>
                <a:cs typeface="Noto Sans"/>
              </a:rPr>
              <a:t>BSA</a:t>
            </a:r>
            <a:endParaRPr sz="1750">
              <a:latin typeface="Noto Sans"/>
              <a:cs typeface="Noto Sans"/>
            </a:endParaRPr>
          </a:p>
          <a:p>
            <a:pPr marR="46355" algn="ctr">
              <a:spcBef>
                <a:spcPts val="1555"/>
              </a:spcBef>
            </a:pP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Gravedad</a:t>
            </a:r>
            <a:r>
              <a:rPr sz="175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175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175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 spc="-10">
                <a:solidFill>
                  <a:srgbClr val="7F8487"/>
                </a:solidFill>
                <a:latin typeface="Noto Sans"/>
                <a:cs typeface="Noto Sans"/>
              </a:rPr>
              <a:t>psoriasis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79234" y="4143432"/>
            <a:ext cx="269304" cy="2987040"/>
          </a:xfrm>
          <a:prstGeom prst="rect">
            <a:avLst/>
          </a:prstGeom>
        </p:spPr>
        <p:txBody>
          <a:bodyPr vert="vert270" wrap="square" lIns="0" tIns="32384" rIns="0" bIns="0" rtlCol="0">
            <a:spAutoFit/>
          </a:bodyPr>
          <a:lstStyle/>
          <a:p>
            <a:pPr marL="12700">
              <a:spcBef>
                <a:spcPts val="254"/>
              </a:spcBef>
            </a:pP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OR</a:t>
            </a:r>
            <a:r>
              <a:rPr sz="175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175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síndrome</a:t>
            </a:r>
            <a:r>
              <a:rPr sz="175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 spc="-10">
                <a:solidFill>
                  <a:srgbClr val="7F8487"/>
                </a:solidFill>
                <a:latin typeface="Noto Sans"/>
                <a:cs typeface="Noto Sans"/>
              </a:rPr>
              <a:t>metabólico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758809" y="8486356"/>
            <a:ext cx="1137285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&gt;</a:t>
            </a:r>
            <a:r>
              <a:rPr sz="175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>
                <a:solidFill>
                  <a:srgbClr val="7F8487"/>
                </a:solidFill>
                <a:latin typeface="Noto Sans"/>
                <a:cs typeface="Noto Sans"/>
              </a:rPr>
              <a:t>10%</a:t>
            </a:r>
            <a:r>
              <a:rPr sz="1750" spc="5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750" spc="-25">
                <a:solidFill>
                  <a:srgbClr val="7F8487"/>
                </a:solidFill>
                <a:latin typeface="Noto Sans"/>
                <a:cs typeface="Noto Sans"/>
              </a:rPr>
              <a:t>BSA</a:t>
            </a:r>
            <a:endParaRPr sz="1750">
              <a:latin typeface="Noto Sans"/>
              <a:cs typeface="Noto San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168280" y="2253462"/>
            <a:ext cx="10542743" cy="4405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Riesgo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SM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según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gravedad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50" b="1" spc="-10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lang="es-ES" sz="2750" b="1" spc="-10" baseline="30000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750" baseline="30000">
              <a:latin typeface="Noto Sans"/>
              <a:cs typeface="Noto Sans"/>
            </a:endParaRPr>
          </a:p>
        </p:txBody>
      </p:sp>
      <p:pic>
        <p:nvPicPr>
          <p:cNvPr id="57" name="object 5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131667" y="547295"/>
            <a:ext cx="15473572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n-US" sz="3250" b="1">
                <a:solidFill>
                  <a:srgbClr val="FFFFFF"/>
                </a:solidFill>
                <a:latin typeface="Noto Sans"/>
                <a:cs typeface="Noto Sans"/>
              </a:rPr>
              <a:t>PSORIASIS Y SINDROME METABÓLICO</a:t>
            </a:r>
            <a:endParaRPr lang="en-US" sz="2850" baseline="32163">
              <a:latin typeface="Noto Sans"/>
              <a:cs typeface="Noto Sans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58">
            <a:extLst>
              <a:ext uri="{FF2B5EF4-FFF2-40B4-BE49-F238E27FC236}">
                <a16:creationId xmlns:a16="http://schemas.microsoft.com/office/drawing/2014/main" id="{7CD119D0-0D13-5145-FD71-3D2D3F7F0EB3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498850" y="10454735"/>
            <a:ext cx="16998950" cy="456472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lang="es-ES" sz="1200" b="1">
                <a:solidFill>
                  <a:schemeClr val="bg1"/>
                </a:solidFill>
                <a:latin typeface="Noto Sans"/>
                <a:cs typeface="Noto Sans"/>
              </a:rPr>
              <a:t>SM:</a:t>
            </a:r>
            <a:r>
              <a:rPr lang="es-ES" sz="1200" b="1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síndrome</a:t>
            </a:r>
            <a:r>
              <a:rPr lang="es-ES" sz="1200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metabólico;</a:t>
            </a:r>
            <a:r>
              <a:rPr lang="es-ES" sz="1200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b="1">
                <a:solidFill>
                  <a:schemeClr val="bg1"/>
                </a:solidFill>
                <a:latin typeface="Noto Sans"/>
                <a:cs typeface="Noto Sans"/>
              </a:rPr>
              <a:t>ECV:</a:t>
            </a:r>
            <a:r>
              <a:rPr lang="es-ES" sz="1200" b="1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enfermedad</a:t>
            </a:r>
            <a:r>
              <a:rPr lang="es-ES" sz="1200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spc="-10">
                <a:solidFill>
                  <a:schemeClr val="bg1"/>
                </a:solidFill>
                <a:latin typeface="Noto Sans"/>
                <a:cs typeface="Noto Sans"/>
              </a:rPr>
              <a:t>cardiovascular.</a:t>
            </a:r>
            <a:endParaRPr lang="es-ES" sz="1200">
              <a:solidFill>
                <a:schemeClr val="bg1"/>
              </a:solidFill>
              <a:latin typeface="Noto Sans"/>
              <a:cs typeface="Noto Sans"/>
            </a:endParaRPr>
          </a:p>
          <a:p>
            <a:pPr marL="12700" marR="5080">
              <a:lnSpc>
                <a:spcPct val="124100"/>
              </a:lnSpc>
            </a:pPr>
            <a:r>
              <a:rPr lang="es-ES" sz="12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lang="es-ES" sz="1200" b="1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Wu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JJ,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et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al.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es-ES" sz="12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metabolic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syndrome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: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implications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for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2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management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treatment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psoriasis.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J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Eur</a:t>
            </a:r>
            <a:r>
              <a:rPr lang="es-ES" sz="1200" spc="3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2022</a:t>
            </a:r>
            <a:r>
              <a:rPr lang="es-ES" sz="12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200">
                <a:solidFill>
                  <a:schemeClr val="bg1"/>
                </a:solidFill>
                <a:latin typeface="Noto Sans"/>
                <a:cs typeface="Noto Sans"/>
              </a:rPr>
              <a:t>Jun;36(6):797-</a:t>
            </a:r>
            <a:r>
              <a:rPr lang="es-ES" sz="1200" spc="-20">
                <a:solidFill>
                  <a:schemeClr val="bg1"/>
                </a:solidFill>
                <a:latin typeface="Noto Sans"/>
                <a:cs typeface="Noto Sans"/>
              </a:rPr>
              <a:t>806.</a:t>
            </a:r>
            <a:endParaRPr lang="es-ES" sz="1200">
              <a:solidFill>
                <a:schemeClr val="bg1"/>
              </a:solidFill>
              <a:latin typeface="Noto Sans"/>
              <a:cs typeface="Noto Sans"/>
            </a:endParaRPr>
          </a:p>
        </p:txBody>
      </p:sp>
      <p:sp>
        <p:nvSpPr>
          <p:cNvPr id="114" name="object 59">
            <a:extLst>
              <a:ext uri="{FF2B5EF4-FFF2-40B4-BE49-F238E27FC236}">
                <a16:creationId xmlns:a16="http://schemas.microsoft.com/office/drawing/2014/main" id="{D03643BB-7E6C-4CA3-FA40-F36B2E9442F0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10404" y="9184525"/>
            <a:ext cx="19080140" cy="67018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83540">
              <a:lnSpc>
                <a:spcPct val="119100"/>
              </a:lnSpc>
              <a:spcBef>
                <a:spcPts val="175"/>
              </a:spcBef>
            </a:pPr>
            <a:r>
              <a:rPr lang="es-ES" sz="9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lang="es-ES" sz="9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Rodríguez-Zúñiga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MJM,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Cortez-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Franco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F,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Quijano-Gomero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Association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Metabolic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Syndrome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Latin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America: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Systematic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Review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Meta-Analysis.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Relación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entre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síndrome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metabólico</a:t>
            </a:r>
            <a:r>
              <a:rPr lang="es-ES" sz="900" spc="5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Latinoamérica.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Revisión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sistemática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metaanálisis.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Actas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Dermosifiliogr.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2017;108(4):326-334;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lang="es-ES" sz="9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Londoño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Á,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González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C,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Castro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L,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Puig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L.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su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relación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el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síndrome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metabólico.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Rev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Colomb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Reumatol.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2013;20(4):228-236;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lang="es-ES" sz="9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Rivers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45">
                <a:solidFill>
                  <a:srgbClr val="939598"/>
                </a:solidFill>
                <a:latin typeface="Noto Sans"/>
                <a:cs typeface="Noto Sans"/>
              </a:rPr>
              <a:t>JP,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Visceral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Adiposity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is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Associated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Vascular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Inflammation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by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18F-Fluorodeoxyglucose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Positron-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Emission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Tomography/Computed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Tomography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Beyond</a:t>
            </a:r>
            <a:r>
              <a:rPr lang="es-ES"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Cardiometabolic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Disease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Risk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Factors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Observational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Cohort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Study.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JACC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Cardiovasc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Imaging.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2018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Feb;11(2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Pt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2):349-357;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rgbClr val="939598"/>
                </a:solidFill>
                <a:latin typeface="Noto Sans"/>
                <a:cs typeface="Noto Sans"/>
              </a:rPr>
              <a:t>4.</a:t>
            </a:r>
            <a:r>
              <a:rPr lang="es-ES"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Burshtein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J,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association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between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obesity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efficacy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therapies: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expert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consensus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panel.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Am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Acad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Dermatol.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2025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Apr;92(4):807-815;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rgbClr val="939598"/>
                </a:solidFill>
                <a:latin typeface="Noto Sans"/>
                <a:cs typeface="Noto Sans"/>
              </a:rPr>
              <a:t>5.</a:t>
            </a:r>
            <a:r>
              <a:rPr lang="es-ES" sz="9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Jensen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90">
                <a:solidFill>
                  <a:srgbClr val="939598"/>
                </a:solidFill>
                <a:latin typeface="Noto Sans"/>
                <a:cs typeface="Noto Sans"/>
              </a:rPr>
              <a:t>P.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Long-term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effects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weight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reduction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severity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cohort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derived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randomized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trial: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prospective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observational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follow-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up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study.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Am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Clin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Nutr.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2016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Aug;104(2):259-65.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Epub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2016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Jun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22.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rgbClr val="939598"/>
                </a:solidFill>
                <a:latin typeface="Noto Sans"/>
                <a:cs typeface="Noto Sans"/>
              </a:rPr>
              <a:t>6.</a:t>
            </a:r>
            <a:r>
              <a:rPr lang="es-ES"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Xu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Z,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Obesity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mediates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association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between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diabetes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incidence: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population-based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study.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Diabetol</a:t>
            </a:r>
            <a:r>
              <a:rPr lang="es-ES"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Metab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Syndr.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2025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rgbClr val="939598"/>
                </a:solidFill>
                <a:latin typeface="Noto Sans"/>
                <a:cs typeface="Noto Sans"/>
              </a:rPr>
              <a:t>Feb</a:t>
            </a:r>
            <a:r>
              <a:rPr lang="es-ES"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rgbClr val="939598"/>
                </a:solidFill>
                <a:latin typeface="Noto Sans"/>
                <a:cs typeface="Noto Sans"/>
              </a:rPr>
              <a:t>8;17(1):51.</a:t>
            </a:r>
            <a:endParaRPr lang="es-ES" sz="900">
              <a:latin typeface="Noto Sans"/>
              <a:cs typeface="Noto San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2835356"/>
            <a:ext cx="20104100" cy="5788152"/>
            <a:chOff x="0" y="2860237"/>
            <a:chExt cx="20104100" cy="5427980"/>
          </a:xfrm>
        </p:grpSpPr>
        <p:sp>
          <p:nvSpPr>
            <p:cNvPr id="8" name="object 8"/>
            <p:cNvSpPr/>
            <p:nvPr/>
          </p:nvSpPr>
          <p:spPr>
            <a:xfrm>
              <a:off x="0" y="2860237"/>
              <a:ext cx="20104100" cy="5427980"/>
            </a:xfrm>
            <a:custGeom>
              <a:avLst/>
              <a:gdLst/>
              <a:ahLst/>
              <a:cxnLst/>
              <a:rect l="l" t="t" r="r" b="b"/>
              <a:pathLst>
                <a:path w="20104100" h="5427980">
                  <a:moveTo>
                    <a:pt x="20104099" y="0"/>
                  </a:moveTo>
                  <a:lnTo>
                    <a:pt x="0" y="0"/>
                  </a:lnTo>
                  <a:lnTo>
                    <a:pt x="0" y="5427363"/>
                  </a:lnTo>
                  <a:lnTo>
                    <a:pt x="20104099" y="542736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B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26078"/>
              <a:ext cx="3023613" cy="30193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62969" y="4670608"/>
              <a:ext cx="271780" cy="1027430"/>
            </a:xfrm>
            <a:custGeom>
              <a:avLst/>
              <a:gdLst/>
              <a:ahLst/>
              <a:cxnLst/>
              <a:rect l="l" t="t" r="r" b="b"/>
              <a:pathLst>
                <a:path w="271779" h="1027429">
                  <a:moveTo>
                    <a:pt x="9298" y="0"/>
                  </a:moveTo>
                  <a:lnTo>
                    <a:pt x="0" y="1027298"/>
                  </a:lnTo>
                  <a:lnTo>
                    <a:pt x="271258" y="509000"/>
                  </a:lnTo>
                  <a:lnTo>
                    <a:pt x="9298" y="0"/>
                  </a:lnTo>
                  <a:close/>
                </a:path>
              </a:pathLst>
            </a:custGeom>
            <a:solidFill>
              <a:srgbClr val="EB959D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805449" y="3897604"/>
            <a:ext cx="4907915" cy="1264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4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obesidad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puede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reducir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la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eficacia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del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tratamiento</a:t>
            </a:r>
            <a:r>
              <a:rPr sz="27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de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psoriasis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con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biológicos.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4</a:t>
            </a:r>
            <a:endParaRPr sz="2325" baseline="32258">
              <a:latin typeface="Noto Sans"/>
              <a:cs typeface="Noto 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02265" y="3807282"/>
            <a:ext cx="9490458" cy="3484859"/>
            <a:chOff x="4102265" y="3471991"/>
            <a:chExt cx="9490458" cy="3484859"/>
          </a:xfrm>
        </p:grpSpPr>
        <p:sp>
          <p:nvSpPr>
            <p:cNvPr id="13" name="object 13"/>
            <p:cNvSpPr/>
            <p:nvPr/>
          </p:nvSpPr>
          <p:spPr>
            <a:xfrm>
              <a:off x="12280178" y="3476316"/>
              <a:ext cx="1312545" cy="1312545"/>
            </a:xfrm>
            <a:custGeom>
              <a:avLst/>
              <a:gdLst/>
              <a:ahLst/>
              <a:cxnLst/>
              <a:rect l="l" t="t" r="r" b="b"/>
              <a:pathLst>
                <a:path w="1312544" h="1312545">
                  <a:moveTo>
                    <a:pt x="656248" y="0"/>
                  </a:moveTo>
                  <a:lnTo>
                    <a:pt x="610473" y="1588"/>
                  </a:lnTo>
                  <a:lnTo>
                    <a:pt x="564878" y="6353"/>
                  </a:lnTo>
                  <a:lnTo>
                    <a:pt x="519642" y="14296"/>
                  </a:lnTo>
                  <a:lnTo>
                    <a:pt x="474944" y="25415"/>
                  </a:lnTo>
                  <a:lnTo>
                    <a:pt x="430964" y="39712"/>
                  </a:lnTo>
                  <a:lnTo>
                    <a:pt x="387881" y="57185"/>
                  </a:lnTo>
                  <a:lnTo>
                    <a:pt x="345875" y="77835"/>
                  </a:lnTo>
                  <a:lnTo>
                    <a:pt x="305125" y="101662"/>
                  </a:lnTo>
                  <a:lnTo>
                    <a:pt x="265810" y="128666"/>
                  </a:lnTo>
                  <a:lnTo>
                    <a:pt x="228111" y="158848"/>
                  </a:lnTo>
                  <a:lnTo>
                    <a:pt x="192206" y="192206"/>
                  </a:lnTo>
                  <a:lnTo>
                    <a:pt x="158848" y="228111"/>
                  </a:lnTo>
                  <a:lnTo>
                    <a:pt x="128666" y="265810"/>
                  </a:lnTo>
                  <a:lnTo>
                    <a:pt x="101662" y="305124"/>
                  </a:lnTo>
                  <a:lnTo>
                    <a:pt x="77835" y="345874"/>
                  </a:lnTo>
                  <a:lnTo>
                    <a:pt x="57185" y="387880"/>
                  </a:lnTo>
                  <a:lnTo>
                    <a:pt x="39712" y="430963"/>
                  </a:lnTo>
                  <a:lnTo>
                    <a:pt x="25415" y="474942"/>
                  </a:lnTo>
                  <a:lnTo>
                    <a:pt x="14296" y="519640"/>
                  </a:lnTo>
                  <a:lnTo>
                    <a:pt x="6353" y="564875"/>
                  </a:lnTo>
                  <a:lnTo>
                    <a:pt x="1588" y="610470"/>
                  </a:lnTo>
                  <a:lnTo>
                    <a:pt x="0" y="656244"/>
                  </a:lnTo>
                  <a:lnTo>
                    <a:pt x="1588" y="702018"/>
                  </a:lnTo>
                  <a:lnTo>
                    <a:pt x="6353" y="747613"/>
                  </a:lnTo>
                  <a:lnTo>
                    <a:pt x="14296" y="792848"/>
                  </a:lnTo>
                  <a:lnTo>
                    <a:pt x="25415" y="837546"/>
                  </a:lnTo>
                  <a:lnTo>
                    <a:pt x="39712" y="881525"/>
                  </a:lnTo>
                  <a:lnTo>
                    <a:pt x="57185" y="924608"/>
                  </a:lnTo>
                  <a:lnTo>
                    <a:pt x="77835" y="966614"/>
                  </a:lnTo>
                  <a:lnTo>
                    <a:pt x="101662" y="1007363"/>
                  </a:lnTo>
                  <a:lnTo>
                    <a:pt x="128666" y="1046678"/>
                  </a:lnTo>
                  <a:lnTo>
                    <a:pt x="158848" y="1084377"/>
                  </a:lnTo>
                  <a:lnTo>
                    <a:pt x="192206" y="1120282"/>
                  </a:lnTo>
                  <a:lnTo>
                    <a:pt x="228111" y="1153640"/>
                  </a:lnTo>
                  <a:lnTo>
                    <a:pt x="265810" y="1183821"/>
                  </a:lnTo>
                  <a:lnTo>
                    <a:pt x="305124" y="1210826"/>
                  </a:lnTo>
                  <a:lnTo>
                    <a:pt x="345874" y="1234653"/>
                  </a:lnTo>
                  <a:lnTo>
                    <a:pt x="387880" y="1255303"/>
                  </a:lnTo>
                  <a:lnTo>
                    <a:pt x="430963" y="1272776"/>
                  </a:lnTo>
                  <a:lnTo>
                    <a:pt x="474942" y="1287073"/>
                  </a:lnTo>
                  <a:lnTo>
                    <a:pt x="519640" y="1298192"/>
                  </a:lnTo>
                  <a:lnTo>
                    <a:pt x="564875" y="1306134"/>
                  </a:lnTo>
                  <a:lnTo>
                    <a:pt x="610470" y="1310900"/>
                  </a:lnTo>
                  <a:lnTo>
                    <a:pt x="656244" y="1312488"/>
                  </a:lnTo>
                  <a:lnTo>
                    <a:pt x="702018" y="1310900"/>
                  </a:lnTo>
                  <a:lnTo>
                    <a:pt x="747613" y="1306134"/>
                  </a:lnTo>
                  <a:lnTo>
                    <a:pt x="792848" y="1298192"/>
                  </a:lnTo>
                  <a:lnTo>
                    <a:pt x="837546" y="1287073"/>
                  </a:lnTo>
                  <a:lnTo>
                    <a:pt x="881525" y="1272776"/>
                  </a:lnTo>
                  <a:lnTo>
                    <a:pt x="924608" y="1255303"/>
                  </a:lnTo>
                  <a:lnTo>
                    <a:pt x="966614" y="1234653"/>
                  </a:lnTo>
                  <a:lnTo>
                    <a:pt x="1007363" y="1210826"/>
                  </a:lnTo>
                  <a:lnTo>
                    <a:pt x="1046678" y="1183821"/>
                  </a:lnTo>
                  <a:lnTo>
                    <a:pt x="1084377" y="1153640"/>
                  </a:lnTo>
                  <a:lnTo>
                    <a:pt x="1120282" y="1120282"/>
                  </a:lnTo>
                  <a:lnTo>
                    <a:pt x="1153640" y="1084377"/>
                  </a:lnTo>
                  <a:lnTo>
                    <a:pt x="1183821" y="1046678"/>
                  </a:lnTo>
                  <a:lnTo>
                    <a:pt x="1210826" y="1007363"/>
                  </a:lnTo>
                  <a:lnTo>
                    <a:pt x="1234653" y="966613"/>
                  </a:lnTo>
                  <a:lnTo>
                    <a:pt x="1255303" y="924607"/>
                  </a:lnTo>
                  <a:lnTo>
                    <a:pt x="1272776" y="881524"/>
                  </a:lnTo>
                  <a:lnTo>
                    <a:pt x="1287073" y="837543"/>
                  </a:lnTo>
                  <a:lnTo>
                    <a:pt x="1298192" y="792846"/>
                  </a:lnTo>
                  <a:lnTo>
                    <a:pt x="1306134" y="747609"/>
                  </a:lnTo>
                  <a:lnTo>
                    <a:pt x="1310900" y="702014"/>
                  </a:lnTo>
                  <a:lnTo>
                    <a:pt x="1312488" y="656240"/>
                  </a:lnTo>
                  <a:lnTo>
                    <a:pt x="1310900" y="610466"/>
                  </a:lnTo>
                  <a:lnTo>
                    <a:pt x="1306134" y="564871"/>
                  </a:lnTo>
                  <a:lnTo>
                    <a:pt x="1298192" y="519635"/>
                  </a:lnTo>
                  <a:lnTo>
                    <a:pt x="1287073" y="474938"/>
                  </a:lnTo>
                  <a:lnTo>
                    <a:pt x="1272776" y="430958"/>
                  </a:lnTo>
                  <a:lnTo>
                    <a:pt x="1255303" y="387876"/>
                  </a:lnTo>
                  <a:lnTo>
                    <a:pt x="1234653" y="345870"/>
                  </a:lnTo>
                  <a:lnTo>
                    <a:pt x="1210826" y="305121"/>
                  </a:lnTo>
                  <a:lnTo>
                    <a:pt x="1183821" y="265808"/>
                  </a:lnTo>
                  <a:lnTo>
                    <a:pt x="1153640" y="228109"/>
                  </a:lnTo>
                  <a:lnTo>
                    <a:pt x="1120282" y="192206"/>
                  </a:lnTo>
                  <a:lnTo>
                    <a:pt x="1084378" y="158848"/>
                  </a:lnTo>
                  <a:lnTo>
                    <a:pt x="1046680" y="128666"/>
                  </a:lnTo>
                  <a:lnTo>
                    <a:pt x="1007367" y="101662"/>
                  </a:lnTo>
                  <a:lnTo>
                    <a:pt x="966617" y="77835"/>
                  </a:lnTo>
                  <a:lnTo>
                    <a:pt x="924612" y="57185"/>
                  </a:lnTo>
                  <a:lnTo>
                    <a:pt x="881530" y="39712"/>
                  </a:lnTo>
                  <a:lnTo>
                    <a:pt x="837550" y="25415"/>
                  </a:lnTo>
                  <a:lnTo>
                    <a:pt x="792853" y="14296"/>
                  </a:lnTo>
                  <a:lnTo>
                    <a:pt x="747617" y="6353"/>
                  </a:lnTo>
                  <a:lnTo>
                    <a:pt x="702022" y="1588"/>
                  </a:lnTo>
                  <a:lnTo>
                    <a:pt x="656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80176" y="3476326"/>
              <a:ext cx="1312545" cy="1312545"/>
            </a:xfrm>
            <a:custGeom>
              <a:avLst/>
              <a:gdLst/>
              <a:ahLst/>
              <a:cxnLst/>
              <a:rect l="l" t="t" r="r" b="b"/>
              <a:pathLst>
                <a:path w="1312544" h="1312545">
                  <a:moveTo>
                    <a:pt x="1101610" y="662038"/>
                  </a:moveTo>
                  <a:lnTo>
                    <a:pt x="1097064" y="651471"/>
                  </a:lnTo>
                  <a:lnTo>
                    <a:pt x="1088936" y="644880"/>
                  </a:lnTo>
                  <a:lnTo>
                    <a:pt x="1078509" y="642569"/>
                  </a:lnTo>
                  <a:lnTo>
                    <a:pt x="1067003" y="644855"/>
                  </a:lnTo>
                  <a:lnTo>
                    <a:pt x="1063917" y="646099"/>
                  </a:lnTo>
                  <a:lnTo>
                    <a:pt x="1055408" y="655002"/>
                  </a:lnTo>
                  <a:lnTo>
                    <a:pt x="1055408" y="795185"/>
                  </a:lnTo>
                  <a:lnTo>
                    <a:pt x="1048766" y="791895"/>
                  </a:lnTo>
                  <a:lnTo>
                    <a:pt x="757567" y="503186"/>
                  </a:lnTo>
                  <a:lnTo>
                    <a:pt x="749757" y="501205"/>
                  </a:lnTo>
                  <a:lnTo>
                    <a:pt x="740575" y="500900"/>
                  </a:lnTo>
                  <a:lnTo>
                    <a:pt x="734250" y="506590"/>
                  </a:lnTo>
                  <a:lnTo>
                    <a:pt x="513537" y="726846"/>
                  </a:lnTo>
                  <a:lnTo>
                    <a:pt x="246481" y="460324"/>
                  </a:lnTo>
                  <a:lnTo>
                    <a:pt x="229285" y="454266"/>
                  </a:lnTo>
                  <a:lnTo>
                    <a:pt x="214769" y="460603"/>
                  </a:lnTo>
                  <a:lnTo>
                    <a:pt x="207556" y="474802"/>
                  </a:lnTo>
                  <a:lnTo>
                    <a:pt x="212255" y="492277"/>
                  </a:lnTo>
                  <a:lnTo>
                    <a:pt x="502056" y="780186"/>
                  </a:lnTo>
                  <a:lnTo>
                    <a:pt x="509320" y="783005"/>
                  </a:lnTo>
                  <a:lnTo>
                    <a:pt x="515899" y="783399"/>
                  </a:lnTo>
                  <a:lnTo>
                    <a:pt x="522287" y="781532"/>
                  </a:lnTo>
                  <a:lnTo>
                    <a:pt x="529005" y="777582"/>
                  </a:lnTo>
                  <a:lnTo>
                    <a:pt x="749401" y="559625"/>
                  </a:lnTo>
                  <a:lnTo>
                    <a:pt x="1020089" y="830427"/>
                  </a:lnTo>
                  <a:lnTo>
                    <a:pt x="882942" y="830427"/>
                  </a:lnTo>
                  <a:lnTo>
                    <a:pt x="872769" y="837171"/>
                  </a:lnTo>
                  <a:lnTo>
                    <a:pt x="871156" y="839279"/>
                  </a:lnTo>
                  <a:lnTo>
                    <a:pt x="866609" y="849769"/>
                  </a:lnTo>
                  <a:lnTo>
                    <a:pt x="867486" y="860539"/>
                  </a:lnTo>
                  <a:lnTo>
                    <a:pt x="873048" y="869911"/>
                  </a:lnTo>
                  <a:lnTo>
                    <a:pt x="882611" y="876223"/>
                  </a:lnTo>
                  <a:lnTo>
                    <a:pt x="1087945" y="875017"/>
                  </a:lnTo>
                  <a:lnTo>
                    <a:pt x="1100086" y="862901"/>
                  </a:lnTo>
                  <a:lnTo>
                    <a:pt x="1101610" y="662038"/>
                  </a:lnTo>
                  <a:close/>
                </a:path>
                <a:path w="1312544" h="1312545">
                  <a:moveTo>
                    <a:pt x="1312481" y="656374"/>
                  </a:moveTo>
                  <a:lnTo>
                    <a:pt x="1310894" y="610463"/>
                  </a:lnTo>
                  <a:lnTo>
                    <a:pt x="1306131" y="564870"/>
                  </a:lnTo>
                  <a:lnTo>
                    <a:pt x="1298194" y="519633"/>
                  </a:lnTo>
                  <a:lnTo>
                    <a:pt x="1287068" y="474941"/>
                  </a:lnTo>
                  <a:lnTo>
                    <a:pt x="1272768" y="430961"/>
                  </a:lnTo>
                  <a:lnTo>
                    <a:pt x="1261186" y="402386"/>
                  </a:lnTo>
                  <a:lnTo>
                    <a:pt x="1261186" y="656247"/>
                  </a:lnTo>
                  <a:lnTo>
                    <a:pt x="1259078" y="702017"/>
                  </a:lnTo>
                  <a:lnTo>
                    <a:pt x="1253248" y="749795"/>
                  </a:lnTo>
                  <a:lnTo>
                    <a:pt x="1243876" y="795972"/>
                  </a:lnTo>
                  <a:lnTo>
                    <a:pt x="1230972" y="841171"/>
                  </a:lnTo>
                  <a:lnTo>
                    <a:pt x="1218018" y="878522"/>
                  </a:lnTo>
                  <a:lnTo>
                    <a:pt x="1217815" y="878878"/>
                  </a:lnTo>
                  <a:lnTo>
                    <a:pt x="1216202" y="882853"/>
                  </a:lnTo>
                  <a:lnTo>
                    <a:pt x="1214361" y="886307"/>
                  </a:lnTo>
                  <a:lnTo>
                    <a:pt x="1212824" y="889889"/>
                  </a:lnTo>
                  <a:lnTo>
                    <a:pt x="1192187" y="934110"/>
                  </a:lnTo>
                  <a:lnTo>
                    <a:pt x="1168425" y="975880"/>
                  </a:lnTo>
                  <a:lnTo>
                    <a:pt x="1141742" y="1015136"/>
                  </a:lnTo>
                  <a:lnTo>
                    <a:pt x="1112342" y="1051801"/>
                  </a:lnTo>
                  <a:lnTo>
                    <a:pt x="1080414" y="1085773"/>
                  </a:lnTo>
                  <a:lnTo>
                    <a:pt x="1046162" y="1116990"/>
                  </a:lnTo>
                  <a:lnTo>
                    <a:pt x="1009789" y="1145349"/>
                  </a:lnTo>
                  <a:lnTo>
                    <a:pt x="971499" y="1170787"/>
                  </a:lnTo>
                  <a:lnTo>
                    <a:pt x="931468" y="1193228"/>
                  </a:lnTo>
                  <a:lnTo>
                    <a:pt x="889927" y="1212583"/>
                  </a:lnTo>
                  <a:lnTo>
                    <a:pt x="847039" y="1228763"/>
                  </a:lnTo>
                  <a:lnTo>
                    <a:pt x="803033" y="1241691"/>
                  </a:lnTo>
                  <a:lnTo>
                    <a:pt x="758088" y="1251292"/>
                  </a:lnTo>
                  <a:lnTo>
                    <a:pt x="712419" y="1257477"/>
                  </a:lnTo>
                  <a:lnTo>
                    <a:pt x="666203" y="1260182"/>
                  </a:lnTo>
                  <a:lnTo>
                    <a:pt x="619658" y="1259306"/>
                  </a:lnTo>
                  <a:lnTo>
                    <a:pt x="572985" y="1254772"/>
                  </a:lnTo>
                  <a:lnTo>
                    <a:pt x="526364" y="1246505"/>
                  </a:lnTo>
                  <a:lnTo>
                    <a:pt x="480009" y="1234427"/>
                  </a:lnTo>
                  <a:lnTo>
                    <a:pt x="434124" y="1218450"/>
                  </a:lnTo>
                  <a:lnTo>
                    <a:pt x="390931" y="1199375"/>
                  </a:lnTo>
                  <a:lnTo>
                    <a:pt x="349592" y="1176972"/>
                  </a:lnTo>
                  <a:lnTo>
                    <a:pt x="310146" y="1151458"/>
                  </a:lnTo>
                  <a:lnTo>
                    <a:pt x="272681" y="1123048"/>
                  </a:lnTo>
                  <a:lnTo>
                    <a:pt x="237248" y="1091946"/>
                  </a:lnTo>
                  <a:lnTo>
                    <a:pt x="203923" y="1058354"/>
                  </a:lnTo>
                  <a:lnTo>
                    <a:pt x="204901" y="1057795"/>
                  </a:lnTo>
                  <a:lnTo>
                    <a:pt x="205270" y="1056728"/>
                  </a:lnTo>
                  <a:lnTo>
                    <a:pt x="206057" y="1056017"/>
                  </a:lnTo>
                  <a:lnTo>
                    <a:pt x="173951" y="1017168"/>
                  </a:lnTo>
                  <a:lnTo>
                    <a:pt x="145567" y="976426"/>
                  </a:lnTo>
                  <a:lnTo>
                    <a:pt x="120980" y="934110"/>
                  </a:lnTo>
                  <a:lnTo>
                    <a:pt x="100012" y="890117"/>
                  </a:lnTo>
                  <a:lnTo>
                    <a:pt x="82854" y="845019"/>
                  </a:lnTo>
                  <a:lnTo>
                    <a:pt x="82651" y="845019"/>
                  </a:lnTo>
                  <a:lnTo>
                    <a:pt x="82359" y="844816"/>
                  </a:lnTo>
                  <a:lnTo>
                    <a:pt x="82067" y="844816"/>
                  </a:lnTo>
                  <a:lnTo>
                    <a:pt x="80899" y="841349"/>
                  </a:lnTo>
                  <a:lnTo>
                    <a:pt x="80848" y="841171"/>
                  </a:lnTo>
                  <a:lnTo>
                    <a:pt x="80086" y="837539"/>
                  </a:lnTo>
                  <a:lnTo>
                    <a:pt x="76517" y="826109"/>
                  </a:lnTo>
                  <a:lnTo>
                    <a:pt x="66763" y="788606"/>
                  </a:lnTo>
                  <a:lnTo>
                    <a:pt x="58585" y="745731"/>
                  </a:lnTo>
                  <a:lnTo>
                    <a:pt x="52260" y="683514"/>
                  </a:lnTo>
                  <a:lnTo>
                    <a:pt x="51701" y="633920"/>
                  </a:lnTo>
                  <a:lnTo>
                    <a:pt x="55156" y="584441"/>
                  </a:lnTo>
                  <a:lnTo>
                    <a:pt x="62623" y="535317"/>
                  </a:lnTo>
                  <a:lnTo>
                    <a:pt x="74129" y="486841"/>
                  </a:lnTo>
                  <a:lnTo>
                    <a:pt x="89674" y="439254"/>
                  </a:lnTo>
                  <a:lnTo>
                    <a:pt x="109258" y="392849"/>
                  </a:lnTo>
                  <a:lnTo>
                    <a:pt x="132892" y="347878"/>
                  </a:lnTo>
                  <a:lnTo>
                    <a:pt x="160578" y="304609"/>
                  </a:lnTo>
                  <a:lnTo>
                    <a:pt x="192328" y="263321"/>
                  </a:lnTo>
                  <a:lnTo>
                    <a:pt x="228142" y="224269"/>
                  </a:lnTo>
                  <a:lnTo>
                    <a:pt x="262763" y="192201"/>
                  </a:lnTo>
                  <a:lnTo>
                    <a:pt x="299440" y="163144"/>
                  </a:lnTo>
                  <a:lnTo>
                    <a:pt x="337604" y="137414"/>
                  </a:lnTo>
                  <a:lnTo>
                    <a:pt x="377202" y="114896"/>
                  </a:lnTo>
                  <a:lnTo>
                    <a:pt x="418045" y="95592"/>
                  </a:lnTo>
                  <a:lnTo>
                    <a:pt x="459917" y="79514"/>
                  </a:lnTo>
                  <a:lnTo>
                    <a:pt x="502666" y="66636"/>
                  </a:lnTo>
                  <a:lnTo>
                    <a:pt x="546061" y="56997"/>
                  </a:lnTo>
                  <a:lnTo>
                    <a:pt x="589953" y="50558"/>
                  </a:lnTo>
                  <a:lnTo>
                    <a:pt x="634111" y="47345"/>
                  </a:lnTo>
                  <a:lnTo>
                    <a:pt x="678370" y="47345"/>
                  </a:lnTo>
                  <a:lnTo>
                    <a:pt x="722541" y="50558"/>
                  </a:lnTo>
                  <a:lnTo>
                    <a:pt x="766419" y="56997"/>
                  </a:lnTo>
                  <a:lnTo>
                    <a:pt x="809828" y="66636"/>
                  </a:lnTo>
                  <a:lnTo>
                    <a:pt x="852563" y="79514"/>
                  </a:lnTo>
                  <a:lnTo>
                    <a:pt x="894448" y="95592"/>
                  </a:lnTo>
                  <a:lnTo>
                    <a:pt x="935278" y="114896"/>
                  </a:lnTo>
                  <a:lnTo>
                    <a:pt x="974877" y="137414"/>
                  </a:lnTo>
                  <a:lnTo>
                    <a:pt x="1013040" y="163144"/>
                  </a:lnTo>
                  <a:lnTo>
                    <a:pt x="1049718" y="192201"/>
                  </a:lnTo>
                  <a:lnTo>
                    <a:pt x="1084338" y="224269"/>
                  </a:lnTo>
                  <a:lnTo>
                    <a:pt x="1118311" y="261124"/>
                  </a:lnTo>
                  <a:lnTo>
                    <a:pt x="1148651" y="299999"/>
                  </a:lnTo>
                  <a:lnTo>
                    <a:pt x="1175372" y="340664"/>
                  </a:lnTo>
                  <a:lnTo>
                    <a:pt x="1198473" y="382879"/>
                  </a:lnTo>
                  <a:lnTo>
                    <a:pt x="1217955" y="426440"/>
                  </a:lnTo>
                  <a:lnTo>
                    <a:pt x="1233817" y="471106"/>
                  </a:lnTo>
                  <a:lnTo>
                    <a:pt x="1246073" y="516661"/>
                  </a:lnTo>
                  <a:lnTo>
                    <a:pt x="1254721" y="562876"/>
                  </a:lnTo>
                  <a:lnTo>
                    <a:pt x="1259763" y="609511"/>
                  </a:lnTo>
                  <a:lnTo>
                    <a:pt x="1261186" y="656247"/>
                  </a:lnTo>
                  <a:lnTo>
                    <a:pt x="1261186" y="402386"/>
                  </a:lnTo>
                  <a:lnTo>
                    <a:pt x="1234655" y="345871"/>
                  </a:lnTo>
                  <a:lnTo>
                    <a:pt x="1210818" y="305117"/>
                  </a:lnTo>
                  <a:lnTo>
                    <a:pt x="1183817" y="265811"/>
                  </a:lnTo>
                  <a:lnTo>
                    <a:pt x="1153642" y="228104"/>
                  </a:lnTo>
                  <a:lnTo>
                    <a:pt x="1120279" y="192201"/>
                  </a:lnTo>
                  <a:lnTo>
                    <a:pt x="1084376" y="158838"/>
                  </a:lnTo>
                  <a:lnTo>
                    <a:pt x="1046670" y="128663"/>
                  </a:lnTo>
                  <a:lnTo>
                    <a:pt x="1007364" y="101663"/>
                  </a:lnTo>
                  <a:lnTo>
                    <a:pt x="966609" y="77838"/>
                  </a:lnTo>
                  <a:lnTo>
                    <a:pt x="924610" y="57188"/>
                  </a:lnTo>
                  <a:lnTo>
                    <a:pt x="881532" y="39712"/>
                  </a:lnTo>
                  <a:lnTo>
                    <a:pt x="837552" y="25412"/>
                  </a:lnTo>
                  <a:lnTo>
                    <a:pt x="792848" y="14287"/>
                  </a:lnTo>
                  <a:lnTo>
                    <a:pt x="747610" y="6350"/>
                  </a:lnTo>
                  <a:lnTo>
                    <a:pt x="702017" y="1587"/>
                  </a:lnTo>
                  <a:lnTo>
                    <a:pt x="656247" y="0"/>
                  </a:lnTo>
                  <a:lnTo>
                    <a:pt x="610476" y="1587"/>
                  </a:lnTo>
                  <a:lnTo>
                    <a:pt x="564870" y="6350"/>
                  </a:lnTo>
                  <a:lnTo>
                    <a:pt x="519633" y="14287"/>
                  </a:lnTo>
                  <a:lnTo>
                    <a:pt x="474941" y="25412"/>
                  </a:lnTo>
                  <a:lnTo>
                    <a:pt x="430961" y="39712"/>
                  </a:lnTo>
                  <a:lnTo>
                    <a:pt x="387883" y="57188"/>
                  </a:lnTo>
                  <a:lnTo>
                    <a:pt x="345871" y="77838"/>
                  </a:lnTo>
                  <a:lnTo>
                    <a:pt x="305117" y="101663"/>
                  </a:lnTo>
                  <a:lnTo>
                    <a:pt x="265811" y="128663"/>
                  </a:lnTo>
                  <a:lnTo>
                    <a:pt x="228104" y="158838"/>
                  </a:lnTo>
                  <a:lnTo>
                    <a:pt x="192201" y="192201"/>
                  </a:lnTo>
                  <a:lnTo>
                    <a:pt x="158838" y="228104"/>
                  </a:lnTo>
                  <a:lnTo>
                    <a:pt x="128663" y="265811"/>
                  </a:lnTo>
                  <a:lnTo>
                    <a:pt x="101663" y="305117"/>
                  </a:lnTo>
                  <a:lnTo>
                    <a:pt x="77825" y="345871"/>
                  </a:lnTo>
                  <a:lnTo>
                    <a:pt x="57175" y="387870"/>
                  </a:lnTo>
                  <a:lnTo>
                    <a:pt x="39712" y="430961"/>
                  </a:lnTo>
                  <a:lnTo>
                    <a:pt x="25412" y="474941"/>
                  </a:lnTo>
                  <a:lnTo>
                    <a:pt x="14287" y="519633"/>
                  </a:lnTo>
                  <a:lnTo>
                    <a:pt x="6350" y="564870"/>
                  </a:lnTo>
                  <a:lnTo>
                    <a:pt x="1689" y="609511"/>
                  </a:lnTo>
                  <a:lnTo>
                    <a:pt x="1587" y="610463"/>
                  </a:lnTo>
                  <a:lnTo>
                    <a:pt x="0" y="656247"/>
                  </a:lnTo>
                  <a:lnTo>
                    <a:pt x="1587" y="702017"/>
                  </a:lnTo>
                  <a:lnTo>
                    <a:pt x="6350" y="747610"/>
                  </a:lnTo>
                  <a:lnTo>
                    <a:pt x="14287" y="792848"/>
                  </a:lnTo>
                  <a:lnTo>
                    <a:pt x="25412" y="837539"/>
                  </a:lnTo>
                  <a:lnTo>
                    <a:pt x="39712" y="881519"/>
                  </a:lnTo>
                  <a:lnTo>
                    <a:pt x="57175" y="924610"/>
                  </a:lnTo>
                  <a:lnTo>
                    <a:pt x="77825" y="966609"/>
                  </a:lnTo>
                  <a:lnTo>
                    <a:pt x="101663" y="1007364"/>
                  </a:lnTo>
                  <a:lnTo>
                    <a:pt x="128663" y="1046670"/>
                  </a:lnTo>
                  <a:lnTo>
                    <a:pt x="158838" y="1084376"/>
                  </a:lnTo>
                  <a:lnTo>
                    <a:pt x="192201" y="1120279"/>
                  </a:lnTo>
                  <a:lnTo>
                    <a:pt x="228104" y="1153642"/>
                  </a:lnTo>
                  <a:lnTo>
                    <a:pt x="265811" y="1183817"/>
                  </a:lnTo>
                  <a:lnTo>
                    <a:pt x="305117" y="1210818"/>
                  </a:lnTo>
                  <a:lnTo>
                    <a:pt x="345871" y="1234655"/>
                  </a:lnTo>
                  <a:lnTo>
                    <a:pt x="387870" y="1255306"/>
                  </a:lnTo>
                  <a:lnTo>
                    <a:pt x="430961" y="1272768"/>
                  </a:lnTo>
                  <a:lnTo>
                    <a:pt x="474941" y="1287068"/>
                  </a:lnTo>
                  <a:lnTo>
                    <a:pt x="519633" y="1298194"/>
                  </a:lnTo>
                  <a:lnTo>
                    <a:pt x="564870" y="1306131"/>
                  </a:lnTo>
                  <a:lnTo>
                    <a:pt x="610463" y="1310894"/>
                  </a:lnTo>
                  <a:lnTo>
                    <a:pt x="656234" y="1312481"/>
                  </a:lnTo>
                  <a:lnTo>
                    <a:pt x="702017" y="1310894"/>
                  </a:lnTo>
                  <a:lnTo>
                    <a:pt x="747610" y="1306131"/>
                  </a:lnTo>
                  <a:lnTo>
                    <a:pt x="792848" y="1298194"/>
                  </a:lnTo>
                  <a:lnTo>
                    <a:pt x="837539" y="1287068"/>
                  </a:lnTo>
                  <a:lnTo>
                    <a:pt x="881519" y="1272768"/>
                  </a:lnTo>
                  <a:lnTo>
                    <a:pt x="924598" y="1255306"/>
                  </a:lnTo>
                  <a:lnTo>
                    <a:pt x="966609" y="1234655"/>
                  </a:lnTo>
                  <a:lnTo>
                    <a:pt x="1007364" y="1210818"/>
                  </a:lnTo>
                  <a:lnTo>
                    <a:pt x="1046670" y="1183817"/>
                  </a:lnTo>
                  <a:lnTo>
                    <a:pt x="1084376" y="1153642"/>
                  </a:lnTo>
                  <a:lnTo>
                    <a:pt x="1120279" y="1120279"/>
                  </a:lnTo>
                  <a:lnTo>
                    <a:pt x="1153642" y="1084376"/>
                  </a:lnTo>
                  <a:lnTo>
                    <a:pt x="1183817" y="1046670"/>
                  </a:lnTo>
                  <a:lnTo>
                    <a:pt x="1210818" y="1007364"/>
                  </a:lnTo>
                  <a:lnTo>
                    <a:pt x="1234643" y="966609"/>
                  </a:lnTo>
                  <a:lnTo>
                    <a:pt x="1255293" y="924610"/>
                  </a:lnTo>
                  <a:lnTo>
                    <a:pt x="1272768" y="881519"/>
                  </a:lnTo>
                  <a:lnTo>
                    <a:pt x="1287068" y="837539"/>
                  </a:lnTo>
                  <a:lnTo>
                    <a:pt x="1298194" y="792848"/>
                  </a:lnTo>
                  <a:lnTo>
                    <a:pt x="1306131" y="747610"/>
                  </a:lnTo>
                  <a:lnTo>
                    <a:pt x="1310767" y="703199"/>
                  </a:lnTo>
                  <a:lnTo>
                    <a:pt x="1310894" y="702017"/>
                  </a:lnTo>
                  <a:lnTo>
                    <a:pt x="1312481" y="656374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02265" y="3471991"/>
              <a:ext cx="1312545" cy="1312545"/>
            </a:xfrm>
            <a:custGeom>
              <a:avLst/>
              <a:gdLst/>
              <a:ahLst/>
              <a:cxnLst/>
              <a:rect l="l" t="t" r="r" b="b"/>
              <a:pathLst>
                <a:path w="1312544" h="1312545">
                  <a:moveTo>
                    <a:pt x="656248" y="0"/>
                  </a:moveTo>
                  <a:lnTo>
                    <a:pt x="610473" y="1588"/>
                  </a:lnTo>
                  <a:lnTo>
                    <a:pt x="564878" y="6353"/>
                  </a:lnTo>
                  <a:lnTo>
                    <a:pt x="519642" y="14296"/>
                  </a:lnTo>
                  <a:lnTo>
                    <a:pt x="474944" y="25415"/>
                  </a:lnTo>
                  <a:lnTo>
                    <a:pt x="430964" y="39712"/>
                  </a:lnTo>
                  <a:lnTo>
                    <a:pt x="387881" y="57185"/>
                  </a:lnTo>
                  <a:lnTo>
                    <a:pt x="345875" y="77835"/>
                  </a:lnTo>
                  <a:lnTo>
                    <a:pt x="305125" y="101662"/>
                  </a:lnTo>
                  <a:lnTo>
                    <a:pt x="265810" y="128666"/>
                  </a:lnTo>
                  <a:lnTo>
                    <a:pt x="228111" y="158848"/>
                  </a:lnTo>
                  <a:lnTo>
                    <a:pt x="192206" y="192206"/>
                  </a:lnTo>
                  <a:lnTo>
                    <a:pt x="158848" y="228111"/>
                  </a:lnTo>
                  <a:lnTo>
                    <a:pt x="128666" y="265810"/>
                  </a:lnTo>
                  <a:lnTo>
                    <a:pt x="101662" y="305124"/>
                  </a:lnTo>
                  <a:lnTo>
                    <a:pt x="77835" y="345874"/>
                  </a:lnTo>
                  <a:lnTo>
                    <a:pt x="57185" y="387880"/>
                  </a:lnTo>
                  <a:lnTo>
                    <a:pt x="39712" y="430963"/>
                  </a:lnTo>
                  <a:lnTo>
                    <a:pt x="25415" y="474942"/>
                  </a:lnTo>
                  <a:lnTo>
                    <a:pt x="14296" y="519640"/>
                  </a:lnTo>
                  <a:lnTo>
                    <a:pt x="6353" y="564875"/>
                  </a:lnTo>
                  <a:lnTo>
                    <a:pt x="1588" y="610470"/>
                  </a:lnTo>
                  <a:lnTo>
                    <a:pt x="0" y="656244"/>
                  </a:lnTo>
                  <a:lnTo>
                    <a:pt x="1588" y="702018"/>
                  </a:lnTo>
                  <a:lnTo>
                    <a:pt x="6353" y="747613"/>
                  </a:lnTo>
                  <a:lnTo>
                    <a:pt x="14296" y="792848"/>
                  </a:lnTo>
                  <a:lnTo>
                    <a:pt x="25415" y="837546"/>
                  </a:lnTo>
                  <a:lnTo>
                    <a:pt x="39712" y="881525"/>
                  </a:lnTo>
                  <a:lnTo>
                    <a:pt x="57185" y="924608"/>
                  </a:lnTo>
                  <a:lnTo>
                    <a:pt x="77835" y="966614"/>
                  </a:lnTo>
                  <a:lnTo>
                    <a:pt x="101662" y="1007363"/>
                  </a:lnTo>
                  <a:lnTo>
                    <a:pt x="128666" y="1046678"/>
                  </a:lnTo>
                  <a:lnTo>
                    <a:pt x="158848" y="1084377"/>
                  </a:lnTo>
                  <a:lnTo>
                    <a:pt x="192206" y="1120282"/>
                  </a:lnTo>
                  <a:lnTo>
                    <a:pt x="228111" y="1153640"/>
                  </a:lnTo>
                  <a:lnTo>
                    <a:pt x="265810" y="1183821"/>
                  </a:lnTo>
                  <a:lnTo>
                    <a:pt x="305124" y="1210826"/>
                  </a:lnTo>
                  <a:lnTo>
                    <a:pt x="345874" y="1234653"/>
                  </a:lnTo>
                  <a:lnTo>
                    <a:pt x="387880" y="1255303"/>
                  </a:lnTo>
                  <a:lnTo>
                    <a:pt x="430963" y="1272776"/>
                  </a:lnTo>
                  <a:lnTo>
                    <a:pt x="474942" y="1287073"/>
                  </a:lnTo>
                  <a:lnTo>
                    <a:pt x="519640" y="1298192"/>
                  </a:lnTo>
                  <a:lnTo>
                    <a:pt x="564875" y="1306134"/>
                  </a:lnTo>
                  <a:lnTo>
                    <a:pt x="610470" y="1310900"/>
                  </a:lnTo>
                  <a:lnTo>
                    <a:pt x="656244" y="1312488"/>
                  </a:lnTo>
                  <a:lnTo>
                    <a:pt x="702018" y="1310900"/>
                  </a:lnTo>
                  <a:lnTo>
                    <a:pt x="747613" y="1306134"/>
                  </a:lnTo>
                  <a:lnTo>
                    <a:pt x="792848" y="1298192"/>
                  </a:lnTo>
                  <a:lnTo>
                    <a:pt x="837546" y="1287073"/>
                  </a:lnTo>
                  <a:lnTo>
                    <a:pt x="881525" y="1272776"/>
                  </a:lnTo>
                  <a:lnTo>
                    <a:pt x="924608" y="1255303"/>
                  </a:lnTo>
                  <a:lnTo>
                    <a:pt x="966614" y="1234653"/>
                  </a:lnTo>
                  <a:lnTo>
                    <a:pt x="1007363" y="1210826"/>
                  </a:lnTo>
                  <a:lnTo>
                    <a:pt x="1046678" y="1183821"/>
                  </a:lnTo>
                  <a:lnTo>
                    <a:pt x="1084377" y="1153640"/>
                  </a:lnTo>
                  <a:lnTo>
                    <a:pt x="1120282" y="1120282"/>
                  </a:lnTo>
                  <a:lnTo>
                    <a:pt x="1153640" y="1084377"/>
                  </a:lnTo>
                  <a:lnTo>
                    <a:pt x="1183821" y="1046678"/>
                  </a:lnTo>
                  <a:lnTo>
                    <a:pt x="1210826" y="1007363"/>
                  </a:lnTo>
                  <a:lnTo>
                    <a:pt x="1234653" y="966613"/>
                  </a:lnTo>
                  <a:lnTo>
                    <a:pt x="1255303" y="924607"/>
                  </a:lnTo>
                  <a:lnTo>
                    <a:pt x="1272776" y="881524"/>
                  </a:lnTo>
                  <a:lnTo>
                    <a:pt x="1287073" y="837543"/>
                  </a:lnTo>
                  <a:lnTo>
                    <a:pt x="1298192" y="792846"/>
                  </a:lnTo>
                  <a:lnTo>
                    <a:pt x="1306134" y="747609"/>
                  </a:lnTo>
                  <a:lnTo>
                    <a:pt x="1310900" y="702014"/>
                  </a:lnTo>
                  <a:lnTo>
                    <a:pt x="1312488" y="656240"/>
                  </a:lnTo>
                  <a:lnTo>
                    <a:pt x="1310900" y="610466"/>
                  </a:lnTo>
                  <a:lnTo>
                    <a:pt x="1306134" y="564871"/>
                  </a:lnTo>
                  <a:lnTo>
                    <a:pt x="1298192" y="519635"/>
                  </a:lnTo>
                  <a:lnTo>
                    <a:pt x="1287073" y="474938"/>
                  </a:lnTo>
                  <a:lnTo>
                    <a:pt x="1272776" y="430958"/>
                  </a:lnTo>
                  <a:lnTo>
                    <a:pt x="1255303" y="387876"/>
                  </a:lnTo>
                  <a:lnTo>
                    <a:pt x="1234653" y="345870"/>
                  </a:lnTo>
                  <a:lnTo>
                    <a:pt x="1210826" y="305121"/>
                  </a:lnTo>
                  <a:lnTo>
                    <a:pt x="1183821" y="265808"/>
                  </a:lnTo>
                  <a:lnTo>
                    <a:pt x="1153640" y="228109"/>
                  </a:lnTo>
                  <a:lnTo>
                    <a:pt x="1120282" y="192206"/>
                  </a:lnTo>
                  <a:lnTo>
                    <a:pt x="1084378" y="158848"/>
                  </a:lnTo>
                  <a:lnTo>
                    <a:pt x="1046680" y="128666"/>
                  </a:lnTo>
                  <a:lnTo>
                    <a:pt x="1007367" y="101662"/>
                  </a:lnTo>
                  <a:lnTo>
                    <a:pt x="966617" y="77835"/>
                  </a:lnTo>
                  <a:lnTo>
                    <a:pt x="924612" y="57185"/>
                  </a:lnTo>
                  <a:lnTo>
                    <a:pt x="881530" y="39712"/>
                  </a:lnTo>
                  <a:lnTo>
                    <a:pt x="837550" y="25415"/>
                  </a:lnTo>
                  <a:lnTo>
                    <a:pt x="792853" y="14296"/>
                  </a:lnTo>
                  <a:lnTo>
                    <a:pt x="747617" y="6353"/>
                  </a:lnTo>
                  <a:lnTo>
                    <a:pt x="702022" y="1588"/>
                  </a:lnTo>
                  <a:lnTo>
                    <a:pt x="656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5" y="3471995"/>
              <a:ext cx="1312545" cy="1312545"/>
            </a:xfrm>
            <a:custGeom>
              <a:avLst/>
              <a:gdLst/>
              <a:ahLst/>
              <a:cxnLst/>
              <a:rect l="l" t="t" r="r" b="b"/>
              <a:pathLst>
                <a:path w="1312545" h="1312545">
                  <a:moveTo>
                    <a:pt x="918692" y="642632"/>
                  </a:moveTo>
                  <a:lnTo>
                    <a:pt x="916241" y="592201"/>
                  </a:lnTo>
                  <a:lnTo>
                    <a:pt x="910450" y="551599"/>
                  </a:lnTo>
                  <a:lnTo>
                    <a:pt x="893787" y="508736"/>
                  </a:lnTo>
                  <a:lnTo>
                    <a:pt x="885926" y="497878"/>
                  </a:lnTo>
                  <a:lnTo>
                    <a:pt x="885926" y="618096"/>
                  </a:lnTo>
                  <a:lnTo>
                    <a:pt x="884999" y="657288"/>
                  </a:lnTo>
                  <a:lnTo>
                    <a:pt x="884885" y="661835"/>
                  </a:lnTo>
                  <a:lnTo>
                    <a:pt x="883399" y="705739"/>
                  </a:lnTo>
                  <a:lnTo>
                    <a:pt x="883666" y="728014"/>
                  </a:lnTo>
                  <a:lnTo>
                    <a:pt x="883780" y="737971"/>
                  </a:lnTo>
                  <a:lnTo>
                    <a:pt x="883907" y="748309"/>
                  </a:lnTo>
                  <a:lnTo>
                    <a:pt x="878852" y="757707"/>
                  </a:lnTo>
                  <a:lnTo>
                    <a:pt x="870889" y="763511"/>
                  </a:lnTo>
                  <a:lnTo>
                    <a:pt x="861199" y="765213"/>
                  </a:lnTo>
                  <a:lnTo>
                    <a:pt x="850938" y="762292"/>
                  </a:lnTo>
                  <a:lnTo>
                    <a:pt x="844270" y="755497"/>
                  </a:lnTo>
                  <a:lnTo>
                    <a:pt x="843927" y="749198"/>
                  </a:lnTo>
                  <a:lnTo>
                    <a:pt x="843813" y="747039"/>
                  </a:lnTo>
                  <a:lnTo>
                    <a:pt x="849236" y="728014"/>
                  </a:lnTo>
                  <a:lnTo>
                    <a:pt x="853935" y="683450"/>
                  </a:lnTo>
                  <a:lnTo>
                    <a:pt x="852119" y="635393"/>
                  </a:lnTo>
                  <a:lnTo>
                    <a:pt x="842695" y="588302"/>
                  </a:lnTo>
                  <a:lnTo>
                    <a:pt x="824572" y="547344"/>
                  </a:lnTo>
                  <a:lnTo>
                    <a:pt x="809764" y="534936"/>
                  </a:lnTo>
                  <a:lnTo>
                    <a:pt x="801636" y="535787"/>
                  </a:lnTo>
                  <a:lnTo>
                    <a:pt x="794562" y="543610"/>
                  </a:lnTo>
                  <a:lnTo>
                    <a:pt x="793737" y="553046"/>
                  </a:lnTo>
                  <a:lnTo>
                    <a:pt x="797661" y="564172"/>
                  </a:lnTo>
                  <a:lnTo>
                    <a:pt x="803490" y="575424"/>
                  </a:lnTo>
                  <a:lnTo>
                    <a:pt x="808304" y="585228"/>
                  </a:lnTo>
                  <a:lnTo>
                    <a:pt x="819353" y="624636"/>
                  </a:lnTo>
                  <a:lnTo>
                    <a:pt x="823849" y="669315"/>
                  </a:lnTo>
                  <a:lnTo>
                    <a:pt x="820458" y="714794"/>
                  </a:lnTo>
                  <a:lnTo>
                    <a:pt x="807897" y="756500"/>
                  </a:lnTo>
                  <a:lnTo>
                    <a:pt x="807847" y="756640"/>
                  </a:lnTo>
                  <a:lnTo>
                    <a:pt x="784707" y="790409"/>
                  </a:lnTo>
                  <a:lnTo>
                    <a:pt x="769124" y="799998"/>
                  </a:lnTo>
                  <a:lnTo>
                    <a:pt x="769124" y="837882"/>
                  </a:lnTo>
                  <a:lnTo>
                    <a:pt x="750341" y="1059535"/>
                  </a:lnTo>
                  <a:lnTo>
                    <a:pt x="738797" y="1079601"/>
                  </a:lnTo>
                  <a:lnTo>
                    <a:pt x="738695" y="1079766"/>
                  </a:lnTo>
                  <a:lnTo>
                    <a:pt x="719124" y="1087983"/>
                  </a:lnTo>
                  <a:lnTo>
                    <a:pt x="718477" y="1087818"/>
                  </a:lnTo>
                  <a:lnTo>
                    <a:pt x="699262" y="1083043"/>
                  </a:lnTo>
                  <a:lnTo>
                    <a:pt x="697052" y="1079766"/>
                  </a:lnTo>
                  <a:lnTo>
                    <a:pt x="686511" y="1063777"/>
                  </a:lnTo>
                  <a:lnTo>
                    <a:pt x="686600" y="858837"/>
                  </a:lnTo>
                  <a:lnTo>
                    <a:pt x="689305" y="856132"/>
                  </a:lnTo>
                  <a:lnTo>
                    <a:pt x="709917" y="854976"/>
                  </a:lnTo>
                  <a:lnTo>
                    <a:pt x="730148" y="851179"/>
                  </a:lnTo>
                  <a:lnTo>
                    <a:pt x="749909" y="845286"/>
                  </a:lnTo>
                  <a:lnTo>
                    <a:pt x="769099" y="837882"/>
                  </a:lnTo>
                  <a:lnTo>
                    <a:pt x="769124" y="799998"/>
                  </a:lnTo>
                  <a:lnTo>
                    <a:pt x="745985" y="814209"/>
                  </a:lnTo>
                  <a:lnTo>
                    <a:pt x="745807" y="814209"/>
                  </a:lnTo>
                  <a:lnTo>
                    <a:pt x="696087" y="825893"/>
                  </a:lnTo>
                  <a:lnTo>
                    <a:pt x="653808" y="825703"/>
                  </a:lnTo>
                  <a:lnTo>
                    <a:pt x="653808" y="1063777"/>
                  </a:lnTo>
                  <a:lnTo>
                    <a:pt x="641134" y="1083043"/>
                  </a:lnTo>
                  <a:lnTo>
                    <a:pt x="621309" y="1087818"/>
                  </a:lnTo>
                  <a:lnTo>
                    <a:pt x="601687" y="1079601"/>
                  </a:lnTo>
                  <a:lnTo>
                    <a:pt x="589597" y="1059903"/>
                  </a:lnTo>
                  <a:lnTo>
                    <a:pt x="571182" y="837882"/>
                  </a:lnTo>
                  <a:lnTo>
                    <a:pt x="590816" y="845286"/>
                  </a:lnTo>
                  <a:lnTo>
                    <a:pt x="610476" y="851179"/>
                  </a:lnTo>
                  <a:lnTo>
                    <a:pt x="610628" y="851179"/>
                  </a:lnTo>
                  <a:lnTo>
                    <a:pt x="630529" y="854976"/>
                  </a:lnTo>
                  <a:lnTo>
                    <a:pt x="651014" y="856132"/>
                  </a:lnTo>
                  <a:lnTo>
                    <a:pt x="653719" y="858837"/>
                  </a:lnTo>
                  <a:lnTo>
                    <a:pt x="653808" y="1063777"/>
                  </a:lnTo>
                  <a:lnTo>
                    <a:pt x="653808" y="825703"/>
                  </a:lnTo>
                  <a:lnTo>
                    <a:pt x="592518" y="813358"/>
                  </a:lnTo>
                  <a:lnTo>
                    <a:pt x="554266" y="789063"/>
                  </a:lnTo>
                  <a:lnTo>
                    <a:pt x="539813" y="765213"/>
                  </a:lnTo>
                  <a:lnTo>
                    <a:pt x="539724" y="765073"/>
                  </a:lnTo>
                  <a:lnTo>
                    <a:pt x="527799" y="745401"/>
                  </a:lnTo>
                  <a:lnTo>
                    <a:pt x="517004" y="691261"/>
                  </a:lnTo>
                  <a:lnTo>
                    <a:pt x="519252" y="635393"/>
                  </a:lnTo>
                  <a:lnTo>
                    <a:pt x="519264" y="635076"/>
                  </a:lnTo>
                  <a:lnTo>
                    <a:pt x="532015" y="585228"/>
                  </a:lnTo>
                  <a:lnTo>
                    <a:pt x="537260" y="574598"/>
                  </a:lnTo>
                  <a:lnTo>
                    <a:pt x="543217" y="562991"/>
                  </a:lnTo>
                  <a:lnTo>
                    <a:pt x="546608" y="551599"/>
                  </a:lnTo>
                  <a:lnTo>
                    <a:pt x="544169" y="541578"/>
                  </a:lnTo>
                  <a:lnTo>
                    <a:pt x="528929" y="534809"/>
                  </a:lnTo>
                  <a:lnTo>
                    <a:pt x="515162" y="548805"/>
                  </a:lnTo>
                  <a:lnTo>
                    <a:pt x="504456" y="570687"/>
                  </a:lnTo>
                  <a:lnTo>
                    <a:pt x="498360" y="587565"/>
                  </a:lnTo>
                  <a:lnTo>
                    <a:pt x="490029" y="621728"/>
                  </a:lnTo>
                  <a:lnTo>
                    <a:pt x="486232" y="657288"/>
                  </a:lnTo>
                  <a:lnTo>
                    <a:pt x="486562" y="683450"/>
                  </a:lnTo>
                  <a:lnTo>
                    <a:pt x="486676" y="693102"/>
                  </a:lnTo>
                  <a:lnTo>
                    <a:pt x="491083" y="728014"/>
                  </a:lnTo>
                  <a:lnTo>
                    <a:pt x="492290" y="734656"/>
                  </a:lnTo>
                  <a:lnTo>
                    <a:pt x="496430" y="743673"/>
                  </a:lnTo>
                  <a:lnTo>
                    <a:pt x="496963" y="748309"/>
                  </a:lnTo>
                  <a:lnTo>
                    <a:pt x="497065" y="749198"/>
                  </a:lnTo>
                  <a:lnTo>
                    <a:pt x="492074" y="760844"/>
                  </a:lnTo>
                  <a:lnTo>
                    <a:pt x="478624" y="765073"/>
                  </a:lnTo>
                  <a:lnTo>
                    <a:pt x="464121" y="760361"/>
                  </a:lnTo>
                  <a:lnTo>
                    <a:pt x="455955" y="745159"/>
                  </a:lnTo>
                  <a:lnTo>
                    <a:pt x="456920" y="695617"/>
                  </a:lnTo>
                  <a:lnTo>
                    <a:pt x="456806" y="691261"/>
                  </a:lnTo>
                  <a:lnTo>
                    <a:pt x="454964" y="643636"/>
                  </a:lnTo>
                  <a:lnTo>
                    <a:pt x="454926" y="642632"/>
                  </a:lnTo>
                  <a:lnTo>
                    <a:pt x="455841" y="592201"/>
                  </a:lnTo>
                  <a:lnTo>
                    <a:pt x="455853" y="591096"/>
                  </a:lnTo>
                  <a:lnTo>
                    <a:pt x="465658" y="542290"/>
                  </a:lnTo>
                  <a:lnTo>
                    <a:pt x="490245" y="498398"/>
                  </a:lnTo>
                  <a:lnTo>
                    <a:pt x="526681" y="466445"/>
                  </a:lnTo>
                  <a:lnTo>
                    <a:pt x="567194" y="449351"/>
                  </a:lnTo>
                  <a:lnTo>
                    <a:pt x="610806" y="442798"/>
                  </a:lnTo>
                  <a:lnTo>
                    <a:pt x="662838" y="442734"/>
                  </a:lnTo>
                  <a:lnTo>
                    <a:pt x="703313" y="444157"/>
                  </a:lnTo>
                  <a:lnTo>
                    <a:pt x="750214" y="443433"/>
                  </a:lnTo>
                  <a:lnTo>
                    <a:pt x="798093" y="457847"/>
                  </a:lnTo>
                  <a:lnTo>
                    <a:pt x="839444" y="487413"/>
                  </a:lnTo>
                  <a:lnTo>
                    <a:pt x="869645" y="528129"/>
                  </a:lnTo>
                  <a:lnTo>
                    <a:pt x="884097" y="576021"/>
                  </a:lnTo>
                  <a:lnTo>
                    <a:pt x="885926" y="618096"/>
                  </a:lnTo>
                  <a:lnTo>
                    <a:pt x="885926" y="497878"/>
                  </a:lnTo>
                  <a:lnTo>
                    <a:pt x="866902" y="471563"/>
                  </a:lnTo>
                  <a:lnTo>
                    <a:pt x="833691" y="443433"/>
                  </a:lnTo>
                  <a:lnTo>
                    <a:pt x="832599" y="442506"/>
                  </a:lnTo>
                  <a:lnTo>
                    <a:pt x="831875" y="441896"/>
                  </a:lnTo>
                  <a:lnTo>
                    <a:pt x="790790" y="421640"/>
                  </a:lnTo>
                  <a:lnTo>
                    <a:pt x="745744" y="412762"/>
                  </a:lnTo>
                  <a:lnTo>
                    <a:pt x="746912" y="410972"/>
                  </a:lnTo>
                  <a:lnTo>
                    <a:pt x="767702" y="378929"/>
                  </a:lnTo>
                  <a:lnTo>
                    <a:pt x="778230" y="336867"/>
                  </a:lnTo>
                  <a:lnTo>
                    <a:pt x="777684" y="301625"/>
                  </a:lnTo>
                  <a:lnTo>
                    <a:pt x="765975" y="255181"/>
                  </a:lnTo>
                  <a:lnTo>
                    <a:pt x="748017" y="231876"/>
                  </a:lnTo>
                  <a:lnTo>
                    <a:pt x="748017" y="332536"/>
                  </a:lnTo>
                  <a:lnTo>
                    <a:pt x="735266" y="374624"/>
                  </a:lnTo>
                  <a:lnTo>
                    <a:pt x="705650" y="403428"/>
                  </a:lnTo>
                  <a:lnTo>
                    <a:pt x="658482" y="410972"/>
                  </a:lnTo>
                  <a:lnTo>
                    <a:pt x="626021" y="398564"/>
                  </a:lnTo>
                  <a:lnTo>
                    <a:pt x="604075" y="372630"/>
                  </a:lnTo>
                  <a:lnTo>
                    <a:pt x="592874" y="338531"/>
                  </a:lnTo>
                  <a:lnTo>
                    <a:pt x="592696" y="301625"/>
                  </a:lnTo>
                  <a:lnTo>
                    <a:pt x="603770" y="267296"/>
                  </a:lnTo>
                  <a:lnTo>
                    <a:pt x="626364" y="240893"/>
                  </a:lnTo>
                  <a:lnTo>
                    <a:pt x="660755" y="227761"/>
                  </a:lnTo>
                  <a:lnTo>
                    <a:pt x="688505" y="229666"/>
                  </a:lnTo>
                  <a:lnTo>
                    <a:pt x="713486" y="240893"/>
                  </a:lnTo>
                  <a:lnTo>
                    <a:pt x="733056" y="259905"/>
                  </a:lnTo>
                  <a:lnTo>
                    <a:pt x="744588" y="285153"/>
                  </a:lnTo>
                  <a:lnTo>
                    <a:pt x="748017" y="332536"/>
                  </a:lnTo>
                  <a:lnTo>
                    <a:pt x="748017" y="231876"/>
                  </a:lnTo>
                  <a:lnTo>
                    <a:pt x="744829" y="227761"/>
                  </a:lnTo>
                  <a:lnTo>
                    <a:pt x="739787" y="221272"/>
                  </a:lnTo>
                  <a:lnTo>
                    <a:pt x="705980" y="202196"/>
                  </a:lnTo>
                  <a:lnTo>
                    <a:pt x="668477" y="196824"/>
                  </a:lnTo>
                  <a:lnTo>
                    <a:pt x="631329" y="204393"/>
                  </a:lnTo>
                  <a:lnTo>
                    <a:pt x="598589" y="224104"/>
                  </a:lnTo>
                  <a:lnTo>
                    <a:pt x="574268" y="255181"/>
                  </a:lnTo>
                  <a:lnTo>
                    <a:pt x="562406" y="296837"/>
                  </a:lnTo>
                  <a:lnTo>
                    <a:pt x="561555" y="328409"/>
                  </a:lnTo>
                  <a:lnTo>
                    <a:pt x="565721" y="358813"/>
                  </a:lnTo>
                  <a:lnTo>
                    <a:pt x="576275" y="387210"/>
                  </a:lnTo>
                  <a:lnTo>
                    <a:pt x="594575" y="412762"/>
                  </a:lnTo>
                  <a:lnTo>
                    <a:pt x="542505" y="424332"/>
                  </a:lnTo>
                  <a:lnTo>
                    <a:pt x="496201" y="450659"/>
                  </a:lnTo>
                  <a:lnTo>
                    <a:pt x="459041" y="488886"/>
                  </a:lnTo>
                  <a:lnTo>
                    <a:pt x="434365" y="536130"/>
                  </a:lnTo>
                  <a:lnTo>
                    <a:pt x="425792" y="579513"/>
                  </a:lnTo>
                  <a:lnTo>
                    <a:pt x="421944" y="635076"/>
                  </a:lnTo>
                  <a:lnTo>
                    <a:pt x="421716" y="695617"/>
                  </a:lnTo>
                  <a:lnTo>
                    <a:pt x="423532" y="737971"/>
                  </a:lnTo>
                  <a:lnTo>
                    <a:pt x="446239" y="785533"/>
                  </a:lnTo>
                  <a:lnTo>
                    <a:pt x="476580" y="796023"/>
                  </a:lnTo>
                  <a:lnTo>
                    <a:pt x="486168" y="795172"/>
                  </a:lnTo>
                  <a:lnTo>
                    <a:pt x="487921" y="795172"/>
                  </a:lnTo>
                  <a:lnTo>
                    <a:pt x="499884" y="791387"/>
                  </a:lnTo>
                  <a:lnTo>
                    <a:pt x="502145" y="790409"/>
                  </a:lnTo>
                  <a:lnTo>
                    <a:pt x="512432" y="785736"/>
                  </a:lnTo>
                  <a:lnTo>
                    <a:pt x="519188" y="795172"/>
                  </a:lnTo>
                  <a:lnTo>
                    <a:pt x="527519" y="804570"/>
                  </a:lnTo>
                  <a:lnTo>
                    <a:pt x="534898" y="814209"/>
                  </a:lnTo>
                  <a:lnTo>
                    <a:pt x="538784" y="824357"/>
                  </a:lnTo>
                  <a:lnTo>
                    <a:pt x="543687" y="871486"/>
                  </a:lnTo>
                  <a:lnTo>
                    <a:pt x="543750" y="872096"/>
                  </a:lnTo>
                  <a:lnTo>
                    <a:pt x="547319" y="919124"/>
                  </a:lnTo>
                  <a:lnTo>
                    <a:pt x="550519" y="966939"/>
                  </a:lnTo>
                  <a:lnTo>
                    <a:pt x="550646" y="968756"/>
                  </a:lnTo>
                  <a:lnTo>
                    <a:pt x="554342" y="1017054"/>
                  </a:lnTo>
                  <a:lnTo>
                    <a:pt x="559257" y="1063777"/>
                  </a:lnTo>
                  <a:lnTo>
                    <a:pt x="604583" y="1115771"/>
                  </a:lnTo>
                  <a:lnTo>
                    <a:pt x="638429" y="1116901"/>
                  </a:lnTo>
                  <a:lnTo>
                    <a:pt x="670826" y="1099172"/>
                  </a:lnTo>
                  <a:lnTo>
                    <a:pt x="703440" y="1117358"/>
                  </a:lnTo>
                  <a:lnTo>
                    <a:pt x="737527" y="1115326"/>
                  </a:lnTo>
                  <a:lnTo>
                    <a:pt x="761161" y="1099172"/>
                  </a:lnTo>
                  <a:lnTo>
                    <a:pt x="765937" y="1095921"/>
                  </a:lnTo>
                  <a:lnTo>
                    <a:pt x="769581" y="1087983"/>
                  </a:lnTo>
                  <a:lnTo>
                    <a:pt x="781558" y="1061935"/>
                  </a:lnTo>
                  <a:lnTo>
                    <a:pt x="786218" y="1014653"/>
                  </a:lnTo>
                  <a:lnTo>
                    <a:pt x="789749" y="966939"/>
                  </a:lnTo>
                  <a:lnTo>
                    <a:pt x="792861" y="920330"/>
                  </a:lnTo>
                  <a:lnTo>
                    <a:pt x="796544" y="872096"/>
                  </a:lnTo>
                  <a:lnTo>
                    <a:pt x="796594" y="871486"/>
                  </a:lnTo>
                  <a:lnTo>
                    <a:pt x="800112" y="837882"/>
                  </a:lnTo>
                  <a:lnTo>
                    <a:pt x="801357" y="825893"/>
                  </a:lnTo>
                  <a:lnTo>
                    <a:pt x="821004" y="795172"/>
                  </a:lnTo>
                  <a:lnTo>
                    <a:pt x="827887" y="785736"/>
                  </a:lnTo>
                  <a:lnTo>
                    <a:pt x="840206" y="791387"/>
                  </a:lnTo>
                  <a:lnTo>
                    <a:pt x="851954" y="795172"/>
                  </a:lnTo>
                  <a:lnTo>
                    <a:pt x="852741" y="795172"/>
                  </a:lnTo>
                  <a:lnTo>
                    <a:pt x="863549" y="796099"/>
                  </a:lnTo>
                  <a:lnTo>
                    <a:pt x="877150" y="793788"/>
                  </a:lnTo>
                  <a:lnTo>
                    <a:pt x="893699" y="785736"/>
                  </a:lnTo>
                  <a:lnTo>
                    <a:pt x="894118" y="785533"/>
                  </a:lnTo>
                  <a:lnTo>
                    <a:pt x="906056" y="772718"/>
                  </a:lnTo>
                  <a:lnTo>
                    <a:pt x="909472" y="765213"/>
                  </a:lnTo>
                  <a:lnTo>
                    <a:pt x="913384" y="756640"/>
                  </a:lnTo>
                  <a:lnTo>
                    <a:pt x="913447" y="756500"/>
                  </a:lnTo>
                  <a:lnTo>
                    <a:pt x="916774" y="737971"/>
                  </a:lnTo>
                  <a:lnTo>
                    <a:pt x="918679" y="695617"/>
                  </a:lnTo>
                  <a:lnTo>
                    <a:pt x="918692" y="642632"/>
                  </a:lnTo>
                  <a:close/>
                </a:path>
                <a:path w="1312545" h="1312545">
                  <a:moveTo>
                    <a:pt x="1312481" y="656374"/>
                  </a:moveTo>
                  <a:lnTo>
                    <a:pt x="1310894" y="610476"/>
                  </a:lnTo>
                  <a:lnTo>
                    <a:pt x="1306131" y="564883"/>
                  </a:lnTo>
                  <a:lnTo>
                    <a:pt x="1298181" y="519645"/>
                  </a:lnTo>
                  <a:lnTo>
                    <a:pt x="1287068" y="474941"/>
                  </a:lnTo>
                  <a:lnTo>
                    <a:pt x="1272768" y="430961"/>
                  </a:lnTo>
                  <a:lnTo>
                    <a:pt x="1261186" y="402412"/>
                  </a:lnTo>
                  <a:lnTo>
                    <a:pt x="1261186" y="656247"/>
                  </a:lnTo>
                  <a:lnTo>
                    <a:pt x="1259078" y="702017"/>
                  </a:lnTo>
                  <a:lnTo>
                    <a:pt x="1253248" y="749795"/>
                  </a:lnTo>
                  <a:lnTo>
                    <a:pt x="1243863" y="795972"/>
                  </a:lnTo>
                  <a:lnTo>
                    <a:pt x="1230972" y="841171"/>
                  </a:lnTo>
                  <a:lnTo>
                    <a:pt x="1218006" y="878535"/>
                  </a:lnTo>
                  <a:lnTo>
                    <a:pt x="1217815" y="878878"/>
                  </a:lnTo>
                  <a:lnTo>
                    <a:pt x="1216202" y="882853"/>
                  </a:lnTo>
                  <a:lnTo>
                    <a:pt x="1214361" y="886307"/>
                  </a:lnTo>
                  <a:lnTo>
                    <a:pt x="1212824" y="889889"/>
                  </a:lnTo>
                  <a:lnTo>
                    <a:pt x="1192187" y="934110"/>
                  </a:lnTo>
                  <a:lnTo>
                    <a:pt x="1168425" y="975880"/>
                  </a:lnTo>
                  <a:lnTo>
                    <a:pt x="1141742" y="1015149"/>
                  </a:lnTo>
                  <a:lnTo>
                    <a:pt x="1112342" y="1051801"/>
                  </a:lnTo>
                  <a:lnTo>
                    <a:pt x="1080414" y="1085773"/>
                  </a:lnTo>
                  <a:lnTo>
                    <a:pt x="1046162" y="1116977"/>
                  </a:lnTo>
                  <a:lnTo>
                    <a:pt x="1009789" y="1145349"/>
                  </a:lnTo>
                  <a:lnTo>
                    <a:pt x="971499" y="1170787"/>
                  </a:lnTo>
                  <a:lnTo>
                    <a:pt x="931468" y="1193228"/>
                  </a:lnTo>
                  <a:lnTo>
                    <a:pt x="889914" y="1212570"/>
                  </a:lnTo>
                  <a:lnTo>
                    <a:pt x="847039" y="1228750"/>
                  </a:lnTo>
                  <a:lnTo>
                    <a:pt x="803033" y="1241691"/>
                  </a:lnTo>
                  <a:lnTo>
                    <a:pt x="758088" y="1251292"/>
                  </a:lnTo>
                  <a:lnTo>
                    <a:pt x="712406" y="1257477"/>
                  </a:lnTo>
                  <a:lnTo>
                    <a:pt x="666203" y="1260182"/>
                  </a:lnTo>
                  <a:lnTo>
                    <a:pt x="619658" y="1259306"/>
                  </a:lnTo>
                  <a:lnTo>
                    <a:pt x="572985" y="1254772"/>
                  </a:lnTo>
                  <a:lnTo>
                    <a:pt x="526364" y="1246517"/>
                  </a:lnTo>
                  <a:lnTo>
                    <a:pt x="480009" y="1234440"/>
                  </a:lnTo>
                  <a:lnTo>
                    <a:pt x="434124" y="1218463"/>
                  </a:lnTo>
                  <a:lnTo>
                    <a:pt x="390931" y="1199375"/>
                  </a:lnTo>
                  <a:lnTo>
                    <a:pt x="349592" y="1176972"/>
                  </a:lnTo>
                  <a:lnTo>
                    <a:pt x="310146" y="1151458"/>
                  </a:lnTo>
                  <a:lnTo>
                    <a:pt x="272681" y="1123048"/>
                  </a:lnTo>
                  <a:lnTo>
                    <a:pt x="237248" y="1091946"/>
                  </a:lnTo>
                  <a:lnTo>
                    <a:pt x="203923" y="1058354"/>
                  </a:lnTo>
                  <a:lnTo>
                    <a:pt x="204901" y="1057808"/>
                  </a:lnTo>
                  <a:lnTo>
                    <a:pt x="205270" y="1056741"/>
                  </a:lnTo>
                  <a:lnTo>
                    <a:pt x="206057" y="1056030"/>
                  </a:lnTo>
                  <a:lnTo>
                    <a:pt x="173951" y="1017168"/>
                  </a:lnTo>
                  <a:lnTo>
                    <a:pt x="145567" y="976426"/>
                  </a:lnTo>
                  <a:lnTo>
                    <a:pt x="120980" y="934110"/>
                  </a:lnTo>
                  <a:lnTo>
                    <a:pt x="99999" y="890117"/>
                  </a:lnTo>
                  <a:lnTo>
                    <a:pt x="82842" y="845019"/>
                  </a:lnTo>
                  <a:lnTo>
                    <a:pt x="82638" y="845019"/>
                  </a:lnTo>
                  <a:lnTo>
                    <a:pt x="82359" y="844816"/>
                  </a:lnTo>
                  <a:lnTo>
                    <a:pt x="82067" y="844816"/>
                  </a:lnTo>
                  <a:lnTo>
                    <a:pt x="80899" y="841349"/>
                  </a:lnTo>
                  <a:lnTo>
                    <a:pt x="80848" y="841171"/>
                  </a:lnTo>
                  <a:lnTo>
                    <a:pt x="80086" y="837552"/>
                  </a:lnTo>
                  <a:lnTo>
                    <a:pt x="76517" y="826109"/>
                  </a:lnTo>
                  <a:lnTo>
                    <a:pt x="66763" y="788606"/>
                  </a:lnTo>
                  <a:lnTo>
                    <a:pt x="58585" y="745731"/>
                  </a:lnTo>
                  <a:lnTo>
                    <a:pt x="52260" y="683514"/>
                  </a:lnTo>
                  <a:lnTo>
                    <a:pt x="51701" y="633920"/>
                  </a:lnTo>
                  <a:lnTo>
                    <a:pt x="55156" y="584441"/>
                  </a:lnTo>
                  <a:lnTo>
                    <a:pt x="62623" y="535317"/>
                  </a:lnTo>
                  <a:lnTo>
                    <a:pt x="74129" y="486841"/>
                  </a:lnTo>
                  <a:lnTo>
                    <a:pt x="89674" y="439267"/>
                  </a:lnTo>
                  <a:lnTo>
                    <a:pt x="109258" y="392861"/>
                  </a:lnTo>
                  <a:lnTo>
                    <a:pt x="132892" y="347891"/>
                  </a:lnTo>
                  <a:lnTo>
                    <a:pt x="160578" y="304622"/>
                  </a:lnTo>
                  <a:lnTo>
                    <a:pt x="192328" y="263321"/>
                  </a:lnTo>
                  <a:lnTo>
                    <a:pt x="228130" y="224269"/>
                  </a:lnTo>
                  <a:lnTo>
                    <a:pt x="262763" y="192201"/>
                  </a:lnTo>
                  <a:lnTo>
                    <a:pt x="299427" y="163156"/>
                  </a:lnTo>
                  <a:lnTo>
                    <a:pt x="337604" y="137414"/>
                  </a:lnTo>
                  <a:lnTo>
                    <a:pt x="377202" y="114896"/>
                  </a:lnTo>
                  <a:lnTo>
                    <a:pt x="418033" y="95592"/>
                  </a:lnTo>
                  <a:lnTo>
                    <a:pt x="459917" y="79514"/>
                  </a:lnTo>
                  <a:lnTo>
                    <a:pt x="502653" y="66649"/>
                  </a:lnTo>
                  <a:lnTo>
                    <a:pt x="546061" y="56997"/>
                  </a:lnTo>
                  <a:lnTo>
                    <a:pt x="589940" y="50558"/>
                  </a:lnTo>
                  <a:lnTo>
                    <a:pt x="634111" y="47345"/>
                  </a:lnTo>
                  <a:lnTo>
                    <a:pt x="678370" y="47345"/>
                  </a:lnTo>
                  <a:lnTo>
                    <a:pt x="722541" y="50558"/>
                  </a:lnTo>
                  <a:lnTo>
                    <a:pt x="766419" y="56997"/>
                  </a:lnTo>
                  <a:lnTo>
                    <a:pt x="809828" y="66649"/>
                  </a:lnTo>
                  <a:lnTo>
                    <a:pt x="852563" y="79514"/>
                  </a:lnTo>
                  <a:lnTo>
                    <a:pt x="894448" y="95592"/>
                  </a:lnTo>
                  <a:lnTo>
                    <a:pt x="935278" y="114896"/>
                  </a:lnTo>
                  <a:lnTo>
                    <a:pt x="974877" y="137414"/>
                  </a:lnTo>
                  <a:lnTo>
                    <a:pt x="1013040" y="163156"/>
                  </a:lnTo>
                  <a:lnTo>
                    <a:pt x="1049705" y="192201"/>
                  </a:lnTo>
                  <a:lnTo>
                    <a:pt x="1084338" y="224269"/>
                  </a:lnTo>
                  <a:lnTo>
                    <a:pt x="1118311" y="261124"/>
                  </a:lnTo>
                  <a:lnTo>
                    <a:pt x="1148651" y="299999"/>
                  </a:lnTo>
                  <a:lnTo>
                    <a:pt x="1175372" y="340664"/>
                  </a:lnTo>
                  <a:lnTo>
                    <a:pt x="1198473" y="382879"/>
                  </a:lnTo>
                  <a:lnTo>
                    <a:pt x="1217955" y="426440"/>
                  </a:lnTo>
                  <a:lnTo>
                    <a:pt x="1233817" y="471106"/>
                  </a:lnTo>
                  <a:lnTo>
                    <a:pt x="1246073" y="516661"/>
                  </a:lnTo>
                  <a:lnTo>
                    <a:pt x="1254721" y="562876"/>
                  </a:lnTo>
                  <a:lnTo>
                    <a:pt x="1259751" y="609523"/>
                  </a:lnTo>
                  <a:lnTo>
                    <a:pt x="1261186" y="656247"/>
                  </a:lnTo>
                  <a:lnTo>
                    <a:pt x="1261186" y="402412"/>
                  </a:lnTo>
                  <a:lnTo>
                    <a:pt x="1234643" y="345871"/>
                  </a:lnTo>
                  <a:lnTo>
                    <a:pt x="1210818" y="305130"/>
                  </a:lnTo>
                  <a:lnTo>
                    <a:pt x="1183817" y="265811"/>
                  </a:lnTo>
                  <a:lnTo>
                    <a:pt x="1153629" y="228117"/>
                  </a:lnTo>
                  <a:lnTo>
                    <a:pt x="1120279" y="192201"/>
                  </a:lnTo>
                  <a:lnTo>
                    <a:pt x="1084376" y="158851"/>
                  </a:lnTo>
                  <a:lnTo>
                    <a:pt x="1046670" y="128663"/>
                  </a:lnTo>
                  <a:lnTo>
                    <a:pt x="1007364" y="101663"/>
                  </a:lnTo>
                  <a:lnTo>
                    <a:pt x="966609" y="77838"/>
                  </a:lnTo>
                  <a:lnTo>
                    <a:pt x="924610" y="57188"/>
                  </a:lnTo>
                  <a:lnTo>
                    <a:pt x="881519" y="39712"/>
                  </a:lnTo>
                  <a:lnTo>
                    <a:pt x="837539" y="25412"/>
                  </a:lnTo>
                  <a:lnTo>
                    <a:pt x="792848" y="14300"/>
                  </a:lnTo>
                  <a:lnTo>
                    <a:pt x="747610" y="6350"/>
                  </a:lnTo>
                  <a:lnTo>
                    <a:pt x="702017" y="1587"/>
                  </a:lnTo>
                  <a:lnTo>
                    <a:pt x="656247" y="0"/>
                  </a:lnTo>
                  <a:lnTo>
                    <a:pt x="610463" y="1587"/>
                  </a:lnTo>
                  <a:lnTo>
                    <a:pt x="564870" y="6350"/>
                  </a:lnTo>
                  <a:lnTo>
                    <a:pt x="519633" y="14300"/>
                  </a:lnTo>
                  <a:lnTo>
                    <a:pt x="474941" y="25412"/>
                  </a:lnTo>
                  <a:lnTo>
                    <a:pt x="430961" y="39712"/>
                  </a:lnTo>
                  <a:lnTo>
                    <a:pt x="387870" y="57188"/>
                  </a:lnTo>
                  <a:lnTo>
                    <a:pt x="345871" y="77838"/>
                  </a:lnTo>
                  <a:lnTo>
                    <a:pt x="305117" y="101663"/>
                  </a:lnTo>
                  <a:lnTo>
                    <a:pt x="265798" y="128663"/>
                  </a:lnTo>
                  <a:lnTo>
                    <a:pt x="228104" y="158851"/>
                  </a:lnTo>
                  <a:lnTo>
                    <a:pt x="192201" y="192201"/>
                  </a:lnTo>
                  <a:lnTo>
                    <a:pt x="158838" y="228117"/>
                  </a:lnTo>
                  <a:lnTo>
                    <a:pt x="128663" y="265811"/>
                  </a:lnTo>
                  <a:lnTo>
                    <a:pt x="101650" y="305130"/>
                  </a:lnTo>
                  <a:lnTo>
                    <a:pt x="77825" y="345871"/>
                  </a:lnTo>
                  <a:lnTo>
                    <a:pt x="57175" y="387883"/>
                  </a:lnTo>
                  <a:lnTo>
                    <a:pt x="39700" y="430961"/>
                  </a:lnTo>
                  <a:lnTo>
                    <a:pt x="25412" y="474941"/>
                  </a:lnTo>
                  <a:lnTo>
                    <a:pt x="14287" y="519645"/>
                  </a:lnTo>
                  <a:lnTo>
                    <a:pt x="6350" y="564883"/>
                  </a:lnTo>
                  <a:lnTo>
                    <a:pt x="1676" y="609523"/>
                  </a:lnTo>
                  <a:lnTo>
                    <a:pt x="0" y="656247"/>
                  </a:lnTo>
                  <a:lnTo>
                    <a:pt x="1587" y="702017"/>
                  </a:lnTo>
                  <a:lnTo>
                    <a:pt x="6350" y="747610"/>
                  </a:lnTo>
                  <a:lnTo>
                    <a:pt x="14287" y="792848"/>
                  </a:lnTo>
                  <a:lnTo>
                    <a:pt x="25412" y="837552"/>
                  </a:lnTo>
                  <a:lnTo>
                    <a:pt x="39700" y="881532"/>
                  </a:lnTo>
                  <a:lnTo>
                    <a:pt x="57175" y="924610"/>
                  </a:lnTo>
                  <a:lnTo>
                    <a:pt x="77825" y="966609"/>
                  </a:lnTo>
                  <a:lnTo>
                    <a:pt x="101650" y="1007364"/>
                  </a:lnTo>
                  <a:lnTo>
                    <a:pt x="128663" y="1046683"/>
                  </a:lnTo>
                  <a:lnTo>
                    <a:pt x="158838" y="1084376"/>
                  </a:lnTo>
                  <a:lnTo>
                    <a:pt x="192201" y="1120279"/>
                  </a:lnTo>
                  <a:lnTo>
                    <a:pt x="228104" y="1153642"/>
                  </a:lnTo>
                  <a:lnTo>
                    <a:pt x="265798" y="1183817"/>
                  </a:lnTo>
                  <a:lnTo>
                    <a:pt x="305117" y="1210830"/>
                  </a:lnTo>
                  <a:lnTo>
                    <a:pt x="345871" y="1234655"/>
                  </a:lnTo>
                  <a:lnTo>
                    <a:pt x="387870" y="1255306"/>
                  </a:lnTo>
                  <a:lnTo>
                    <a:pt x="430961" y="1272781"/>
                  </a:lnTo>
                  <a:lnTo>
                    <a:pt x="474941" y="1287068"/>
                  </a:lnTo>
                  <a:lnTo>
                    <a:pt x="519633" y="1298194"/>
                  </a:lnTo>
                  <a:lnTo>
                    <a:pt x="564870" y="1306131"/>
                  </a:lnTo>
                  <a:lnTo>
                    <a:pt x="610463" y="1310906"/>
                  </a:lnTo>
                  <a:lnTo>
                    <a:pt x="656234" y="1312494"/>
                  </a:lnTo>
                  <a:lnTo>
                    <a:pt x="702017" y="1310906"/>
                  </a:lnTo>
                  <a:lnTo>
                    <a:pt x="747610" y="1306131"/>
                  </a:lnTo>
                  <a:lnTo>
                    <a:pt x="792848" y="1298194"/>
                  </a:lnTo>
                  <a:lnTo>
                    <a:pt x="837539" y="1287068"/>
                  </a:lnTo>
                  <a:lnTo>
                    <a:pt x="881519" y="1272781"/>
                  </a:lnTo>
                  <a:lnTo>
                    <a:pt x="924598" y="1255306"/>
                  </a:lnTo>
                  <a:lnTo>
                    <a:pt x="966609" y="1234655"/>
                  </a:lnTo>
                  <a:lnTo>
                    <a:pt x="1007364" y="1210830"/>
                  </a:lnTo>
                  <a:lnTo>
                    <a:pt x="1046670" y="1183817"/>
                  </a:lnTo>
                  <a:lnTo>
                    <a:pt x="1084376" y="1153642"/>
                  </a:lnTo>
                  <a:lnTo>
                    <a:pt x="1120279" y="1120279"/>
                  </a:lnTo>
                  <a:lnTo>
                    <a:pt x="1153629" y="1084376"/>
                  </a:lnTo>
                  <a:lnTo>
                    <a:pt x="1183817" y="1046683"/>
                  </a:lnTo>
                  <a:lnTo>
                    <a:pt x="1210818" y="1007364"/>
                  </a:lnTo>
                  <a:lnTo>
                    <a:pt x="1234643" y="966609"/>
                  </a:lnTo>
                  <a:lnTo>
                    <a:pt x="1255293" y="924610"/>
                  </a:lnTo>
                  <a:lnTo>
                    <a:pt x="1272768" y="881532"/>
                  </a:lnTo>
                  <a:lnTo>
                    <a:pt x="1287068" y="837552"/>
                  </a:lnTo>
                  <a:lnTo>
                    <a:pt x="1298181" y="792848"/>
                  </a:lnTo>
                  <a:lnTo>
                    <a:pt x="1306131" y="747610"/>
                  </a:lnTo>
                  <a:lnTo>
                    <a:pt x="1310767" y="703211"/>
                  </a:lnTo>
                  <a:lnTo>
                    <a:pt x="1310894" y="702017"/>
                  </a:lnTo>
                  <a:lnTo>
                    <a:pt x="1312481" y="656374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02265" y="5644301"/>
              <a:ext cx="1312545" cy="1312545"/>
            </a:xfrm>
            <a:custGeom>
              <a:avLst/>
              <a:gdLst/>
              <a:ahLst/>
              <a:cxnLst/>
              <a:rect l="l" t="t" r="r" b="b"/>
              <a:pathLst>
                <a:path w="1312544" h="1312545">
                  <a:moveTo>
                    <a:pt x="656248" y="0"/>
                  </a:moveTo>
                  <a:lnTo>
                    <a:pt x="610473" y="1588"/>
                  </a:lnTo>
                  <a:lnTo>
                    <a:pt x="564878" y="6353"/>
                  </a:lnTo>
                  <a:lnTo>
                    <a:pt x="519642" y="14296"/>
                  </a:lnTo>
                  <a:lnTo>
                    <a:pt x="474944" y="25415"/>
                  </a:lnTo>
                  <a:lnTo>
                    <a:pt x="430964" y="39712"/>
                  </a:lnTo>
                  <a:lnTo>
                    <a:pt x="387881" y="57185"/>
                  </a:lnTo>
                  <a:lnTo>
                    <a:pt x="345875" y="77835"/>
                  </a:lnTo>
                  <a:lnTo>
                    <a:pt x="305125" y="101662"/>
                  </a:lnTo>
                  <a:lnTo>
                    <a:pt x="265810" y="128666"/>
                  </a:lnTo>
                  <a:lnTo>
                    <a:pt x="228111" y="158848"/>
                  </a:lnTo>
                  <a:lnTo>
                    <a:pt x="192206" y="192206"/>
                  </a:lnTo>
                  <a:lnTo>
                    <a:pt x="158848" y="228111"/>
                  </a:lnTo>
                  <a:lnTo>
                    <a:pt x="128666" y="265810"/>
                  </a:lnTo>
                  <a:lnTo>
                    <a:pt x="101662" y="305124"/>
                  </a:lnTo>
                  <a:lnTo>
                    <a:pt x="77835" y="345874"/>
                  </a:lnTo>
                  <a:lnTo>
                    <a:pt x="57185" y="387880"/>
                  </a:lnTo>
                  <a:lnTo>
                    <a:pt x="39712" y="430963"/>
                  </a:lnTo>
                  <a:lnTo>
                    <a:pt x="25415" y="474942"/>
                  </a:lnTo>
                  <a:lnTo>
                    <a:pt x="14296" y="519640"/>
                  </a:lnTo>
                  <a:lnTo>
                    <a:pt x="6353" y="564875"/>
                  </a:lnTo>
                  <a:lnTo>
                    <a:pt x="1588" y="610470"/>
                  </a:lnTo>
                  <a:lnTo>
                    <a:pt x="0" y="656244"/>
                  </a:lnTo>
                  <a:lnTo>
                    <a:pt x="1588" y="702018"/>
                  </a:lnTo>
                  <a:lnTo>
                    <a:pt x="6353" y="747613"/>
                  </a:lnTo>
                  <a:lnTo>
                    <a:pt x="14296" y="792848"/>
                  </a:lnTo>
                  <a:lnTo>
                    <a:pt x="25415" y="837546"/>
                  </a:lnTo>
                  <a:lnTo>
                    <a:pt x="39712" y="881525"/>
                  </a:lnTo>
                  <a:lnTo>
                    <a:pt x="57185" y="924608"/>
                  </a:lnTo>
                  <a:lnTo>
                    <a:pt x="77835" y="966614"/>
                  </a:lnTo>
                  <a:lnTo>
                    <a:pt x="101662" y="1007363"/>
                  </a:lnTo>
                  <a:lnTo>
                    <a:pt x="128666" y="1046678"/>
                  </a:lnTo>
                  <a:lnTo>
                    <a:pt x="158848" y="1084377"/>
                  </a:lnTo>
                  <a:lnTo>
                    <a:pt x="192206" y="1120282"/>
                  </a:lnTo>
                  <a:lnTo>
                    <a:pt x="228111" y="1153640"/>
                  </a:lnTo>
                  <a:lnTo>
                    <a:pt x="265810" y="1183821"/>
                  </a:lnTo>
                  <a:lnTo>
                    <a:pt x="305124" y="1210826"/>
                  </a:lnTo>
                  <a:lnTo>
                    <a:pt x="345874" y="1234653"/>
                  </a:lnTo>
                  <a:lnTo>
                    <a:pt x="387880" y="1255303"/>
                  </a:lnTo>
                  <a:lnTo>
                    <a:pt x="430963" y="1272776"/>
                  </a:lnTo>
                  <a:lnTo>
                    <a:pt x="474942" y="1287073"/>
                  </a:lnTo>
                  <a:lnTo>
                    <a:pt x="519640" y="1298192"/>
                  </a:lnTo>
                  <a:lnTo>
                    <a:pt x="564875" y="1306134"/>
                  </a:lnTo>
                  <a:lnTo>
                    <a:pt x="610470" y="1310900"/>
                  </a:lnTo>
                  <a:lnTo>
                    <a:pt x="656244" y="1312488"/>
                  </a:lnTo>
                  <a:lnTo>
                    <a:pt x="702018" y="1310900"/>
                  </a:lnTo>
                  <a:lnTo>
                    <a:pt x="747613" y="1306134"/>
                  </a:lnTo>
                  <a:lnTo>
                    <a:pt x="792848" y="1298192"/>
                  </a:lnTo>
                  <a:lnTo>
                    <a:pt x="837546" y="1287073"/>
                  </a:lnTo>
                  <a:lnTo>
                    <a:pt x="881525" y="1272776"/>
                  </a:lnTo>
                  <a:lnTo>
                    <a:pt x="924608" y="1255303"/>
                  </a:lnTo>
                  <a:lnTo>
                    <a:pt x="966614" y="1234653"/>
                  </a:lnTo>
                  <a:lnTo>
                    <a:pt x="1007363" y="1210826"/>
                  </a:lnTo>
                  <a:lnTo>
                    <a:pt x="1046678" y="1183821"/>
                  </a:lnTo>
                  <a:lnTo>
                    <a:pt x="1084377" y="1153640"/>
                  </a:lnTo>
                  <a:lnTo>
                    <a:pt x="1120282" y="1120282"/>
                  </a:lnTo>
                  <a:lnTo>
                    <a:pt x="1153640" y="1084377"/>
                  </a:lnTo>
                  <a:lnTo>
                    <a:pt x="1183821" y="1046678"/>
                  </a:lnTo>
                  <a:lnTo>
                    <a:pt x="1210826" y="1007363"/>
                  </a:lnTo>
                  <a:lnTo>
                    <a:pt x="1234653" y="966613"/>
                  </a:lnTo>
                  <a:lnTo>
                    <a:pt x="1255303" y="924607"/>
                  </a:lnTo>
                  <a:lnTo>
                    <a:pt x="1272776" y="881524"/>
                  </a:lnTo>
                  <a:lnTo>
                    <a:pt x="1287073" y="837543"/>
                  </a:lnTo>
                  <a:lnTo>
                    <a:pt x="1298192" y="792846"/>
                  </a:lnTo>
                  <a:lnTo>
                    <a:pt x="1306134" y="747609"/>
                  </a:lnTo>
                  <a:lnTo>
                    <a:pt x="1310900" y="702014"/>
                  </a:lnTo>
                  <a:lnTo>
                    <a:pt x="1312488" y="656240"/>
                  </a:lnTo>
                  <a:lnTo>
                    <a:pt x="1310900" y="610466"/>
                  </a:lnTo>
                  <a:lnTo>
                    <a:pt x="1306134" y="564871"/>
                  </a:lnTo>
                  <a:lnTo>
                    <a:pt x="1298192" y="519635"/>
                  </a:lnTo>
                  <a:lnTo>
                    <a:pt x="1287073" y="474938"/>
                  </a:lnTo>
                  <a:lnTo>
                    <a:pt x="1272776" y="430958"/>
                  </a:lnTo>
                  <a:lnTo>
                    <a:pt x="1255303" y="387876"/>
                  </a:lnTo>
                  <a:lnTo>
                    <a:pt x="1234653" y="345870"/>
                  </a:lnTo>
                  <a:lnTo>
                    <a:pt x="1210826" y="305121"/>
                  </a:lnTo>
                  <a:lnTo>
                    <a:pt x="1183821" y="265808"/>
                  </a:lnTo>
                  <a:lnTo>
                    <a:pt x="1153640" y="228109"/>
                  </a:lnTo>
                  <a:lnTo>
                    <a:pt x="1120282" y="192206"/>
                  </a:lnTo>
                  <a:lnTo>
                    <a:pt x="1084378" y="158848"/>
                  </a:lnTo>
                  <a:lnTo>
                    <a:pt x="1046680" y="128666"/>
                  </a:lnTo>
                  <a:lnTo>
                    <a:pt x="1007367" y="101662"/>
                  </a:lnTo>
                  <a:lnTo>
                    <a:pt x="966617" y="77835"/>
                  </a:lnTo>
                  <a:lnTo>
                    <a:pt x="924612" y="57185"/>
                  </a:lnTo>
                  <a:lnTo>
                    <a:pt x="881530" y="39712"/>
                  </a:lnTo>
                  <a:lnTo>
                    <a:pt x="837550" y="25415"/>
                  </a:lnTo>
                  <a:lnTo>
                    <a:pt x="792853" y="14296"/>
                  </a:lnTo>
                  <a:lnTo>
                    <a:pt x="747617" y="6353"/>
                  </a:lnTo>
                  <a:lnTo>
                    <a:pt x="702022" y="1588"/>
                  </a:lnTo>
                  <a:lnTo>
                    <a:pt x="656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02265" y="5644305"/>
              <a:ext cx="1312545" cy="1312545"/>
            </a:xfrm>
            <a:custGeom>
              <a:avLst/>
              <a:gdLst/>
              <a:ahLst/>
              <a:cxnLst/>
              <a:rect l="l" t="t" r="r" b="b"/>
              <a:pathLst>
                <a:path w="1312545" h="1312545">
                  <a:moveTo>
                    <a:pt x="973975" y="452793"/>
                  </a:moveTo>
                  <a:lnTo>
                    <a:pt x="973429" y="400431"/>
                  </a:lnTo>
                  <a:lnTo>
                    <a:pt x="956195" y="359981"/>
                  </a:lnTo>
                  <a:lnTo>
                    <a:pt x="945476" y="348729"/>
                  </a:lnTo>
                  <a:lnTo>
                    <a:pt x="945476" y="413664"/>
                  </a:lnTo>
                  <a:lnTo>
                    <a:pt x="943876" y="449961"/>
                  </a:lnTo>
                  <a:lnTo>
                    <a:pt x="924991" y="485851"/>
                  </a:lnTo>
                  <a:lnTo>
                    <a:pt x="781037" y="629513"/>
                  </a:lnTo>
                  <a:lnTo>
                    <a:pt x="635406" y="485228"/>
                  </a:lnTo>
                  <a:lnTo>
                    <a:pt x="617855" y="451180"/>
                  </a:lnTo>
                  <a:lnTo>
                    <a:pt x="614768" y="419227"/>
                  </a:lnTo>
                  <a:lnTo>
                    <a:pt x="614667" y="418160"/>
                  </a:lnTo>
                  <a:lnTo>
                    <a:pt x="623277" y="388162"/>
                  </a:lnTo>
                  <a:lnTo>
                    <a:pt x="641121" y="363181"/>
                  </a:lnTo>
                  <a:lnTo>
                    <a:pt x="665645" y="345211"/>
                  </a:lnTo>
                  <a:lnTo>
                    <a:pt x="694283" y="336232"/>
                  </a:lnTo>
                  <a:lnTo>
                    <a:pt x="724471" y="338251"/>
                  </a:lnTo>
                  <a:lnTo>
                    <a:pt x="753656" y="353237"/>
                  </a:lnTo>
                  <a:lnTo>
                    <a:pt x="779259" y="383209"/>
                  </a:lnTo>
                  <a:lnTo>
                    <a:pt x="786752" y="375170"/>
                  </a:lnTo>
                  <a:lnTo>
                    <a:pt x="793623" y="366941"/>
                  </a:lnTo>
                  <a:lnTo>
                    <a:pt x="800823" y="358965"/>
                  </a:lnTo>
                  <a:lnTo>
                    <a:pt x="809282" y="351637"/>
                  </a:lnTo>
                  <a:lnTo>
                    <a:pt x="844677" y="336232"/>
                  </a:lnTo>
                  <a:lnTo>
                    <a:pt x="845743" y="336232"/>
                  </a:lnTo>
                  <a:lnTo>
                    <a:pt x="879500" y="338251"/>
                  </a:lnTo>
                  <a:lnTo>
                    <a:pt x="909993" y="354228"/>
                  </a:lnTo>
                  <a:lnTo>
                    <a:pt x="933094" y="380568"/>
                  </a:lnTo>
                  <a:lnTo>
                    <a:pt x="945476" y="413664"/>
                  </a:lnTo>
                  <a:lnTo>
                    <a:pt x="945476" y="348729"/>
                  </a:lnTo>
                  <a:lnTo>
                    <a:pt x="933577" y="336232"/>
                  </a:lnTo>
                  <a:lnTo>
                    <a:pt x="932903" y="335534"/>
                  </a:lnTo>
                  <a:lnTo>
                    <a:pt x="926642" y="328955"/>
                  </a:lnTo>
                  <a:lnTo>
                    <a:pt x="888809" y="310019"/>
                  </a:lnTo>
                  <a:lnTo>
                    <a:pt x="846721" y="305790"/>
                  </a:lnTo>
                  <a:lnTo>
                    <a:pt x="804392" y="318935"/>
                  </a:lnTo>
                  <a:lnTo>
                    <a:pt x="798093" y="322859"/>
                  </a:lnTo>
                  <a:lnTo>
                    <a:pt x="786104" y="331520"/>
                  </a:lnTo>
                  <a:lnTo>
                    <a:pt x="779868" y="335534"/>
                  </a:lnTo>
                  <a:lnTo>
                    <a:pt x="761720" y="322160"/>
                  </a:lnTo>
                  <a:lnTo>
                    <a:pt x="741997" y="312242"/>
                  </a:lnTo>
                  <a:lnTo>
                    <a:pt x="720750" y="306438"/>
                  </a:lnTo>
                  <a:lnTo>
                    <a:pt x="698119" y="305447"/>
                  </a:lnTo>
                  <a:lnTo>
                    <a:pt x="653415" y="317131"/>
                  </a:lnTo>
                  <a:lnTo>
                    <a:pt x="618426" y="342658"/>
                  </a:lnTo>
                  <a:lnTo>
                    <a:pt x="594918" y="378028"/>
                  </a:lnTo>
                  <a:lnTo>
                    <a:pt x="584644" y="419227"/>
                  </a:lnTo>
                  <a:lnTo>
                    <a:pt x="589394" y="462241"/>
                  </a:lnTo>
                  <a:lnTo>
                    <a:pt x="610920" y="503072"/>
                  </a:lnTo>
                  <a:lnTo>
                    <a:pt x="779907" y="673277"/>
                  </a:lnTo>
                  <a:lnTo>
                    <a:pt x="806919" y="647382"/>
                  </a:lnTo>
                  <a:lnTo>
                    <a:pt x="825195" y="629513"/>
                  </a:lnTo>
                  <a:lnTo>
                    <a:pt x="833729" y="621169"/>
                  </a:lnTo>
                  <a:lnTo>
                    <a:pt x="860310" y="594715"/>
                  </a:lnTo>
                  <a:lnTo>
                    <a:pt x="886625" y="568058"/>
                  </a:lnTo>
                  <a:lnTo>
                    <a:pt x="923048" y="532041"/>
                  </a:lnTo>
                  <a:lnTo>
                    <a:pt x="954671" y="495147"/>
                  </a:lnTo>
                  <a:lnTo>
                    <a:pt x="973975" y="452793"/>
                  </a:lnTo>
                  <a:close/>
                </a:path>
                <a:path w="1312545" h="1312545">
                  <a:moveTo>
                    <a:pt x="989355" y="810691"/>
                  </a:moveTo>
                  <a:lnTo>
                    <a:pt x="983043" y="770039"/>
                  </a:lnTo>
                  <a:lnTo>
                    <a:pt x="960602" y="747941"/>
                  </a:lnTo>
                  <a:lnTo>
                    <a:pt x="960602" y="789774"/>
                  </a:lnTo>
                  <a:lnTo>
                    <a:pt x="957948" y="809840"/>
                  </a:lnTo>
                  <a:lnTo>
                    <a:pt x="942149" y="827557"/>
                  </a:lnTo>
                  <a:lnTo>
                    <a:pt x="898004" y="851585"/>
                  </a:lnTo>
                  <a:lnTo>
                    <a:pt x="810260" y="902195"/>
                  </a:lnTo>
                  <a:lnTo>
                    <a:pt x="766000" y="925728"/>
                  </a:lnTo>
                  <a:lnTo>
                    <a:pt x="746340" y="934072"/>
                  </a:lnTo>
                  <a:lnTo>
                    <a:pt x="728116" y="938123"/>
                  </a:lnTo>
                  <a:lnTo>
                    <a:pt x="709434" y="937793"/>
                  </a:lnTo>
                  <a:lnTo>
                    <a:pt x="688390" y="933043"/>
                  </a:lnTo>
                  <a:lnTo>
                    <a:pt x="641794" y="917397"/>
                  </a:lnTo>
                  <a:lnTo>
                    <a:pt x="595261" y="899845"/>
                  </a:lnTo>
                  <a:lnTo>
                    <a:pt x="548919" y="881684"/>
                  </a:lnTo>
                  <a:lnTo>
                    <a:pt x="537476" y="877328"/>
                  </a:lnTo>
                  <a:lnTo>
                    <a:pt x="502158" y="863879"/>
                  </a:lnTo>
                  <a:lnTo>
                    <a:pt x="455472" y="847877"/>
                  </a:lnTo>
                  <a:lnTo>
                    <a:pt x="448500" y="844245"/>
                  </a:lnTo>
                  <a:lnTo>
                    <a:pt x="448424" y="826325"/>
                  </a:lnTo>
                  <a:lnTo>
                    <a:pt x="448297" y="800277"/>
                  </a:lnTo>
                  <a:lnTo>
                    <a:pt x="448170" y="774001"/>
                  </a:lnTo>
                  <a:lnTo>
                    <a:pt x="448043" y="748118"/>
                  </a:lnTo>
                  <a:lnTo>
                    <a:pt x="447954" y="728687"/>
                  </a:lnTo>
                  <a:lnTo>
                    <a:pt x="447852" y="708444"/>
                  </a:lnTo>
                  <a:lnTo>
                    <a:pt x="448500" y="704316"/>
                  </a:lnTo>
                  <a:lnTo>
                    <a:pt x="453631" y="703935"/>
                  </a:lnTo>
                  <a:lnTo>
                    <a:pt x="457085" y="703097"/>
                  </a:lnTo>
                  <a:lnTo>
                    <a:pt x="510819" y="696607"/>
                  </a:lnTo>
                  <a:lnTo>
                    <a:pt x="566775" y="701586"/>
                  </a:lnTo>
                  <a:lnTo>
                    <a:pt x="620776" y="717092"/>
                  </a:lnTo>
                  <a:lnTo>
                    <a:pt x="668667" y="742175"/>
                  </a:lnTo>
                  <a:lnTo>
                    <a:pt x="669658" y="742175"/>
                  </a:lnTo>
                  <a:lnTo>
                    <a:pt x="701179" y="742810"/>
                  </a:lnTo>
                  <a:lnTo>
                    <a:pt x="767537" y="741146"/>
                  </a:lnTo>
                  <a:lnTo>
                    <a:pt x="799820" y="742175"/>
                  </a:lnTo>
                  <a:lnTo>
                    <a:pt x="818007" y="748944"/>
                  </a:lnTo>
                  <a:lnTo>
                    <a:pt x="825779" y="762381"/>
                  </a:lnTo>
                  <a:lnTo>
                    <a:pt x="822223" y="777659"/>
                  </a:lnTo>
                  <a:lnTo>
                    <a:pt x="806437" y="789940"/>
                  </a:lnTo>
                  <a:lnTo>
                    <a:pt x="767588" y="800277"/>
                  </a:lnTo>
                  <a:lnTo>
                    <a:pt x="726325" y="803300"/>
                  </a:lnTo>
                  <a:lnTo>
                    <a:pt x="684517" y="802957"/>
                  </a:lnTo>
                  <a:lnTo>
                    <a:pt x="644042" y="803160"/>
                  </a:lnTo>
                  <a:lnTo>
                    <a:pt x="644042" y="831634"/>
                  </a:lnTo>
                  <a:lnTo>
                    <a:pt x="645198" y="833539"/>
                  </a:lnTo>
                  <a:lnTo>
                    <a:pt x="647204" y="833539"/>
                  </a:lnTo>
                  <a:lnTo>
                    <a:pt x="648601" y="833704"/>
                  </a:lnTo>
                  <a:lnTo>
                    <a:pt x="668985" y="834986"/>
                  </a:lnTo>
                  <a:lnTo>
                    <a:pt x="689978" y="834986"/>
                  </a:lnTo>
                  <a:lnTo>
                    <a:pt x="712584" y="834428"/>
                  </a:lnTo>
                  <a:lnTo>
                    <a:pt x="731685" y="833704"/>
                  </a:lnTo>
                  <a:lnTo>
                    <a:pt x="732078" y="833704"/>
                  </a:lnTo>
                  <a:lnTo>
                    <a:pt x="785837" y="826325"/>
                  </a:lnTo>
                  <a:lnTo>
                    <a:pt x="831773" y="811606"/>
                  </a:lnTo>
                  <a:lnTo>
                    <a:pt x="851992" y="803300"/>
                  </a:lnTo>
                  <a:lnTo>
                    <a:pt x="876058" y="793419"/>
                  </a:lnTo>
                  <a:lnTo>
                    <a:pt x="924699" y="775665"/>
                  </a:lnTo>
                  <a:lnTo>
                    <a:pt x="949693" y="775665"/>
                  </a:lnTo>
                  <a:lnTo>
                    <a:pt x="960602" y="789774"/>
                  </a:lnTo>
                  <a:lnTo>
                    <a:pt x="960602" y="747941"/>
                  </a:lnTo>
                  <a:lnTo>
                    <a:pt x="921829" y="744969"/>
                  </a:lnTo>
                  <a:lnTo>
                    <a:pt x="905446" y="750316"/>
                  </a:lnTo>
                  <a:lnTo>
                    <a:pt x="872540" y="764247"/>
                  </a:lnTo>
                  <a:lnTo>
                    <a:pt x="856119" y="770039"/>
                  </a:lnTo>
                  <a:lnTo>
                    <a:pt x="852017" y="746556"/>
                  </a:lnTo>
                  <a:lnTo>
                    <a:pt x="848575" y="741146"/>
                  </a:lnTo>
                  <a:lnTo>
                    <a:pt x="840689" y="728687"/>
                  </a:lnTo>
                  <a:lnTo>
                    <a:pt x="823010" y="716902"/>
                  </a:lnTo>
                  <a:lnTo>
                    <a:pt x="802220" y="712228"/>
                  </a:lnTo>
                  <a:lnTo>
                    <a:pt x="799833" y="711695"/>
                  </a:lnTo>
                  <a:lnTo>
                    <a:pt x="769708" y="710869"/>
                  </a:lnTo>
                  <a:lnTo>
                    <a:pt x="708228" y="712228"/>
                  </a:lnTo>
                  <a:lnTo>
                    <a:pt x="679602" y="711695"/>
                  </a:lnTo>
                  <a:lnTo>
                    <a:pt x="677989" y="711695"/>
                  </a:lnTo>
                  <a:lnTo>
                    <a:pt x="647954" y="696607"/>
                  </a:lnTo>
                  <a:lnTo>
                    <a:pt x="633488" y="689343"/>
                  </a:lnTo>
                  <a:lnTo>
                    <a:pt x="586092" y="674573"/>
                  </a:lnTo>
                  <a:lnTo>
                    <a:pt x="577532" y="673341"/>
                  </a:lnTo>
                  <a:lnTo>
                    <a:pt x="536867" y="667448"/>
                  </a:lnTo>
                  <a:lnTo>
                    <a:pt x="486981" y="668058"/>
                  </a:lnTo>
                  <a:lnTo>
                    <a:pt x="477177" y="669264"/>
                  </a:lnTo>
                  <a:lnTo>
                    <a:pt x="457669" y="672338"/>
                  </a:lnTo>
                  <a:lnTo>
                    <a:pt x="447852" y="673341"/>
                  </a:lnTo>
                  <a:lnTo>
                    <a:pt x="446049" y="654367"/>
                  </a:lnTo>
                  <a:lnTo>
                    <a:pt x="445985" y="653707"/>
                  </a:lnTo>
                  <a:lnTo>
                    <a:pt x="445909" y="653021"/>
                  </a:lnTo>
                  <a:lnTo>
                    <a:pt x="445020" y="651459"/>
                  </a:lnTo>
                  <a:lnTo>
                    <a:pt x="436880" y="637146"/>
                  </a:lnTo>
                  <a:lnTo>
                    <a:pt x="421919" y="626427"/>
                  </a:lnTo>
                  <a:lnTo>
                    <a:pt x="418503" y="625602"/>
                  </a:lnTo>
                  <a:lnTo>
                    <a:pt x="418503" y="884224"/>
                  </a:lnTo>
                  <a:lnTo>
                    <a:pt x="413423" y="891540"/>
                  </a:lnTo>
                  <a:lnTo>
                    <a:pt x="405790" y="892924"/>
                  </a:lnTo>
                  <a:lnTo>
                    <a:pt x="394500" y="893851"/>
                  </a:lnTo>
                  <a:lnTo>
                    <a:pt x="390652" y="893851"/>
                  </a:lnTo>
                  <a:lnTo>
                    <a:pt x="380885" y="894054"/>
                  </a:lnTo>
                  <a:lnTo>
                    <a:pt x="343446" y="881684"/>
                  </a:lnTo>
                  <a:lnTo>
                    <a:pt x="343319" y="800277"/>
                  </a:lnTo>
                  <a:lnTo>
                    <a:pt x="343217" y="728687"/>
                  </a:lnTo>
                  <a:lnTo>
                    <a:pt x="343115" y="666026"/>
                  </a:lnTo>
                  <a:lnTo>
                    <a:pt x="344081" y="658507"/>
                  </a:lnTo>
                  <a:lnTo>
                    <a:pt x="348576" y="653707"/>
                  </a:lnTo>
                  <a:lnTo>
                    <a:pt x="356057" y="652449"/>
                  </a:lnTo>
                  <a:lnTo>
                    <a:pt x="365391" y="651764"/>
                  </a:lnTo>
                  <a:lnTo>
                    <a:pt x="362407" y="651764"/>
                  </a:lnTo>
                  <a:lnTo>
                    <a:pt x="381685" y="651459"/>
                  </a:lnTo>
                  <a:lnTo>
                    <a:pt x="397002" y="651764"/>
                  </a:lnTo>
                  <a:lnTo>
                    <a:pt x="406857" y="652716"/>
                  </a:lnTo>
                  <a:lnTo>
                    <a:pt x="413842" y="654367"/>
                  </a:lnTo>
                  <a:lnTo>
                    <a:pt x="417449" y="661009"/>
                  </a:lnTo>
                  <a:lnTo>
                    <a:pt x="418312" y="667448"/>
                  </a:lnTo>
                  <a:lnTo>
                    <a:pt x="418350" y="667715"/>
                  </a:lnTo>
                  <a:lnTo>
                    <a:pt x="418452" y="728687"/>
                  </a:lnTo>
                  <a:lnTo>
                    <a:pt x="418503" y="884224"/>
                  </a:lnTo>
                  <a:lnTo>
                    <a:pt x="418503" y="625602"/>
                  </a:lnTo>
                  <a:lnTo>
                    <a:pt x="402183" y="621614"/>
                  </a:lnTo>
                  <a:lnTo>
                    <a:pt x="373303" y="620560"/>
                  </a:lnTo>
                  <a:lnTo>
                    <a:pt x="345465" y="624484"/>
                  </a:lnTo>
                  <a:lnTo>
                    <a:pt x="323596" y="637730"/>
                  </a:lnTo>
                  <a:lnTo>
                    <a:pt x="312610" y="664667"/>
                  </a:lnTo>
                  <a:lnTo>
                    <a:pt x="312674" y="741146"/>
                  </a:lnTo>
                  <a:lnTo>
                    <a:pt x="312801" y="883170"/>
                  </a:lnTo>
                  <a:lnTo>
                    <a:pt x="324739" y="908977"/>
                  </a:lnTo>
                  <a:lnTo>
                    <a:pt x="347167" y="921461"/>
                  </a:lnTo>
                  <a:lnTo>
                    <a:pt x="375107" y="924953"/>
                  </a:lnTo>
                  <a:lnTo>
                    <a:pt x="403504" y="923759"/>
                  </a:lnTo>
                  <a:lnTo>
                    <a:pt x="421500" y="919365"/>
                  </a:lnTo>
                  <a:lnTo>
                    <a:pt x="435546" y="909701"/>
                  </a:lnTo>
                  <a:lnTo>
                    <a:pt x="444842" y="895464"/>
                  </a:lnTo>
                  <a:lnTo>
                    <a:pt x="445122" y="894054"/>
                  </a:lnTo>
                  <a:lnTo>
                    <a:pt x="448538" y="877328"/>
                  </a:lnTo>
                  <a:lnTo>
                    <a:pt x="681456" y="962482"/>
                  </a:lnTo>
                  <a:lnTo>
                    <a:pt x="706094" y="967816"/>
                  </a:lnTo>
                  <a:lnTo>
                    <a:pt x="729246" y="968349"/>
                  </a:lnTo>
                  <a:lnTo>
                    <a:pt x="751967" y="964069"/>
                  </a:lnTo>
                  <a:lnTo>
                    <a:pt x="807440" y="938123"/>
                  </a:lnTo>
                  <a:lnTo>
                    <a:pt x="871943" y="901788"/>
                  </a:lnTo>
                  <a:lnTo>
                    <a:pt x="919911" y="873353"/>
                  </a:lnTo>
                  <a:lnTo>
                    <a:pt x="967473" y="846226"/>
                  </a:lnTo>
                  <a:lnTo>
                    <a:pt x="989355" y="810691"/>
                  </a:lnTo>
                  <a:close/>
                </a:path>
                <a:path w="1312545" h="1312545">
                  <a:moveTo>
                    <a:pt x="1312481" y="656374"/>
                  </a:moveTo>
                  <a:lnTo>
                    <a:pt x="1310894" y="610476"/>
                  </a:lnTo>
                  <a:lnTo>
                    <a:pt x="1306131" y="564883"/>
                  </a:lnTo>
                  <a:lnTo>
                    <a:pt x="1298181" y="519645"/>
                  </a:lnTo>
                  <a:lnTo>
                    <a:pt x="1287068" y="474941"/>
                  </a:lnTo>
                  <a:lnTo>
                    <a:pt x="1272768" y="430961"/>
                  </a:lnTo>
                  <a:lnTo>
                    <a:pt x="1261186" y="402412"/>
                  </a:lnTo>
                  <a:lnTo>
                    <a:pt x="1261186" y="656247"/>
                  </a:lnTo>
                  <a:lnTo>
                    <a:pt x="1259078" y="702017"/>
                  </a:lnTo>
                  <a:lnTo>
                    <a:pt x="1253248" y="749795"/>
                  </a:lnTo>
                  <a:lnTo>
                    <a:pt x="1243863" y="795972"/>
                  </a:lnTo>
                  <a:lnTo>
                    <a:pt x="1230972" y="841171"/>
                  </a:lnTo>
                  <a:lnTo>
                    <a:pt x="1218006" y="878535"/>
                  </a:lnTo>
                  <a:lnTo>
                    <a:pt x="1217815" y="878878"/>
                  </a:lnTo>
                  <a:lnTo>
                    <a:pt x="1216202" y="882853"/>
                  </a:lnTo>
                  <a:lnTo>
                    <a:pt x="1214361" y="886307"/>
                  </a:lnTo>
                  <a:lnTo>
                    <a:pt x="1212824" y="889889"/>
                  </a:lnTo>
                  <a:lnTo>
                    <a:pt x="1192187" y="934110"/>
                  </a:lnTo>
                  <a:lnTo>
                    <a:pt x="1168425" y="975893"/>
                  </a:lnTo>
                  <a:lnTo>
                    <a:pt x="1141742" y="1015149"/>
                  </a:lnTo>
                  <a:lnTo>
                    <a:pt x="1112342" y="1051801"/>
                  </a:lnTo>
                  <a:lnTo>
                    <a:pt x="1080414" y="1085773"/>
                  </a:lnTo>
                  <a:lnTo>
                    <a:pt x="1046162" y="1116990"/>
                  </a:lnTo>
                  <a:lnTo>
                    <a:pt x="1009789" y="1145362"/>
                  </a:lnTo>
                  <a:lnTo>
                    <a:pt x="971499" y="1170800"/>
                  </a:lnTo>
                  <a:lnTo>
                    <a:pt x="931468" y="1193241"/>
                  </a:lnTo>
                  <a:lnTo>
                    <a:pt x="889914" y="1212583"/>
                  </a:lnTo>
                  <a:lnTo>
                    <a:pt x="847039" y="1228763"/>
                  </a:lnTo>
                  <a:lnTo>
                    <a:pt x="803033" y="1241691"/>
                  </a:lnTo>
                  <a:lnTo>
                    <a:pt x="758088" y="1251292"/>
                  </a:lnTo>
                  <a:lnTo>
                    <a:pt x="712406" y="1257490"/>
                  </a:lnTo>
                  <a:lnTo>
                    <a:pt x="666203" y="1260182"/>
                  </a:lnTo>
                  <a:lnTo>
                    <a:pt x="619658" y="1259306"/>
                  </a:lnTo>
                  <a:lnTo>
                    <a:pt x="572985" y="1254785"/>
                  </a:lnTo>
                  <a:lnTo>
                    <a:pt x="526364" y="1246517"/>
                  </a:lnTo>
                  <a:lnTo>
                    <a:pt x="480009" y="1234440"/>
                  </a:lnTo>
                  <a:lnTo>
                    <a:pt x="434124" y="1218463"/>
                  </a:lnTo>
                  <a:lnTo>
                    <a:pt x="390931" y="1199375"/>
                  </a:lnTo>
                  <a:lnTo>
                    <a:pt x="349592" y="1176972"/>
                  </a:lnTo>
                  <a:lnTo>
                    <a:pt x="310146" y="1151458"/>
                  </a:lnTo>
                  <a:lnTo>
                    <a:pt x="272681" y="1123048"/>
                  </a:lnTo>
                  <a:lnTo>
                    <a:pt x="237248" y="1091946"/>
                  </a:lnTo>
                  <a:lnTo>
                    <a:pt x="203923" y="1058354"/>
                  </a:lnTo>
                  <a:lnTo>
                    <a:pt x="204901" y="1057808"/>
                  </a:lnTo>
                  <a:lnTo>
                    <a:pt x="205270" y="1056741"/>
                  </a:lnTo>
                  <a:lnTo>
                    <a:pt x="206057" y="1056030"/>
                  </a:lnTo>
                  <a:lnTo>
                    <a:pt x="173951" y="1017168"/>
                  </a:lnTo>
                  <a:lnTo>
                    <a:pt x="145567" y="976426"/>
                  </a:lnTo>
                  <a:lnTo>
                    <a:pt x="120980" y="934110"/>
                  </a:lnTo>
                  <a:lnTo>
                    <a:pt x="99999" y="890117"/>
                  </a:lnTo>
                  <a:lnTo>
                    <a:pt x="82842" y="845032"/>
                  </a:lnTo>
                  <a:lnTo>
                    <a:pt x="82638" y="845032"/>
                  </a:lnTo>
                  <a:lnTo>
                    <a:pt x="82359" y="844816"/>
                  </a:lnTo>
                  <a:lnTo>
                    <a:pt x="82067" y="844816"/>
                  </a:lnTo>
                  <a:lnTo>
                    <a:pt x="80899" y="841349"/>
                  </a:lnTo>
                  <a:lnTo>
                    <a:pt x="80848" y="841171"/>
                  </a:lnTo>
                  <a:lnTo>
                    <a:pt x="80086" y="837552"/>
                  </a:lnTo>
                  <a:lnTo>
                    <a:pt x="76517" y="826122"/>
                  </a:lnTo>
                  <a:lnTo>
                    <a:pt x="66763" y="788606"/>
                  </a:lnTo>
                  <a:lnTo>
                    <a:pt x="58585" y="745731"/>
                  </a:lnTo>
                  <a:lnTo>
                    <a:pt x="52260" y="683514"/>
                  </a:lnTo>
                  <a:lnTo>
                    <a:pt x="51701" y="633933"/>
                  </a:lnTo>
                  <a:lnTo>
                    <a:pt x="55156" y="584441"/>
                  </a:lnTo>
                  <a:lnTo>
                    <a:pt x="62623" y="535330"/>
                  </a:lnTo>
                  <a:lnTo>
                    <a:pt x="74129" y="486841"/>
                  </a:lnTo>
                  <a:lnTo>
                    <a:pt x="89674" y="439267"/>
                  </a:lnTo>
                  <a:lnTo>
                    <a:pt x="109258" y="392861"/>
                  </a:lnTo>
                  <a:lnTo>
                    <a:pt x="132892" y="347891"/>
                  </a:lnTo>
                  <a:lnTo>
                    <a:pt x="160578" y="304622"/>
                  </a:lnTo>
                  <a:lnTo>
                    <a:pt x="192328" y="263321"/>
                  </a:lnTo>
                  <a:lnTo>
                    <a:pt x="228130" y="224269"/>
                  </a:lnTo>
                  <a:lnTo>
                    <a:pt x="262763" y="192214"/>
                  </a:lnTo>
                  <a:lnTo>
                    <a:pt x="299427" y="163156"/>
                  </a:lnTo>
                  <a:lnTo>
                    <a:pt x="337604" y="137414"/>
                  </a:lnTo>
                  <a:lnTo>
                    <a:pt x="377202" y="114896"/>
                  </a:lnTo>
                  <a:lnTo>
                    <a:pt x="418033" y="95605"/>
                  </a:lnTo>
                  <a:lnTo>
                    <a:pt x="459917" y="79514"/>
                  </a:lnTo>
                  <a:lnTo>
                    <a:pt x="502666" y="66649"/>
                  </a:lnTo>
                  <a:lnTo>
                    <a:pt x="546061" y="56997"/>
                  </a:lnTo>
                  <a:lnTo>
                    <a:pt x="589940" y="50571"/>
                  </a:lnTo>
                  <a:lnTo>
                    <a:pt x="634111" y="47345"/>
                  </a:lnTo>
                  <a:lnTo>
                    <a:pt x="678370" y="47345"/>
                  </a:lnTo>
                  <a:lnTo>
                    <a:pt x="722541" y="50571"/>
                  </a:lnTo>
                  <a:lnTo>
                    <a:pt x="766419" y="56997"/>
                  </a:lnTo>
                  <a:lnTo>
                    <a:pt x="809828" y="66649"/>
                  </a:lnTo>
                  <a:lnTo>
                    <a:pt x="852563" y="79514"/>
                  </a:lnTo>
                  <a:lnTo>
                    <a:pt x="894448" y="95605"/>
                  </a:lnTo>
                  <a:lnTo>
                    <a:pt x="935278" y="114896"/>
                  </a:lnTo>
                  <a:lnTo>
                    <a:pt x="974877" y="137414"/>
                  </a:lnTo>
                  <a:lnTo>
                    <a:pt x="1013040" y="163156"/>
                  </a:lnTo>
                  <a:lnTo>
                    <a:pt x="1049705" y="192214"/>
                  </a:lnTo>
                  <a:lnTo>
                    <a:pt x="1084338" y="224269"/>
                  </a:lnTo>
                  <a:lnTo>
                    <a:pt x="1118311" y="261137"/>
                  </a:lnTo>
                  <a:lnTo>
                    <a:pt x="1148651" y="299999"/>
                  </a:lnTo>
                  <a:lnTo>
                    <a:pt x="1175372" y="340664"/>
                  </a:lnTo>
                  <a:lnTo>
                    <a:pt x="1198473" y="382892"/>
                  </a:lnTo>
                  <a:lnTo>
                    <a:pt x="1217955" y="426440"/>
                  </a:lnTo>
                  <a:lnTo>
                    <a:pt x="1233817" y="471106"/>
                  </a:lnTo>
                  <a:lnTo>
                    <a:pt x="1246073" y="516661"/>
                  </a:lnTo>
                  <a:lnTo>
                    <a:pt x="1254721" y="562876"/>
                  </a:lnTo>
                  <a:lnTo>
                    <a:pt x="1259751" y="609523"/>
                  </a:lnTo>
                  <a:lnTo>
                    <a:pt x="1261186" y="656247"/>
                  </a:lnTo>
                  <a:lnTo>
                    <a:pt x="1261186" y="402412"/>
                  </a:lnTo>
                  <a:lnTo>
                    <a:pt x="1234643" y="345871"/>
                  </a:lnTo>
                  <a:lnTo>
                    <a:pt x="1210818" y="305130"/>
                  </a:lnTo>
                  <a:lnTo>
                    <a:pt x="1183817" y="265811"/>
                  </a:lnTo>
                  <a:lnTo>
                    <a:pt x="1153629" y="228117"/>
                  </a:lnTo>
                  <a:lnTo>
                    <a:pt x="1120279" y="192214"/>
                  </a:lnTo>
                  <a:lnTo>
                    <a:pt x="1084376" y="158851"/>
                  </a:lnTo>
                  <a:lnTo>
                    <a:pt x="1046670" y="128663"/>
                  </a:lnTo>
                  <a:lnTo>
                    <a:pt x="1007364" y="101663"/>
                  </a:lnTo>
                  <a:lnTo>
                    <a:pt x="966609" y="77838"/>
                  </a:lnTo>
                  <a:lnTo>
                    <a:pt x="924610" y="57188"/>
                  </a:lnTo>
                  <a:lnTo>
                    <a:pt x="881519" y="39712"/>
                  </a:lnTo>
                  <a:lnTo>
                    <a:pt x="837539" y="25412"/>
                  </a:lnTo>
                  <a:lnTo>
                    <a:pt x="792848" y="14300"/>
                  </a:lnTo>
                  <a:lnTo>
                    <a:pt x="747610" y="6362"/>
                  </a:lnTo>
                  <a:lnTo>
                    <a:pt x="702017" y="1587"/>
                  </a:lnTo>
                  <a:lnTo>
                    <a:pt x="656247" y="0"/>
                  </a:lnTo>
                  <a:lnTo>
                    <a:pt x="610463" y="1587"/>
                  </a:lnTo>
                  <a:lnTo>
                    <a:pt x="564870" y="6362"/>
                  </a:lnTo>
                  <a:lnTo>
                    <a:pt x="519633" y="14300"/>
                  </a:lnTo>
                  <a:lnTo>
                    <a:pt x="474941" y="25412"/>
                  </a:lnTo>
                  <a:lnTo>
                    <a:pt x="430961" y="39712"/>
                  </a:lnTo>
                  <a:lnTo>
                    <a:pt x="387870" y="57188"/>
                  </a:lnTo>
                  <a:lnTo>
                    <a:pt x="345871" y="77838"/>
                  </a:lnTo>
                  <a:lnTo>
                    <a:pt x="305117" y="101663"/>
                  </a:lnTo>
                  <a:lnTo>
                    <a:pt x="265798" y="128663"/>
                  </a:lnTo>
                  <a:lnTo>
                    <a:pt x="228104" y="158851"/>
                  </a:lnTo>
                  <a:lnTo>
                    <a:pt x="192201" y="192214"/>
                  </a:lnTo>
                  <a:lnTo>
                    <a:pt x="158838" y="228117"/>
                  </a:lnTo>
                  <a:lnTo>
                    <a:pt x="128663" y="265811"/>
                  </a:lnTo>
                  <a:lnTo>
                    <a:pt x="101650" y="305130"/>
                  </a:lnTo>
                  <a:lnTo>
                    <a:pt x="77825" y="345871"/>
                  </a:lnTo>
                  <a:lnTo>
                    <a:pt x="57175" y="387883"/>
                  </a:lnTo>
                  <a:lnTo>
                    <a:pt x="39700" y="430961"/>
                  </a:lnTo>
                  <a:lnTo>
                    <a:pt x="25412" y="474941"/>
                  </a:lnTo>
                  <a:lnTo>
                    <a:pt x="14287" y="519645"/>
                  </a:lnTo>
                  <a:lnTo>
                    <a:pt x="6350" y="564883"/>
                  </a:lnTo>
                  <a:lnTo>
                    <a:pt x="1676" y="609523"/>
                  </a:lnTo>
                  <a:lnTo>
                    <a:pt x="0" y="656247"/>
                  </a:lnTo>
                  <a:lnTo>
                    <a:pt x="1587" y="702017"/>
                  </a:lnTo>
                  <a:lnTo>
                    <a:pt x="6350" y="747610"/>
                  </a:lnTo>
                  <a:lnTo>
                    <a:pt x="14287" y="792848"/>
                  </a:lnTo>
                  <a:lnTo>
                    <a:pt x="25412" y="837552"/>
                  </a:lnTo>
                  <a:lnTo>
                    <a:pt x="39700" y="881532"/>
                  </a:lnTo>
                  <a:lnTo>
                    <a:pt x="57175" y="924610"/>
                  </a:lnTo>
                  <a:lnTo>
                    <a:pt x="77825" y="966622"/>
                  </a:lnTo>
                  <a:lnTo>
                    <a:pt x="101650" y="1007364"/>
                  </a:lnTo>
                  <a:lnTo>
                    <a:pt x="128663" y="1046683"/>
                  </a:lnTo>
                  <a:lnTo>
                    <a:pt x="158838" y="1084376"/>
                  </a:lnTo>
                  <a:lnTo>
                    <a:pt x="192201" y="1120279"/>
                  </a:lnTo>
                  <a:lnTo>
                    <a:pt x="228104" y="1153642"/>
                  </a:lnTo>
                  <a:lnTo>
                    <a:pt x="265798" y="1183830"/>
                  </a:lnTo>
                  <a:lnTo>
                    <a:pt x="305117" y="1210830"/>
                  </a:lnTo>
                  <a:lnTo>
                    <a:pt x="345871" y="1234655"/>
                  </a:lnTo>
                  <a:lnTo>
                    <a:pt x="387870" y="1255306"/>
                  </a:lnTo>
                  <a:lnTo>
                    <a:pt x="430961" y="1272781"/>
                  </a:lnTo>
                  <a:lnTo>
                    <a:pt x="474941" y="1287081"/>
                  </a:lnTo>
                  <a:lnTo>
                    <a:pt x="519633" y="1298194"/>
                  </a:lnTo>
                  <a:lnTo>
                    <a:pt x="564870" y="1306131"/>
                  </a:lnTo>
                  <a:lnTo>
                    <a:pt x="610463" y="1310906"/>
                  </a:lnTo>
                  <a:lnTo>
                    <a:pt x="656234" y="1312494"/>
                  </a:lnTo>
                  <a:lnTo>
                    <a:pt x="702017" y="1310906"/>
                  </a:lnTo>
                  <a:lnTo>
                    <a:pt x="747610" y="1306131"/>
                  </a:lnTo>
                  <a:lnTo>
                    <a:pt x="792848" y="1298194"/>
                  </a:lnTo>
                  <a:lnTo>
                    <a:pt x="837539" y="1287081"/>
                  </a:lnTo>
                  <a:lnTo>
                    <a:pt x="881519" y="1272781"/>
                  </a:lnTo>
                  <a:lnTo>
                    <a:pt x="912571" y="1260182"/>
                  </a:lnTo>
                  <a:lnTo>
                    <a:pt x="924598" y="1255306"/>
                  </a:lnTo>
                  <a:lnTo>
                    <a:pt x="966609" y="1234655"/>
                  </a:lnTo>
                  <a:lnTo>
                    <a:pt x="1007364" y="1210830"/>
                  </a:lnTo>
                  <a:lnTo>
                    <a:pt x="1046670" y="1183830"/>
                  </a:lnTo>
                  <a:lnTo>
                    <a:pt x="1084376" y="1153642"/>
                  </a:lnTo>
                  <a:lnTo>
                    <a:pt x="1120279" y="1120279"/>
                  </a:lnTo>
                  <a:lnTo>
                    <a:pt x="1153629" y="1084376"/>
                  </a:lnTo>
                  <a:lnTo>
                    <a:pt x="1183817" y="1046683"/>
                  </a:lnTo>
                  <a:lnTo>
                    <a:pt x="1210818" y="1007364"/>
                  </a:lnTo>
                  <a:lnTo>
                    <a:pt x="1234643" y="966622"/>
                  </a:lnTo>
                  <a:lnTo>
                    <a:pt x="1255293" y="924610"/>
                  </a:lnTo>
                  <a:lnTo>
                    <a:pt x="1272768" y="881532"/>
                  </a:lnTo>
                  <a:lnTo>
                    <a:pt x="1287068" y="837552"/>
                  </a:lnTo>
                  <a:lnTo>
                    <a:pt x="1298181" y="792848"/>
                  </a:lnTo>
                  <a:lnTo>
                    <a:pt x="1306131" y="747610"/>
                  </a:lnTo>
                  <a:lnTo>
                    <a:pt x="1310767" y="703211"/>
                  </a:lnTo>
                  <a:lnTo>
                    <a:pt x="1310894" y="702017"/>
                  </a:lnTo>
                  <a:lnTo>
                    <a:pt x="1312481" y="656374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80178" y="5644301"/>
              <a:ext cx="1312488" cy="131248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729265" y="3901053"/>
            <a:ext cx="5643880" cy="1264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4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La obesidad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aumenta de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forma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proporcional</a:t>
            </a:r>
            <a:r>
              <a:rPr sz="270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a</a:t>
            </a:r>
            <a:r>
              <a:rPr sz="270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severidad</a:t>
            </a:r>
            <a:r>
              <a:rPr sz="270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70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la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39793" y="5990627"/>
            <a:ext cx="5921375" cy="2090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400"/>
              </a:lnSpc>
              <a:spcBef>
                <a:spcPts val="95"/>
              </a:spcBef>
              <a:tabLst>
                <a:tab pos="3911600" algn="l"/>
              </a:tabLst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tratamiento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con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una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dieta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0">
                <a:solidFill>
                  <a:srgbClr val="7F8487"/>
                </a:solidFill>
                <a:latin typeface="Noto Sans"/>
                <a:cs typeface="Noto Sans"/>
              </a:rPr>
              <a:t>baja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energía,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resultante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	pérdida</a:t>
            </a:r>
            <a:r>
              <a:rPr sz="2700" spc="-5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de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peso está asociado a una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mejoría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el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Índice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Área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700" b="1" spc="-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Severidad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 la Psoriasis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(PASI).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5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05448" y="5990627"/>
            <a:ext cx="5181600" cy="2090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4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Además, el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aumento de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la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obesidad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en la psoriasis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puede explicar,</a:t>
            </a:r>
            <a:r>
              <a:rPr sz="2700" spc="-9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parcialmente,</a:t>
            </a:r>
            <a:r>
              <a:rPr sz="270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relación</a:t>
            </a:r>
            <a:r>
              <a:rPr sz="270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entre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70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 spc="-25">
                <a:solidFill>
                  <a:srgbClr val="1D6A85"/>
                </a:solidFill>
                <a:latin typeface="Noto Sans"/>
                <a:cs typeface="Noto Sans"/>
              </a:rPr>
              <a:t>la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diabetes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6</a:t>
            </a:r>
            <a:endParaRPr sz="2325" baseline="32258">
              <a:latin typeface="Noto Sans"/>
              <a:cs typeface="Noto Sans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164775" y="532272"/>
            <a:ext cx="1264067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" sz="3600"/>
              <a:t>PSORIASIS Y OBESIDAD</a:t>
            </a:r>
            <a:endParaRPr lang="es-ES" sz="3200" baseline="32163"/>
          </a:p>
        </p:txBody>
      </p:sp>
      <p:grpSp>
        <p:nvGrpSpPr>
          <p:cNvPr id="27" name="object 27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58">
            <a:extLst>
              <a:ext uri="{FF2B5EF4-FFF2-40B4-BE49-F238E27FC236}">
                <a16:creationId xmlns:a16="http://schemas.microsoft.com/office/drawing/2014/main" id="{0BA1F870-6ACB-3D0E-5EFB-383C325430F7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9">
            <a:extLst>
              <a:ext uri="{FF2B5EF4-FFF2-40B4-BE49-F238E27FC236}">
                <a16:creationId xmlns:a16="http://schemas.microsoft.com/office/drawing/2014/main" id="{6EF76BB0-5486-07FE-710F-8854DE0AFBB6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E5BECC-D959-23DB-C492-EE81A695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>
            <a:extLst>
              <a:ext uri="{FF2B5EF4-FFF2-40B4-BE49-F238E27FC236}">
                <a16:creationId xmlns:a16="http://schemas.microsoft.com/office/drawing/2014/main" id="{6F27F89B-E36D-A769-7BC0-D353B5816D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24" name="object 24">
            <a:extLst>
              <a:ext uri="{FF2B5EF4-FFF2-40B4-BE49-F238E27FC236}">
                <a16:creationId xmlns:a16="http://schemas.microsoft.com/office/drawing/2014/main" id="{42675420-1377-4772-79A7-18945DF9B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1667" y="471484"/>
            <a:ext cx="1264067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" sz="3600"/>
              <a:t>PSORIASIS Y RESISTENCIA A LA INSULINA</a:t>
            </a:r>
          </a:p>
        </p:txBody>
      </p:sp>
      <p:grpSp>
        <p:nvGrpSpPr>
          <p:cNvPr id="27" name="object 27">
            <a:extLst>
              <a:ext uri="{FF2B5EF4-FFF2-40B4-BE49-F238E27FC236}">
                <a16:creationId xmlns:a16="http://schemas.microsoft.com/office/drawing/2014/main" id="{038C7554-6AB9-2510-50F4-2651F9654C86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B87B0B9C-2F5F-B1AF-3A57-C454F1BC1F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E5F2FA44-F169-E907-CD7C-5D69BA7ED7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E23222F0-6E00-1F6C-4E09-16B130D5C448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5E4B0408-3E96-F659-4CD2-4CC1626BF69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E56DDF61-27FF-3FDA-9ADE-D48AB7812CD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FAB075A0-DBE6-D9E3-ECC5-EFBB37AD2CE6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C7BE1FF2-4A30-64BB-5FCC-A08AD0ABB78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78655BBC-DC4F-4830-23B4-6BF71185A2FF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83C23143-1B16-7DF8-9490-29FDDA91EFF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450EF224-3E22-DFAF-0245-B922D3A8CD47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E7462186-73E2-BEC7-F1D2-C2323A4971FC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ED76A707-9A25-7472-C9B4-EC1BE08E278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D6A2B2E7-2EF7-BD44-8EF5-FBC1C8DE581D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58">
            <a:extLst>
              <a:ext uri="{FF2B5EF4-FFF2-40B4-BE49-F238E27FC236}">
                <a16:creationId xmlns:a16="http://schemas.microsoft.com/office/drawing/2014/main" id="{3CBF4B66-2DEB-A3D2-07BA-B108DB18282E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9">
            <a:extLst>
              <a:ext uri="{FF2B5EF4-FFF2-40B4-BE49-F238E27FC236}">
                <a16:creationId xmlns:a16="http://schemas.microsoft.com/office/drawing/2014/main" id="{6A228966-8B87-9240-7AD9-59CB0361FC78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2AD6D7D-17DD-B29C-5CED-636E523F4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8600" y="3189756"/>
            <a:ext cx="9581602" cy="6103481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048CDD2B-D401-D604-7D09-48F5FF389659}"/>
              </a:ext>
            </a:extLst>
          </p:cNvPr>
          <p:cNvSpPr txBox="1"/>
          <p:nvPr/>
        </p:nvSpPr>
        <p:spPr>
          <a:xfrm>
            <a:off x="13403731" y="9356587"/>
            <a:ext cx="2687667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19">
                <a:latin typeface="Noto Sans "/>
              </a:rPr>
              <a:t>Acta </a:t>
            </a:r>
            <a:r>
              <a:rPr lang="pt-BR" sz="1319" err="1">
                <a:latin typeface="Noto Sans "/>
              </a:rPr>
              <a:t>Diabetol</a:t>
            </a:r>
            <a:r>
              <a:rPr lang="pt-BR" sz="1319">
                <a:latin typeface="Noto Sans "/>
              </a:rPr>
              <a:t>. 2025 </a:t>
            </a:r>
            <a:r>
              <a:rPr lang="pt-BR" sz="1319" err="1">
                <a:latin typeface="Noto Sans "/>
              </a:rPr>
              <a:t>Aug</a:t>
            </a:r>
            <a:r>
              <a:rPr lang="pt-BR" sz="1319">
                <a:latin typeface="Noto Sans "/>
              </a:rPr>
              <a:t> 14. </a:t>
            </a:r>
            <a:endParaRPr lang="es-ES" sz="1319">
              <a:latin typeface="Noto Sans 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066DA4A-B53F-A6F6-931C-9E6A4196EC4B}"/>
              </a:ext>
            </a:extLst>
          </p:cNvPr>
          <p:cNvSpPr txBox="1"/>
          <p:nvPr/>
        </p:nvSpPr>
        <p:spPr>
          <a:xfrm>
            <a:off x="9144369" y="2314389"/>
            <a:ext cx="10350065" cy="7522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3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s-ES" sz="2144">
                <a:solidFill>
                  <a:srgbClr val="1D6985"/>
                </a:solidFill>
                <a:latin typeface="Noto Sans "/>
              </a:rPr>
              <a:t>El papel de las citoquinas proinflamatorias y el desequilibrio de adipocinas en las alteraciones del metabolismo glucémico en la artritis psoriásica</a:t>
            </a:r>
            <a:r>
              <a:rPr lang="es-ES" sz="2144" baseline="30000">
                <a:solidFill>
                  <a:srgbClr val="1D6985"/>
                </a:solidFill>
                <a:latin typeface="Noto Sans "/>
              </a:rPr>
              <a:t>1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8C73543-55EC-B0C6-7668-78E2F682AD82}"/>
              </a:ext>
            </a:extLst>
          </p:cNvPr>
          <p:cNvSpPr txBox="1"/>
          <p:nvPr/>
        </p:nvSpPr>
        <p:spPr>
          <a:xfrm>
            <a:off x="907429" y="2966762"/>
            <a:ext cx="79110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La inflamación crónica que se manifiesta como un aumenta de las citoquinas proinflamatorios como en un desequilibrio de adipocinas 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puede impactar negativamente en la señalización de insulina y promover la resistencia a la insulina</a:t>
            </a:r>
            <a:r>
              <a:rPr lang="es-ES" sz="2700" b="1" baseline="30000">
                <a:solidFill>
                  <a:srgbClr val="1D6985"/>
                </a:solidFill>
                <a:latin typeface="Noto Sans "/>
              </a:rPr>
              <a:t>1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C19C690-E04D-4EF3-033A-9B8416057007}"/>
              </a:ext>
            </a:extLst>
          </p:cNvPr>
          <p:cNvSpPr txBox="1"/>
          <p:nvPr/>
        </p:nvSpPr>
        <p:spPr>
          <a:xfrm>
            <a:off x="907428" y="6219358"/>
            <a:ext cx="791104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4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Además, el aumento de la obesidad en la psoriasis puede explicar, parcialmente, la 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relación entre la psoriasis y la diabetes</a:t>
            </a:r>
            <a:r>
              <a:rPr lang="es-ES" sz="2700" b="1" baseline="30000">
                <a:solidFill>
                  <a:srgbClr val="1D6985"/>
                </a:solidFill>
                <a:latin typeface="Noto Sans "/>
              </a:rPr>
              <a:t>2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  <p:sp>
        <p:nvSpPr>
          <p:cNvPr id="48" name="object 29">
            <a:extLst>
              <a:ext uri="{FF2B5EF4-FFF2-40B4-BE49-F238E27FC236}">
                <a16:creationId xmlns:a16="http://schemas.microsoft.com/office/drawing/2014/main" id="{8ACD80C1-646D-1D73-D827-CC132DB8FE00}"/>
              </a:ext>
            </a:extLst>
          </p:cNvPr>
          <p:cNvSpPr txBox="1"/>
          <p:nvPr/>
        </p:nvSpPr>
        <p:spPr>
          <a:xfrm>
            <a:off x="2965450" y="10645891"/>
            <a:ext cx="14548119" cy="36804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1. Fatica M, et al. Metabolic challenges of glucose and lipid dysregulation in psoriatic arthritis: a narrative review from pathogenesis to clinical practice. Acta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Diabetol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. 2025 Aug 14.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: 10.1007/s00592-025-02565-5. 2. Xu Z, et al. Obesity mediates the association between psoriasis and diabetes incidence: a population-based study.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Diabetol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Metab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Syndr. 2025 Feb 8;17(1):51.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: 10.1186/s13098-025-01622-x.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1D505C3-CF7E-3F5B-1346-98345B703A70}"/>
              </a:ext>
            </a:extLst>
          </p:cNvPr>
          <p:cNvSpPr txBox="1"/>
          <p:nvPr/>
        </p:nvSpPr>
        <p:spPr>
          <a:xfrm rot="16200000">
            <a:off x="18152884" y="5956454"/>
            <a:ext cx="3036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>
                <a:solidFill>
                  <a:schemeClr val="tx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MA-ES-CRAT-2500006</a:t>
            </a:r>
            <a:endParaRPr lang="es-ES" sz="140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27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274005-13F1-2A9C-A014-BEFBC55F5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>
            <a:extLst>
              <a:ext uri="{FF2B5EF4-FFF2-40B4-BE49-F238E27FC236}">
                <a16:creationId xmlns:a16="http://schemas.microsoft.com/office/drawing/2014/main" id="{195088B9-A5CA-3517-A11E-943AE4273EB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grpSp>
        <p:nvGrpSpPr>
          <p:cNvPr id="27" name="object 27">
            <a:extLst>
              <a:ext uri="{FF2B5EF4-FFF2-40B4-BE49-F238E27FC236}">
                <a16:creationId xmlns:a16="http://schemas.microsoft.com/office/drawing/2014/main" id="{8D63915B-DE3B-2476-771A-5D13C44F0E5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36C73A39-998E-19AC-DE64-2C500AA8C5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1388EA55-D870-25D4-ECDC-1317C37F78D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50745B2C-02A2-A066-29EF-DF2336D58471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A4FF3BDA-DED6-0A7B-0E9C-6ED69E7A27E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6DED942C-F716-13F2-61B9-5E577E7F1C2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5ED87CC5-D3D2-9416-9879-F3ADF737B584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D63AE415-C000-94C6-619F-8D1B7F3CE15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828C651F-F8B2-B2E9-F59D-1A83ADCDAD12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666F80D7-9B41-5AE8-9BF1-EBA144FEB47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F852C9BD-D4A9-547C-3624-3BB76878FDF5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E8309D01-614A-D805-5F70-B405C4D00294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FF624DE0-90A2-B4EC-DD3A-50057F9561F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089DA146-23D5-5968-7F7D-8B1583FC9D2B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58">
            <a:extLst>
              <a:ext uri="{FF2B5EF4-FFF2-40B4-BE49-F238E27FC236}">
                <a16:creationId xmlns:a16="http://schemas.microsoft.com/office/drawing/2014/main" id="{71700F30-A705-FDF6-6FEF-E71477D9A4BD}"/>
              </a:ext>
            </a:extLst>
          </p:cNvPr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9">
            <a:extLst>
              <a:ext uri="{FF2B5EF4-FFF2-40B4-BE49-F238E27FC236}">
                <a16:creationId xmlns:a16="http://schemas.microsoft.com/office/drawing/2014/main" id="{DD6E40EE-CA4C-9B90-6A15-C01A1CF4FC3E}"/>
              </a:ext>
            </a:extLst>
          </p:cNvPr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sp>
        <p:nvSpPr>
          <p:cNvPr id="48" name="object 29">
            <a:extLst>
              <a:ext uri="{FF2B5EF4-FFF2-40B4-BE49-F238E27FC236}">
                <a16:creationId xmlns:a16="http://schemas.microsoft.com/office/drawing/2014/main" id="{3A867C2C-3348-4916-6101-1BAFB57A6B2C}"/>
              </a:ext>
            </a:extLst>
          </p:cNvPr>
          <p:cNvSpPr txBox="1"/>
          <p:nvPr/>
        </p:nvSpPr>
        <p:spPr>
          <a:xfrm>
            <a:off x="2965450" y="10645891"/>
            <a:ext cx="14548119" cy="214161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1. Wu JJ, et al. Psoriasis and metabolic syndrome: implications for the management and treatment of psoriasis. J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Eur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Dermatol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. 2022 Jun;36(6):797-806.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: 10.1111/jdv.18044.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Epub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2022 Mar 14.</a:t>
            </a:r>
          </a:p>
        </p:txBody>
      </p:sp>
      <p:sp>
        <p:nvSpPr>
          <p:cNvPr id="4" name="object 24">
            <a:extLst>
              <a:ext uri="{FF2B5EF4-FFF2-40B4-BE49-F238E27FC236}">
                <a16:creationId xmlns:a16="http://schemas.microsoft.com/office/drawing/2014/main" id="{4C9DF873-8807-F040-81CB-5D9CCCCC7A83}"/>
              </a:ext>
            </a:extLst>
          </p:cNvPr>
          <p:cNvSpPr txBox="1">
            <a:spLocks/>
          </p:cNvSpPr>
          <p:nvPr/>
        </p:nvSpPr>
        <p:spPr>
          <a:xfrm>
            <a:off x="1165422" y="266050"/>
            <a:ext cx="12640673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 marR="30480">
              <a:spcBef>
                <a:spcPts val="100"/>
              </a:spcBef>
            </a:pPr>
            <a:r>
              <a:rPr lang="es-ES"/>
              <a:t>RESUMEN DE LA RELACIÓN ENTRE LA PSORIASIS Y LA ENFERMEDAD CARDIOVASCULAR</a:t>
            </a:r>
            <a:endParaRPr lang="es-ES" sz="2850" baseline="32163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FB1F13-BB3D-A93A-7C44-341BC5F7AF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6551" y="3786215"/>
            <a:ext cx="9440860" cy="49985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8FEAB2-EB7D-74FF-A8D3-056CA2D12303}"/>
              </a:ext>
            </a:extLst>
          </p:cNvPr>
          <p:cNvSpPr txBox="1"/>
          <p:nvPr/>
        </p:nvSpPr>
        <p:spPr>
          <a:xfrm>
            <a:off x="9146551" y="2674994"/>
            <a:ext cx="9319088" cy="7522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3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s-ES" sz="2144">
                <a:solidFill>
                  <a:srgbClr val="1D6985"/>
                </a:solidFill>
                <a:latin typeface="Noto Sans "/>
              </a:rPr>
              <a:t>Mecanismos inmunológicos subyacentes comunes de la psoriasis y la enfermedad cardiovascular</a:t>
            </a:r>
            <a:r>
              <a:rPr lang="es-ES" sz="2144" baseline="30000">
                <a:solidFill>
                  <a:srgbClr val="1D6985"/>
                </a:solidFill>
                <a:latin typeface="Noto Sans "/>
              </a:rPr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8FF703-E015-AAC6-20FB-C443C5436A6D}"/>
              </a:ext>
            </a:extLst>
          </p:cNvPr>
          <p:cNvSpPr txBox="1"/>
          <p:nvPr/>
        </p:nvSpPr>
        <p:spPr>
          <a:xfrm>
            <a:off x="11254495" y="8865559"/>
            <a:ext cx="5224972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900"/>
            </a:lvl1pPr>
          </a:lstStyle>
          <a:p>
            <a:r>
              <a:rPr lang="es-ES" sz="1319">
                <a:latin typeface="Noto Sans "/>
              </a:rPr>
              <a:t>J </a:t>
            </a:r>
            <a:r>
              <a:rPr lang="es-ES" sz="1319" err="1">
                <a:latin typeface="Noto Sans "/>
              </a:rPr>
              <a:t>Eur</a:t>
            </a:r>
            <a:r>
              <a:rPr lang="es-ES" sz="1319">
                <a:latin typeface="Noto Sans "/>
              </a:rPr>
              <a:t> Acad </a:t>
            </a:r>
            <a:r>
              <a:rPr lang="es-ES" sz="1319" err="1">
                <a:latin typeface="Noto Sans "/>
              </a:rPr>
              <a:t>Dermatol</a:t>
            </a:r>
            <a:r>
              <a:rPr lang="es-ES" sz="1319">
                <a:latin typeface="Noto Sans "/>
              </a:rPr>
              <a:t> </a:t>
            </a:r>
            <a:r>
              <a:rPr lang="es-ES" sz="1319" err="1">
                <a:latin typeface="Noto Sans "/>
              </a:rPr>
              <a:t>Venereol</a:t>
            </a:r>
            <a:r>
              <a:rPr lang="es-ES" sz="1319">
                <a:latin typeface="Noto Sans "/>
              </a:rPr>
              <a:t>. 2022 Jun;36(6):797-806.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25AEF6-680E-3555-14C1-17F31DF514D1}"/>
              </a:ext>
            </a:extLst>
          </p:cNvPr>
          <p:cNvSpPr txBox="1"/>
          <p:nvPr/>
        </p:nvSpPr>
        <p:spPr>
          <a:xfrm>
            <a:off x="1165422" y="3427251"/>
            <a:ext cx="73776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La psoriasis aumenta el riesgo cardiovascular a través de varios mecanismos:</a:t>
            </a:r>
          </a:p>
          <a:p>
            <a:pPr algn="l"/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marL="457200" indent="-457200" algn="l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inflamatorios/inmunes</a:t>
            </a:r>
          </a:p>
          <a:p>
            <a:pPr marL="457200" indent="-457200" algn="l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comorbilidades cardio-metabólicos</a:t>
            </a:r>
          </a:p>
          <a:p>
            <a:pPr marL="457200" indent="-457200" algn="l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genéticos</a:t>
            </a:r>
          </a:p>
          <a:p>
            <a:pPr marL="471202" indent="-471202" algn="l">
              <a:buFontTx/>
              <a:buChar char="-"/>
            </a:pP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que en conjunto dañan las células endoteliales y promueven la aterosclerosis</a:t>
            </a:r>
            <a:r>
              <a:rPr lang="es-ES" sz="2700" baseline="30000">
                <a:solidFill>
                  <a:schemeClr val="bg1">
                    <a:lumMod val="50000"/>
                  </a:schemeClr>
                </a:solidFill>
                <a:latin typeface="Noto Sans "/>
              </a:rPr>
              <a:t>1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264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2E670E3-AB32-22C2-8CB3-9E8D7534D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>
            <a:extLst>
              <a:ext uri="{FF2B5EF4-FFF2-40B4-BE49-F238E27FC236}">
                <a16:creationId xmlns:a16="http://schemas.microsoft.com/office/drawing/2014/main" id="{0DF315B4-B1B2-8F5A-E4E7-6D6054457C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grpSp>
        <p:nvGrpSpPr>
          <p:cNvPr id="27" name="object 27">
            <a:extLst>
              <a:ext uri="{FF2B5EF4-FFF2-40B4-BE49-F238E27FC236}">
                <a16:creationId xmlns:a16="http://schemas.microsoft.com/office/drawing/2014/main" id="{876D2704-13ED-8CC5-D267-39E7730CA2A1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4F68406D-945A-A071-FCEA-9F55AF6D02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FB7D5ABB-4199-ECE9-1B93-6FB1492AE5C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A70C51D7-9ADA-FF92-2326-E0D0D7B7CD3E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7676ED06-FF75-01B4-0A03-32D3059F6E9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ED6E7619-11DD-1150-0DC4-D6E44941CFA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3FF1A942-F687-2D24-70EB-96F387A47719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EBC1AF69-0911-6A62-0199-A23E7BE7ED1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79EB77D8-1C82-20E4-8202-495F76BEDE5E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92363E93-A81F-0589-A73F-3E1BC4D8F6E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5B715D38-B8CB-2A9D-6FB3-68E49532DC7D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15BE426E-043A-1669-73FA-3D7BB3F4C2A0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86EB321E-72E7-2F30-44D7-D7DCDE610B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9BCFE45F-5CB4-1155-E9A5-E90F8940152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29">
            <a:extLst>
              <a:ext uri="{FF2B5EF4-FFF2-40B4-BE49-F238E27FC236}">
                <a16:creationId xmlns:a16="http://schemas.microsoft.com/office/drawing/2014/main" id="{D0BBCDB8-FECC-8677-8DAD-965F16D780A8}"/>
              </a:ext>
            </a:extLst>
          </p:cNvPr>
          <p:cNvSpPr txBox="1"/>
          <p:nvPr/>
        </p:nvSpPr>
        <p:spPr>
          <a:xfrm>
            <a:off x="3024240" y="10550713"/>
            <a:ext cx="14548119" cy="36804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1. Cura MJ. Highlights from the 2025 American Academy of Dermatology (AAD) Annual Meeting: Psoriasis Comorbidities, New Treatments, and Research Advances. International Psoriasis Council; 2025. Disponible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: https://psoriasiscouncil.org/patient-care-resources/2025-aad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8706FE1C-33F6-D903-4249-CF16169D752F}"/>
              </a:ext>
            </a:extLst>
          </p:cNvPr>
          <p:cNvSpPr txBox="1">
            <a:spLocks/>
          </p:cNvSpPr>
          <p:nvPr/>
        </p:nvSpPr>
        <p:spPr>
          <a:xfrm>
            <a:off x="883297" y="2218255"/>
            <a:ext cx="18226905" cy="687283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3800" b="1" i="0">
                <a:solidFill>
                  <a:srgbClr val="1D6A85"/>
                </a:solidFill>
                <a:latin typeface="Noto Sans"/>
                <a:ea typeface="+mn-ea"/>
                <a:cs typeface="Noto San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>
                <a:solidFill>
                  <a:srgbClr val="1D6985"/>
                </a:solidFill>
                <a:latin typeface="Noto Sans "/>
              </a:rPr>
              <a:t>En respuesta a la creciente evidencia sobre la relación entre psoriasis y enfermedades cardiovasculares, la AAD 2025 ha incorporado la evaluación cardiovascular rutinaria en todos los pacientes con psoriasis, especialmente en aquellos con:</a:t>
            </a:r>
            <a:r>
              <a:rPr lang="es-ES" sz="2700" baseline="30000">
                <a:solidFill>
                  <a:srgbClr val="1D6985"/>
                </a:solidFill>
                <a:latin typeface="Noto Sans "/>
              </a:rPr>
              <a:t>1</a:t>
            </a:r>
            <a:endParaRPr lang="es-ES" sz="2700">
              <a:solidFill>
                <a:srgbClr val="1D6985"/>
              </a:solidFill>
              <a:latin typeface="Noto Sans "/>
            </a:endParaRPr>
          </a:p>
          <a:p>
            <a:pPr marL="1130856" lvl="1"/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marL="1588056" lvl="1" indent="-457200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Más del 10% de superficie corporal afectada (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BSA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)</a:t>
            </a:r>
          </a:p>
          <a:p>
            <a:pPr marL="1588056" lvl="1" indent="-457200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Uso prolongado de tratamientos sistémicos.</a:t>
            </a:r>
          </a:p>
          <a:p>
            <a:pPr marL="1588056" lvl="1" indent="-457200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Enfermedad de larga evolución.</a:t>
            </a:r>
          </a:p>
          <a:p>
            <a:pPr marL="1588056" lvl="1" indent="-457200"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Presencia de 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artritis psoriásica.</a:t>
            </a:r>
          </a:p>
          <a:p>
            <a:pPr marL="1696298" lvl="1" indent="-565442">
              <a:buFont typeface="Wingdings" panose="05000000000000000000" pitchFamily="2" charset="2"/>
              <a:buChar char="q"/>
            </a:pPr>
            <a:endParaRPr lang="es-ES" sz="2700" b="1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r>
              <a:rPr lang="es-ES" sz="2700">
                <a:solidFill>
                  <a:srgbClr val="1D6985"/>
                </a:solidFill>
                <a:latin typeface="Noto Sans "/>
              </a:rPr>
              <a:t>Recomendaciones clave:</a:t>
            </a:r>
            <a:r>
              <a:rPr lang="es-ES" sz="2700" baseline="30000">
                <a:solidFill>
                  <a:srgbClr val="1D6985"/>
                </a:solidFill>
                <a:latin typeface="Noto Sans "/>
              </a:rPr>
              <a:t>1</a:t>
            </a:r>
            <a:endParaRPr lang="es-ES" sz="2700">
              <a:solidFill>
                <a:srgbClr val="1D6985"/>
              </a:solidFill>
              <a:latin typeface="Noto Sans "/>
            </a:endParaRPr>
          </a:p>
          <a:p>
            <a:endParaRPr lang="es-ES" sz="2700">
              <a:solidFill>
                <a:srgbClr val="1D6985"/>
              </a:solidFill>
              <a:latin typeface="Noto Sans "/>
            </a:endParaRPr>
          </a:p>
          <a:p>
            <a:pPr marL="1696298" lvl="1" indent="-565442">
              <a:buClr>
                <a:srgbClr val="EC959D"/>
              </a:buClr>
              <a:buFont typeface="Wingdings" panose="05000000000000000000" pitchFamily="2" charset="2"/>
              <a:buChar char="v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Calcular el 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riesgo cardiovascular a 10 años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 mediante herramientas como el 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ASCVD </a:t>
            </a:r>
            <a:r>
              <a:rPr lang="es-ES" sz="2700" b="1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Risk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 </a:t>
            </a:r>
            <a:r>
              <a:rPr lang="es-ES" sz="2700" b="1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Estimator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 Plus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  <a:p>
            <a:pPr marL="1696298" lvl="1" indent="-565442">
              <a:buClr>
                <a:srgbClr val="EC959D"/>
              </a:buClr>
              <a:buFont typeface="Wingdings" panose="05000000000000000000" pitchFamily="2" charset="2"/>
              <a:buChar char="v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Derivar a atención primaria o cardiología en pacientes con riesgo elevado.</a:t>
            </a:r>
          </a:p>
          <a:p>
            <a:pPr marL="1696298" lvl="1" indent="-565442">
              <a:buClr>
                <a:srgbClr val="EC959D"/>
              </a:buClr>
              <a:buFont typeface="Wingdings" panose="05000000000000000000" pitchFamily="2" charset="2"/>
              <a:buChar char="v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Realizar monitoreo de 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presión arterial, perfil lipídico y glucosa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 al menos una vez al año.</a:t>
            </a:r>
          </a:p>
          <a:p>
            <a:pPr marL="1696298" lvl="1" indent="-565442">
              <a:buClr>
                <a:srgbClr val="EC959D"/>
              </a:buClr>
              <a:buFont typeface="Wingdings" panose="05000000000000000000" pitchFamily="2" charset="2"/>
              <a:buChar char="v"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Promover </a:t>
            </a:r>
            <a:r>
              <a:rPr lang="es-ES" sz="2700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cambios en el estilo de vida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 y abandono del tabaquismo.</a:t>
            </a:r>
            <a:endParaRPr lang="es-ES" sz="2700" b="1">
              <a:solidFill>
                <a:schemeClr val="bg1">
                  <a:lumMod val="50000"/>
                </a:schemeClr>
              </a:solidFill>
              <a:latin typeface="Noto Sans 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958620-6DD9-2418-F5F3-D15A8B207D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42138" y="0"/>
            <a:ext cx="4661962" cy="1545997"/>
          </a:xfrm>
          <a:prstGeom prst="rect">
            <a:avLst/>
          </a:prstGeom>
        </p:spPr>
      </p:pic>
      <p:sp>
        <p:nvSpPr>
          <p:cNvPr id="12" name="object 24">
            <a:extLst>
              <a:ext uri="{FF2B5EF4-FFF2-40B4-BE49-F238E27FC236}">
                <a16:creationId xmlns:a16="http://schemas.microsoft.com/office/drawing/2014/main" id="{E9A552EC-5340-20B5-B84B-D0BB6B43A604}"/>
              </a:ext>
            </a:extLst>
          </p:cNvPr>
          <p:cNvSpPr txBox="1">
            <a:spLocks/>
          </p:cNvSpPr>
          <p:nvPr/>
        </p:nvSpPr>
        <p:spPr>
          <a:xfrm>
            <a:off x="1165422" y="266050"/>
            <a:ext cx="12640673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 marR="30480">
              <a:spcBef>
                <a:spcPts val="100"/>
              </a:spcBef>
            </a:pPr>
            <a:r>
              <a:rPr lang="es-ES"/>
              <a:t>Reunión Anual de la Academia Americana de Dermatología (AAD) de 2025</a:t>
            </a:r>
            <a:r>
              <a:rPr lang="es-ES" baseline="30000"/>
              <a:t>1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766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84FD211-411A-7B98-B87F-B8C34AB9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>
            <a:extLst>
              <a:ext uri="{FF2B5EF4-FFF2-40B4-BE49-F238E27FC236}">
                <a16:creationId xmlns:a16="http://schemas.microsoft.com/office/drawing/2014/main" id="{2DFA2233-8608-B558-F867-D62B3CCF21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grpSp>
        <p:nvGrpSpPr>
          <p:cNvPr id="27" name="object 27">
            <a:extLst>
              <a:ext uri="{FF2B5EF4-FFF2-40B4-BE49-F238E27FC236}">
                <a16:creationId xmlns:a16="http://schemas.microsoft.com/office/drawing/2014/main" id="{DEB0C9DB-ECA2-735F-7FF5-4D3EA86465E1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FEA84DC5-805B-0342-DE89-525D7A6AD13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892ADCB0-4E63-AD94-43D2-96051B50DB1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06253CA7-89D5-DD08-4F3B-BD03D0D71F66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32793326-207E-1542-A9BA-F2F9EE56DA7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9450059C-D0DF-81FE-9FB4-70D2F88AB4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F15C2ED9-9A7C-81D1-C9CE-983A01C8696C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0F128F81-EC0A-9BAA-A296-30A168B6783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4D0EFF79-733B-F57D-1B0F-E8B9A71C6086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3945DBA6-8441-C60A-2495-7D861AF80A7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2C6EDF94-DB95-E0B8-78E7-66553F7E883C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6E8BDEE0-EAF1-A616-5465-C07A79CA26D6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1C5D83A0-4067-0766-01AE-62FAB6328D8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1FE0725D-A35B-6382-B276-ED1A51C746D1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29">
            <a:extLst>
              <a:ext uri="{FF2B5EF4-FFF2-40B4-BE49-F238E27FC236}">
                <a16:creationId xmlns:a16="http://schemas.microsoft.com/office/drawing/2014/main" id="{928749A5-33AF-0050-46B2-0B635D4D5743}"/>
              </a:ext>
            </a:extLst>
          </p:cNvPr>
          <p:cNvSpPr txBox="1"/>
          <p:nvPr/>
        </p:nvSpPr>
        <p:spPr>
          <a:xfrm>
            <a:off x="3024240" y="10550713"/>
            <a:ext cx="14548119" cy="36804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1. Smith A, et al. Improving Cardiovascular Outcomes in the Psoriasis Cohort. Psoriasis and Cardiovascular Disease-Clinician Knowledge, Practice and Perceptions.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Australas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J Dermatol. 2025 Jun;66(4):e187-e196.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: 10.1111/ajd.14436. </a:t>
            </a:r>
            <a:r>
              <a:rPr lang="en-US" sz="1000" err="1">
                <a:solidFill>
                  <a:schemeClr val="bg1"/>
                </a:solidFill>
                <a:latin typeface="Noto Sans"/>
                <a:cs typeface="Noto Sans"/>
              </a:rPr>
              <a:t>Epub</a:t>
            </a:r>
            <a:r>
              <a:rPr lang="en-US" sz="1000">
                <a:solidFill>
                  <a:schemeClr val="bg1"/>
                </a:solidFill>
                <a:latin typeface="Noto Sans"/>
                <a:cs typeface="Noto Sans"/>
              </a:rPr>
              <a:t> 2025 Feb 22.</a:t>
            </a:r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8223784D-DCCB-E249-5529-443309097E72}"/>
              </a:ext>
            </a:extLst>
          </p:cNvPr>
          <p:cNvSpPr txBox="1">
            <a:spLocks/>
          </p:cNvSpPr>
          <p:nvPr/>
        </p:nvSpPr>
        <p:spPr>
          <a:xfrm>
            <a:off x="1165422" y="266050"/>
            <a:ext cx="16406937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 marR="30480">
              <a:spcBef>
                <a:spcPts val="100"/>
              </a:spcBef>
            </a:pPr>
            <a:r>
              <a:rPr lang="es-ES"/>
              <a:t>IMPORTANCIA DE LA CONCIENCIACIÓN DE LOS PROFESIONALES SOBRE LA RELACIÓN ENTRE LA PSORIASIS Y LAS ECVS Y DEL MANEJO INTEGRAL</a:t>
            </a:r>
            <a:r>
              <a:rPr lang="es-ES" baseline="30000"/>
              <a:t>1</a:t>
            </a: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AADE30-64C9-A97A-E28A-376B952282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1" r="-1"/>
          <a:stretch>
            <a:fillRect/>
          </a:stretch>
        </p:blipFill>
        <p:spPr>
          <a:xfrm>
            <a:off x="11064598" y="3980310"/>
            <a:ext cx="6731523" cy="31494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5FB724F-5E09-9C01-8A63-E4C1D7E504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49701"/>
          <a:stretch>
            <a:fillRect/>
          </a:stretch>
        </p:blipFill>
        <p:spPr>
          <a:xfrm>
            <a:off x="929813" y="4592063"/>
            <a:ext cx="9192326" cy="35849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F06E3E-4EB0-123E-89E9-F09CF2A728C9}"/>
              </a:ext>
            </a:extLst>
          </p:cNvPr>
          <p:cNvSpPr txBox="1"/>
          <p:nvPr/>
        </p:nvSpPr>
        <p:spPr>
          <a:xfrm>
            <a:off x="3449434" y="8426490"/>
            <a:ext cx="4046997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19" err="1">
                <a:latin typeface="Noto Sans "/>
              </a:rPr>
              <a:t>Australas</a:t>
            </a:r>
            <a:r>
              <a:rPr lang="pt-BR" sz="1319">
                <a:latin typeface="Noto Sans "/>
              </a:rPr>
              <a:t> J Dermatol. 2025 Jun;66(4):e187-e196.</a:t>
            </a:r>
            <a:endParaRPr lang="es-ES" sz="1319">
              <a:latin typeface="Noto Sans 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6580B6-5DD0-E984-D2DA-CB03C267C442}"/>
              </a:ext>
            </a:extLst>
          </p:cNvPr>
          <p:cNvSpPr txBox="1"/>
          <p:nvPr/>
        </p:nvSpPr>
        <p:spPr>
          <a:xfrm>
            <a:off x="10737850" y="2367700"/>
            <a:ext cx="765254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3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s-ES" sz="2144">
                <a:solidFill>
                  <a:srgbClr val="1D6985"/>
                </a:solidFill>
                <a:latin typeface="Noto Sans "/>
              </a:rPr>
              <a:t>Modelo de atención colaborativa propuesto para la prevención de enfermedades cardiovasculares en pacientes con psoriasis</a:t>
            </a:r>
            <a:r>
              <a:rPr lang="es-ES" sz="2144" baseline="30000">
                <a:solidFill>
                  <a:srgbClr val="1D6985"/>
                </a:solidFill>
                <a:latin typeface="Noto Sans "/>
              </a:rPr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164894-1245-7CEA-22CB-1DCFAA0A1C39}"/>
              </a:ext>
            </a:extLst>
          </p:cNvPr>
          <p:cNvSpPr txBox="1"/>
          <p:nvPr/>
        </p:nvSpPr>
        <p:spPr>
          <a:xfrm>
            <a:off x="10609260" y="7553377"/>
            <a:ext cx="765254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2500">
                <a:solidFill>
                  <a:schemeClr val="bg1">
                    <a:lumMod val="50000"/>
                  </a:schemeClr>
                </a:solidFill>
                <a:latin typeface="Noto Sans "/>
              </a:rPr>
              <a:t>La participación de un cardiólogo puede ser necesaria para pacientes más complejos. La iniciación del cribado cardiovascular por parte del dermatólogo y reumatólogo puede ser apropiada con una gestión dirigida por el médico de familia</a:t>
            </a:r>
            <a:r>
              <a:rPr lang="es-ES" sz="2500" baseline="30000">
                <a:solidFill>
                  <a:schemeClr val="bg1">
                    <a:lumMod val="50000"/>
                  </a:schemeClr>
                </a:solidFill>
                <a:latin typeface="Noto Sans "/>
              </a:rPr>
              <a:t>1</a:t>
            </a:r>
            <a:r>
              <a:rPr lang="es-ES" sz="2500">
                <a:solidFill>
                  <a:schemeClr val="bg1">
                    <a:lumMod val="50000"/>
                  </a:schemeClr>
                </a:solidFill>
                <a:latin typeface="Noto Sans 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7A12B2-D7B7-D121-3A64-AA390AF839F2}"/>
              </a:ext>
            </a:extLst>
          </p:cNvPr>
          <p:cNvSpPr txBox="1"/>
          <p:nvPr/>
        </p:nvSpPr>
        <p:spPr>
          <a:xfrm>
            <a:off x="15434422" y="6512780"/>
            <a:ext cx="2663261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19" err="1">
                <a:latin typeface="Noto Sans "/>
              </a:rPr>
              <a:t>Australas</a:t>
            </a:r>
            <a:r>
              <a:rPr lang="pt-BR" sz="1319">
                <a:latin typeface="Noto Sans "/>
              </a:rPr>
              <a:t> J Dermatol. 2025 Jun;66(4):e187-e196.</a:t>
            </a:r>
            <a:endParaRPr lang="es-ES" sz="1319">
              <a:latin typeface="Noto Sans 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B3F19EA-3871-6213-DB8D-172EC4A7CA7C}"/>
              </a:ext>
            </a:extLst>
          </p:cNvPr>
          <p:cNvSpPr txBox="1"/>
          <p:nvPr/>
        </p:nvSpPr>
        <p:spPr>
          <a:xfrm>
            <a:off x="1166531" y="2549518"/>
            <a:ext cx="87695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Este estudio</a:t>
            </a:r>
            <a:r>
              <a:rPr lang="es-ES" sz="2700" baseline="30000">
                <a:solidFill>
                  <a:schemeClr val="bg1">
                    <a:lumMod val="50000"/>
                  </a:schemeClr>
                </a:solidFill>
                <a:latin typeface="Noto Sans "/>
              </a:rPr>
              <a:t>1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 muestra una carencia relevante, sobre todo a nivel de los médicos de atención primaria (</a:t>
            </a:r>
            <a:r>
              <a:rPr lang="es-ES" sz="2700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MAPs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), en el conocimiento de la relación entre la psoriasis y la ECV.</a:t>
            </a:r>
          </a:p>
        </p:txBody>
      </p:sp>
    </p:spTree>
    <p:extLst>
      <p:ext uri="{BB962C8B-B14F-4D97-AF65-F5344CB8AC3E}">
        <p14:creationId xmlns:p14="http://schemas.microsoft.com/office/powerpoint/2010/main" val="12234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1641E-3D3B-5DDD-D224-E98E1E14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8">
            <a:extLst>
              <a:ext uri="{FF2B5EF4-FFF2-40B4-BE49-F238E27FC236}">
                <a16:creationId xmlns:a16="http://schemas.microsoft.com/office/drawing/2014/main" id="{996FD0A9-2CB0-410B-3060-F431DF7435C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5" name="object 59">
            <a:extLst>
              <a:ext uri="{FF2B5EF4-FFF2-40B4-BE49-F238E27FC236}">
                <a16:creationId xmlns:a16="http://schemas.microsoft.com/office/drawing/2014/main" id="{DFDB8129-3039-B4CA-357B-F879BAA85B32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590352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/>
              <a:t>Conflictos de interés</a:t>
            </a:r>
            <a:endParaRPr lang="es-ES" spc="-1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8D92F31-61D5-8F1F-68E7-0391C79771C8}"/>
              </a:ext>
            </a:extLst>
          </p:cNvPr>
          <p:cNvSpPr txBox="1"/>
          <p:nvPr/>
        </p:nvSpPr>
        <p:spPr>
          <a:xfrm>
            <a:off x="1060450" y="2225675"/>
            <a:ext cx="17505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Añade tu texto</a:t>
            </a:r>
            <a:endParaRPr lang="es-ES" sz="20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9" name="object 62">
            <a:extLst>
              <a:ext uri="{FF2B5EF4-FFF2-40B4-BE49-F238E27FC236}">
                <a16:creationId xmlns:a16="http://schemas.microsoft.com/office/drawing/2014/main" id="{855DD587-99F9-9678-70F3-CA1F4C618E0B}"/>
              </a:ext>
            </a:extLst>
          </p:cNvPr>
          <p:cNvGrpSpPr/>
          <p:nvPr/>
        </p:nvGrpSpPr>
        <p:grpSpPr>
          <a:xfrm>
            <a:off x="0" y="10226244"/>
            <a:ext cx="20104100" cy="1082312"/>
            <a:chOff x="0" y="10226243"/>
            <a:chExt cx="20104100" cy="1082312"/>
          </a:xfrm>
        </p:grpSpPr>
        <p:pic>
          <p:nvPicPr>
            <p:cNvPr id="20" name="object 63">
              <a:extLst>
                <a:ext uri="{FF2B5EF4-FFF2-40B4-BE49-F238E27FC236}">
                  <a16:creationId xmlns:a16="http://schemas.microsoft.com/office/drawing/2014/main" id="{B32108B5-B981-6972-7A41-CC64EEDADAD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64">
              <a:extLst>
                <a:ext uri="{FF2B5EF4-FFF2-40B4-BE49-F238E27FC236}">
                  <a16:creationId xmlns:a16="http://schemas.microsoft.com/office/drawing/2014/main" id="{E7C122CF-987F-B7C8-77C3-03F05C15DEE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65">
              <a:extLst>
                <a:ext uri="{FF2B5EF4-FFF2-40B4-BE49-F238E27FC236}">
                  <a16:creationId xmlns:a16="http://schemas.microsoft.com/office/drawing/2014/main" id="{D4B95E11-857B-81EC-C119-BB5FF71BDCFA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66">
              <a:extLst>
                <a:ext uri="{FF2B5EF4-FFF2-40B4-BE49-F238E27FC236}">
                  <a16:creationId xmlns:a16="http://schemas.microsoft.com/office/drawing/2014/main" id="{6C843D2B-88D2-4852-A9C2-4AC6A5BFA93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67">
              <a:extLst>
                <a:ext uri="{FF2B5EF4-FFF2-40B4-BE49-F238E27FC236}">
                  <a16:creationId xmlns:a16="http://schemas.microsoft.com/office/drawing/2014/main" id="{9CB02544-2C3F-5F1D-DF8A-ABC81E5452A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68">
              <a:extLst>
                <a:ext uri="{FF2B5EF4-FFF2-40B4-BE49-F238E27FC236}">
                  <a16:creationId xmlns:a16="http://schemas.microsoft.com/office/drawing/2014/main" id="{A85069C8-FC32-6ECC-51E9-FCF5A233EA6A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69">
              <a:extLst>
                <a:ext uri="{FF2B5EF4-FFF2-40B4-BE49-F238E27FC236}">
                  <a16:creationId xmlns:a16="http://schemas.microsoft.com/office/drawing/2014/main" id="{CBA09A87-8755-35E3-103B-46008808FEC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70">
              <a:extLst>
                <a:ext uri="{FF2B5EF4-FFF2-40B4-BE49-F238E27FC236}">
                  <a16:creationId xmlns:a16="http://schemas.microsoft.com/office/drawing/2014/main" id="{1335B900-858D-891A-214B-35351CCFC348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71">
              <a:extLst>
                <a:ext uri="{FF2B5EF4-FFF2-40B4-BE49-F238E27FC236}">
                  <a16:creationId xmlns:a16="http://schemas.microsoft.com/office/drawing/2014/main" id="{45C1F0A9-2382-7A17-1D48-7AEC676F68F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72">
              <a:extLst>
                <a:ext uri="{FF2B5EF4-FFF2-40B4-BE49-F238E27FC236}">
                  <a16:creationId xmlns:a16="http://schemas.microsoft.com/office/drawing/2014/main" id="{4BAD021B-346B-3DBE-C38E-D25F54C5F19A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3">
              <a:extLst>
                <a:ext uri="{FF2B5EF4-FFF2-40B4-BE49-F238E27FC236}">
                  <a16:creationId xmlns:a16="http://schemas.microsoft.com/office/drawing/2014/main" id="{D34CC86D-DBBC-6F8D-9B93-2538B31B80CB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74">
              <a:extLst>
                <a:ext uri="{FF2B5EF4-FFF2-40B4-BE49-F238E27FC236}">
                  <a16:creationId xmlns:a16="http://schemas.microsoft.com/office/drawing/2014/main" id="{EE2EEFBA-7D2F-F12B-E4DD-EA419E0BD31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75">
              <a:extLst>
                <a:ext uri="{FF2B5EF4-FFF2-40B4-BE49-F238E27FC236}">
                  <a16:creationId xmlns:a16="http://schemas.microsoft.com/office/drawing/2014/main" id="{0F715972-0250-48A5-92B6-A6E3C83AF694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4859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8891" y="1663177"/>
            <a:ext cx="17574260" cy="7232015"/>
            <a:chOff x="1248891" y="1663177"/>
            <a:chExt cx="17574260" cy="7232015"/>
          </a:xfrm>
        </p:grpSpPr>
        <p:sp>
          <p:nvSpPr>
            <p:cNvPr id="3" name="object 3"/>
            <p:cNvSpPr/>
            <p:nvPr/>
          </p:nvSpPr>
          <p:spPr>
            <a:xfrm>
              <a:off x="1254263" y="2209335"/>
              <a:ext cx="17562195" cy="6685915"/>
            </a:xfrm>
            <a:custGeom>
              <a:avLst/>
              <a:gdLst/>
              <a:ahLst/>
              <a:cxnLst/>
              <a:rect l="l" t="t" r="r" b="b"/>
              <a:pathLst>
                <a:path w="17562195" h="6685915">
                  <a:moveTo>
                    <a:pt x="17561664" y="0"/>
                  </a:moveTo>
                  <a:lnTo>
                    <a:pt x="0" y="0"/>
                  </a:lnTo>
                  <a:lnTo>
                    <a:pt x="0" y="6201319"/>
                  </a:lnTo>
                  <a:lnTo>
                    <a:pt x="2216" y="6247956"/>
                  </a:lnTo>
                  <a:lnTo>
                    <a:pt x="8731" y="6293339"/>
                  </a:lnTo>
                  <a:lnTo>
                    <a:pt x="19342" y="6337264"/>
                  </a:lnTo>
                  <a:lnTo>
                    <a:pt x="33845" y="6379530"/>
                  </a:lnTo>
                  <a:lnTo>
                    <a:pt x="52037" y="6419932"/>
                  </a:lnTo>
                  <a:lnTo>
                    <a:pt x="73716" y="6458269"/>
                  </a:lnTo>
                  <a:lnTo>
                    <a:pt x="98679" y="6494337"/>
                  </a:lnTo>
                  <a:lnTo>
                    <a:pt x="126722" y="6527933"/>
                  </a:lnTo>
                  <a:lnTo>
                    <a:pt x="157643" y="6558854"/>
                  </a:lnTo>
                  <a:lnTo>
                    <a:pt x="191239" y="6586897"/>
                  </a:lnTo>
                  <a:lnTo>
                    <a:pt x="227306" y="6611859"/>
                  </a:lnTo>
                  <a:lnTo>
                    <a:pt x="265643" y="6633538"/>
                  </a:lnTo>
                  <a:lnTo>
                    <a:pt x="306046" y="6651731"/>
                  </a:lnTo>
                  <a:lnTo>
                    <a:pt x="348311" y="6666234"/>
                  </a:lnTo>
                  <a:lnTo>
                    <a:pt x="392237" y="6676844"/>
                  </a:lnTo>
                  <a:lnTo>
                    <a:pt x="437620" y="6683359"/>
                  </a:lnTo>
                  <a:lnTo>
                    <a:pt x="484257" y="6685576"/>
                  </a:lnTo>
                  <a:lnTo>
                    <a:pt x="17077406" y="6685576"/>
                  </a:lnTo>
                  <a:lnTo>
                    <a:pt x="17124043" y="6683359"/>
                  </a:lnTo>
                  <a:lnTo>
                    <a:pt x="17169426" y="6676844"/>
                  </a:lnTo>
                  <a:lnTo>
                    <a:pt x="17213352" y="6666234"/>
                  </a:lnTo>
                  <a:lnTo>
                    <a:pt x="17255618" y="6651731"/>
                  </a:lnTo>
                  <a:lnTo>
                    <a:pt x="17296020" y="6633538"/>
                  </a:lnTo>
                  <a:lnTo>
                    <a:pt x="17334357" y="6611859"/>
                  </a:lnTo>
                  <a:lnTo>
                    <a:pt x="17370424" y="6586897"/>
                  </a:lnTo>
                  <a:lnTo>
                    <a:pt x="17404020" y="6558854"/>
                  </a:lnTo>
                  <a:lnTo>
                    <a:pt x="17434941" y="6527933"/>
                  </a:lnTo>
                  <a:lnTo>
                    <a:pt x="17462984" y="6494337"/>
                  </a:lnTo>
                  <a:lnTo>
                    <a:pt x="17487947" y="6458269"/>
                  </a:lnTo>
                  <a:lnTo>
                    <a:pt x="17509626" y="6419932"/>
                  </a:lnTo>
                  <a:lnTo>
                    <a:pt x="17527818" y="6379530"/>
                  </a:lnTo>
                  <a:lnTo>
                    <a:pt x="17542321" y="6337264"/>
                  </a:lnTo>
                  <a:lnTo>
                    <a:pt x="17552932" y="6293339"/>
                  </a:lnTo>
                  <a:lnTo>
                    <a:pt x="17559447" y="6247956"/>
                  </a:lnTo>
                  <a:lnTo>
                    <a:pt x="17561664" y="6201319"/>
                  </a:lnTo>
                  <a:lnTo>
                    <a:pt x="17561664" y="0"/>
                  </a:lnTo>
                  <a:close/>
                </a:path>
              </a:pathLst>
            </a:custGeom>
            <a:solidFill>
              <a:srgbClr val="D7D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8734" y="1673020"/>
              <a:ext cx="8422005" cy="803910"/>
            </a:xfrm>
            <a:custGeom>
              <a:avLst/>
              <a:gdLst/>
              <a:ahLst/>
              <a:cxnLst/>
              <a:rect l="l" t="t" r="r" b="b"/>
              <a:pathLst>
                <a:path w="8422005" h="803910">
                  <a:moveTo>
                    <a:pt x="8019619" y="0"/>
                  </a:moveTo>
                  <a:lnTo>
                    <a:pt x="401903" y="0"/>
                  </a:lnTo>
                  <a:lnTo>
                    <a:pt x="355034" y="2703"/>
                  </a:lnTo>
                  <a:lnTo>
                    <a:pt x="309752" y="10614"/>
                  </a:lnTo>
                  <a:lnTo>
                    <a:pt x="266359" y="23430"/>
                  </a:lnTo>
                  <a:lnTo>
                    <a:pt x="225158" y="40850"/>
                  </a:lnTo>
                  <a:lnTo>
                    <a:pt x="186449" y="62572"/>
                  </a:lnTo>
                  <a:lnTo>
                    <a:pt x="150535" y="88294"/>
                  </a:lnTo>
                  <a:lnTo>
                    <a:pt x="117716" y="117716"/>
                  </a:lnTo>
                  <a:lnTo>
                    <a:pt x="88294" y="150535"/>
                  </a:lnTo>
                  <a:lnTo>
                    <a:pt x="62572" y="186449"/>
                  </a:lnTo>
                  <a:lnTo>
                    <a:pt x="40850" y="225158"/>
                  </a:lnTo>
                  <a:lnTo>
                    <a:pt x="23430" y="266359"/>
                  </a:lnTo>
                  <a:lnTo>
                    <a:pt x="10614" y="309752"/>
                  </a:lnTo>
                  <a:lnTo>
                    <a:pt x="2703" y="355034"/>
                  </a:lnTo>
                  <a:lnTo>
                    <a:pt x="0" y="401903"/>
                  </a:lnTo>
                  <a:lnTo>
                    <a:pt x="2703" y="448773"/>
                  </a:lnTo>
                  <a:lnTo>
                    <a:pt x="10614" y="494055"/>
                  </a:lnTo>
                  <a:lnTo>
                    <a:pt x="23430" y="537448"/>
                  </a:lnTo>
                  <a:lnTo>
                    <a:pt x="40850" y="578649"/>
                  </a:lnTo>
                  <a:lnTo>
                    <a:pt x="62572" y="617358"/>
                  </a:lnTo>
                  <a:lnTo>
                    <a:pt x="88294" y="653272"/>
                  </a:lnTo>
                  <a:lnTo>
                    <a:pt x="117716" y="686091"/>
                  </a:lnTo>
                  <a:lnTo>
                    <a:pt x="150535" y="715513"/>
                  </a:lnTo>
                  <a:lnTo>
                    <a:pt x="186449" y="741235"/>
                  </a:lnTo>
                  <a:lnTo>
                    <a:pt x="225158" y="762957"/>
                  </a:lnTo>
                  <a:lnTo>
                    <a:pt x="266359" y="780377"/>
                  </a:lnTo>
                  <a:lnTo>
                    <a:pt x="309752" y="793193"/>
                  </a:lnTo>
                  <a:lnTo>
                    <a:pt x="355034" y="801104"/>
                  </a:lnTo>
                  <a:lnTo>
                    <a:pt x="401903" y="803807"/>
                  </a:lnTo>
                  <a:lnTo>
                    <a:pt x="8019619" y="803807"/>
                  </a:lnTo>
                  <a:lnTo>
                    <a:pt x="8066489" y="801104"/>
                  </a:lnTo>
                  <a:lnTo>
                    <a:pt x="8111771" y="793193"/>
                  </a:lnTo>
                  <a:lnTo>
                    <a:pt x="8155163" y="780377"/>
                  </a:lnTo>
                  <a:lnTo>
                    <a:pt x="8196365" y="762957"/>
                  </a:lnTo>
                  <a:lnTo>
                    <a:pt x="8235074" y="741235"/>
                  </a:lnTo>
                  <a:lnTo>
                    <a:pt x="8270988" y="715513"/>
                  </a:lnTo>
                  <a:lnTo>
                    <a:pt x="8303807" y="686091"/>
                  </a:lnTo>
                  <a:lnTo>
                    <a:pt x="8333228" y="653272"/>
                  </a:lnTo>
                  <a:lnTo>
                    <a:pt x="8358951" y="617358"/>
                  </a:lnTo>
                  <a:lnTo>
                    <a:pt x="8380673" y="578649"/>
                  </a:lnTo>
                  <a:lnTo>
                    <a:pt x="8398092" y="537448"/>
                  </a:lnTo>
                  <a:lnTo>
                    <a:pt x="8410908" y="494055"/>
                  </a:lnTo>
                  <a:lnTo>
                    <a:pt x="8418819" y="448773"/>
                  </a:lnTo>
                  <a:lnTo>
                    <a:pt x="8421523" y="401903"/>
                  </a:lnTo>
                  <a:lnTo>
                    <a:pt x="8418819" y="355034"/>
                  </a:lnTo>
                  <a:lnTo>
                    <a:pt x="8410908" y="309752"/>
                  </a:lnTo>
                  <a:lnTo>
                    <a:pt x="8398092" y="266359"/>
                  </a:lnTo>
                  <a:lnTo>
                    <a:pt x="8380673" y="225158"/>
                  </a:lnTo>
                  <a:lnTo>
                    <a:pt x="8358951" y="186449"/>
                  </a:lnTo>
                  <a:lnTo>
                    <a:pt x="8333228" y="150535"/>
                  </a:lnTo>
                  <a:lnTo>
                    <a:pt x="8303807" y="117716"/>
                  </a:lnTo>
                  <a:lnTo>
                    <a:pt x="8270988" y="88294"/>
                  </a:lnTo>
                  <a:lnTo>
                    <a:pt x="8235074" y="62572"/>
                  </a:lnTo>
                  <a:lnTo>
                    <a:pt x="8196365" y="40850"/>
                  </a:lnTo>
                  <a:lnTo>
                    <a:pt x="8155163" y="23430"/>
                  </a:lnTo>
                  <a:lnTo>
                    <a:pt x="8111771" y="10614"/>
                  </a:lnTo>
                  <a:lnTo>
                    <a:pt x="8066489" y="2703"/>
                  </a:lnTo>
                  <a:lnTo>
                    <a:pt x="8019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8734" y="1673020"/>
              <a:ext cx="8422005" cy="803910"/>
            </a:xfrm>
            <a:custGeom>
              <a:avLst/>
              <a:gdLst/>
              <a:ahLst/>
              <a:cxnLst/>
              <a:rect l="l" t="t" r="r" b="b"/>
              <a:pathLst>
                <a:path w="8422005" h="803910">
                  <a:moveTo>
                    <a:pt x="401903" y="0"/>
                  </a:moveTo>
                  <a:lnTo>
                    <a:pt x="355034" y="2703"/>
                  </a:lnTo>
                  <a:lnTo>
                    <a:pt x="309752" y="10614"/>
                  </a:lnTo>
                  <a:lnTo>
                    <a:pt x="266359" y="23430"/>
                  </a:lnTo>
                  <a:lnTo>
                    <a:pt x="225158" y="40850"/>
                  </a:lnTo>
                  <a:lnTo>
                    <a:pt x="186449" y="62572"/>
                  </a:lnTo>
                  <a:lnTo>
                    <a:pt x="150535" y="88294"/>
                  </a:lnTo>
                  <a:lnTo>
                    <a:pt x="117716" y="117716"/>
                  </a:lnTo>
                  <a:lnTo>
                    <a:pt x="88294" y="150535"/>
                  </a:lnTo>
                  <a:lnTo>
                    <a:pt x="62572" y="186449"/>
                  </a:lnTo>
                  <a:lnTo>
                    <a:pt x="40850" y="225158"/>
                  </a:lnTo>
                  <a:lnTo>
                    <a:pt x="23430" y="266359"/>
                  </a:lnTo>
                  <a:lnTo>
                    <a:pt x="10614" y="309752"/>
                  </a:lnTo>
                  <a:lnTo>
                    <a:pt x="2703" y="355034"/>
                  </a:lnTo>
                  <a:lnTo>
                    <a:pt x="0" y="401903"/>
                  </a:lnTo>
                  <a:lnTo>
                    <a:pt x="2703" y="448773"/>
                  </a:lnTo>
                  <a:lnTo>
                    <a:pt x="10614" y="494055"/>
                  </a:lnTo>
                  <a:lnTo>
                    <a:pt x="23430" y="537448"/>
                  </a:lnTo>
                  <a:lnTo>
                    <a:pt x="40850" y="578649"/>
                  </a:lnTo>
                  <a:lnTo>
                    <a:pt x="62572" y="617358"/>
                  </a:lnTo>
                  <a:lnTo>
                    <a:pt x="88294" y="653272"/>
                  </a:lnTo>
                  <a:lnTo>
                    <a:pt x="117716" y="686091"/>
                  </a:lnTo>
                  <a:lnTo>
                    <a:pt x="150535" y="715513"/>
                  </a:lnTo>
                  <a:lnTo>
                    <a:pt x="186449" y="741235"/>
                  </a:lnTo>
                  <a:lnTo>
                    <a:pt x="225158" y="762957"/>
                  </a:lnTo>
                  <a:lnTo>
                    <a:pt x="266359" y="780377"/>
                  </a:lnTo>
                  <a:lnTo>
                    <a:pt x="309752" y="793193"/>
                  </a:lnTo>
                  <a:lnTo>
                    <a:pt x="355034" y="801104"/>
                  </a:lnTo>
                  <a:lnTo>
                    <a:pt x="401903" y="803807"/>
                  </a:lnTo>
                  <a:lnTo>
                    <a:pt x="8019619" y="803807"/>
                  </a:lnTo>
                  <a:lnTo>
                    <a:pt x="8066489" y="801104"/>
                  </a:lnTo>
                  <a:lnTo>
                    <a:pt x="8111771" y="793193"/>
                  </a:lnTo>
                  <a:lnTo>
                    <a:pt x="8155163" y="780377"/>
                  </a:lnTo>
                  <a:lnTo>
                    <a:pt x="8196365" y="762957"/>
                  </a:lnTo>
                  <a:lnTo>
                    <a:pt x="8235074" y="741235"/>
                  </a:lnTo>
                  <a:lnTo>
                    <a:pt x="8270988" y="715513"/>
                  </a:lnTo>
                  <a:lnTo>
                    <a:pt x="8303807" y="686091"/>
                  </a:lnTo>
                  <a:lnTo>
                    <a:pt x="8333228" y="653272"/>
                  </a:lnTo>
                  <a:lnTo>
                    <a:pt x="8358951" y="617358"/>
                  </a:lnTo>
                  <a:lnTo>
                    <a:pt x="8380673" y="578649"/>
                  </a:lnTo>
                  <a:lnTo>
                    <a:pt x="8398092" y="537448"/>
                  </a:lnTo>
                  <a:lnTo>
                    <a:pt x="8410908" y="494055"/>
                  </a:lnTo>
                  <a:lnTo>
                    <a:pt x="8418819" y="448773"/>
                  </a:lnTo>
                  <a:lnTo>
                    <a:pt x="8421523" y="401903"/>
                  </a:lnTo>
                  <a:lnTo>
                    <a:pt x="8418819" y="355034"/>
                  </a:lnTo>
                  <a:lnTo>
                    <a:pt x="8410908" y="309752"/>
                  </a:lnTo>
                  <a:lnTo>
                    <a:pt x="8398092" y="266359"/>
                  </a:lnTo>
                  <a:lnTo>
                    <a:pt x="8380673" y="225158"/>
                  </a:lnTo>
                  <a:lnTo>
                    <a:pt x="8358951" y="186449"/>
                  </a:lnTo>
                  <a:lnTo>
                    <a:pt x="8333228" y="150535"/>
                  </a:lnTo>
                  <a:lnTo>
                    <a:pt x="8303807" y="117716"/>
                  </a:lnTo>
                  <a:lnTo>
                    <a:pt x="8270988" y="88294"/>
                  </a:lnTo>
                  <a:lnTo>
                    <a:pt x="8235074" y="62572"/>
                  </a:lnTo>
                  <a:lnTo>
                    <a:pt x="8196365" y="40850"/>
                  </a:lnTo>
                  <a:lnTo>
                    <a:pt x="8155163" y="23430"/>
                  </a:lnTo>
                  <a:lnTo>
                    <a:pt x="8111771" y="10614"/>
                  </a:lnTo>
                  <a:lnTo>
                    <a:pt x="8066489" y="2703"/>
                  </a:lnTo>
                  <a:lnTo>
                    <a:pt x="8019619" y="0"/>
                  </a:lnTo>
                  <a:lnTo>
                    <a:pt x="401903" y="0"/>
                  </a:lnTo>
                  <a:close/>
                </a:path>
              </a:pathLst>
            </a:custGeom>
            <a:ln w="19664">
              <a:solidFill>
                <a:srgbClr val="EB95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01024" y="1673020"/>
              <a:ext cx="8422005" cy="803910"/>
            </a:xfrm>
            <a:custGeom>
              <a:avLst/>
              <a:gdLst/>
              <a:ahLst/>
              <a:cxnLst/>
              <a:rect l="l" t="t" r="r" b="b"/>
              <a:pathLst>
                <a:path w="8422005" h="803910">
                  <a:moveTo>
                    <a:pt x="8019619" y="0"/>
                  </a:moveTo>
                  <a:lnTo>
                    <a:pt x="401903" y="0"/>
                  </a:lnTo>
                  <a:lnTo>
                    <a:pt x="355034" y="2703"/>
                  </a:lnTo>
                  <a:lnTo>
                    <a:pt x="309752" y="10614"/>
                  </a:lnTo>
                  <a:lnTo>
                    <a:pt x="266359" y="23430"/>
                  </a:lnTo>
                  <a:lnTo>
                    <a:pt x="225158" y="40850"/>
                  </a:lnTo>
                  <a:lnTo>
                    <a:pt x="186449" y="62572"/>
                  </a:lnTo>
                  <a:lnTo>
                    <a:pt x="150535" y="88294"/>
                  </a:lnTo>
                  <a:lnTo>
                    <a:pt x="117716" y="117716"/>
                  </a:lnTo>
                  <a:lnTo>
                    <a:pt x="88294" y="150535"/>
                  </a:lnTo>
                  <a:lnTo>
                    <a:pt x="62572" y="186449"/>
                  </a:lnTo>
                  <a:lnTo>
                    <a:pt x="40850" y="225158"/>
                  </a:lnTo>
                  <a:lnTo>
                    <a:pt x="23430" y="266359"/>
                  </a:lnTo>
                  <a:lnTo>
                    <a:pt x="10614" y="309752"/>
                  </a:lnTo>
                  <a:lnTo>
                    <a:pt x="2703" y="355034"/>
                  </a:lnTo>
                  <a:lnTo>
                    <a:pt x="0" y="401903"/>
                  </a:lnTo>
                  <a:lnTo>
                    <a:pt x="2703" y="448773"/>
                  </a:lnTo>
                  <a:lnTo>
                    <a:pt x="10614" y="494055"/>
                  </a:lnTo>
                  <a:lnTo>
                    <a:pt x="23430" y="537448"/>
                  </a:lnTo>
                  <a:lnTo>
                    <a:pt x="40850" y="578649"/>
                  </a:lnTo>
                  <a:lnTo>
                    <a:pt x="62572" y="617358"/>
                  </a:lnTo>
                  <a:lnTo>
                    <a:pt x="88294" y="653272"/>
                  </a:lnTo>
                  <a:lnTo>
                    <a:pt x="117716" y="686091"/>
                  </a:lnTo>
                  <a:lnTo>
                    <a:pt x="150535" y="715513"/>
                  </a:lnTo>
                  <a:lnTo>
                    <a:pt x="186449" y="741235"/>
                  </a:lnTo>
                  <a:lnTo>
                    <a:pt x="225158" y="762957"/>
                  </a:lnTo>
                  <a:lnTo>
                    <a:pt x="266359" y="780377"/>
                  </a:lnTo>
                  <a:lnTo>
                    <a:pt x="309752" y="793193"/>
                  </a:lnTo>
                  <a:lnTo>
                    <a:pt x="355034" y="801104"/>
                  </a:lnTo>
                  <a:lnTo>
                    <a:pt x="401903" y="803807"/>
                  </a:lnTo>
                  <a:lnTo>
                    <a:pt x="8019619" y="803807"/>
                  </a:lnTo>
                  <a:lnTo>
                    <a:pt x="8066491" y="801104"/>
                  </a:lnTo>
                  <a:lnTo>
                    <a:pt x="8111774" y="793193"/>
                  </a:lnTo>
                  <a:lnTo>
                    <a:pt x="8155168" y="780377"/>
                  </a:lnTo>
                  <a:lnTo>
                    <a:pt x="8196369" y="762957"/>
                  </a:lnTo>
                  <a:lnTo>
                    <a:pt x="8235078" y="741235"/>
                  </a:lnTo>
                  <a:lnTo>
                    <a:pt x="8270993" y="715513"/>
                  </a:lnTo>
                  <a:lnTo>
                    <a:pt x="8303811" y="686091"/>
                  </a:lnTo>
                  <a:lnTo>
                    <a:pt x="8333232" y="653272"/>
                  </a:lnTo>
                  <a:lnTo>
                    <a:pt x="8358953" y="617358"/>
                  </a:lnTo>
                  <a:lnTo>
                    <a:pt x="8380674" y="578649"/>
                  </a:lnTo>
                  <a:lnTo>
                    <a:pt x="8398093" y="537448"/>
                  </a:lnTo>
                  <a:lnTo>
                    <a:pt x="8410909" y="494055"/>
                  </a:lnTo>
                  <a:lnTo>
                    <a:pt x="8418819" y="448773"/>
                  </a:lnTo>
                  <a:lnTo>
                    <a:pt x="8421523" y="401903"/>
                  </a:lnTo>
                  <a:lnTo>
                    <a:pt x="8418819" y="355034"/>
                  </a:lnTo>
                  <a:lnTo>
                    <a:pt x="8410909" y="309752"/>
                  </a:lnTo>
                  <a:lnTo>
                    <a:pt x="8398093" y="266359"/>
                  </a:lnTo>
                  <a:lnTo>
                    <a:pt x="8380674" y="225158"/>
                  </a:lnTo>
                  <a:lnTo>
                    <a:pt x="8358953" y="186449"/>
                  </a:lnTo>
                  <a:lnTo>
                    <a:pt x="8333232" y="150535"/>
                  </a:lnTo>
                  <a:lnTo>
                    <a:pt x="8303811" y="117716"/>
                  </a:lnTo>
                  <a:lnTo>
                    <a:pt x="8270993" y="88294"/>
                  </a:lnTo>
                  <a:lnTo>
                    <a:pt x="8235078" y="62572"/>
                  </a:lnTo>
                  <a:lnTo>
                    <a:pt x="8196369" y="40850"/>
                  </a:lnTo>
                  <a:lnTo>
                    <a:pt x="8155168" y="23430"/>
                  </a:lnTo>
                  <a:lnTo>
                    <a:pt x="8111774" y="10614"/>
                  </a:lnTo>
                  <a:lnTo>
                    <a:pt x="8066491" y="2703"/>
                  </a:lnTo>
                  <a:lnTo>
                    <a:pt x="8019619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61149" y="1857905"/>
            <a:ext cx="700405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700" b="1">
                <a:solidFill>
                  <a:srgbClr val="EB959D"/>
                </a:solidFill>
                <a:latin typeface="Noto Sans"/>
                <a:cs typeface="Noto Sans"/>
              </a:rPr>
              <a:t>Control</a:t>
            </a:r>
            <a:r>
              <a:rPr sz="2700" b="1" spc="-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700" b="1" spc="-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EB959D"/>
                </a:solidFill>
                <a:latin typeface="Noto Sans"/>
                <a:cs typeface="Noto Sans"/>
              </a:rPr>
              <a:t>factores</a:t>
            </a:r>
            <a:r>
              <a:rPr sz="2700" b="1" spc="-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EB959D"/>
                </a:solidFill>
                <a:latin typeface="Noto Sans"/>
                <a:cs typeface="Noto Sans"/>
              </a:rPr>
              <a:t>modificables</a:t>
            </a:r>
            <a:r>
              <a:rPr sz="2700" b="1" spc="-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EB959D"/>
                </a:solidFill>
                <a:latin typeface="Noto Sans"/>
                <a:cs typeface="Noto Sans"/>
              </a:rPr>
              <a:t>clásicos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40650" y="1857905"/>
            <a:ext cx="752983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Cálculo</a:t>
            </a:r>
            <a:r>
              <a:rPr sz="2700" b="1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global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revisión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periódica</a:t>
            </a:r>
            <a:endParaRPr sz="2700">
              <a:latin typeface="Noto Sans"/>
              <a:cs typeface="Noto San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19260" y="7186132"/>
            <a:ext cx="14111605" cy="1428115"/>
            <a:chOff x="3019259" y="7186132"/>
            <a:chExt cx="14111605" cy="1428115"/>
          </a:xfrm>
        </p:grpSpPr>
        <p:sp>
          <p:nvSpPr>
            <p:cNvPr id="10" name="object 10"/>
            <p:cNvSpPr/>
            <p:nvPr/>
          </p:nvSpPr>
          <p:spPr>
            <a:xfrm>
              <a:off x="3369989" y="7304968"/>
              <a:ext cx="13761085" cy="1309370"/>
            </a:xfrm>
            <a:custGeom>
              <a:avLst/>
              <a:gdLst/>
              <a:ahLst/>
              <a:cxnLst/>
              <a:rect l="l" t="t" r="r" b="b"/>
              <a:pathLst>
                <a:path w="13761085" h="1309370">
                  <a:moveTo>
                    <a:pt x="13456448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1004566"/>
                  </a:lnTo>
                  <a:lnTo>
                    <a:pt x="3983" y="1053933"/>
                  </a:lnTo>
                  <a:lnTo>
                    <a:pt x="15515" y="1100765"/>
                  </a:lnTo>
                  <a:lnTo>
                    <a:pt x="33970" y="1144434"/>
                  </a:lnTo>
                  <a:lnTo>
                    <a:pt x="58720" y="1184314"/>
                  </a:lnTo>
                  <a:lnTo>
                    <a:pt x="89139" y="1219778"/>
                  </a:lnTo>
                  <a:lnTo>
                    <a:pt x="124602" y="1250199"/>
                  </a:lnTo>
                  <a:lnTo>
                    <a:pt x="164480" y="1274951"/>
                  </a:lnTo>
                  <a:lnTo>
                    <a:pt x="208148" y="1293406"/>
                  </a:lnTo>
                  <a:lnTo>
                    <a:pt x="254979" y="1304939"/>
                  </a:lnTo>
                  <a:lnTo>
                    <a:pt x="304346" y="1308923"/>
                  </a:lnTo>
                  <a:lnTo>
                    <a:pt x="13456448" y="1308923"/>
                  </a:lnTo>
                  <a:lnTo>
                    <a:pt x="13505816" y="1304939"/>
                  </a:lnTo>
                  <a:lnTo>
                    <a:pt x="13552647" y="1293406"/>
                  </a:lnTo>
                  <a:lnTo>
                    <a:pt x="13596315" y="1274951"/>
                  </a:lnTo>
                  <a:lnTo>
                    <a:pt x="13636193" y="1250199"/>
                  </a:lnTo>
                  <a:lnTo>
                    <a:pt x="13671655" y="1219778"/>
                  </a:lnTo>
                  <a:lnTo>
                    <a:pt x="13702075" y="1184314"/>
                  </a:lnTo>
                  <a:lnTo>
                    <a:pt x="13726825" y="1144434"/>
                  </a:lnTo>
                  <a:lnTo>
                    <a:pt x="13745280" y="1100765"/>
                  </a:lnTo>
                  <a:lnTo>
                    <a:pt x="13756812" y="1053933"/>
                  </a:lnTo>
                  <a:lnTo>
                    <a:pt x="13760795" y="1004566"/>
                  </a:lnTo>
                  <a:lnTo>
                    <a:pt x="13760795" y="304346"/>
                  </a:lnTo>
                  <a:lnTo>
                    <a:pt x="13756812" y="254979"/>
                  </a:lnTo>
                  <a:lnTo>
                    <a:pt x="13745280" y="208148"/>
                  </a:lnTo>
                  <a:lnTo>
                    <a:pt x="13726825" y="164480"/>
                  </a:lnTo>
                  <a:lnTo>
                    <a:pt x="13702075" y="124602"/>
                  </a:lnTo>
                  <a:lnTo>
                    <a:pt x="13671655" y="89139"/>
                  </a:lnTo>
                  <a:lnTo>
                    <a:pt x="13636193" y="58720"/>
                  </a:lnTo>
                  <a:lnTo>
                    <a:pt x="13596315" y="33970"/>
                  </a:lnTo>
                  <a:lnTo>
                    <a:pt x="13552647" y="15515"/>
                  </a:lnTo>
                  <a:lnTo>
                    <a:pt x="13505816" y="3983"/>
                  </a:lnTo>
                  <a:lnTo>
                    <a:pt x="13456448" y="0"/>
                  </a:lnTo>
                  <a:close/>
                </a:path>
              </a:pathLst>
            </a:custGeom>
            <a:solidFill>
              <a:srgbClr val="EB959D">
                <a:alpha val="5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19259" y="7186132"/>
              <a:ext cx="13864590" cy="1309370"/>
            </a:xfrm>
            <a:custGeom>
              <a:avLst/>
              <a:gdLst/>
              <a:ahLst/>
              <a:cxnLst/>
              <a:rect l="l" t="t" r="r" b="b"/>
              <a:pathLst>
                <a:path w="13864590" h="1309370">
                  <a:moveTo>
                    <a:pt x="13559691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1004566"/>
                  </a:lnTo>
                  <a:lnTo>
                    <a:pt x="3983" y="1053933"/>
                  </a:lnTo>
                  <a:lnTo>
                    <a:pt x="15515" y="1100765"/>
                  </a:lnTo>
                  <a:lnTo>
                    <a:pt x="33970" y="1144434"/>
                  </a:lnTo>
                  <a:lnTo>
                    <a:pt x="58720" y="1184314"/>
                  </a:lnTo>
                  <a:lnTo>
                    <a:pt x="89139" y="1219778"/>
                  </a:lnTo>
                  <a:lnTo>
                    <a:pt x="124602" y="1250199"/>
                  </a:lnTo>
                  <a:lnTo>
                    <a:pt x="164480" y="1274951"/>
                  </a:lnTo>
                  <a:lnTo>
                    <a:pt x="208148" y="1293406"/>
                  </a:lnTo>
                  <a:lnTo>
                    <a:pt x="254979" y="1304939"/>
                  </a:lnTo>
                  <a:lnTo>
                    <a:pt x="304346" y="1308923"/>
                  </a:lnTo>
                  <a:lnTo>
                    <a:pt x="13559691" y="1308923"/>
                  </a:lnTo>
                  <a:lnTo>
                    <a:pt x="13609059" y="1304939"/>
                  </a:lnTo>
                  <a:lnTo>
                    <a:pt x="13655890" y="1293406"/>
                  </a:lnTo>
                  <a:lnTo>
                    <a:pt x="13699558" y="1274951"/>
                  </a:lnTo>
                  <a:lnTo>
                    <a:pt x="13739436" y="1250199"/>
                  </a:lnTo>
                  <a:lnTo>
                    <a:pt x="13774898" y="1219778"/>
                  </a:lnTo>
                  <a:lnTo>
                    <a:pt x="13805318" y="1184314"/>
                  </a:lnTo>
                  <a:lnTo>
                    <a:pt x="13830068" y="1144434"/>
                  </a:lnTo>
                  <a:lnTo>
                    <a:pt x="13848523" y="1100765"/>
                  </a:lnTo>
                  <a:lnTo>
                    <a:pt x="13860055" y="1053933"/>
                  </a:lnTo>
                  <a:lnTo>
                    <a:pt x="13864038" y="1004566"/>
                  </a:lnTo>
                  <a:lnTo>
                    <a:pt x="13864038" y="304346"/>
                  </a:lnTo>
                  <a:lnTo>
                    <a:pt x="13860055" y="254979"/>
                  </a:lnTo>
                  <a:lnTo>
                    <a:pt x="13848523" y="208148"/>
                  </a:lnTo>
                  <a:lnTo>
                    <a:pt x="13830068" y="164480"/>
                  </a:lnTo>
                  <a:lnTo>
                    <a:pt x="13805318" y="124602"/>
                  </a:lnTo>
                  <a:lnTo>
                    <a:pt x="13774898" y="89139"/>
                  </a:lnTo>
                  <a:lnTo>
                    <a:pt x="13739436" y="58720"/>
                  </a:lnTo>
                  <a:lnTo>
                    <a:pt x="13699558" y="33970"/>
                  </a:lnTo>
                  <a:lnTo>
                    <a:pt x="13655890" y="15515"/>
                  </a:lnTo>
                  <a:lnTo>
                    <a:pt x="13609059" y="3983"/>
                  </a:lnTo>
                  <a:lnTo>
                    <a:pt x="13559691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56637" y="7377318"/>
            <a:ext cx="11290935" cy="851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spcBef>
                <a:spcPts val="110"/>
              </a:spcBef>
            </a:pPr>
            <a:r>
              <a:rPr sz="2700">
                <a:solidFill>
                  <a:srgbClr val="FFFFFF"/>
                </a:solidFill>
                <a:latin typeface="Noto Sans"/>
                <a:cs typeface="Noto Sans"/>
              </a:rPr>
              <a:t>En pacientes con psoriasis puede que se subestime el </a:t>
            </a:r>
            <a:r>
              <a:rPr sz="2700" spc="-10">
                <a:solidFill>
                  <a:srgbClr val="FFFFFF"/>
                </a:solidFill>
                <a:latin typeface="Noto Sans"/>
                <a:cs typeface="Noto Sans"/>
              </a:rPr>
              <a:t>riesgo.</a:t>
            </a:r>
            <a:endParaRPr sz="2700">
              <a:latin typeface="Noto Sans"/>
              <a:cs typeface="Noto Sans"/>
            </a:endParaRPr>
          </a:p>
          <a:p>
            <a:pPr marL="38100">
              <a:spcBef>
                <a:spcPts val="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Se</a:t>
            </a:r>
            <a:r>
              <a:rPr sz="2700" b="1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aconseja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una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valoración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proactiva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incluso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si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SCORE2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es</a:t>
            </a:r>
            <a:r>
              <a:rPr sz="27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bajo</a:t>
            </a:r>
            <a:r>
              <a:rPr sz="2325" b="1" spc="-15" baseline="32258">
                <a:solidFill>
                  <a:srgbClr val="FFFFFF"/>
                </a:solidFill>
                <a:latin typeface="Noto Sans"/>
                <a:cs typeface="Noto Sans"/>
              </a:rPr>
              <a:t>2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96434" y="3325941"/>
            <a:ext cx="6179185" cy="1011555"/>
          </a:xfrm>
          <a:custGeom>
            <a:avLst/>
            <a:gdLst/>
            <a:ahLst/>
            <a:cxnLst/>
            <a:rect l="l" t="t" r="r" b="b"/>
            <a:pathLst>
              <a:path w="6179184" h="1011554">
                <a:moveTo>
                  <a:pt x="6178586" y="0"/>
                </a:moveTo>
                <a:lnTo>
                  <a:pt x="0" y="0"/>
                </a:lnTo>
                <a:lnTo>
                  <a:pt x="0" y="1011529"/>
                </a:lnTo>
                <a:lnTo>
                  <a:pt x="6178586" y="1011529"/>
                </a:lnTo>
                <a:lnTo>
                  <a:pt x="6178586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34362" y="3437451"/>
            <a:ext cx="3828415" cy="7239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ts val="2735"/>
              </a:lnSpc>
              <a:spcBef>
                <a:spcPts val="120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Escala</a:t>
            </a:r>
            <a:r>
              <a:rPr sz="2300" b="1" spc="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SCORE2:</a:t>
            </a:r>
            <a:r>
              <a:rPr sz="2025" b="1" spc="-15" baseline="30864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025" baseline="30864">
              <a:latin typeface="Noto Sans"/>
              <a:cs typeface="Noto Sans"/>
            </a:endParaRPr>
          </a:p>
          <a:p>
            <a:pPr marL="38100">
              <a:lnSpc>
                <a:spcPts val="2735"/>
              </a:lnSpc>
            </a:pP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para</a:t>
            </a:r>
            <a:r>
              <a:rPr sz="2300" spc="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adultos</a:t>
            </a:r>
            <a:r>
              <a:rPr sz="2300" spc="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300" spc="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40-69</a:t>
            </a:r>
            <a:r>
              <a:rPr sz="2300" spc="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spc="-20">
                <a:solidFill>
                  <a:srgbClr val="1D6A85"/>
                </a:solidFill>
                <a:latin typeface="Noto Sans"/>
                <a:cs typeface="Noto Sans"/>
              </a:rPr>
              <a:t>años</a:t>
            </a:r>
            <a:endParaRPr sz="2300">
              <a:latin typeface="Noto Sans"/>
              <a:cs typeface="Noto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47215" y="2934015"/>
            <a:ext cx="7028180" cy="3438525"/>
            <a:chOff x="3047214" y="2934014"/>
            <a:chExt cx="7028180" cy="343852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214" y="2934014"/>
              <a:ext cx="1795379" cy="179536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96433" y="5360561"/>
              <a:ext cx="6179185" cy="1011555"/>
            </a:xfrm>
            <a:custGeom>
              <a:avLst/>
              <a:gdLst/>
              <a:ahLst/>
              <a:cxnLst/>
              <a:rect l="l" t="t" r="r" b="b"/>
              <a:pathLst>
                <a:path w="6179184" h="1011554">
                  <a:moveTo>
                    <a:pt x="6178586" y="0"/>
                  </a:moveTo>
                  <a:lnTo>
                    <a:pt x="0" y="0"/>
                  </a:lnTo>
                  <a:lnTo>
                    <a:pt x="0" y="1011529"/>
                  </a:lnTo>
                  <a:lnTo>
                    <a:pt x="6178586" y="1011529"/>
                  </a:lnTo>
                  <a:lnTo>
                    <a:pt x="6178586" y="0"/>
                  </a:lnTo>
                  <a:close/>
                </a:path>
              </a:pathLst>
            </a:custGeom>
            <a:solidFill>
              <a:srgbClr val="1D6A85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34362" y="5529754"/>
            <a:ext cx="4074795" cy="7239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ts val="2735"/>
              </a:lnSpc>
              <a:spcBef>
                <a:spcPts val="120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Escala</a:t>
            </a:r>
            <a:r>
              <a:rPr sz="2300" b="1" spc="114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SCORE2-</a:t>
            </a:r>
            <a:r>
              <a:rPr sz="2300" b="1" spc="-20">
                <a:solidFill>
                  <a:srgbClr val="1D6A85"/>
                </a:solidFill>
                <a:latin typeface="Noto Sans"/>
                <a:cs typeface="Noto Sans"/>
              </a:rPr>
              <a:t>OP:</a:t>
            </a:r>
            <a:r>
              <a:rPr sz="2025" b="1" spc="-30" baseline="30864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025" baseline="30864">
              <a:latin typeface="Noto Sans"/>
              <a:cs typeface="Noto Sans"/>
            </a:endParaRPr>
          </a:p>
          <a:p>
            <a:pPr marL="38100">
              <a:lnSpc>
                <a:spcPts val="2735"/>
              </a:lnSpc>
            </a:pP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para</a:t>
            </a:r>
            <a:r>
              <a:rPr sz="2300" spc="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personas</a:t>
            </a:r>
            <a:r>
              <a:rPr sz="2300" spc="4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300" spc="4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1D6A85"/>
                </a:solidFill>
                <a:latin typeface="Noto Sans"/>
                <a:cs typeface="Noto Sans"/>
              </a:rPr>
              <a:t>70-89</a:t>
            </a:r>
            <a:r>
              <a:rPr sz="2300" spc="4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spc="-20">
                <a:solidFill>
                  <a:srgbClr val="1D6A85"/>
                </a:solidFill>
                <a:latin typeface="Noto Sans"/>
                <a:cs typeface="Noto Sans"/>
              </a:rPr>
              <a:t>años</a:t>
            </a:r>
            <a:endParaRPr sz="2300">
              <a:latin typeface="Noto Sans"/>
              <a:cs typeface="Noto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047215" y="3244286"/>
            <a:ext cx="8925560" cy="3484879"/>
            <a:chOff x="3047214" y="3244286"/>
            <a:chExt cx="8925560" cy="3484879"/>
          </a:xfrm>
        </p:grpSpPr>
        <p:sp>
          <p:nvSpPr>
            <p:cNvPr id="20" name="object 20"/>
            <p:cNvSpPr/>
            <p:nvPr/>
          </p:nvSpPr>
          <p:spPr>
            <a:xfrm>
              <a:off x="3047214" y="4933800"/>
              <a:ext cx="1795780" cy="1795780"/>
            </a:xfrm>
            <a:custGeom>
              <a:avLst/>
              <a:gdLst/>
              <a:ahLst/>
              <a:cxnLst/>
              <a:rect l="l" t="t" r="r" b="b"/>
              <a:pathLst>
                <a:path w="1795779" h="1795779">
                  <a:moveTo>
                    <a:pt x="897689" y="0"/>
                  </a:moveTo>
                  <a:lnTo>
                    <a:pt x="850015" y="1244"/>
                  </a:lnTo>
                  <a:lnTo>
                    <a:pt x="802988" y="4935"/>
                  </a:lnTo>
                  <a:lnTo>
                    <a:pt x="756671" y="11012"/>
                  </a:lnTo>
                  <a:lnTo>
                    <a:pt x="711126" y="19412"/>
                  </a:lnTo>
                  <a:lnTo>
                    <a:pt x="666416" y="30073"/>
                  </a:lnTo>
                  <a:lnTo>
                    <a:pt x="622602" y="42933"/>
                  </a:lnTo>
                  <a:lnTo>
                    <a:pt x="579746" y="57931"/>
                  </a:lnTo>
                  <a:lnTo>
                    <a:pt x="537910" y="75003"/>
                  </a:lnTo>
                  <a:lnTo>
                    <a:pt x="497157" y="94088"/>
                  </a:lnTo>
                  <a:lnTo>
                    <a:pt x="457548" y="115124"/>
                  </a:lnTo>
                  <a:lnTo>
                    <a:pt x="419146" y="138050"/>
                  </a:lnTo>
                  <a:lnTo>
                    <a:pt x="382012" y="162802"/>
                  </a:lnTo>
                  <a:lnTo>
                    <a:pt x="346209" y="189318"/>
                  </a:lnTo>
                  <a:lnTo>
                    <a:pt x="311798" y="217538"/>
                  </a:lnTo>
                  <a:lnTo>
                    <a:pt x="278842" y="247399"/>
                  </a:lnTo>
                  <a:lnTo>
                    <a:pt x="247402" y="278838"/>
                  </a:lnTo>
                  <a:lnTo>
                    <a:pt x="217542" y="311794"/>
                  </a:lnTo>
                  <a:lnTo>
                    <a:pt x="189322" y="346204"/>
                  </a:lnTo>
                  <a:lnTo>
                    <a:pt x="162804" y="382007"/>
                  </a:lnTo>
                  <a:lnTo>
                    <a:pt x="138052" y="419141"/>
                  </a:lnTo>
                  <a:lnTo>
                    <a:pt x="115127" y="457544"/>
                  </a:lnTo>
                  <a:lnTo>
                    <a:pt x="94090" y="497152"/>
                  </a:lnTo>
                  <a:lnTo>
                    <a:pt x="75004" y="537906"/>
                  </a:lnTo>
                  <a:lnTo>
                    <a:pt x="57932" y="579742"/>
                  </a:lnTo>
                  <a:lnTo>
                    <a:pt x="42934" y="622598"/>
                  </a:lnTo>
                  <a:lnTo>
                    <a:pt x="30074" y="666412"/>
                  </a:lnTo>
                  <a:lnTo>
                    <a:pt x="19413" y="711123"/>
                  </a:lnTo>
                  <a:lnTo>
                    <a:pt x="11012" y="756668"/>
                  </a:lnTo>
                  <a:lnTo>
                    <a:pt x="4935" y="802986"/>
                  </a:lnTo>
                  <a:lnTo>
                    <a:pt x="1244" y="850014"/>
                  </a:lnTo>
                  <a:lnTo>
                    <a:pt x="0" y="897689"/>
                  </a:lnTo>
                  <a:lnTo>
                    <a:pt x="1244" y="945364"/>
                  </a:lnTo>
                  <a:lnTo>
                    <a:pt x="4935" y="992391"/>
                  </a:lnTo>
                  <a:lnTo>
                    <a:pt x="11012" y="1038708"/>
                  </a:lnTo>
                  <a:lnTo>
                    <a:pt x="19413" y="1084252"/>
                  </a:lnTo>
                  <a:lnTo>
                    <a:pt x="30074" y="1128962"/>
                  </a:lnTo>
                  <a:lnTo>
                    <a:pt x="42934" y="1172776"/>
                  </a:lnTo>
                  <a:lnTo>
                    <a:pt x="57932" y="1215632"/>
                  </a:lnTo>
                  <a:lnTo>
                    <a:pt x="75004" y="1257467"/>
                  </a:lnTo>
                  <a:lnTo>
                    <a:pt x="94090" y="1298220"/>
                  </a:lnTo>
                  <a:lnTo>
                    <a:pt x="115127" y="1337828"/>
                  </a:lnTo>
                  <a:lnTo>
                    <a:pt x="138052" y="1376230"/>
                  </a:lnTo>
                  <a:lnTo>
                    <a:pt x="162804" y="1413363"/>
                  </a:lnTo>
                  <a:lnTo>
                    <a:pt x="189322" y="1449166"/>
                  </a:lnTo>
                  <a:lnTo>
                    <a:pt x="217542" y="1483576"/>
                  </a:lnTo>
                  <a:lnTo>
                    <a:pt x="247402" y="1516532"/>
                  </a:lnTo>
                  <a:lnTo>
                    <a:pt x="278842" y="1547971"/>
                  </a:lnTo>
                  <a:lnTo>
                    <a:pt x="311798" y="1577831"/>
                  </a:lnTo>
                  <a:lnTo>
                    <a:pt x="346209" y="1606051"/>
                  </a:lnTo>
                  <a:lnTo>
                    <a:pt x="382012" y="1632567"/>
                  </a:lnTo>
                  <a:lnTo>
                    <a:pt x="419146" y="1657319"/>
                  </a:lnTo>
                  <a:lnTo>
                    <a:pt x="457548" y="1680244"/>
                  </a:lnTo>
                  <a:lnTo>
                    <a:pt x="497157" y="1701281"/>
                  </a:lnTo>
                  <a:lnTo>
                    <a:pt x="537910" y="1720366"/>
                  </a:lnTo>
                  <a:lnTo>
                    <a:pt x="579746" y="1737438"/>
                  </a:lnTo>
                  <a:lnTo>
                    <a:pt x="622602" y="1752435"/>
                  </a:lnTo>
                  <a:lnTo>
                    <a:pt x="666416" y="1765295"/>
                  </a:lnTo>
                  <a:lnTo>
                    <a:pt x="711126" y="1775956"/>
                  </a:lnTo>
                  <a:lnTo>
                    <a:pt x="756671" y="1784356"/>
                  </a:lnTo>
                  <a:lnTo>
                    <a:pt x="802988" y="1790433"/>
                  </a:lnTo>
                  <a:lnTo>
                    <a:pt x="850015" y="1794125"/>
                  </a:lnTo>
                  <a:lnTo>
                    <a:pt x="897689" y="1795369"/>
                  </a:lnTo>
                  <a:lnTo>
                    <a:pt x="945364" y="1794125"/>
                  </a:lnTo>
                  <a:lnTo>
                    <a:pt x="992391" y="1790433"/>
                  </a:lnTo>
                  <a:lnTo>
                    <a:pt x="1038708" y="1784356"/>
                  </a:lnTo>
                  <a:lnTo>
                    <a:pt x="1084253" y="1775956"/>
                  </a:lnTo>
                  <a:lnTo>
                    <a:pt x="1128963" y="1765295"/>
                  </a:lnTo>
                  <a:lnTo>
                    <a:pt x="1172777" y="1752435"/>
                  </a:lnTo>
                  <a:lnTo>
                    <a:pt x="1215633" y="1737438"/>
                  </a:lnTo>
                  <a:lnTo>
                    <a:pt x="1257469" y="1720366"/>
                  </a:lnTo>
                  <a:lnTo>
                    <a:pt x="1298222" y="1701281"/>
                  </a:lnTo>
                  <a:lnTo>
                    <a:pt x="1337831" y="1680244"/>
                  </a:lnTo>
                  <a:lnTo>
                    <a:pt x="1376233" y="1657319"/>
                  </a:lnTo>
                  <a:lnTo>
                    <a:pt x="1413367" y="1632567"/>
                  </a:lnTo>
                  <a:lnTo>
                    <a:pt x="1449170" y="1606051"/>
                  </a:lnTo>
                  <a:lnTo>
                    <a:pt x="1483581" y="1577831"/>
                  </a:lnTo>
                  <a:lnTo>
                    <a:pt x="1516537" y="1547971"/>
                  </a:lnTo>
                  <a:lnTo>
                    <a:pt x="1547976" y="1516532"/>
                  </a:lnTo>
                  <a:lnTo>
                    <a:pt x="1577837" y="1483576"/>
                  </a:lnTo>
                  <a:lnTo>
                    <a:pt x="1606057" y="1449166"/>
                  </a:lnTo>
                  <a:lnTo>
                    <a:pt x="1632574" y="1413363"/>
                  </a:lnTo>
                  <a:lnTo>
                    <a:pt x="1657327" y="1376230"/>
                  </a:lnTo>
                  <a:lnTo>
                    <a:pt x="1680252" y="1337828"/>
                  </a:lnTo>
                  <a:lnTo>
                    <a:pt x="1701289" y="1298220"/>
                  </a:lnTo>
                  <a:lnTo>
                    <a:pt x="1720374" y="1257467"/>
                  </a:lnTo>
                  <a:lnTo>
                    <a:pt x="1737447" y="1215632"/>
                  </a:lnTo>
                  <a:lnTo>
                    <a:pt x="1752445" y="1172776"/>
                  </a:lnTo>
                  <a:lnTo>
                    <a:pt x="1765305" y="1128962"/>
                  </a:lnTo>
                  <a:lnTo>
                    <a:pt x="1775966" y="1084252"/>
                  </a:lnTo>
                  <a:lnTo>
                    <a:pt x="1784366" y="1038708"/>
                  </a:lnTo>
                  <a:lnTo>
                    <a:pt x="1790443" y="992391"/>
                  </a:lnTo>
                  <a:lnTo>
                    <a:pt x="1794135" y="945364"/>
                  </a:lnTo>
                  <a:lnTo>
                    <a:pt x="1795379" y="897689"/>
                  </a:lnTo>
                  <a:lnTo>
                    <a:pt x="1794135" y="850014"/>
                  </a:lnTo>
                  <a:lnTo>
                    <a:pt x="1790443" y="802986"/>
                  </a:lnTo>
                  <a:lnTo>
                    <a:pt x="1784366" y="756668"/>
                  </a:lnTo>
                  <a:lnTo>
                    <a:pt x="1775966" y="711123"/>
                  </a:lnTo>
                  <a:lnTo>
                    <a:pt x="1765305" y="666412"/>
                  </a:lnTo>
                  <a:lnTo>
                    <a:pt x="1752445" y="622598"/>
                  </a:lnTo>
                  <a:lnTo>
                    <a:pt x="1737447" y="579742"/>
                  </a:lnTo>
                  <a:lnTo>
                    <a:pt x="1720374" y="537906"/>
                  </a:lnTo>
                  <a:lnTo>
                    <a:pt x="1701289" y="497152"/>
                  </a:lnTo>
                  <a:lnTo>
                    <a:pt x="1680252" y="457544"/>
                  </a:lnTo>
                  <a:lnTo>
                    <a:pt x="1657327" y="419141"/>
                  </a:lnTo>
                  <a:lnTo>
                    <a:pt x="1632574" y="382007"/>
                  </a:lnTo>
                  <a:lnTo>
                    <a:pt x="1606057" y="346204"/>
                  </a:lnTo>
                  <a:lnTo>
                    <a:pt x="1577837" y="311794"/>
                  </a:lnTo>
                  <a:lnTo>
                    <a:pt x="1547976" y="278838"/>
                  </a:lnTo>
                  <a:lnTo>
                    <a:pt x="1516537" y="247399"/>
                  </a:lnTo>
                  <a:lnTo>
                    <a:pt x="1483581" y="217538"/>
                  </a:lnTo>
                  <a:lnTo>
                    <a:pt x="1449170" y="189318"/>
                  </a:lnTo>
                  <a:lnTo>
                    <a:pt x="1413367" y="162802"/>
                  </a:lnTo>
                  <a:lnTo>
                    <a:pt x="1376233" y="138050"/>
                  </a:lnTo>
                  <a:lnTo>
                    <a:pt x="1337831" y="115124"/>
                  </a:lnTo>
                  <a:lnTo>
                    <a:pt x="1298222" y="94088"/>
                  </a:lnTo>
                  <a:lnTo>
                    <a:pt x="1257469" y="75003"/>
                  </a:lnTo>
                  <a:lnTo>
                    <a:pt x="1215633" y="57931"/>
                  </a:lnTo>
                  <a:lnTo>
                    <a:pt x="1172777" y="42933"/>
                  </a:lnTo>
                  <a:lnTo>
                    <a:pt x="1128963" y="30073"/>
                  </a:lnTo>
                  <a:lnTo>
                    <a:pt x="1084253" y="19412"/>
                  </a:lnTo>
                  <a:lnTo>
                    <a:pt x="1038708" y="11012"/>
                  </a:lnTo>
                  <a:lnTo>
                    <a:pt x="992391" y="4935"/>
                  </a:lnTo>
                  <a:lnTo>
                    <a:pt x="945364" y="1244"/>
                  </a:lnTo>
                  <a:lnTo>
                    <a:pt x="897689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8122" y="5045008"/>
              <a:ext cx="1478143" cy="168415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850101" y="3244286"/>
              <a:ext cx="1122680" cy="1128395"/>
            </a:xfrm>
            <a:custGeom>
              <a:avLst/>
              <a:gdLst/>
              <a:ahLst/>
              <a:cxnLst/>
              <a:rect l="l" t="t" r="r" b="b"/>
              <a:pathLst>
                <a:path w="1122679" h="1128395">
                  <a:moveTo>
                    <a:pt x="255470" y="0"/>
                  </a:moveTo>
                  <a:lnTo>
                    <a:pt x="201334" y="31355"/>
                  </a:lnTo>
                  <a:lnTo>
                    <a:pt x="192496" y="49040"/>
                  </a:lnTo>
                  <a:lnTo>
                    <a:pt x="192496" y="112169"/>
                  </a:lnTo>
                  <a:lnTo>
                    <a:pt x="49035" y="112169"/>
                  </a:lnTo>
                  <a:lnTo>
                    <a:pt x="11307" y="139053"/>
                  </a:lnTo>
                  <a:lnTo>
                    <a:pt x="0" y="1070894"/>
                  </a:lnTo>
                  <a:lnTo>
                    <a:pt x="6482" y="1092693"/>
                  </a:lnTo>
                  <a:lnTo>
                    <a:pt x="19227" y="1110285"/>
                  </a:lnTo>
                  <a:lnTo>
                    <a:pt x="37135" y="1122451"/>
                  </a:lnTo>
                  <a:lnTo>
                    <a:pt x="59108" y="1127970"/>
                  </a:lnTo>
                  <a:lnTo>
                    <a:pt x="1065334" y="1127970"/>
                  </a:lnTo>
                  <a:lnTo>
                    <a:pt x="1086472" y="1121773"/>
                  </a:lnTo>
                  <a:lnTo>
                    <a:pt x="1103725" y="1109447"/>
                  </a:lnTo>
                  <a:lnTo>
                    <a:pt x="1114549" y="1094160"/>
                  </a:lnTo>
                  <a:lnTo>
                    <a:pt x="53349" y="1094160"/>
                  </a:lnTo>
                  <a:lnTo>
                    <a:pt x="47263" y="1091284"/>
                  </a:lnTo>
                  <a:lnTo>
                    <a:pt x="40430" y="1085374"/>
                  </a:lnTo>
                  <a:lnTo>
                    <a:pt x="34857" y="1078597"/>
                  </a:lnTo>
                  <a:lnTo>
                    <a:pt x="32553" y="1073124"/>
                  </a:lnTo>
                  <a:lnTo>
                    <a:pt x="32553" y="370758"/>
                  </a:lnTo>
                  <a:lnTo>
                    <a:pt x="1122172" y="370758"/>
                  </a:lnTo>
                  <a:lnTo>
                    <a:pt x="1122173" y="335806"/>
                  </a:lnTo>
                  <a:lnTo>
                    <a:pt x="32553" y="335806"/>
                  </a:lnTo>
                  <a:lnTo>
                    <a:pt x="32553" y="166911"/>
                  </a:lnTo>
                  <a:lnTo>
                    <a:pt x="35220" y="161126"/>
                  </a:lnTo>
                  <a:lnTo>
                    <a:pt x="41498" y="153779"/>
                  </a:lnTo>
                  <a:lnTo>
                    <a:pt x="48810" y="147467"/>
                  </a:lnTo>
                  <a:lnTo>
                    <a:pt x="54574" y="144786"/>
                  </a:lnTo>
                  <a:lnTo>
                    <a:pt x="223199" y="144786"/>
                  </a:lnTo>
                  <a:lnTo>
                    <a:pt x="222901" y="127603"/>
                  </a:lnTo>
                  <a:lnTo>
                    <a:pt x="223224" y="85580"/>
                  </a:lnTo>
                  <a:lnTo>
                    <a:pt x="232999" y="42390"/>
                  </a:lnTo>
                  <a:lnTo>
                    <a:pt x="261434" y="33086"/>
                  </a:lnTo>
                  <a:lnTo>
                    <a:pt x="312165" y="33086"/>
                  </a:lnTo>
                  <a:lnTo>
                    <a:pt x="310262" y="29931"/>
                  </a:lnTo>
                  <a:lnTo>
                    <a:pt x="286139" y="7200"/>
                  </a:lnTo>
                  <a:lnTo>
                    <a:pt x="255470" y="0"/>
                  </a:lnTo>
                  <a:close/>
                </a:path>
                <a:path w="1122679" h="1128395">
                  <a:moveTo>
                    <a:pt x="1122172" y="370758"/>
                  </a:moveTo>
                  <a:lnTo>
                    <a:pt x="1089621" y="370758"/>
                  </a:lnTo>
                  <a:lnTo>
                    <a:pt x="1089621" y="1073124"/>
                  </a:lnTo>
                  <a:lnTo>
                    <a:pt x="1087315" y="1078597"/>
                  </a:lnTo>
                  <a:lnTo>
                    <a:pt x="1081740" y="1085374"/>
                  </a:lnTo>
                  <a:lnTo>
                    <a:pt x="1074906" y="1091284"/>
                  </a:lnTo>
                  <a:lnTo>
                    <a:pt x="1068826" y="1094160"/>
                  </a:lnTo>
                  <a:lnTo>
                    <a:pt x="1114549" y="1094160"/>
                  </a:lnTo>
                  <a:lnTo>
                    <a:pt x="1116000" y="1092111"/>
                  </a:lnTo>
                  <a:lnTo>
                    <a:pt x="1122164" y="1070894"/>
                  </a:lnTo>
                  <a:lnTo>
                    <a:pt x="1122172" y="370758"/>
                  </a:lnTo>
                  <a:close/>
                </a:path>
                <a:path w="1122679" h="1128395">
                  <a:moveTo>
                    <a:pt x="1113975" y="144786"/>
                  </a:moveTo>
                  <a:lnTo>
                    <a:pt x="929668" y="144786"/>
                  </a:lnTo>
                  <a:lnTo>
                    <a:pt x="1065129" y="144932"/>
                  </a:lnTo>
                  <a:lnTo>
                    <a:pt x="1072775" y="147467"/>
                  </a:lnTo>
                  <a:lnTo>
                    <a:pt x="1072562" y="147467"/>
                  </a:lnTo>
                  <a:lnTo>
                    <a:pt x="1080430" y="153365"/>
                  </a:lnTo>
                  <a:lnTo>
                    <a:pt x="1086940" y="160669"/>
                  </a:lnTo>
                  <a:lnTo>
                    <a:pt x="1089621" y="166911"/>
                  </a:lnTo>
                  <a:lnTo>
                    <a:pt x="1089621" y="335806"/>
                  </a:lnTo>
                  <a:lnTo>
                    <a:pt x="1122173" y="335806"/>
                  </a:lnTo>
                  <a:lnTo>
                    <a:pt x="1122175" y="169141"/>
                  </a:lnTo>
                  <a:lnTo>
                    <a:pt x="1118728" y="154165"/>
                  </a:lnTo>
                  <a:lnTo>
                    <a:pt x="1114049" y="144932"/>
                  </a:lnTo>
                  <a:lnTo>
                    <a:pt x="1113975" y="144786"/>
                  </a:lnTo>
                  <a:close/>
                </a:path>
                <a:path w="1122679" h="1128395">
                  <a:moveTo>
                    <a:pt x="223199" y="144786"/>
                  </a:moveTo>
                  <a:lnTo>
                    <a:pt x="192496" y="144786"/>
                  </a:lnTo>
                  <a:lnTo>
                    <a:pt x="192496" y="191496"/>
                  </a:lnTo>
                  <a:lnTo>
                    <a:pt x="199281" y="207244"/>
                  </a:lnTo>
                  <a:lnTo>
                    <a:pt x="200768" y="209862"/>
                  </a:lnTo>
                  <a:lnTo>
                    <a:pt x="225212" y="233951"/>
                  </a:lnTo>
                  <a:lnTo>
                    <a:pt x="256926" y="241606"/>
                  </a:lnTo>
                  <a:lnTo>
                    <a:pt x="288519" y="233023"/>
                  </a:lnTo>
                  <a:lnTo>
                    <a:pt x="311928" y="209081"/>
                  </a:lnTo>
                  <a:lnTo>
                    <a:pt x="255348" y="209081"/>
                  </a:lnTo>
                  <a:lnTo>
                    <a:pt x="235601" y="201770"/>
                  </a:lnTo>
                  <a:lnTo>
                    <a:pt x="224956" y="180889"/>
                  </a:lnTo>
                  <a:lnTo>
                    <a:pt x="223375" y="154899"/>
                  </a:lnTo>
                  <a:lnTo>
                    <a:pt x="223339" y="152796"/>
                  </a:lnTo>
                  <a:lnTo>
                    <a:pt x="223246" y="147467"/>
                  </a:lnTo>
                  <a:lnTo>
                    <a:pt x="223199" y="144786"/>
                  </a:lnTo>
                  <a:close/>
                </a:path>
                <a:path w="1122679" h="1128395">
                  <a:moveTo>
                    <a:pt x="832776" y="144786"/>
                  </a:moveTo>
                  <a:lnTo>
                    <a:pt x="802174" y="144786"/>
                  </a:lnTo>
                  <a:lnTo>
                    <a:pt x="802174" y="193036"/>
                  </a:lnTo>
                  <a:lnTo>
                    <a:pt x="807692" y="204951"/>
                  </a:lnTo>
                  <a:lnTo>
                    <a:pt x="809577" y="208396"/>
                  </a:lnTo>
                  <a:lnTo>
                    <a:pt x="833651" y="233023"/>
                  </a:lnTo>
                  <a:lnTo>
                    <a:pt x="865244" y="241606"/>
                  </a:lnTo>
                  <a:lnTo>
                    <a:pt x="896961" y="233951"/>
                  </a:lnTo>
                  <a:lnTo>
                    <a:pt x="921406" y="209862"/>
                  </a:lnTo>
                  <a:lnTo>
                    <a:pt x="921850" y="209081"/>
                  </a:lnTo>
                  <a:lnTo>
                    <a:pt x="921957" y="208892"/>
                  </a:lnTo>
                  <a:lnTo>
                    <a:pt x="864793" y="208892"/>
                  </a:lnTo>
                  <a:lnTo>
                    <a:pt x="845044" y="201994"/>
                  </a:lnTo>
                  <a:lnTo>
                    <a:pt x="834571" y="183277"/>
                  </a:lnTo>
                  <a:lnTo>
                    <a:pt x="832975" y="156998"/>
                  </a:lnTo>
                  <a:lnTo>
                    <a:pt x="832907" y="152796"/>
                  </a:lnTo>
                  <a:lnTo>
                    <a:pt x="832820" y="147467"/>
                  </a:lnTo>
                  <a:lnTo>
                    <a:pt x="832776" y="144786"/>
                  </a:lnTo>
                  <a:close/>
                </a:path>
                <a:path w="1122679" h="1128395">
                  <a:moveTo>
                    <a:pt x="312165" y="33086"/>
                  </a:moveTo>
                  <a:lnTo>
                    <a:pt x="261434" y="33086"/>
                  </a:lnTo>
                  <a:lnTo>
                    <a:pt x="273762" y="37543"/>
                  </a:lnTo>
                  <a:lnTo>
                    <a:pt x="282982" y="46531"/>
                  </a:lnTo>
                  <a:lnTo>
                    <a:pt x="287593" y="59699"/>
                  </a:lnTo>
                  <a:lnTo>
                    <a:pt x="289109" y="85580"/>
                  </a:lnTo>
                  <a:lnTo>
                    <a:pt x="289437" y="108672"/>
                  </a:lnTo>
                  <a:lnTo>
                    <a:pt x="289557" y="127603"/>
                  </a:lnTo>
                  <a:lnTo>
                    <a:pt x="289358" y="139053"/>
                  </a:lnTo>
                  <a:lnTo>
                    <a:pt x="289259" y="144786"/>
                  </a:lnTo>
                  <a:lnTo>
                    <a:pt x="289212" y="147467"/>
                  </a:lnTo>
                  <a:lnTo>
                    <a:pt x="289120" y="152796"/>
                  </a:lnTo>
                  <a:lnTo>
                    <a:pt x="288996" y="159932"/>
                  </a:lnTo>
                  <a:lnTo>
                    <a:pt x="286996" y="184994"/>
                  </a:lnTo>
                  <a:lnTo>
                    <a:pt x="275352" y="203413"/>
                  </a:lnTo>
                  <a:lnTo>
                    <a:pt x="275094" y="203413"/>
                  </a:lnTo>
                  <a:lnTo>
                    <a:pt x="255348" y="209081"/>
                  </a:lnTo>
                  <a:lnTo>
                    <a:pt x="311928" y="209081"/>
                  </a:lnTo>
                  <a:lnTo>
                    <a:pt x="312597" y="208396"/>
                  </a:lnTo>
                  <a:lnTo>
                    <a:pt x="314472" y="204951"/>
                  </a:lnTo>
                  <a:lnTo>
                    <a:pt x="320000" y="193036"/>
                  </a:lnTo>
                  <a:lnTo>
                    <a:pt x="320000" y="144786"/>
                  </a:lnTo>
                  <a:lnTo>
                    <a:pt x="832776" y="144786"/>
                  </a:lnTo>
                  <a:lnTo>
                    <a:pt x="832496" y="127603"/>
                  </a:lnTo>
                  <a:lnTo>
                    <a:pt x="832491" y="112169"/>
                  </a:lnTo>
                  <a:lnTo>
                    <a:pt x="323477" y="112169"/>
                  </a:lnTo>
                  <a:lnTo>
                    <a:pt x="320000" y="108672"/>
                  </a:lnTo>
                  <a:lnTo>
                    <a:pt x="320000" y="48579"/>
                  </a:lnTo>
                  <a:lnTo>
                    <a:pt x="312165" y="33086"/>
                  </a:lnTo>
                  <a:close/>
                </a:path>
                <a:path w="1122679" h="1128395">
                  <a:moveTo>
                    <a:pt x="921857" y="33086"/>
                  </a:moveTo>
                  <a:lnTo>
                    <a:pt x="871102" y="33086"/>
                  </a:lnTo>
                  <a:lnTo>
                    <a:pt x="883431" y="37543"/>
                  </a:lnTo>
                  <a:lnTo>
                    <a:pt x="892654" y="46531"/>
                  </a:lnTo>
                  <a:lnTo>
                    <a:pt x="897271" y="59699"/>
                  </a:lnTo>
                  <a:lnTo>
                    <a:pt x="898782" y="85580"/>
                  </a:lnTo>
                  <a:lnTo>
                    <a:pt x="899110" y="108672"/>
                  </a:lnTo>
                  <a:lnTo>
                    <a:pt x="899229" y="127603"/>
                  </a:lnTo>
                  <a:lnTo>
                    <a:pt x="899031" y="139053"/>
                  </a:lnTo>
                  <a:lnTo>
                    <a:pt x="898931" y="144786"/>
                  </a:lnTo>
                  <a:lnTo>
                    <a:pt x="898884" y="147467"/>
                  </a:lnTo>
                  <a:lnTo>
                    <a:pt x="898792" y="152796"/>
                  </a:lnTo>
                  <a:lnTo>
                    <a:pt x="898668" y="159932"/>
                  </a:lnTo>
                  <a:lnTo>
                    <a:pt x="896663" y="184994"/>
                  </a:lnTo>
                  <a:lnTo>
                    <a:pt x="884953" y="203413"/>
                  </a:lnTo>
                  <a:lnTo>
                    <a:pt x="864793" y="208892"/>
                  </a:lnTo>
                  <a:lnTo>
                    <a:pt x="921957" y="208892"/>
                  </a:lnTo>
                  <a:lnTo>
                    <a:pt x="922893" y="207244"/>
                  </a:lnTo>
                  <a:lnTo>
                    <a:pt x="929668" y="191496"/>
                  </a:lnTo>
                  <a:lnTo>
                    <a:pt x="929668" y="144786"/>
                  </a:lnTo>
                  <a:lnTo>
                    <a:pt x="1113975" y="144786"/>
                  </a:lnTo>
                  <a:lnTo>
                    <a:pt x="1086930" y="117635"/>
                  </a:lnTo>
                  <a:lnTo>
                    <a:pt x="1073129" y="112169"/>
                  </a:lnTo>
                  <a:lnTo>
                    <a:pt x="929668" y="112169"/>
                  </a:lnTo>
                  <a:lnTo>
                    <a:pt x="929668" y="49040"/>
                  </a:lnTo>
                  <a:lnTo>
                    <a:pt x="922431" y="34067"/>
                  </a:lnTo>
                  <a:lnTo>
                    <a:pt x="921857" y="33086"/>
                  </a:lnTo>
                  <a:close/>
                </a:path>
                <a:path w="1122679" h="1128395">
                  <a:moveTo>
                    <a:pt x="866611" y="0"/>
                  </a:moveTo>
                  <a:lnTo>
                    <a:pt x="835975" y="7200"/>
                  </a:lnTo>
                  <a:lnTo>
                    <a:pt x="811912" y="29931"/>
                  </a:lnTo>
                  <a:lnTo>
                    <a:pt x="810080" y="32946"/>
                  </a:lnTo>
                  <a:lnTo>
                    <a:pt x="802174" y="48579"/>
                  </a:lnTo>
                  <a:lnTo>
                    <a:pt x="802174" y="108672"/>
                  </a:lnTo>
                  <a:lnTo>
                    <a:pt x="798698" y="112169"/>
                  </a:lnTo>
                  <a:lnTo>
                    <a:pt x="832491" y="112169"/>
                  </a:lnTo>
                  <a:lnTo>
                    <a:pt x="832887" y="85580"/>
                  </a:lnTo>
                  <a:lnTo>
                    <a:pt x="832946" y="82957"/>
                  </a:lnTo>
                  <a:lnTo>
                    <a:pt x="842666" y="42390"/>
                  </a:lnTo>
                  <a:lnTo>
                    <a:pt x="871102" y="33086"/>
                  </a:lnTo>
                  <a:lnTo>
                    <a:pt x="921857" y="33086"/>
                  </a:lnTo>
                  <a:lnTo>
                    <a:pt x="920830" y="31355"/>
                  </a:lnTo>
                  <a:lnTo>
                    <a:pt x="897099" y="8147"/>
                  </a:lnTo>
                  <a:lnTo>
                    <a:pt x="866611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85337" y="4102749"/>
              <a:ext cx="153945" cy="1562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16993" y="4102754"/>
              <a:ext cx="154285" cy="1567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51121" y="4102754"/>
              <a:ext cx="154289" cy="15676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51179" y="3695054"/>
              <a:ext cx="154215" cy="15415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16993" y="3695054"/>
              <a:ext cx="154173" cy="15477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83027" y="3694930"/>
              <a:ext cx="154191" cy="1549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85151" y="3900133"/>
              <a:ext cx="153687" cy="1540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17079" y="3899901"/>
              <a:ext cx="154117" cy="15488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51210" y="3899901"/>
              <a:ext cx="154118" cy="15488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83546" y="3899749"/>
              <a:ext cx="153666" cy="15443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850108" y="5200763"/>
              <a:ext cx="1073785" cy="1065530"/>
            </a:xfrm>
            <a:custGeom>
              <a:avLst/>
              <a:gdLst/>
              <a:ahLst/>
              <a:cxnLst/>
              <a:rect l="l" t="t" r="r" b="b"/>
              <a:pathLst>
                <a:path w="1073784" h="1065529">
                  <a:moveTo>
                    <a:pt x="244417" y="0"/>
                  </a:moveTo>
                  <a:lnTo>
                    <a:pt x="192632" y="29601"/>
                  </a:lnTo>
                  <a:lnTo>
                    <a:pt x="184182" y="46302"/>
                  </a:lnTo>
                  <a:lnTo>
                    <a:pt x="184182" y="105902"/>
                  </a:lnTo>
                  <a:lnTo>
                    <a:pt x="46920" y="105902"/>
                  </a:lnTo>
                  <a:lnTo>
                    <a:pt x="10811" y="131286"/>
                  </a:lnTo>
                  <a:lnTo>
                    <a:pt x="0" y="1011058"/>
                  </a:lnTo>
                  <a:lnTo>
                    <a:pt x="6197" y="1031640"/>
                  </a:lnTo>
                  <a:lnTo>
                    <a:pt x="18389" y="1048249"/>
                  </a:lnTo>
                  <a:lnTo>
                    <a:pt x="35524" y="1059736"/>
                  </a:lnTo>
                  <a:lnTo>
                    <a:pt x="56553" y="1064951"/>
                  </a:lnTo>
                  <a:lnTo>
                    <a:pt x="1019335" y="1064951"/>
                  </a:lnTo>
                  <a:lnTo>
                    <a:pt x="1039554" y="1059098"/>
                  </a:lnTo>
                  <a:lnTo>
                    <a:pt x="1056062" y="1047462"/>
                  </a:lnTo>
                  <a:lnTo>
                    <a:pt x="1066424" y="1033026"/>
                  </a:lnTo>
                  <a:lnTo>
                    <a:pt x="51035" y="1033026"/>
                  </a:lnTo>
                  <a:lnTo>
                    <a:pt x="45214" y="1030312"/>
                  </a:lnTo>
                  <a:lnTo>
                    <a:pt x="38676" y="1024731"/>
                  </a:lnTo>
                  <a:lnTo>
                    <a:pt x="33344" y="1018332"/>
                  </a:lnTo>
                  <a:lnTo>
                    <a:pt x="31140" y="1013162"/>
                  </a:lnTo>
                  <a:lnTo>
                    <a:pt x="31140" y="350041"/>
                  </a:lnTo>
                  <a:lnTo>
                    <a:pt x="1073715" y="350041"/>
                  </a:lnTo>
                  <a:lnTo>
                    <a:pt x="1073715" y="317047"/>
                  </a:lnTo>
                  <a:lnTo>
                    <a:pt x="31140" y="317047"/>
                  </a:lnTo>
                  <a:lnTo>
                    <a:pt x="31140" y="157586"/>
                  </a:lnTo>
                  <a:lnTo>
                    <a:pt x="33691" y="152122"/>
                  </a:lnTo>
                  <a:lnTo>
                    <a:pt x="39699" y="145186"/>
                  </a:lnTo>
                  <a:lnTo>
                    <a:pt x="46694" y="139228"/>
                  </a:lnTo>
                  <a:lnTo>
                    <a:pt x="52207" y="136697"/>
                  </a:lnTo>
                  <a:lnTo>
                    <a:pt x="213557" y="136697"/>
                  </a:lnTo>
                  <a:lnTo>
                    <a:pt x="213270" y="120473"/>
                  </a:lnTo>
                  <a:lnTo>
                    <a:pt x="213578" y="80802"/>
                  </a:lnTo>
                  <a:lnTo>
                    <a:pt x="222927" y="40021"/>
                  </a:lnTo>
                  <a:lnTo>
                    <a:pt x="250142" y="31235"/>
                  </a:lnTo>
                  <a:lnTo>
                    <a:pt x="298686" y="31235"/>
                  </a:lnTo>
                  <a:lnTo>
                    <a:pt x="296860" y="28260"/>
                  </a:lnTo>
                  <a:lnTo>
                    <a:pt x="273777" y="6802"/>
                  </a:lnTo>
                  <a:lnTo>
                    <a:pt x="244417" y="0"/>
                  </a:lnTo>
                  <a:close/>
                </a:path>
                <a:path w="1073784" h="1065529">
                  <a:moveTo>
                    <a:pt x="1073715" y="350041"/>
                  </a:moveTo>
                  <a:lnTo>
                    <a:pt x="1042565" y="350041"/>
                  </a:lnTo>
                  <a:lnTo>
                    <a:pt x="1042565" y="1013162"/>
                  </a:lnTo>
                  <a:lnTo>
                    <a:pt x="1040360" y="1018332"/>
                  </a:lnTo>
                  <a:lnTo>
                    <a:pt x="1035028" y="1024731"/>
                  </a:lnTo>
                  <a:lnTo>
                    <a:pt x="1028491" y="1030312"/>
                  </a:lnTo>
                  <a:lnTo>
                    <a:pt x="1022670" y="1033026"/>
                  </a:lnTo>
                  <a:lnTo>
                    <a:pt x="1066424" y="1033026"/>
                  </a:lnTo>
                  <a:lnTo>
                    <a:pt x="1067810" y="1031095"/>
                  </a:lnTo>
                  <a:lnTo>
                    <a:pt x="1073715" y="1011058"/>
                  </a:lnTo>
                  <a:lnTo>
                    <a:pt x="1073715" y="350041"/>
                  </a:lnTo>
                  <a:close/>
                </a:path>
                <a:path w="1073784" h="1065529">
                  <a:moveTo>
                    <a:pt x="1065874" y="136697"/>
                  </a:moveTo>
                  <a:lnTo>
                    <a:pt x="889522" y="136697"/>
                  </a:lnTo>
                  <a:lnTo>
                    <a:pt x="1019141" y="136833"/>
                  </a:lnTo>
                  <a:lnTo>
                    <a:pt x="1026447" y="139228"/>
                  </a:lnTo>
                  <a:lnTo>
                    <a:pt x="1026247" y="139228"/>
                  </a:lnTo>
                  <a:lnTo>
                    <a:pt x="1033774" y="144799"/>
                  </a:lnTo>
                  <a:lnTo>
                    <a:pt x="1040000" y="151693"/>
                  </a:lnTo>
                  <a:lnTo>
                    <a:pt x="1042565" y="157586"/>
                  </a:lnTo>
                  <a:lnTo>
                    <a:pt x="1042565" y="317047"/>
                  </a:lnTo>
                  <a:lnTo>
                    <a:pt x="1073715" y="317047"/>
                  </a:lnTo>
                  <a:lnTo>
                    <a:pt x="1073715" y="159691"/>
                  </a:lnTo>
                  <a:lnTo>
                    <a:pt x="1070422" y="145553"/>
                  </a:lnTo>
                  <a:lnTo>
                    <a:pt x="1065944" y="136833"/>
                  </a:lnTo>
                  <a:lnTo>
                    <a:pt x="1065874" y="136697"/>
                  </a:lnTo>
                  <a:close/>
                </a:path>
                <a:path w="1073784" h="1065529">
                  <a:moveTo>
                    <a:pt x="213557" y="136697"/>
                  </a:moveTo>
                  <a:lnTo>
                    <a:pt x="184182" y="136697"/>
                  </a:lnTo>
                  <a:lnTo>
                    <a:pt x="184182" y="180800"/>
                  </a:lnTo>
                  <a:lnTo>
                    <a:pt x="190674" y="195658"/>
                  </a:lnTo>
                  <a:lnTo>
                    <a:pt x="192088" y="198140"/>
                  </a:lnTo>
                  <a:lnTo>
                    <a:pt x="215482" y="220880"/>
                  </a:lnTo>
                  <a:lnTo>
                    <a:pt x="245828" y="228106"/>
                  </a:lnTo>
                  <a:lnTo>
                    <a:pt x="276055" y="220002"/>
                  </a:lnTo>
                  <a:lnTo>
                    <a:pt x="298443" y="197401"/>
                  </a:lnTo>
                  <a:lnTo>
                    <a:pt x="244318" y="197401"/>
                  </a:lnTo>
                  <a:lnTo>
                    <a:pt x="225425" y="190495"/>
                  </a:lnTo>
                  <a:lnTo>
                    <a:pt x="215239" y="170780"/>
                  </a:lnTo>
                  <a:lnTo>
                    <a:pt x="213848" y="148224"/>
                  </a:lnTo>
                  <a:lnTo>
                    <a:pt x="213726" y="146243"/>
                  </a:lnTo>
                  <a:lnTo>
                    <a:pt x="213602" y="139228"/>
                  </a:lnTo>
                  <a:lnTo>
                    <a:pt x="213557" y="136697"/>
                  </a:lnTo>
                  <a:close/>
                </a:path>
                <a:path w="1073784" h="1065529">
                  <a:moveTo>
                    <a:pt x="796812" y="136697"/>
                  </a:moveTo>
                  <a:lnTo>
                    <a:pt x="767526" y="136697"/>
                  </a:lnTo>
                  <a:lnTo>
                    <a:pt x="767526" y="182256"/>
                  </a:lnTo>
                  <a:lnTo>
                    <a:pt x="772814" y="193501"/>
                  </a:lnTo>
                  <a:lnTo>
                    <a:pt x="774615" y="196747"/>
                  </a:lnTo>
                  <a:lnTo>
                    <a:pt x="797651" y="220002"/>
                  </a:lnTo>
                  <a:lnTo>
                    <a:pt x="827880" y="228106"/>
                  </a:lnTo>
                  <a:lnTo>
                    <a:pt x="858227" y="220880"/>
                  </a:lnTo>
                  <a:lnTo>
                    <a:pt x="881617" y="198140"/>
                  </a:lnTo>
                  <a:lnTo>
                    <a:pt x="882041" y="197401"/>
                  </a:lnTo>
                  <a:lnTo>
                    <a:pt x="882143" y="197223"/>
                  </a:lnTo>
                  <a:lnTo>
                    <a:pt x="827451" y="197223"/>
                  </a:lnTo>
                  <a:lnTo>
                    <a:pt x="808555" y="190707"/>
                  </a:lnTo>
                  <a:lnTo>
                    <a:pt x="798530" y="173031"/>
                  </a:lnTo>
                  <a:lnTo>
                    <a:pt x="797002" y="148224"/>
                  </a:lnTo>
                  <a:lnTo>
                    <a:pt x="796937" y="144263"/>
                  </a:lnTo>
                  <a:lnTo>
                    <a:pt x="796812" y="136697"/>
                  </a:lnTo>
                  <a:close/>
                </a:path>
                <a:path w="1073784" h="1065529">
                  <a:moveTo>
                    <a:pt x="298673" y="31235"/>
                  </a:moveTo>
                  <a:lnTo>
                    <a:pt x="250142" y="31235"/>
                  </a:lnTo>
                  <a:lnTo>
                    <a:pt x="261937" y="35446"/>
                  </a:lnTo>
                  <a:lnTo>
                    <a:pt x="270758" y="43933"/>
                  </a:lnTo>
                  <a:lnTo>
                    <a:pt x="275174" y="56364"/>
                  </a:lnTo>
                  <a:lnTo>
                    <a:pt x="276623" y="80802"/>
                  </a:lnTo>
                  <a:lnTo>
                    <a:pt x="276936" y="102604"/>
                  </a:lnTo>
                  <a:lnTo>
                    <a:pt x="277050" y="120473"/>
                  </a:lnTo>
                  <a:lnTo>
                    <a:pt x="276860" y="131286"/>
                  </a:lnTo>
                  <a:lnTo>
                    <a:pt x="276846" y="132061"/>
                  </a:lnTo>
                  <a:lnTo>
                    <a:pt x="276720" y="139228"/>
                  </a:lnTo>
                  <a:lnTo>
                    <a:pt x="276631" y="144263"/>
                  </a:lnTo>
                  <a:lnTo>
                    <a:pt x="276513" y="150998"/>
                  </a:lnTo>
                  <a:lnTo>
                    <a:pt x="274598" y="174664"/>
                  </a:lnTo>
                  <a:lnTo>
                    <a:pt x="263457" y="192051"/>
                  </a:lnTo>
                  <a:lnTo>
                    <a:pt x="263215" y="192051"/>
                  </a:lnTo>
                  <a:lnTo>
                    <a:pt x="244318" y="197401"/>
                  </a:lnTo>
                  <a:lnTo>
                    <a:pt x="298443" y="197401"/>
                  </a:lnTo>
                  <a:lnTo>
                    <a:pt x="299090" y="196747"/>
                  </a:lnTo>
                  <a:lnTo>
                    <a:pt x="300891" y="193501"/>
                  </a:lnTo>
                  <a:lnTo>
                    <a:pt x="306179" y="182256"/>
                  </a:lnTo>
                  <a:lnTo>
                    <a:pt x="306179" y="136697"/>
                  </a:lnTo>
                  <a:lnTo>
                    <a:pt x="796812" y="136697"/>
                  </a:lnTo>
                  <a:lnTo>
                    <a:pt x="796544" y="120473"/>
                  </a:lnTo>
                  <a:lnTo>
                    <a:pt x="796540" y="105902"/>
                  </a:lnTo>
                  <a:lnTo>
                    <a:pt x="309498" y="105902"/>
                  </a:lnTo>
                  <a:lnTo>
                    <a:pt x="306179" y="102604"/>
                  </a:lnTo>
                  <a:lnTo>
                    <a:pt x="306179" y="45872"/>
                  </a:lnTo>
                  <a:lnTo>
                    <a:pt x="298673" y="31235"/>
                  </a:lnTo>
                  <a:close/>
                </a:path>
                <a:path w="1073784" h="1065529">
                  <a:moveTo>
                    <a:pt x="882050" y="31235"/>
                  </a:moveTo>
                  <a:lnTo>
                    <a:pt x="833487" y="31235"/>
                  </a:lnTo>
                  <a:lnTo>
                    <a:pt x="845284" y="35446"/>
                  </a:lnTo>
                  <a:lnTo>
                    <a:pt x="854106" y="43933"/>
                  </a:lnTo>
                  <a:lnTo>
                    <a:pt x="858518" y="56364"/>
                  </a:lnTo>
                  <a:lnTo>
                    <a:pt x="859968" y="80802"/>
                  </a:lnTo>
                  <a:lnTo>
                    <a:pt x="860282" y="102604"/>
                  </a:lnTo>
                  <a:lnTo>
                    <a:pt x="860398" y="120473"/>
                  </a:lnTo>
                  <a:lnTo>
                    <a:pt x="860208" y="131286"/>
                  </a:lnTo>
                  <a:lnTo>
                    <a:pt x="860194" y="132061"/>
                  </a:lnTo>
                  <a:lnTo>
                    <a:pt x="860068" y="139228"/>
                  </a:lnTo>
                  <a:lnTo>
                    <a:pt x="859979" y="144263"/>
                  </a:lnTo>
                  <a:lnTo>
                    <a:pt x="859861" y="150998"/>
                  </a:lnTo>
                  <a:lnTo>
                    <a:pt x="857942" y="174664"/>
                  </a:lnTo>
                  <a:lnTo>
                    <a:pt x="846739" y="192051"/>
                  </a:lnTo>
                  <a:lnTo>
                    <a:pt x="827451" y="197223"/>
                  </a:lnTo>
                  <a:lnTo>
                    <a:pt x="882143" y="197223"/>
                  </a:lnTo>
                  <a:lnTo>
                    <a:pt x="883041" y="195658"/>
                  </a:lnTo>
                  <a:lnTo>
                    <a:pt x="889522" y="180800"/>
                  </a:lnTo>
                  <a:lnTo>
                    <a:pt x="889522" y="136697"/>
                  </a:lnTo>
                  <a:lnTo>
                    <a:pt x="1065874" y="136697"/>
                  </a:lnTo>
                  <a:lnTo>
                    <a:pt x="1026795" y="105902"/>
                  </a:lnTo>
                  <a:lnTo>
                    <a:pt x="889522" y="105902"/>
                  </a:lnTo>
                  <a:lnTo>
                    <a:pt x="889522" y="46302"/>
                  </a:lnTo>
                  <a:lnTo>
                    <a:pt x="882600" y="32166"/>
                  </a:lnTo>
                  <a:lnTo>
                    <a:pt x="882050" y="31235"/>
                  </a:lnTo>
                  <a:close/>
                </a:path>
                <a:path w="1073784" h="1065529">
                  <a:moveTo>
                    <a:pt x="829190" y="0"/>
                  </a:moveTo>
                  <a:lnTo>
                    <a:pt x="799872" y="6802"/>
                  </a:lnTo>
                  <a:lnTo>
                    <a:pt x="776845" y="28260"/>
                  </a:lnTo>
                  <a:lnTo>
                    <a:pt x="775031" y="31235"/>
                  </a:lnTo>
                  <a:lnTo>
                    <a:pt x="767526" y="45872"/>
                  </a:lnTo>
                  <a:lnTo>
                    <a:pt x="767526" y="102604"/>
                  </a:lnTo>
                  <a:lnTo>
                    <a:pt x="764207" y="105902"/>
                  </a:lnTo>
                  <a:lnTo>
                    <a:pt x="796540" y="105902"/>
                  </a:lnTo>
                  <a:lnTo>
                    <a:pt x="796921" y="80802"/>
                  </a:lnTo>
                  <a:lnTo>
                    <a:pt x="796978" y="78319"/>
                  </a:lnTo>
                  <a:lnTo>
                    <a:pt x="806280" y="40021"/>
                  </a:lnTo>
                  <a:lnTo>
                    <a:pt x="833487" y="31235"/>
                  </a:lnTo>
                  <a:lnTo>
                    <a:pt x="882050" y="31235"/>
                  </a:lnTo>
                  <a:lnTo>
                    <a:pt x="881072" y="29601"/>
                  </a:lnTo>
                  <a:lnTo>
                    <a:pt x="858362" y="7690"/>
                  </a:lnTo>
                  <a:lnTo>
                    <a:pt x="829190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79501" y="6011262"/>
              <a:ext cx="147297" cy="1475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01155" y="6011265"/>
              <a:ext cx="147626" cy="1480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25178" y="6011265"/>
              <a:ext cx="147625" cy="1480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25225" y="5626344"/>
              <a:ext cx="147562" cy="1455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01155" y="5626344"/>
              <a:ext cx="147521" cy="1461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47067" y="5626225"/>
              <a:ext cx="147536" cy="1462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979323" y="5819967"/>
              <a:ext cx="147055" cy="14542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201236" y="5819743"/>
              <a:ext cx="147462" cy="14624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425258" y="5819743"/>
              <a:ext cx="147470" cy="14624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647565" y="5819603"/>
              <a:ext cx="147029" cy="145801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2175349" y="3145061"/>
            <a:ext cx="3452495" cy="123825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55244">
              <a:spcBef>
                <a:spcPts val="990"/>
              </a:spcBef>
            </a:pPr>
            <a:r>
              <a:rPr sz="2450" b="1">
                <a:solidFill>
                  <a:srgbClr val="7F8487"/>
                </a:solidFill>
                <a:latin typeface="Noto Sans"/>
                <a:cs typeface="Noto Sans"/>
              </a:rPr>
              <a:t>Cada</a:t>
            </a:r>
            <a:r>
              <a:rPr sz="2450" b="1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7F8487"/>
                </a:solidFill>
                <a:latin typeface="Noto Sans"/>
                <a:cs typeface="Noto Sans"/>
              </a:rPr>
              <a:t>12</a:t>
            </a:r>
            <a:r>
              <a:rPr sz="2450" b="1" spc="5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7F8487"/>
                </a:solidFill>
                <a:latin typeface="Noto Sans"/>
                <a:cs typeface="Noto Sans"/>
              </a:rPr>
              <a:t>meses.</a:t>
            </a:r>
            <a:r>
              <a:rPr sz="2175" b="1" spc="-15" baseline="30651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175" baseline="30651">
              <a:latin typeface="Noto Sans"/>
              <a:cs typeface="Noto Sans"/>
            </a:endParaRPr>
          </a:p>
          <a:p>
            <a:pPr marL="38100" marR="30480">
              <a:lnSpc>
                <a:spcPct val="118800"/>
              </a:lnSpc>
              <a:spcBef>
                <a:spcPts val="290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190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pacientes</a:t>
            </a:r>
            <a:r>
              <a:rPr sz="1900" spc="5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1900" spc="5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b="1" spc="-10">
                <a:solidFill>
                  <a:srgbClr val="7F8487"/>
                </a:solidFill>
                <a:latin typeface="Noto Sans"/>
                <a:cs typeface="Noto Sans"/>
              </a:rPr>
              <a:t>tratamiento tópico/local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108507" y="5101982"/>
            <a:ext cx="4692650" cy="116268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8100">
              <a:spcBef>
                <a:spcPts val="655"/>
              </a:spcBef>
            </a:pPr>
            <a:r>
              <a:rPr sz="2450" b="1">
                <a:solidFill>
                  <a:srgbClr val="7F8487"/>
                </a:solidFill>
                <a:latin typeface="Noto Sans"/>
                <a:cs typeface="Noto Sans"/>
              </a:rPr>
              <a:t>Cada</a:t>
            </a:r>
            <a:r>
              <a:rPr sz="2450" b="1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7F8487"/>
                </a:solidFill>
                <a:latin typeface="Noto Sans"/>
                <a:cs typeface="Noto Sans"/>
              </a:rPr>
              <a:t>6</a:t>
            </a:r>
            <a:r>
              <a:rPr sz="2450" b="1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7F8487"/>
                </a:solidFill>
                <a:latin typeface="Noto Sans"/>
                <a:cs typeface="Noto Sans"/>
              </a:rPr>
              <a:t>meses.</a:t>
            </a:r>
            <a:r>
              <a:rPr sz="2175" b="1" spc="-15" baseline="30651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175" baseline="30651">
              <a:latin typeface="Noto Sans"/>
              <a:cs typeface="Noto Sans"/>
            </a:endParaRPr>
          </a:p>
          <a:p>
            <a:pPr marL="47625">
              <a:spcBef>
                <a:spcPts val="455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1900" spc="5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pacientes</a:t>
            </a:r>
            <a:r>
              <a:rPr sz="1900" spc="5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1900" spc="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b="1">
                <a:solidFill>
                  <a:srgbClr val="7F8487"/>
                </a:solidFill>
                <a:latin typeface="Noto Sans"/>
                <a:cs typeface="Noto Sans"/>
              </a:rPr>
              <a:t>tratamiento</a:t>
            </a:r>
            <a:r>
              <a:rPr sz="1900" b="1" spc="5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 b="1" spc="-10">
                <a:solidFill>
                  <a:srgbClr val="7F8487"/>
                </a:solidFill>
                <a:latin typeface="Noto Sans"/>
                <a:cs typeface="Noto Sans"/>
              </a:rPr>
              <a:t>sistémico</a:t>
            </a:r>
            <a:endParaRPr sz="1900">
              <a:latin typeface="Noto Sans"/>
              <a:cs typeface="Noto Sans"/>
            </a:endParaRPr>
          </a:p>
          <a:p>
            <a:pPr marL="47625">
              <a:spcBef>
                <a:spcPts val="430"/>
              </a:spcBef>
            </a:pP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1900" spc="9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psoriasis</a:t>
            </a:r>
            <a:r>
              <a:rPr sz="1900" spc="10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1900">
                <a:solidFill>
                  <a:srgbClr val="7F8487"/>
                </a:solidFill>
                <a:latin typeface="Noto Sans"/>
                <a:cs typeface="Noto Sans"/>
              </a:rPr>
              <a:t>moderada-</a:t>
            </a:r>
            <a:r>
              <a:rPr sz="1900" spc="-10">
                <a:solidFill>
                  <a:srgbClr val="7F8487"/>
                </a:solidFill>
                <a:latin typeface="Noto Sans"/>
                <a:cs typeface="Noto Sans"/>
              </a:rPr>
              <a:t>grave</a:t>
            </a:r>
            <a:endParaRPr sz="1900">
              <a:latin typeface="Noto Sans"/>
              <a:cs typeface="Noto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33278" y="9317046"/>
            <a:ext cx="17457420" cy="674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Visseren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FLJ,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Mach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Smulders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YM,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2021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ESC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Guidelines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cardiovascular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prevention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clinical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practice.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Eur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Heart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2021;42(34):3227-3337;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Gonzalez-Cantero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Reddy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AS,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Dey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AK,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Underperformance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clinical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scores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identifying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imaging-based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high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cardiovascular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psoriasis: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results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two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observational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cohorts.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Eur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Prev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2022;29(4):591-598;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Daudén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Blasco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AJ,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Bonanad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Botella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Carrascosa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JM,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González-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Parra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Position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statement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management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comorbidities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Eur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Acad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Dermatol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Venereol.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2018;32(12):2058-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73.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233279" y="331670"/>
            <a:ext cx="14836775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t>EL</a:t>
            </a:r>
            <a:r>
              <a:rPr spc="-35"/>
              <a:t> </a:t>
            </a:r>
            <a:r>
              <a:t>RIESGO</a:t>
            </a:r>
            <a:r>
              <a:rPr spc="-35"/>
              <a:t> </a:t>
            </a:r>
            <a:r>
              <a:t>CV</a:t>
            </a:r>
            <a:r>
              <a:rPr spc="-30"/>
              <a:t> </a:t>
            </a:r>
            <a:r>
              <a:t>ASOCIADO</a:t>
            </a:r>
            <a:r>
              <a:rPr spc="-35"/>
              <a:t> </a:t>
            </a:r>
            <a:r>
              <a:t>A</a:t>
            </a:r>
            <a:r>
              <a:rPr spc="-35"/>
              <a:t> </a:t>
            </a:r>
            <a:r>
              <a:t>LA</a:t>
            </a:r>
            <a:r>
              <a:rPr spc="-30"/>
              <a:t> </a:t>
            </a:r>
            <a:r>
              <a:t>PSORIASIS</a:t>
            </a:r>
            <a:r>
              <a:rPr spc="-35"/>
              <a:t> </a:t>
            </a:r>
            <a:r>
              <a:t>SE</a:t>
            </a:r>
            <a:r>
              <a:rPr spc="-35"/>
              <a:t> </a:t>
            </a:r>
            <a:r>
              <a:t>PUEDE</a:t>
            </a:r>
            <a:r>
              <a:rPr spc="-30"/>
              <a:t> </a:t>
            </a:r>
            <a:r>
              <a:rPr spc="-10"/>
              <a:t>EVALUAR</a:t>
            </a:r>
            <a:r>
              <a:rPr spc="-35"/>
              <a:t> </a:t>
            </a:r>
            <a:r>
              <a:t>A</a:t>
            </a:r>
            <a:r>
              <a:rPr spc="-35"/>
              <a:t> </a:t>
            </a:r>
            <a:r>
              <a:t>3</a:t>
            </a:r>
            <a:r>
              <a:rPr spc="-30"/>
              <a:t> </a:t>
            </a:r>
            <a:r>
              <a:rPr spc="-10"/>
              <a:t>NIVELES</a:t>
            </a:r>
          </a:p>
        </p:txBody>
      </p:sp>
      <p:sp>
        <p:nvSpPr>
          <p:cNvPr id="49" name="object 49"/>
          <p:cNvSpPr/>
          <p:nvPr/>
        </p:nvSpPr>
        <p:spPr>
          <a:xfrm>
            <a:off x="16857377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92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2" y="834269"/>
                </a:lnTo>
                <a:lnTo>
                  <a:pt x="58656" y="870647"/>
                </a:lnTo>
                <a:lnTo>
                  <a:pt x="88295" y="900662"/>
                </a:lnTo>
                <a:lnTo>
                  <a:pt x="122313" y="923325"/>
                </a:lnTo>
                <a:lnTo>
                  <a:pt x="159905" y="937647"/>
                </a:lnTo>
                <a:lnTo>
                  <a:pt x="200266" y="942641"/>
                </a:lnTo>
                <a:lnTo>
                  <a:pt x="2098826" y="942641"/>
                </a:lnTo>
                <a:lnTo>
                  <a:pt x="2139186" y="937647"/>
                </a:lnTo>
                <a:lnTo>
                  <a:pt x="2176778" y="923325"/>
                </a:lnTo>
                <a:lnTo>
                  <a:pt x="2210796" y="900662"/>
                </a:lnTo>
                <a:lnTo>
                  <a:pt x="2240435" y="870647"/>
                </a:lnTo>
                <a:lnTo>
                  <a:pt x="2264889" y="834269"/>
                </a:lnTo>
                <a:lnTo>
                  <a:pt x="2283354" y="792515"/>
                </a:lnTo>
                <a:lnTo>
                  <a:pt x="2295023" y="746375"/>
                </a:lnTo>
                <a:lnTo>
                  <a:pt x="2299092" y="696837"/>
                </a:lnTo>
                <a:lnTo>
                  <a:pt x="2299092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556612" y="2084962"/>
            <a:ext cx="10177346" cy="5447472"/>
          </a:xfrm>
          <a:prstGeom prst="rect">
            <a:avLst/>
          </a:prstGeom>
        </p:spPr>
        <p:txBody>
          <a:bodyPr vert="horz" wrap="square" lIns="0" tIns="195917" rIns="0" bIns="0" rtlCol="0">
            <a:spAutoFit/>
          </a:bodyPr>
          <a:lstStyle/>
          <a:p>
            <a:pPr marL="1823085">
              <a:lnSpc>
                <a:spcPts val="4555"/>
              </a:lnSpc>
              <a:spcBef>
                <a:spcPts val="90"/>
              </a:spcBef>
            </a:pPr>
            <a:r>
              <a:rPr b="0">
                <a:latin typeface="Noto Sans"/>
                <a:cs typeface="Noto Sans"/>
              </a:rPr>
              <a:t>El</a:t>
            </a:r>
            <a:r>
              <a:rPr b="0" spc="-95"/>
              <a:t> </a:t>
            </a:r>
            <a:r>
              <a:rPr lang="en-US" err="1"/>
              <a:t>médico</a:t>
            </a:r>
            <a:r>
              <a:rPr spc="-95"/>
              <a:t> </a:t>
            </a:r>
            <a:r>
              <a:t>de</a:t>
            </a:r>
            <a:r>
              <a:rPr spc="-95"/>
              <a:t> </a:t>
            </a:r>
            <a:r>
              <a:rPr lang="en-US" err="1"/>
              <a:t>Atención</a:t>
            </a:r>
            <a:r>
              <a:rPr spc="-90"/>
              <a:t> </a:t>
            </a:r>
            <a:r>
              <a:rPr spc="-10"/>
              <a:t>Primaria</a:t>
            </a:r>
          </a:p>
          <a:p>
            <a:pPr marL="1823085">
              <a:lnSpc>
                <a:spcPts val="4555"/>
              </a:lnSpc>
            </a:pPr>
            <a:r>
              <a:rPr lang="en-US" b="0" err="1">
                <a:latin typeface="Noto Sans"/>
                <a:cs typeface="Noto Sans"/>
              </a:rPr>
              <a:t>tiene</a:t>
            </a:r>
            <a:r>
              <a:rPr b="0" spc="-114"/>
              <a:t> </a:t>
            </a:r>
            <a:r>
              <a:rPr b="0">
                <a:latin typeface="Noto Sans"/>
                <a:cs typeface="Noto Sans"/>
              </a:rPr>
              <a:t>un</a:t>
            </a:r>
            <a:r>
              <a:rPr b="0" spc="-114"/>
              <a:t> </a:t>
            </a:r>
            <a:r>
              <a:rPr lang="en-US" b="0" err="1">
                <a:latin typeface="Noto Sans"/>
                <a:cs typeface="Noto Sans"/>
              </a:rPr>
              <a:t>papel</a:t>
            </a:r>
            <a:r>
              <a:rPr b="0" spc="-114"/>
              <a:t> </a:t>
            </a:r>
            <a:r>
              <a:rPr b="0">
                <a:latin typeface="Noto Sans"/>
                <a:cs typeface="Noto Sans"/>
              </a:rPr>
              <a:t>central</a:t>
            </a:r>
            <a:r>
              <a:rPr b="0" spc="-114"/>
              <a:t> </a:t>
            </a:r>
            <a:r>
              <a:rPr lang="en-US" b="0" spc="-25" err="1"/>
              <a:t>en</a:t>
            </a:r>
            <a:r>
              <a:rPr b="0" spc="-25"/>
              <a:t>:</a:t>
            </a:r>
          </a:p>
          <a:p>
            <a:pPr marL="641350" indent="-628650">
              <a:spcBef>
                <a:spcPts val="4120"/>
              </a:spcBef>
              <a:buFont typeface="Noto Sans"/>
              <a:buChar char="•"/>
              <a:tabLst>
                <a:tab pos="641350" algn="l"/>
              </a:tabLst>
            </a:pPr>
            <a:r>
              <a:rPr lang="en-US" sz="3200" b="0" err="1">
                <a:solidFill>
                  <a:srgbClr val="EB959D"/>
                </a:solidFill>
                <a:latin typeface="Noto Sans"/>
                <a:cs typeface="Noto Sans"/>
              </a:rPr>
              <a:t>Detectar</a:t>
            </a:r>
            <a:r>
              <a:rPr sz="3200" b="0" spc="-114">
                <a:solidFill>
                  <a:srgbClr val="EB959D"/>
                </a:solidFill>
              </a:rPr>
              <a:t> </a:t>
            </a:r>
            <a:r>
              <a:rPr lang="en-US" sz="3200" err="1">
                <a:solidFill>
                  <a:srgbClr val="EB959D"/>
                </a:solidFill>
              </a:rPr>
              <a:t>signos</a:t>
            </a:r>
            <a:r>
              <a:rPr sz="3200" spc="-114">
                <a:solidFill>
                  <a:srgbClr val="EB959D"/>
                </a:solidFill>
              </a:rPr>
              <a:t> </a:t>
            </a:r>
            <a:r>
              <a:rPr sz="3200">
                <a:solidFill>
                  <a:srgbClr val="EB959D"/>
                </a:solidFill>
              </a:rPr>
              <a:t>de</a:t>
            </a:r>
            <a:r>
              <a:rPr sz="3200" spc="-114">
                <a:solidFill>
                  <a:srgbClr val="EB959D"/>
                </a:solidFill>
              </a:rPr>
              <a:t> </a:t>
            </a:r>
            <a:r>
              <a:rPr lang="en-US" sz="3200" err="1">
                <a:solidFill>
                  <a:srgbClr val="EB959D"/>
                </a:solidFill>
              </a:rPr>
              <a:t>riesgo</a:t>
            </a:r>
            <a:r>
              <a:rPr sz="3200" spc="-114">
                <a:solidFill>
                  <a:srgbClr val="EB959D"/>
                </a:solidFill>
              </a:rPr>
              <a:t> </a:t>
            </a:r>
            <a:r>
              <a:rPr sz="3200" spc="-25">
                <a:solidFill>
                  <a:srgbClr val="EB959D"/>
                </a:solidFill>
              </a:rPr>
              <a:t>CV</a:t>
            </a:r>
            <a:r>
              <a:rPr sz="3200" b="0" spc="-25">
                <a:solidFill>
                  <a:srgbClr val="EB959D"/>
                </a:solidFill>
              </a:rPr>
              <a:t>.</a:t>
            </a:r>
          </a:p>
          <a:p>
            <a:pPr marL="641350" marR="1573530" indent="-629285">
              <a:spcBef>
                <a:spcPts val="1725"/>
              </a:spcBef>
              <a:buChar char="•"/>
              <a:tabLst>
                <a:tab pos="641350" algn="l"/>
              </a:tabLst>
            </a:pPr>
            <a:r>
              <a:rPr lang="en-US" sz="3200" spc="-10" err="1">
                <a:solidFill>
                  <a:srgbClr val="EB959D"/>
                </a:solidFill>
              </a:rPr>
              <a:t>Coordinar</a:t>
            </a:r>
            <a:r>
              <a:rPr sz="3200" spc="-130">
                <a:solidFill>
                  <a:srgbClr val="EB959D"/>
                </a:solidFill>
              </a:rPr>
              <a:t> </a:t>
            </a:r>
            <a:r>
              <a:rPr sz="3200">
                <a:solidFill>
                  <a:srgbClr val="EB959D"/>
                </a:solidFill>
              </a:rPr>
              <a:t>con</a:t>
            </a:r>
            <a:r>
              <a:rPr sz="3200" spc="-130">
                <a:solidFill>
                  <a:srgbClr val="EB959D"/>
                </a:solidFill>
              </a:rPr>
              <a:t> </a:t>
            </a:r>
            <a:r>
              <a:rPr sz="3200" spc="-10" err="1">
                <a:solidFill>
                  <a:srgbClr val="EB959D"/>
                </a:solidFill>
              </a:rPr>
              <a:t>dermatología</a:t>
            </a:r>
            <a:r>
              <a:rPr sz="3200" spc="-10">
                <a:solidFill>
                  <a:srgbClr val="EB959D"/>
                </a:solidFill>
              </a:rPr>
              <a:t> </a:t>
            </a:r>
            <a:r>
              <a:rPr sz="3200">
                <a:solidFill>
                  <a:srgbClr val="EB959D"/>
                </a:solidFill>
              </a:rPr>
              <a:t>y</a:t>
            </a:r>
            <a:r>
              <a:rPr lang="es-ES" sz="3200">
                <a:solidFill>
                  <a:srgbClr val="EB959D"/>
                </a:solidFill>
              </a:rPr>
              <a:t> </a:t>
            </a:r>
            <a:r>
              <a:rPr lang="es-ES" sz="3200" spc="-10">
                <a:solidFill>
                  <a:srgbClr val="EB959D"/>
                </a:solidFill>
              </a:rPr>
              <a:t>cardiología</a:t>
            </a:r>
            <a:r>
              <a:rPr sz="3200" spc="-110">
                <a:solidFill>
                  <a:srgbClr val="EB959D"/>
                </a:solidFill>
              </a:rPr>
              <a:t> </a:t>
            </a:r>
            <a:r>
              <a:rPr sz="3200" b="0">
                <a:solidFill>
                  <a:srgbClr val="EB959D"/>
                </a:solidFill>
                <a:latin typeface="Noto Sans"/>
                <a:cs typeface="Noto Sans"/>
              </a:rPr>
              <a:t>para</a:t>
            </a:r>
            <a:r>
              <a:rPr sz="3200" b="0" spc="-105">
                <a:solidFill>
                  <a:srgbClr val="EB959D"/>
                </a:solidFill>
              </a:rPr>
              <a:t> </a:t>
            </a:r>
            <a:r>
              <a:rPr sz="3200" b="0">
                <a:solidFill>
                  <a:srgbClr val="EB959D"/>
                </a:solidFill>
                <a:latin typeface="Noto Sans"/>
                <a:cs typeface="Noto Sans"/>
              </a:rPr>
              <a:t>un</a:t>
            </a:r>
            <a:r>
              <a:rPr sz="3200" b="0" spc="-110">
                <a:solidFill>
                  <a:srgbClr val="EB959D"/>
                </a:solidFill>
              </a:rPr>
              <a:t> </a:t>
            </a:r>
            <a:r>
              <a:rPr lang="es-ES" sz="3200" b="0" spc="-10">
                <a:solidFill>
                  <a:srgbClr val="EB959D"/>
                </a:solidFill>
              </a:rPr>
              <a:t>abordaje multidisciplinar</a:t>
            </a:r>
            <a:r>
              <a:rPr sz="3200" b="0" spc="-10">
                <a:solidFill>
                  <a:srgbClr val="EB959D"/>
                </a:solidFill>
              </a:rPr>
              <a:t>.</a:t>
            </a:r>
          </a:p>
          <a:p>
            <a:pPr marL="641350" indent="-628650">
              <a:lnSpc>
                <a:spcPts val="4555"/>
              </a:lnSpc>
              <a:spcBef>
                <a:spcPts val="1710"/>
              </a:spcBef>
              <a:buFont typeface="Noto Sans"/>
              <a:buChar char="•"/>
              <a:tabLst>
                <a:tab pos="641350" algn="l"/>
              </a:tabLst>
            </a:pPr>
            <a:r>
              <a:rPr lang="en-US" sz="3200" b="0" err="1">
                <a:solidFill>
                  <a:srgbClr val="EB959D"/>
                </a:solidFill>
                <a:latin typeface="Noto Sans"/>
                <a:cs typeface="Noto Sans"/>
              </a:rPr>
              <a:t>Fomentar</a:t>
            </a:r>
            <a:r>
              <a:rPr sz="3200" b="0" spc="-114">
                <a:solidFill>
                  <a:srgbClr val="EB959D"/>
                </a:solidFill>
              </a:rPr>
              <a:t> </a:t>
            </a:r>
            <a:r>
              <a:rPr lang="en-US" sz="3200" err="1">
                <a:solidFill>
                  <a:srgbClr val="EB959D"/>
                </a:solidFill>
              </a:rPr>
              <a:t>cambios</a:t>
            </a:r>
            <a:r>
              <a:rPr sz="3200" spc="-110">
                <a:solidFill>
                  <a:srgbClr val="EB959D"/>
                </a:solidFill>
              </a:rPr>
              <a:t> </a:t>
            </a:r>
            <a:r>
              <a:rPr sz="3200">
                <a:solidFill>
                  <a:srgbClr val="EB959D"/>
                </a:solidFill>
              </a:rPr>
              <a:t>de</a:t>
            </a:r>
            <a:r>
              <a:rPr sz="3200" spc="-110">
                <a:solidFill>
                  <a:srgbClr val="EB959D"/>
                </a:solidFill>
              </a:rPr>
              <a:t> </a:t>
            </a:r>
            <a:r>
              <a:rPr lang="en-US" sz="3200" err="1">
                <a:solidFill>
                  <a:srgbClr val="EB959D"/>
                </a:solidFill>
              </a:rPr>
              <a:t>estilo</a:t>
            </a:r>
            <a:r>
              <a:rPr sz="3200" spc="-110">
                <a:solidFill>
                  <a:srgbClr val="EB959D"/>
                </a:solidFill>
              </a:rPr>
              <a:t> </a:t>
            </a:r>
            <a:r>
              <a:rPr sz="3200">
                <a:solidFill>
                  <a:srgbClr val="EB959D"/>
                </a:solidFill>
              </a:rPr>
              <a:t>de</a:t>
            </a:r>
            <a:r>
              <a:rPr sz="3200" spc="-110">
                <a:solidFill>
                  <a:srgbClr val="EB959D"/>
                </a:solidFill>
              </a:rPr>
              <a:t> </a:t>
            </a:r>
            <a:r>
              <a:rPr sz="3200" spc="-20" err="1">
                <a:solidFill>
                  <a:srgbClr val="EB959D"/>
                </a:solidFill>
              </a:rPr>
              <a:t>vida</a:t>
            </a:r>
            <a:r>
              <a:rPr lang="es-ES" sz="3200" spc="-20">
                <a:solidFill>
                  <a:srgbClr val="EB959D"/>
                </a:solidFill>
              </a:rPr>
              <a:t> </a:t>
            </a:r>
            <a:r>
              <a:rPr sz="3200" b="0">
                <a:solidFill>
                  <a:srgbClr val="EB959D"/>
                </a:solidFill>
                <a:latin typeface="Noto Sans"/>
                <a:cs typeface="Noto Sans"/>
              </a:rPr>
              <a:t>(</a:t>
            </a:r>
            <a:r>
              <a:rPr lang="en-US" sz="3200" b="0" err="1">
                <a:solidFill>
                  <a:srgbClr val="EB959D"/>
                </a:solidFill>
                <a:latin typeface="Noto Sans"/>
                <a:cs typeface="Noto Sans"/>
              </a:rPr>
              <a:t>ejercicio</a:t>
            </a:r>
            <a:r>
              <a:rPr sz="3200" b="0">
                <a:solidFill>
                  <a:srgbClr val="EB959D"/>
                </a:solidFill>
                <a:latin typeface="Noto Sans"/>
                <a:cs typeface="Noto Sans"/>
              </a:rPr>
              <a:t>,</a:t>
            </a:r>
            <a:r>
              <a:rPr sz="3200" b="0" spc="-120">
                <a:solidFill>
                  <a:srgbClr val="EB959D"/>
                </a:solidFill>
              </a:rPr>
              <a:t> </a:t>
            </a:r>
            <a:r>
              <a:rPr lang="en-US" sz="3200" b="0" err="1">
                <a:solidFill>
                  <a:srgbClr val="EB959D"/>
                </a:solidFill>
                <a:latin typeface="Noto Sans"/>
                <a:cs typeface="Noto Sans"/>
              </a:rPr>
              <a:t>dieta</a:t>
            </a:r>
            <a:r>
              <a:rPr sz="3200" b="0">
                <a:solidFill>
                  <a:srgbClr val="EB959D"/>
                </a:solidFill>
                <a:latin typeface="Noto Sans"/>
                <a:cs typeface="Noto Sans"/>
              </a:rPr>
              <a:t>,</a:t>
            </a:r>
            <a:r>
              <a:rPr sz="3200" b="0" spc="-120">
                <a:solidFill>
                  <a:srgbClr val="EB959D"/>
                </a:solidFill>
              </a:rPr>
              <a:t> </a:t>
            </a:r>
            <a:r>
              <a:rPr lang="en-US" sz="3200" b="0" err="1">
                <a:solidFill>
                  <a:srgbClr val="EB959D"/>
                </a:solidFill>
                <a:latin typeface="Noto Sans"/>
                <a:cs typeface="Noto Sans"/>
              </a:rPr>
              <a:t>abandono</a:t>
            </a:r>
            <a:r>
              <a:rPr sz="3200" b="0" spc="-114">
                <a:solidFill>
                  <a:srgbClr val="EB959D"/>
                </a:solidFill>
              </a:rPr>
              <a:t> </a:t>
            </a:r>
            <a:r>
              <a:rPr sz="3200" b="0">
                <a:solidFill>
                  <a:srgbClr val="EB959D"/>
                </a:solidFill>
                <a:latin typeface="Noto Sans"/>
                <a:cs typeface="Noto Sans"/>
              </a:rPr>
              <a:t>del</a:t>
            </a:r>
            <a:r>
              <a:rPr sz="3200" b="0" spc="-120">
                <a:solidFill>
                  <a:srgbClr val="EB959D"/>
                </a:solidFill>
              </a:rPr>
              <a:t> </a:t>
            </a:r>
            <a:r>
              <a:rPr sz="3200" b="0" spc="-10">
                <a:solidFill>
                  <a:srgbClr val="EB959D"/>
                </a:solidFill>
              </a:rPr>
              <a:t>tabaco).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69190" y="2077003"/>
            <a:ext cx="17258665" cy="5540375"/>
            <a:chOff x="1569189" y="2077003"/>
            <a:chExt cx="17258665" cy="5540375"/>
          </a:xfrm>
        </p:grpSpPr>
        <p:sp>
          <p:nvSpPr>
            <p:cNvPr id="5" name="object 5"/>
            <p:cNvSpPr/>
            <p:nvPr/>
          </p:nvSpPr>
          <p:spPr>
            <a:xfrm>
              <a:off x="1569189" y="2077003"/>
              <a:ext cx="1544320" cy="1544320"/>
            </a:xfrm>
            <a:custGeom>
              <a:avLst/>
              <a:gdLst/>
              <a:ahLst/>
              <a:cxnLst/>
              <a:rect l="l" t="t" r="r" b="b"/>
              <a:pathLst>
                <a:path w="1544320" h="1544320">
                  <a:moveTo>
                    <a:pt x="772053" y="0"/>
                  </a:moveTo>
                  <a:lnTo>
                    <a:pt x="726478" y="1338"/>
                  </a:lnTo>
                  <a:lnTo>
                    <a:pt x="681030" y="5352"/>
                  </a:lnTo>
                  <a:lnTo>
                    <a:pt x="635839" y="12042"/>
                  </a:lnTo>
                  <a:lnTo>
                    <a:pt x="591031" y="21408"/>
                  </a:lnTo>
                  <a:lnTo>
                    <a:pt x="546734" y="33451"/>
                  </a:lnTo>
                  <a:lnTo>
                    <a:pt x="503077" y="48170"/>
                  </a:lnTo>
                  <a:lnTo>
                    <a:pt x="460188" y="65564"/>
                  </a:lnTo>
                  <a:lnTo>
                    <a:pt x="418194" y="85635"/>
                  </a:lnTo>
                  <a:lnTo>
                    <a:pt x="377222" y="108382"/>
                  </a:lnTo>
                  <a:lnTo>
                    <a:pt x="337402" y="133805"/>
                  </a:lnTo>
                  <a:lnTo>
                    <a:pt x="298861" y="161905"/>
                  </a:lnTo>
                  <a:lnTo>
                    <a:pt x="261727" y="192680"/>
                  </a:lnTo>
                  <a:lnTo>
                    <a:pt x="226127" y="226131"/>
                  </a:lnTo>
                  <a:lnTo>
                    <a:pt x="192676" y="261731"/>
                  </a:lnTo>
                  <a:lnTo>
                    <a:pt x="161901" y="298865"/>
                  </a:lnTo>
                  <a:lnTo>
                    <a:pt x="133802" y="337406"/>
                  </a:lnTo>
                  <a:lnTo>
                    <a:pt x="108379" y="377226"/>
                  </a:lnTo>
                  <a:lnTo>
                    <a:pt x="85632" y="418197"/>
                  </a:lnTo>
                  <a:lnTo>
                    <a:pt x="65562" y="460192"/>
                  </a:lnTo>
                  <a:lnTo>
                    <a:pt x="48167" y="503081"/>
                  </a:lnTo>
                  <a:lnTo>
                    <a:pt x="33449" y="546738"/>
                  </a:lnTo>
                  <a:lnTo>
                    <a:pt x="21407" y="591035"/>
                  </a:lnTo>
                  <a:lnTo>
                    <a:pt x="12041" y="635843"/>
                  </a:lnTo>
                  <a:lnTo>
                    <a:pt x="5351" y="681034"/>
                  </a:lnTo>
                  <a:lnTo>
                    <a:pt x="1337" y="726482"/>
                  </a:lnTo>
                  <a:lnTo>
                    <a:pt x="0" y="772057"/>
                  </a:lnTo>
                  <a:lnTo>
                    <a:pt x="1338" y="817633"/>
                  </a:lnTo>
                  <a:lnTo>
                    <a:pt x="5352" y="863080"/>
                  </a:lnTo>
                  <a:lnTo>
                    <a:pt x="12043" y="908272"/>
                  </a:lnTo>
                  <a:lnTo>
                    <a:pt x="21409" y="953080"/>
                  </a:lnTo>
                  <a:lnTo>
                    <a:pt x="33452" y="997376"/>
                  </a:lnTo>
                  <a:lnTo>
                    <a:pt x="48170" y="1041033"/>
                  </a:lnTo>
                  <a:lnTo>
                    <a:pt x="65565" y="1083923"/>
                  </a:lnTo>
                  <a:lnTo>
                    <a:pt x="85635" y="1125917"/>
                  </a:lnTo>
                  <a:lnTo>
                    <a:pt x="108382" y="1166888"/>
                  </a:lnTo>
                  <a:lnTo>
                    <a:pt x="133804" y="1206708"/>
                  </a:lnTo>
                  <a:lnTo>
                    <a:pt x="161903" y="1245249"/>
                  </a:lnTo>
                  <a:lnTo>
                    <a:pt x="192677" y="1282383"/>
                  </a:lnTo>
                  <a:lnTo>
                    <a:pt x="226127" y="1317983"/>
                  </a:lnTo>
                  <a:lnTo>
                    <a:pt x="261727" y="1351433"/>
                  </a:lnTo>
                  <a:lnTo>
                    <a:pt x="298861" y="1382208"/>
                  </a:lnTo>
                  <a:lnTo>
                    <a:pt x="337402" y="1410306"/>
                  </a:lnTo>
                  <a:lnTo>
                    <a:pt x="377222" y="1435729"/>
                  </a:lnTo>
                  <a:lnTo>
                    <a:pt x="418194" y="1458475"/>
                  </a:lnTo>
                  <a:lnTo>
                    <a:pt x="460188" y="1478546"/>
                  </a:lnTo>
                  <a:lnTo>
                    <a:pt x="503077" y="1495940"/>
                  </a:lnTo>
                  <a:lnTo>
                    <a:pt x="546734" y="1510659"/>
                  </a:lnTo>
                  <a:lnTo>
                    <a:pt x="591031" y="1522701"/>
                  </a:lnTo>
                  <a:lnTo>
                    <a:pt x="635839" y="1532068"/>
                  </a:lnTo>
                  <a:lnTo>
                    <a:pt x="681030" y="1538758"/>
                  </a:lnTo>
                  <a:lnTo>
                    <a:pt x="726478" y="1542773"/>
                  </a:lnTo>
                  <a:lnTo>
                    <a:pt x="772053" y="1544111"/>
                  </a:lnTo>
                  <a:lnTo>
                    <a:pt x="817629" y="1542773"/>
                  </a:lnTo>
                  <a:lnTo>
                    <a:pt x="863076" y="1538759"/>
                  </a:lnTo>
                  <a:lnTo>
                    <a:pt x="908268" y="1532069"/>
                  </a:lnTo>
                  <a:lnTo>
                    <a:pt x="953076" y="1522703"/>
                  </a:lnTo>
                  <a:lnTo>
                    <a:pt x="997372" y="1510661"/>
                  </a:lnTo>
                  <a:lnTo>
                    <a:pt x="1041029" y="1495943"/>
                  </a:lnTo>
                  <a:lnTo>
                    <a:pt x="1083919" y="1478549"/>
                  </a:lnTo>
                  <a:lnTo>
                    <a:pt x="1125913" y="1458478"/>
                  </a:lnTo>
                  <a:lnTo>
                    <a:pt x="1166884" y="1435731"/>
                  </a:lnTo>
                  <a:lnTo>
                    <a:pt x="1206704" y="1410309"/>
                  </a:lnTo>
                  <a:lnTo>
                    <a:pt x="1245245" y="1382210"/>
                  </a:lnTo>
                  <a:lnTo>
                    <a:pt x="1282379" y="1351434"/>
                  </a:lnTo>
                  <a:lnTo>
                    <a:pt x="1317979" y="1317983"/>
                  </a:lnTo>
                  <a:lnTo>
                    <a:pt x="1351430" y="1282383"/>
                  </a:lnTo>
                  <a:lnTo>
                    <a:pt x="1382206" y="1245249"/>
                  </a:lnTo>
                  <a:lnTo>
                    <a:pt x="1410305" y="1206708"/>
                  </a:lnTo>
                  <a:lnTo>
                    <a:pt x="1435728" y="1166888"/>
                  </a:lnTo>
                  <a:lnTo>
                    <a:pt x="1458475" y="1125917"/>
                  </a:lnTo>
                  <a:lnTo>
                    <a:pt x="1478546" y="1083923"/>
                  </a:lnTo>
                  <a:lnTo>
                    <a:pt x="1495941" y="1041033"/>
                  </a:lnTo>
                  <a:lnTo>
                    <a:pt x="1510659" y="997376"/>
                  </a:lnTo>
                  <a:lnTo>
                    <a:pt x="1522702" y="953080"/>
                  </a:lnTo>
                  <a:lnTo>
                    <a:pt x="1532068" y="908272"/>
                  </a:lnTo>
                  <a:lnTo>
                    <a:pt x="1538759" y="863080"/>
                  </a:lnTo>
                  <a:lnTo>
                    <a:pt x="1542773" y="817633"/>
                  </a:lnTo>
                  <a:lnTo>
                    <a:pt x="1544111" y="772057"/>
                  </a:lnTo>
                  <a:lnTo>
                    <a:pt x="1542773" y="726482"/>
                  </a:lnTo>
                  <a:lnTo>
                    <a:pt x="1538759" y="681034"/>
                  </a:lnTo>
                  <a:lnTo>
                    <a:pt x="1532068" y="635843"/>
                  </a:lnTo>
                  <a:lnTo>
                    <a:pt x="1522702" y="591035"/>
                  </a:lnTo>
                  <a:lnTo>
                    <a:pt x="1510659" y="546738"/>
                  </a:lnTo>
                  <a:lnTo>
                    <a:pt x="1495941" y="503081"/>
                  </a:lnTo>
                  <a:lnTo>
                    <a:pt x="1478546" y="460192"/>
                  </a:lnTo>
                  <a:lnTo>
                    <a:pt x="1458475" y="418197"/>
                  </a:lnTo>
                  <a:lnTo>
                    <a:pt x="1435728" y="377226"/>
                  </a:lnTo>
                  <a:lnTo>
                    <a:pt x="1410305" y="337406"/>
                  </a:lnTo>
                  <a:lnTo>
                    <a:pt x="1382206" y="298865"/>
                  </a:lnTo>
                  <a:lnTo>
                    <a:pt x="1351430" y="261731"/>
                  </a:lnTo>
                  <a:lnTo>
                    <a:pt x="1317979" y="226131"/>
                  </a:lnTo>
                  <a:lnTo>
                    <a:pt x="1282379" y="192680"/>
                  </a:lnTo>
                  <a:lnTo>
                    <a:pt x="1245245" y="161905"/>
                  </a:lnTo>
                  <a:lnTo>
                    <a:pt x="1206704" y="133805"/>
                  </a:lnTo>
                  <a:lnTo>
                    <a:pt x="1166884" y="108382"/>
                  </a:lnTo>
                  <a:lnTo>
                    <a:pt x="1125913" y="85635"/>
                  </a:lnTo>
                  <a:lnTo>
                    <a:pt x="1083919" y="65564"/>
                  </a:lnTo>
                  <a:lnTo>
                    <a:pt x="1041029" y="48170"/>
                  </a:lnTo>
                  <a:lnTo>
                    <a:pt x="997372" y="33451"/>
                  </a:lnTo>
                  <a:lnTo>
                    <a:pt x="953076" y="21408"/>
                  </a:lnTo>
                  <a:lnTo>
                    <a:pt x="908268" y="12042"/>
                  </a:lnTo>
                  <a:lnTo>
                    <a:pt x="863076" y="5352"/>
                  </a:lnTo>
                  <a:lnTo>
                    <a:pt x="817629" y="1338"/>
                  </a:lnTo>
                  <a:lnTo>
                    <a:pt x="7720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69186" y="2077014"/>
              <a:ext cx="1544320" cy="1544320"/>
            </a:xfrm>
            <a:custGeom>
              <a:avLst/>
              <a:gdLst/>
              <a:ahLst/>
              <a:cxnLst/>
              <a:rect l="l" t="t" r="r" b="b"/>
              <a:pathLst>
                <a:path w="1544320" h="1544320">
                  <a:moveTo>
                    <a:pt x="481672" y="1031557"/>
                  </a:moveTo>
                  <a:lnTo>
                    <a:pt x="473036" y="1016787"/>
                  </a:lnTo>
                  <a:lnTo>
                    <a:pt x="453758" y="1012863"/>
                  </a:lnTo>
                  <a:lnTo>
                    <a:pt x="438683" y="1023162"/>
                  </a:lnTo>
                  <a:lnTo>
                    <a:pt x="436092" y="1040282"/>
                  </a:lnTo>
                  <a:lnTo>
                    <a:pt x="444881" y="1055204"/>
                  </a:lnTo>
                  <a:lnTo>
                    <a:pt x="463981" y="1058938"/>
                  </a:lnTo>
                  <a:lnTo>
                    <a:pt x="478904" y="1048499"/>
                  </a:lnTo>
                  <a:lnTo>
                    <a:pt x="481672" y="1031557"/>
                  </a:lnTo>
                  <a:close/>
                </a:path>
                <a:path w="1544320" h="1544320">
                  <a:moveTo>
                    <a:pt x="1140866" y="498424"/>
                  </a:moveTo>
                  <a:lnTo>
                    <a:pt x="1136357" y="459841"/>
                  </a:lnTo>
                  <a:lnTo>
                    <a:pt x="1117650" y="425754"/>
                  </a:lnTo>
                  <a:lnTo>
                    <a:pt x="1088136" y="400507"/>
                  </a:lnTo>
                  <a:lnTo>
                    <a:pt x="1051572" y="388594"/>
                  </a:lnTo>
                  <a:lnTo>
                    <a:pt x="1054379" y="388594"/>
                  </a:lnTo>
                  <a:lnTo>
                    <a:pt x="1044841" y="388200"/>
                  </a:lnTo>
                  <a:lnTo>
                    <a:pt x="1043597" y="388200"/>
                  </a:lnTo>
                  <a:lnTo>
                    <a:pt x="1031773" y="388594"/>
                  </a:lnTo>
                  <a:lnTo>
                    <a:pt x="1025423" y="388594"/>
                  </a:lnTo>
                  <a:lnTo>
                    <a:pt x="1021778" y="367106"/>
                  </a:lnTo>
                  <a:lnTo>
                    <a:pt x="1006182" y="357759"/>
                  </a:lnTo>
                  <a:lnTo>
                    <a:pt x="988504" y="361607"/>
                  </a:lnTo>
                  <a:lnTo>
                    <a:pt x="978573" y="379882"/>
                  </a:lnTo>
                  <a:lnTo>
                    <a:pt x="978052" y="388200"/>
                  </a:lnTo>
                  <a:lnTo>
                    <a:pt x="977925" y="390207"/>
                  </a:lnTo>
                  <a:lnTo>
                    <a:pt x="977836" y="391655"/>
                  </a:lnTo>
                  <a:lnTo>
                    <a:pt x="977709" y="393649"/>
                  </a:lnTo>
                  <a:lnTo>
                    <a:pt x="977633" y="417474"/>
                  </a:lnTo>
                  <a:lnTo>
                    <a:pt x="977785" y="425754"/>
                  </a:lnTo>
                  <a:lnTo>
                    <a:pt x="977798" y="426808"/>
                  </a:lnTo>
                  <a:lnTo>
                    <a:pt x="978509" y="440791"/>
                  </a:lnTo>
                  <a:lnTo>
                    <a:pt x="987933" y="461340"/>
                  </a:lnTo>
                  <a:lnTo>
                    <a:pt x="1005395" y="466356"/>
                  </a:lnTo>
                  <a:lnTo>
                    <a:pt x="1021143" y="457200"/>
                  </a:lnTo>
                  <a:lnTo>
                    <a:pt x="1025398" y="435254"/>
                  </a:lnTo>
                  <a:lnTo>
                    <a:pt x="1055103" y="437705"/>
                  </a:lnTo>
                  <a:lnTo>
                    <a:pt x="1078674" y="452120"/>
                  </a:lnTo>
                  <a:lnTo>
                    <a:pt x="1092187" y="475665"/>
                  </a:lnTo>
                  <a:lnTo>
                    <a:pt x="1091844" y="498424"/>
                  </a:lnTo>
                  <a:lnTo>
                    <a:pt x="1091742" y="505472"/>
                  </a:lnTo>
                  <a:lnTo>
                    <a:pt x="1078445" y="548982"/>
                  </a:lnTo>
                  <a:lnTo>
                    <a:pt x="1066368" y="593217"/>
                  </a:lnTo>
                  <a:lnTo>
                    <a:pt x="1054658" y="637667"/>
                  </a:lnTo>
                  <a:lnTo>
                    <a:pt x="1042555" y="681469"/>
                  </a:lnTo>
                  <a:lnTo>
                    <a:pt x="1028928" y="725068"/>
                  </a:lnTo>
                  <a:lnTo>
                    <a:pt x="1008799" y="765517"/>
                  </a:lnTo>
                  <a:lnTo>
                    <a:pt x="980897" y="795566"/>
                  </a:lnTo>
                  <a:lnTo>
                    <a:pt x="947432" y="815238"/>
                  </a:lnTo>
                  <a:lnTo>
                    <a:pt x="923937" y="821220"/>
                  </a:lnTo>
                  <a:lnTo>
                    <a:pt x="923937" y="868972"/>
                  </a:lnTo>
                  <a:lnTo>
                    <a:pt x="893521" y="943851"/>
                  </a:lnTo>
                  <a:lnTo>
                    <a:pt x="861529" y="868972"/>
                  </a:lnTo>
                  <a:lnTo>
                    <a:pt x="877049" y="871512"/>
                  </a:lnTo>
                  <a:lnTo>
                    <a:pt x="892733" y="872350"/>
                  </a:lnTo>
                  <a:lnTo>
                    <a:pt x="908469" y="871512"/>
                  </a:lnTo>
                  <a:lnTo>
                    <a:pt x="923937" y="868972"/>
                  </a:lnTo>
                  <a:lnTo>
                    <a:pt x="923937" y="821220"/>
                  </a:lnTo>
                  <a:lnTo>
                    <a:pt x="910653" y="824585"/>
                  </a:lnTo>
                  <a:lnTo>
                    <a:pt x="872782" y="823607"/>
                  </a:lnTo>
                  <a:lnTo>
                    <a:pt x="836041" y="812368"/>
                  </a:lnTo>
                  <a:lnTo>
                    <a:pt x="802678" y="790879"/>
                  </a:lnTo>
                  <a:lnTo>
                    <a:pt x="774915" y="759167"/>
                  </a:lnTo>
                  <a:lnTo>
                    <a:pt x="754976" y="717283"/>
                  </a:lnTo>
                  <a:lnTo>
                    <a:pt x="738898" y="663994"/>
                  </a:lnTo>
                  <a:lnTo>
                    <a:pt x="724128" y="609981"/>
                  </a:lnTo>
                  <a:lnTo>
                    <a:pt x="709447" y="555904"/>
                  </a:lnTo>
                  <a:lnTo>
                    <a:pt x="693661" y="502424"/>
                  </a:lnTo>
                  <a:lnTo>
                    <a:pt x="695312" y="473087"/>
                  </a:lnTo>
                  <a:lnTo>
                    <a:pt x="708558" y="451078"/>
                  </a:lnTo>
                  <a:lnTo>
                    <a:pt x="730961" y="437959"/>
                  </a:lnTo>
                  <a:lnTo>
                    <a:pt x="760082" y="435254"/>
                  </a:lnTo>
                  <a:lnTo>
                    <a:pt x="763117" y="454342"/>
                  </a:lnTo>
                  <a:lnTo>
                    <a:pt x="777570" y="464972"/>
                  </a:lnTo>
                  <a:lnTo>
                    <a:pt x="807351" y="438264"/>
                  </a:lnTo>
                  <a:lnTo>
                    <a:pt x="807859" y="417474"/>
                  </a:lnTo>
                  <a:lnTo>
                    <a:pt x="807783" y="400507"/>
                  </a:lnTo>
                  <a:lnTo>
                    <a:pt x="807694" y="391655"/>
                  </a:lnTo>
                  <a:lnTo>
                    <a:pt x="806932" y="376720"/>
                  </a:lnTo>
                  <a:lnTo>
                    <a:pt x="796975" y="360413"/>
                  </a:lnTo>
                  <a:lnTo>
                    <a:pt x="779373" y="358254"/>
                  </a:lnTo>
                  <a:lnTo>
                    <a:pt x="763828" y="368274"/>
                  </a:lnTo>
                  <a:lnTo>
                    <a:pt x="760133" y="388200"/>
                  </a:lnTo>
                  <a:lnTo>
                    <a:pt x="760069" y="388480"/>
                  </a:lnTo>
                  <a:lnTo>
                    <a:pt x="712165" y="394398"/>
                  </a:lnTo>
                  <a:lnTo>
                    <a:pt x="675614" y="417474"/>
                  </a:lnTo>
                  <a:lnTo>
                    <a:pt x="649097" y="462546"/>
                  </a:lnTo>
                  <a:lnTo>
                    <a:pt x="644728" y="489254"/>
                  </a:lnTo>
                  <a:lnTo>
                    <a:pt x="656056" y="537121"/>
                  </a:lnTo>
                  <a:lnTo>
                    <a:pt x="668197" y="585368"/>
                  </a:lnTo>
                  <a:lnTo>
                    <a:pt x="681139" y="633615"/>
                  </a:lnTo>
                  <a:lnTo>
                    <a:pt x="694867" y="681469"/>
                  </a:lnTo>
                  <a:lnTo>
                    <a:pt x="709358" y="728560"/>
                  </a:lnTo>
                  <a:lnTo>
                    <a:pt x="724154" y="766076"/>
                  </a:lnTo>
                  <a:lnTo>
                    <a:pt x="769150" y="825969"/>
                  </a:lnTo>
                  <a:lnTo>
                    <a:pt x="802030" y="849655"/>
                  </a:lnTo>
                  <a:lnTo>
                    <a:pt x="868984" y="1007389"/>
                  </a:lnTo>
                  <a:lnTo>
                    <a:pt x="868400" y="1042327"/>
                  </a:lnTo>
                  <a:lnTo>
                    <a:pt x="868337" y="1046619"/>
                  </a:lnTo>
                  <a:lnTo>
                    <a:pt x="853478" y="1076642"/>
                  </a:lnTo>
                  <a:lnTo>
                    <a:pt x="828662" y="1096937"/>
                  </a:lnTo>
                  <a:lnTo>
                    <a:pt x="798131" y="1106944"/>
                  </a:lnTo>
                  <a:lnTo>
                    <a:pt x="766140" y="1106131"/>
                  </a:lnTo>
                  <a:lnTo>
                    <a:pt x="736942" y="1093990"/>
                  </a:lnTo>
                  <a:lnTo>
                    <a:pt x="714794" y="1069962"/>
                  </a:lnTo>
                  <a:lnTo>
                    <a:pt x="703910" y="1033538"/>
                  </a:lnTo>
                  <a:lnTo>
                    <a:pt x="702945" y="988123"/>
                  </a:lnTo>
                  <a:lnTo>
                    <a:pt x="702932" y="987729"/>
                  </a:lnTo>
                  <a:lnTo>
                    <a:pt x="704697" y="937221"/>
                  </a:lnTo>
                  <a:lnTo>
                    <a:pt x="704811" y="921943"/>
                  </a:lnTo>
                  <a:lnTo>
                    <a:pt x="704926" y="904773"/>
                  </a:lnTo>
                  <a:lnTo>
                    <a:pt x="705053" y="886650"/>
                  </a:lnTo>
                  <a:lnTo>
                    <a:pt x="699909" y="838504"/>
                  </a:lnTo>
                  <a:lnTo>
                    <a:pt x="684860" y="796721"/>
                  </a:lnTo>
                  <a:lnTo>
                    <a:pt x="670064" y="778725"/>
                  </a:lnTo>
                  <a:lnTo>
                    <a:pt x="658520" y="764679"/>
                  </a:lnTo>
                  <a:lnTo>
                    <a:pt x="625297" y="743470"/>
                  </a:lnTo>
                  <a:lnTo>
                    <a:pt x="587971" y="733056"/>
                  </a:lnTo>
                  <a:lnTo>
                    <a:pt x="549338" y="733412"/>
                  </a:lnTo>
                  <a:lnTo>
                    <a:pt x="512165" y="744499"/>
                  </a:lnTo>
                  <a:lnTo>
                    <a:pt x="479247" y="766279"/>
                  </a:lnTo>
                  <a:lnTo>
                    <a:pt x="453364" y="798728"/>
                  </a:lnTo>
                  <a:lnTo>
                    <a:pt x="435889" y="858685"/>
                  </a:lnTo>
                  <a:lnTo>
                    <a:pt x="435152" y="885939"/>
                  </a:lnTo>
                  <a:lnTo>
                    <a:pt x="435203" y="904773"/>
                  </a:lnTo>
                  <a:lnTo>
                    <a:pt x="435381" y="921943"/>
                  </a:lnTo>
                  <a:lnTo>
                    <a:pt x="397421" y="936371"/>
                  </a:lnTo>
                  <a:lnTo>
                    <a:pt x="368287" y="961859"/>
                  </a:lnTo>
                  <a:lnTo>
                    <a:pt x="349275" y="995057"/>
                  </a:lnTo>
                  <a:lnTo>
                    <a:pt x="341718" y="1032662"/>
                  </a:lnTo>
                  <a:lnTo>
                    <a:pt x="346722" y="1069962"/>
                  </a:lnTo>
                  <a:lnTo>
                    <a:pt x="346925" y="1071283"/>
                  </a:lnTo>
                  <a:lnTo>
                    <a:pt x="366128" y="1107528"/>
                  </a:lnTo>
                  <a:lnTo>
                    <a:pt x="399186" y="1136611"/>
                  </a:lnTo>
                  <a:lnTo>
                    <a:pt x="438264" y="1151140"/>
                  </a:lnTo>
                  <a:lnTo>
                    <a:pt x="479425" y="1151140"/>
                  </a:lnTo>
                  <a:lnTo>
                    <a:pt x="518604" y="1136611"/>
                  </a:lnTo>
                  <a:lnTo>
                    <a:pt x="551599" y="1107528"/>
                  </a:lnTo>
                  <a:lnTo>
                    <a:pt x="552335" y="1106131"/>
                  </a:lnTo>
                  <a:lnTo>
                    <a:pt x="570776" y="1071283"/>
                  </a:lnTo>
                  <a:lnTo>
                    <a:pt x="575830" y="1033538"/>
                  </a:lnTo>
                  <a:lnTo>
                    <a:pt x="575945" y="1032662"/>
                  </a:lnTo>
                  <a:lnTo>
                    <a:pt x="568413" y="995057"/>
                  </a:lnTo>
                  <a:lnTo>
                    <a:pt x="551903" y="966127"/>
                  </a:lnTo>
                  <a:lnTo>
                    <a:pt x="549478" y="961859"/>
                  </a:lnTo>
                  <a:lnTo>
                    <a:pt x="527558" y="942644"/>
                  </a:lnTo>
                  <a:lnTo>
                    <a:pt x="527558" y="1044816"/>
                  </a:lnTo>
                  <a:lnTo>
                    <a:pt x="518604" y="1073480"/>
                  </a:lnTo>
                  <a:lnTo>
                    <a:pt x="499160" y="1093990"/>
                  </a:lnTo>
                  <a:lnTo>
                    <a:pt x="497573" y="1095616"/>
                  </a:lnTo>
                  <a:lnTo>
                    <a:pt x="464286" y="1106081"/>
                  </a:lnTo>
                  <a:lnTo>
                    <a:pt x="425627" y="1098740"/>
                  </a:lnTo>
                  <a:lnTo>
                    <a:pt x="400634" y="1074991"/>
                  </a:lnTo>
                  <a:lnTo>
                    <a:pt x="389991" y="1042327"/>
                  </a:lnTo>
                  <a:lnTo>
                    <a:pt x="394360" y="1008278"/>
                  </a:lnTo>
                  <a:lnTo>
                    <a:pt x="414375" y="980363"/>
                  </a:lnTo>
                  <a:lnTo>
                    <a:pt x="450710" y="966127"/>
                  </a:lnTo>
                  <a:lnTo>
                    <a:pt x="486092" y="970241"/>
                  </a:lnTo>
                  <a:lnTo>
                    <a:pt x="510933" y="988123"/>
                  </a:lnTo>
                  <a:lnTo>
                    <a:pt x="524891" y="1014666"/>
                  </a:lnTo>
                  <a:lnTo>
                    <a:pt x="527558" y="1044816"/>
                  </a:lnTo>
                  <a:lnTo>
                    <a:pt x="527558" y="942644"/>
                  </a:lnTo>
                  <a:lnTo>
                    <a:pt x="520407" y="936371"/>
                  </a:lnTo>
                  <a:lnTo>
                    <a:pt x="520547" y="936371"/>
                  </a:lnTo>
                  <a:lnTo>
                    <a:pt x="482346" y="921943"/>
                  </a:lnTo>
                  <a:lnTo>
                    <a:pt x="482295" y="865251"/>
                  </a:lnTo>
                  <a:lnTo>
                    <a:pt x="500354" y="812939"/>
                  </a:lnTo>
                  <a:lnTo>
                    <a:pt x="534809" y="785456"/>
                  </a:lnTo>
                  <a:lnTo>
                    <a:pt x="574827" y="778725"/>
                  </a:lnTo>
                  <a:lnTo>
                    <a:pt x="613295" y="790473"/>
                  </a:lnTo>
                  <a:lnTo>
                    <a:pt x="643089" y="818438"/>
                  </a:lnTo>
                  <a:lnTo>
                    <a:pt x="657123" y="860336"/>
                  </a:lnTo>
                  <a:lnTo>
                    <a:pt x="657910" y="904773"/>
                  </a:lnTo>
                  <a:lnTo>
                    <a:pt x="656158" y="952220"/>
                  </a:lnTo>
                  <a:lnTo>
                    <a:pt x="656043" y="961859"/>
                  </a:lnTo>
                  <a:lnTo>
                    <a:pt x="655942" y="970241"/>
                  </a:lnTo>
                  <a:lnTo>
                    <a:pt x="655815" y="980363"/>
                  </a:lnTo>
                  <a:lnTo>
                    <a:pt x="655726" y="987729"/>
                  </a:lnTo>
                  <a:lnTo>
                    <a:pt x="655650" y="995057"/>
                  </a:lnTo>
                  <a:lnTo>
                    <a:pt x="655586" y="1000201"/>
                  </a:lnTo>
                  <a:lnTo>
                    <a:pt x="659930" y="1046187"/>
                  </a:lnTo>
                  <a:lnTo>
                    <a:pt x="672934" y="1087729"/>
                  </a:lnTo>
                  <a:lnTo>
                    <a:pt x="698322" y="1122299"/>
                  </a:lnTo>
                  <a:lnTo>
                    <a:pt x="739825" y="1147419"/>
                  </a:lnTo>
                  <a:lnTo>
                    <a:pt x="786295" y="1156462"/>
                  </a:lnTo>
                  <a:lnTo>
                    <a:pt x="829678" y="1149096"/>
                  </a:lnTo>
                  <a:lnTo>
                    <a:pt x="867194" y="1127925"/>
                  </a:lnTo>
                  <a:lnTo>
                    <a:pt x="896124" y="1095616"/>
                  </a:lnTo>
                  <a:lnTo>
                    <a:pt x="913714" y="1054785"/>
                  </a:lnTo>
                  <a:lnTo>
                    <a:pt x="917206" y="1008278"/>
                  </a:lnTo>
                  <a:lnTo>
                    <a:pt x="917219" y="1008100"/>
                  </a:lnTo>
                  <a:lnTo>
                    <a:pt x="934453" y="967714"/>
                  </a:lnTo>
                  <a:lnTo>
                    <a:pt x="944333" y="943851"/>
                  </a:lnTo>
                  <a:lnTo>
                    <a:pt x="951293" y="927036"/>
                  </a:lnTo>
                  <a:lnTo>
                    <a:pt x="968578" y="886650"/>
                  </a:lnTo>
                  <a:lnTo>
                    <a:pt x="976871" y="868972"/>
                  </a:lnTo>
                  <a:lnTo>
                    <a:pt x="987145" y="847115"/>
                  </a:lnTo>
                  <a:lnTo>
                    <a:pt x="1014603" y="828052"/>
                  </a:lnTo>
                  <a:lnTo>
                    <a:pt x="1018057" y="824585"/>
                  </a:lnTo>
                  <a:lnTo>
                    <a:pt x="1056995" y="777278"/>
                  </a:lnTo>
                  <a:lnTo>
                    <a:pt x="1086980" y="698614"/>
                  </a:lnTo>
                  <a:lnTo>
                    <a:pt x="1101001" y="648652"/>
                  </a:lnTo>
                  <a:lnTo>
                    <a:pt x="1127023" y="547598"/>
                  </a:lnTo>
                  <a:lnTo>
                    <a:pt x="1140866" y="498424"/>
                  </a:lnTo>
                  <a:close/>
                </a:path>
                <a:path w="1544320" h="1544320">
                  <a:moveTo>
                    <a:pt x="1544104" y="772058"/>
                  </a:moveTo>
                  <a:lnTo>
                    <a:pt x="1542770" y="726478"/>
                  </a:lnTo>
                  <a:lnTo>
                    <a:pt x="1538757" y="681024"/>
                  </a:lnTo>
                  <a:lnTo>
                    <a:pt x="1532064" y="635838"/>
                  </a:lnTo>
                  <a:lnTo>
                    <a:pt x="1522704" y="591032"/>
                  </a:lnTo>
                  <a:lnTo>
                    <a:pt x="1510652" y="546735"/>
                  </a:lnTo>
                  <a:lnTo>
                    <a:pt x="1495933" y="503072"/>
                  </a:lnTo>
                  <a:lnTo>
                    <a:pt x="1483614" y="472694"/>
                  </a:lnTo>
                  <a:lnTo>
                    <a:pt x="1483614" y="751522"/>
                  </a:lnTo>
                  <a:lnTo>
                    <a:pt x="1483004" y="799769"/>
                  </a:lnTo>
                  <a:lnTo>
                    <a:pt x="1479143" y="847902"/>
                  </a:lnTo>
                  <a:lnTo>
                    <a:pt x="1472044" y="895743"/>
                  </a:lnTo>
                  <a:lnTo>
                    <a:pt x="1461719" y="943102"/>
                  </a:lnTo>
                  <a:lnTo>
                    <a:pt x="1448206" y="989609"/>
                  </a:lnTo>
                  <a:lnTo>
                    <a:pt x="1432953" y="1033564"/>
                  </a:lnTo>
                  <a:lnTo>
                    <a:pt x="1432725" y="1033970"/>
                  </a:lnTo>
                  <a:lnTo>
                    <a:pt x="1430921" y="1038440"/>
                  </a:lnTo>
                  <a:lnTo>
                    <a:pt x="1430832" y="1038656"/>
                  </a:lnTo>
                  <a:lnTo>
                    <a:pt x="1428648" y="1042733"/>
                  </a:lnTo>
                  <a:lnTo>
                    <a:pt x="1426857" y="1046924"/>
                  </a:lnTo>
                  <a:lnTo>
                    <a:pt x="1406880" y="1090472"/>
                  </a:lnTo>
                  <a:lnTo>
                    <a:pt x="1384325" y="1132039"/>
                  </a:lnTo>
                  <a:lnTo>
                    <a:pt x="1359331" y="1171575"/>
                  </a:lnTo>
                  <a:lnTo>
                    <a:pt x="1332039" y="1209001"/>
                  </a:lnTo>
                  <a:lnTo>
                    <a:pt x="1302575" y="1244295"/>
                  </a:lnTo>
                  <a:lnTo>
                    <a:pt x="1271079" y="1277378"/>
                  </a:lnTo>
                  <a:lnTo>
                    <a:pt x="1237678" y="1308214"/>
                  </a:lnTo>
                  <a:lnTo>
                    <a:pt x="1202524" y="1336725"/>
                  </a:lnTo>
                  <a:lnTo>
                    <a:pt x="1165733" y="1362875"/>
                  </a:lnTo>
                  <a:lnTo>
                    <a:pt x="1127455" y="1386598"/>
                  </a:lnTo>
                  <a:lnTo>
                    <a:pt x="1087818" y="1407845"/>
                  </a:lnTo>
                  <a:lnTo>
                    <a:pt x="1046962" y="1426565"/>
                  </a:lnTo>
                  <a:lnTo>
                    <a:pt x="1005027" y="1442681"/>
                  </a:lnTo>
                  <a:lnTo>
                    <a:pt x="962139" y="1456169"/>
                  </a:lnTo>
                  <a:lnTo>
                    <a:pt x="918425" y="1466951"/>
                  </a:lnTo>
                  <a:lnTo>
                    <a:pt x="874039" y="1474990"/>
                  </a:lnTo>
                  <a:lnTo>
                    <a:pt x="829106" y="1480210"/>
                  </a:lnTo>
                  <a:lnTo>
                    <a:pt x="783767" y="1482559"/>
                  </a:lnTo>
                  <a:lnTo>
                    <a:pt x="738162" y="1482001"/>
                  </a:lnTo>
                  <a:lnTo>
                    <a:pt x="693394" y="1478546"/>
                  </a:lnTo>
                  <a:lnTo>
                    <a:pt x="692937" y="1478546"/>
                  </a:lnTo>
                  <a:lnTo>
                    <a:pt x="646658" y="1471904"/>
                  </a:lnTo>
                  <a:lnTo>
                    <a:pt x="601040" y="1462252"/>
                  </a:lnTo>
                  <a:lnTo>
                    <a:pt x="555688" y="1449463"/>
                  </a:lnTo>
                  <a:lnTo>
                    <a:pt x="510730" y="1433487"/>
                  </a:lnTo>
                  <a:lnTo>
                    <a:pt x="467055" y="1414475"/>
                  </a:lnTo>
                  <a:lnTo>
                    <a:pt x="424954" y="1392580"/>
                  </a:lnTo>
                  <a:lnTo>
                    <a:pt x="384492" y="1367955"/>
                  </a:lnTo>
                  <a:lnTo>
                    <a:pt x="345706" y="1340739"/>
                  </a:lnTo>
                  <a:lnTo>
                    <a:pt x="308648" y="1311084"/>
                  </a:lnTo>
                  <a:lnTo>
                    <a:pt x="273367" y="1279169"/>
                  </a:lnTo>
                  <a:lnTo>
                    <a:pt x="240030" y="1245247"/>
                  </a:lnTo>
                  <a:lnTo>
                    <a:pt x="239737" y="1245247"/>
                  </a:lnTo>
                  <a:lnTo>
                    <a:pt x="241058" y="1244473"/>
                  </a:lnTo>
                  <a:lnTo>
                    <a:pt x="241490" y="1243215"/>
                  </a:lnTo>
                  <a:lnTo>
                    <a:pt x="242417" y="1242377"/>
                  </a:lnTo>
                  <a:lnTo>
                    <a:pt x="210642" y="1204455"/>
                  </a:lnTo>
                  <a:lnTo>
                    <a:pt x="181902" y="1164945"/>
                  </a:lnTo>
                  <a:lnTo>
                    <a:pt x="156210" y="1124013"/>
                  </a:lnTo>
                  <a:lnTo>
                    <a:pt x="133578" y="1081798"/>
                  </a:lnTo>
                  <a:lnTo>
                    <a:pt x="114084" y="1038656"/>
                  </a:lnTo>
                  <a:lnTo>
                    <a:pt x="113982" y="1038440"/>
                  </a:lnTo>
                  <a:lnTo>
                    <a:pt x="97472" y="994143"/>
                  </a:lnTo>
                  <a:lnTo>
                    <a:pt x="97231" y="994143"/>
                  </a:lnTo>
                  <a:lnTo>
                    <a:pt x="96901" y="993902"/>
                  </a:lnTo>
                  <a:lnTo>
                    <a:pt x="96558" y="993902"/>
                  </a:lnTo>
                  <a:lnTo>
                    <a:pt x="95186" y="989825"/>
                  </a:lnTo>
                  <a:lnTo>
                    <a:pt x="95110" y="989609"/>
                  </a:lnTo>
                  <a:lnTo>
                    <a:pt x="94195" y="985227"/>
                  </a:lnTo>
                  <a:lnTo>
                    <a:pt x="92837" y="980922"/>
                  </a:lnTo>
                  <a:lnTo>
                    <a:pt x="90779" y="974153"/>
                  </a:lnTo>
                  <a:lnTo>
                    <a:pt x="80619" y="936447"/>
                  </a:lnTo>
                  <a:lnTo>
                    <a:pt x="71602" y="893445"/>
                  </a:lnTo>
                  <a:lnTo>
                    <a:pt x="66979" y="863079"/>
                  </a:lnTo>
                  <a:lnTo>
                    <a:pt x="66878" y="862279"/>
                  </a:lnTo>
                  <a:lnTo>
                    <a:pt x="62014" y="813092"/>
                  </a:lnTo>
                  <a:lnTo>
                    <a:pt x="60528" y="763752"/>
                  </a:lnTo>
                  <a:lnTo>
                    <a:pt x="62420" y="714413"/>
                  </a:lnTo>
                  <a:lnTo>
                    <a:pt x="67703" y="665289"/>
                  </a:lnTo>
                  <a:lnTo>
                    <a:pt x="76390" y="616546"/>
                  </a:lnTo>
                  <a:lnTo>
                    <a:pt x="88455" y="568413"/>
                  </a:lnTo>
                  <a:lnTo>
                    <a:pt x="103936" y="521042"/>
                  </a:lnTo>
                  <a:lnTo>
                    <a:pt x="122809" y="474637"/>
                  </a:lnTo>
                  <a:lnTo>
                    <a:pt x="145097" y="429399"/>
                  </a:lnTo>
                  <a:lnTo>
                    <a:pt x="170789" y="385508"/>
                  </a:lnTo>
                  <a:lnTo>
                    <a:pt x="199910" y="343166"/>
                  </a:lnTo>
                  <a:lnTo>
                    <a:pt x="232448" y="302539"/>
                  </a:lnTo>
                  <a:lnTo>
                    <a:pt x="268401" y="263842"/>
                  </a:lnTo>
                  <a:lnTo>
                    <a:pt x="304050" y="230517"/>
                  </a:lnTo>
                  <a:lnTo>
                    <a:pt x="341350" y="200101"/>
                  </a:lnTo>
                  <a:lnTo>
                    <a:pt x="380136" y="172567"/>
                  </a:lnTo>
                  <a:lnTo>
                    <a:pt x="420281" y="147942"/>
                  </a:lnTo>
                  <a:lnTo>
                    <a:pt x="461632" y="126212"/>
                  </a:lnTo>
                  <a:lnTo>
                    <a:pt x="504024" y="107378"/>
                  </a:lnTo>
                  <a:lnTo>
                    <a:pt x="547319" y="91440"/>
                  </a:lnTo>
                  <a:lnTo>
                    <a:pt x="591375" y="78397"/>
                  </a:lnTo>
                  <a:lnTo>
                    <a:pt x="636016" y="68262"/>
                  </a:lnTo>
                  <a:lnTo>
                    <a:pt x="681113" y="61023"/>
                  </a:lnTo>
                  <a:lnTo>
                    <a:pt x="726503" y="56667"/>
                  </a:lnTo>
                  <a:lnTo>
                    <a:pt x="772058" y="55219"/>
                  </a:lnTo>
                  <a:lnTo>
                    <a:pt x="817600" y="56667"/>
                  </a:lnTo>
                  <a:lnTo>
                    <a:pt x="862990" y="61023"/>
                  </a:lnTo>
                  <a:lnTo>
                    <a:pt x="908088" y="68262"/>
                  </a:lnTo>
                  <a:lnTo>
                    <a:pt x="952741" y="78397"/>
                  </a:lnTo>
                  <a:lnTo>
                    <a:pt x="996784" y="91440"/>
                  </a:lnTo>
                  <a:lnTo>
                    <a:pt x="1040079" y="107378"/>
                  </a:lnTo>
                  <a:lnTo>
                    <a:pt x="1082471" y="126212"/>
                  </a:lnTo>
                  <a:lnTo>
                    <a:pt x="1123823" y="147942"/>
                  </a:lnTo>
                  <a:lnTo>
                    <a:pt x="1163967" y="172567"/>
                  </a:lnTo>
                  <a:lnTo>
                    <a:pt x="1202753" y="200101"/>
                  </a:lnTo>
                  <a:lnTo>
                    <a:pt x="1240053" y="230517"/>
                  </a:lnTo>
                  <a:lnTo>
                    <a:pt x="1275689" y="263842"/>
                  </a:lnTo>
                  <a:lnTo>
                    <a:pt x="1310894" y="301650"/>
                  </a:lnTo>
                  <a:lnTo>
                    <a:pt x="1342834" y="341299"/>
                  </a:lnTo>
                  <a:lnTo>
                    <a:pt x="1371498" y="382612"/>
                  </a:lnTo>
                  <a:lnTo>
                    <a:pt x="1396911" y="425411"/>
                  </a:lnTo>
                  <a:lnTo>
                    <a:pt x="1419059" y="469506"/>
                  </a:lnTo>
                  <a:lnTo>
                    <a:pt x="1437944" y="514731"/>
                  </a:lnTo>
                  <a:lnTo>
                    <a:pt x="1453578" y="560895"/>
                  </a:lnTo>
                  <a:lnTo>
                    <a:pt x="1465961" y="607847"/>
                  </a:lnTo>
                  <a:lnTo>
                    <a:pt x="1475092" y="655383"/>
                  </a:lnTo>
                  <a:lnTo>
                    <a:pt x="1480985" y="703338"/>
                  </a:lnTo>
                  <a:lnTo>
                    <a:pt x="1483614" y="751522"/>
                  </a:lnTo>
                  <a:lnTo>
                    <a:pt x="1483614" y="472694"/>
                  </a:lnTo>
                  <a:lnTo>
                    <a:pt x="1458468" y="418198"/>
                  </a:lnTo>
                  <a:lnTo>
                    <a:pt x="1435722" y="377215"/>
                  </a:lnTo>
                  <a:lnTo>
                    <a:pt x="1410296" y="337400"/>
                  </a:lnTo>
                  <a:lnTo>
                    <a:pt x="1382204" y="298856"/>
                  </a:lnTo>
                  <a:lnTo>
                    <a:pt x="1351432" y="261721"/>
                  </a:lnTo>
                  <a:lnTo>
                    <a:pt x="1317980" y="226123"/>
                  </a:lnTo>
                  <a:lnTo>
                    <a:pt x="1282382" y="192671"/>
                  </a:lnTo>
                  <a:lnTo>
                    <a:pt x="1245247" y="161899"/>
                  </a:lnTo>
                  <a:lnTo>
                    <a:pt x="1206703" y="133794"/>
                  </a:lnTo>
                  <a:lnTo>
                    <a:pt x="1166876" y="108381"/>
                  </a:lnTo>
                  <a:lnTo>
                    <a:pt x="1125905" y="85636"/>
                  </a:lnTo>
                  <a:lnTo>
                    <a:pt x="1083919" y="65557"/>
                  </a:lnTo>
                  <a:lnTo>
                    <a:pt x="1058430" y="55219"/>
                  </a:lnTo>
                  <a:lnTo>
                    <a:pt x="1041031" y="48158"/>
                  </a:lnTo>
                  <a:lnTo>
                    <a:pt x="997369" y="33451"/>
                  </a:lnTo>
                  <a:lnTo>
                    <a:pt x="953071" y="21399"/>
                  </a:lnTo>
                  <a:lnTo>
                    <a:pt x="908265" y="12039"/>
                  </a:lnTo>
                  <a:lnTo>
                    <a:pt x="863066" y="5346"/>
                  </a:lnTo>
                  <a:lnTo>
                    <a:pt x="817626" y="1333"/>
                  </a:lnTo>
                  <a:lnTo>
                    <a:pt x="772045" y="0"/>
                  </a:lnTo>
                  <a:lnTo>
                    <a:pt x="726478" y="1333"/>
                  </a:lnTo>
                  <a:lnTo>
                    <a:pt x="681024" y="5346"/>
                  </a:lnTo>
                  <a:lnTo>
                    <a:pt x="635838" y="12039"/>
                  </a:lnTo>
                  <a:lnTo>
                    <a:pt x="591032" y="21399"/>
                  </a:lnTo>
                  <a:lnTo>
                    <a:pt x="546735" y="33451"/>
                  </a:lnTo>
                  <a:lnTo>
                    <a:pt x="503072" y="48158"/>
                  </a:lnTo>
                  <a:lnTo>
                    <a:pt x="460184" y="65557"/>
                  </a:lnTo>
                  <a:lnTo>
                    <a:pt x="418185" y="85636"/>
                  </a:lnTo>
                  <a:lnTo>
                    <a:pt x="377215" y="108381"/>
                  </a:lnTo>
                  <a:lnTo>
                    <a:pt x="337400" y="133794"/>
                  </a:lnTo>
                  <a:lnTo>
                    <a:pt x="298856" y="161899"/>
                  </a:lnTo>
                  <a:lnTo>
                    <a:pt x="261721" y="192671"/>
                  </a:lnTo>
                  <a:lnTo>
                    <a:pt x="226123" y="226123"/>
                  </a:lnTo>
                  <a:lnTo>
                    <a:pt x="192671" y="261721"/>
                  </a:lnTo>
                  <a:lnTo>
                    <a:pt x="161899" y="298856"/>
                  </a:lnTo>
                  <a:lnTo>
                    <a:pt x="133794" y="337400"/>
                  </a:lnTo>
                  <a:lnTo>
                    <a:pt x="108381" y="377215"/>
                  </a:lnTo>
                  <a:lnTo>
                    <a:pt x="85623" y="418198"/>
                  </a:lnTo>
                  <a:lnTo>
                    <a:pt x="65557" y="460184"/>
                  </a:lnTo>
                  <a:lnTo>
                    <a:pt x="48158" y="503072"/>
                  </a:lnTo>
                  <a:lnTo>
                    <a:pt x="33451" y="546735"/>
                  </a:lnTo>
                  <a:lnTo>
                    <a:pt x="21399" y="591032"/>
                  </a:lnTo>
                  <a:lnTo>
                    <a:pt x="12039" y="635838"/>
                  </a:lnTo>
                  <a:lnTo>
                    <a:pt x="5346" y="681024"/>
                  </a:lnTo>
                  <a:lnTo>
                    <a:pt x="1333" y="726478"/>
                  </a:lnTo>
                  <a:lnTo>
                    <a:pt x="0" y="772058"/>
                  </a:lnTo>
                  <a:lnTo>
                    <a:pt x="1333" y="817626"/>
                  </a:lnTo>
                  <a:lnTo>
                    <a:pt x="5283" y="862279"/>
                  </a:lnTo>
                  <a:lnTo>
                    <a:pt x="5346" y="863079"/>
                  </a:lnTo>
                  <a:lnTo>
                    <a:pt x="12039" y="908265"/>
                  </a:lnTo>
                  <a:lnTo>
                    <a:pt x="21399" y="953071"/>
                  </a:lnTo>
                  <a:lnTo>
                    <a:pt x="33451" y="997369"/>
                  </a:lnTo>
                  <a:lnTo>
                    <a:pt x="48171" y="1041031"/>
                  </a:lnTo>
                  <a:lnTo>
                    <a:pt x="65557" y="1083919"/>
                  </a:lnTo>
                  <a:lnTo>
                    <a:pt x="85636" y="1125905"/>
                  </a:lnTo>
                  <a:lnTo>
                    <a:pt x="108381" y="1166888"/>
                  </a:lnTo>
                  <a:lnTo>
                    <a:pt x="133807" y="1206703"/>
                  </a:lnTo>
                  <a:lnTo>
                    <a:pt x="161899" y="1245247"/>
                  </a:lnTo>
                  <a:lnTo>
                    <a:pt x="192671" y="1282382"/>
                  </a:lnTo>
                  <a:lnTo>
                    <a:pt x="226123" y="1317980"/>
                  </a:lnTo>
                  <a:lnTo>
                    <a:pt x="261721" y="1351432"/>
                  </a:lnTo>
                  <a:lnTo>
                    <a:pt x="298856" y="1382204"/>
                  </a:lnTo>
                  <a:lnTo>
                    <a:pt x="337400" y="1410309"/>
                  </a:lnTo>
                  <a:lnTo>
                    <a:pt x="377228" y="1435722"/>
                  </a:lnTo>
                  <a:lnTo>
                    <a:pt x="418198" y="1458468"/>
                  </a:lnTo>
                  <a:lnTo>
                    <a:pt x="460197" y="1478546"/>
                  </a:lnTo>
                  <a:lnTo>
                    <a:pt x="503085" y="1495933"/>
                  </a:lnTo>
                  <a:lnTo>
                    <a:pt x="546735" y="1510652"/>
                  </a:lnTo>
                  <a:lnTo>
                    <a:pt x="591032" y="1522704"/>
                  </a:lnTo>
                  <a:lnTo>
                    <a:pt x="635850" y="1532064"/>
                  </a:lnTo>
                  <a:lnTo>
                    <a:pt x="681037" y="1538757"/>
                  </a:lnTo>
                  <a:lnTo>
                    <a:pt x="726490" y="1542770"/>
                  </a:lnTo>
                  <a:lnTo>
                    <a:pt x="772045" y="1544104"/>
                  </a:lnTo>
                  <a:lnTo>
                    <a:pt x="817626" y="1542770"/>
                  </a:lnTo>
                  <a:lnTo>
                    <a:pt x="863066" y="1538757"/>
                  </a:lnTo>
                  <a:lnTo>
                    <a:pt x="908265" y="1532064"/>
                  </a:lnTo>
                  <a:lnTo>
                    <a:pt x="953071" y="1522704"/>
                  </a:lnTo>
                  <a:lnTo>
                    <a:pt x="997369" y="1510652"/>
                  </a:lnTo>
                  <a:lnTo>
                    <a:pt x="1041031" y="1495933"/>
                  </a:lnTo>
                  <a:lnTo>
                    <a:pt x="1074000" y="1482559"/>
                  </a:lnTo>
                  <a:lnTo>
                    <a:pt x="1083919" y="1478546"/>
                  </a:lnTo>
                  <a:lnTo>
                    <a:pt x="1125905" y="1458468"/>
                  </a:lnTo>
                  <a:lnTo>
                    <a:pt x="1166876" y="1435722"/>
                  </a:lnTo>
                  <a:lnTo>
                    <a:pt x="1206703" y="1410309"/>
                  </a:lnTo>
                  <a:lnTo>
                    <a:pt x="1245247" y="1382204"/>
                  </a:lnTo>
                  <a:lnTo>
                    <a:pt x="1282382" y="1351432"/>
                  </a:lnTo>
                  <a:lnTo>
                    <a:pt x="1317980" y="1317980"/>
                  </a:lnTo>
                  <a:lnTo>
                    <a:pt x="1351432" y="1282382"/>
                  </a:lnTo>
                  <a:lnTo>
                    <a:pt x="1382204" y="1245247"/>
                  </a:lnTo>
                  <a:lnTo>
                    <a:pt x="1410296" y="1206703"/>
                  </a:lnTo>
                  <a:lnTo>
                    <a:pt x="1435722" y="1166888"/>
                  </a:lnTo>
                  <a:lnTo>
                    <a:pt x="1458468" y="1125905"/>
                  </a:lnTo>
                  <a:lnTo>
                    <a:pt x="1478546" y="1083919"/>
                  </a:lnTo>
                  <a:lnTo>
                    <a:pt x="1495933" y="1041031"/>
                  </a:lnTo>
                  <a:lnTo>
                    <a:pt x="1510652" y="997369"/>
                  </a:lnTo>
                  <a:lnTo>
                    <a:pt x="1522704" y="953071"/>
                  </a:lnTo>
                  <a:lnTo>
                    <a:pt x="1532064" y="908265"/>
                  </a:lnTo>
                  <a:lnTo>
                    <a:pt x="1538757" y="863079"/>
                  </a:lnTo>
                  <a:lnTo>
                    <a:pt x="1542770" y="817626"/>
                  </a:lnTo>
                  <a:lnTo>
                    <a:pt x="1544104" y="772058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610598" y="3481980"/>
              <a:ext cx="6217285" cy="4135120"/>
            </a:xfrm>
            <a:custGeom>
              <a:avLst/>
              <a:gdLst/>
              <a:ahLst/>
              <a:cxnLst/>
              <a:rect l="l" t="t" r="r" b="b"/>
              <a:pathLst>
                <a:path w="6217284" h="4135120">
                  <a:moveTo>
                    <a:pt x="5912867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3830511"/>
                  </a:lnTo>
                  <a:lnTo>
                    <a:pt x="3983" y="3879879"/>
                  </a:lnTo>
                  <a:lnTo>
                    <a:pt x="15515" y="3926709"/>
                  </a:lnTo>
                  <a:lnTo>
                    <a:pt x="33970" y="3970377"/>
                  </a:lnTo>
                  <a:lnTo>
                    <a:pt x="58720" y="4010256"/>
                  </a:lnTo>
                  <a:lnTo>
                    <a:pt x="89139" y="4045718"/>
                  </a:lnTo>
                  <a:lnTo>
                    <a:pt x="124602" y="4076138"/>
                  </a:lnTo>
                  <a:lnTo>
                    <a:pt x="164480" y="4100888"/>
                  </a:lnTo>
                  <a:lnTo>
                    <a:pt x="208148" y="4119342"/>
                  </a:lnTo>
                  <a:lnTo>
                    <a:pt x="254979" y="4130875"/>
                  </a:lnTo>
                  <a:lnTo>
                    <a:pt x="304346" y="4134858"/>
                  </a:lnTo>
                  <a:lnTo>
                    <a:pt x="5912867" y="4134858"/>
                  </a:lnTo>
                  <a:lnTo>
                    <a:pt x="5962234" y="4130875"/>
                  </a:lnTo>
                  <a:lnTo>
                    <a:pt x="6009065" y="4119342"/>
                  </a:lnTo>
                  <a:lnTo>
                    <a:pt x="6052733" y="4100888"/>
                  </a:lnTo>
                  <a:lnTo>
                    <a:pt x="6092611" y="4076138"/>
                  </a:lnTo>
                  <a:lnTo>
                    <a:pt x="6128073" y="4045718"/>
                  </a:lnTo>
                  <a:lnTo>
                    <a:pt x="6158493" y="4010256"/>
                  </a:lnTo>
                  <a:lnTo>
                    <a:pt x="6183243" y="3970377"/>
                  </a:lnTo>
                  <a:lnTo>
                    <a:pt x="6201698" y="3926709"/>
                  </a:lnTo>
                  <a:lnTo>
                    <a:pt x="6213230" y="3879879"/>
                  </a:lnTo>
                  <a:lnTo>
                    <a:pt x="6217213" y="3830511"/>
                  </a:lnTo>
                  <a:lnTo>
                    <a:pt x="6217213" y="304346"/>
                  </a:lnTo>
                  <a:lnTo>
                    <a:pt x="6213230" y="254979"/>
                  </a:lnTo>
                  <a:lnTo>
                    <a:pt x="6201698" y="208148"/>
                  </a:lnTo>
                  <a:lnTo>
                    <a:pt x="6183243" y="164480"/>
                  </a:lnTo>
                  <a:lnTo>
                    <a:pt x="6158493" y="124602"/>
                  </a:lnTo>
                  <a:lnTo>
                    <a:pt x="6128073" y="89139"/>
                  </a:lnTo>
                  <a:lnTo>
                    <a:pt x="6092611" y="58720"/>
                  </a:lnTo>
                  <a:lnTo>
                    <a:pt x="6052733" y="33970"/>
                  </a:lnTo>
                  <a:lnTo>
                    <a:pt x="6009065" y="15515"/>
                  </a:lnTo>
                  <a:lnTo>
                    <a:pt x="5962234" y="3983"/>
                  </a:lnTo>
                  <a:lnTo>
                    <a:pt x="591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96987" y="3133839"/>
              <a:ext cx="6264275" cy="4306570"/>
            </a:xfrm>
            <a:custGeom>
              <a:avLst/>
              <a:gdLst/>
              <a:ahLst/>
              <a:cxnLst/>
              <a:rect l="l" t="t" r="r" b="b"/>
              <a:pathLst>
                <a:path w="6264275" h="4306570">
                  <a:moveTo>
                    <a:pt x="5959514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4001668"/>
                  </a:lnTo>
                  <a:lnTo>
                    <a:pt x="3983" y="4051036"/>
                  </a:lnTo>
                  <a:lnTo>
                    <a:pt x="15515" y="4097867"/>
                  </a:lnTo>
                  <a:lnTo>
                    <a:pt x="33970" y="4141534"/>
                  </a:lnTo>
                  <a:lnTo>
                    <a:pt x="58720" y="4181413"/>
                  </a:lnTo>
                  <a:lnTo>
                    <a:pt x="89139" y="4216875"/>
                  </a:lnTo>
                  <a:lnTo>
                    <a:pt x="124602" y="4247295"/>
                  </a:lnTo>
                  <a:lnTo>
                    <a:pt x="164480" y="4272045"/>
                  </a:lnTo>
                  <a:lnTo>
                    <a:pt x="208148" y="4290499"/>
                  </a:lnTo>
                  <a:lnTo>
                    <a:pt x="254979" y="4302032"/>
                  </a:lnTo>
                  <a:lnTo>
                    <a:pt x="304346" y="4306015"/>
                  </a:lnTo>
                  <a:lnTo>
                    <a:pt x="5959514" y="4306015"/>
                  </a:lnTo>
                  <a:lnTo>
                    <a:pt x="6008882" y="4302032"/>
                  </a:lnTo>
                  <a:lnTo>
                    <a:pt x="6055713" y="4290499"/>
                  </a:lnTo>
                  <a:lnTo>
                    <a:pt x="6099381" y="4272045"/>
                  </a:lnTo>
                  <a:lnTo>
                    <a:pt x="6139259" y="4247295"/>
                  </a:lnTo>
                  <a:lnTo>
                    <a:pt x="6174721" y="4216875"/>
                  </a:lnTo>
                  <a:lnTo>
                    <a:pt x="6205141" y="4181413"/>
                  </a:lnTo>
                  <a:lnTo>
                    <a:pt x="6229891" y="4141534"/>
                  </a:lnTo>
                  <a:lnTo>
                    <a:pt x="6248346" y="4097867"/>
                  </a:lnTo>
                  <a:lnTo>
                    <a:pt x="6259878" y="4051036"/>
                  </a:lnTo>
                  <a:lnTo>
                    <a:pt x="6263861" y="4001668"/>
                  </a:lnTo>
                  <a:lnTo>
                    <a:pt x="6263861" y="304346"/>
                  </a:lnTo>
                  <a:lnTo>
                    <a:pt x="6259878" y="254979"/>
                  </a:lnTo>
                  <a:lnTo>
                    <a:pt x="6248346" y="208148"/>
                  </a:lnTo>
                  <a:lnTo>
                    <a:pt x="6229891" y="164480"/>
                  </a:lnTo>
                  <a:lnTo>
                    <a:pt x="6205141" y="124602"/>
                  </a:lnTo>
                  <a:lnTo>
                    <a:pt x="6174721" y="89139"/>
                  </a:lnTo>
                  <a:lnTo>
                    <a:pt x="6139259" y="58720"/>
                  </a:lnTo>
                  <a:lnTo>
                    <a:pt x="6099381" y="33970"/>
                  </a:lnTo>
                  <a:lnTo>
                    <a:pt x="6055713" y="15515"/>
                  </a:lnTo>
                  <a:lnTo>
                    <a:pt x="6008882" y="3983"/>
                  </a:lnTo>
                  <a:lnTo>
                    <a:pt x="5959514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776341" y="4495891"/>
            <a:ext cx="5227320" cy="2385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algn="ctr">
              <a:spcBef>
                <a:spcPts val="95"/>
              </a:spcBef>
            </a:pP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3100" spc="-10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tratamiento</a:t>
            </a:r>
            <a:r>
              <a:rPr sz="3100" spc="-10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temprano</a:t>
            </a:r>
            <a:r>
              <a:rPr sz="3100" spc="-1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50">
                <a:solidFill>
                  <a:srgbClr val="FFFFFF"/>
                </a:solidFill>
                <a:latin typeface="Noto Sans"/>
                <a:cs typeface="Noto Sans"/>
              </a:rPr>
              <a:t>y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eficaz</a:t>
            </a:r>
            <a:r>
              <a:rPr sz="3100" spc="-7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3100" spc="-7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100" spc="-7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3100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reduce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100" spc="-10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inflamación</a:t>
            </a:r>
            <a:r>
              <a:rPr sz="3100" spc="-10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sistémica,</a:t>
            </a:r>
            <a:endParaRPr sz="3100">
              <a:latin typeface="Noto Sans"/>
              <a:cs typeface="Noto Sans"/>
            </a:endParaRPr>
          </a:p>
          <a:p>
            <a:pPr marL="333375" marR="325755" algn="ctr">
              <a:lnSpc>
                <a:spcPts val="3720"/>
              </a:lnSpc>
              <a:spcBef>
                <a:spcPts val="85"/>
              </a:spcBef>
            </a:pP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lo</a:t>
            </a:r>
            <a:r>
              <a:rPr sz="3100" spc="-8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que</a:t>
            </a:r>
            <a:r>
              <a:rPr sz="3100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podría</a:t>
            </a:r>
            <a:r>
              <a:rPr sz="3100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modular</a:t>
            </a:r>
            <a:r>
              <a:rPr sz="3100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25">
                <a:solidFill>
                  <a:srgbClr val="FFFFFF"/>
                </a:solidFill>
                <a:latin typeface="Noto Sans"/>
                <a:cs typeface="Noto Sans"/>
              </a:rPr>
              <a:t>el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3100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r>
              <a:rPr sz="3100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a</a:t>
            </a:r>
            <a:r>
              <a:rPr sz="3100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largo</a:t>
            </a:r>
            <a:r>
              <a:rPr sz="3100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plazo.</a:t>
            </a:r>
            <a:r>
              <a:rPr sz="2700" spc="-15" baseline="32407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2700" baseline="32407">
              <a:latin typeface="Noto Sans"/>
              <a:cs typeface="Noto San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20104100" cy="4271645"/>
            <a:chOff x="0" y="0"/>
            <a:chExt cx="20104100" cy="4271645"/>
          </a:xfrm>
        </p:grpSpPr>
        <p:sp>
          <p:nvSpPr>
            <p:cNvPr id="11" name="object 11"/>
            <p:cNvSpPr/>
            <p:nvPr/>
          </p:nvSpPr>
          <p:spPr>
            <a:xfrm>
              <a:off x="14281004" y="2065744"/>
              <a:ext cx="2205990" cy="2205990"/>
            </a:xfrm>
            <a:custGeom>
              <a:avLst/>
              <a:gdLst/>
              <a:ahLst/>
              <a:cxnLst/>
              <a:rect l="l" t="t" r="r" b="b"/>
              <a:pathLst>
                <a:path w="2205990" h="2205990">
                  <a:moveTo>
                    <a:pt x="1102936" y="0"/>
                  </a:moveTo>
                  <a:lnTo>
                    <a:pt x="1058377" y="894"/>
                  </a:lnTo>
                  <a:lnTo>
                    <a:pt x="1013877" y="3579"/>
                  </a:lnTo>
                  <a:lnTo>
                    <a:pt x="969494" y="8053"/>
                  </a:lnTo>
                  <a:lnTo>
                    <a:pt x="925287" y="14317"/>
                  </a:lnTo>
                  <a:lnTo>
                    <a:pt x="881313" y="22371"/>
                  </a:lnTo>
                  <a:lnTo>
                    <a:pt x="837633" y="32214"/>
                  </a:lnTo>
                  <a:lnTo>
                    <a:pt x="794303" y="43847"/>
                  </a:lnTo>
                  <a:lnTo>
                    <a:pt x="751383" y="57270"/>
                  </a:lnTo>
                  <a:lnTo>
                    <a:pt x="708932" y="72482"/>
                  </a:lnTo>
                  <a:lnTo>
                    <a:pt x="667007" y="89484"/>
                  </a:lnTo>
                  <a:lnTo>
                    <a:pt x="625667" y="108276"/>
                  </a:lnTo>
                  <a:lnTo>
                    <a:pt x="584971" y="128858"/>
                  </a:lnTo>
                  <a:lnTo>
                    <a:pt x="544978" y="151229"/>
                  </a:lnTo>
                  <a:lnTo>
                    <a:pt x="505745" y="175390"/>
                  </a:lnTo>
                  <a:lnTo>
                    <a:pt x="467332" y="201340"/>
                  </a:lnTo>
                  <a:lnTo>
                    <a:pt x="429797" y="229080"/>
                  </a:lnTo>
                  <a:lnTo>
                    <a:pt x="393198" y="258610"/>
                  </a:lnTo>
                  <a:lnTo>
                    <a:pt x="357594" y="289930"/>
                  </a:lnTo>
                  <a:lnTo>
                    <a:pt x="323043" y="323039"/>
                  </a:lnTo>
                  <a:lnTo>
                    <a:pt x="289933" y="357591"/>
                  </a:lnTo>
                  <a:lnTo>
                    <a:pt x="258613" y="393195"/>
                  </a:lnTo>
                  <a:lnTo>
                    <a:pt x="229082" y="429795"/>
                  </a:lnTo>
                  <a:lnTo>
                    <a:pt x="201341" y="467331"/>
                  </a:lnTo>
                  <a:lnTo>
                    <a:pt x="175390" y="505744"/>
                  </a:lnTo>
                  <a:lnTo>
                    <a:pt x="151229" y="544977"/>
                  </a:lnTo>
                  <a:lnTo>
                    <a:pt x="128858" y="584971"/>
                  </a:lnTo>
                  <a:lnTo>
                    <a:pt x="108276" y="625667"/>
                  </a:lnTo>
                  <a:lnTo>
                    <a:pt x="89484" y="667007"/>
                  </a:lnTo>
                  <a:lnTo>
                    <a:pt x="72482" y="708932"/>
                  </a:lnTo>
                  <a:lnTo>
                    <a:pt x="57269" y="751384"/>
                  </a:lnTo>
                  <a:lnTo>
                    <a:pt x="43846" y="794304"/>
                  </a:lnTo>
                  <a:lnTo>
                    <a:pt x="32213" y="837633"/>
                  </a:lnTo>
                  <a:lnTo>
                    <a:pt x="22370" y="881314"/>
                  </a:lnTo>
                  <a:lnTo>
                    <a:pt x="14316" y="925287"/>
                  </a:lnTo>
                  <a:lnTo>
                    <a:pt x="8053" y="969495"/>
                  </a:lnTo>
                  <a:lnTo>
                    <a:pt x="3579" y="1013877"/>
                  </a:lnTo>
                  <a:lnTo>
                    <a:pt x="894" y="1058377"/>
                  </a:lnTo>
                  <a:lnTo>
                    <a:pt x="0" y="1102936"/>
                  </a:lnTo>
                  <a:lnTo>
                    <a:pt x="895" y="1147494"/>
                  </a:lnTo>
                  <a:lnTo>
                    <a:pt x="3579" y="1191994"/>
                  </a:lnTo>
                  <a:lnTo>
                    <a:pt x="8054" y="1236377"/>
                  </a:lnTo>
                  <a:lnTo>
                    <a:pt x="14318" y="1280584"/>
                  </a:lnTo>
                  <a:lnTo>
                    <a:pt x="22372" y="1324557"/>
                  </a:lnTo>
                  <a:lnTo>
                    <a:pt x="32216" y="1368237"/>
                  </a:lnTo>
                  <a:lnTo>
                    <a:pt x="43849" y="1411567"/>
                  </a:lnTo>
                  <a:lnTo>
                    <a:pt x="57272" y="1454486"/>
                  </a:lnTo>
                  <a:lnTo>
                    <a:pt x="72484" y="1496938"/>
                  </a:lnTo>
                  <a:lnTo>
                    <a:pt x="89487" y="1538862"/>
                  </a:lnTo>
                  <a:lnTo>
                    <a:pt x="108279" y="1580202"/>
                  </a:lnTo>
                  <a:lnTo>
                    <a:pt x="128861" y="1620897"/>
                  </a:lnTo>
                  <a:lnTo>
                    <a:pt x="151232" y="1660891"/>
                  </a:lnTo>
                  <a:lnTo>
                    <a:pt x="175393" y="1700123"/>
                  </a:lnTo>
                  <a:lnTo>
                    <a:pt x="201344" y="1738536"/>
                  </a:lnTo>
                  <a:lnTo>
                    <a:pt x="229084" y="1776071"/>
                  </a:lnTo>
                  <a:lnTo>
                    <a:pt x="258614" y="1812670"/>
                  </a:lnTo>
                  <a:lnTo>
                    <a:pt x="289934" y="1848274"/>
                  </a:lnTo>
                  <a:lnTo>
                    <a:pt x="323043" y="1882824"/>
                  </a:lnTo>
                  <a:lnTo>
                    <a:pt x="357594" y="1915934"/>
                  </a:lnTo>
                  <a:lnTo>
                    <a:pt x="393198" y="1947253"/>
                  </a:lnTo>
                  <a:lnTo>
                    <a:pt x="429796" y="1976784"/>
                  </a:lnTo>
                  <a:lnTo>
                    <a:pt x="467332" y="2004524"/>
                  </a:lnTo>
                  <a:lnTo>
                    <a:pt x="505745" y="2030475"/>
                  </a:lnTo>
                  <a:lnTo>
                    <a:pt x="544977" y="2054636"/>
                  </a:lnTo>
                  <a:lnTo>
                    <a:pt x="584970" y="2077007"/>
                  </a:lnTo>
                  <a:lnTo>
                    <a:pt x="625666" y="2097589"/>
                  </a:lnTo>
                  <a:lnTo>
                    <a:pt x="667005" y="2116381"/>
                  </a:lnTo>
                  <a:lnTo>
                    <a:pt x="708930" y="2133383"/>
                  </a:lnTo>
                  <a:lnTo>
                    <a:pt x="751381" y="2148596"/>
                  </a:lnTo>
                  <a:lnTo>
                    <a:pt x="794301" y="2162019"/>
                  </a:lnTo>
                  <a:lnTo>
                    <a:pt x="837630" y="2173652"/>
                  </a:lnTo>
                  <a:lnTo>
                    <a:pt x="881311" y="2183496"/>
                  </a:lnTo>
                  <a:lnTo>
                    <a:pt x="925284" y="2191550"/>
                  </a:lnTo>
                  <a:lnTo>
                    <a:pt x="969491" y="2197814"/>
                  </a:lnTo>
                  <a:lnTo>
                    <a:pt x="1013874" y="2202288"/>
                  </a:lnTo>
                  <a:lnTo>
                    <a:pt x="1058373" y="2204973"/>
                  </a:lnTo>
                  <a:lnTo>
                    <a:pt x="1102932" y="2205868"/>
                  </a:lnTo>
                  <a:lnTo>
                    <a:pt x="1147490" y="2204974"/>
                  </a:lnTo>
                  <a:lnTo>
                    <a:pt x="1191990" y="2202289"/>
                  </a:lnTo>
                  <a:lnTo>
                    <a:pt x="1236373" y="2197815"/>
                  </a:lnTo>
                  <a:lnTo>
                    <a:pt x="1280580" y="2191551"/>
                  </a:lnTo>
                  <a:lnTo>
                    <a:pt x="1324554" y="2183498"/>
                  </a:lnTo>
                  <a:lnTo>
                    <a:pt x="1368234" y="2173654"/>
                  </a:lnTo>
                  <a:lnTo>
                    <a:pt x="1411564" y="2162021"/>
                  </a:lnTo>
                  <a:lnTo>
                    <a:pt x="1454484" y="2148599"/>
                  </a:lnTo>
                  <a:lnTo>
                    <a:pt x="1496936" y="2133386"/>
                  </a:lnTo>
                  <a:lnTo>
                    <a:pt x="1538861" y="2116384"/>
                  </a:lnTo>
                  <a:lnTo>
                    <a:pt x="1580200" y="2097592"/>
                  </a:lnTo>
                  <a:lnTo>
                    <a:pt x="1620896" y="2077010"/>
                  </a:lnTo>
                  <a:lnTo>
                    <a:pt x="1660890" y="2054639"/>
                  </a:lnTo>
                  <a:lnTo>
                    <a:pt x="1700123" y="2030477"/>
                  </a:lnTo>
                  <a:lnTo>
                    <a:pt x="1738537" y="2004526"/>
                  </a:lnTo>
                  <a:lnTo>
                    <a:pt x="1776073" y="1976785"/>
                  </a:lnTo>
                  <a:lnTo>
                    <a:pt x="1812672" y="1947255"/>
                  </a:lnTo>
                  <a:lnTo>
                    <a:pt x="1848277" y="1915935"/>
                  </a:lnTo>
                  <a:lnTo>
                    <a:pt x="1882828" y="1882824"/>
                  </a:lnTo>
                  <a:lnTo>
                    <a:pt x="1915938" y="1848274"/>
                  </a:lnTo>
                  <a:lnTo>
                    <a:pt x="1947257" y="1812670"/>
                  </a:lnTo>
                  <a:lnTo>
                    <a:pt x="1976787" y="1776071"/>
                  </a:lnTo>
                  <a:lnTo>
                    <a:pt x="2004528" y="1738536"/>
                  </a:lnTo>
                  <a:lnTo>
                    <a:pt x="2030478" y="1700122"/>
                  </a:lnTo>
                  <a:lnTo>
                    <a:pt x="2054639" y="1660890"/>
                  </a:lnTo>
                  <a:lnTo>
                    <a:pt x="2077010" y="1620896"/>
                  </a:lnTo>
                  <a:lnTo>
                    <a:pt x="2097592" y="1580201"/>
                  </a:lnTo>
                  <a:lnTo>
                    <a:pt x="2116383" y="1538861"/>
                  </a:lnTo>
                  <a:lnTo>
                    <a:pt x="2133386" y="1496936"/>
                  </a:lnTo>
                  <a:lnTo>
                    <a:pt x="2148598" y="1454484"/>
                  </a:lnTo>
                  <a:lnTo>
                    <a:pt x="2162021" y="1411565"/>
                  </a:lnTo>
                  <a:lnTo>
                    <a:pt x="2173654" y="1368235"/>
                  </a:lnTo>
                  <a:lnTo>
                    <a:pt x="2183497" y="1324554"/>
                  </a:lnTo>
                  <a:lnTo>
                    <a:pt x="2191551" y="1280581"/>
                  </a:lnTo>
                  <a:lnTo>
                    <a:pt x="2197815" y="1236374"/>
                  </a:lnTo>
                  <a:lnTo>
                    <a:pt x="2202289" y="1191991"/>
                  </a:lnTo>
                  <a:lnTo>
                    <a:pt x="2204973" y="1147490"/>
                  </a:lnTo>
                  <a:lnTo>
                    <a:pt x="2205868" y="1102932"/>
                  </a:lnTo>
                  <a:lnTo>
                    <a:pt x="2204973" y="1058373"/>
                  </a:lnTo>
                  <a:lnTo>
                    <a:pt x="2202289" y="1013873"/>
                  </a:lnTo>
                  <a:lnTo>
                    <a:pt x="2197815" y="969490"/>
                  </a:lnTo>
                  <a:lnTo>
                    <a:pt x="2191551" y="925283"/>
                  </a:lnTo>
                  <a:lnTo>
                    <a:pt x="2183497" y="881309"/>
                  </a:lnTo>
                  <a:lnTo>
                    <a:pt x="2173654" y="837629"/>
                  </a:lnTo>
                  <a:lnTo>
                    <a:pt x="2162021" y="794299"/>
                  </a:lnTo>
                  <a:lnTo>
                    <a:pt x="2148598" y="751379"/>
                  </a:lnTo>
                  <a:lnTo>
                    <a:pt x="2133386" y="708928"/>
                  </a:lnTo>
                  <a:lnTo>
                    <a:pt x="2116383" y="667003"/>
                  </a:lnTo>
                  <a:lnTo>
                    <a:pt x="2097592" y="625663"/>
                  </a:lnTo>
                  <a:lnTo>
                    <a:pt x="2077010" y="584967"/>
                  </a:lnTo>
                  <a:lnTo>
                    <a:pt x="2054639" y="544974"/>
                  </a:lnTo>
                  <a:lnTo>
                    <a:pt x="2030478" y="505741"/>
                  </a:lnTo>
                  <a:lnTo>
                    <a:pt x="2004528" y="467328"/>
                  </a:lnTo>
                  <a:lnTo>
                    <a:pt x="1976787" y="429793"/>
                  </a:lnTo>
                  <a:lnTo>
                    <a:pt x="1947257" y="393194"/>
                  </a:lnTo>
                  <a:lnTo>
                    <a:pt x="1915938" y="357590"/>
                  </a:lnTo>
                  <a:lnTo>
                    <a:pt x="1882828" y="323039"/>
                  </a:lnTo>
                  <a:lnTo>
                    <a:pt x="1848278" y="289930"/>
                  </a:lnTo>
                  <a:lnTo>
                    <a:pt x="1812674" y="258610"/>
                  </a:lnTo>
                  <a:lnTo>
                    <a:pt x="1776075" y="229080"/>
                  </a:lnTo>
                  <a:lnTo>
                    <a:pt x="1738540" y="201340"/>
                  </a:lnTo>
                  <a:lnTo>
                    <a:pt x="1700126" y="175390"/>
                  </a:lnTo>
                  <a:lnTo>
                    <a:pt x="1660894" y="151229"/>
                  </a:lnTo>
                  <a:lnTo>
                    <a:pt x="1620900" y="128858"/>
                  </a:lnTo>
                  <a:lnTo>
                    <a:pt x="1580204" y="108276"/>
                  </a:lnTo>
                  <a:lnTo>
                    <a:pt x="1538865" y="89484"/>
                  </a:lnTo>
                  <a:lnTo>
                    <a:pt x="1496940" y="72482"/>
                  </a:lnTo>
                  <a:lnTo>
                    <a:pt x="1454488" y="57270"/>
                  </a:lnTo>
                  <a:lnTo>
                    <a:pt x="1411569" y="43847"/>
                  </a:lnTo>
                  <a:lnTo>
                    <a:pt x="1368239" y="32214"/>
                  </a:lnTo>
                  <a:lnTo>
                    <a:pt x="1324558" y="22371"/>
                  </a:lnTo>
                  <a:lnTo>
                    <a:pt x="1280585" y="14317"/>
                  </a:lnTo>
                  <a:lnTo>
                    <a:pt x="1236378" y="8053"/>
                  </a:lnTo>
                  <a:lnTo>
                    <a:pt x="1191994" y="3579"/>
                  </a:lnTo>
                  <a:lnTo>
                    <a:pt x="1147494" y="894"/>
                  </a:lnTo>
                  <a:lnTo>
                    <a:pt x="1102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280998" y="2074525"/>
              <a:ext cx="2205990" cy="2197100"/>
            </a:xfrm>
            <a:custGeom>
              <a:avLst/>
              <a:gdLst/>
              <a:ahLst/>
              <a:cxnLst/>
              <a:rect l="l" t="t" r="r" b="b"/>
              <a:pathLst>
                <a:path w="2205990" h="2197100">
                  <a:moveTo>
                    <a:pt x="1157185" y="810641"/>
                  </a:moveTo>
                  <a:lnTo>
                    <a:pt x="1150670" y="795324"/>
                  </a:lnTo>
                  <a:lnTo>
                    <a:pt x="1139672" y="784047"/>
                  </a:lnTo>
                  <a:lnTo>
                    <a:pt x="1125270" y="777760"/>
                  </a:lnTo>
                  <a:lnTo>
                    <a:pt x="1108481" y="777455"/>
                  </a:lnTo>
                  <a:lnTo>
                    <a:pt x="1097622" y="781443"/>
                  </a:lnTo>
                  <a:lnTo>
                    <a:pt x="1088224" y="788771"/>
                  </a:lnTo>
                  <a:lnTo>
                    <a:pt x="1080909" y="798296"/>
                  </a:lnTo>
                  <a:lnTo>
                    <a:pt x="1076363" y="808875"/>
                  </a:lnTo>
                  <a:lnTo>
                    <a:pt x="1075931" y="1252804"/>
                  </a:lnTo>
                  <a:lnTo>
                    <a:pt x="1091285" y="1277797"/>
                  </a:lnTo>
                  <a:lnTo>
                    <a:pt x="1115542" y="1286510"/>
                  </a:lnTo>
                  <a:lnTo>
                    <a:pt x="1140193" y="1278801"/>
                  </a:lnTo>
                  <a:lnTo>
                    <a:pt x="1156766" y="1254569"/>
                  </a:lnTo>
                  <a:lnTo>
                    <a:pt x="1157185" y="810641"/>
                  </a:lnTo>
                  <a:close/>
                </a:path>
                <a:path w="2205990" h="2197100">
                  <a:moveTo>
                    <a:pt x="1764207" y="1074775"/>
                  </a:moveTo>
                  <a:lnTo>
                    <a:pt x="1761578" y="1032535"/>
                  </a:lnTo>
                  <a:lnTo>
                    <a:pt x="1756181" y="990765"/>
                  </a:lnTo>
                  <a:lnTo>
                    <a:pt x="1748091" y="949604"/>
                  </a:lnTo>
                  <a:lnTo>
                    <a:pt x="1737372" y="909167"/>
                  </a:lnTo>
                  <a:lnTo>
                    <a:pt x="1724113" y="869581"/>
                  </a:lnTo>
                  <a:lnTo>
                    <a:pt x="1708378" y="830973"/>
                  </a:lnTo>
                  <a:lnTo>
                    <a:pt x="1695691" y="804735"/>
                  </a:lnTo>
                  <a:lnTo>
                    <a:pt x="1695691" y="1082306"/>
                  </a:lnTo>
                  <a:lnTo>
                    <a:pt x="1695157" y="1114488"/>
                  </a:lnTo>
                  <a:lnTo>
                    <a:pt x="1691398" y="1163497"/>
                  </a:lnTo>
                  <a:lnTo>
                    <a:pt x="1684731" y="1204239"/>
                  </a:lnTo>
                  <a:lnTo>
                    <a:pt x="1674926" y="1244892"/>
                  </a:lnTo>
                  <a:lnTo>
                    <a:pt x="1661922" y="1285316"/>
                  </a:lnTo>
                  <a:lnTo>
                    <a:pt x="1645627" y="1325397"/>
                  </a:lnTo>
                  <a:lnTo>
                    <a:pt x="1625942" y="1364970"/>
                  </a:lnTo>
                  <a:lnTo>
                    <a:pt x="1602816" y="1403921"/>
                  </a:lnTo>
                  <a:lnTo>
                    <a:pt x="1576082" y="1442085"/>
                  </a:lnTo>
                  <a:lnTo>
                    <a:pt x="1547164" y="1477225"/>
                  </a:lnTo>
                  <a:lnTo>
                    <a:pt x="1516240" y="1509356"/>
                  </a:lnTo>
                  <a:lnTo>
                    <a:pt x="1483474" y="1538490"/>
                  </a:lnTo>
                  <a:lnTo>
                    <a:pt x="1449070" y="1564640"/>
                  </a:lnTo>
                  <a:lnTo>
                    <a:pt x="1413179" y="1587817"/>
                  </a:lnTo>
                  <a:lnTo>
                    <a:pt x="1376006" y="1608035"/>
                  </a:lnTo>
                  <a:lnTo>
                    <a:pt x="1337703" y="1625307"/>
                  </a:lnTo>
                  <a:lnTo>
                    <a:pt x="1298460" y="1639646"/>
                  </a:lnTo>
                  <a:lnTo>
                    <a:pt x="1258468" y="1651063"/>
                  </a:lnTo>
                  <a:lnTo>
                    <a:pt x="1217866" y="1659572"/>
                  </a:lnTo>
                  <a:lnTo>
                    <a:pt x="1176870" y="1665185"/>
                  </a:lnTo>
                  <a:lnTo>
                    <a:pt x="1135646" y="1667916"/>
                  </a:lnTo>
                  <a:lnTo>
                    <a:pt x="1094359" y="1667776"/>
                  </a:lnTo>
                  <a:lnTo>
                    <a:pt x="1053198" y="1664779"/>
                  </a:lnTo>
                  <a:lnTo>
                    <a:pt x="1012342" y="1658937"/>
                  </a:lnTo>
                  <a:lnTo>
                    <a:pt x="971969" y="1650263"/>
                  </a:lnTo>
                  <a:lnTo>
                    <a:pt x="932243" y="1638769"/>
                  </a:lnTo>
                  <a:lnTo>
                    <a:pt x="893356" y="1624482"/>
                  </a:lnTo>
                  <a:lnTo>
                    <a:pt x="855484" y="1607388"/>
                  </a:lnTo>
                  <a:lnTo>
                    <a:pt x="818794" y="1587512"/>
                  </a:lnTo>
                  <a:lnTo>
                    <a:pt x="783475" y="1564868"/>
                  </a:lnTo>
                  <a:lnTo>
                    <a:pt x="749706" y="1539468"/>
                  </a:lnTo>
                  <a:lnTo>
                    <a:pt x="717651" y="1511338"/>
                  </a:lnTo>
                  <a:lnTo>
                    <a:pt x="687501" y="1480464"/>
                  </a:lnTo>
                  <a:lnTo>
                    <a:pt x="659434" y="1446872"/>
                  </a:lnTo>
                  <a:lnTo>
                    <a:pt x="633615" y="1410589"/>
                  </a:lnTo>
                  <a:lnTo>
                    <a:pt x="610235" y="1371600"/>
                  </a:lnTo>
                  <a:lnTo>
                    <a:pt x="589457" y="1329944"/>
                  </a:lnTo>
                  <a:lnTo>
                    <a:pt x="572109" y="1287195"/>
                  </a:lnTo>
                  <a:lnTo>
                    <a:pt x="558406" y="1244130"/>
                  </a:lnTo>
                  <a:lnTo>
                    <a:pt x="548246" y="1200886"/>
                  </a:lnTo>
                  <a:lnTo>
                    <a:pt x="541540" y="1157617"/>
                  </a:lnTo>
                  <a:lnTo>
                    <a:pt x="538187" y="1114488"/>
                  </a:lnTo>
                  <a:lnTo>
                    <a:pt x="538111" y="1071638"/>
                  </a:lnTo>
                  <a:lnTo>
                    <a:pt x="541210" y="1029246"/>
                  </a:lnTo>
                  <a:lnTo>
                    <a:pt x="547395" y="987437"/>
                  </a:lnTo>
                  <a:lnTo>
                    <a:pt x="556552" y="946391"/>
                  </a:lnTo>
                  <a:lnTo>
                    <a:pt x="568617" y="906246"/>
                  </a:lnTo>
                  <a:lnTo>
                    <a:pt x="583488" y="867168"/>
                  </a:lnTo>
                  <a:lnTo>
                    <a:pt x="601065" y="829297"/>
                  </a:lnTo>
                  <a:lnTo>
                    <a:pt x="621258" y="792797"/>
                  </a:lnTo>
                  <a:lnTo>
                    <a:pt x="643966" y="757834"/>
                  </a:lnTo>
                  <a:lnTo>
                    <a:pt x="669124" y="724535"/>
                  </a:lnTo>
                  <a:lnTo>
                    <a:pt x="696607" y="693077"/>
                  </a:lnTo>
                  <a:lnTo>
                    <a:pt x="726338" y="663613"/>
                  </a:lnTo>
                  <a:lnTo>
                    <a:pt x="758215" y="636282"/>
                  </a:lnTo>
                  <a:lnTo>
                    <a:pt x="792162" y="611251"/>
                  </a:lnTo>
                  <a:lnTo>
                    <a:pt x="828065" y="588670"/>
                  </a:lnTo>
                  <a:lnTo>
                    <a:pt x="865847" y="568693"/>
                  </a:lnTo>
                  <a:lnTo>
                    <a:pt x="905421" y="551472"/>
                  </a:lnTo>
                  <a:lnTo>
                    <a:pt x="946670" y="537171"/>
                  </a:lnTo>
                  <a:lnTo>
                    <a:pt x="989507" y="525945"/>
                  </a:lnTo>
                  <a:lnTo>
                    <a:pt x="1033856" y="517944"/>
                  </a:lnTo>
                  <a:lnTo>
                    <a:pt x="1079614" y="513308"/>
                  </a:lnTo>
                  <a:lnTo>
                    <a:pt x="1124686" y="512165"/>
                  </a:lnTo>
                  <a:lnTo>
                    <a:pt x="1168679" y="514324"/>
                  </a:lnTo>
                  <a:lnTo>
                    <a:pt x="1211478" y="519658"/>
                  </a:lnTo>
                  <a:lnTo>
                    <a:pt x="1253032" y="528015"/>
                  </a:lnTo>
                  <a:lnTo>
                    <a:pt x="1293253" y="539254"/>
                  </a:lnTo>
                  <a:lnTo>
                    <a:pt x="1332052" y="553275"/>
                  </a:lnTo>
                  <a:lnTo>
                    <a:pt x="1369352" y="569899"/>
                  </a:lnTo>
                  <a:lnTo>
                    <a:pt x="1405064" y="589026"/>
                  </a:lnTo>
                  <a:lnTo>
                    <a:pt x="1439125" y="610501"/>
                  </a:lnTo>
                  <a:lnTo>
                    <a:pt x="1471434" y="634199"/>
                  </a:lnTo>
                  <a:lnTo>
                    <a:pt x="1501914" y="659968"/>
                  </a:lnTo>
                  <a:lnTo>
                    <a:pt x="1530489" y="687692"/>
                  </a:lnTo>
                  <a:lnTo>
                    <a:pt x="1557083" y="717219"/>
                  </a:lnTo>
                  <a:lnTo>
                    <a:pt x="1581607" y="748423"/>
                  </a:lnTo>
                  <a:lnTo>
                    <a:pt x="1603971" y="781177"/>
                  </a:lnTo>
                  <a:lnTo>
                    <a:pt x="1624101" y="815327"/>
                  </a:lnTo>
                  <a:lnTo>
                    <a:pt x="1641919" y="850747"/>
                  </a:lnTo>
                  <a:lnTo>
                    <a:pt x="1657350" y="887298"/>
                  </a:lnTo>
                  <a:lnTo>
                    <a:pt x="1670291" y="924839"/>
                  </a:lnTo>
                  <a:lnTo>
                    <a:pt x="1680679" y="963256"/>
                  </a:lnTo>
                  <a:lnTo>
                    <a:pt x="1688439" y="1002398"/>
                  </a:lnTo>
                  <a:lnTo>
                    <a:pt x="1693468" y="1042123"/>
                  </a:lnTo>
                  <a:lnTo>
                    <a:pt x="1695691" y="1082306"/>
                  </a:lnTo>
                  <a:lnTo>
                    <a:pt x="1695691" y="804735"/>
                  </a:lnTo>
                  <a:lnTo>
                    <a:pt x="1669783" y="757161"/>
                  </a:lnTo>
                  <a:lnTo>
                    <a:pt x="1647075" y="722210"/>
                  </a:lnTo>
                  <a:lnTo>
                    <a:pt x="1622196" y="688721"/>
                  </a:lnTo>
                  <a:lnTo>
                    <a:pt x="1595208" y="656818"/>
                  </a:lnTo>
                  <a:lnTo>
                    <a:pt x="1566202" y="626630"/>
                  </a:lnTo>
                  <a:lnTo>
                    <a:pt x="1535239" y="598271"/>
                  </a:lnTo>
                  <a:lnTo>
                    <a:pt x="1502397" y="571881"/>
                  </a:lnTo>
                  <a:lnTo>
                    <a:pt x="1467739" y="547573"/>
                  </a:lnTo>
                  <a:lnTo>
                    <a:pt x="1431366" y="525475"/>
                  </a:lnTo>
                  <a:lnTo>
                    <a:pt x="1405775" y="512165"/>
                  </a:lnTo>
                  <a:lnTo>
                    <a:pt x="1393329" y="505688"/>
                  </a:lnTo>
                  <a:lnTo>
                    <a:pt x="1353705" y="488365"/>
                  </a:lnTo>
                  <a:lnTo>
                    <a:pt x="1312583" y="473621"/>
                  </a:lnTo>
                  <a:lnTo>
                    <a:pt x="1270012" y="461568"/>
                  </a:lnTo>
                  <a:lnTo>
                    <a:pt x="1226096" y="452348"/>
                  </a:lnTo>
                  <a:lnTo>
                    <a:pt x="1180884" y="446062"/>
                  </a:lnTo>
                  <a:lnTo>
                    <a:pt x="1134465" y="442849"/>
                  </a:lnTo>
                  <a:lnTo>
                    <a:pt x="1091044" y="443776"/>
                  </a:lnTo>
                  <a:lnTo>
                    <a:pt x="1045451" y="447306"/>
                  </a:lnTo>
                  <a:lnTo>
                    <a:pt x="1001077" y="453796"/>
                  </a:lnTo>
                  <a:lnTo>
                    <a:pt x="957986" y="463118"/>
                  </a:lnTo>
                  <a:lnTo>
                    <a:pt x="916254" y="475157"/>
                  </a:lnTo>
                  <a:lnTo>
                    <a:pt x="875944" y="489775"/>
                  </a:lnTo>
                  <a:lnTo>
                    <a:pt x="837120" y="506882"/>
                  </a:lnTo>
                  <a:lnTo>
                    <a:pt x="799846" y="526338"/>
                  </a:lnTo>
                  <a:lnTo>
                    <a:pt x="764184" y="548030"/>
                  </a:lnTo>
                  <a:lnTo>
                    <a:pt x="730173" y="571881"/>
                  </a:lnTo>
                  <a:lnTo>
                    <a:pt x="697992" y="597674"/>
                  </a:lnTo>
                  <a:lnTo>
                    <a:pt x="667600" y="625373"/>
                  </a:lnTo>
                  <a:lnTo>
                    <a:pt x="639076" y="654837"/>
                  </a:lnTo>
                  <a:lnTo>
                    <a:pt x="612508" y="685952"/>
                  </a:lnTo>
                  <a:lnTo>
                    <a:pt x="587959" y="718604"/>
                  </a:lnTo>
                  <a:lnTo>
                    <a:pt x="565492" y="752652"/>
                  </a:lnTo>
                  <a:lnTo>
                    <a:pt x="545185" y="787996"/>
                  </a:lnTo>
                  <a:lnTo>
                    <a:pt x="527075" y="824509"/>
                  </a:lnTo>
                  <a:lnTo>
                    <a:pt x="511263" y="862076"/>
                  </a:lnTo>
                  <a:lnTo>
                    <a:pt x="497789" y="900582"/>
                  </a:lnTo>
                  <a:lnTo>
                    <a:pt x="486727" y="939901"/>
                  </a:lnTo>
                  <a:lnTo>
                    <a:pt x="478155" y="979932"/>
                  </a:lnTo>
                  <a:lnTo>
                    <a:pt x="472135" y="1020533"/>
                  </a:lnTo>
                  <a:lnTo>
                    <a:pt x="468718" y="1061593"/>
                  </a:lnTo>
                  <a:lnTo>
                    <a:pt x="467982" y="1102995"/>
                  </a:lnTo>
                  <a:lnTo>
                    <a:pt x="469988" y="1144625"/>
                  </a:lnTo>
                  <a:lnTo>
                    <a:pt x="474814" y="1186370"/>
                  </a:lnTo>
                  <a:lnTo>
                    <a:pt x="482523" y="1228090"/>
                  </a:lnTo>
                  <a:lnTo>
                    <a:pt x="493166" y="1269695"/>
                  </a:lnTo>
                  <a:lnTo>
                    <a:pt x="506831" y="1311033"/>
                  </a:lnTo>
                  <a:lnTo>
                    <a:pt x="523570" y="1352016"/>
                  </a:lnTo>
                  <a:lnTo>
                    <a:pt x="543458" y="1392516"/>
                  </a:lnTo>
                  <a:lnTo>
                    <a:pt x="566547" y="1432407"/>
                  </a:lnTo>
                  <a:lnTo>
                    <a:pt x="592607" y="1471066"/>
                  </a:lnTo>
                  <a:lnTo>
                    <a:pt x="620699" y="1507109"/>
                  </a:lnTo>
                  <a:lnTo>
                    <a:pt x="650697" y="1540510"/>
                  </a:lnTo>
                  <a:lnTo>
                    <a:pt x="682447" y="1571294"/>
                  </a:lnTo>
                  <a:lnTo>
                    <a:pt x="715797" y="1599463"/>
                  </a:lnTo>
                  <a:lnTo>
                    <a:pt x="750620" y="1624990"/>
                  </a:lnTo>
                  <a:lnTo>
                    <a:pt x="786752" y="1647901"/>
                  </a:lnTo>
                  <a:lnTo>
                    <a:pt x="824077" y="1668195"/>
                  </a:lnTo>
                  <a:lnTo>
                    <a:pt x="862418" y="1685874"/>
                  </a:lnTo>
                  <a:lnTo>
                    <a:pt x="901661" y="1700923"/>
                  </a:lnTo>
                  <a:lnTo>
                    <a:pt x="941654" y="1713369"/>
                  </a:lnTo>
                  <a:lnTo>
                    <a:pt x="982243" y="1723199"/>
                  </a:lnTo>
                  <a:lnTo>
                    <a:pt x="1023289" y="1730413"/>
                  </a:lnTo>
                  <a:lnTo>
                    <a:pt x="1064641" y="1735010"/>
                  </a:lnTo>
                  <a:lnTo>
                    <a:pt x="1106182" y="1737004"/>
                  </a:lnTo>
                  <a:lnTo>
                    <a:pt x="1147737" y="1736382"/>
                  </a:lnTo>
                  <a:lnTo>
                    <a:pt x="1189177" y="1733169"/>
                  </a:lnTo>
                  <a:lnTo>
                    <a:pt x="1230363" y="1727339"/>
                  </a:lnTo>
                  <a:lnTo>
                    <a:pt x="1271143" y="1718906"/>
                  </a:lnTo>
                  <a:lnTo>
                    <a:pt x="1311376" y="1707870"/>
                  </a:lnTo>
                  <a:lnTo>
                    <a:pt x="1350911" y="1694243"/>
                  </a:lnTo>
                  <a:lnTo>
                    <a:pt x="1389621" y="1678000"/>
                  </a:lnTo>
                  <a:lnTo>
                    <a:pt x="1409827" y="1667916"/>
                  </a:lnTo>
                  <a:lnTo>
                    <a:pt x="1427340" y="1659178"/>
                  </a:lnTo>
                  <a:lnTo>
                    <a:pt x="1463941" y="1637741"/>
                  </a:lnTo>
                  <a:lnTo>
                    <a:pt x="1499285" y="1613725"/>
                  </a:lnTo>
                  <a:lnTo>
                    <a:pt x="1533207" y="1587106"/>
                  </a:lnTo>
                  <a:lnTo>
                    <a:pt x="1565579" y="1557896"/>
                  </a:lnTo>
                  <a:lnTo>
                    <a:pt x="1596263" y="1526108"/>
                  </a:lnTo>
                  <a:lnTo>
                    <a:pt x="1625104" y="1491716"/>
                  </a:lnTo>
                  <a:lnTo>
                    <a:pt x="1651952" y="1454746"/>
                  </a:lnTo>
                  <a:lnTo>
                    <a:pt x="1676666" y="1415186"/>
                  </a:lnTo>
                  <a:lnTo>
                    <a:pt x="1698866" y="1373543"/>
                  </a:lnTo>
                  <a:lnTo>
                    <a:pt x="1717687" y="1331404"/>
                  </a:lnTo>
                  <a:lnTo>
                    <a:pt x="1733232" y="1288872"/>
                  </a:lnTo>
                  <a:lnTo>
                    <a:pt x="1745564" y="1246073"/>
                  </a:lnTo>
                  <a:lnTo>
                    <a:pt x="1754746" y="1203147"/>
                  </a:lnTo>
                  <a:lnTo>
                    <a:pt x="1760867" y="1160208"/>
                  </a:lnTo>
                  <a:lnTo>
                    <a:pt x="1763991" y="1117371"/>
                  </a:lnTo>
                  <a:lnTo>
                    <a:pt x="1764169" y="1082306"/>
                  </a:lnTo>
                  <a:lnTo>
                    <a:pt x="1764207" y="1074775"/>
                  </a:lnTo>
                  <a:close/>
                </a:path>
                <a:path w="2205990" h="2197100">
                  <a:moveTo>
                    <a:pt x="2205875" y="1104900"/>
                  </a:moveTo>
                  <a:lnTo>
                    <a:pt x="2204974" y="1054100"/>
                  </a:lnTo>
                  <a:lnTo>
                    <a:pt x="2202294" y="1016000"/>
                  </a:lnTo>
                  <a:lnTo>
                    <a:pt x="2197811" y="965200"/>
                  </a:lnTo>
                  <a:lnTo>
                    <a:pt x="2191550" y="927100"/>
                  </a:lnTo>
                  <a:lnTo>
                    <a:pt x="2183498" y="876300"/>
                  </a:lnTo>
                  <a:lnTo>
                    <a:pt x="2173655" y="838200"/>
                  </a:lnTo>
                  <a:lnTo>
                    <a:pt x="2162022" y="787400"/>
                  </a:lnTo>
                  <a:lnTo>
                    <a:pt x="2148598" y="749300"/>
                  </a:lnTo>
                  <a:lnTo>
                    <a:pt x="2133384" y="711200"/>
                  </a:lnTo>
                  <a:lnTo>
                    <a:pt x="2119604" y="670039"/>
                  </a:lnTo>
                  <a:lnTo>
                    <a:pt x="2119604" y="1079500"/>
                  </a:lnTo>
                  <a:lnTo>
                    <a:pt x="2119071" y="1130300"/>
                  </a:lnTo>
                  <a:lnTo>
                    <a:pt x="2116290" y="1181100"/>
                  </a:lnTo>
                  <a:lnTo>
                    <a:pt x="2111260" y="1219200"/>
                  </a:lnTo>
                  <a:lnTo>
                    <a:pt x="2104009" y="1270000"/>
                  </a:lnTo>
                  <a:lnTo>
                    <a:pt x="2094496" y="1320800"/>
                  </a:lnTo>
                  <a:lnTo>
                    <a:pt x="2082761" y="1371600"/>
                  </a:lnTo>
                  <a:lnTo>
                    <a:pt x="2068779" y="1409700"/>
                  </a:lnTo>
                  <a:lnTo>
                    <a:pt x="2063762" y="1422400"/>
                  </a:lnTo>
                  <a:lnTo>
                    <a:pt x="2058454" y="1447800"/>
                  </a:lnTo>
                  <a:lnTo>
                    <a:pt x="2052942" y="1460500"/>
                  </a:lnTo>
                  <a:lnTo>
                    <a:pt x="2047087" y="1473200"/>
                  </a:lnTo>
                  <a:lnTo>
                    <a:pt x="2046757" y="1473200"/>
                  </a:lnTo>
                  <a:lnTo>
                    <a:pt x="2044052" y="1485900"/>
                  </a:lnTo>
                  <a:lnTo>
                    <a:pt x="2040940" y="1485900"/>
                  </a:lnTo>
                  <a:lnTo>
                    <a:pt x="2038375" y="1498600"/>
                  </a:lnTo>
                  <a:lnTo>
                    <a:pt x="2018614" y="1536700"/>
                  </a:lnTo>
                  <a:lnTo>
                    <a:pt x="1996998" y="1574800"/>
                  </a:lnTo>
                  <a:lnTo>
                    <a:pt x="1973592" y="1625600"/>
                  </a:lnTo>
                  <a:lnTo>
                    <a:pt x="1948459" y="1663700"/>
                  </a:lnTo>
                  <a:lnTo>
                    <a:pt x="1921662" y="1701800"/>
                  </a:lnTo>
                  <a:lnTo>
                    <a:pt x="1893290" y="1739900"/>
                  </a:lnTo>
                  <a:lnTo>
                    <a:pt x="1863382" y="1778000"/>
                  </a:lnTo>
                  <a:lnTo>
                    <a:pt x="1832025" y="1803400"/>
                  </a:lnTo>
                  <a:lnTo>
                    <a:pt x="1799285" y="1841500"/>
                  </a:lnTo>
                  <a:lnTo>
                    <a:pt x="1765236" y="1866900"/>
                  </a:lnTo>
                  <a:lnTo>
                    <a:pt x="1729930" y="1892300"/>
                  </a:lnTo>
                  <a:lnTo>
                    <a:pt x="1693443" y="1930400"/>
                  </a:lnTo>
                  <a:lnTo>
                    <a:pt x="1655838" y="1955800"/>
                  </a:lnTo>
                  <a:lnTo>
                    <a:pt x="1617192" y="1968500"/>
                  </a:lnTo>
                  <a:lnTo>
                    <a:pt x="1577568" y="1993900"/>
                  </a:lnTo>
                  <a:lnTo>
                    <a:pt x="1537042" y="2019300"/>
                  </a:lnTo>
                  <a:lnTo>
                    <a:pt x="1495666" y="2032000"/>
                  </a:lnTo>
                  <a:lnTo>
                    <a:pt x="1453527" y="2057400"/>
                  </a:lnTo>
                  <a:lnTo>
                    <a:pt x="1323136" y="2095500"/>
                  </a:lnTo>
                  <a:lnTo>
                    <a:pt x="1278585" y="2095500"/>
                  </a:lnTo>
                  <a:lnTo>
                    <a:pt x="1233601" y="2108200"/>
                  </a:lnTo>
                  <a:lnTo>
                    <a:pt x="1188250" y="2108200"/>
                  </a:lnTo>
                  <a:lnTo>
                    <a:pt x="1142593" y="2120900"/>
                  </a:lnTo>
                  <a:lnTo>
                    <a:pt x="1050671" y="2120900"/>
                  </a:lnTo>
                  <a:lnTo>
                    <a:pt x="1004544" y="2108200"/>
                  </a:lnTo>
                  <a:lnTo>
                    <a:pt x="958392" y="2108200"/>
                  </a:lnTo>
                  <a:lnTo>
                    <a:pt x="729615" y="2044700"/>
                  </a:lnTo>
                  <a:lnTo>
                    <a:pt x="680897" y="2019300"/>
                  </a:lnTo>
                  <a:lnTo>
                    <a:pt x="633526" y="2006600"/>
                  </a:lnTo>
                  <a:lnTo>
                    <a:pt x="587552" y="1981200"/>
                  </a:lnTo>
                  <a:lnTo>
                    <a:pt x="543001" y="1943100"/>
                  </a:lnTo>
                  <a:lnTo>
                    <a:pt x="499910" y="1917700"/>
                  </a:lnTo>
                  <a:lnTo>
                    <a:pt x="458304" y="1879600"/>
                  </a:lnTo>
                  <a:lnTo>
                    <a:pt x="418223" y="1854200"/>
                  </a:lnTo>
                  <a:lnTo>
                    <a:pt x="379691" y="1816100"/>
                  </a:lnTo>
                  <a:lnTo>
                    <a:pt x="342747" y="1778000"/>
                  </a:lnTo>
                  <a:lnTo>
                    <a:pt x="346316" y="1778000"/>
                  </a:lnTo>
                  <a:lnTo>
                    <a:pt x="311861" y="1727200"/>
                  </a:lnTo>
                  <a:lnTo>
                    <a:pt x="279844" y="1689100"/>
                  </a:lnTo>
                  <a:lnTo>
                    <a:pt x="250278" y="1651000"/>
                  </a:lnTo>
                  <a:lnTo>
                    <a:pt x="223164" y="1600200"/>
                  </a:lnTo>
                  <a:lnTo>
                    <a:pt x="198501" y="1562100"/>
                  </a:lnTo>
                  <a:lnTo>
                    <a:pt x="176288" y="1511300"/>
                  </a:lnTo>
                  <a:lnTo>
                    <a:pt x="156527" y="1460500"/>
                  </a:lnTo>
                  <a:lnTo>
                    <a:pt x="139230" y="1422400"/>
                  </a:lnTo>
                  <a:lnTo>
                    <a:pt x="137934" y="1422400"/>
                  </a:lnTo>
                  <a:lnTo>
                    <a:pt x="135877" y="1409700"/>
                  </a:lnTo>
                  <a:lnTo>
                    <a:pt x="134569" y="1409700"/>
                  </a:lnTo>
                  <a:lnTo>
                    <a:pt x="132638" y="1397000"/>
                  </a:lnTo>
                  <a:lnTo>
                    <a:pt x="129692" y="1384300"/>
                  </a:lnTo>
                  <a:lnTo>
                    <a:pt x="126898" y="1384300"/>
                  </a:lnTo>
                  <a:lnTo>
                    <a:pt x="124193" y="1371600"/>
                  </a:lnTo>
                  <a:lnTo>
                    <a:pt x="121551" y="1358900"/>
                  </a:lnTo>
                  <a:lnTo>
                    <a:pt x="118300" y="1346200"/>
                  </a:lnTo>
                  <a:lnTo>
                    <a:pt x="115176" y="1333500"/>
                  </a:lnTo>
                  <a:lnTo>
                    <a:pt x="106908" y="1295400"/>
                  </a:lnTo>
                  <a:lnTo>
                    <a:pt x="100190" y="1257300"/>
                  </a:lnTo>
                  <a:lnTo>
                    <a:pt x="98933" y="1257300"/>
                  </a:lnTo>
                  <a:lnTo>
                    <a:pt x="97726" y="1244600"/>
                  </a:lnTo>
                  <a:lnTo>
                    <a:pt x="96596" y="1231900"/>
                  </a:lnTo>
                  <a:lnTo>
                    <a:pt x="95542" y="1231900"/>
                  </a:lnTo>
                  <a:lnTo>
                    <a:pt x="90271" y="1181100"/>
                  </a:lnTo>
                  <a:lnTo>
                    <a:pt x="87249" y="1130300"/>
                  </a:lnTo>
                  <a:lnTo>
                    <a:pt x="86499" y="1079500"/>
                  </a:lnTo>
                  <a:lnTo>
                    <a:pt x="87998" y="1041400"/>
                  </a:lnTo>
                  <a:lnTo>
                    <a:pt x="91770" y="990600"/>
                  </a:lnTo>
                  <a:lnTo>
                    <a:pt x="97802" y="939800"/>
                  </a:lnTo>
                  <a:lnTo>
                    <a:pt x="106108" y="889000"/>
                  </a:lnTo>
                  <a:lnTo>
                    <a:pt x="116687" y="850900"/>
                  </a:lnTo>
                  <a:lnTo>
                    <a:pt x="129540" y="800100"/>
                  </a:lnTo>
                  <a:lnTo>
                    <a:pt x="144665" y="749300"/>
                  </a:lnTo>
                  <a:lnTo>
                    <a:pt x="162064" y="711200"/>
                  </a:lnTo>
                  <a:lnTo>
                    <a:pt x="181737" y="660400"/>
                  </a:lnTo>
                  <a:lnTo>
                    <a:pt x="203695" y="622300"/>
                  </a:lnTo>
                  <a:lnTo>
                    <a:pt x="227939" y="571500"/>
                  </a:lnTo>
                  <a:lnTo>
                    <a:pt x="254457" y="533400"/>
                  </a:lnTo>
                  <a:lnTo>
                    <a:pt x="283273" y="495300"/>
                  </a:lnTo>
                  <a:lnTo>
                    <a:pt x="314375" y="457200"/>
                  </a:lnTo>
                  <a:lnTo>
                    <a:pt x="347764" y="406400"/>
                  </a:lnTo>
                  <a:lnTo>
                    <a:pt x="383438" y="368300"/>
                  </a:lnTo>
                  <a:lnTo>
                    <a:pt x="418096" y="342900"/>
                  </a:lnTo>
                  <a:lnTo>
                    <a:pt x="453885" y="304800"/>
                  </a:lnTo>
                  <a:lnTo>
                    <a:pt x="490753" y="279400"/>
                  </a:lnTo>
                  <a:lnTo>
                    <a:pt x="528624" y="254000"/>
                  </a:lnTo>
                  <a:lnTo>
                    <a:pt x="567423" y="228600"/>
                  </a:lnTo>
                  <a:lnTo>
                    <a:pt x="607085" y="203200"/>
                  </a:lnTo>
                  <a:lnTo>
                    <a:pt x="647534" y="177800"/>
                  </a:lnTo>
                  <a:lnTo>
                    <a:pt x="730567" y="152400"/>
                  </a:lnTo>
                  <a:lnTo>
                    <a:pt x="772985" y="127000"/>
                  </a:lnTo>
                  <a:lnTo>
                    <a:pt x="859332" y="101600"/>
                  </a:lnTo>
                  <a:lnTo>
                    <a:pt x="903097" y="101600"/>
                  </a:lnTo>
                  <a:lnTo>
                    <a:pt x="947191" y="88900"/>
                  </a:lnTo>
                  <a:lnTo>
                    <a:pt x="991514" y="88900"/>
                  </a:lnTo>
                  <a:lnTo>
                    <a:pt x="1036015" y="76200"/>
                  </a:lnTo>
                  <a:lnTo>
                    <a:pt x="1169860" y="76200"/>
                  </a:lnTo>
                  <a:lnTo>
                    <a:pt x="1214361" y="88900"/>
                  </a:lnTo>
                  <a:lnTo>
                    <a:pt x="1258684" y="88900"/>
                  </a:lnTo>
                  <a:lnTo>
                    <a:pt x="1302766" y="101600"/>
                  </a:lnTo>
                  <a:lnTo>
                    <a:pt x="1346542" y="101600"/>
                  </a:lnTo>
                  <a:lnTo>
                    <a:pt x="1432890" y="127000"/>
                  </a:lnTo>
                  <a:lnTo>
                    <a:pt x="1475308" y="152400"/>
                  </a:lnTo>
                  <a:lnTo>
                    <a:pt x="1558340" y="177800"/>
                  </a:lnTo>
                  <a:lnTo>
                    <a:pt x="1598790" y="203200"/>
                  </a:lnTo>
                  <a:lnTo>
                    <a:pt x="1638452" y="228600"/>
                  </a:lnTo>
                  <a:lnTo>
                    <a:pt x="1677250" y="254000"/>
                  </a:lnTo>
                  <a:lnTo>
                    <a:pt x="1715122" y="279400"/>
                  </a:lnTo>
                  <a:lnTo>
                    <a:pt x="1751990" y="304800"/>
                  </a:lnTo>
                  <a:lnTo>
                    <a:pt x="1787779" y="342900"/>
                  </a:lnTo>
                  <a:lnTo>
                    <a:pt x="1822437" y="368300"/>
                  </a:lnTo>
                  <a:lnTo>
                    <a:pt x="1857908" y="406400"/>
                  </a:lnTo>
                  <a:lnTo>
                    <a:pt x="1891118" y="444500"/>
                  </a:lnTo>
                  <a:lnTo>
                    <a:pt x="1922081" y="495300"/>
                  </a:lnTo>
                  <a:lnTo>
                    <a:pt x="1950783" y="533400"/>
                  </a:lnTo>
                  <a:lnTo>
                    <a:pt x="1977237" y="571500"/>
                  </a:lnTo>
                  <a:lnTo>
                    <a:pt x="2001431" y="622300"/>
                  </a:lnTo>
                  <a:lnTo>
                    <a:pt x="2023376" y="660400"/>
                  </a:lnTo>
                  <a:lnTo>
                    <a:pt x="2043061" y="698500"/>
                  </a:lnTo>
                  <a:lnTo>
                    <a:pt x="2060498" y="749300"/>
                  </a:lnTo>
                  <a:lnTo>
                    <a:pt x="2075688" y="800100"/>
                  </a:lnTo>
                  <a:lnTo>
                    <a:pt x="2088616" y="838200"/>
                  </a:lnTo>
                  <a:lnTo>
                    <a:pt x="2099310" y="889000"/>
                  </a:lnTo>
                  <a:lnTo>
                    <a:pt x="2107755" y="939800"/>
                  </a:lnTo>
                  <a:lnTo>
                    <a:pt x="2113953" y="990600"/>
                  </a:lnTo>
                  <a:lnTo>
                    <a:pt x="2117902" y="1028700"/>
                  </a:lnTo>
                  <a:lnTo>
                    <a:pt x="2119604" y="1079500"/>
                  </a:lnTo>
                  <a:lnTo>
                    <a:pt x="2119604" y="670039"/>
                  </a:lnTo>
                  <a:lnTo>
                    <a:pt x="2097595" y="622300"/>
                  </a:lnTo>
                  <a:lnTo>
                    <a:pt x="2077008" y="584200"/>
                  </a:lnTo>
                  <a:lnTo>
                    <a:pt x="2054644" y="546100"/>
                  </a:lnTo>
                  <a:lnTo>
                    <a:pt x="2030476" y="508000"/>
                  </a:lnTo>
                  <a:lnTo>
                    <a:pt x="2004529" y="469900"/>
                  </a:lnTo>
                  <a:lnTo>
                    <a:pt x="1976793" y="431800"/>
                  </a:lnTo>
                  <a:lnTo>
                    <a:pt x="1947252" y="393700"/>
                  </a:lnTo>
                  <a:lnTo>
                    <a:pt x="1915934" y="355600"/>
                  </a:lnTo>
                  <a:lnTo>
                    <a:pt x="1882825" y="317500"/>
                  </a:lnTo>
                  <a:lnTo>
                    <a:pt x="1848281" y="292100"/>
                  </a:lnTo>
                  <a:lnTo>
                    <a:pt x="1812671" y="254000"/>
                  </a:lnTo>
                  <a:lnTo>
                    <a:pt x="1776082" y="228600"/>
                  </a:lnTo>
                  <a:lnTo>
                    <a:pt x="1738541" y="203200"/>
                  </a:lnTo>
                  <a:lnTo>
                    <a:pt x="1700123" y="177800"/>
                  </a:lnTo>
                  <a:lnTo>
                    <a:pt x="1660893" y="152400"/>
                  </a:lnTo>
                  <a:lnTo>
                    <a:pt x="1620901" y="127000"/>
                  </a:lnTo>
                  <a:lnTo>
                    <a:pt x="1580210" y="101600"/>
                  </a:lnTo>
                  <a:lnTo>
                    <a:pt x="1496936" y="76200"/>
                  </a:lnTo>
                  <a:lnTo>
                    <a:pt x="1454492" y="50800"/>
                  </a:lnTo>
                  <a:lnTo>
                    <a:pt x="1368234" y="25400"/>
                  </a:lnTo>
                  <a:lnTo>
                    <a:pt x="1324559" y="25400"/>
                  </a:lnTo>
                  <a:lnTo>
                    <a:pt x="1236383" y="0"/>
                  </a:lnTo>
                  <a:lnTo>
                    <a:pt x="969492" y="0"/>
                  </a:lnTo>
                  <a:lnTo>
                    <a:pt x="881316" y="25400"/>
                  </a:lnTo>
                  <a:lnTo>
                    <a:pt x="837628" y="25400"/>
                  </a:lnTo>
                  <a:lnTo>
                    <a:pt x="751382" y="50800"/>
                  </a:lnTo>
                  <a:lnTo>
                    <a:pt x="708926" y="76200"/>
                  </a:lnTo>
                  <a:lnTo>
                    <a:pt x="625665" y="101600"/>
                  </a:lnTo>
                  <a:lnTo>
                    <a:pt x="584974" y="127000"/>
                  </a:lnTo>
                  <a:lnTo>
                    <a:pt x="544982" y="152400"/>
                  </a:lnTo>
                  <a:lnTo>
                    <a:pt x="505752" y="177800"/>
                  </a:lnTo>
                  <a:lnTo>
                    <a:pt x="467334" y="203200"/>
                  </a:lnTo>
                  <a:lnTo>
                    <a:pt x="429793" y="228600"/>
                  </a:lnTo>
                  <a:lnTo>
                    <a:pt x="393204" y="254000"/>
                  </a:lnTo>
                  <a:lnTo>
                    <a:pt x="357593" y="292100"/>
                  </a:lnTo>
                  <a:lnTo>
                    <a:pt x="323049" y="317500"/>
                  </a:lnTo>
                  <a:lnTo>
                    <a:pt x="289928" y="355600"/>
                  </a:lnTo>
                  <a:lnTo>
                    <a:pt x="258610" y="393700"/>
                  </a:lnTo>
                  <a:lnTo>
                    <a:pt x="229082" y="431800"/>
                  </a:lnTo>
                  <a:lnTo>
                    <a:pt x="201345" y="469900"/>
                  </a:lnTo>
                  <a:lnTo>
                    <a:pt x="175387" y="508000"/>
                  </a:lnTo>
                  <a:lnTo>
                    <a:pt x="151231" y="546100"/>
                  </a:lnTo>
                  <a:lnTo>
                    <a:pt x="128854" y="584200"/>
                  </a:lnTo>
                  <a:lnTo>
                    <a:pt x="108280" y="622300"/>
                  </a:lnTo>
                  <a:lnTo>
                    <a:pt x="89484" y="660400"/>
                  </a:lnTo>
                  <a:lnTo>
                    <a:pt x="72478" y="711200"/>
                  </a:lnTo>
                  <a:lnTo>
                    <a:pt x="57264" y="749300"/>
                  </a:lnTo>
                  <a:lnTo>
                    <a:pt x="43853" y="787400"/>
                  </a:lnTo>
                  <a:lnTo>
                    <a:pt x="32219" y="838200"/>
                  </a:lnTo>
                  <a:lnTo>
                    <a:pt x="22377" y="876300"/>
                  </a:lnTo>
                  <a:lnTo>
                    <a:pt x="14312" y="927100"/>
                  </a:lnTo>
                  <a:lnTo>
                    <a:pt x="8051" y="965200"/>
                  </a:lnTo>
                  <a:lnTo>
                    <a:pt x="3581" y="1016000"/>
                  </a:lnTo>
                  <a:lnTo>
                    <a:pt x="901" y="1054100"/>
                  </a:lnTo>
                  <a:lnTo>
                    <a:pt x="0" y="1104900"/>
                  </a:lnTo>
                  <a:lnTo>
                    <a:pt x="901" y="1143000"/>
                  </a:lnTo>
                  <a:lnTo>
                    <a:pt x="3581" y="1193800"/>
                  </a:lnTo>
                  <a:lnTo>
                    <a:pt x="8051" y="1231900"/>
                  </a:lnTo>
                  <a:lnTo>
                    <a:pt x="14325" y="1282700"/>
                  </a:lnTo>
                  <a:lnTo>
                    <a:pt x="22377" y="1320800"/>
                  </a:lnTo>
                  <a:lnTo>
                    <a:pt x="32219" y="1371600"/>
                  </a:lnTo>
                  <a:lnTo>
                    <a:pt x="43853" y="1409700"/>
                  </a:lnTo>
                  <a:lnTo>
                    <a:pt x="57277" y="1447800"/>
                  </a:lnTo>
                  <a:lnTo>
                    <a:pt x="72491" y="1498600"/>
                  </a:lnTo>
                  <a:lnTo>
                    <a:pt x="89484" y="1536700"/>
                  </a:lnTo>
                  <a:lnTo>
                    <a:pt x="108280" y="1574800"/>
                  </a:lnTo>
                  <a:lnTo>
                    <a:pt x="128866" y="1612900"/>
                  </a:lnTo>
                  <a:lnTo>
                    <a:pt x="151231" y="1663700"/>
                  </a:lnTo>
                  <a:lnTo>
                    <a:pt x="175399" y="1701800"/>
                  </a:lnTo>
                  <a:lnTo>
                    <a:pt x="201345" y="1739900"/>
                  </a:lnTo>
                  <a:lnTo>
                    <a:pt x="229082" y="1778000"/>
                  </a:lnTo>
                  <a:lnTo>
                    <a:pt x="258610" y="1816100"/>
                  </a:lnTo>
                  <a:lnTo>
                    <a:pt x="289941" y="1841500"/>
                  </a:lnTo>
                  <a:lnTo>
                    <a:pt x="323049" y="1879600"/>
                  </a:lnTo>
                  <a:lnTo>
                    <a:pt x="357593" y="1917700"/>
                  </a:lnTo>
                  <a:lnTo>
                    <a:pt x="393204" y="1943100"/>
                  </a:lnTo>
                  <a:lnTo>
                    <a:pt x="429793" y="1968500"/>
                  </a:lnTo>
                  <a:lnTo>
                    <a:pt x="467334" y="2006600"/>
                  </a:lnTo>
                  <a:lnTo>
                    <a:pt x="505752" y="2032000"/>
                  </a:lnTo>
                  <a:lnTo>
                    <a:pt x="544982" y="2057400"/>
                  </a:lnTo>
                  <a:lnTo>
                    <a:pt x="584974" y="2070100"/>
                  </a:lnTo>
                  <a:lnTo>
                    <a:pt x="625665" y="2095500"/>
                  </a:lnTo>
                  <a:lnTo>
                    <a:pt x="667004" y="2108200"/>
                  </a:lnTo>
                  <a:lnTo>
                    <a:pt x="708926" y="2133600"/>
                  </a:lnTo>
                  <a:lnTo>
                    <a:pt x="881316" y="2184400"/>
                  </a:lnTo>
                  <a:lnTo>
                    <a:pt x="925283" y="2184400"/>
                  </a:lnTo>
                  <a:lnTo>
                    <a:pt x="969492" y="2197100"/>
                  </a:lnTo>
                  <a:lnTo>
                    <a:pt x="1236370" y="2197100"/>
                  </a:lnTo>
                  <a:lnTo>
                    <a:pt x="1280579" y="2184400"/>
                  </a:lnTo>
                  <a:lnTo>
                    <a:pt x="1324559" y="2184400"/>
                  </a:lnTo>
                  <a:lnTo>
                    <a:pt x="1496936" y="2133600"/>
                  </a:lnTo>
                  <a:lnTo>
                    <a:pt x="1517904" y="2120900"/>
                  </a:lnTo>
                  <a:lnTo>
                    <a:pt x="1538859" y="2108200"/>
                  </a:lnTo>
                  <a:lnTo>
                    <a:pt x="1580197" y="2095500"/>
                  </a:lnTo>
                  <a:lnTo>
                    <a:pt x="1620901" y="2070100"/>
                  </a:lnTo>
                  <a:lnTo>
                    <a:pt x="1660893" y="2057400"/>
                  </a:lnTo>
                  <a:lnTo>
                    <a:pt x="1700123" y="2032000"/>
                  </a:lnTo>
                  <a:lnTo>
                    <a:pt x="1738541" y="2006600"/>
                  </a:lnTo>
                  <a:lnTo>
                    <a:pt x="1776069" y="1968500"/>
                  </a:lnTo>
                  <a:lnTo>
                    <a:pt x="1812671" y="1943100"/>
                  </a:lnTo>
                  <a:lnTo>
                    <a:pt x="1848281" y="1917700"/>
                  </a:lnTo>
                  <a:lnTo>
                    <a:pt x="1882825" y="1879600"/>
                  </a:lnTo>
                  <a:lnTo>
                    <a:pt x="1915934" y="1841500"/>
                  </a:lnTo>
                  <a:lnTo>
                    <a:pt x="1947252" y="1816100"/>
                  </a:lnTo>
                  <a:lnTo>
                    <a:pt x="1976793" y="1778000"/>
                  </a:lnTo>
                  <a:lnTo>
                    <a:pt x="2004529" y="1739900"/>
                  </a:lnTo>
                  <a:lnTo>
                    <a:pt x="2030476" y="1701800"/>
                  </a:lnTo>
                  <a:lnTo>
                    <a:pt x="2054644" y="1663700"/>
                  </a:lnTo>
                  <a:lnTo>
                    <a:pt x="2077008" y="1612900"/>
                  </a:lnTo>
                  <a:lnTo>
                    <a:pt x="2097595" y="1574800"/>
                  </a:lnTo>
                  <a:lnTo>
                    <a:pt x="2116378" y="1536700"/>
                  </a:lnTo>
                  <a:lnTo>
                    <a:pt x="2133384" y="1498600"/>
                  </a:lnTo>
                  <a:lnTo>
                    <a:pt x="2148598" y="1447800"/>
                  </a:lnTo>
                  <a:lnTo>
                    <a:pt x="2162022" y="1409700"/>
                  </a:lnTo>
                  <a:lnTo>
                    <a:pt x="2173655" y="1371600"/>
                  </a:lnTo>
                  <a:lnTo>
                    <a:pt x="2183498" y="1320800"/>
                  </a:lnTo>
                  <a:lnTo>
                    <a:pt x="2191550" y="1282700"/>
                  </a:lnTo>
                  <a:lnTo>
                    <a:pt x="2197811" y="1231900"/>
                  </a:lnTo>
                  <a:lnTo>
                    <a:pt x="2202294" y="1193800"/>
                  </a:lnTo>
                  <a:lnTo>
                    <a:pt x="2204974" y="1143000"/>
                  </a:lnTo>
                  <a:lnTo>
                    <a:pt x="2205875" y="110490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50269" y="3403352"/>
              <a:ext cx="94336" cy="969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100" cy="120975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33279" y="9257965"/>
            <a:ext cx="17120235" cy="7340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CV:</a:t>
            </a:r>
            <a:r>
              <a:rPr sz="1300" b="1" spc="-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cardiovascular.</a:t>
            </a:r>
            <a:endParaRPr sz="1300"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Cristofori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Beyond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Skin: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Cardiovascular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Cureus.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2025;17(7):e88464;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Piaserico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Orlando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Messina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Cardiometabolic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Diseases: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Shared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Genetic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Molecular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Pathways.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Mol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Sci.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2022;23(16):9063.</a:t>
            </a:r>
            <a:endParaRPr sz="1300">
              <a:latin typeface="Noto Sans"/>
              <a:cs typeface="Noto San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33279" y="334783"/>
            <a:ext cx="14381273" cy="583317"/>
          </a:xfrm>
          <a:prstGeom prst="rect">
            <a:avLst/>
          </a:prstGeom>
        </p:spPr>
        <p:txBody>
          <a:bodyPr vert="horz" wrap="square" lIns="0" tIns="82376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/>
              <a:t>CONCLUSIONES E IMPORTANCIA DEL ABORDAJE PRECOZ</a:t>
            </a:r>
            <a:endParaRPr spc="-10"/>
          </a:p>
        </p:txBody>
      </p:sp>
      <p:sp>
        <p:nvSpPr>
          <p:cNvPr id="17" name="object 17"/>
          <p:cNvSpPr/>
          <p:nvPr/>
        </p:nvSpPr>
        <p:spPr>
          <a:xfrm>
            <a:off x="16857383" y="-3"/>
            <a:ext cx="2299335" cy="942975"/>
          </a:xfrm>
          <a:custGeom>
            <a:avLst/>
            <a:gdLst/>
            <a:ahLst/>
            <a:cxnLst/>
            <a:rect l="l" t="t" r="r" b="b"/>
            <a:pathLst>
              <a:path w="2299334" h="942975">
                <a:moveTo>
                  <a:pt x="2299081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53277" y="942641"/>
                </a:lnTo>
                <a:lnTo>
                  <a:pt x="2102816" y="937647"/>
                </a:lnTo>
                <a:lnTo>
                  <a:pt x="2148956" y="923325"/>
                </a:lnTo>
                <a:lnTo>
                  <a:pt x="2190709" y="900662"/>
                </a:lnTo>
                <a:lnTo>
                  <a:pt x="2227087" y="870647"/>
                </a:lnTo>
                <a:lnTo>
                  <a:pt x="2257102" y="834269"/>
                </a:lnTo>
                <a:lnTo>
                  <a:pt x="2279765" y="792515"/>
                </a:lnTo>
                <a:lnTo>
                  <a:pt x="2294088" y="746375"/>
                </a:lnTo>
                <a:lnTo>
                  <a:pt x="2299081" y="696837"/>
                </a:lnTo>
                <a:lnTo>
                  <a:pt x="2299081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254794" y="229189"/>
            <a:ext cx="150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2400" b="1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25">
                <a:solidFill>
                  <a:srgbClr val="FFFFFF"/>
                </a:solidFill>
                <a:latin typeface="Noto Sans"/>
                <a:cs typeface="Noto Sans"/>
              </a:rPr>
              <a:t>CV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48021091-A582-6378-40F1-7F4EA57F3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86072" y="2031837"/>
            <a:ext cx="2256086" cy="22560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3E86D-444B-69C1-E827-6F075D95A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2AB41F-295C-C9A0-1CCA-00F153F2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7"/>
          <a:stretch>
            <a:fillRect/>
          </a:stretch>
        </p:blipFill>
        <p:spPr>
          <a:xfrm>
            <a:off x="8936" y="0"/>
            <a:ext cx="20101514" cy="10226675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FB8061AF-F4CD-0A70-A39A-28EEDDC4AE0F}"/>
              </a:ext>
            </a:extLst>
          </p:cNvPr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-1311423" y="3462072"/>
            <a:ext cx="7668128" cy="551414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ED389D9B-6499-AA72-1A66-D845EB69AB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5730" y="4217683"/>
            <a:ext cx="12515902" cy="3217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 indent="233679" algn="ctr">
              <a:lnSpc>
                <a:spcPct val="110100"/>
              </a:lnSpc>
              <a:spcBef>
                <a:spcPts val="90"/>
              </a:spcBef>
            </a:pPr>
            <a:r>
              <a:rPr sz="4800" b="0">
                <a:solidFill>
                  <a:srgbClr val="7F8487"/>
                </a:solidFill>
              </a:rPr>
              <a:t>Tratar</a:t>
            </a:r>
            <a:r>
              <a:rPr sz="4800" b="0" spc="-30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psoriasis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forma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precoz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eficaz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puede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detener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el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spc="-10">
                <a:solidFill>
                  <a:srgbClr val="EB959D"/>
                </a:solidFill>
              </a:rPr>
              <a:t>efecto </a:t>
            </a:r>
            <a:r>
              <a:rPr sz="4800">
                <a:solidFill>
                  <a:srgbClr val="EB959D"/>
                </a:solidFill>
              </a:rPr>
              <a:t>dominó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evitar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las complicaciones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las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comorbilidades </a:t>
            </a:r>
            <a:r>
              <a:rPr sz="4800" b="0" spc="-10">
                <a:solidFill>
                  <a:srgbClr val="7F8487"/>
                </a:solidFill>
              </a:rPr>
              <a:t>asociadas.</a:t>
            </a:r>
            <a:r>
              <a:rPr sz="4400" b="0" spc="-15" baseline="31944">
                <a:solidFill>
                  <a:srgbClr val="7F8487"/>
                </a:solidFill>
              </a:rPr>
              <a:t>1</a:t>
            </a:r>
            <a:endParaRPr sz="4400" baseline="31944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1983B367-BA0A-D2BC-6FCE-59E7B9EA322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326122" y="144006"/>
            <a:ext cx="3594850" cy="4720401"/>
          </a:xfrm>
          <a:prstGeom prst="rect">
            <a:avLst/>
          </a:prstGeom>
        </p:spPr>
      </p:pic>
      <p:grpSp>
        <p:nvGrpSpPr>
          <p:cNvPr id="19" name="object 19">
            <a:extLst>
              <a:ext uri="{FF2B5EF4-FFF2-40B4-BE49-F238E27FC236}">
                <a16:creationId xmlns:a16="http://schemas.microsoft.com/office/drawing/2014/main" id="{13431756-0A9E-DD63-00C1-E4DBFE6FAF76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22E88A48-DACE-8C14-67B4-95C0CDB91F4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26AC4467-9DBE-6975-87EB-F2EE937609B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D99B75C4-0767-CEF0-7EF1-C83C70C1C4C1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242952C0-D5B2-316B-3806-3CA1C340BCE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5ABED47D-D877-940D-237A-F7DD7D95FBD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1A1E4E64-7B60-D56F-7454-AC3C7D5C22A1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A07A2217-7FF0-BE78-F972-23541A5FBA0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EAA13B04-9DC9-30A9-D1C5-C1A8F453C23F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D4E9B750-11D7-DDBC-3E32-260090BEC58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94ADB693-9B6F-5495-1EA8-4B8EB02005AE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25733484-A4F8-4C8A-B961-89831D9BF9AD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ABE6671A-BAA0-65F6-768F-55D290B19AB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5BC62DBA-914E-9054-AE54-268A11AE7BB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8A04032E-F8E2-109F-D565-C87CBF8C5521}"/>
              </a:ext>
            </a:extLst>
          </p:cNvPr>
          <p:cNvSpPr txBox="1"/>
          <p:nvPr/>
        </p:nvSpPr>
        <p:spPr>
          <a:xfrm>
            <a:off x="3285099" y="10402457"/>
            <a:ext cx="13533364" cy="710003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sz="1300" b="1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chemeClr val="bg1"/>
                </a:solidFill>
                <a:latin typeface="Noto Sans"/>
                <a:cs typeface="Noto Sans"/>
              </a:rPr>
              <a:t>cardiovascular.</a:t>
            </a:r>
            <a:endParaRPr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sz="1300" b="1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International Federation of Psoriasis Associations (IFPA). World Psoriasis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Day 2022: Breaking the Chain. Disponible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https://ifpa-pso.com/world-psoriasis-day.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Acceso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28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nov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 2025; </a:t>
            </a: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E8A1E744-50FB-9102-88A2-30FE9026BBE8}"/>
              </a:ext>
            </a:extLst>
          </p:cNvPr>
          <p:cNvSpPr txBox="1">
            <a:spLocks/>
          </p:cNvSpPr>
          <p:nvPr/>
        </p:nvSpPr>
        <p:spPr>
          <a:xfrm>
            <a:off x="1131667" y="1071282"/>
            <a:ext cx="16569746" cy="7798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38100" marR="30480" indent="233679" algn="l">
              <a:lnSpc>
                <a:spcPct val="110100"/>
              </a:lnSpc>
              <a:spcBef>
                <a:spcPts val="90"/>
              </a:spcBef>
            </a:pPr>
            <a:r>
              <a:rPr lang="es-ES" sz="4800">
                <a:solidFill>
                  <a:srgbClr val="1D6985"/>
                </a:solidFill>
              </a:rPr>
              <a:t>PSORIASIS Y SALUD MENTAL</a:t>
            </a:r>
            <a:endParaRPr lang="es-ES" sz="4400">
              <a:solidFill>
                <a:srgbClr val="1D69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10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6141" y="2920339"/>
            <a:ext cx="14023509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400"/>
              </a:lnSpc>
              <a:spcBef>
                <a:spcPts val="95"/>
              </a:spcBef>
            </a:pP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La psoriasis es una </a:t>
            </a:r>
            <a:r>
              <a:rPr sz="2800" spc="-10">
                <a:solidFill>
                  <a:srgbClr val="7F8487"/>
                </a:solidFill>
                <a:latin typeface="Noto Sans"/>
                <a:cs typeface="Noto Sans"/>
              </a:rPr>
              <a:t>enfermedad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inflamatoria</a:t>
            </a:r>
            <a:r>
              <a:rPr sz="28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crónica</a:t>
            </a:r>
            <a:r>
              <a:rPr sz="280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8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7F8487"/>
                </a:solidFill>
                <a:latin typeface="Noto Sans"/>
                <a:cs typeface="Noto Sans"/>
              </a:rPr>
              <a:t>sistémica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con</a:t>
            </a:r>
            <a:r>
              <a:rPr sz="280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una</a:t>
            </a:r>
            <a:r>
              <a:rPr sz="280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1D6A85"/>
                </a:solidFill>
                <a:latin typeface="Noto Sans"/>
                <a:cs typeface="Noto Sans"/>
              </a:rPr>
              <a:t>elevada</a:t>
            </a:r>
            <a:r>
              <a:rPr sz="28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1D6A85"/>
                </a:solidFill>
                <a:latin typeface="Noto Sans"/>
                <a:cs typeface="Noto Sans"/>
              </a:rPr>
              <a:t>carga </a:t>
            </a:r>
            <a:r>
              <a:rPr sz="2800" b="1">
                <a:solidFill>
                  <a:srgbClr val="1D6A85"/>
                </a:solidFill>
                <a:latin typeface="Noto Sans"/>
                <a:cs typeface="Noto Sans"/>
              </a:rPr>
              <a:t>emocional y psicológica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que </a:t>
            </a:r>
            <a:r>
              <a:rPr sz="2800" spc="-25">
                <a:solidFill>
                  <a:srgbClr val="7F8487"/>
                </a:solidFill>
                <a:latin typeface="Noto Sans"/>
                <a:cs typeface="Noto Sans"/>
              </a:rPr>
              <a:t>se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asocia de forma consistente </a:t>
            </a:r>
            <a:r>
              <a:rPr sz="2800" spc="-25">
                <a:solidFill>
                  <a:srgbClr val="7F8487"/>
                </a:solidFill>
                <a:latin typeface="Noto Sans"/>
                <a:cs typeface="Noto Sans"/>
              </a:rPr>
              <a:t>con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una</a:t>
            </a:r>
            <a:r>
              <a:rPr sz="280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mayor</a:t>
            </a:r>
            <a:r>
              <a:rPr sz="28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prevalencia</a:t>
            </a:r>
            <a:r>
              <a:rPr sz="280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7F8487"/>
                </a:solidFill>
                <a:latin typeface="Noto Sans"/>
                <a:cs typeface="Noto Sans"/>
              </a:rPr>
              <a:t>de:</a:t>
            </a:r>
            <a:r>
              <a:rPr sz="2400" baseline="32258">
                <a:solidFill>
                  <a:srgbClr val="7F8487"/>
                </a:solidFill>
                <a:latin typeface="Noto Sans"/>
                <a:cs typeface="Noto Sans"/>
              </a:rPr>
              <a:t>1-</a:t>
            </a:r>
            <a:r>
              <a:rPr sz="2400" spc="-75" baseline="32258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400" baseline="32258">
              <a:latin typeface="Noto Sans"/>
              <a:cs typeface="Noto Sans"/>
            </a:endParaRPr>
          </a:p>
        </p:txBody>
      </p:sp>
      <p:sp>
        <p:nvSpPr>
          <p:cNvPr id="3" name="object 3"/>
          <p:cNvSpPr/>
          <p:nvPr/>
        </p:nvSpPr>
        <p:spPr>
          <a:xfrm rot="5400000">
            <a:off x="9195397" y="4030638"/>
            <a:ext cx="484717" cy="1498170"/>
          </a:xfrm>
          <a:custGeom>
            <a:avLst/>
            <a:gdLst/>
            <a:ahLst/>
            <a:cxnLst/>
            <a:rect l="l" t="t" r="r" b="b"/>
            <a:pathLst>
              <a:path w="271779" h="1027429">
                <a:moveTo>
                  <a:pt x="9298" y="0"/>
                </a:moveTo>
                <a:lnTo>
                  <a:pt x="0" y="1027298"/>
                </a:lnTo>
                <a:lnTo>
                  <a:pt x="271258" y="509000"/>
                </a:lnTo>
                <a:lnTo>
                  <a:pt x="9298" y="0"/>
                </a:lnTo>
                <a:close/>
              </a:path>
            </a:pathLst>
          </a:custGeom>
          <a:solidFill>
            <a:srgbClr val="EB959D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692" y="2250463"/>
            <a:ext cx="2624845" cy="27946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050" y="5662632"/>
            <a:ext cx="11032776" cy="314002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34312" y="8110955"/>
            <a:ext cx="161988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50" b="1" spc="-10">
                <a:solidFill>
                  <a:srgbClr val="7F8487"/>
                </a:solidFill>
                <a:latin typeface="Noto Sans"/>
                <a:cs typeface="Noto Sans"/>
              </a:rPr>
              <a:t>Depresión</a:t>
            </a:r>
            <a:endParaRPr sz="2450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61758" y="8106504"/>
            <a:ext cx="147637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50" b="1" spc="-10">
                <a:solidFill>
                  <a:srgbClr val="7F8487"/>
                </a:solidFill>
                <a:latin typeface="Noto Sans"/>
                <a:cs typeface="Noto Sans"/>
              </a:rPr>
              <a:t>Ansiedad</a:t>
            </a:r>
            <a:endParaRPr sz="245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3081" y="8106504"/>
            <a:ext cx="97345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50" b="1" spc="-10">
                <a:solidFill>
                  <a:srgbClr val="7F8487"/>
                </a:solidFill>
                <a:latin typeface="Noto Sans"/>
                <a:cs typeface="Noto Sans"/>
              </a:rPr>
              <a:t>Estrés</a:t>
            </a:r>
            <a:endParaRPr sz="2450">
              <a:latin typeface="Noto Sans"/>
              <a:cs typeface="Noto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31301" y="9317046"/>
            <a:ext cx="17494250" cy="674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González-Parra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Daudén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Depression: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Role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Inflammation.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Actas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Dermo-Sifiliográficas.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2019;110(1):12-19;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Correia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Gayao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Cival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Impact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Mental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South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Health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Policy.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2025;4:202.Newone;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Zozaya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González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Abdalla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Pereira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Hidalgo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Vega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Manifiesto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para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calidad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vida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personas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eficiencia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equidad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SNS.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Disponible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en: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https://aedv.es/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wp-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content/uploads/2023/01/MANIFIESTO-PSORIASIS-para-AEDV.pdf</a:t>
            </a:r>
            <a:r>
              <a:rPr sz="130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(consultado</a:t>
            </a:r>
            <a:r>
              <a:rPr sz="130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130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diciembre</a:t>
            </a:r>
            <a:r>
              <a:rPr sz="130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2025).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2121" cy="1545199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205902" y="241091"/>
            <a:ext cx="14526894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t>LA</a:t>
            </a:r>
            <a:r>
              <a:rPr spc="-50"/>
              <a:t> </a:t>
            </a:r>
            <a:r>
              <a:t>PSORIASIS</a:t>
            </a:r>
            <a:r>
              <a:rPr spc="-50"/>
              <a:t> </a:t>
            </a:r>
            <a:r>
              <a:rPr spc="-10"/>
              <a:t>AUMENTA</a:t>
            </a:r>
            <a:r>
              <a:rPr spc="-45"/>
              <a:t> </a:t>
            </a:r>
            <a:r>
              <a:t>EL</a:t>
            </a:r>
            <a:r>
              <a:rPr spc="-50"/>
              <a:t> </a:t>
            </a:r>
            <a:r>
              <a:t>RIESGO</a:t>
            </a:r>
            <a:r>
              <a:rPr spc="-45"/>
              <a:t> </a:t>
            </a:r>
            <a:r>
              <a:t>DE</a:t>
            </a:r>
            <a:r>
              <a:rPr spc="-50"/>
              <a:t> </a:t>
            </a:r>
            <a:r>
              <a:rPr spc="-10"/>
              <a:t>ENFERMEDADES</a:t>
            </a:r>
            <a:r>
              <a:rPr spc="-50"/>
              <a:t> </a:t>
            </a:r>
            <a:r>
              <a:rPr spc="-10"/>
              <a:t>RELACIONADAS </a:t>
            </a:r>
            <a:r>
              <a:t>CON</a:t>
            </a:r>
            <a:r>
              <a:rPr spc="-15"/>
              <a:t> </a:t>
            </a:r>
            <a:r>
              <a:t>LA</a:t>
            </a:r>
            <a:r>
              <a:rPr spc="-15"/>
              <a:t> </a:t>
            </a:r>
            <a:r>
              <a:t>SALUD</a:t>
            </a:r>
            <a:r>
              <a:rPr spc="-15"/>
              <a:t> </a:t>
            </a:r>
            <a:r>
              <a:rPr spc="-45"/>
              <a:t>MENTAL</a:t>
            </a:r>
            <a:r>
              <a:rPr sz="2850" spc="-67" baseline="32163"/>
              <a:t>1-</a:t>
            </a:r>
            <a:r>
              <a:rPr sz="2850" spc="-75" baseline="32163"/>
              <a:t>3</a:t>
            </a:r>
            <a:endParaRPr sz="2850" baseline="32163"/>
          </a:p>
        </p:txBody>
      </p:sp>
      <p:sp>
        <p:nvSpPr>
          <p:cNvPr id="26" name="object 26"/>
          <p:cNvSpPr/>
          <p:nvPr/>
        </p:nvSpPr>
        <p:spPr>
          <a:xfrm>
            <a:off x="16464218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799368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5FBC-69F2-176E-DFB2-A86FA711D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59">
            <a:extLst>
              <a:ext uri="{FF2B5EF4-FFF2-40B4-BE49-F238E27FC236}">
                <a16:creationId xmlns:a16="http://schemas.microsoft.com/office/drawing/2014/main" id="{2326AAC5-D102-97FA-66AE-B603E94275A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60" name="object 60">
            <a:extLst>
              <a:ext uri="{FF2B5EF4-FFF2-40B4-BE49-F238E27FC236}">
                <a16:creationId xmlns:a16="http://schemas.microsoft.com/office/drawing/2014/main" id="{3C78D0AB-5D19-BA8C-DCE7-2217EF264026}"/>
              </a:ext>
            </a:extLst>
          </p:cNvPr>
          <p:cNvSpPr txBox="1"/>
          <p:nvPr/>
        </p:nvSpPr>
        <p:spPr>
          <a:xfrm>
            <a:off x="1105264" y="438690"/>
            <a:ext cx="14553565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 sz="3250" b="1">
                <a:solidFill>
                  <a:srgbClr val="FFFFFF"/>
                </a:solidFill>
                <a:latin typeface="Noto Sans"/>
                <a:cs typeface="Noto Sans"/>
              </a:rPr>
              <a:t>RELACIÓN ENTRE PSORIASIS Y SALUD MENTAL</a:t>
            </a:r>
            <a:r>
              <a:rPr lang="es-ES" sz="3250" b="1" baseline="30000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lang="es-ES" sz="2850" baseline="32163">
              <a:latin typeface="Noto Sans"/>
              <a:cs typeface="Noto Sans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1BC45664-FBD4-FED4-E391-29079401A832}"/>
              </a:ext>
            </a:extLst>
          </p:cNvPr>
          <p:cNvSpPr/>
          <p:nvPr/>
        </p:nvSpPr>
        <p:spPr>
          <a:xfrm>
            <a:off x="16466196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96262773-72EF-FA43-1FE8-6BCE5549348E}"/>
              </a:ext>
            </a:extLst>
          </p:cNvPr>
          <p:cNvSpPr txBox="1"/>
          <p:nvPr/>
        </p:nvSpPr>
        <p:spPr>
          <a:xfrm>
            <a:off x="1680134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3" name="object 63">
            <a:extLst>
              <a:ext uri="{FF2B5EF4-FFF2-40B4-BE49-F238E27FC236}">
                <a16:creationId xmlns:a16="http://schemas.microsoft.com/office/drawing/2014/main" id="{86A2A74E-F307-1CBC-43ED-3FBC3E049A0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54B770A3-90F5-BE69-50BB-9C5A713367C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2C9DAAED-EF13-900B-26AF-20AAA04263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7B8CE3B5-D3C0-C64E-0855-6227D2738D78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D66A3609-D0C6-56B9-E428-BDD040F081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8" name="object 68">
              <a:extLst>
                <a:ext uri="{FF2B5EF4-FFF2-40B4-BE49-F238E27FC236}">
                  <a16:creationId xmlns:a16="http://schemas.microsoft.com/office/drawing/2014/main" id="{9674EBD6-2D5C-54B5-C076-A12D663223B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E3D507CE-3697-7EA7-BD49-0CF2F5B45BC0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>
              <a:extLst>
                <a:ext uri="{FF2B5EF4-FFF2-40B4-BE49-F238E27FC236}">
                  <a16:creationId xmlns:a16="http://schemas.microsoft.com/office/drawing/2014/main" id="{051D6026-E084-ABF8-44B0-B187613C6B4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0471F07C-D5CE-C045-BDD2-94B5DF934323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05391A9A-6C26-A70F-9D2C-578305AF879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8FDEC219-6014-4779-18B4-A559CF17F75D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2494AD38-B685-7A52-AB9F-0A4EBF712B80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>
              <a:extLst>
                <a:ext uri="{FF2B5EF4-FFF2-40B4-BE49-F238E27FC236}">
                  <a16:creationId xmlns:a16="http://schemas.microsoft.com/office/drawing/2014/main" id="{EEF49023-6D6A-F096-B14C-12CE832D43D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75867826-082E-D731-8CF1-22B0978ACEE9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Rectangle: Rounded Corners 6">
            <a:extLst>
              <a:ext uri="{FF2B5EF4-FFF2-40B4-BE49-F238E27FC236}">
                <a16:creationId xmlns:a16="http://schemas.microsoft.com/office/drawing/2014/main" id="{78EB6243-1A9F-7070-2877-055108B001DF}"/>
              </a:ext>
            </a:extLst>
          </p:cNvPr>
          <p:cNvSpPr/>
          <p:nvPr/>
        </p:nvSpPr>
        <p:spPr>
          <a:xfrm>
            <a:off x="534016" y="7750647"/>
            <a:ext cx="19417619" cy="1570633"/>
          </a:xfrm>
          <a:prstGeom prst="roundRect">
            <a:avLst/>
          </a:prstGeom>
          <a:solidFill>
            <a:srgbClr val="E1EBEE"/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to Sans "/>
            </a:endParaRPr>
          </a:p>
        </p:txBody>
      </p:sp>
      <p:sp>
        <p:nvSpPr>
          <p:cNvPr id="87" name="TextBox 5">
            <a:extLst>
              <a:ext uri="{FF2B5EF4-FFF2-40B4-BE49-F238E27FC236}">
                <a16:creationId xmlns:a16="http://schemas.microsoft.com/office/drawing/2014/main" id="{E40E6F7D-50EF-F08E-C1EF-F5DC70EA3598}"/>
              </a:ext>
            </a:extLst>
          </p:cNvPr>
          <p:cNvSpPr txBox="1"/>
          <p:nvPr/>
        </p:nvSpPr>
        <p:spPr>
          <a:xfrm>
            <a:off x="1590273" y="7982286"/>
            <a:ext cx="16807615" cy="1107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s-ES" sz="3298" b="1">
                <a:solidFill>
                  <a:schemeClr val="bg1">
                    <a:lumMod val="50000"/>
                  </a:schemeClr>
                </a:solidFill>
                <a:latin typeface="Noto Sans "/>
              </a:rPr>
              <a:t>Citocinas proinflamatorias elevadas afectan serotonina y dopamina, contribuyendo a síntomas depresivos y anhedonia.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ADE9128E-C348-31A0-8B54-97AEE8E3515E}"/>
              </a:ext>
            </a:extLst>
          </p:cNvPr>
          <p:cNvSpPr txBox="1"/>
          <p:nvPr/>
        </p:nvSpPr>
        <p:spPr>
          <a:xfrm>
            <a:off x="1166531" y="2181947"/>
            <a:ext cx="176551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s-ES" sz="2700" b="1">
                <a:solidFill>
                  <a:srgbClr val="EC959D"/>
                </a:solidFill>
                <a:latin typeface="Noto Sans "/>
              </a:rPr>
              <a:t>Doble función de la piel: </a:t>
            </a:r>
          </a:p>
          <a:p>
            <a:pPr algn="l"/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Órgano que actúa como barrera de protección con el exterior, nos aísla y protege, mantiene integras nuestras estructuras. </a:t>
            </a:r>
          </a:p>
          <a:p>
            <a:pPr algn="l"/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l"/>
            <a:r>
              <a:rPr lang="es-ES" sz="2700" b="1">
                <a:solidFill>
                  <a:srgbClr val="1D6985"/>
                </a:solidFill>
                <a:latin typeface="Noto Sans "/>
              </a:rPr>
              <a:t>Órgano de comunicación con el exterior: </a:t>
            </a:r>
          </a:p>
          <a:p>
            <a:pPr algn="l"/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Mediante la piel nos comunicamos: damos la mano y expresamos nuestras emociones: ruborizamos…</a:t>
            </a:r>
          </a:p>
          <a:p>
            <a:pPr algn="l"/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l"/>
            <a:r>
              <a:rPr lang="es-ES" sz="2700" b="1">
                <a:solidFill>
                  <a:srgbClr val="1D6985"/>
                </a:solidFill>
                <a:latin typeface="Noto Sans "/>
              </a:rPr>
              <a:t>Órgano de vinculación afectiva des del nacimiento: </a:t>
            </a:r>
          </a:p>
          <a:p>
            <a:pPr algn="l"/>
            <a:endParaRPr lang="es-ES" sz="2700" b="1">
              <a:solidFill>
                <a:srgbClr val="1D6985"/>
              </a:solidFill>
              <a:latin typeface="Noto Sans "/>
            </a:endParaRPr>
          </a:p>
          <a:p>
            <a:pPr algn="l"/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Nuestras primeras experiencias con el exterior son táctiles, así como la interacción materna. </a:t>
            </a:r>
          </a:p>
        </p:txBody>
      </p:sp>
      <p:sp>
        <p:nvSpPr>
          <p:cNvPr id="90" name="object 3">
            <a:extLst>
              <a:ext uri="{FF2B5EF4-FFF2-40B4-BE49-F238E27FC236}">
                <a16:creationId xmlns:a16="http://schemas.microsoft.com/office/drawing/2014/main" id="{5C5FF20A-C32C-AD99-67FB-C0C49A7A5B32}"/>
              </a:ext>
            </a:extLst>
          </p:cNvPr>
          <p:cNvSpPr txBox="1"/>
          <p:nvPr/>
        </p:nvSpPr>
        <p:spPr>
          <a:xfrm>
            <a:off x="3285099" y="10402457"/>
            <a:ext cx="13533364" cy="48430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Adesanya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EI,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Matthewman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J,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Schonmann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Y, Hayes JF, Henderson A,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Mathur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R, et al.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Factors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associated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depression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anxiety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severe mental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illness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among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adults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atopic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eczema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psoriasis: a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systematic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review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meta-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analysis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Br J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2023;188(4):460–470.</a:t>
            </a:r>
          </a:p>
        </p:txBody>
      </p:sp>
    </p:spTree>
    <p:extLst>
      <p:ext uri="{BB962C8B-B14F-4D97-AF65-F5344CB8AC3E}">
        <p14:creationId xmlns:p14="http://schemas.microsoft.com/office/powerpoint/2010/main" val="3070215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35E9E-F1A6-9947-65AF-D5A964C0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>
            <a:extLst>
              <a:ext uri="{FF2B5EF4-FFF2-40B4-BE49-F238E27FC236}">
                <a16:creationId xmlns:a16="http://schemas.microsoft.com/office/drawing/2014/main" id="{117C7048-D822-AFCD-7570-8649407627E4}"/>
              </a:ext>
            </a:extLst>
          </p:cNvPr>
          <p:cNvSpPr/>
          <p:nvPr/>
        </p:nvSpPr>
        <p:spPr>
          <a:xfrm>
            <a:off x="-387350" y="2078989"/>
            <a:ext cx="20726400" cy="4088129"/>
          </a:xfrm>
          <a:custGeom>
            <a:avLst/>
            <a:gdLst/>
            <a:ahLst/>
            <a:cxnLst/>
            <a:rect l="l" t="t" r="r" b="b"/>
            <a:pathLst>
              <a:path w="20104100" h="4088129">
                <a:moveTo>
                  <a:pt x="20104100" y="0"/>
                </a:moveTo>
                <a:lnTo>
                  <a:pt x="0" y="11933"/>
                </a:lnTo>
                <a:lnTo>
                  <a:pt x="0" y="4052571"/>
                </a:lnTo>
                <a:lnTo>
                  <a:pt x="20104100" y="40880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E5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6C3C279-9F7E-BA38-1D35-C58F2B3ADAC3}"/>
              </a:ext>
            </a:extLst>
          </p:cNvPr>
          <p:cNvSpPr txBox="1"/>
          <p:nvPr/>
        </p:nvSpPr>
        <p:spPr>
          <a:xfrm>
            <a:off x="2088743" y="4265025"/>
            <a:ext cx="1835150" cy="746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40" marR="5080" indent="-15875">
              <a:lnSpc>
                <a:spcPct val="100699"/>
              </a:lnSpc>
              <a:spcBef>
                <a:spcPts val="95"/>
              </a:spcBef>
            </a:pPr>
            <a:r>
              <a:rPr sz="2350" b="1" spc="-10">
                <a:solidFill>
                  <a:srgbClr val="EB959D"/>
                </a:solidFill>
                <a:latin typeface="Noto Sans"/>
                <a:cs typeface="Noto Sans"/>
              </a:rPr>
              <a:t>Inflamación </a:t>
            </a:r>
            <a:r>
              <a:rPr sz="2350" b="1">
                <a:solidFill>
                  <a:srgbClr val="EB959D"/>
                </a:solidFill>
                <a:latin typeface="Noto Sans"/>
                <a:cs typeface="Noto Sans"/>
              </a:rPr>
              <a:t>en </a:t>
            </a:r>
            <a:r>
              <a:rPr sz="2350" b="1" spc="-10">
                <a:solidFill>
                  <a:srgbClr val="EB959D"/>
                </a:solidFill>
                <a:latin typeface="Noto Sans"/>
                <a:cs typeface="Noto Sans"/>
              </a:rPr>
              <a:t>psoriasis</a:t>
            </a:r>
            <a:endParaRPr sz="2350">
              <a:latin typeface="Noto Sans"/>
              <a:cs typeface="Noto San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492E8A9-1C7F-F391-D84E-33016E7192F0}"/>
              </a:ext>
            </a:extLst>
          </p:cNvPr>
          <p:cNvSpPr txBox="1"/>
          <p:nvPr/>
        </p:nvSpPr>
        <p:spPr>
          <a:xfrm>
            <a:off x="6762788" y="4100680"/>
            <a:ext cx="1638935" cy="386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2350" b="1" spc="-10">
                <a:solidFill>
                  <a:srgbClr val="EB959D"/>
                </a:solidFill>
                <a:latin typeface="Noto Sans"/>
                <a:cs typeface="Noto Sans"/>
              </a:rPr>
              <a:t>depresivos</a:t>
            </a:r>
            <a:endParaRPr sz="2350">
              <a:latin typeface="Noto Sans"/>
              <a:cs typeface="Noto San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E87C3ED-655F-3D34-C8CD-866F7DBEDE44}"/>
              </a:ext>
            </a:extLst>
          </p:cNvPr>
          <p:cNvSpPr txBox="1"/>
          <p:nvPr/>
        </p:nvSpPr>
        <p:spPr>
          <a:xfrm>
            <a:off x="1282100" y="2455259"/>
            <a:ext cx="8273415" cy="16713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spcBef>
                <a:spcPts val="114"/>
              </a:spcBef>
            </a:pP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Relación</a:t>
            </a:r>
            <a:r>
              <a:rPr sz="235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bidireccional</a:t>
            </a:r>
            <a:r>
              <a:rPr sz="23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entre</a:t>
            </a:r>
            <a:r>
              <a:rPr sz="23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3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23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3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350" b="1" spc="-10">
                <a:solidFill>
                  <a:srgbClr val="1D6A85"/>
                </a:solidFill>
                <a:latin typeface="Noto Sans"/>
                <a:cs typeface="Noto Sans"/>
              </a:rPr>
              <a:t> depresión</a:t>
            </a:r>
            <a:r>
              <a:rPr sz="2025" b="1" spc="-15" baseline="32921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025" baseline="32921">
              <a:latin typeface="Noto Sans"/>
              <a:cs typeface="Noto Sans"/>
            </a:endParaRPr>
          </a:p>
          <a:p>
            <a:pPr marR="582930" algn="ctr">
              <a:spcBef>
                <a:spcPts val="2200"/>
              </a:spcBef>
            </a:pPr>
            <a:r>
              <a:rPr sz="2350" b="1" spc="-10">
                <a:solidFill>
                  <a:srgbClr val="1D6A85"/>
                </a:solidFill>
                <a:latin typeface="Noto Sans"/>
                <a:cs typeface="Noto Sans"/>
              </a:rPr>
              <a:t>agrava</a:t>
            </a:r>
            <a:endParaRPr sz="2350">
              <a:latin typeface="Noto Sans"/>
              <a:cs typeface="Noto Sans"/>
            </a:endParaRPr>
          </a:p>
          <a:p>
            <a:pPr marR="1266825" algn="r">
              <a:spcBef>
                <a:spcPts val="2275"/>
              </a:spcBef>
            </a:pPr>
            <a:r>
              <a:rPr sz="2350" b="1" spc="-10">
                <a:solidFill>
                  <a:srgbClr val="EB959D"/>
                </a:solidFill>
                <a:latin typeface="Noto Sans"/>
                <a:cs typeface="Noto Sans"/>
              </a:rPr>
              <a:t>Síntomas</a:t>
            </a:r>
            <a:endParaRPr sz="2350">
              <a:latin typeface="Noto Sans"/>
              <a:cs typeface="Noto San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CC9949B-3449-F5D4-C753-2029AB3CD741}"/>
              </a:ext>
            </a:extLst>
          </p:cNvPr>
          <p:cNvSpPr txBox="1"/>
          <p:nvPr/>
        </p:nvSpPr>
        <p:spPr>
          <a:xfrm>
            <a:off x="4983543" y="5386891"/>
            <a:ext cx="1517650" cy="3860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2350" b="1" spc="-10">
                <a:solidFill>
                  <a:srgbClr val="1D6A85"/>
                </a:solidFill>
                <a:latin typeface="Noto Sans"/>
                <a:cs typeface="Noto Sans"/>
              </a:rPr>
              <a:t>favorecen</a:t>
            </a:r>
            <a:endParaRPr sz="2350">
              <a:latin typeface="Noto Sans"/>
              <a:cs typeface="Noto Sans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31C827FE-7762-C0F2-0004-F4A4E7DB3C03}"/>
              </a:ext>
            </a:extLst>
          </p:cNvPr>
          <p:cNvGrpSpPr/>
          <p:nvPr/>
        </p:nvGrpSpPr>
        <p:grpSpPr>
          <a:xfrm>
            <a:off x="4116105" y="2941550"/>
            <a:ext cx="16064230" cy="2442210"/>
            <a:chOff x="4039905" y="5880920"/>
            <a:chExt cx="16064230" cy="244221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8B2BB86C-46BE-3DC1-7D51-1144D03F9629}"/>
                </a:ext>
              </a:extLst>
            </p:cNvPr>
            <p:cNvSpPr/>
            <p:nvPr/>
          </p:nvSpPr>
          <p:spPr>
            <a:xfrm>
              <a:off x="4039905" y="6361651"/>
              <a:ext cx="2511425" cy="1961514"/>
            </a:xfrm>
            <a:custGeom>
              <a:avLst/>
              <a:gdLst/>
              <a:ahLst/>
              <a:cxnLst/>
              <a:rect l="l" t="t" r="r" b="b"/>
              <a:pathLst>
                <a:path w="2511425" h="1961515">
                  <a:moveTo>
                    <a:pt x="1804395" y="0"/>
                  </a:moveTo>
                  <a:lnTo>
                    <a:pt x="1766729" y="11379"/>
                  </a:lnTo>
                  <a:lnTo>
                    <a:pt x="1741488" y="49381"/>
                  </a:lnTo>
                  <a:lnTo>
                    <a:pt x="1738156" y="58207"/>
                  </a:lnTo>
                  <a:lnTo>
                    <a:pt x="1738156" y="366250"/>
                  </a:lnTo>
                  <a:lnTo>
                    <a:pt x="1055538" y="366250"/>
                  </a:lnTo>
                  <a:lnTo>
                    <a:pt x="1022963" y="387579"/>
                  </a:lnTo>
                  <a:lnTo>
                    <a:pt x="1006751" y="435632"/>
                  </a:lnTo>
                  <a:lnTo>
                    <a:pt x="1010974" y="452761"/>
                  </a:lnTo>
                  <a:lnTo>
                    <a:pt x="1034003" y="483244"/>
                  </a:lnTo>
                  <a:lnTo>
                    <a:pt x="1069684" y="497503"/>
                  </a:lnTo>
                  <a:lnTo>
                    <a:pt x="1806688" y="498089"/>
                  </a:lnTo>
                  <a:lnTo>
                    <a:pt x="1826026" y="492847"/>
                  </a:lnTo>
                  <a:lnTo>
                    <a:pt x="1846723" y="480285"/>
                  </a:lnTo>
                  <a:lnTo>
                    <a:pt x="1863219" y="465148"/>
                  </a:lnTo>
                  <a:lnTo>
                    <a:pt x="1869953" y="452185"/>
                  </a:lnTo>
                  <a:lnTo>
                    <a:pt x="1869953" y="224935"/>
                  </a:lnTo>
                  <a:lnTo>
                    <a:pt x="2349949" y="703256"/>
                  </a:lnTo>
                  <a:lnTo>
                    <a:pt x="1869953" y="1185764"/>
                  </a:lnTo>
                  <a:lnTo>
                    <a:pt x="1869953" y="959991"/>
                  </a:lnTo>
                  <a:lnTo>
                    <a:pt x="1863017" y="948925"/>
                  </a:lnTo>
                  <a:lnTo>
                    <a:pt x="1851286" y="935754"/>
                  </a:lnTo>
                  <a:lnTo>
                    <a:pt x="1838271" y="924016"/>
                  </a:lnTo>
                  <a:lnTo>
                    <a:pt x="1827483" y="917249"/>
                  </a:lnTo>
                  <a:lnTo>
                    <a:pt x="772960" y="917249"/>
                  </a:lnTo>
                  <a:lnTo>
                    <a:pt x="772960" y="610285"/>
                  </a:lnTo>
                  <a:lnTo>
                    <a:pt x="756345" y="571595"/>
                  </a:lnTo>
                  <a:lnTo>
                    <a:pt x="704554" y="549260"/>
                  </a:lnTo>
                  <a:lnTo>
                    <a:pt x="695638" y="549848"/>
                  </a:lnTo>
                  <a:lnTo>
                    <a:pt x="12041" y="1217334"/>
                  </a:lnTo>
                  <a:lnTo>
                    <a:pt x="0" y="1238255"/>
                  </a:lnTo>
                  <a:lnTo>
                    <a:pt x="0" y="1269217"/>
                  </a:lnTo>
                  <a:lnTo>
                    <a:pt x="667288" y="1949291"/>
                  </a:lnTo>
                  <a:lnTo>
                    <a:pt x="705957" y="1961291"/>
                  </a:lnTo>
                  <a:lnTo>
                    <a:pt x="723005" y="1959214"/>
                  </a:lnTo>
                  <a:lnTo>
                    <a:pt x="760133" y="1931407"/>
                  </a:lnTo>
                  <a:lnTo>
                    <a:pt x="772960" y="1898842"/>
                  </a:lnTo>
                  <a:lnTo>
                    <a:pt x="772960" y="1595040"/>
                  </a:lnTo>
                  <a:lnTo>
                    <a:pt x="1455578" y="1595040"/>
                  </a:lnTo>
                  <a:lnTo>
                    <a:pt x="1488143" y="1573711"/>
                  </a:lnTo>
                  <a:lnTo>
                    <a:pt x="1504363" y="1525677"/>
                  </a:lnTo>
                  <a:lnTo>
                    <a:pt x="1500142" y="1508550"/>
                  </a:lnTo>
                  <a:lnTo>
                    <a:pt x="1477113" y="1478050"/>
                  </a:lnTo>
                  <a:lnTo>
                    <a:pt x="1441432" y="1463798"/>
                  </a:lnTo>
                  <a:lnTo>
                    <a:pt x="704439" y="1463211"/>
                  </a:lnTo>
                  <a:lnTo>
                    <a:pt x="685094" y="1468453"/>
                  </a:lnTo>
                  <a:lnTo>
                    <a:pt x="664394" y="1481015"/>
                  </a:lnTo>
                  <a:lnTo>
                    <a:pt x="647897" y="1496148"/>
                  </a:lnTo>
                  <a:lnTo>
                    <a:pt x="641163" y="1509105"/>
                  </a:lnTo>
                  <a:lnTo>
                    <a:pt x="641163" y="1736376"/>
                  </a:lnTo>
                  <a:lnTo>
                    <a:pt x="161157" y="1258055"/>
                  </a:lnTo>
                  <a:lnTo>
                    <a:pt x="641163" y="775536"/>
                  </a:lnTo>
                  <a:lnTo>
                    <a:pt x="641163" y="1001299"/>
                  </a:lnTo>
                  <a:lnTo>
                    <a:pt x="648100" y="1012371"/>
                  </a:lnTo>
                  <a:lnTo>
                    <a:pt x="659830" y="1025544"/>
                  </a:lnTo>
                  <a:lnTo>
                    <a:pt x="672845" y="1037280"/>
                  </a:lnTo>
                  <a:lnTo>
                    <a:pt x="683633" y="1044041"/>
                  </a:lnTo>
                  <a:lnTo>
                    <a:pt x="1738156" y="1044041"/>
                  </a:lnTo>
                  <a:lnTo>
                    <a:pt x="1738156" y="1351016"/>
                  </a:lnTo>
                  <a:lnTo>
                    <a:pt x="1754769" y="1389699"/>
                  </a:lnTo>
                  <a:lnTo>
                    <a:pt x="1806531" y="1412051"/>
                  </a:lnTo>
                  <a:lnTo>
                    <a:pt x="1814223" y="1411612"/>
                  </a:lnTo>
                  <a:lnTo>
                    <a:pt x="2500489" y="742532"/>
                  </a:lnTo>
                  <a:lnTo>
                    <a:pt x="2511358" y="701673"/>
                  </a:lnTo>
                  <a:lnTo>
                    <a:pt x="2506016" y="680969"/>
                  </a:lnTo>
                  <a:lnTo>
                    <a:pt x="1846289" y="13852"/>
                  </a:lnTo>
                  <a:lnTo>
                    <a:pt x="1815916" y="907"/>
                  </a:lnTo>
                  <a:lnTo>
                    <a:pt x="1804395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8B25809-D308-78DC-4275-4BD69425B23E}"/>
                </a:ext>
              </a:extLst>
            </p:cNvPr>
            <p:cNvSpPr/>
            <p:nvPr/>
          </p:nvSpPr>
          <p:spPr>
            <a:xfrm>
              <a:off x="11707840" y="5880920"/>
              <a:ext cx="8396605" cy="2108200"/>
            </a:xfrm>
            <a:custGeom>
              <a:avLst/>
              <a:gdLst/>
              <a:ahLst/>
              <a:cxnLst/>
              <a:rect l="l" t="t" r="r" b="b"/>
              <a:pathLst>
                <a:path w="8396605" h="2108200">
                  <a:moveTo>
                    <a:pt x="8396259" y="0"/>
                  </a:moveTo>
                  <a:lnTo>
                    <a:pt x="0" y="0"/>
                  </a:lnTo>
                  <a:lnTo>
                    <a:pt x="0" y="2107883"/>
                  </a:lnTo>
                  <a:lnTo>
                    <a:pt x="8396259" y="2107883"/>
                  </a:lnTo>
                  <a:lnTo>
                    <a:pt x="8396259" y="0"/>
                  </a:lnTo>
                  <a:close/>
                </a:path>
              </a:pathLst>
            </a:custGeom>
            <a:solidFill>
              <a:srgbClr val="1D6A85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>
            <a:extLst>
              <a:ext uri="{FF2B5EF4-FFF2-40B4-BE49-F238E27FC236}">
                <a16:creationId xmlns:a16="http://schemas.microsoft.com/office/drawing/2014/main" id="{3EA8784A-EFCA-1ADB-22AA-B7370934D02D}"/>
              </a:ext>
            </a:extLst>
          </p:cNvPr>
          <p:cNvSpPr txBox="1"/>
          <p:nvPr/>
        </p:nvSpPr>
        <p:spPr>
          <a:xfrm>
            <a:off x="10937223" y="5339108"/>
            <a:ext cx="1711325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500">
                <a:solidFill>
                  <a:srgbClr val="7F8487"/>
                </a:solidFill>
                <a:latin typeface="Noto Sans"/>
                <a:cs typeface="Noto Sans"/>
              </a:rPr>
              <a:t>OR=2,864; </a:t>
            </a:r>
            <a:r>
              <a:rPr sz="1500" spc="-10">
                <a:solidFill>
                  <a:srgbClr val="7F8487"/>
                </a:solidFill>
                <a:latin typeface="Noto Sans"/>
                <a:cs typeface="Noto Sans"/>
              </a:rPr>
              <a:t>p=0,001</a:t>
            </a:r>
            <a:endParaRPr sz="1500">
              <a:latin typeface="Noto Sans"/>
              <a:cs typeface="Noto San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068586E-9916-BD8E-1F47-9A32AA90DA1D}"/>
              </a:ext>
            </a:extLst>
          </p:cNvPr>
          <p:cNvSpPr txBox="1"/>
          <p:nvPr/>
        </p:nvSpPr>
        <p:spPr>
          <a:xfrm>
            <a:off x="13176366" y="3095828"/>
            <a:ext cx="5076825" cy="173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1807210">
              <a:lnSpc>
                <a:spcPct val="100299"/>
              </a:lnSpc>
              <a:spcBef>
                <a:spcPts val="100"/>
              </a:spcBef>
            </a:pPr>
            <a:r>
              <a:rPr sz="2800">
                <a:solidFill>
                  <a:srgbClr val="FFFFFF"/>
                </a:solidFill>
                <a:latin typeface="Noto Sans"/>
                <a:cs typeface="Noto Sans"/>
              </a:rPr>
              <a:t>Se</a:t>
            </a:r>
            <a:r>
              <a:rPr sz="2800" spc="-18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FFFFFF"/>
                </a:solidFill>
                <a:latin typeface="Noto Sans"/>
                <a:cs typeface="Noto Sans"/>
              </a:rPr>
              <a:t>ha</a:t>
            </a:r>
            <a:r>
              <a:rPr sz="2800" spc="-1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spc="-50">
                <a:solidFill>
                  <a:srgbClr val="FFFFFF"/>
                </a:solidFill>
                <a:latin typeface="Noto Sans"/>
                <a:cs typeface="Noto Sans"/>
              </a:rPr>
              <a:t>descrito</a:t>
            </a:r>
            <a:r>
              <a:rPr sz="2800" spc="-1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spc="-25">
                <a:solidFill>
                  <a:srgbClr val="FFFFFF"/>
                </a:solidFill>
                <a:latin typeface="Noto Sans"/>
                <a:cs typeface="Noto Sans"/>
              </a:rPr>
              <a:t>que </a:t>
            </a:r>
            <a:r>
              <a:rPr sz="280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800" spc="-1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60">
                <a:solidFill>
                  <a:srgbClr val="FFFFFF"/>
                </a:solidFill>
                <a:latin typeface="Noto Sans"/>
                <a:cs typeface="Noto Sans"/>
              </a:rPr>
              <a:t>depresión</a:t>
            </a:r>
            <a:r>
              <a:rPr sz="2800" b="1" spc="-1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65">
                <a:solidFill>
                  <a:srgbClr val="FFFFFF"/>
                </a:solidFill>
                <a:latin typeface="Noto Sans"/>
                <a:cs typeface="Noto Sans"/>
              </a:rPr>
              <a:t>previa</a:t>
            </a:r>
            <a:endParaRPr sz="2800">
              <a:latin typeface="Noto Sans"/>
              <a:cs typeface="Noto Sans"/>
            </a:endParaRPr>
          </a:p>
          <a:p>
            <a:pPr marL="38100" marR="30480">
              <a:lnSpc>
                <a:spcPct val="100299"/>
              </a:lnSpc>
            </a:pPr>
            <a:r>
              <a:rPr sz="2800" spc="-60">
                <a:solidFill>
                  <a:srgbClr val="FFFFFF"/>
                </a:solidFill>
                <a:latin typeface="Noto Sans"/>
                <a:cs typeface="Noto Sans"/>
              </a:rPr>
              <a:t>prácticamente</a:t>
            </a:r>
            <a:r>
              <a:rPr sz="2800" spc="-1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spc="-50">
                <a:solidFill>
                  <a:srgbClr val="FFFFFF"/>
                </a:solidFill>
                <a:latin typeface="Noto Sans"/>
                <a:cs typeface="Noto Sans"/>
              </a:rPr>
              <a:t>triplica</a:t>
            </a:r>
            <a:r>
              <a:rPr sz="2800" spc="-1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2800" spc="-1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40">
                <a:solidFill>
                  <a:srgbClr val="FFFFFF"/>
                </a:solidFill>
                <a:latin typeface="Noto Sans"/>
                <a:cs typeface="Noto Sans"/>
              </a:rPr>
              <a:t>riesgo </a:t>
            </a:r>
            <a:r>
              <a:rPr sz="280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2800" b="1" spc="-1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60">
                <a:solidFill>
                  <a:srgbClr val="FFFFFF"/>
                </a:solidFill>
                <a:latin typeface="Noto Sans"/>
                <a:cs typeface="Noto Sans"/>
              </a:rPr>
              <a:t>desarrollar</a:t>
            </a:r>
            <a:r>
              <a:rPr sz="2800" b="1" spc="-1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2800" spc="-10">
                <a:solidFill>
                  <a:srgbClr val="FFFFFF"/>
                </a:solidFill>
                <a:latin typeface="Noto Sans"/>
                <a:cs typeface="Noto Sans"/>
              </a:rPr>
              <a:t>.</a:t>
            </a:r>
            <a:r>
              <a:rPr sz="2400" b="1" spc="-15" baseline="32986">
                <a:solidFill>
                  <a:srgbClr val="FFFFFF"/>
                </a:solidFill>
                <a:latin typeface="Noto Sans"/>
                <a:cs typeface="Noto Sans"/>
              </a:rPr>
              <a:t>2</a:t>
            </a:r>
            <a:endParaRPr sz="2400" baseline="32986">
              <a:latin typeface="Noto Sans"/>
              <a:cs typeface="Noto Sans"/>
            </a:endParaRPr>
          </a:p>
        </p:txBody>
      </p:sp>
      <p:grpSp>
        <p:nvGrpSpPr>
          <p:cNvPr id="19" name="object 19">
            <a:extLst>
              <a:ext uri="{FF2B5EF4-FFF2-40B4-BE49-F238E27FC236}">
                <a16:creationId xmlns:a16="http://schemas.microsoft.com/office/drawing/2014/main" id="{78E93767-4697-CADA-ADFB-DEB253A52710}"/>
              </a:ext>
            </a:extLst>
          </p:cNvPr>
          <p:cNvGrpSpPr/>
          <p:nvPr/>
        </p:nvGrpSpPr>
        <p:grpSpPr>
          <a:xfrm>
            <a:off x="10665275" y="2870998"/>
            <a:ext cx="2237740" cy="2237740"/>
            <a:chOff x="10589075" y="5810369"/>
            <a:chExt cx="2237740" cy="2237740"/>
          </a:xfrm>
        </p:grpSpPr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FE50641A-00B7-05F1-15CD-44487FF24EF0}"/>
                </a:ext>
              </a:extLst>
            </p:cNvPr>
            <p:cNvSpPr/>
            <p:nvPr/>
          </p:nvSpPr>
          <p:spPr>
            <a:xfrm>
              <a:off x="10589075" y="5810369"/>
              <a:ext cx="2237740" cy="2237740"/>
            </a:xfrm>
            <a:custGeom>
              <a:avLst/>
              <a:gdLst/>
              <a:ahLst/>
              <a:cxnLst/>
              <a:rect l="l" t="t" r="r" b="b"/>
              <a:pathLst>
                <a:path w="2237739" h="2237740">
                  <a:moveTo>
                    <a:pt x="1118763" y="0"/>
                  </a:moveTo>
                  <a:lnTo>
                    <a:pt x="1073564" y="907"/>
                  </a:lnTo>
                  <a:lnTo>
                    <a:pt x="1028426" y="3630"/>
                  </a:lnTo>
                  <a:lnTo>
                    <a:pt x="983406" y="8169"/>
                  </a:lnTo>
                  <a:lnTo>
                    <a:pt x="938564" y="14523"/>
                  </a:lnTo>
                  <a:lnTo>
                    <a:pt x="893960" y="22692"/>
                  </a:lnTo>
                  <a:lnTo>
                    <a:pt x="849652" y="32677"/>
                  </a:lnTo>
                  <a:lnTo>
                    <a:pt x="805701" y="44477"/>
                  </a:lnTo>
                  <a:lnTo>
                    <a:pt x="762165" y="58093"/>
                  </a:lnTo>
                  <a:lnTo>
                    <a:pt x="719105" y="73524"/>
                  </a:lnTo>
                  <a:lnTo>
                    <a:pt x="676578" y="90770"/>
                  </a:lnTo>
                  <a:lnTo>
                    <a:pt x="634646" y="109832"/>
                  </a:lnTo>
                  <a:lnTo>
                    <a:pt x="593366" y="130709"/>
                  </a:lnTo>
                  <a:lnTo>
                    <a:pt x="552799" y="153401"/>
                  </a:lnTo>
                  <a:lnTo>
                    <a:pt x="513003" y="177909"/>
                  </a:lnTo>
                  <a:lnTo>
                    <a:pt x="474039" y="204233"/>
                  </a:lnTo>
                  <a:lnTo>
                    <a:pt x="435965" y="232372"/>
                  </a:lnTo>
                  <a:lnTo>
                    <a:pt x="398841" y="262326"/>
                  </a:lnTo>
                  <a:lnTo>
                    <a:pt x="362727" y="294096"/>
                  </a:lnTo>
                  <a:lnTo>
                    <a:pt x="327681" y="327681"/>
                  </a:lnTo>
                  <a:lnTo>
                    <a:pt x="294096" y="362727"/>
                  </a:lnTo>
                  <a:lnTo>
                    <a:pt x="262326" y="398843"/>
                  </a:lnTo>
                  <a:lnTo>
                    <a:pt x="232372" y="435967"/>
                  </a:lnTo>
                  <a:lnTo>
                    <a:pt x="204233" y="474042"/>
                  </a:lnTo>
                  <a:lnTo>
                    <a:pt x="177909" y="513007"/>
                  </a:lnTo>
                  <a:lnTo>
                    <a:pt x="153401" y="552803"/>
                  </a:lnTo>
                  <a:lnTo>
                    <a:pt x="130709" y="593371"/>
                  </a:lnTo>
                  <a:lnTo>
                    <a:pt x="109832" y="634651"/>
                  </a:lnTo>
                  <a:lnTo>
                    <a:pt x="90770" y="676584"/>
                  </a:lnTo>
                  <a:lnTo>
                    <a:pt x="73524" y="719111"/>
                  </a:lnTo>
                  <a:lnTo>
                    <a:pt x="58093" y="762172"/>
                  </a:lnTo>
                  <a:lnTo>
                    <a:pt x="44477" y="805708"/>
                  </a:lnTo>
                  <a:lnTo>
                    <a:pt x="32677" y="849659"/>
                  </a:lnTo>
                  <a:lnTo>
                    <a:pt x="22692" y="893967"/>
                  </a:lnTo>
                  <a:lnTo>
                    <a:pt x="14523" y="938572"/>
                  </a:lnTo>
                  <a:lnTo>
                    <a:pt x="8169" y="983414"/>
                  </a:lnTo>
                  <a:lnTo>
                    <a:pt x="3630" y="1028434"/>
                  </a:lnTo>
                  <a:lnTo>
                    <a:pt x="907" y="1073572"/>
                  </a:lnTo>
                  <a:lnTo>
                    <a:pt x="0" y="1118770"/>
                  </a:lnTo>
                  <a:lnTo>
                    <a:pt x="907" y="1163968"/>
                  </a:lnTo>
                  <a:lnTo>
                    <a:pt x="3630" y="1209107"/>
                  </a:lnTo>
                  <a:lnTo>
                    <a:pt x="8169" y="1254127"/>
                  </a:lnTo>
                  <a:lnTo>
                    <a:pt x="14523" y="1298969"/>
                  </a:lnTo>
                  <a:lnTo>
                    <a:pt x="22692" y="1343573"/>
                  </a:lnTo>
                  <a:lnTo>
                    <a:pt x="32677" y="1387881"/>
                  </a:lnTo>
                  <a:lnTo>
                    <a:pt x="44477" y="1431832"/>
                  </a:lnTo>
                  <a:lnTo>
                    <a:pt x="58093" y="1475368"/>
                  </a:lnTo>
                  <a:lnTo>
                    <a:pt x="73524" y="1518428"/>
                  </a:lnTo>
                  <a:lnTo>
                    <a:pt x="90770" y="1560955"/>
                  </a:lnTo>
                  <a:lnTo>
                    <a:pt x="109832" y="1602887"/>
                  </a:lnTo>
                  <a:lnTo>
                    <a:pt x="130709" y="1644167"/>
                  </a:lnTo>
                  <a:lnTo>
                    <a:pt x="153401" y="1684734"/>
                  </a:lnTo>
                  <a:lnTo>
                    <a:pt x="177909" y="1724530"/>
                  </a:lnTo>
                  <a:lnTo>
                    <a:pt x="204233" y="1763494"/>
                  </a:lnTo>
                  <a:lnTo>
                    <a:pt x="232372" y="1801568"/>
                  </a:lnTo>
                  <a:lnTo>
                    <a:pt x="262326" y="1838692"/>
                  </a:lnTo>
                  <a:lnTo>
                    <a:pt x="294096" y="1874806"/>
                  </a:lnTo>
                  <a:lnTo>
                    <a:pt x="327681" y="1909852"/>
                  </a:lnTo>
                  <a:lnTo>
                    <a:pt x="362727" y="1943437"/>
                  </a:lnTo>
                  <a:lnTo>
                    <a:pt x="398841" y="1975207"/>
                  </a:lnTo>
                  <a:lnTo>
                    <a:pt x="435965" y="2005161"/>
                  </a:lnTo>
                  <a:lnTo>
                    <a:pt x="474039" y="2033300"/>
                  </a:lnTo>
                  <a:lnTo>
                    <a:pt x="513003" y="2059623"/>
                  </a:lnTo>
                  <a:lnTo>
                    <a:pt x="552799" y="2084131"/>
                  </a:lnTo>
                  <a:lnTo>
                    <a:pt x="593366" y="2106824"/>
                  </a:lnTo>
                  <a:lnTo>
                    <a:pt x="634646" y="2127701"/>
                  </a:lnTo>
                  <a:lnTo>
                    <a:pt x="676578" y="2146763"/>
                  </a:lnTo>
                  <a:lnTo>
                    <a:pt x="719105" y="2164009"/>
                  </a:lnTo>
                  <a:lnTo>
                    <a:pt x="762165" y="2179440"/>
                  </a:lnTo>
                  <a:lnTo>
                    <a:pt x="805701" y="2193056"/>
                  </a:lnTo>
                  <a:lnTo>
                    <a:pt x="849652" y="2204856"/>
                  </a:lnTo>
                  <a:lnTo>
                    <a:pt x="893960" y="2214841"/>
                  </a:lnTo>
                  <a:lnTo>
                    <a:pt x="938564" y="2223010"/>
                  </a:lnTo>
                  <a:lnTo>
                    <a:pt x="983406" y="2229364"/>
                  </a:lnTo>
                  <a:lnTo>
                    <a:pt x="1028426" y="2233903"/>
                  </a:lnTo>
                  <a:lnTo>
                    <a:pt x="1073564" y="2236626"/>
                  </a:lnTo>
                  <a:lnTo>
                    <a:pt x="1118763" y="2237533"/>
                  </a:lnTo>
                  <a:lnTo>
                    <a:pt x="1163961" y="2236626"/>
                  </a:lnTo>
                  <a:lnTo>
                    <a:pt x="1209099" y="2233903"/>
                  </a:lnTo>
                  <a:lnTo>
                    <a:pt x="1254119" y="2229364"/>
                  </a:lnTo>
                  <a:lnTo>
                    <a:pt x="1298961" y="2223010"/>
                  </a:lnTo>
                  <a:lnTo>
                    <a:pt x="1343566" y="2214841"/>
                  </a:lnTo>
                  <a:lnTo>
                    <a:pt x="1387874" y="2204856"/>
                  </a:lnTo>
                  <a:lnTo>
                    <a:pt x="1431825" y="2193056"/>
                  </a:lnTo>
                  <a:lnTo>
                    <a:pt x="1475361" y="2179440"/>
                  </a:lnTo>
                  <a:lnTo>
                    <a:pt x="1518422" y="2164009"/>
                  </a:lnTo>
                  <a:lnTo>
                    <a:pt x="1560949" y="2146763"/>
                  </a:lnTo>
                  <a:lnTo>
                    <a:pt x="1602882" y="2127701"/>
                  </a:lnTo>
                  <a:lnTo>
                    <a:pt x="1644162" y="2106824"/>
                  </a:lnTo>
                  <a:lnTo>
                    <a:pt x="1684730" y="2084131"/>
                  </a:lnTo>
                  <a:lnTo>
                    <a:pt x="1724526" y="2059623"/>
                  </a:lnTo>
                  <a:lnTo>
                    <a:pt x="1763491" y="2033300"/>
                  </a:lnTo>
                  <a:lnTo>
                    <a:pt x="1801566" y="2005161"/>
                  </a:lnTo>
                  <a:lnTo>
                    <a:pt x="1838690" y="1975207"/>
                  </a:lnTo>
                  <a:lnTo>
                    <a:pt x="1874806" y="1943437"/>
                  </a:lnTo>
                  <a:lnTo>
                    <a:pt x="1909852" y="1909852"/>
                  </a:lnTo>
                  <a:lnTo>
                    <a:pt x="1943437" y="1874806"/>
                  </a:lnTo>
                  <a:lnTo>
                    <a:pt x="1975207" y="1838692"/>
                  </a:lnTo>
                  <a:lnTo>
                    <a:pt x="2005161" y="1801568"/>
                  </a:lnTo>
                  <a:lnTo>
                    <a:pt x="2033300" y="1763494"/>
                  </a:lnTo>
                  <a:lnTo>
                    <a:pt x="2059623" y="1724530"/>
                  </a:lnTo>
                  <a:lnTo>
                    <a:pt x="2084131" y="1684734"/>
                  </a:lnTo>
                  <a:lnTo>
                    <a:pt x="2106824" y="1644167"/>
                  </a:lnTo>
                  <a:lnTo>
                    <a:pt x="2127701" y="1602887"/>
                  </a:lnTo>
                  <a:lnTo>
                    <a:pt x="2146763" y="1560955"/>
                  </a:lnTo>
                  <a:lnTo>
                    <a:pt x="2164009" y="1518428"/>
                  </a:lnTo>
                  <a:lnTo>
                    <a:pt x="2179440" y="1475368"/>
                  </a:lnTo>
                  <a:lnTo>
                    <a:pt x="2193056" y="1431832"/>
                  </a:lnTo>
                  <a:lnTo>
                    <a:pt x="2204856" y="1387881"/>
                  </a:lnTo>
                  <a:lnTo>
                    <a:pt x="2214841" y="1343573"/>
                  </a:lnTo>
                  <a:lnTo>
                    <a:pt x="2223010" y="1298969"/>
                  </a:lnTo>
                  <a:lnTo>
                    <a:pt x="2229364" y="1254127"/>
                  </a:lnTo>
                  <a:lnTo>
                    <a:pt x="2233903" y="1209107"/>
                  </a:lnTo>
                  <a:lnTo>
                    <a:pt x="2236626" y="1163968"/>
                  </a:lnTo>
                  <a:lnTo>
                    <a:pt x="2237533" y="1118770"/>
                  </a:lnTo>
                  <a:lnTo>
                    <a:pt x="2236626" y="1073572"/>
                  </a:lnTo>
                  <a:lnTo>
                    <a:pt x="2233903" y="1028434"/>
                  </a:lnTo>
                  <a:lnTo>
                    <a:pt x="2229364" y="983414"/>
                  </a:lnTo>
                  <a:lnTo>
                    <a:pt x="2223010" y="938572"/>
                  </a:lnTo>
                  <a:lnTo>
                    <a:pt x="2214841" y="893967"/>
                  </a:lnTo>
                  <a:lnTo>
                    <a:pt x="2204856" y="849659"/>
                  </a:lnTo>
                  <a:lnTo>
                    <a:pt x="2193056" y="805708"/>
                  </a:lnTo>
                  <a:lnTo>
                    <a:pt x="2179440" y="762172"/>
                  </a:lnTo>
                  <a:lnTo>
                    <a:pt x="2164009" y="719111"/>
                  </a:lnTo>
                  <a:lnTo>
                    <a:pt x="2146763" y="676584"/>
                  </a:lnTo>
                  <a:lnTo>
                    <a:pt x="2127701" y="634651"/>
                  </a:lnTo>
                  <a:lnTo>
                    <a:pt x="2106824" y="593371"/>
                  </a:lnTo>
                  <a:lnTo>
                    <a:pt x="2084131" y="552803"/>
                  </a:lnTo>
                  <a:lnTo>
                    <a:pt x="2059623" y="513007"/>
                  </a:lnTo>
                  <a:lnTo>
                    <a:pt x="2033300" y="474042"/>
                  </a:lnTo>
                  <a:lnTo>
                    <a:pt x="2005161" y="435967"/>
                  </a:lnTo>
                  <a:lnTo>
                    <a:pt x="1975207" y="398843"/>
                  </a:lnTo>
                  <a:lnTo>
                    <a:pt x="1943437" y="362727"/>
                  </a:lnTo>
                  <a:lnTo>
                    <a:pt x="1909852" y="327681"/>
                  </a:lnTo>
                  <a:lnTo>
                    <a:pt x="1874806" y="294096"/>
                  </a:lnTo>
                  <a:lnTo>
                    <a:pt x="1838690" y="262326"/>
                  </a:lnTo>
                  <a:lnTo>
                    <a:pt x="1801566" y="232372"/>
                  </a:lnTo>
                  <a:lnTo>
                    <a:pt x="1763491" y="204233"/>
                  </a:lnTo>
                  <a:lnTo>
                    <a:pt x="1724526" y="177909"/>
                  </a:lnTo>
                  <a:lnTo>
                    <a:pt x="1684730" y="153401"/>
                  </a:lnTo>
                  <a:lnTo>
                    <a:pt x="1644162" y="130709"/>
                  </a:lnTo>
                  <a:lnTo>
                    <a:pt x="1602882" y="109832"/>
                  </a:lnTo>
                  <a:lnTo>
                    <a:pt x="1560949" y="90770"/>
                  </a:lnTo>
                  <a:lnTo>
                    <a:pt x="1518422" y="73524"/>
                  </a:lnTo>
                  <a:lnTo>
                    <a:pt x="1475361" y="58093"/>
                  </a:lnTo>
                  <a:lnTo>
                    <a:pt x="1431825" y="44477"/>
                  </a:lnTo>
                  <a:lnTo>
                    <a:pt x="1387874" y="32677"/>
                  </a:lnTo>
                  <a:lnTo>
                    <a:pt x="1343566" y="22692"/>
                  </a:lnTo>
                  <a:lnTo>
                    <a:pt x="1298961" y="14523"/>
                  </a:lnTo>
                  <a:lnTo>
                    <a:pt x="1254119" y="8169"/>
                  </a:lnTo>
                  <a:lnTo>
                    <a:pt x="1209099" y="3630"/>
                  </a:lnTo>
                  <a:lnTo>
                    <a:pt x="1163961" y="907"/>
                  </a:lnTo>
                  <a:lnTo>
                    <a:pt x="1118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2BF01503-72C6-A035-65DE-D4DAA63A2E64}"/>
                </a:ext>
              </a:extLst>
            </p:cNvPr>
            <p:cNvSpPr/>
            <p:nvPr/>
          </p:nvSpPr>
          <p:spPr>
            <a:xfrm>
              <a:off x="10589075" y="5812703"/>
              <a:ext cx="2237740" cy="2235200"/>
            </a:xfrm>
            <a:custGeom>
              <a:avLst/>
              <a:gdLst/>
              <a:ahLst/>
              <a:cxnLst/>
              <a:rect l="l" t="t" r="r" b="b"/>
              <a:pathLst>
                <a:path w="2237740" h="2235200">
                  <a:moveTo>
                    <a:pt x="1298961" y="2222500"/>
                  </a:moveTo>
                  <a:lnTo>
                    <a:pt x="938564" y="2222500"/>
                  </a:lnTo>
                  <a:lnTo>
                    <a:pt x="983406" y="2235200"/>
                  </a:lnTo>
                  <a:lnTo>
                    <a:pt x="1254119" y="2235200"/>
                  </a:lnTo>
                  <a:lnTo>
                    <a:pt x="1298961" y="2222500"/>
                  </a:lnTo>
                  <a:close/>
                </a:path>
                <a:path w="2237740" h="2235200">
                  <a:moveTo>
                    <a:pt x="1298961" y="12700"/>
                  </a:moveTo>
                  <a:lnTo>
                    <a:pt x="938564" y="12700"/>
                  </a:lnTo>
                  <a:lnTo>
                    <a:pt x="676578" y="88900"/>
                  </a:lnTo>
                  <a:lnTo>
                    <a:pt x="593366" y="139700"/>
                  </a:lnTo>
                  <a:lnTo>
                    <a:pt x="552799" y="152400"/>
                  </a:lnTo>
                  <a:lnTo>
                    <a:pt x="513003" y="177800"/>
                  </a:lnTo>
                  <a:lnTo>
                    <a:pt x="474039" y="203200"/>
                  </a:lnTo>
                  <a:lnTo>
                    <a:pt x="435965" y="241300"/>
                  </a:lnTo>
                  <a:lnTo>
                    <a:pt x="398841" y="266700"/>
                  </a:lnTo>
                  <a:lnTo>
                    <a:pt x="362727" y="292100"/>
                  </a:lnTo>
                  <a:lnTo>
                    <a:pt x="327681" y="330200"/>
                  </a:lnTo>
                  <a:lnTo>
                    <a:pt x="294096" y="368300"/>
                  </a:lnTo>
                  <a:lnTo>
                    <a:pt x="262326" y="406400"/>
                  </a:lnTo>
                  <a:lnTo>
                    <a:pt x="232372" y="444500"/>
                  </a:lnTo>
                  <a:lnTo>
                    <a:pt x="204233" y="482600"/>
                  </a:lnTo>
                  <a:lnTo>
                    <a:pt x="177909" y="520700"/>
                  </a:lnTo>
                  <a:lnTo>
                    <a:pt x="153401" y="558800"/>
                  </a:lnTo>
                  <a:lnTo>
                    <a:pt x="130709" y="596900"/>
                  </a:lnTo>
                  <a:lnTo>
                    <a:pt x="109832" y="635000"/>
                  </a:lnTo>
                  <a:lnTo>
                    <a:pt x="90770" y="685800"/>
                  </a:lnTo>
                  <a:lnTo>
                    <a:pt x="73524" y="723900"/>
                  </a:lnTo>
                  <a:lnTo>
                    <a:pt x="58093" y="762000"/>
                  </a:lnTo>
                  <a:lnTo>
                    <a:pt x="44477" y="812800"/>
                  </a:lnTo>
                  <a:lnTo>
                    <a:pt x="32677" y="850900"/>
                  </a:lnTo>
                  <a:lnTo>
                    <a:pt x="22692" y="901700"/>
                  </a:lnTo>
                  <a:lnTo>
                    <a:pt x="14523" y="939800"/>
                  </a:lnTo>
                  <a:lnTo>
                    <a:pt x="8169" y="990600"/>
                  </a:lnTo>
                  <a:lnTo>
                    <a:pt x="3630" y="1028700"/>
                  </a:lnTo>
                  <a:lnTo>
                    <a:pt x="907" y="1079500"/>
                  </a:lnTo>
                  <a:lnTo>
                    <a:pt x="0" y="1117600"/>
                  </a:lnTo>
                  <a:lnTo>
                    <a:pt x="907" y="1168400"/>
                  </a:lnTo>
                  <a:lnTo>
                    <a:pt x="3630" y="1219200"/>
                  </a:lnTo>
                  <a:lnTo>
                    <a:pt x="8169" y="1257300"/>
                  </a:lnTo>
                  <a:lnTo>
                    <a:pt x="14523" y="1308100"/>
                  </a:lnTo>
                  <a:lnTo>
                    <a:pt x="22692" y="1346200"/>
                  </a:lnTo>
                  <a:lnTo>
                    <a:pt x="32677" y="1397000"/>
                  </a:lnTo>
                  <a:lnTo>
                    <a:pt x="44477" y="1435100"/>
                  </a:lnTo>
                  <a:lnTo>
                    <a:pt x="58093" y="1473200"/>
                  </a:lnTo>
                  <a:lnTo>
                    <a:pt x="73524" y="1524000"/>
                  </a:lnTo>
                  <a:lnTo>
                    <a:pt x="90770" y="1562100"/>
                  </a:lnTo>
                  <a:lnTo>
                    <a:pt x="109832" y="1612900"/>
                  </a:lnTo>
                  <a:lnTo>
                    <a:pt x="130709" y="1651000"/>
                  </a:lnTo>
                  <a:lnTo>
                    <a:pt x="153401" y="1689100"/>
                  </a:lnTo>
                  <a:lnTo>
                    <a:pt x="177909" y="1727200"/>
                  </a:lnTo>
                  <a:lnTo>
                    <a:pt x="204233" y="1765300"/>
                  </a:lnTo>
                  <a:lnTo>
                    <a:pt x="232372" y="1803400"/>
                  </a:lnTo>
                  <a:lnTo>
                    <a:pt x="262326" y="1841500"/>
                  </a:lnTo>
                  <a:lnTo>
                    <a:pt x="294096" y="1879600"/>
                  </a:lnTo>
                  <a:lnTo>
                    <a:pt x="327681" y="1917700"/>
                  </a:lnTo>
                  <a:lnTo>
                    <a:pt x="362727" y="1943100"/>
                  </a:lnTo>
                  <a:lnTo>
                    <a:pt x="398841" y="1981200"/>
                  </a:lnTo>
                  <a:lnTo>
                    <a:pt x="435965" y="2006600"/>
                  </a:lnTo>
                  <a:lnTo>
                    <a:pt x="474039" y="2032000"/>
                  </a:lnTo>
                  <a:lnTo>
                    <a:pt x="513003" y="2057400"/>
                  </a:lnTo>
                  <a:lnTo>
                    <a:pt x="552799" y="2082800"/>
                  </a:lnTo>
                  <a:lnTo>
                    <a:pt x="593366" y="2108200"/>
                  </a:lnTo>
                  <a:lnTo>
                    <a:pt x="634646" y="2133600"/>
                  </a:lnTo>
                  <a:lnTo>
                    <a:pt x="676578" y="2146300"/>
                  </a:lnTo>
                  <a:lnTo>
                    <a:pt x="719105" y="2171700"/>
                  </a:lnTo>
                  <a:lnTo>
                    <a:pt x="893960" y="2222500"/>
                  </a:lnTo>
                  <a:lnTo>
                    <a:pt x="1343566" y="2222500"/>
                  </a:lnTo>
                  <a:lnTo>
                    <a:pt x="1518422" y="2171700"/>
                  </a:lnTo>
                  <a:lnTo>
                    <a:pt x="1560949" y="2146300"/>
                  </a:lnTo>
                  <a:lnTo>
                    <a:pt x="965454" y="2146300"/>
                  </a:lnTo>
                  <a:lnTo>
                    <a:pt x="740087" y="2082800"/>
                  </a:lnTo>
                  <a:lnTo>
                    <a:pt x="695545" y="2057400"/>
                  </a:lnTo>
                  <a:lnTo>
                    <a:pt x="652116" y="2044700"/>
                  </a:lnTo>
                  <a:lnTo>
                    <a:pt x="609824" y="2019300"/>
                  </a:lnTo>
                  <a:lnTo>
                    <a:pt x="568694" y="1993900"/>
                  </a:lnTo>
                  <a:lnTo>
                    <a:pt x="528749" y="1968500"/>
                  </a:lnTo>
                  <a:lnTo>
                    <a:pt x="490015" y="1943100"/>
                  </a:lnTo>
                  <a:lnTo>
                    <a:pt x="452515" y="1905000"/>
                  </a:lnTo>
                  <a:lnTo>
                    <a:pt x="416275" y="1879600"/>
                  </a:lnTo>
                  <a:lnTo>
                    <a:pt x="381318" y="1841500"/>
                  </a:lnTo>
                  <a:lnTo>
                    <a:pt x="347670" y="1803400"/>
                  </a:lnTo>
                  <a:lnTo>
                    <a:pt x="351282" y="1803400"/>
                  </a:lnTo>
                  <a:lnTo>
                    <a:pt x="316330" y="1765300"/>
                  </a:lnTo>
                  <a:lnTo>
                    <a:pt x="283859" y="1727200"/>
                  </a:lnTo>
                  <a:lnTo>
                    <a:pt x="253870" y="1676400"/>
                  </a:lnTo>
                  <a:lnTo>
                    <a:pt x="226366" y="1638300"/>
                  </a:lnTo>
                  <a:lnTo>
                    <a:pt x="201347" y="1587500"/>
                  </a:lnTo>
                  <a:lnTo>
                    <a:pt x="178816" y="1536700"/>
                  </a:lnTo>
                  <a:lnTo>
                    <a:pt x="158775" y="1498600"/>
                  </a:lnTo>
                  <a:lnTo>
                    <a:pt x="141226" y="1447800"/>
                  </a:lnTo>
                  <a:lnTo>
                    <a:pt x="139917" y="1447800"/>
                  </a:lnTo>
                  <a:lnTo>
                    <a:pt x="137833" y="1435100"/>
                  </a:lnTo>
                  <a:lnTo>
                    <a:pt x="136503" y="1435100"/>
                  </a:lnTo>
                  <a:lnTo>
                    <a:pt x="134545" y="1422400"/>
                  </a:lnTo>
                  <a:lnTo>
                    <a:pt x="131561" y="1409700"/>
                  </a:lnTo>
                  <a:lnTo>
                    <a:pt x="128722" y="1409700"/>
                  </a:lnTo>
                  <a:lnTo>
                    <a:pt x="125983" y="1397000"/>
                  </a:lnTo>
                  <a:lnTo>
                    <a:pt x="123299" y="1384300"/>
                  </a:lnTo>
                  <a:lnTo>
                    <a:pt x="119998" y="1371600"/>
                  </a:lnTo>
                  <a:lnTo>
                    <a:pt x="111038" y="1333500"/>
                  </a:lnTo>
                  <a:lnTo>
                    <a:pt x="103763" y="1295400"/>
                  </a:lnTo>
                  <a:lnTo>
                    <a:pt x="101635" y="1282700"/>
                  </a:lnTo>
                  <a:lnTo>
                    <a:pt x="100350" y="1282700"/>
                  </a:lnTo>
                  <a:lnTo>
                    <a:pt x="99133" y="1270000"/>
                  </a:lnTo>
                  <a:lnTo>
                    <a:pt x="97986" y="1257300"/>
                  </a:lnTo>
                  <a:lnTo>
                    <a:pt x="96913" y="1257300"/>
                  </a:lnTo>
                  <a:lnTo>
                    <a:pt x="91562" y="1206500"/>
                  </a:lnTo>
                  <a:lnTo>
                    <a:pt x="88502" y="1155700"/>
                  </a:lnTo>
                  <a:lnTo>
                    <a:pt x="87735" y="1104900"/>
                  </a:lnTo>
                  <a:lnTo>
                    <a:pt x="89263" y="1054100"/>
                  </a:lnTo>
                  <a:lnTo>
                    <a:pt x="93088" y="1003300"/>
                  </a:lnTo>
                  <a:lnTo>
                    <a:pt x="99212" y="965200"/>
                  </a:lnTo>
                  <a:lnTo>
                    <a:pt x="107638" y="914400"/>
                  </a:lnTo>
                  <a:lnTo>
                    <a:pt x="118366" y="863600"/>
                  </a:lnTo>
                  <a:lnTo>
                    <a:pt x="131399" y="812800"/>
                  </a:lnTo>
                  <a:lnTo>
                    <a:pt x="146739" y="774700"/>
                  </a:lnTo>
                  <a:lnTo>
                    <a:pt x="164388" y="723900"/>
                  </a:lnTo>
                  <a:lnTo>
                    <a:pt x="184349" y="673100"/>
                  </a:lnTo>
                  <a:lnTo>
                    <a:pt x="206622" y="635000"/>
                  </a:lnTo>
                  <a:lnTo>
                    <a:pt x="231210" y="584200"/>
                  </a:lnTo>
                  <a:lnTo>
                    <a:pt x="258115" y="546100"/>
                  </a:lnTo>
                  <a:lnTo>
                    <a:pt x="287339" y="508000"/>
                  </a:lnTo>
                  <a:lnTo>
                    <a:pt x="318885" y="469900"/>
                  </a:lnTo>
                  <a:lnTo>
                    <a:pt x="352753" y="419100"/>
                  </a:lnTo>
                  <a:lnTo>
                    <a:pt x="388946" y="381000"/>
                  </a:lnTo>
                  <a:lnTo>
                    <a:pt x="424096" y="355600"/>
                  </a:lnTo>
                  <a:lnTo>
                    <a:pt x="460403" y="317500"/>
                  </a:lnTo>
                  <a:lnTo>
                    <a:pt x="497796" y="292100"/>
                  </a:lnTo>
                  <a:lnTo>
                    <a:pt x="536206" y="266700"/>
                  </a:lnTo>
                  <a:lnTo>
                    <a:pt x="575561" y="241300"/>
                  </a:lnTo>
                  <a:lnTo>
                    <a:pt x="615793" y="215900"/>
                  </a:lnTo>
                  <a:lnTo>
                    <a:pt x="656832" y="190500"/>
                  </a:lnTo>
                  <a:lnTo>
                    <a:pt x="698606" y="177800"/>
                  </a:lnTo>
                  <a:lnTo>
                    <a:pt x="741046" y="152400"/>
                  </a:lnTo>
                  <a:lnTo>
                    <a:pt x="916063" y="101600"/>
                  </a:lnTo>
                  <a:lnTo>
                    <a:pt x="960781" y="101600"/>
                  </a:lnTo>
                  <a:lnTo>
                    <a:pt x="1005745" y="88900"/>
                  </a:lnTo>
                  <a:lnTo>
                    <a:pt x="1560949" y="88900"/>
                  </a:lnTo>
                  <a:lnTo>
                    <a:pt x="1298961" y="12700"/>
                  </a:lnTo>
                  <a:close/>
                </a:path>
                <a:path w="2237740" h="2235200">
                  <a:moveTo>
                    <a:pt x="1560949" y="88900"/>
                  </a:moveTo>
                  <a:lnTo>
                    <a:pt x="1231788" y="88900"/>
                  </a:lnTo>
                  <a:lnTo>
                    <a:pt x="1276752" y="101600"/>
                  </a:lnTo>
                  <a:lnTo>
                    <a:pt x="1321470" y="101600"/>
                  </a:lnTo>
                  <a:lnTo>
                    <a:pt x="1496487" y="152400"/>
                  </a:lnTo>
                  <a:lnTo>
                    <a:pt x="1538927" y="177800"/>
                  </a:lnTo>
                  <a:lnTo>
                    <a:pt x="1580701" y="190500"/>
                  </a:lnTo>
                  <a:lnTo>
                    <a:pt x="1621740" y="215900"/>
                  </a:lnTo>
                  <a:lnTo>
                    <a:pt x="1661972" y="241300"/>
                  </a:lnTo>
                  <a:lnTo>
                    <a:pt x="1701327" y="266700"/>
                  </a:lnTo>
                  <a:lnTo>
                    <a:pt x="1739737" y="292100"/>
                  </a:lnTo>
                  <a:lnTo>
                    <a:pt x="1777130" y="317500"/>
                  </a:lnTo>
                  <a:lnTo>
                    <a:pt x="1813437" y="355600"/>
                  </a:lnTo>
                  <a:lnTo>
                    <a:pt x="1848587" y="381000"/>
                  </a:lnTo>
                  <a:lnTo>
                    <a:pt x="1883118" y="419100"/>
                  </a:lnTo>
                  <a:lnTo>
                    <a:pt x="1915545" y="457200"/>
                  </a:lnTo>
                  <a:lnTo>
                    <a:pt x="1945869" y="495300"/>
                  </a:lnTo>
                  <a:lnTo>
                    <a:pt x="1974092" y="533400"/>
                  </a:lnTo>
                  <a:lnTo>
                    <a:pt x="2000213" y="584200"/>
                  </a:lnTo>
                  <a:lnTo>
                    <a:pt x="2024234" y="622300"/>
                  </a:lnTo>
                  <a:lnTo>
                    <a:pt x="2046157" y="660400"/>
                  </a:lnTo>
                  <a:lnTo>
                    <a:pt x="2065980" y="711200"/>
                  </a:lnTo>
                  <a:lnTo>
                    <a:pt x="2083706" y="749300"/>
                  </a:lnTo>
                  <a:lnTo>
                    <a:pt x="2099336" y="800100"/>
                  </a:lnTo>
                  <a:lnTo>
                    <a:pt x="2112869" y="838200"/>
                  </a:lnTo>
                  <a:lnTo>
                    <a:pt x="2124308" y="889000"/>
                  </a:lnTo>
                  <a:lnTo>
                    <a:pt x="2133652" y="927100"/>
                  </a:lnTo>
                  <a:lnTo>
                    <a:pt x="2140903" y="977900"/>
                  </a:lnTo>
                  <a:lnTo>
                    <a:pt x="2146062" y="1028700"/>
                  </a:lnTo>
                  <a:lnTo>
                    <a:pt x="2149130" y="1066800"/>
                  </a:lnTo>
                  <a:lnTo>
                    <a:pt x="2150106" y="1117600"/>
                  </a:lnTo>
                  <a:lnTo>
                    <a:pt x="2148993" y="1168400"/>
                  </a:lnTo>
                  <a:lnTo>
                    <a:pt x="2145791" y="1206500"/>
                  </a:lnTo>
                  <a:lnTo>
                    <a:pt x="2140500" y="1257300"/>
                  </a:lnTo>
                  <a:lnTo>
                    <a:pt x="2133123" y="1308100"/>
                  </a:lnTo>
                  <a:lnTo>
                    <a:pt x="2123659" y="1346200"/>
                  </a:lnTo>
                  <a:lnTo>
                    <a:pt x="2112109" y="1397000"/>
                  </a:lnTo>
                  <a:lnTo>
                    <a:pt x="2098475" y="1435100"/>
                  </a:lnTo>
                  <a:lnTo>
                    <a:pt x="2093386" y="1460500"/>
                  </a:lnTo>
                  <a:lnTo>
                    <a:pt x="2088001" y="1473200"/>
                  </a:lnTo>
                  <a:lnTo>
                    <a:pt x="2082416" y="1485900"/>
                  </a:lnTo>
                  <a:lnTo>
                    <a:pt x="2076465" y="1498600"/>
                  </a:lnTo>
                  <a:lnTo>
                    <a:pt x="2076130" y="1498600"/>
                  </a:lnTo>
                  <a:lnTo>
                    <a:pt x="2073387" y="1511300"/>
                  </a:lnTo>
                  <a:lnTo>
                    <a:pt x="2070235" y="1511300"/>
                  </a:lnTo>
                  <a:lnTo>
                    <a:pt x="2067638" y="1524000"/>
                  </a:lnTo>
                  <a:lnTo>
                    <a:pt x="2048197" y="1562100"/>
                  </a:lnTo>
                  <a:lnTo>
                    <a:pt x="2026973" y="1612900"/>
                  </a:lnTo>
                  <a:lnTo>
                    <a:pt x="2004029" y="1651000"/>
                  </a:lnTo>
                  <a:lnTo>
                    <a:pt x="1979428" y="1689100"/>
                  </a:lnTo>
                  <a:lnTo>
                    <a:pt x="1953233" y="1727200"/>
                  </a:lnTo>
                  <a:lnTo>
                    <a:pt x="1925509" y="1765300"/>
                  </a:lnTo>
                  <a:lnTo>
                    <a:pt x="1896317" y="1803400"/>
                  </a:lnTo>
                  <a:lnTo>
                    <a:pt x="1865721" y="1828800"/>
                  </a:lnTo>
                  <a:lnTo>
                    <a:pt x="1833784" y="1866900"/>
                  </a:lnTo>
                  <a:lnTo>
                    <a:pt x="1800571" y="1892300"/>
                  </a:lnTo>
                  <a:lnTo>
                    <a:pt x="1766143" y="1917700"/>
                  </a:lnTo>
                  <a:lnTo>
                    <a:pt x="1730564" y="1955800"/>
                  </a:lnTo>
                  <a:lnTo>
                    <a:pt x="1693898" y="1981200"/>
                  </a:lnTo>
                  <a:lnTo>
                    <a:pt x="1656207" y="1993900"/>
                  </a:lnTo>
                  <a:lnTo>
                    <a:pt x="1617556" y="2019300"/>
                  </a:lnTo>
                  <a:lnTo>
                    <a:pt x="1578006" y="2044700"/>
                  </a:lnTo>
                  <a:lnTo>
                    <a:pt x="1537622" y="2057400"/>
                  </a:lnTo>
                  <a:lnTo>
                    <a:pt x="1496466" y="2082800"/>
                  </a:lnTo>
                  <a:lnTo>
                    <a:pt x="1325395" y="2133600"/>
                  </a:lnTo>
                  <a:lnTo>
                    <a:pt x="1281331" y="2133600"/>
                  </a:lnTo>
                  <a:lnTo>
                    <a:pt x="1236876" y="2146300"/>
                  </a:lnTo>
                  <a:lnTo>
                    <a:pt x="1560949" y="2146300"/>
                  </a:lnTo>
                  <a:lnTo>
                    <a:pt x="1602882" y="2133600"/>
                  </a:lnTo>
                  <a:lnTo>
                    <a:pt x="1644162" y="2108200"/>
                  </a:lnTo>
                  <a:lnTo>
                    <a:pt x="1684730" y="2082800"/>
                  </a:lnTo>
                  <a:lnTo>
                    <a:pt x="1724526" y="2057400"/>
                  </a:lnTo>
                  <a:lnTo>
                    <a:pt x="1763491" y="2032000"/>
                  </a:lnTo>
                  <a:lnTo>
                    <a:pt x="1801566" y="2006600"/>
                  </a:lnTo>
                  <a:lnTo>
                    <a:pt x="1838690" y="1981200"/>
                  </a:lnTo>
                  <a:lnTo>
                    <a:pt x="1874806" y="1943100"/>
                  </a:lnTo>
                  <a:lnTo>
                    <a:pt x="1909852" y="1917700"/>
                  </a:lnTo>
                  <a:lnTo>
                    <a:pt x="1943437" y="1879600"/>
                  </a:lnTo>
                  <a:lnTo>
                    <a:pt x="1975207" y="1841500"/>
                  </a:lnTo>
                  <a:lnTo>
                    <a:pt x="2005161" y="1803400"/>
                  </a:lnTo>
                  <a:lnTo>
                    <a:pt x="2033300" y="1765300"/>
                  </a:lnTo>
                  <a:lnTo>
                    <a:pt x="2059623" y="1727200"/>
                  </a:lnTo>
                  <a:lnTo>
                    <a:pt x="2084131" y="1689100"/>
                  </a:lnTo>
                  <a:lnTo>
                    <a:pt x="2106824" y="1651000"/>
                  </a:lnTo>
                  <a:lnTo>
                    <a:pt x="2127701" y="1612900"/>
                  </a:lnTo>
                  <a:lnTo>
                    <a:pt x="2146763" y="1562100"/>
                  </a:lnTo>
                  <a:lnTo>
                    <a:pt x="2164009" y="1524000"/>
                  </a:lnTo>
                  <a:lnTo>
                    <a:pt x="2179440" y="1473200"/>
                  </a:lnTo>
                  <a:lnTo>
                    <a:pt x="2193056" y="1435100"/>
                  </a:lnTo>
                  <a:lnTo>
                    <a:pt x="2204856" y="1397000"/>
                  </a:lnTo>
                  <a:lnTo>
                    <a:pt x="2214841" y="1346200"/>
                  </a:lnTo>
                  <a:lnTo>
                    <a:pt x="2223010" y="1308100"/>
                  </a:lnTo>
                  <a:lnTo>
                    <a:pt x="2229364" y="1257300"/>
                  </a:lnTo>
                  <a:lnTo>
                    <a:pt x="2233903" y="1219200"/>
                  </a:lnTo>
                  <a:lnTo>
                    <a:pt x="2236626" y="1168400"/>
                  </a:lnTo>
                  <a:lnTo>
                    <a:pt x="2237533" y="1117600"/>
                  </a:lnTo>
                  <a:lnTo>
                    <a:pt x="2236626" y="1079500"/>
                  </a:lnTo>
                  <a:lnTo>
                    <a:pt x="2233903" y="1028700"/>
                  </a:lnTo>
                  <a:lnTo>
                    <a:pt x="2229364" y="990600"/>
                  </a:lnTo>
                  <a:lnTo>
                    <a:pt x="2223010" y="939800"/>
                  </a:lnTo>
                  <a:lnTo>
                    <a:pt x="2214841" y="901700"/>
                  </a:lnTo>
                  <a:lnTo>
                    <a:pt x="2204856" y="850900"/>
                  </a:lnTo>
                  <a:lnTo>
                    <a:pt x="2193056" y="812800"/>
                  </a:lnTo>
                  <a:lnTo>
                    <a:pt x="2179440" y="762000"/>
                  </a:lnTo>
                  <a:lnTo>
                    <a:pt x="2164009" y="723900"/>
                  </a:lnTo>
                  <a:lnTo>
                    <a:pt x="2146763" y="685800"/>
                  </a:lnTo>
                  <a:lnTo>
                    <a:pt x="2127701" y="635000"/>
                  </a:lnTo>
                  <a:lnTo>
                    <a:pt x="2106824" y="596900"/>
                  </a:lnTo>
                  <a:lnTo>
                    <a:pt x="2084131" y="558800"/>
                  </a:lnTo>
                  <a:lnTo>
                    <a:pt x="2059623" y="520700"/>
                  </a:lnTo>
                  <a:lnTo>
                    <a:pt x="2033300" y="482600"/>
                  </a:lnTo>
                  <a:lnTo>
                    <a:pt x="2005161" y="444500"/>
                  </a:lnTo>
                  <a:lnTo>
                    <a:pt x="1975207" y="406400"/>
                  </a:lnTo>
                  <a:lnTo>
                    <a:pt x="1943437" y="368300"/>
                  </a:lnTo>
                  <a:lnTo>
                    <a:pt x="1909852" y="330200"/>
                  </a:lnTo>
                  <a:lnTo>
                    <a:pt x="1874806" y="292100"/>
                  </a:lnTo>
                  <a:lnTo>
                    <a:pt x="1838690" y="266700"/>
                  </a:lnTo>
                  <a:lnTo>
                    <a:pt x="1801566" y="241300"/>
                  </a:lnTo>
                  <a:lnTo>
                    <a:pt x="1763491" y="203200"/>
                  </a:lnTo>
                  <a:lnTo>
                    <a:pt x="1724526" y="177800"/>
                  </a:lnTo>
                  <a:lnTo>
                    <a:pt x="1684730" y="152400"/>
                  </a:lnTo>
                  <a:lnTo>
                    <a:pt x="1644162" y="139700"/>
                  </a:lnTo>
                  <a:lnTo>
                    <a:pt x="1560949" y="88900"/>
                  </a:lnTo>
                  <a:close/>
                </a:path>
                <a:path w="2237740" h="2235200">
                  <a:moveTo>
                    <a:pt x="1163961" y="0"/>
                  </a:moveTo>
                  <a:lnTo>
                    <a:pt x="1073564" y="0"/>
                  </a:lnTo>
                  <a:lnTo>
                    <a:pt x="1028426" y="12700"/>
                  </a:lnTo>
                  <a:lnTo>
                    <a:pt x="1209099" y="12700"/>
                  </a:lnTo>
                  <a:lnTo>
                    <a:pt x="1163961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>
            <a:extLst>
              <a:ext uri="{FF2B5EF4-FFF2-40B4-BE49-F238E27FC236}">
                <a16:creationId xmlns:a16="http://schemas.microsoft.com/office/drawing/2014/main" id="{BBAD832F-22BF-A638-163A-B9C02FB544A0}"/>
              </a:ext>
            </a:extLst>
          </p:cNvPr>
          <p:cNvSpPr txBox="1"/>
          <p:nvPr/>
        </p:nvSpPr>
        <p:spPr>
          <a:xfrm>
            <a:off x="1228725" y="9581222"/>
            <a:ext cx="17494250" cy="355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lang="es-ES" sz="105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González-Parra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Daudén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Depression: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Role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Inflammation.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Actas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Dermo-Sifiliográficas.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2019;110(1):12-19;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lang="es-ES" sz="105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Correia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Gayao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Cival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Impact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Mental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South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Health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Policy.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2025;4:202.Newone;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lang="es-ES" sz="105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Zozaya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González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lang="es-ES" sz="105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Abdalla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Pereira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F,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Hidalgo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Vega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A.</a:t>
            </a:r>
            <a:r>
              <a:rPr lang="es-ES" sz="105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Manifiesto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para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calidad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vida</a:t>
            </a:r>
            <a:r>
              <a:rPr lang="es-ES" sz="105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las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personas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105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eficiencia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equidad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del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SNS.</a:t>
            </a:r>
            <a:r>
              <a:rPr lang="es-ES" sz="105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Disponible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en: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https://aedv.es/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25">
                <a:solidFill>
                  <a:srgbClr val="939598"/>
                </a:solidFill>
                <a:latin typeface="Noto Sans"/>
                <a:cs typeface="Noto Sans"/>
              </a:rPr>
              <a:t>wp-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content/uploads/2023/01/MANIFIESTO-PSORIASIS-para-AEDV.pdf</a:t>
            </a:r>
            <a:r>
              <a:rPr lang="es-ES" sz="105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(consultado</a:t>
            </a:r>
            <a:r>
              <a:rPr lang="es-ES" sz="105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105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diciembre</a:t>
            </a:r>
            <a:r>
              <a:rPr lang="es-ES" sz="1050" spc="9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2025).</a:t>
            </a:r>
            <a:endParaRPr lang="es-ES" sz="1050">
              <a:latin typeface="Noto Sans"/>
              <a:cs typeface="Noto Sans"/>
            </a:endParaRPr>
          </a:p>
        </p:txBody>
      </p:sp>
      <p:pic>
        <p:nvPicPr>
          <p:cNvPr id="24" name="object 24">
            <a:extLst>
              <a:ext uri="{FF2B5EF4-FFF2-40B4-BE49-F238E27FC236}">
                <a16:creationId xmlns:a16="http://schemas.microsoft.com/office/drawing/2014/main" id="{F6DA6A5B-994A-4274-0370-4F58BBC38E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2121" cy="1545199"/>
          </a:xfrm>
          <a:prstGeom prst="rect">
            <a:avLst/>
          </a:prstGeom>
        </p:spPr>
      </p:pic>
      <p:sp>
        <p:nvSpPr>
          <p:cNvPr id="25" name="object 25">
            <a:extLst>
              <a:ext uri="{FF2B5EF4-FFF2-40B4-BE49-F238E27FC236}">
                <a16:creationId xmlns:a16="http://schemas.microsoft.com/office/drawing/2014/main" id="{29B61CE5-6F06-F6C1-3695-E13DECC24B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5902" y="241091"/>
            <a:ext cx="14526894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t>LA</a:t>
            </a:r>
            <a:r>
              <a:rPr spc="-50"/>
              <a:t> </a:t>
            </a:r>
            <a:r>
              <a:t>PSORIASIS</a:t>
            </a:r>
            <a:r>
              <a:rPr spc="-50"/>
              <a:t> </a:t>
            </a:r>
            <a:r>
              <a:rPr spc="-10"/>
              <a:t>AUMENTA</a:t>
            </a:r>
            <a:r>
              <a:rPr spc="-45"/>
              <a:t> </a:t>
            </a:r>
            <a:r>
              <a:t>EL</a:t>
            </a:r>
            <a:r>
              <a:rPr spc="-50"/>
              <a:t> </a:t>
            </a:r>
            <a:r>
              <a:t>RIESGO</a:t>
            </a:r>
            <a:r>
              <a:rPr spc="-45"/>
              <a:t> </a:t>
            </a:r>
            <a:r>
              <a:t>DE</a:t>
            </a:r>
            <a:r>
              <a:rPr spc="-50"/>
              <a:t> </a:t>
            </a:r>
            <a:r>
              <a:rPr spc="-10"/>
              <a:t>ENFERMEDADES</a:t>
            </a:r>
            <a:r>
              <a:rPr spc="-50"/>
              <a:t> </a:t>
            </a:r>
            <a:r>
              <a:rPr spc="-10"/>
              <a:t>RELACIONADAS </a:t>
            </a:r>
            <a:r>
              <a:t>CON</a:t>
            </a:r>
            <a:r>
              <a:rPr spc="-15"/>
              <a:t> </a:t>
            </a:r>
            <a:r>
              <a:t>LA</a:t>
            </a:r>
            <a:r>
              <a:rPr spc="-15"/>
              <a:t> </a:t>
            </a:r>
            <a:r>
              <a:t>SALUD</a:t>
            </a:r>
            <a:r>
              <a:rPr spc="-15"/>
              <a:t> </a:t>
            </a:r>
            <a:r>
              <a:rPr spc="-45"/>
              <a:t>MENTAL</a:t>
            </a:r>
            <a:r>
              <a:rPr sz="2850" spc="-67" baseline="32163"/>
              <a:t>1-</a:t>
            </a:r>
            <a:r>
              <a:rPr sz="2850" spc="-75" baseline="32163"/>
              <a:t>3</a:t>
            </a:r>
            <a:endParaRPr sz="2850" baseline="32163"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7F691C4-37B6-EC32-FFC7-D31A2676B4EB}"/>
              </a:ext>
            </a:extLst>
          </p:cNvPr>
          <p:cNvSpPr/>
          <p:nvPr/>
        </p:nvSpPr>
        <p:spPr>
          <a:xfrm>
            <a:off x="16464218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1331F7AE-843E-C22C-B582-7F1C63CFCDA4}"/>
              </a:ext>
            </a:extLst>
          </p:cNvPr>
          <p:cNvSpPr txBox="1"/>
          <p:nvPr/>
        </p:nvSpPr>
        <p:spPr>
          <a:xfrm>
            <a:off x="16799368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A7B72835-6E9B-92EA-AE8F-8C85D83B4C53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4A6FC043-0345-5B1A-A14A-D61418D21CF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D5B21BE7-FE6F-7978-95DB-682AEDD643B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B6E248FE-6406-C822-B9B3-218270B8E63C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1338791C-2371-93AB-20D3-0C6D9A69959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7082634C-13D1-39B0-D373-8AB9B22F6E3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38110A20-CE50-C4A4-256F-23F608F4F23A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AB996B14-3CCD-5290-3E01-AE09D5735E4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C1DB5D57-68C8-9401-D6EA-660BAD1BE44E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706F429B-3471-2444-F981-3D35DB1742E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6506C107-739B-FA27-CA7C-A60177F2C796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F21398C1-1DEB-9701-F3E5-1444ABCA6F51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2661C275-D07E-A0B9-9B78-4920F3356E3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EEF587C9-F790-9A62-6EA9-A2E912295CC5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23535CB7-D2BC-3505-A663-B400CA842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6437" y="2867705"/>
            <a:ext cx="2267799" cy="2267799"/>
          </a:xfrm>
          <a:prstGeom prst="rect">
            <a:avLst/>
          </a:prstGeom>
        </p:spPr>
      </p:pic>
      <p:sp>
        <p:nvSpPr>
          <p:cNvPr id="43" name="object 22">
            <a:extLst>
              <a:ext uri="{FF2B5EF4-FFF2-40B4-BE49-F238E27FC236}">
                <a16:creationId xmlns:a16="http://schemas.microsoft.com/office/drawing/2014/main" id="{9A2531C0-53BD-57E0-881E-20B9F26BE114}"/>
              </a:ext>
            </a:extLst>
          </p:cNvPr>
          <p:cNvSpPr txBox="1"/>
          <p:nvPr/>
        </p:nvSpPr>
        <p:spPr>
          <a:xfrm>
            <a:off x="10966451" y="3477305"/>
            <a:ext cx="1630045" cy="1043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350" b="1" spc="-20">
                <a:solidFill>
                  <a:srgbClr val="1D6A85"/>
                </a:solidFill>
                <a:latin typeface="Noto Sans"/>
                <a:cs typeface="Noto Sans"/>
              </a:rPr>
              <a:t>x</a:t>
            </a:r>
            <a:r>
              <a:rPr sz="6650" b="1" spc="-20">
                <a:solidFill>
                  <a:srgbClr val="1D6A85"/>
                </a:solidFill>
                <a:latin typeface="Noto Sans"/>
                <a:cs typeface="Noto Sans"/>
              </a:rPr>
              <a:t>2,8</a:t>
            </a:r>
            <a:endParaRPr sz="6650">
              <a:latin typeface="Noto Sans"/>
              <a:cs typeface="Noto Sans"/>
            </a:endParaRPr>
          </a:p>
        </p:txBody>
      </p:sp>
      <p:sp>
        <p:nvSpPr>
          <p:cNvPr id="22" name="object 2"/>
          <p:cNvSpPr/>
          <p:nvPr/>
        </p:nvSpPr>
        <p:spPr>
          <a:xfrm>
            <a:off x="1997452" y="6984587"/>
            <a:ext cx="4653816" cy="1710055"/>
          </a:xfrm>
          <a:custGeom>
            <a:avLst/>
            <a:gdLst/>
            <a:ahLst/>
            <a:cxnLst/>
            <a:rect l="l" t="t" r="r" b="b"/>
            <a:pathLst>
              <a:path w="4582159" h="1710054">
                <a:moveTo>
                  <a:pt x="4581797" y="0"/>
                </a:moveTo>
                <a:lnTo>
                  <a:pt x="0" y="0"/>
                </a:lnTo>
                <a:lnTo>
                  <a:pt x="0" y="1709843"/>
                </a:lnTo>
                <a:lnTo>
                  <a:pt x="4581797" y="1709843"/>
                </a:lnTo>
                <a:lnTo>
                  <a:pt x="4581797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"/>
          <p:cNvSpPr txBox="1"/>
          <p:nvPr/>
        </p:nvSpPr>
        <p:spPr>
          <a:xfrm>
            <a:off x="3905178" y="7297320"/>
            <a:ext cx="1129030" cy="379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10">
                <a:solidFill>
                  <a:srgbClr val="1D6A85"/>
                </a:solidFill>
                <a:latin typeface="Noto Sans"/>
                <a:cs typeface="Noto Sans"/>
              </a:rPr>
              <a:t>Reporta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45" name="object 4"/>
          <p:cNvSpPr txBox="1"/>
          <p:nvPr/>
        </p:nvSpPr>
        <p:spPr>
          <a:xfrm>
            <a:off x="3905179" y="8005239"/>
            <a:ext cx="1637664" cy="379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emocional</a:t>
            </a:r>
            <a:r>
              <a:rPr sz="2300" spc="-10">
                <a:solidFill>
                  <a:srgbClr val="1D6A85"/>
                </a:solidFill>
                <a:latin typeface="Noto Sans"/>
                <a:cs typeface="Noto Sans"/>
              </a:rPr>
              <a:t>.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46" name="object 5"/>
          <p:cNvSpPr txBox="1"/>
          <p:nvPr/>
        </p:nvSpPr>
        <p:spPr>
          <a:xfrm>
            <a:off x="3905179" y="7608779"/>
            <a:ext cx="1735455" cy="65341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spcBef>
                <a:spcPts val="455"/>
              </a:spcBef>
            </a:pP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afectación</a:t>
            </a:r>
            <a:endParaRPr sz="2300">
              <a:latin typeface="Noto Sans"/>
              <a:cs typeface="Noto Sans"/>
            </a:endParaRPr>
          </a:p>
          <a:p>
            <a:pPr marR="5080" algn="r">
              <a:spcBef>
                <a:spcPts val="204"/>
              </a:spcBef>
            </a:pPr>
            <a:r>
              <a:rPr sz="1350" b="1" spc="-50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1350">
              <a:latin typeface="Noto Sans"/>
              <a:cs typeface="Noto Sans"/>
            </a:endParaRPr>
          </a:p>
        </p:txBody>
      </p:sp>
      <p:grpSp>
        <p:nvGrpSpPr>
          <p:cNvPr id="47" name="object 6"/>
          <p:cNvGrpSpPr/>
          <p:nvPr/>
        </p:nvGrpSpPr>
        <p:grpSpPr>
          <a:xfrm>
            <a:off x="1126524" y="6970748"/>
            <a:ext cx="2625725" cy="1744980"/>
            <a:chOff x="1161623" y="2064810"/>
            <a:chExt cx="2625725" cy="1744980"/>
          </a:xfrm>
        </p:grpSpPr>
        <p:sp>
          <p:nvSpPr>
            <p:cNvPr id="48" name="object 7"/>
            <p:cNvSpPr/>
            <p:nvPr/>
          </p:nvSpPr>
          <p:spPr>
            <a:xfrm>
              <a:off x="3110979" y="2504369"/>
              <a:ext cx="676275" cy="800100"/>
            </a:xfrm>
            <a:custGeom>
              <a:avLst/>
              <a:gdLst/>
              <a:ahLst/>
              <a:cxnLst/>
              <a:rect l="l" t="t" r="r" b="b"/>
              <a:pathLst>
                <a:path w="676275" h="800100">
                  <a:moveTo>
                    <a:pt x="261785" y="788111"/>
                  </a:moveTo>
                  <a:lnTo>
                    <a:pt x="256971" y="746061"/>
                  </a:lnTo>
                  <a:lnTo>
                    <a:pt x="236613" y="699389"/>
                  </a:lnTo>
                  <a:lnTo>
                    <a:pt x="206603" y="678459"/>
                  </a:lnTo>
                  <a:lnTo>
                    <a:pt x="178943" y="681062"/>
                  </a:lnTo>
                  <a:lnTo>
                    <a:pt x="147408" y="688873"/>
                  </a:lnTo>
                  <a:lnTo>
                    <a:pt x="116662" y="690600"/>
                  </a:lnTo>
                  <a:lnTo>
                    <a:pt x="91376" y="674966"/>
                  </a:lnTo>
                  <a:lnTo>
                    <a:pt x="85077" y="653948"/>
                  </a:lnTo>
                  <a:lnTo>
                    <a:pt x="96723" y="615670"/>
                  </a:lnTo>
                  <a:lnTo>
                    <a:pt x="90017" y="596734"/>
                  </a:lnTo>
                  <a:lnTo>
                    <a:pt x="84645" y="593013"/>
                  </a:lnTo>
                  <a:lnTo>
                    <a:pt x="77584" y="588975"/>
                  </a:lnTo>
                  <a:lnTo>
                    <a:pt x="72618" y="584263"/>
                  </a:lnTo>
                  <a:lnTo>
                    <a:pt x="73583" y="578535"/>
                  </a:lnTo>
                  <a:lnTo>
                    <a:pt x="74955" y="576846"/>
                  </a:lnTo>
                  <a:lnTo>
                    <a:pt x="77812" y="576287"/>
                  </a:lnTo>
                  <a:lnTo>
                    <a:pt x="79654" y="573328"/>
                  </a:lnTo>
                  <a:lnTo>
                    <a:pt x="81686" y="563727"/>
                  </a:lnTo>
                  <a:lnTo>
                    <a:pt x="76974" y="556856"/>
                  </a:lnTo>
                  <a:lnTo>
                    <a:pt x="70485" y="551395"/>
                  </a:lnTo>
                  <a:lnTo>
                    <a:pt x="67221" y="546036"/>
                  </a:lnTo>
                  <a:lnTo>
                    <a:pt x="73571" y="536790"/>
                  </a:lnTo>
                  <a:lnTo>
                    <a:pt x="77495" y="527304"/>
                  </a:lnTo>
                  <a:lnTo>
                    <a:pt x="79222" y="517042"/>
                  </a:lnTo>
                  <a:lnTo>
                    <a:pt x="78955" y="505434"/>
                  </a:lnTo>
                  <a:lnTo>
                    <a:pt x="73304" y="491197"/>
                  </a:lnTo>
                  <a:lnTo>
                    <a:pt x="62014" y="486054"/>
                  </a:lnTo>
                  <a:lnTo>
                    <a:pt x="47777" y="484441"/>
                  </a:lnTo>
                  <a:lnTo>
                    <a:pt x="33274" y="480796"/>
                  </a:lnTo>
                  <a:lnTo>
                    <a:pt x="22593" y="470496"/>
                  </a:lnTo>
                  <a:lnTo>
                    <a:pt x="24282" y="458470"/>
                  </a:lnTo>
                  <a:lnTo>
                    <a:pt x="32321" y="446100"/>
                  </a:lnTo>
                  <a:lnTo>
                    <a:pt x="40665" y="434822"/>
                  </a:lnTo>
                  <a:lnTo>
                    <a:pt x="50990" y="416153"/>
                  </a:lnTo>
                  <a:lnTo>
                    <a:pt x="61887" y="391858"/>
                  </a:lnTo>
                  <a:lnTo>
                    <a:pt x="70256" y="366903"/>
                  </a:lnTo>
                  <a:lnTo>
                    <a:pt x="72961" y="346265"/>
                  </a:lnTo>
                  <a:lnTo>
                    <a:pt x="70281" y="334137"/>
                  </a:lnTo>
                  <a:lnTo>
                    <a:pt x="65824" y="323494"/>
                  </a:lnTo>
                  <a:lnTo>
                    <a:pt x="62128" y="312559"/>
                  </a:lnTo>
                  <a:lnTo>
                    <a:pt x="61772" y="299554"/>
                  </a:lnTo>
                  <a:lnTo>
                    <a:pt x="63855" y="291947"/>
                  </a:lnTo>
                  <a:lnTo>
                    <a:pt x="67208" y="284124"/>
                  </a:lnTo>
                  <a:lnTo>
                    <a:pt x="70853" y="276301"/>
                  </a:lnTo>
                  <a:lnTo>
                    <a:pt x="73799" y="268655"/>
                  </a:lnTo>
                  <a:lnTo>
                    <a:pt x="77101" y="253530"/>
                  </a:lnTo>
                  <a:lnTo>
                    <a:pt x="78917" y="237705"/>
                  </a:lnTo>
                  <a:lnTo>
                    <a:pt x="80314" y="221678"/>
                  </a:lnTo>
                  <a:lnTo>
                    <a:pt x="82359" y="205943"/>
                  </a:lnTo>
                  <a:lnTo>
                    <a:pt x="90309" y="176352"/>
                  </a:lnTo>
                  <a:lnTo>
                    <a:pt x="102463" y="150317"/>
                  </a:lnTo>
                  <a:lnTo>
                    <a:pt x="118186" y="126415"/>
                  </a:lnTo>
                  <a:lnTo>
                    <a:pt x="136842" y="103187"/>
                  </a:lnTo>
                  <a:lnTo>
                    <a:pt x="137185" y="95631"/>
                  </a:lnTo>
                  <a:lnTo>
                    <a:pt x="133616" y="89903"/>
                  </a:lnTo>
                  <a:lnTo>
                    <a:pt x="127596" y="87261"/>
                  </a:lnTo>
                  <a:lnTo>
                    <a:pt x="120586" y="88976"/>
                  </a:lnTo>
                  <a:lnTo>
                    <a:pt x="77063" y="148996"/>
                  </a:lnTo>
                  <a:lnTo>
                    <a:pt x="60477" y="211823"/>
                  </a:lnTo>
                  <a:lnTo>
                    <a:pt x="54914" y="251612"/>
                  </a:lnTo>
                  <a:lnTo>
                    <a:pt x="50266" y="268198"/>
                  </a:lnTo>
                  <a:lnTo>
                    <a:pt x="44297" y="282498"/>
                  </a:lnTo>
                  <a:lnTo>
                    <a:pt x="39814" y="297891"/>
                  </a:lnTo>
                  <a:lnTo>
                    <a:pt x="39598" y="317804"/>
                  </a:lnTo>
                  <a:lnTo>
                    <a:pt x="41351" y="324612"/>
                  </a:lnTo>
                  <a:lnTo>
                    <a:pt x="44183" y="330771"/>
                  </a:lnTo>
                  <a:lnTo>
                    <a:pt x="47091" y="336511"/>
                  </a:lnTo>
                  <a:lnTo>
                    <a:pt x="49085" y="342049"/>
                  </a:lnTo>
                  <a:lnTo>
                    <a:pt x="41186" y="383349"/>
                  </a:lnTo>
                  <a:lnTo>
                    <a:pt x="21653" y="422325"/>
                  </a:lnTo>
                  <a:lnTo>
                    <a:pt x="8191" y="440499"/>
                  </a:lnTo>
                  <a:lnTo>
                    <a:pt x="2743" y="450189"/>
                  </a:lnTo>
                  <a:lnTo>
                    <a:pt x="17348" y="498487"/>
                  </a:lnTo>
                  <a:lnTo>
                    <a:pt x="57048" y="509320"/>
                  </a:lnTo>
                  <a:lnTo>
                    <a:pt x="56057" y="519772"/>
                  </a:lnTo>
                  <a:lnTo>
                    <a:pt x="45770" y="536638"/>
                  </a:lnTo>
                  <a:lnTo>
                    <a:pt x="43929" y="547408"/>
                  </a:lnTo>
                  <a:lnTo>
                    <a:pt x="44577" y="554596"/>
                  </a:lnTo>
                  <a:lnTo>
                    <a:pt x="53619" y="566712"/>
                  </a:lnTo>
                  <a:lnTo>
                    <a:pt x="53632" y="568591"/>
                  </a:lnTo>
                  <a:lnTo>
                    <a:pt x="50355" y="573760"/>
                  </a:lnTo>
                  <a:lnTo>
                    <a:pt x="49847" y="577418"/>
                  </a:lnTo>
                  <a:lnTo>
                    <a:pt x="50495" y="590664"/>
                  </a:lnTo>
                  <a:lnTo>
                    <a:pt x="55689" y="600595"/>
                  </a:lnTo>
                  <a:lnTo>
                    <a:pt x="64109" y="608317"/>
                  </a:lnTo>
                  <a:lnTo>
                    <a:pt x="74409" y="614934"/>
                  </a:lnTo>
                  <a:lnTo>
                    <a:pt x="68313" y="629564"/>
                  </a:lnTo>
                  <a:lnTo>
                    <a:pt x="63563" y="642505"/>
                  </a:lnTo>
                  <a:lnTo>
                    <a:pt x="61810" y="655993"/>
                  </a:lnTo>
                  <a:lnTo>
                    <a:pt x="64693" y="672211"/>
                  </a:lnTo>
                  <a:lnTo>
                    <a:pt x="78803" y="695756"/>
                  </a:lnTo>
                  <a:lnTo>
                    <a:pt x="100545" y="709485"/>
                  </a:lnTo>
                  <a:lnTo>
                    <a:pt x="126314" y="714921"/>
                  </a:lnTo>
                  <a:lnTo>
                    <a:pt x="152463" y="713562"/>
                  </a:lnTo>
                  <a:lnTo>
                    <a:pt x="171348" y="708215"/>
                  </a:lnTo>
                  <a:lnTo>
                    <a:pt x="188760" y="702868"/>
                  </a:lnTo>
                  <a:lnTo>
                    <a:pt x="205117" y="703567"/>
                  </a:lnTo>
                  <a:lnTo>
                    <a:pt x="230289" y="733475"/>
                  </a:lnTo>
                  <a:lnTo>
                    <a:pt x="238582" y="788060"/>
                  </a:lnTo>
                  <a:lnTo>
                    <a:pt x="243039" y="797521"/>
                  </a:lnTo>
                  <a:lnTo>
                    <a:pt x="250723" y="800100"/>
                  </a:lnTo>
                  <a:lnTo>
                    <a:pt x="258140" y="796671"/>
                  </a:lnTo>
                  <a:lnTo>
                    <a:pt x="261785" y="788111"/>
                  </a:lnTo>
                  <a:close/>
                </a:path>
                <a:path w="676275" h="800100">
                  <a:moveTo>
                    <a:pt x="263334" y="222275"/>
                  </a:moveTo>
                  <a:lnTo>
                    <a:pt x="236296" y="192735"/>
                  </a:lnTo>
                  <a:lnTo>
                    <a:pt x="229273" y="190881"/>
                  </a:lnTo>
                  <a:lnTo>
                    <a:pt x="227050" y="191363"/>
                  </a:lnTo>
                  <a:lnTo>
                    <a:pt x="224447" y="193344"/>
                  </a:lnTo>
                  <a:lnTo>
                    <a:pt x="223126" y="195326"/>
                  </a:lnTo>
                  <a:lnTo>
                    <a:pt x="220878" y="204609"/>
                  </a:lnTo>
                  <a:lnTo>
                    <a:pt x="224675" y="212305"/>
                  </a:lnTo>
                  <a:lnTo>
                    <a:pt x="230047" y="218274"/>
                  </a:lnTo>
                  <a:lnTo>
                    <a:pt x="232486" y="222415"/>
                  </a:lnTo>
                  <a:lnTo>
                    <a:pt x="226822" y="228384"/>
                  </a:lnTo>
                  <a:lnTo>
                    <a:pt x="221983" y="235826"/>
                  </a:lnTo>
                  <a:lnTo>
                    <a:pt x="220751" y="243471"/>
                  </a:lnTo>
                  <a:lnTo>
                    <a:pt x="225920" y="250050"/>
                  </a:lnTo>
                  <a:lnTo>
                    <a:pt x="233870" y="251167"/>
                  </a:lnTo>
                  <a:lnTo>
                    <a:pt x="241820" y="247053"/>
                  </a:lnTo>
                  <a:lnTo>
                    <a:pt x="248983" y="240322"/>
                  </a:lnTo>
                  <a:lnTo>
                    <a:pt x="254558" y="233603"/>
                  </a:lnTo>
                  <a:lnTo>
                    <a:pt x="263334" y="222275"/>
                  </a:lnTo>
                  <a:close/>
                </a:path>
                <a:path w="676275" h="800100">
                  <a:moveTo>
                    <a:pt x="318046" y="299986"/>
                  </a:moveTo>
                  <a:lnTo>
                    <a:pt x="285051" y="272326"/>
                  </a:lnTo>
                  <a:lnTo>
                    <a:pt x="274535" y="270891"/>
                  </a:lnTo>
                  <a:lnTo>
                    <a:pt x="268452" y="271018"/>
                  </a:lnTo>
                  <a:lnTo>
                    <a:pt x="235051" y="296633"/>
                  </a:lnTo>
                  <a:lnTo>
                    <a:pt x="239941" y="305396"/>
                  </a:lnTo>
                  <a:lnTo>
                    <a:pt x="247510" y="307301"/>
                  </a:lnTo>
                  <a:lnTo>
                    <a:pt x="255092" y="303669"/>
                  </a:lnTo>
                  <a:lnTo>
                    <a:pt x="263309" y="298348"/>
                  </a:lnTo>
                  <a:lnTo>
                    <a:pt x="272770" y="295224"/>
                  </a:lnTo>
                  <a:lnTo>
                    <a:pt x="284251" y="296468"/>
                  </a:lnTo>
                  <a:lnTo>
                    <a:pt x="291947" y="300621"/>
                  </a:lnTo>
                  <a:lnTo>
                    <a:pt x="297789" y="305219"/>
                  </a:lnTo>
                  <a:lnTo>
                    <a:pt x="303669" y="307771"/>
                  </a:lnTo>
                  <a:lnTo>
                    <a:pt x="311835" y="308686"/>
                  </a:lnTo>
                  <a:lnTo>
                    <a:pt x="318046" y="299986"/>
                  </a:lnTo>
                  <a:close/>
                </a:path>
                <a:path w="676275" h="800100">
                  <a:moveTo>
                    <a:pt x="330974" y="210477"/>
                  </a:moveTo>
                  <a:lnTo>
                    <a:pt x="330492" y="194729"/>
                  </a:lnTo>
                  <a:lnTo>
                    <a:pt x="324091" y="189318"/>
                  </a:lnTo>
                  <a:lnTo>
                    <a:pt x="317055" y="190868"/>
                  </a:lnTo>
                  <a:lnTo>
                    <a:pt x="289687" y="223901"/>
                  </a:lnTo>
                  <a:lnTo>
                    <a:pt x="295529" y="231965"/>
                  </a:lnTo>
                  <a:lnTo>
                    <a:pt x="302221" y="240017"/>
                  </a:lnTo>
                  <a:lnTo>
                    <a:pt x="311543" y="248196"/>
                  </a:lnTo>
                  <a:lnTo>
                    <a:pt x="321271" y="251802"/>
                  </a:lnTo>
                  <a:lnTo>
                    <a:pt x="329209" y="246151"/>
                  </a:lnTo>
                  <a:lnTo>
                    <a:pt x="330403" y="237451"/>
                  </a:lnTo>
                  <a:lnTo>
                    <a:pt x="326402" y="230568"/>
                  </a:lnTo>
                  <a:lnTo>
                    <a:pt x="321259" y="225247"/>
                  </a:lnTo>
                  <a:lnTo>
                    <a:pt x="319011" y="221284"/>
                  </a:lnTo>
                  <a:lnTo>
                    <a:pt x="323215" y="215595"/>
                  </a:lnTo>
                  <a:lnTo>
                    <a:pt x="330974" y="210477"/>
                  </a:lnTo>
                  <a:close/>
                </a:path>
                <a:path w="676275" h="800100">
                  <a:moveTo>
                    <a:pt x="339725" y="409587"/>
                  </a:moveTo>
                  <a:lnTo>
                    <a:pt x="339242" y="396824"/>
                  </a:lnTo>
                  <a:lnTo>
                    <a:pt x="338289" y="389407"/>
                  </a:lnTo>
                  <a:lnTo>
                    <a:pt x="336257" y="384352"/>
                  </a:lnTo>
                  <a:lnTo>
                    <a:pt x="330733" y="381977"/>
                  </a:lnTo>
                  <a:lnTo>
                    <a:pt x="325831" y="383044"/>
                  </a:lnTo>
                  <a:lnTo>
                    <a:pt x="317080" y="411848"/>
                  </a:lnTo>
                  <a:lnTo>
                    <a:pt x="317411" y="424141"/>
                  </a:lnTo>
                  <a:lnTo>
                    <a:pt x="318198" y="431165"/>
                  </a:lnTo>
                  <a:lnTo>
                    <a:pt x="322618" y="436168"/>
                  </a:lnTo>
                  <a:lnTo>
                    <a:pt x="329031" y="437527"/>
                  </a:lnTo>
                  <a:lnTo>
                    <a:pt x="335254" y="435444"/>
                  </a:lnTo>
                  <a:lnTo>
                    <a:pt x="339077" y="430098"/>
                  </a:lnTo>
                  <a:lnTo>
                    <a:pt x="339686" y="422452"/>
                  </a:lnTo>
                  <a:lnTo>
                    <a:pt x="339725" y="409587"/>
                  </a:lnTo>
                  <a:close/>
                </a:path>
                <a:path w="676275" h="800100">
                  <a:moveTo>
                    <a:pt x="405003" y="490829"/>
                  </a:moveTo>
                  <a:lnTo>
                    <a:pt x="373570" y="463130"/>
                  </a:lnTo>
                  <a:lnTo>
                    <a:pt x="357898" y="463054"/>
                  </a:lnTo>
                  <a:lnTo>
                    <a:pt x="343255" y="467372"/>
                  </a:lnTo>
                  <a:lnTo>
                    <a:pt x="335394" y="472160"/>
                  </a:lnTo>
                  <a:lnTo>
                    <a:pt x="327787" y="479348"/>
                  </a:lnTo>
                  <a:lnTo>
                    <a:pt x="324116" y="487794"/>
                  </a:lnTo>
                  <a:lnTo>
                    <a:pt x="328091" y="496354"/>
                  </a:lnTo>
                  <a:lnTo>
                    <a:pt x="336194" y="498716"/>
                  </a:lnTo>
                  <a:lnTo>
                    <a:pt x="344957" y="494652"/>
                  </a:lnTo>
                  <a:lnTo>
                    <a:pt x="354507" y="488823"/>
                  </a:lnTo>
                  <a:lnTo>
                    <a:pt x="364998" y="485902"/>
                  </a:lnTo>
                  <a:lnTo>
                    <a:pt x="374269" y="488111"/>
                  </a:lnTo>
                  <a:lnTo>
                    <a:pt x="382295" y="492836"/>
                  </a:lnTo>
                  <a:lnTo>
                    <a:pt x="389216" y="497395"/>
                  </a:lnTo>
                  <a:lnTo>
                    <a:pt x="395160" y="499160"/>
                  </a:lnTo>
                  <a:lnTo>
                    <a:pt x="401891" y="496404"/>
                  </a:lnTo>
                  <a:lnTo>
                    <a:pt x="405003" y="490829"/>
                  </a:lnTo>
                  <a:close/>
                </a:path>
                <a:path w="676275" h="800100">
                  <a:moveTo>
                    <a:pt x="439204" y="270548"/>
                  </a:moveTo>
                  <a:lnTo>
                    <a:pt x="438721" y="257771"/>
                  </a:lnTo>
                  <a:lnTo>
                    <a:pt x="437769" y="250367"/>
                  </a:lnTo>
                  <a:lnTo>
                    <a:pt x="435749" y="245300"/>
                  </a:lnTo>
                  <a:lnTo>
                    <a:pt x="430212" y="242925"/>
                  </a:lnTo>
                  <a:lnTo>
                    <a:pt x="425310" y="243992"/>
                  </a:lnTo>
                  <a:lnTo>
                    <a:pt x="416572" y="272808"/>
                  </a:lnTo>
                  <a:lnTo>
                    <a:pt x="416890" y="285102"/>
                  </a:lnTo>
                  <a:lnTo>
                    <a:pt x="417677" y="292125"/>
                  </a:lnTo>
                  <a:lnTo>
                    <a:pt x="422097" y="297116"/>
                  </a:lnTo>
                  <a:lnTo>
                    <a:pt x="428523" y="298488"/>
                  </a:lnTo>
                  <a:lnTo>
                    <a:pt x="434746" y="296405"/>
                  </a:lnTo>
                  <a:lnTo>
                    <a:pt x="438556" y="291058"/>
                  </a:lnTo>
                  <a:lnTo>
                    <a:pt x="439166" y="283400"/>
                  </a:lnTo>
                  <a:lnTo>
                    <a:pt x="439204" y="270548"/>
                  </a:lnTo>
                  <a:close/>
                </a:path>
                <a:path w="676275" h="800100">
                  <a:moveTo>
                    <a:pt x="504939" y="337324"/>
                  </a:moveTo>
                  <a:lnTo>
                    <a:pt x="502475" y="331254"/>
                  </a:lnTo>
                  <a:lnTo>
                    <a:pt x="495820" y="326326"/>
                  </a:lnTo>
                  <a:lnTo>
                    <a:pt x="488988" y="328206"/>
                  </a:lnTo>
                  <a:lnTo>
                    <a:pt x="482231" y="333082"/>
                  </a:lnTo>
                  <a:lnTo>
                    <a:pt x="475869" y="337134"/>
                  </a:lnTo>
                  <a:lnTo>
                    <a:pt x="469201" y="339712"/>
                  </a:lnTo>
                  <a:lnTo>
                    <a:pt x="462076" y="339864"/>
                  </a:lnTo>
                  <a:lnTo>
                    <a:pt x="455231" y="337959"/>
                  </a:lnTo>
                  <a:lnTo>
                    <a:pt x="449275" y="334937"/>
                  </a:lnTo>
                  <a:lnTo>
                    <a:pt x="443953" y="330758"/>
                  </a:lnTo>
                  <a:lnTo>
                    <a:pt x="438632" y="327393"/>
                  </a:lnTo>
                  <a:lnTo>
                    <a:pt x="432625" y="326796"/>
                  </a:lnTo>
                  <a:lnTo>
                    <a:pt x="426059" y="328231"/>
                  </a:lnTo>
                  <a:lnTo>
                    <a:pt x="422198" y="337223"/>
                  </a:lnTo>
                  <a:lnTo>
                    <a:pt x="426339" y="346798"/>
                  </a:lnTo>
                  <a:lnTo>
                    <a:pt x="435241" y="353987"/>
                  </a:lnTo>
                  <a:lnTo>
                    <a:pt x="438416" y="355904"/>
                  </a:lnTo>
                  <a:lnTo>
                    <a:pt x="452678" y="361607"/>
                  </a:lnTo>
                  <a:lnTo>
                    <a:pt x="468185" y="362800"/>
                  </a:lnTo>
                  <a:lnTo>
                    <a:pt x="483362" y="359460"/>
                  </a:lnTo>
                  <a:lnTo>
                    <a:pt x="496620" y="351497"/>
                  </a:lnTo>
                  <a:lnTo>
                    <a:pt x="501040" y="347205"/>
                  </a:lnTo>
                  <a:lnTo>
                    <a:pt x="504139" y="342557"/>
                  </a:lnTo>
                  <a:lnTo>
                    <a:pt x="504939" y="337324"/>
                  </a:lnTo>
                  <a:close/>
                </a:path>
                <a:path w="676275" h="800100">
                  <a:moveTo>
                    <a:pt x="512356" y="270548"/>
                  </a:moveTo>
                  <a:lnTo>
                    <a:pt x="511873" y="257771"/>
                  </a:lnTo>
                  <a:lnTo>
                    <a:pt x="510908" y="250367"/>
                  </a:lnTo>
                  <a:lnTo>
                    <a:pt x="508889" y="245300"/>
                  </a:lnTo>
                  <a:lnTo>
                    <a:pt x="503364" y="242925"/>
                  </a:lnTo>
                  <a:lnTo>
                    <a:pt x="498462" y="243992"/>
                  </a:lnTo>
                  <a:lnTo>
                    <a:pt x="489712" y="272808"/>
                  </a:lnTo>
                  <a:lnTo>
                    <a:pt x="490029" y="285102"/>
                  </a:lnTo>
                  <a:lnTo>
                    <a:pt x="490829" y="292125"/>
                  </a:lnTo>
                  <a:lnTo>
                    <a:pt x="495249" y="297116"/>
                  </a:lnTo>
                  <a:lnTo>
                    <a:pt x="501662" y="298488"/>
                  </a:lnTo>
                  <a:lnTo>
                    <a:pt x="507885" y="296405"/>
                  </a:lnTo>
                  <a:lnTo>
                    <a:pt x="511708" y="291058"/>
                  </a:lnTo>
                  <a:lnTo>
                    <a:pt x="512318" y="283400"/>
                  </a:lnTo>
                  <a:lnTo>
                    <a:pt x="512356" y="270548"/>
                  </a:lnTo>
                  <a:close/>
                </a:path>
                <a:path w="676275" h="800100">
                  <a:moveTo>
                    <a:pt x="584974" y="308317"/>
                  </a:moveTo>
                  <a:lnTo>
                    <a:pt x="581342" y="266026"/>
                  </a:lnTo>
                  <a:lnTo>
                    <a:pt x="563816" y="225120"/>
                  </a:lnTo>
                  <a:lnTo>
                    <a:pt x="536841" y="195643"/>
                  </a:lnTo>
                  <a:lnTo>
                    <a:pt x="503567" y="176822"/>
                  </a:lnTo>
                  <a:lnTo>
                    <a:pt x="497141" y="178155"/>
                  </a:lnTo>
                  <a:lnTo>
                    <a:pt x="492836" y="182816"/>
                  </a:lnTo>
                  <a:lnTo>
                    <a:pt x="491515" y="188341"/>
                  </a:lnTo>
                  <a:lnTo>
                    <a:pt x="491312" y="189318"/>
                  </a:lnTo>
                  <a:lnTo>
                    <a:pt x="493077" y="195643"/>
                  </a:lnTo>
                  <a:lnTo>
                    <a:pt x="493306" y="196037"/>
                  </a:lnTo>
                  <a:lnTo>
                    <a:pt x="497370" y="199097"/>
                  </a:lnTo>
                  <a:lnTo>
                    <a:pt x="505396" y="203619"/>
                  </a:lnTo>
                  <a:lnTo>
                    <a:pt x="514108" y="208343"/>
                  </a:lnTo>
                  <a:lnTo>
                    <a:pt x="520395" y="212115"/>
                  </a:lnTo>
                  <a:lnTo>
                    <a:pt x="548678" y="242900"/>
                  </a:lnTo>
                  <a:lnTo>
                    <a:pt x="561708" y="279539"/>
                  </a:lnTo>
                  <a:lnTo>
                    <a:pt x="561009" y="317817"/>
                  </a:lnTo>
                  <a:lnTo>
                    <a:pt x="548093" y="353529"/>
                  </a:lnTo>
                  <a:lnTo>
                    <a:pt x="524497" y="382460"/>
                  </a:lnTo>
                  <a:lnTo>
                    <a:pt x="491731" y="400367"/>
                  </a:lnTo>
                  <a:lnTo>
                    <a:pt x="451319" y="403059"/>
                  </a:lnTo>
                  <a:lnTo>
                    <a:pt x="423506" y="394284"/>
                  </a:lnTo>
                  <a:lnTo>
                    <a:pt x="399415" y="377444"/>
                  </a:lnTo>
                  <a:lnTo>
                    <a:pt x="380758" y="354088"/>
                  </a:lnTo>
                  <a:lnTo>
                    <a:pt x="377177" y="345274"/>
                  </a:lnTo>
                  <a:lnTo>
                    <a:pt x="369227" y="325755"/>
                  </a:lnTo>
                  <a:lnTo>
                    <a:pt x="382981" y="302577"/>
                  </a:lnTo>
                  <a:lnTo>
                    <a:pt x="392150" y="277533"/>
                  </a:lnTo>
                  <a:lnTo>
                    <a:pt x="396468" y="251040"/>
                  </a:lnTo>
                  <a:lnTo>
                    <a:pt x="395706" y="225120"/>
                  </a:lnTo>
                  <a:lnTo>
                    <a:pt x="395655" y="223481"/>
                  </a:lnTo>
                  <a:lnTo>
                    <a:pt x="404888" y="214922"/>
                  </a:lnTo>
                  <a:lnTo>
                    <a:pt x="439978" y="197104"/>
                  </a:lnTo>
                  <a:lnTo>
                    <a:pt x="445008" y="196037"/>
                  </a:lnTo>
                  <a:lnTo>
                    <a:pt x="454583" y="193776"/>
                  </a:lnTo>
                  <a:lnTo>
                    <a:pt x="461530" y="189318"/>
                  </a:lnTo>
                  <a:lnTo>
                    <a:pt x="463727" y="180594"/>
                  </a:lnTo>
                  <a:lnTo>
                    <a:pt x="456831" y="171678"/>
                  </a:lnTo>
                  <a:lnTo>
                    <a:pt x="442696" y="171462"/>
                  </a:lnTo>
                  <a:lnTo>
                    <a:pt x="427012" y="175780"/>
                  </a:lnTo>
                  <a:lnTo>
                    <a:pt x="415290" y="180594"/>
                  </a:lnTo>
                  <a:lnTo>
                    <a:pt x="409041" y="184124"/>
                  </a:lnTo>
                  <a:lnTo>
                    <a:pt x="403136" y="188341"/>
                  </a:lnTo>
                  <a:lnTo>
                    <a:pt x="397548" y="192519"/>
                  </a:lnTo>
                  <a:lnTo>
                    <a:pt x="392023" y="196037"/>
                  </a:lnTo>
                  <a:lnTo>
                    <a:pt x="390512" y="196850"/>
                  </a:lnTo>
                  <a:lnTo>
                    <a:pt x="389343" y="197104"/>
                  </a:lnTo>
                  <a:lnTo>
                    <a:pt x="387680" y="196850"/>
                  </a:lnTo>
                  <a:lnTo>
                    <a:pt x="374269" y="172567"/>
                  </a:lnTo>
                  <a:lnTo>
                    <a:pt x="374269" y="243293"/>
                  </a:lnTo>
                  <a:lnTo>
                    <a:pt x="366522" y="284251"/>
                  </a:lnTo>
                  <a:lnTo>
                    <a:pt x="345249" y="317817"/>
                  </a:lnTo>
                  <a:lnTo>
                    <a:pt x="314083" y="340258"/>
                  </a:lnTo>
                  <a:lnTo>
                    <a:pt x="275729" y="348526"/>
                  </a:lnTo>
                  <a:lnTo>
                    <a:pt x="237375" y="340258"/>
                  </a:lnTo>
                  <a:lnTo>
                    <a:pt x="206222" y="317817"/>
                  </a:lnTo>
                  <a:lnTo>
                    <a:pt x="200139" y="308317"/>
                  </a:lnTo>
                  <a:lnTo>
                    <a:pt x="184950" y="284251"/>
                  </a:lnTo>
                  <a:lnTo>
                    <a:pt x="177203" y="243293"/>
                  </a:lnTo>
                  <a:lnTo>
                    <a:pt x="184950" y="202336"/>
                  </a:lnTo>
                  <a:lnTo>
                    <a:pt x="206057" y="168884"/>
                  </a:lnTo>
                  <a:lnTo>
                    <a:pt x="237375" y="146342"/>
                  </a:lnTo>
                  <a:lnTo>
                    <a:pt x="275729" y="138074"/>
                  </a:lnTo>
                  <a:lnTo>
                    <a:pt x="314083" y="146342"/>
                  </a:lnTo>
                  <a:lnTo>
                    <a:pt x="345401" y="168884"/>
                  </a:lnTo>
                  <a:lnTo>
                    <a:pt x="366522" y="202336"/>
                  </a:lnTo>
                  <a:lnTo>
                    <a:pt x="374192" y="242900"/>
                  </a:lnTo>
                  <a:lnTo>
                    <a:pt x="374269" y="243293"/>
                  </a:lnTo>
                  <a:lnTo>
                    <a:pt x="374269" y="172567"/>
                  </a:lnTo>
                  <a:lnTo>
                    <a:pt x="365925" y="157441"/>
                  </a:lnTo>
                  <a:lnTo>
                    <a:pt x="343369" y="138074"/>
                  </a:lnTo>
                  <a:lnTo>
                    <a:pt x="334378" y="130340"/>
                  </a:lnTo>
                  <a:lnTo>
                    <a:pt x="296735" y="116230"/>
                  </a:lnTo>
                  <a:lnTo>
                    <a:pt x="256717" y="115798"/>
                  </a:lnTo>
                  <a:lnTo>
                    <a:pt x="218020" y="129692"/>
                  </a:lnTo>
                  <a:lnTo>
                    <a:pt x="184353" y="158610"/>
                  </a:lnTo>
                  <a:lnTo>
                    <a:pt x="160375" y="204317"/>
                  </a:lnTo>
                  <a:lnTo>
                    <a:pt x="155384" y="254635"/>
                  </a:lnTo>
                  <a:lnTo>
                    <a:pt x="168719" y="303199"/>
                  </a:lnTo>
                  <a:lnTo>
                    <a:pt x="199720" y="343662"/>
                  </a:lnTo>
                  <a:lnTo>
                    <a:pt x="240626" y="366077"/>
                  </a:lnTo>
                  <a:lnTo>
                    <a:pt x="259410" y="370916"/>
                  </a:lnTo>
                  <a:lnTo>
                    <a:pt x="260388" y="372656"/>
                  </a:lnTo>
                  <a:lnTo>
                    <a:pt x="244805" y="424599"/>
                  </a:lnTo>
                  <a:lnTo>
                    <a:pt x="244513" y="453250"/>
                  </a:lnTo>
                  <a:lnTo>
                    <a:pt x="250482" y="480060"/>
                  </a:lnTo>
                  <a:lnTo>
                    <a:pt x="253072" y="486537"/>
                  </a:lnTo>
                  <a:lnTo>
                    <a:pt x="256286" y="491286"/>
                  </a:lnTo>
                  <a:lnTo>
                    <a:pt x="260883" y="493610"/>
                  </a:lnTo>
                  <a:lnTo>
                    <a:pt x="267652" y="492798"/>
                  </a:lnTo>
                  <a:lnTo>
                    <a:pt x="273634" y="486918"/>
                  </a:lnTo>
                  <a:lnTo>
                    <a:pt x="273570" y="477481"/>
                  </a:lnTo>
                  <a:lnTo>
                    <a:pt x="270649" y="467029"/>
                  </a:lnTo>
                  <a:lnTo>
                    <a:pt x="268097" y="458127"/>
                  </a:lnTo>
                  <a:lnTo>
                    <a:pt x="266611" y="437934"/>
                  </a:lnTo>
                  <a:lnTo>
                    <a:pt x="274535" y="395122"/>
                  </a:lnTo>
                  <a:lnTo>
                    <a:pt x="300469" y="369468"/>
                  </a:lnTo>
                  <a:lnTo>
                    <a:pt x="307187" y="367919"/>
                  </a:lnTo>
                  <a:lnTo>
                    <a:pt x="341947" y="350862"/>
                  </a:lnTo>
                  <a:lnTo>
                    <a:pt x="345617" y="348526"/>
                  </a:lnTo>
                  <a:lnTo>
                    <a:pt x="348792" y="346494"/>
                  </a:lnTo>
                  <a:lnTo>
                    <a:pt x="352539" y="345274"/>
                  </a:lnTo>
                  <a:lnTo>
                    <a:pt x="355942" y="355396"/>
                  </a:lnTo>
                  <a:lnTo>
                    <a:pt x="360908" y="365556"/>
                  </a:lnTo>
                  <a:lnTo>
                    <a:pt x="366788" y="375043"/>
                  </a:lnTo>
                  <a:lnTo>
                    <a:pt x="373087" y="383514"/>
                  </a:lnTo>
                  <a:lnTo>
                    <a:pt x="375983" y="387083"/>
                  </a:lnTo>
                  <a:lnTo>
                    <a:pt x="389369" y="398843"/>
                  </a:lnTo>
                  <a:lnTo>
                    <a:pt x="389864" y="399948"/>
                  </a:lnTo>
                  <a:lnTo>
                    <a:pt x="390982" y="408609"/>
                  </a:lnTo>
                  <a:lnTo>
                    <a:pt x="390626" y="415594"/>
                  </a:lnTo>
                  <a:lnTo>
                    <a:pt x="390499" y="420687"/>
                  </a:lnTo>
                  <a:lnTo>
                    <a:pt x="391236" y="429971"/>
                  </a:lnTo>
                  <a:lnTo>
                    <a:pt x="396468" y="436626"/>
                  </a:lnTo>
                  <a:lnTo>
                    <a:pt x="404939" y="437502"/>
                  </a:lnTo>
                  <a:lnTo>
                    <a:pt x="410387" y="432701"/>
                  </a:lnTo>
                  <a:lnTo>
                    <a:pt x="412673" y="425323"/>
                  </a:lnTo>
                  <a:lnTo>
                    <a:pt x="412788" y="424967"/>
                  </a:lnTo>
                  <a:lnTo>
                    <a:pt x="412902" y="424599"/>
                  </a:lnTo>
                  <a:lnTo>
                    <a:pt x="412572" y="416077"/>
                  </a:lnTo>
                  <a:lnTo>
                    <a:pt x="412546" y="415594"/>
                  </a:lnTo>
                  <a:lnTo>
                    <a:pt x="424853" y="420687"/>
                  </a:lnTo>
                  <a:lnTo>
                    <a:pt x="437781" y="424599"/>
                  </a:lnTo>
                  <a:lnTo>
                    <a:pt x="437921" y="424599"/>
                  </a:lnTo>
                  <a:lnTo>
                    <a:pt x="450532" y="427024"/>
                  </a:lnTo>
                  <a:lnTo>
                    <a:pt x="463753" y="428078"/>
                  </a:lnTo>
                  <a:lnTo>
                    <a:pt x="456882" y="475805"/>
                  </a:lnTo>
                  <a:lnTo>
                    <a:pt x="433311" y="513295"/>
                  </a:lnTo>
                  <a:lnTo>
                    <a:pt x="398132" y="536829"/>
                  </a:lnTo>
                  <a:lnTo>
                    <a:pt x="356387" y="542683"/>
                  </a:lnTo>
                  <a:lnTo>
                    <a:pt x="313182" y="527164"/>
                  </a:lnTo>
                  <a:lnTo>
                    <a:pt x="306362" y="521830"/>
                  </a:lnTo>
                  <a:lnTo>
                    <a:pt x="298424" y="516115"/>
                  </a:lnTo>
                  <a:lnTo>
                    <a:pt x="290499" y="513969"/>
                  </a:lnTo>
                  <a:lnTo>
                    <a:pt x="283705" y="519366"/>
                  </a:lnTo>
                  <a:lnTo>
                    <a:pt x="283425" y="527164"/>
                  </a:lnTo>
                  <a:lnTo>
                    <a:pt x="283311" y="530339"/>
                  </a:lnTo>
                  <a:lnTo>
                    <a:pt x="291211" y="540486"/>
                  </a:lnTo>
                  <a:lnTo>
                    <a:pt x="302577" y="548830"/>
                  </a:lnTo>
                  <a:lnTo>
                    <a:pt x="312534" y="554405"/>
                  </a:lnTo>
                  <a:lnTo>
                    <a:pt x="355803" y="566826"/>
                  </a:lnTo>
                  <a:lnTo>
                    <a:pt x="397459" y="562343"/>
                  </a:lnTo>
                  <a:lnTo>
                    <a:pt x="434378" y="543420"/>
                  </a:lnTo>
                  <a:lnTo>
                    <a:pt x="435063" y="542683"/>
                  </a:lnTo>
                  <a:lnTo>
                    <a:pt x="463461" y="512559"/>
                  </a:lnTo>
                  <a:lnTo>
                    <a:pt x="481596" y="472249"/>
                  </a:lnTo>
                  <a:lnTo>
                    <a:pt x="485660" y="425323"/>
                  </a:lnTo>
                  <a:lnTo>
                    <a:pt x="485698" y="424967"/>
                  </a:lnTo>
                  <a:lnTo>
                    <a:pt x="525056" y="410311"/>
                  </a:lnTo>
                  <a:lnTo>
                    <a:pt x="555561" y="383768"/>
                  </a:lnTo>
                  <a:lnTo>
                    <a:pt x="575957" y="348678"/>
                  </a:lnTo>
                  <a:lnTo>
                    <a:pt x="584974" y="308317"/>
                  </a:lnTo>
                  <a:close/>
                </a:path>
                <a:path w="676275" h="800100">
                  <a:moveTo>
                    <a:pt x="604139" y="786828"/>
                  </a:moveTo>
                  <a:lnTo>
                    <a:pt x="586955" y="731672"/>
                  </a:lnTo>
                  <a:lnTo>
                    <a:pt x="573925" y="675220"/>
                  </a:lnTo>
                  <a:lnTo>
                    <a:pt x="567982" y="634136"/>
                  </a:lnTo>
                  <a:lnTo>
                    <a:pt x="566737" y="612711"/>
                  </a:lnTo>
                  <a:lnTo>
                    <a:pt x="567982" y="593305"/>
                  </a:lnTo>
                  <a:lnTo>
                    <a:pt x="569887" y="585584"/>
                  </a:lnTo>
                  <a:lnTo>
                    <a:pt x="572541" y="577049"/>
                  </a:lnTo>
                  <a:lnTo>
                    <a:pt x="574636" y="568756"/>
                  </a:lnTo>
                  <a:lnTo>
                    <a:pt x="574890" y="561708"/>
                  </a:lnTo>
                  <a:lnTo>
                    <a:pt x="573824" y="555815"/>
                  </a:lnTo>
                  <a:lnTo>
                    <a:pt x="566724" y="552170"/>
                  </a:lnTo>
                  <a:lnTo>
                    <a:pt x="561365" y="553339"/>
                  </a:lnTo>
                  <a:lnTo>
                    <a:pt x="558050" y="554062"/>
                  </a:lnTo>
                  <a:lnTo>
                    <a:pt x="555701" y="556768"/>
                  </a:lnTo>
                  <a:lnTo>
                    <a:pt x="554139" y="559777"/>
                  </a:lnTo>
                  <a:lnTo>
                    <a:pt x="544855" y="603186"/>
                  </a:lnTo>
                  <a:lnTo>
                    <a:pt x="548373" y="658418"/>
                  </a:lnTo>
                  <a:lnTo>
                    <a:pt x="559066" y="714197"/>
                  </a:lnTo>
                  <a:lnTo>
                    <a:pt x="571322" y="759244"/>
                  </a:lnTo>
                  <a:lnTo>
                    <a:pt x="588124" y="799109"/>
                  </a:lnTo>
                  <a:lnTo>
                    <a:pt x="594017" y="800061"/>
                  </a:lnTo>
                  <a:lnTo>
                    <a:pt x="599376" y="797814"/>
                  </a:lnTo>
                  <a:lnTo>
                    <a:pt x="603110" y="793140"/>
                  </a:lnTo>
                  <a:lnTo>
                    <a:pt x="604139" y="786828"/>
                  </a:lnTo>
                  <a:close/>
                </a:path>
                <a:path w="676275" h="800100">
                  <a:moveTo>
                    <a:pt x="675894" y="291376"/>
                  </a:moveTo>
                  <a:lnTo>
                    <a:pt x="671017" y="250736"/>
                  </a:lnTo>
                  <a:lnTo>
                    <a:pt x="661149" y="211683"/>
                  </a:lnTo>
                  <a:lnTo>
                    <a:pt x="646531" y="174637"/>
                  </a:lnTo>
                  <a:lnTo>
                    <a:pt x="627367" y="140030"/>
                  </a:lnTo>
                  <a:lnTo>
                    <a:pt x="603872" y="108242"/>
                  </a:lnTo>
                  <a:lnTo>
                    <a:pt x="576300" y="79692"/>
                  </a:lnTo>
                  <a:lnTo>
                    <a:pt x="544842" y="54800"/>
                  </a:lnTo>
                  <a:lnTo>
                    <a:pt x="509739" y="33972"/>
                  </a:lnTo>
                  <a:lnTo>
                    <a:pt x="471195" y="17627"/>
                  </a:lnTo>
                  <a:lnTo>
                    <a:pt x="429463" y="6159"/>
                  </a:lnTo>
                  <a:lnTo>
                    <a:pt x="384733" y="0"/>
                  </a:lnTo>
                  <a:lnTo>
                    <a:pt x="329145" y="0"/>
                  </a:lnTo>
                  <a:lnTo>
                    <a:pt x="288798" y="5080"/>
                  </a:lnTo>
                  <a:lnTo>
                    <a:pt x="241973" y="15938"/>
                  </a:lnTo>
                  <a:lnTo>
                    <a:pt x="196913" y="32181"/>
                  </a:lnTo>
                  <a:lnTo>
                    <a:pt x="161886" y="53390"/>
                  </a:lnTo>
                  <a:lnTo>
                    <a:pt x="155778" y="68059"/>
                  </a:lnTo>
                  <a:lnTo>
                    <a:pt x="160197" y="73482"/>
                  </a:lnTo>
                  <a:lnTo>
                    <a:pt x="168579" y="76288"/>
                  </a:lnTo>
                  <a:lnTo>
                    <a:pt x="190779" y="62826"/>
                  </a:lnTo>
                  <a:lnTo>
                    <a:pt x="213563" y="51511"/>
                  </a:lnTo>
                  <a:lnTo>
                    <a:pt x="237159" y="42291"/>
                  </a:lnTo>
                  <a:lnTo>
                    <a:pt x="261835" y="35140"/>
                  </a:lnTo>
                  <a:lnTo>
                    <a:pt x="307390" y="26670"/>
                  </a:lnTo>
                  <a:lnTo>
                    <a:pt x="353568" y="23431"/>
                  </a:lnTo>
                  <a:lnTo>
                    <a:pt x="399605" y="25920"/>
                  </a:lnTo>
                  <a:lnTo>
                    <a:pt x="444766" y="34632"/>
                  </a:lnTo>
                  <a:lnTo>
                    <a:pt x="488289" y="50088"/>
                  </a:lnTo>
                  <a:lnTo>
                    <a:pt x="529450" y="72783"/>
                  </a:lnTo>
                  <a:lnTo>
                    <a:pt x="568198" y="103530"/>
                  </a:lnTo>
                  <a:lnTo>
                    <a:pt x="599490" y="138582"/>
                  </a:lnTo>
                  <a:lnTo>
                    <a:pt x="623455" y="177253"/>
                  </a:lnTo>
                  <a:lnTo>
                    <a:pt x="640257" y="218821"/>
                  </a:lnTo>
                  <a:lnTo>
                    <a:pt x="650074" y="262597"/>
                  </a:lnTo>
                  <a:lnTo>
                    <a:pt x="653059" y="307860"/>
                  </a:lnTo>
                  <a:lnTo>
                    <a:pt x="649363" y="353923"/>
                  </a:lnTo>
                  <a:lnTo>
                    <a:pt x="639152" y="400075"/>
                  </a:lnTo>
                  <a:lnTo>
                    <a:pt x="622592" y="445617"/>
                  </a:lnTo>
                  <a:lnTo>
                    <a:pt x="599833" y="489839"/>
                  </a:lnTo>
                  <a:lnTo>
                    <a:pt x="593471" y="498856"/>
                  </a:lnTo>
                  <a:lnTo>
                    <a:pt x="585978" y="510184"/>
                  </a:lnTo>
                  <a:lnTo>
                    <a:pt x="582142" y="521449"/>
                  </a:lnTo>
                  <a:lnTo>
                    <a:pt x="586752" y="530275"/>
                  </a:lnTo>
                  <a:lnTo>
                    <a:pt x="596087" y="531101"/>
                  </a:lnTo>
                  <a:lnTo>
                    <a:pt x="604647" y="524078"/>
                  </a:lnTo>
                  <a:lnTo>
                    <a:pt x="641083" y="461733"/>
                  </a:lnTo>
                  <a:lnTo>
                    <a:pt x="658368" y="418807"/>
                  </a:lnTo>
                  <a:lnTo>
                    <a:pt x="669798" y="375831"/>
                  </a:lnTo>
                  <a:lnTo>
                    <a:pt x="675551" y="333222"/>
                  </a:lnTo>
                  <a:lnTo>
                    <a:pt x="675894" y="291376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8"/>
            <p:cNvSpPr/>
            <p:nvPr/>
          </p:nvSpPr>
          <p:spPr>
            <a:xfrm>
              <a:off x="1161623" y="2064810"/>
              <a:ext cx="1744980" cy="1744980"/>
            </a:xfrm>
            <a:custGeom>
              <a:avLst/>
              <a:gdLst/>
              <a:ahLst/>
              <a:cxnLst/>
              <a:rect l="l" t="t" r="r" b="b"/>
              <a:pathLst>
                <a:path w="1744980" h="1744979">
                  <a:moveTo>
                    <a:pt x="872290" y="0"/>
                  </a:moveTo>
                  <a:lnTo>
                    <a:pt x="827658" y="1135"/>
                  </a:lnTo>
                  <a:lnTo>
                    <a:pt x="783119" y="4541"/>
                  </a:lnTo>
                  <a:lnTo>
                    <a:pt x="738769" y="10219"/>
                  </a:lnTo>
                  <a:lnTo>
                    <a:pt x="694702" y="18167"/>
                  </a:lnTo>
                  <a:lnTo>
                    <a:pt x="651010" y="28387"/>
                  </a:lnTo>
                  <a:lnTo>
                    <a:pt x="607789" y="40877"/>
                  </a:lnTo>
                  <a:lnTo>
                    <a:pt x="565132" y="55639"/>
                  </a:lnTo>
                  <a:lnTo>
                    <a:pt x="523134" y="72671"/>
                  </a:lnTo>
                  <a:lnTo>
                    <a:pt x="481889" y="91975"/>
                  </a:lnTo>
                  <a:lnTo>
                    <a:pt x="441490" y="113549"/>
                  </a:lnTo>
                  <a:lnTo>
                    <a:pt x="402031" y="137395"/>
                  </a:lnTo>
                  <a:lnTo>
                    <a:pt x="363608" y="163511"/>
                  </a:lnTo>
                  <a:lnTo>
                    <a:pt x="326313" y="191899"/>
                  </a:lnTo>
                  <a:lnTo>
                    <a:pt x="290241" y="222557"/>
                  </a:lnTo>
                  <a:lnTo>
                    <a:pt x="255486" y="255486"/>
                  </a:lnTo>
                  <a:lnTo>
                    <a:pt x="222557" y="290241"/>
                  </a:lnTo>
                  <a:lnTo>
                    <a:pt x="191899" y="326313"/>
                  </a:lnTo>
                  <a:lnTo>
                    <a:pt x="163511" y="363608"/>
                  </a:lnTo>
                  <a:lnTo>
                    <a:pt x="137395" y="402031"/>
                  </a:lnTo>
                  <a:lnTo>
                    <a:pt x="113549" y="441490"/>
                  </a:lnTo>
                  <a:lnTo>
                    <a:pt x="91975" y="481889"/>
                  </a:lnTo>
                  <a:lnTo>
                    <a:pt x="72671" y="523134"/>
                  </a:lnTo>
                  <a:lnTo>
                    <a:pt x="55639" y="565132"/>
                  </a:lnTo>
                  <a:lnTo>
                    <a:pt x="40877" y="607789"/>
                  </a:lnTo>
                  <a:lnTo>
                    <a:pt x="28387" y="651010"/>
                  </a:lnTo>
                  <a:lnTo>
                    <a:pt x="18167" y="694702"/>
                  </a:lnTo>
                  <a:lnTo>
                    <a:pt x="10219" y="738769"/>
                  </a:lnTo>
                  <a:lnTo>
                    <a:pt x="4541" y="783119"/>
                  </a:lnTo>
                  <a:lnTo>
                    <a:pt x="1135" y="827658"/>
                  </a:lnTo>
                  <a:lnTo>
                    <a:pt x="0" y="872290"/>
                  </a:lnTo>
                  <a:lnTo>
                    <a:pt x="1135" y="916922"/>
                  </a:lnTo>
                  <a:lnTo>
                    <a:pt x="4541" y="961460"/>
                  </a:lnTo>
                  <a:lnTo>
                    <a:pt x="10219" y="1005810"/>
                  </a:lnTo>
                  <a:lnTo>
                    <a:pt x="18167" y="1049878"/>
                  </a:lnTo>
                  <a:lnTo>
                    <a:pt x="28387" y="1093569"/>
                  </a:lnTo>
                  <a:lnTo>
                    <a:pt x="40877" y="1136790"/>
                  </a:lnTo>
                  <a:lnTo>
                    <a:pt x="55639" y="1179447"/>
                  </a:lnTo>
                  <a:lnTo>
                    <a:pt x="72671" y="1221445"/>
                  </a:lnTo>
                  <a:lnTo>
                    <a:pt x="91975" y="1262691"/>
                  </a:lnTo>
                  <a:lnTo>
                    <a:pt x="113549" y="1303090"/>
                  </a:lnTo>
                  <a:lnTo>
                    <a:pt x="137395" y="1342548"/>
                  </a:lnTo>
                  <a:lnTo>
                    <a:pt x="163511" y="1380972"/>
                  </a:lnTo>
                  <a:lnTo>
                    <a:pt x="191899" y="1418266"/>
                  </a:lnTo>
                  <a:lnTo>
                    <a:pt x="222557" y="1454338"/>
                  </a:lnTo>
                  <a:lnTo>
                    <a:pt x="255486" y="1489093"/>
                  </a:lnTo>
                  <a:lnTo>
                    <a:pt x="290241" y="1522022"/>
                  </a:lnTo>
                  <a:lnTo>
                    <a:pt x="326313" y="1552681"/>
                  </a:lnTo>
                  <a:lnTo>
                    <a:pt x="363608" y="1581068"/>
                  </a:lnTo>
                  <a:lnTo>
                    <a:pt x="402031" y="1607185"/>
                  </a:lnTo>
                  <a:lnTo>
                    <a:pt x="441490" y="1631030"/>
                  </a:lnTo>
                  <a:lnTo>
                    <a:pt x="481889" y="1652605"/>
                  </a:lnTo>
                  <a:lnTo>
                    <a:pt x="523134" y="1671908"/>
                  </a:lnTo>
                  <a:lnTo>
                    <a:pt x="565132" y="1688941"/>
                  </a:lnTo>
                  <a:lnTo>
                    <a:pt x="607789" y="1703702"/>
                  </a:lnTo>
                  <a:lnTo>
                    <a:pt x="651010" y="1716192"/>
                  </a:lnTo>
                  <a:lnTo>
                    <a:pt x="694702" y="1726412"/>
                  </a:lnTo>
                  <a:lnTo>
                    <a:pt x="738769" y="1734360"/>
                  </a:lnTo>
                  <a:lnTo>
                    <a:pt x="783119" y="1740038"/>
                  </a:lnTo>
                  <a:lnTo>
                    <a:pt x="827658" y="1743444"/>
                  </a:lnTo>
                  <a:lnTo>
                    <a:pt x="872290" y="1744580"/>
                  </a:lnTo>
                  <a:lnTo>
                    <a:pt x="916922" y="1743444"/>
                  </a:lnTo>
                  <a:lnTo>
                    <a:pt x="961460" y="1740038"/>
                  </a:lnTo>
                  <a:lnTo>
                    <a:pt x="1005810" y="1734360"/>
                  </a:lnTo>
                  <a:lnTo>
                    <a:pt x="1049878" y="1726412"/>
                  </a:lnTo>
                  <a:lnTo>
                    <a:pt x="1093569" y="1716192"/>
                  </a:lnTo>
                  <a:lnTo>
                    <a:pt x="1136790" y="1703702"/>
                  </a:lnTo>
                  <a:lnTo>
                    <a:pt x="1179447" y="1688941"/>
                  </a:lnTo>
                  <a:lnTo>
                    <a:pt x="1221445" y="1671908"/>
                  </a:lnTo>
                  <a:lnTo>
                    <a:pt x="1262691" y="1652605"/>
                  </a:lnTo>
                  <a:lnTo>
                    <a:pt x="1303090" y="1631030"/>
                  </a:lnTo>
                  <a:lnTo>
                    <a:pt x="1342548" y="1607185"/>
                  </a:lnTo>
                  <a:lnTo>
                    <a:pt x="1380972" y="1581068"/>
                  </a:lnTo>
                  <a:lnTo>
                    <a:pt x="1418266" y="1552681"/>
                  </a:lnTo>
                  <a:lnTo>
                    <a:pt x="1454338" y="1522022"/>
                  </a:lnTo>
                  <a:lnTo>
                    <a:pt x="1489093" y="1489093"/>
                  </a:lnTo>
                  <a:lnTo>
                    <a:pt x="1522022" y="1454338"/>
                  </a:lnTo>
                  <a:lnTo>
                    <a:pt x="1552681" y="1418266"/>
                  </a:lnTo>
                  <a:lnTo>
                    <a:pt x="1581068" y="1380972"/>
                  </a:lnTo>
                  <a:lnTo>
                    <a:pt x="1607185" y="1342548"/>
                  </a:lnTo>
                  <a:lnTo>
                    <a:pt x="1631030" y="1303090"/>
                  </a:lnTo>
                  <a:lnTo>
                    <a:pt x="1652605" y="1262691"/>
                  </a:lnTo>
                  <a:lnTo>
                    <a:pt x="1671908" y="1221445"/>
                  </a:lnTo>
                  <a:lnTo>
                    <a:pt x="1688941" y="1179447"/>
                  </a:lnTo>
                  <a:lnTo>
                    <a:pt x="1703702" y="1136790"/>
                  </a:lnTo>
                  <a:lnTo>
                    <a:pt x="1716192" y="1093569"/>
                  </a:lnTo>
                  <a:lnTo>
                    <a:pt x="1726412" y="1049878"/>
                  </a:lnTo>
                  <a:lnTo>
                    <a:pt x="1734360" y="1005810"/>
                  </a:lnTo>
                  <a:lnTo>
                    <a:pt x="1740038" y="961460"/>
                  </a:lnTo>
                  <a:lnTo>
                    <a:pt x="1743444" y="916922"/>
                  </a:lnTo>
                  <a:lnTo>
                    <a:pt x="1744580" y="872290"/>
                  </a:lnTo>
                  <a:lnTo>
                    <a:pt x="1743444" y="827658"/>
                  </a:lnTo>
                  <a:lnTo>
                    <a:pt x="1740038" y="783119"/>
                  </a:lnTo>
                  <a:lnTo>
                    <a:pt x="1734360" y="738769"/>
                  </a:lnTo>
                  <a:lnTo>
                    <a:pt x="1726412" y="694702"/>
                  </a:lnTo>
                  <a:lnTo>
                    <a:pt x="1716192" y="651010"/>
                  </a:lnTo>
                  <a:lnTo>
                    <a:pt x="1703702" y="607789"/>
                  </a:lnTo>
                  <a:lnTo>
                    <a:pt x="1688941" y="565132"/>
                  </a:lnTo>
                  <a:lnTo>
                    <a:pt x="1671908" y="523134"/>
                  </a:lnTo>
                  <a:lnTo>
                    <a:pt x="1652605" y="481889"/>
                  </a:lnTo>
                  <a:lnTo>
                    <a:pt x="1631030" y="441490"/>
                  </a:lnTo>
                  <a:lnTo>
                    <a:pt x="1607185" y="402031"/>
                  </a:lnTo>
                  <a:lnTo>
                    <a:pt x="1581068" y="363608"/>
                  </a:lnTo>
                  <a:lnTo>
                    <a:pt x="1552681" y="326313"/>
                  </a:lnTo>
                  <a:lnTo>
                    <a:pt x="1522022" y="290241"/>
                  </a:lnTo>
                  <a:lnTo>
                    <a:pt x="1489093" y="255486"/>
                  </a:lnTo>
                  <a:lnTo>
                    <a:pt x="1454338" y="222557"/>
                  </a:lnTo>
                  <a:lnTo>
                    <a:pt x="1418266" y="191899"/>
                  </a:lnTo>
                  <a:lnTo>
                    <a:pt x="1380972" y="163511"/>
                  </a:lnTo>
                  <a:lnTo>
                    <a:pt x="1342548" y="137395"/>
                  </a:lnTo>
                  <a:lnTo>
                    <a:pt x="1303090" y="113549"/>
                  </a:lnTo>
                  <a:lnTo>
                    <a:pt x="1262691" y="91975"/>
                  </a:lnTo>
                  <a:lnTo>
                    <a:pt x="1221445" y="72671"/>
                  </a:lnTo>
                  <a:lnTo>
                    <a:pt x="1179447" y="55639"/>
                  </a:lnTo>
                  <a:lnTo>
                    <a:pt x="1136790" y="40877"/>
                  </a:lnTo>
                  <a:lnTo>
                    <a:pt x="1093569" y="28387"/>
                  </a:lnTo>
                  <a:lnTo>
                    <a:pt x="1049878" y="18167"/>
                  </a:lnTo>
                  <a:lnTo>
                    <a:pt x="1005810" y="10219"/>
                  </a:lnTo>
                  <a:lnTo>
                    <a:pt x="961460" y="4541"/>
                  </a:lnTo>
                  <a:lnTo>
                    <a:pt x="916922" y="1135"/>
                  </a:lnTo>
                  <a:lnTo>
                    <a:pt x="8722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9"/>
            <p:cNvSpPr/>
            <p:nvPr/>
          </p:nvSpPr>
          <p:spPr>
            <a:xfrm>
              <a:off x="1161623" y="2069491"/>
              <a:ext cx="1744980" cy="1739900"/>
            </a:xfrm>
            <a:custGeom>
              <a:avLst/>
              <a:gdLst/>
              <a:ahLst/>
              <a:cxnLst/>
              <a:rect l="l" t="t" r="r" b="b"/>
              <a:pathLst>
                <a:path w="1744980" h="1739900">
                  <a:moveTo>
                    <a:pt x="1093569" y="25400"/>
                  </a:moveTo>
                  <a:lnTo>
                    <a:pt x="651010" y="25400"/>
                  </a:lnTo>
                  <a:lnTo>
                    <a:pt x="607789" y="38100"/>
                  </a:lnTo>
                  <a:lnTo>
                    <a:pt x="565132" y="63500"/>
                  </a:lnTo>
                  <a:lnTo>
                    <a:pt x="481889" y="88900"/>
                  </a:lnTo>
                  <a:lnTo>
                    <a:pt x="441490" y="114300"/>
                  </a:lnTo>
                  <a:lnTo>
                    <a:pt x="402031" y="139700"/>
                  </a:lnTo>
                  <a:lnTo>
                    <a:pt x="363608" y="165100"/>
                  </a:lnTo>
                  <a:lnTo>
                    <a:pt x="326313" y="190500"/>
                  </a:lnTo>
                  <a:lnTo>
                    <a:pt x="290241" y="228600"/>
                  </a:lnTo>
                  <a:lnTo>
                    <a:pt x="255486" y="254000"/>
                  </a:lnTo>
                  <a:lnTo>
                    <a:pt x="222557" y="292100"/>
                  </a:lnTo>
                  <a:lnTo>
                    <a:pt x="191899" y="330200"/>
                  </a:lnTo>
                  <a:lnTo>
                    <a:pt x="163511" y="368300"/>
                  </a:lnTo>
                  <a:lnTo>
                    <a:pt x="137395" y="406400"/>
                  </a:lnTo>
                  <a:lnTo>
                    <a:pt x="113549" y="444500"/>
                  </a:lnTo>
                  <a:lnTo>
                    <a:pt x="91975" y="482600"/>
                  </a:lnTo>
                  <a:lnTo>
                    <a:pt x="72671" y="520700"/>
                  </a:lnTo>
                  <a:lnTo>
                    <a:pt x="55639" y="571500"/>
                  </a:lnTo>
                  <a:lnTo>
                    <a:pt x="40877" y="609600"/>
                  </a:lnTo>
                  <a:lnTo>
                    <a:pt x="28387" y="647700"/>
                  </a:lnTo>
                  <a:lnTo>
                    <a:pt x="18167" y="698500"/>
                  </a:lnTo>
                  <a:lnTo>
                    <a:pt x="10219" y="736600"/>
                  </a:lnTo>
                  <a:lnTo>
                    <a:pt x="4541" y="787400"/>
                  </a:lnTo>
                  <a:lnTo>
                    <a:pt x="1135" y="825500"/>
                  </a:lnTo>
                  <a:lnTo>
                    <a:pt x="0" y="876300"/>
                  </a:lnTo>
                  <a:lnTo>
                    <a:pt x="1135" y="914400"/>
                  </a:lnTo>
                  <a:lnTo>
                    <a:pt x="4541" y="965200"/>
                  </a:lnTo>
                  <a:lnTo>
                    <a:pt x="10219" y="1003300"/>
                  </a:lnTo>
                  <a:lnTo>
                    <a:pt x="18167" y="1054100"/>
                  </a:lnTo>
                  <a:lnTo>
                    <a:pt x="28387" y="1092200"/>
                  </a:lnTo>
                  <a:lnTo>
                    <a:pt x="40877" y="1143000"/>
                  </a:lnTo>
                  <a:lnTo>
                    <a:pt x="55639" y="1181100"/>
                  </a:lnTo>
                  <a:lnTo>
                    <a:pt x="72671" y="1219200"/>
                  </a:lnTo>
                  <a:lnTo>
                    <a:pt x="91975" y="1270000"/>
                  </a:lnTo>
                  <a:lnTo>
                    <a:pt x="113549" y="1308100"/>
                  </a:lnTo>
                  <a:lnTo>
                    <a:pt x="137395" y="1346200"/>
                  </a:lnTo>
                  <a:lnTo>
                    <a:pt x="163511" y="1384300"/>
                  </a:lnTo>
                  <a:lnTo>
                    <a:pt x="191899" y="1422400"/>
                  </a:lnTo>
                  <a:lnTo>
                    <a:pt x="222557" y="1460500"/>
                  </a:lnTo>
                  <a:lnTo>
                    <a:pt x="255486" y="1485900"/>
                  </a:lnTo>
                  <a:lnTo>
                    <a:pt x="290241" y="1524000"/>
                  </a:lnTo>
                  <a:lnTo>
                    <a:pt x="326313" y="1549400"/>
                  </a:lnTo>
                  <a:lnTo>
                    <a:pt x="363608" y="1587500"/>
                  </a:lnTo>
                  <a:lnTo>
                    <a:pt x="402031" y="1612900"/>
                  </a:lnTo>
                  <a:lnTo>
                    <a:pt x="441490" y="1638300"/>
                  </a:lnTo>
                  <a:lnTo>
                    <a:pt x="481889" y="1651000"/>
                  </a:lnTo>
                  <a:lnTo>
                    <a:pt x="523134" y="1676400"/>
                  </a:lnTo>
                  <a:lnTo>
                    <a:pt x="738769" y="1739900"/>
                  </a:lnTo>
                  <a:lnTo>
                    <a:pt x="1005810" y="1739900"/>
                  </a:lnTo>
                  <a:lnTo>
                    <a:pt x="1221445" y="1676400"/>
                  </a:lnTo>
                  <a:lnTo>
                    <a:pt x="805288" y="1676400"/>
                  </a:lnTo>
                  <a:lnTo>
                    <a:pt x="759320" y="1663700"/>
                  </a:lnTo>
                  <a:lnTo>
                    <a:pt x="713404" y="1663700"/>
                  </a:lnTo>
                  <a:lnTo>
                    <a:pt x="577037" y="1625600"/>
                  </a:lnTo>
                  <a:lnTo>
                    <a:pt x="527691" y="1600200"/>
                  </a:lnTo>
                  <a:lnTo>
                    <a:pt x="480131" y="1574800"/>
                  </a:lnTo>
                  <a:lnTo>
                    <a:pt x="434413" y="1549400"/>
                  </a:lnTo>
                  <a:lnTo>
                    <a:pt x="390592" y="1511300"/>
                  </a:lnTo>
                  <a:lnTo>
                    <a:pt x="348726" y="1485900"/>
                  </a:lnTo>
                  <a:lnTo>
                    <a:pt x="308869" y="1447800"/>
                  </a:lnTo>
                  <a:lnTo>
                    <a:pt x="271078" y="1409700"/>
                  </a:lnTo>
                  <a:lnTo>
                    <a:pt x="273894" y="1409700"/>
                  </a:lnTo>
                  <a:lnTo>
                    <a:pt x="237990" y="1358900"/>
                  </a:lnTo>
                  <a:lnTo>
                    <a:pt x="205524" y="1320800"/>
                  </a:lnTo>
                  <a:lnTo>
                    <a:pt x="176499" y="1270000"/>
                  </a:lnTo>
                  <a:lnTo>
                    <a:pt x="150920" y="1219200"/>
                  </a:lnTo>
                  <a:lnTo>
                    <a:pt x="128788" y="1181100"/>
                  </a:lnTo>
                  <a:lnTo>
                    <a:pt x="110109" y="1130300"/>
                  </a:lnTo>
                  <a:lnTo>
                    <a:pt x="109093" y="1130300"/>
                  </a:lnTo>
                  <a:lnTo>
                    <a:pt x="107470" y="1117600"/>
                  </a:lnTo>
                  <a:lnTo>
                    <a:pt x="106433" y="1117600"/>
                  </a:lnTo>
                  <a:lnTo>
                    <a:pt x="104905" y="1104900"/>
                  </a:lnTo>
                  <a:lnTo>
                    <a:pt x="102578" y="1104900"/>
                  </a:lnTo>
                  <a:lnTo>
                    <a:pt x="100366" y="1092200"/>
                  </a:lnTo>
                  <a:lnTo>
                    <a:pt x="98231" y="1092200"/>
                  </a:lnTo>
                  <a:lnTo>
                    <a:pt x="96141" y="1079500"/>
                  </a:lnTo>
                  <a:lnTo>
                    <a:pt x="93565" y="1066800"/>
                  </a:lnTo>
                  <a:lnTo>
                    <a:pt x="91098" y="1054100"/>
                  </a:lnTo>
                  <a:lnTo>
                    <a:pt x="88762" y="1054100"/>
                  </a:lnTo>
                  <a:lnTo>
                    <a:pt x="86581" y="1041400"/>
                  </a:lnTo>
                  <a:lnTo>
                    <a:pt x="84558" y="1028700"/>
                  </a:lnTo>
                  <a:lnTo>
                    <a:pt x="82671" y="1016000"/>
                  </a:lnTo>
                  <a:lnTo>
                    <a:pt x="80904" y="1016000"/>
                  </a:lnTo>
                  <a:lnTo>
                    <a:pt x="79241" y="1003300"/>
                  </a:lnTo>
                  <a:lnTo>
                    <a:pt x="78244" y="990600"/>
                  </a:lnTo>
                  <a:lnTo>
                    <a:pt x="77297" y="990600"/>
                  </a:lnTo>
                  <a:lnTo>
                    <a:pt x="76403" y="977900"/>
                  </a:lnTo>
                  <a:lnTo>
                    <a:pt x="75565" y="977900"/>
                  </a:lnTo>
                  <a:lnTo>
                    <a:pt x="70581" y="927100"/>
                  </a:lnTo>
                  <a:lnTo>
                    <a:pt x="68464" y="876300"/>
                  </a:lnTo>
                  <a:lnTo>
                    <a:pt x="69217" y="825500"/>
                  </a:lnTo>
                  <a:lnTo>
                    <a:pt x="72844" y="787400"/>
                  </a:lnTo>
                  <a:lnTo>
                    <a:pt x="79347" y="736600"/>
                  </a:lnTo>
                  <a:lnTo>
                    <a:pt x="88729" y="685800"/>
                  </a:lnTo>
                  <a:lnTo>
                    <a:pt x="100994" y="635000"/>
                  </a:lnTo>
                  <a:lnTo>
                    <a:pt x="116144" y="596900"/>
                  </a:lnTo>
                  <a:lnTo>
                    <a:pt x="134184" y="546100"/>
                  </a:lnTo>
                  <a:lnTo>
                    <a:pt x="155115" y="508000"/>
                  </a:lnTo>
                  <a:lnTo>
                    <a:pt x="178940" y="457200"/>
                  </a:lnTo>
                  <a:lnTo>
                    <a:pt x="205664" y="419100"/>
                  </a:lnTo>
                  <a:lnTo>
                    <a:pt x="235289" y="381000"/>
                  </a:lnTo>
                  <a:lnTo>
                    <a:pt x="267818" y="342900"/>
                  </a:lnTo>
                  <a:lnTo>
                    <a:pt x="303255" y="304800"/>
                  </a:lnTo>
                  <a:lnTo>
                    <a:pt x="337656" y="266700"/>
                  </a:lnTo>
                  <a:lnTo>
                    <a:pt x="373445" y="241300"/>
                  </a:lnTo>
                  <a:lnTo>
                    <a:pt x="410515" y="215900"/>
                  </a:lnTo>
                  <a:lnTo>
                    <a:pt x="448759" y="190500"/>
                  </a:lnTo>
                  <a:lnTo>
                    <a:pt x="488070" y="165100"/>
                  </a:lnTo>
                  <a:lnTo>
                    <a:pt x="528342" y="139700"/>
                  </a:lnTo>
                  <a:lnTo>
                    <a:pt x="569467" y="127000"/>
                  </a:lnTo>
                  <a:lnTo>
                    <a:pt x="611340" y="101600"/>
                  </a:lnTo>
                  <a:lnTo>
                    <a:pt x="653853" y="88900"/>
                  </a:lnTo>
                  <a:lnTo>
                    <a:pt x="696900" y="88900"/>
                  </a:lnTo>
                  <a:lnTo>
                    <a:pt x="784168" y="63500"/>
                  </a:lnTo>
                  <a:lnTo>
                    <a:pt x="1179447" y="63500"/>
                  </a:lnTo>
                  <a:lnTo>
                    <a:pt x="1136790" y="38100"/>
                  </a:lnTo>
                  <a:lnTo>
                    <a:pt x="1093569" y="25400"/>
                  </a:lnTo>
                  <a:close/>
                </a:path>
                <a:path w="1744980" h="1739900">
                  <a:moveTo>
                    <a:pt x="1179447" y="63500"/>
                  </a:moveTo>
                  <a:lnTo>
                    <a:pt x="960411" y="63500"/>
                  </a:lnTo>
                  <a:lnTo>
                    <a:pt x="1047679" y="88900"/>
                  </a:lnTo>
                  <a:lnTo>
                    <a:pt x="1090726" y="88900"/>
                  </a:lnTo>
                  <a:lnTo>
                    <a:pt x="1133239" y="101600"/>
                  </a:lnTo>
                  <a:lnTo>
                    <a:pt x="1175112" y="127000"/>
                  </a:lnTo>
                  <a:lnTo>
                    <a:pt x="1216238" y="139700"/>
                  </a:lnTo>
                  <a:lnTo>
                    <a:pt x="1256509" y="165100"/>
                  </a:lnTo>
                  <a:lnTo>
                    <a:pt x="1295821" y="190500"/>
                  </a:lnTo>
                  <a:lnTo>
                    <a:pt x="1334064" y="215900"/>
                  </a:lnTo>
                  <a:lnTo>
                    <a:pt x="1371134" y="241300"/>
                  </a:lnTo>
                  <a:lnTo>
                    <a:pt x="1406923" y="266700"/>
                  </a:lnTo>
                  <a:lnTo>
                    <a:pt x="1441325" y="304800"/>
                  </a:lnTo>
                  <a:lnTo>
                    <a:pt x="1476858" y="342900"/>
                  </a:lnTo>
                  <a:lnTo>
                    <a:pt x="1509476" y="381000"/>
                  </a:lnTo>
                  <a:lnTo>
                    <a:pt x="1539181" y="419100"/>
                  </a:lnTo>
                  <a:lnTo>
                    <a:pt x="1565972" y="457200"/>
                  </a:lnTo>
                  <a:lnTo>
                    <a:pt x="1589854" y="508000"/>
                  </a:lnTo>
                  <a:lnTo>
                    <a:pt x="1610825" y="546100"/>
                  </a:lnTo>
                  <a:lnTo>
                    <a:pt x="1628890" y="596900"/>
                  </a:lnTo>
                  <a:lnTo>
                    <a:pt x="1644048" y="635000"/>
                  </a:lnTo>
                  <a:lnTo>
                    <a:pt x="1656302" y="685800"/>
                  </a:lnTo>
                  <a:lnTo>
                    <a:pt x="1665654" y="736600"/>
                  </a:lnTo>
                  <a:lnTo>
                    <a:pt x="1672104" y="787400"/>
                  </a:lnTo>
                  <a:lnTo>
                    <a:pt x="1675655" y="838200"/>
                  </a:lnTo>
                  <a:lnTo>
                    <a:pt x="1676307" y="876300"/>
                  </a:lnTo>
                  <a:lnTo>
                    <a:pt x="1674063" y="927100"/>
                  </a:lnTo>
                  <a:lnTo>
                    <a:pt x="1668925" y="977900"/>
                  </a:lnTo>
                  <a:lnTo>
                    <a:pt x="1660893" y="1028700"/>
                  </a:lnTo>
                  <a:lnTo>
                    <a:pt x="1649970" y="1066800"/>
                  </a:lnTo>
                  <a:lnTo>
                    <a:pt x="1636156" y="1117600"/>
                  </a:lnTo>
                  <a:lnTo>
                    <a:pt x="1632191" y="1130300"/>
                  </a:lnTo>
                  <a:lnTo>
                    <a:pt x="1627994" y="1143000"/>
                  </a:lnTo>
                  <a:lnTo>
                    <a:pt x="1623641" y="1155700"/>
                  </a:lnTo>
                  <a:lnTo>
                    <a:pt x="1619204" y="1168400"/>
                  </a:lnTo>
                  <a:lnTo>
                    <a:pt x="1618733" y="1168400"/>
                  </a:lnTo>
                  <a:lnTo>
                    <a:pt x="1616607" y="1181100"/>
                  </a:lnTo>
                  <a:lnTo>
                    <a:pt x="1612115" y="1181100"/>
                  </a:lnTo>
                  <a:lnTo>
                    <a:pt x="1592197" y="1231900"/>
                  </a:lnTo>
                  <a:lnTo>
                    <a:pt x="1569967" y="1270000"/>
                  </a:lnTo>
                  <a:lnTo>
                    <a:pt x="1545532" y="1308100"/>
                  </a:lnTo>
                  <a:lnTo>
                    <a:pt x="1519001" y="1346200"/>
                  </a:lnTo>
                  <a:lnTo>
                    <a:pt x="1490479" y="1384300"/>
                  </a:lnTo>
                  <a:lnTo>
                    <a:pt x="1460076" y="1422400"/>
                  </a:lnTo>
                  <a:lnTo>
                    <a:pt x="1427898" y="1447800"/>
                  </a:lnTo>
                  <a:lnTo>
                    <a:pt x="1394052" y="1485900"/>
                  </a:lnTo>
                  <a:lnTo>
                    <a:pt x="1358647" y="1511300"/>
                  </a:lnTo>
                  <a:lnTo>
                    <a:pt x="1321788" y="1536700"/>
                  </a:lnTo>
                  <a:lnTo>
                    <a:pt x="1283585" y="1562100"/>
                  </a:lnTo>
                  <a:lnTo>
                    <a:pt x="1244144" y="1587500"/>
                  </a:lnTo>
                  <a:lnTo>
                    <a:pt x="1203573" y="1600200"/>
                  </a:lnTo>
                  <a:lnTo>
                    <a:pt x="1161978" y="1625600"/>
                  </a:lnTo>
                  <a:lnTo>
                    <a:pt x="1032132" y="1663700"/>
                  </a:lnTo>
                  <a:lnTo>
                    <a:pt x="987520" y="1663700"/>
                  </a:lnTo>
                  <a:lnTo>
                    <a:pt x="942422" y="1676400"/>
                  </a:lnTo>
                  <a:lnTo>
                    <a:pt x="1221445" y="1676400"/>
                  </a:lnTo>
                  <a:lnTo>
                    <a:pt x="1262691" y="1651000"/>
                  </a:lnTo>
                  <a:lnTo>
                    <a:pt x="1303090" y="1638300"/>
                  </a:lnTo>
                  <a:lnTo>
                    <a:pt x="1342548" y="1612900"/>
                  </a:lnTo>
                  <a:lnTo>
                    <a:pt x="1380972" y="1587500"/>
                  </a:lnTo>
                  <a:lnTo>
                    <a:pt x="1418266" y="1549400"/>
                  </a:lnTo>
                  <a:lnTo>
                    <a:pt x="1454338" y="1524000"/>
                  </a:lnTo>
                  <a:lnTo>
                    <a:pt x="1489093" y="1485900"/>
                  </a:lnTo>
                  <a:lnTo>
                    <a:pt x="1522022" y="1460500"/>
                  </a:lnTo>
                  <a:lnTo>
                    <a:pt x="1552681" y="1422400"/>
                  </a:lnTo>
                  <a:lnTo>
                    <a:pt x="1581068" y="1384300"/>
                  </a:lnTo>
                  <a:lnTo>
                    <a:pt x="1607185" y="1346200"/>
                  </a:lnTo>
                  <a:lnTo>
                    <a:pt x="1631030" y="1308100"/>
                  </a:lnTo>
                  <a:lnTo>
                    <a:pt x="1652605" y="1270000"/>
                  </a:lnTo>
                  <a:lnTo>
                    <a:pt x="1671908" y="1219200"/>
                  </a:lnTo>
                  <a:lnTo>
                    <a:pt x="1688941" y="1181100"/>
                  </a:lnTo>
                  <a:lnTo>
                    <a:pt x="1703702" y="1143000"/>
                  </a:lnTo>
                  <a:lnTo>
                    <a:pt x="1716192" y="1092200"/>
                  </a:lnTo>
                  <a:lnTo>
                    <a:pt x="1726412" y="1054100"/>
                  </a:lnTo>
                  <a:lnTo>
                    <a:pt x="1734360" y="1003300"/>
                  </a:lnTo>
                  <a:lnTo>
                    <a:pt x="1740038" y="965200"/>
                  </a:lnTo>
                  <a:lnTo>
                    <a:pt x="1743444" y="914400"/>
                  </a:lnTo>
                  <a:lnTo>
                    <a:pt x="1744580" y="876300"/>
                  </a:lnTo>
                  <a:lnTo>
                    <a:pt x="1743444" y="825500"/>
                  </a:lnTo>
                  <a:lnTo>
                    <a:pt x="1740038" y="787400"/>
                  </a:lnTo>
                  <a:lnTo>
                    <a:pt x="1734360" y="736600"/>
                  </a:lnTo>
                  <a:lnTo>
                    <a:pt x="1726412" y="698500"/>
                  </a:lnTo>
                  <a:lnTo>
                    <a:pt x="1716192" y="647700"/>
                  </a:lnTo>
                  <a:lnTo>
                    <a:pt x="1703702" y="609600"/>
                  </a:lnTo>
                  <a:lnTo>
                    <a:pt x="1688941" y="571500"/>
                  </a:lnTo>
                  <a:lnTo>
                    <a:pt x="1671908" y="520700"/>
                  </a:lnTo>
                  <a:lnTo>
                    <a:pt x="1652605" y="482600"/>
                  </a:lnTo>
                  <a:lnTo>
                    <a:pt x="1631030" y="444500"/>
                  </a:lnTo>
                  <a:lnTo>
                    <a:pt x="1607185" y="406400"/>
                  </a:lnTo>
                  <a:lnTo>
                    <a:pt x="1581068" y="368300"/>
                  </a:lnTo>
                  <a:lnTo>
                    <a:pt x="1552681" y="330200"/>
                  </a:lnTo>
                  <a:lnTo>
                    <a:pt x="1522022" y="292100"/>
                  </a:lnTo>
                  <a:lnTo>
                    <a:pt x="1489093" y="254000"/>
                  </a:lnTo>
                  <a:lnTo>
                    <a:pt x="1454338" y="228600"/>
                  </a:lnTo>
                  <a:lnTo>
                    <a:pt x="1418266" y="190500"/>
                  </a:lnTo>
                  <a:lnTo>
                    <a:pt x="1380972" y="165100"/>
                  </a:lnTo>
                  <a:lnTo>
                    <a:pt x="1342548" y="139700"/>
                  </a:lnTo>
                  <a:lnTo>
                    <a:pt x="1303090" y="114300"/>
                  </a:lnTo>
                  <a:lnTo>
                    <a:pt x="1262691" y="88900"/>
                  </a:lnTo>
                  <a:lnTo>
                    <a:pt x="1179447" y="63500"/>
                  </a:lnTo>
                  <a:close/>
                </a:path>
                <a:path w="1744980" h="1739900">
                  <a:moveTo>
                    <a:pt x="961460" y="0"/>
                  </a:moveTo>
                  <a:lnTo>
                    <a:pt x="783119" y="0"/>
                  </a:lnTo>
                  <a:lnTo>
                    <a:pt x="694702" y="25400"/>
                  </a:lnTo>
                  <a:lnTo>
                    <a:pt x="1049878" y="25400"/>
                  </a:lnTo>
                  <a:lnTo>
                    <a:pt x="961460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11"/>
          <p:cNvSpPr/>
          <p:nvPr/>
        </p:nvSpPr>
        <p:spPr>
          <a:xfrm>
            <a:off x="7723742" y="6981400"/>
            <a:ext cx="4652707" cy="1713230"/>
          </a:xfrm>
          <a:custGeom>
            <a:avLst/>
            <a:gdLst/>
            <a:ahLst/>
            <a:cxnLst/>
            <a:rect l="l" t="t" r="r" b="b"/>
            <a:pathLst>
              <a:path w="4798695" h="1713229">
                <a:moveTo>
                  <a:pt x="4798105" y="0"/>
                </a:moveTo>
                <a:lnTo>
                  <a:pt x="0" y="0"/>
                </a:lnTo>
                <a:lnTo>
                  <a:pt x="0" y="1713026"/>
                </a:lnTo>
                <a:lnTo>
                  <a:pt x="4798105" y="1713026"/>
                </a:lnTo>
                <a:lnTo>
                  <a:pt x="4798105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2"/>
          <p:cNvSpPr txBox="1"/>
          <p:nvPr/>
        </p:nvSpPr>
        <p:spPr>
          <a:xfrm>
            <a:off x="9775802" y="7292217"/>
            <a:ext cx="1248410" cy="733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10">
                <a:solidFill>
                  <a:srgbClr val="1D6A85"/>
                </a:solidFill>
                <a:latin typeface="Noto Sans"/>
                <a:cs typeface="Noto Sans"/>
              </a:rPr>
              <a:t>Presenta</a:t>
            </a:r>
            <a:endParaRPr sz="2300">
              <a:latin typeface="Noto Sans"/>
              <a:cs typeface="Noto Sans"/>
            </a:endParaRPr>
          </a:p>
          <a:p>
            <a:pPr marL="12700">
              <a:spcBef>
                <a:spcPts val="30"/>
              </a:spcBef>
            </a:pP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tristeza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53" name="object 13"/>
          <p:cNvSpPr txBox="1"/>
          <p:nvPr/>
        </p:nvSpPr>
        <p:spPr>
          <a:xfrm>
            <a:off x="9775802" y="8000134"/>
            <a:ext cx="1826895" cy="379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o</a:t>
            </a:r>
            <a:r>
              <a:rPr sz="2300" b="1" spc="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depresión</a:t>
            </a:r>
            <a:r>
              <a:rPr sz="2300" spc="-10">
                <a:solidFill>
                  <a:srgbClr val="1D6A85"/>
                </a:solidFill>
                <a:latin typeface="Noto Sans"/>
                <a:cs typeface="Noto Sans"/>
              </a:rPr>
              <a:t>.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54" name="object 14"/>
          <p:cNvSpPr txBox="1"/>
          <p:nvPr/>
        </p:nvSpPr>
        <p:spPr>
          <a:xfrm>
            <a:off x="11577155" y="8024912"/>
            <a:ext cx="12382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-50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1350">
              <a:latin typeface="Noto Sans"/>
              <a:cs typeface="Noto Sans"/>
            </a:endParaRPr>
          </a:p>
        </p:txBody>
      </p:sp>
      <p:grpSp>
        <p:nvGrpSpPr>
          <p:cNvPr id="55" name="object 15"/>
          <p:cNvGrpSpPr/>
          <p:nvPr/>
        </p:nvGrpSpPr>
        <p:grpSpPr>
          <a:xfrm>
            <a:off x="6857400" y="6955834"/>
            <a:ext cx="2698115" cy="1759585"/>
            <a:chOff x="6663899" y="2049895"/>
            <a:chExt cx="2698115" cy="1759585"/>
          </a:xfrm>
        </p:grpSpPr>
        <p:sp>
          <p:nvSpPr>
            <p:cNvPr id="56" name="object 16"/>
            <p:cNvSpPr/>
            <p:nvPr/>
          </p:nvSpPr>
          <p:spPr>
            <a:xfrm>
              <a:off x="8610547" y="2552394"/>
              <a:ext cx="751205" cy="750570"/>
            </a:xfrm>
            <a:custGeom>
              <a:avLst/>
              <a:gdLst/>
              <a:ahLst/>
              <a:cxnLst/>
              <a:rect l="l" t="t" r="r" b="b"/>
              <a:pathLst>
                <a:path w="751204" h="750570">
                  <a:moveTo>
                    <a:pt x="271461" y="656590"/>
                  </a:moveTo>
                  <a:lnTo>
                    <a:pt x="234202" y="656590"/>
                  </a:lnTo>
                  <a:lnTo>
                    <a:pt x="246349" y="665480"/>
                  </a:lnTo>
                  <a:lnTo>
                    <a:pt x="256756" y="676910"/>
                  </a:lnTo>
                  <a:lnTo>
                    <a:pt x="265412" y="690880"/>
                  </a:lnTo>
                  <a:lnTo>
                    <a:pt x="272305" y="704850"/>
                  </a:lnTo>
                  <a:lnTo>
                    <a:pt x="276066" y="713740"/>
                  </a:lnTo>
                  <a:lnTo>
                    <a:pt x="282437" y="734060"/>
                  </a:lnTo>
                  <a:lnTo>
                    <a:pt x="287499" y="746760"/>
                  </a:lnTo>
                  <a:lnTo>
                    <a:pt x="291268" y="750570"/>
                  </a:lnTo>
                  <a:lnTo>
                    <a:pt x="610044" y="750570"/>
                  </a:lnTo>
                  <a:lnTo>
                    <a:pt x="623897" y="742950"/>
                  </a:lnTo>
                  <a:lnTo>
                    <a:pt x="623418" y="730250"/>
                  </a:lnTo>
                  <a:lnTo>
                    <a:pt x="621296" y="726440"/>
                  </a:lnTo>
                  <a:lnTo>
                    <a:pt x="306995" y="726440"/>
                  </a:lnTo>
                  <a:lnTo>
                    <a:pt x="302644" y="711200"/>
                  </a:lnTo>
                  <a:lnTo>
                    <a:pt x="296734" y="695960"/>
                  </a:lnTo>
                  <a:lnTo>
                    <a:pt x="289544" y="681990"/>
                  </a:lnTo>
                  <a:lnTo>
                    <a:pt x="281352" y="669290"/>
                  </a:lnTo>
                  <a:lnTo>
                    <a:pt x="276714" y="661670"/>
                  </a:lnTo>
                  <a:lnTo>
                    <a:pt x="271461" y="656590"/>
                  </a:lnTo>
                  <a:close/>
                </a:path>
                <a:path w="751204" h="750570">
                  <a:moveTo>
                    <a:pt x="445201" y="50800"/>
                  </a:moveTo>
                  <a:lnTo>
                    <a:pt x="403904" y="52070"/>
                  </a:lnTo>
                  <a:lnTo>
                    <a:pt x="369727" y="69850"/>
                  </a:lnTo>
                  <a:lnTo>
                    <a:pt x="346475" y="100330"/>
                  </a:lnTo>
                  <a:lnTo>
                    <a:pt x="337954" y="137160"/>
                  </a:lnTo>
                  <a:lnTo>
                    <a:pt x="347968" y="176530"/>
                  </a:lnTo>
                  <a:lnTo>
                    <a:pt x="306874" y="198120"/>
                  </a:lnTo>
                  <a:lnTo>
                    <a:pt x="281924" y="234950"/>
                  </a:lnTo>
                  <a:lnTo>
                    <a:pt x="275966" y="278130"/>
                  </a:lnTo>
                  <a:lnTo>
                    <a:pt x="291844" y="322580"/>
                  </a:lnTo>
                  <a:lnTo>
                    <a:pt x="305942" y="337820"/>
                  </a:lnTo>
                  <a:lnTo>
                    <a:pt x="324398" y="351790"/>
                  </a:lnTo>
                  <a:lnTo>
                    <a:pt x="345194" y="360680"/>
                  </a:lnTo>
                  <a:lnTo>
                    <a:pt x="366313" y="363220"/>
                  </a:lnTo>
                  <a:lnTo>
                    <a:pt x="502131" y="363220"/>
                  </a:lnTo>
                  <a:lnTo>
                    <a:pt x="497764" y="377190"/>
                  </a:lnTo>
                  <a:lnTo>
                    <a:pt x="492186" y="389890"/>
                  </a:lnTo>
                  <a:lnTo>
                    <a:pt x="486691" y="403860"/>
                  </a:lnTo>
                  <a:lnTo>
                    <a:pt x="482571" y="416560"/>
                  </a:lnTo>
                  <a:lnTo>
                    <a:pt x="481637" y="422910"/>
                  </a:lnTo>
                  <a:lnTo>
                    <a:pt x="481695" y="426720"/>
                  </a:lnTo>
                  <a:lnTo>
                    <a:pt x="481939" y="429260"/>
                  </a:lnTo>
                  <a:lnTo>
                    <a:pt x="482060" y="430530"/>
                  </a:lnTo>
                  <a:lnTo>
                    <a:pt x="482182" y="431800"/>
                  </a:lnTo>
                  <a:lnTo>
                    <a:pt x="485088" y="439420"/>
                  </a:lnTo>
                  <a:lnTo>
                    <a:pt x="490487" y="444500"/>
                  </a:lnTo>
                  <a:lnTo>
                    <a:pt x="491953" y="445770"/>
                  </a:lnTo>
                  <a:lnTo>
                    <a:pt x="498728" y="449580"/>
                  </a:lnTo>
                  <a:lnTo>
                    <a:pt x="549114" y="449580"/>
                  </a:lnTo>
                  <a:lnTo>
                    <a:pt x="538915" y="541020"/>
                  </a:lnTo>
                  <a:lnTo>
                    <a:pt x="540088" y="547370"/>
                  </a:lnTo>
                  <a:lnTo>
                    <a:pt x="547323" y="549910"/>
                  </a:lnTo>
                  <a:lnTo>
                    <a:pt x="548894" y="556260"/>
                  </a:lnTo>
                  <a:lnTo>
                    <a:pt x="547177" y="566420"/>
                  </a:lnTo>
                  <a:lnTo>
                    <a:pt x="547369" y="568960"/>
                  </a:lnTo>
                  <a:lnTo>
                    <a:pt x="547466" y="570230"/>
                  </a:lnTo>
                  <a:lnTo>
                    <a:pt x="547562" y="571500"/>
                  </a:lnTo>
                  <a:lnTo>
                    <a:pt x="547658" y="572770"/>
                  </a:lnTo>
                  <a:lnTo>
                    <a:pt x="550849" y="601980"/>
                  </a:lnTo>
                  <a:lnTo>
                    <a:pt x="555917" y="631190"/>
                  </a:lnTo>
                  <a:lnTo>
                    <a:pt x="562913" y="660400"/>
                  </a:lnTo>
                  <a:lnTo>
                    <a:pt x="571888" y="688340"/>
                  </a:lnTo>
                  <a:lnTo>
                    <a:pt x="590212" y="725170"/>
                  </a:lnTo>
                  <a:lnTo>
                    <a:pt x="306995" y="726440"/>
                  </a:lnTo>
                  <a:lnTo>
                    <a:pt x="621296" y="726440"/>
                  </a:lnTo>
                  <a:lnTo>
                    <a:pt x="615639" y="716280"/>
                  </a:lnTo>
                  <a:lnTo>
                    <a:pt x="607594" y="703580"/>
                  </a:lnTo>
                  <a:lnTo>
                    <a:pt x="590437" y="662940"/>
                  </a:lnTo>
                  <a:lnTo>
                    <a:pt x="579140" y="619760"/>
                  </a:lnTo>
                  <a:lnTo>
                    <a:pt x="574403" y="574040"/>
                  </a:lnTo>
                  <a:lnTo>
                    <a:pt x="576852" y="530860"/>
                  </a:lnTo>
                  <a:lnTo>
                    <a:pt x="576924" y="529590"/>
                  </a:lnTo>
                  <a:lnTo>
                    <a:pt x="604946" y="501650"/>
                  </a:lnTo>
                  <a:lnTo>
                    <a:pt x="570380" y="501650"/>
                  </a:lnTo>
                  <a:lnTo>
                    <a:pt x="569720" y="491490"/>
                  </a:lnTo>
                  <a:lnTo>
                    <a:pt x="571820" y="476250"/>
                  </a:lnTo>
                  <a:lnTo>
                    <a:pt x="574444" y="459740"/>
                  </a:lnTo>
                  <a:lnTo>
                    <a:pt x="573770" y="447040"/>
                  </a:lnTo>
                  <a:lnTo>
                    <a:pt x="573703" y="445770"/>
                  </a:lnTo>
                  <a:lnTo>
                    <a:pt x="573635" y="444500"/>
                  </a:lnTo>
                  <a:lnTo>
                    <a:pt x="573568" y="443230"/>
                  </a:lnTo>
                  <a:lnTo>
                    <a:pt x="565166" y="430530"/>
                  </a:lnTo>
                  <a:lnTo>
                    <a:pt x="564087" y="429260"/>
                  </a:lnTo>
                  <a:lnTo>
                    <a:pt x="556255" y="425450"/>
                  </a:lnTo>
                  <a:lnTo>
                    <a:pt x="506529" y="425450"/>
                  </a:lnTo>
                  <a:lnTo>
                    <a:pt x="538407" y="337820"/>
                  </a:lnTo>
                  <a:lnTo>
                    <a:pt x="364784" y="337820"/>
                  </a:lnTo>
                  <a:lnTo>
                    <a:pt x="325802" y="322580"/>
                  </a:lnTo>
                  <a:lnTo>
                    <a:pt x="305093" y="290830"/>
                  </a:lnTo>
                  <a:lnTo>
                    <a:pt x="303251" y="255270"/>
                  </a:lnTo>
                  <a:lnTo>
                    <a:pt x="303185" y="254000"/>
                  </a:lnTo>
                  <a:lnTo>
                    <a:pt x="320606" y="219710"/>
                  </a:lnTo>
                  <a:lnTo>
                    <a:pt x="357884" y="200660"/>
                  </a:lnTo>
                  <a:lnTo>
                    <a:pt x="364837" y="199390"/>
                  </a:lnTo>
                  <a:lnTo>
                    <a:pt x="375742" y="199390"/>
                  </a:lnTo>
                  <a:lnTo>
                    <a:pt x="378710" y="196850"/>
                  </a:lnTo>
                  <a:lnTo>
                    <a:pt x="383024" y="189230"/>
                  </a:lnTo>
                  <a:lnTo>
                    <a:pt x="381117" y="181610"/>
                  </a:lnTo>
                  <a:lnTo>
                    <a:pt x="371423" y="167640"/>
                  </a:lnTo>
                  <a:lnTo>
                    <a:pt x="363921" y="127000"/>
                  </a:lnTo>
                  <a:lnTo>
                    <a:pt x="381339" y="93980"/>
                  </a:lnTo>
                  <a:lnTo>
                    <a:pt x="415476" y="76200"/>
                  </a:lnTo>
                  <a:lnTo>
                    <a:pt x="490231" y="76200"/>
                  </a:lnTo>
                  <a:lnTo>
                    <a:pt x="491866" y="73660"/>
                  </a:lnTo>
                  <a:lnTo>
                    <a:pt x="498267" y="63500"/>
                  </a:lnTo>
                  <a:lnTo>
                    <a:pt x="501215" y="59690"/>
                  </a:lnTo>
                  <a:lnTo>
                    <a:pt x="468865" y="59690"/>
                  </a:lnTo>
                  <a:lnTo>
                    <a:pt x="460781" y="57150"/>
                  </a:lnTo>
                  <a:lnTo>
                    <a:pt x="453399" y="53340"/>
                  </a:lnTo>
                  <a:lnTo>
                    <a:pt x="445201" y="50800"/>
                  </a:lnTo>
                  <a:close/>
                </a:path>
                <a:path w="751204" h="750570">
                  <a:moveTo>
                    <a:pt x="416971" y="0"/>
                  </a:moveTo>
                  <a:lnTo>
                    <a:pt x="368522" y="0"/>
                  </a:lnTo>
                  <a:lnTo>
                    <a:pt x="364973" y="1270"/>
                  </a:lnTo>
                  <a:lnTo>
                    <a:pt x="316941" y="6350"/>
                  </a:lnTo>
                  <a:lnTo>
                    <a:pt x="270094" y="12700"/>
                  </a:lnTo>
                  <a:lnTo>
                    <a:pt x="225410" y="24130"/>
                  </a:lnTo>
                  <a:lnTo>
                    <a:pt x="183865" y="39370"/>
                  </a:lnTo>
                  <a:lnTo>
                    <a:pt x="146436" y="63500"/>
                  </a:lnTo>
                  <a:lnTo>
                    <a:pt x="114098" y="95250"/>
                  </a:lnTo>
                  <a:lnTo>
                    <a:pt x="87829" y="138430"/>
                  </a:lnTo>
                  <a:lnTo>
                    <a:pt x="74241" y="176530"/>
                  </a:lnTo>
                  <a:lnTo>
                    <a:pt x="69099" y="196850"/>
                  </a:lnTo>
                  <a:lnTo>
                    <a:pt x="63149" y="215900"/>
                  </a:lnTo>
                  <a:lnTo>
                    <a:pt x="54638" y="236220"/>
                  </a:lnTo>
                  <a:lnTo>
                    <a:pt x="47108" y="255270"/>
                  </a:lnTo>
                  <a:lnTo>
                    <a:pt x="46128" y="275590"/>
                  </a:lnTo>
                  <a:lnTo>
                    <a:pt x="57265" y="295910"/>
                  </a:lnTo>
                  <a:lnTo>
                    <a:pt x="61286" y="299720"/>
                  </a:lnTo>
                  <a:lnTo>
                    <a:pt x="73160" y="306070"/>
                  </a:lnTo>
                  <a:lnTo>
                    <a:pt x="73254" y="312420"/>
                  </a:lnTo>
                  <a:lnTo>
                    <a:pt x="49026" y="360680"/>
                  </a:lnTo>
                  <a:lnTo>
                    <a:pt x="19943" y="402590"/>
                  </a:lnTo>
                  <a:lnTo>
                    <a:pt x="9261" y="417830"/>
                  </a:lnTo>
                  <a:lnTo>
                    <a:pt x="0" y="434340"/>
                  </a:lnTo>
                  <a:lnTo>
                    <a:pt x="0" y="447040"/>
                  </a:lnTo>
                  <a:lnTo>
                    <a:pt x="33526" y="476250"/>
                  </a:lnTo>
                  <a:lnTo>
                    <a:pt x="42239" y="481330"/>
                  </a:lnTo>
                  <a:lnTo>
                    <a:pt x="46700" y="486410"/>
                  </a:lnTo>
                  <a:lnTo>
                    <a:pt x="45633" y="496570"/>
                  </a:lnTo>
                  <a:lnTo>
                    <a:pt x="34173" y="520700"/>
                  </a:lnTo>
                  <a:lnTo>
                    <a:pt x="32606" y="530860"/>
                  </a:lnTo>
                  <a:lnTo>
                    <a:pt x="34239" y="539750"/>
                  </a:lnTo>
                  <a:lnTo>
                    <a:pt x="44197" y="543560"/>
                  </a:lnTo>
                  <a:lnTo>
                    <a:pt x="49736" y="549910"/>
                  </a:lnTo>
                  <a:lnTo>
                    <a:pt x="47528" y="556260"/>
                  </a:lnTo>
                  <a:lnTo>
                    <a:pt x="46227" y="563880"/>
                  </a:lnTo>
                  <a:lnTo>
                    <a:pt x="46668" y="568960"/>
                  </a:lnTo>
                  <a:lnTo>
                    <a:pt x="46778" y="570230"/>
                  </a:lnTo>
                  <a:lnTo>
                    <a:pt x="50124" y="576580"/>
                  </a:lnTo>
                  <a:lnTo>
                    <a:pt x="55279" y="581660"/>
                  </a:lnTo>
                  <a:lnTo>
                    <a:pt x="62655" y="585470"/>
                  </a:lnTo>
                  <a:lnTo>
                    <a:pt x="69516" y="589280"/>
                  </a:lnTo>
                  <a:lnTo>
                    <a:pt x="73128" y="593090"/>
                  </a:lnTo>
                  <a:lnTo>
                    <a:pt x="73801" y="600710"/>
                  </a:lnTo>
                  <a:lnTo>
                    <a:pt x="72882" y="608330"/>
                  </a:lnTo>
                  <a:lnTo>
                    <a:pt x="71405" y="615950"/>
                  </a:lnTo>
                  <a:lnTo>
                    <a:pt x="70406" y="622300"/>
                  </a:lnTo>
                  <a:lnTo>
                    <a:pt x="70888" y="635000"/>
                  </a:lnTo>
                  <a:lnTo>
                    <a:pt x="70936" y="636270"/>
                  </a:lnTo>
                  <a:lnTo>
                    <a:pt x="71033" y="638810"/>
                  </a:lnTo>
                  <a:lnTo>
                    <a:pt x="98834" y="684530"/>
                  </a:lnTo>
                  <a:lnTo>
                    <a:pt x="117765" y="688340"/>
                  </a:lnTo>
                  <a:lnTo>
                    <a:pt x="139880" y="685800"/>
                  </a:lnTo>
                  <a:lnTo>
                    <a:pt x="162192" y="679450"/>
                  </a:lnTo>
                  <a:lnTo>
                    <a:pt x="194935" y="669290"/>
                  </a:lnTo>
                  <a:lnTo>
                    <a:pt x="208094" y="665480"/>
                  </a:lnTo>
                  <a:lnTo>
                    <a:pt x="214639" y="662940"/>
                  </a:lnTo>
                  <a:lnTo>
                    <a:pt x="123933" y="662940"/>
                  </a:lnTo>
                  <a:lnTo>
                    <a:pt x="110029" y="660400"/>
                  </a:lnTo>
                  <a:lnTo>
                    <a:pt x="100987" y="651510"/>
                  </a:lnTo>
                  <a:lnTo>
                    <a:pt x="96337" y="638810"/>
                  </a:lnTo>
                  <a:lnTo>
                    <a:pt x="95675" y="626110"/>
                  </a:lnTo>
                  <a:lnTo>
                    <a:pt x="95609" y="624840"/>
                  </a:lnTo>
                  <a:lnTo>
                    <a:pt x="96164" y="617220"/>
                  </a:lnTo>
                  <a:lnTo>
                    <a:pt x="99714" y="609600"/>
                  </a:lnTo>
                  <a:lnTo>
                    <a:pt x="99750" y="608330"/>
                  </a:lnTo>
                  <a:lnTo>
                    <a:pt x="99860" y="604520"/>
                  </a:lnTo>
                  <a:lnTo>
                    <a:pt x="99934" y="601980"/>
                  </a:lnTo>
                  <a:lnTo>
                    <a:pt x="98329" y="589280"/>
                  </a:lnTo>
                  <a:lnTo>
                    <a:pt x="93057" y="577850"/>
                  </a:lnTo>
                  <a:lnTo>
                    <a:pt x="84608" y="568960"/>
                  </a:lnTo>
                  <a:lnTo>
                    <a:pt x="73474" y="562610"/>
                  </a:lnTo>
                  <a:lnTo>
                    <a:pt x="72825" y="557530"/>
                  </a:lnTo>
                  <a:lnTo>
                    <a:pt x="78552" y="554990"/>
                  </a:lnTo>
                  <a:lnTo>
                    <a:pt x="79809" y="549910"/>
                  </a:lnTo>
                  <a:lnTo>
                    <a:pt x="78965" y="541020"/>
                  </a:lnTo>
                  <a:lnTo>
                    <a:pt x="73564" y="535940"/>
                  </a:lnTo>
                  <a:lnTo>
                    <a:pt x="66484" y="529590"/>
                  </a:lnTo>
                  <a:lnTo>
                    <a:pt x="60605" y="524510"/>
                  </a:lnTo>
                  <a:lnTo>
                    <a:pt x="68488" y="508000"/>
                  </a:lnTo>
                  <a:lnTo>
                    <a:pt x="72203" y="491490"/>
                  </a:lnTo>
                  <a:lnTo>
                    <a:pt x="69456" y="476250"/>
                  </a:lnTo>
                  <a:lnTo>
                    <a:pt x="57956" y="462280"/>
                  </a:lnTo>
                  <a:lnTo>
                    <a:pt x="49846" y="457200"/>
                  </a:lnTo>
                  <a:lnTo>
                    <a:pt x="41120" y="452120"/>
                  </a:lnTo>
                  <a:lnTo>
                    <a:pt x="32687" y="447040"/>
                  </a:lnTo>
                  <a:lnTo>
                    <a:pt x="25454" y="440690"/>
                  </a:lnTo>
                  <a:lnTo>
                    <a:pt x="28688" y="434340"/>
                  </a:lnTo>
                  <a:lnTo>
                    <a:pt x="36563" y="422910"/>
                  </a:lnTo>
                  <a:lnTo>
                    <a:pt x="51118" y="403860"/>
                  </a:lnTo>
                  <a:lnTo>
                    <a:pt x="58693" y="392430"/>
                  </a:lnTo>
                  <a:lnTo>
                    <a:pt x="80049" y="358140"/>
                  </a:lnTo>
                  <a:lnTo>
                    <a:pt x="97551" y="306070"/>
                  </a:lnTo>
                  <a:lnTo>
                    <a:pt x="88834" y="288290"/>
                  </a:lnTo>
                  <a:lnTo>
                    <a:pt x="84295" y="284480"/>
                  </a:lnTo>
                  <a:lnTo>
                    <a:pt x="78688" y="279400"/>
                  </a:lnTo>
                  <a:lnTo>
                    <a:pt x="73639" y="275590"/>
                  </a:lnTo>
                  <a:lnTo>
                    <a:pt x="70772" y="270510"/>
                  </a:lnTo>
                  <a:lnTo>
                    <a:pt x="71977" y="261620"/>
                  </a:lnTo>
                  <a:lnTo>
                    <a:pt x="76746" y="248920"/>
                  </a:lnTo>
                  <a:lnTo>
                    <a:pt x="82496" y="236220"/>
                  </a:lnTo>
                  <a:lnTo>
                    <a:pt x="86646" y="226060"/>
                  </a:lnTo>
                  <a:lnTo>
                    <a:pt x="90233" y="214630"/>
                  </a:lnTo>
                  <a:lnTo>
                    <a:pt x="93232" y="203200"/>
                  </a:lnTo>
                  <a:lnTo>
                    <a:pt x="96138" y="190500"/>
                  </a:lnTo>
                  <a:lnTo>
                    <a:pt x="99441" y="179070"/>
                  </a:lnTo>
                  <a:lnTo>
                    <a:pt x="119933" y="130810"/>
                  </a:lnTo>
                  <a:lnTo>
                    <a:pt x="147122" y="96520"/>
                  </a:lnTo>
                  <a:lnTo>
                    <a:pt x="180553" y="69850"/>
                  </a:lnTo>
                  <a:lnTo>
                    <a:pt x="219766" y="52070"/>
                  </a:lnTo>
                  <a:lnTo>
                    <a:pt x="264303" y="40640"/>
                  </a:lnTo>
                  <a:lnTo>
                    <a:pt x="313707" y="31750"/>
                  </a:lnTo>
                  <a:lnTo>
                    <a:pt x="356694" y="26670"/>
                  </a:lnTo>
                  <a:lnTo>
                    <a:pt x="399109" y="25400"/>
                  </a:lnTo>
                  <a:lnTo>
                    <a:pt x="651399" y="25400"/>
                  </a:lnTo>
                  <a:lnTo>
                    <a:pt x="645163" y="21590"/>
                  </a:lnTo>
                  <a:lnTo>
                    <a:pt x="504246" y="21590"/>
                  </a:lnTo>
                  <a:lnTo>
                    <a:pt x="464572" y="8890"/>
                  </a:lnTo>
                  <a:lnTo>
                    <a:pt x="416971" y="0"/>
                  </a:lnTo>
                  <a:close/>
                </a:path>
                <a:path w="751204" h="750570">
                  <a:moveTo>
                    <a:pt x="363350" y="551180"/>
                  </a:moveTo>
                  <a:lnTo>
                    <a:pt x="352790" y="552450"/>
                  </a:lnTo>
                  <a:lnTo>
                    <a:pt x="347857" y="561340"/>
                  </a:lnTo>
                  <a:lnTo>
                    <a:pt x="344987" y="571500"/>
                  </a:lnTo>
                  <a:lnTo>
                    <a:pt x="340617" y="581660"/>
                  </a:lnTo>
                  <a:lnTo>
                    <a:pt x="318659" y="598170"/>
                  </a:lnTo>
                  <a:lnTo>
                    <a:pt x="283817" y="613410"/>
                  </a:lnTo>
                  <a:lnTo>
                    <a:pt x="246734" y="626110"/>
                  </a:lnTo>
                  <a:lnTo>
                    <a:pt x="218056" y="635000"/>
                  </a:lnTo>
                  <a:lnTo>
                    <a:pt x="170869" y="651510"/>
                  </a:lnTo>
                  <a:lnTo>
                    <a:pt x="145657" y="659130"/>
                  </a:lnTo>
                  <a:lnTo>
                    <a:pt x="123933" y="662940"/>
                  </a:lnTo>
                  <a:lnTo>
                    <a:pt x="214639" y="662940"/>
                  </a:lnTo>
                  <a:lnTo>
                    <a:pt x="221184" y="660400"/>
                  </a:lnTo>
                  <a:lnTo>
                    <a:pt x="234202" y="656590"/>
                  </a:lnTo>
                  <a:lnTo>
                    <a:pt x="271461" y="656590"/>
                  </a:lnTo>
                  <a:lnTo>
                    <a:pt x="270148" y="655320"/>
                  </a:lnTo>
                  <a:lnTo>
                    <a:pt x="264861" y="647700"/>
                  </a:lnTo>
                  <a:lnTo>
                    <a:pt x="263688" y="647700"/>
                  </a:lnTo>
                  <a:lnTo>
                    <a:pt x="264274" y="645160"/>
                  </a:lnTo>
                  <a:lnTo>
                    <a:pt x="326391" y="622300"/>
                  </a:lnTo>
                  <a:lnTo>
                    <a:pt x="370753" y="577850"/>
                  </a:lnTo>
                  <a:lnTo>
                    <a:pt x="372364" y="562610"/>
                  </a:lnTo>
                  <a:lnTo>
                    <a:pt x="369815" y="554990"/>
                  </a:lnTo>
                  <a:lnTo>
                    <a:pt x="363350" y="551180"/>
                  </a:lnTo>
                  <a:close/>
                </a:path>
                <a:path w="751204" h="750570">
                  <a:moveTo>
                    <a:pt x="644827" y="312420"/>
                  </a:moveTo>
                  <a:lnTo>
                    <a:pt x="619583" y="312420"/>
                  </a:lnTo>
                  <a:lnTo>
                    <a:pt x="619897" y="313690"/>
                  </a:lnTo>
                  <a:lnTo>
                    <a:pt x="618871" y="317500"/>
                  </a:lnTo>
                  <a:lnTo>
                    <a:pt x="613260" y="334010"/>
                  </a:lnTo>
                  <a:lnTo>
                    <a:pt x="598567" y="368300"/>
                  </a:lnTo>
                  <a:lnTo>
                    <a:pt x="594599" y="383540"/>
                  </a:lnTo>
                  <a:lnTo>
                    <a:pt x="594626" y="391160"/>
                  </a:lnTo>
                  <a:lnTo>
                    <a:pt x="596610" y="398780"/>
                  </a:lnTo>
                  <a:lnTo>
                    <a:pt x="600557" y="405130"/>
                  </a:lnTo>
                  <a:lnTo>
                    <a:pt x="606473" y="410210"/>
                  </a:lnTo>
                  <a:lnTo>
                    <a:pt x="607426" y="410210"/>
                  </a:lnTo>
                  <a:lnTo>
                    <a:pt x="615405" y="414020"/>
                  </a:lnTo>
                  <a:lnTo>
                    <a:pt x="657760" y="414020"/>
                  </a:lnTo>
                  <a:lnTo>
                    <a:pt x="570380" y="501650"/>
                  </a:lnTo>
                  <a:lnTo>
                    <a:pt x="604946" y="501650"/>
                  </a:lnTo>
                  <a:lnTo>
                    <a:pt x="680094" y="426720"/>
                  </a:lnTo>
                  <a:lnTo>
                    <a:pt x="683603" y="417830"/>
                  </a:lnTo>
                  <a:lnTo>
                    <a:pt x="683581" y="407670"/>
                  </a:lnTo>
                  <a:lnTo>
                    <a:pt x="680244" y="398780"/>
                  </a:lnTo>
                  <a:lnTo>
                    <a:pt x="673811" y="392430"/>
                  </a:lnTo>
                  <a:lnTo>
                    <a:pt x="671759" y="391160"/>
                  </a:lnTo>
                  <a:lnTo>
                    <a:pt x="663278" y="387350"/>
                  </a:lnTo>
                  <a:lnTo>
                    <a:pt x="619583" y="387350"/>
                  </a:lnTo>
                  <a:lnTo>
                    <a:pt x="628598" y="363220"/>
                  </a:lnTo>
                  <a:lnTo>
                    <a:pt x="648660" y="363220"/>
                  </a:lnTo>
                  <a:lnTo>
                    <a:pt x="668077" y="361950"/>
                  </a:lnTo>
                  <a:lnTo>
                    <a:pt x="686903" y="358140"/>
                  </a:lnTo>
                  <a:lnTo>
                    <a:pt x="705193" y="350520"/>
                  </a:lnTo>
                  <a:lnTo>
                    <a:pt x="719368" y="336550"/>
                  </a:lnTo>
                  <a:lnTo>
                    <a:pt x="638671" y="336550"/>
                  </a:lnTo>
                  <a:lnTo>
                    <a:pt x="644622" y="321310"/>
                  </a:lnTo>
                  <a:lnTo>
                    <a:pt x="644710" y="317500"/>
                  </a:lnTo>
                  <a:lnTo>
                    <a:pt x="644827" y="312420"/>
                  </a:lnTo>
                  <a:close/>
                </a:path>
                <a:path w="751204" h="750570">
                  <a:moveTo>
                    <a:pt x="606213" y="285750"/>
                  </a:moveTo>
                  <a:lnTo>
                    <a:pt x="563941" y="285750"/>
                  </a:lnTo>
                  <a:lnTo>
                    <a:pt x="546852" y="287020"/>
                  </a:lnTo>
                  <a:lnTo>
                    <a:pt x="531575" y="293370"/>
                  </a:lnTo>
                  <a:lnTo>
                    <a:pt x="522887" y="306070"/>
                  </a:lnTo>
                  <a:lnTo>
                    <a:pt x="517344" y="321310"/>
                  </a:lnTo>
                  <a:lnTo>
                    <a:pt x="511502" y="337820"/>
                  </a:lnTo>
                  <a:lnTo>
                    <a:pt x="538407" y="337820"/>
                  </a:lnTo>
                  <a:lnTo>
                    <a:pt x="547648" y="312420"/>
                  </a:lnTo>
                  <a:lnTo>
                    <a:pt x="644827" y="312420"/>
                  </a:lnTo>
                  <a:lnTo>
                    <a:pt x="644973" y="306070"/>
                  </a:lnTo>
                  <a:lnTo>
                    <a:pt x="638278" y="293370"/>
                  </a:lnTo>
                  <a:lnTo>
                    <a:pt x="623090" y="287020"/>
                  </a:lnTo>
                  <a:lnTo>
                    <a:pt x="606213" y="285750"/>
                  </a:lnTo>
                  <a:close/>
                </a:path>
                <a:path w="751204" h="750570">
                  <a:moveTo>
                    <a:pt x="651399" y="25400"/>
                  </a:moveTo>
                  <a:lnTo>
                    <a:pt x="559539" y="25400"/>
                  </a:lnTo>
                  <a:lnTo>
                    <a:pt x="599975" y="27940"/>
                  </a:lnTo>
                  <a:lnTo>
                    <a:pt x="635686" y="44450"/>
                  </a:lnTo>
                  <a:lnTo>
                    <a:pt x="662362" y="73660"/>
                  </a:lnTo>
                  <a:lnTo>
                    <a:pt x="675697" y="111760"/>
                  </a:lnTo>
                  <a:lnTo>
                    <a:pt x="671382" y="156210"/>
                  </a:lnTo>
                  <a:lnTo>
                    <a:pt x="667881" y="163830"/>
                  </a:lnTo>
                  <a:lnTo>
                    <a:pt x="662898" y="172720"/>
                  </a:lnTo>
                  <a:lnTo>
                    <a:pt x="658398" y="181610"/>
                  </a:lnTo>
                  <a:lnTo>
                    <a:pt x="688565" y="207010"/>
                  </a:lnTo>
                  <a:lnTo>
                    <a:pt x="714402" y="229870"/>
                  </a:lnTo>
                  <a:lnTo>
                    <a:pt x="725907" y="260350"/>
                  </a:lnTo>
                  <a:lnTo>
                    <a:pt x="722243" y="293370"/>
                  </a:lnTo>
                  <a:lnTo>
                    <a:pt x="702575" y="321310"/>
                  </a:lnTo>
                  <a:lnTo>
                    <a:pt x="695686" y="326390"/>
                  </a:lnTo>
                  <a:lnTo>
                    <a:pt x="686264" y="331470"/>
                  </a:lnTo>
                  <a:lnTo>
                    <a:pt x="676548" y="335280"/>
                  </a:lnTo>
                  <a:lnTo>
                    <a:pt x="668775" y="336550"/>
                  </a:lnTo>
                  <a:lnTo>
                    <a:pt x="719368" y="336550"/>
                  </a:lnTo>
                  <a:lnTo>
                    <a:pt x="737408" y="318770"/>
                  </a:lnTo>
                  <a:lnTo>
                    <a:pt x="751094" y="280670"/>
                  </a:lnTo>
                  <a:lnTo>
                    <a:pt x="747012" y="240030"/>
                  </a:lnTo>
                  <a:lnTo>
                    <a:pt x="725926" y="204470"/>
                  </a:lnTo>
                  <a:lnTo>
                    <a:pt x="688596" y="180340"/>
                  </a:lnTo>
                  <a:lnTo>
                    <a:pt x="701005" y="139700"/>
                  </a:lnTo>
                  <a:lnTo>
                    <a:pt x="699406" y="100330"/>
                  </a:lnTo>
                  <a:lnTo>
                    <a:pt x="685182" y="62230"/>
                  </a:lnTo>
                  <a:lnTo>
                    <a:pt x="659712" y="30480"/>
                  </a:lnTo>
                  <a:lnTo>
                    <a:pt x="651399" y="25400"/>
                  </a:lnTo>
                  <a:close/>
                </a:path>
                <a:path w="751204" h="750570">
                  <a:moveTo>
                    <a:pt x="375742" y="199390"/>
                  </a:moveTo>
                  <a:lnTo>
                    <a:pt x="364837" y="199390"/>
                  </a:lnTo>
                  <a:lnTo>
                    <a:pt x="372773" y="201930"/>
                  </a:lnTo>
                  <a:lnTo>
                    <a:pt x="375742" y="199390"/>
                  </a:lnTo>
                  <a:close/>
                </a:path>
                <a:path w="751204" h="750570">
                  <a:moveTo>
                    <a:pt x="490231" y="76200"/>
                  </a:moveTo>
                  <a:lnTo>
                    <a:pt x="415476" y="76200"/>
                  </a:lnTo>
                  <a:lnTo>
                    <a:pt x="458132" y="83820"/>
                  </a:lnTo>
                  <a:lnTo>
                    <a:pt x="464505" y="87630"/>
                  </a:lnTo>
                  <a:lnTo>
                    <a:pt x="470574" y="91440"/>
                  </a:lnTo>
                  <a:lnTo>
                    <a:pt x="476812" y="91440"/>
                  </a:lnTo>
                  <a:lnTo>
                    <a:pt x="483692" y="86360"/>
                  </a:lnTo>
                  <a:lnTo>
                    <a:pt x="490231" y="76200"/>
                  </a:lnTo>
                  <a:close/>
                </a:path>
                <a:path w="751204" h="750570">
                  <a:moveTo>
                    <a:pt x="559539" y="25400"/>
                  </a:moveTo>
                  <a:lnTo>
                    <a:pt x="399109" y="25400"/>
                  </a:lnTo>
                  <a:lnTo>
                    <a:pt x="441157" y="29210"/>
                  </a:lnTo>
                  <a:lnTo>
                    <a:pt x="483042" y="40640"/>
                  </a:lnTo>
                  <a:lnTo>
                    <a:pt x="468865" y="59690"/>
                  </a:lnTo>
                  <a:lnTo>
                    <a:pt x="501215" y="59690"/>
                  </a:lnTo>
                  <a:lnTo>
                    <a:pt x="506129" y="53340"/>
                  </a:lnTo>
                  <a:lnTo>
                    <a:pt x="518685" y="43180"/>
                  </a:lnTo>
                  <a:lnTo>
                    <a:pt x="559539" y="25400"/>
                  </a:lnTo>
                  <a:close/>
                </a:path>
                <a:path w="751204" h="750570">
                  <a:moveTo>
                    <a:pt x="591688" y="0"/>
                  </a:moveTo>
                  <a:lnTo>
                    <a:pt x="560862" y="0"/>
                  </a:lnTo>
                  <a:lnTo>
                    <a:pt x="545933" y="2540"/>
                  </a:lnTo>
                  <a:lnTo>
                    <a:pt x="531521" y="7620"/>
                  </a:lnTo>
                  <a:lnTo>
                    <a:pt x="517626" y="13970"/>
                  </a:lnTo>
                  <a:lnTo>
                    <a:pt x="504246" y="21590"/>
                  </a:lnTo>
                  <a:lnTo>
                    <a:pt x="645163" y="21590"/>
                  </a:lnTo>
                  <a:lnTo>
                    <a:pt x="624378" y="8890"/>
                  </a:lnTo>
                  <a:lnTo>
                    <a:pt x="599984" y="1270"/>
                  </a:lnTo>
                  <a:lnTo>
                    <a:pt x="591688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26153" y="3077125"/>
              <a:ext cx="97834" cy="125628"/>
            </a:xfrm>
            <a:prstGeom prst="rect">
              <a:avLst/>
            </a:prstGeom>
          </p:spPr>
        </p:pic>
        <p:pic>
          <p:nvPicPr>
            <p:cNvPr id="5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61796" y="2938745"/>
              <a:ext cx="97888" cy="124621"/>
            </a:xfrm>
            <a:prstGeom prst="rect">
              <a:avLst/>
            </a:prstGeom>
          </p:spPr>
        </p:pic>
        <p:pic>
          <p:nvPicPr>
            <p:cNvPr id="5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36846" y="3113319"/>
              <a:ext cx="100224" cy="125048"/>
            </a:xfrm>
            <a:prstGeom prst="rect">
              <a:avLst/>
            </a:prstGeom>
          </p:spPr>
        </p:pic>
        <p:sp>
          <p:nvSpPr>
            <p:cNvPr id="60" name="object 20"/>
            <p:cNvSpPr/>
            <p:nvPr/>
          </p:nvSpPr>
          <p:spPr>
            <a:xfrm>
              <a:off x="8710498" y="2625794"/>
              <a:ext cx="150495" cy="201930"/>
            </a:xfrm>
            <a:custGeom>
              <a:avLst/>
              <a:gdLst/>
              <a:ahLst/>
              <a:cxnLst/>
              <a:rect l="l" t="t" r="r" b="b"/>
              <a:pathLst>
                <a:path w="150495" h="201930">
                  <a:moveTo>
                    <a:pt x="25374" y="181660"/>
                  </a:moveTo>
                  <a:lnTo>
                    <a:pt x="19685" y="175971"/>
                  </a:lnTo>
                  <a:lnTo>
                    <a:pt x="5676" y="175971"/>
                  </a:lnTo>
                  <a:lnTo>
                    <a:pt x="0" y="181660"/>
                  </a:lnTo>
                  <a:lnTo>
                    <a:pt x="0" y="195668"/>
                  </a:lnTo>
                  <a:lnTo>
                    <a:pt x="5676" y="201358"/>
                  </a:lnTo>
                  <a:lnTo>
                    <a:pt x="19685" y="201358"/>
                  </a:lnTo>
                  <a:lnTo>
                    <a:pt x="25374" y="195668"/>
                  </a:lnTo>
                  <a:lnTo>
                    <a:pt x="25374" y="188658"/>
                  </a:lnTo>
                  <a:lnTo>
                    <a:pt x="25374" y="181660"/>
                  </a:lnTo>
                  <a:close/>
                </a:path>
                <a:path w="150495" h="201930">
                  <a:moveTo>
                    <a:pt x="150177" y="16916"/>
                  </a:moveTo>
                  <a:lnTo>
                    <a:pt x="149733" y="6832"/>
                  </a:lnTo>
                  <a:lnTo>
                    <a:pt x="142798" y="139"/>
                  </a:lnTo>
                  <a:lnTo>
                    <a:pt x="132461" y="0"/>
                  </a:lnTo>
                  <a:lnTo>
                    <a:pt x="121297" y="3429"/>
                  </a:lnTo>
                  <a:lnTo>
                    <a:pt x="83134" y="23710"/>
                  </a:lnTo>
                  <a:lnTo>
                    <a:pt x="40767" y="71323"/>
                  </a:lnTo>
                  <a:lnTo>
                    <a:pt x="23368" y="110693"/>
                  </a:lnTo>
                  <a:lnTo>
                    <a:pt x="14732" y="146494"/>
                  </a:lnTo>
                  <a:lnTo>
                    <a:pt x="16306" y="152133"/>
                  </a:lnTo>
                  <a:lnTo>
                    <a:pt x="17932" y="154063"/>
                  </a:lnTo>
                  <a:lnTo>
                    <a:pt x="21056" y="157772"/>
                  </a:lnTo>
                  <a:lnTo>
                    <a:pt x="29273" y="158483"/>
                  </a:lnTo>
                  <a:lnTo>
                    <a:pt x="33616" y="156641"/>
                  </a:lnTo>
                  <a:lnTo>
                    <a:pt x="38531" y="151409"/>
                  </a:lnTo>
                  <a:lnTo>
                    <a:pt x="41744" y="142544"/>
                  </a:lnTo>
                  <a:lnTo>
                    <a:pt x="45808" y="124802"/>
                  </a:lnTo>
                  <a:lnTo>
                    <a:pt x="57924" y="93573"/>
                  </a:lnTo>
                  <a:lnTo>
                    <a:pt x="74129" y="67487"/>
                  </a:lnTo>
                  <a:lnTo>
                    <a:pt x="96012" y="46215"/>
                  </a:lnTo>
                  <a:lnTo>
                    <a:pt x="125145" y="29413"/>
                  </a:lnTo>
                  <a:lnTo>
                    <a:pt x="134226" y="26390"/>
                  </a:lnTo>
                  <a:lnTo>
                    <a:pt x="143789" y="22834"/>
                  </a:lnTo>
                  <a:lnTo>
                    <a:pt x="150177" y="16916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36225" y="2676521"/>
              <a:ext cx="87944" cy="87500"/>
            </a:xfrm>
            <a:prstGeom prst="rect">
              <a:avLst/>
            </a:prstGeom>
          </p:spPr>
        </p:pic>
        <p:sp>
          <p:nvSpPr>
            <p:cNvPr id="62" name="object 22"/>
            <p:cNvSpPr/>
            <p:nvPr/>
          </p:nvSpPr>
          <p:spPr>
            <a:xfrm>
              <a:off x="9024246" y="2752013"/>
              <a:ext cx="62230" cy="62230"/>
            </a:xfrm>
            <a:custGeom>
              <a:avLst/>
              <a:gdLst/>
              <a:ahLst/>
              <a:cxnLst/>
              <a:rect l="l" t="t" r="r" b="b"/>
              <a:pathLst>
                <a:path w="62229" h="62230">
                  <a:moveTo>
                    <a:pt x="44550" y="0"/>
                  </a:moveTo>
                  <a:lnTo>
                    <a:pt x="6772" y="24826"/>
                  </a:lnTo>
                  <a:lnTo>
                    <a:pt x="0" y="54169"/>
                  </a:lnTo>
                  <a:lnTo>
                    <a:pt x="8446" y="61987"/>
                  </a:lnTo>
                  <a:lnTo>
                    <a:pt x="19541" y="60131"/>
                  </a:lnTo>
                  <a:lnTo>
                    <a:pt x="24422" y="51223"/>
                  </a:lnTo>
                  <a:lnTo>
                    <a:pt x="27909" y="39629"/>
                  </a:lnTo>
                  <a:lnTo>
                    <a:pt x="34822" y="29716"/>
                  </a:lnTo>
                  <a:lnTo>
                    <a:pt x="42132" y="26628"/>
                  </a:lnTo>
                  <a:lnTo>
                    <a:pt x="50552" y="24801"/>
                  </a:lnTo>
                  <a:lnTo>
                    <a:pt x="57893" y="21940"/>
                  </a:lnTo>
                  <a:lnTo>
                    <a:pt x="61963" y="15748"/>
                  </a:lnTo>
                  <a:lnTo>
                    <a:pt x="58467" y="2122"/>
                  </a:lnTo>
                  <a:lnTo>
                    <a:pt x="44550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3"/>
            <p:cNvSpPr/>
            <p:nvPr/>
          </p:nvSpPr>
          <p:spPr>
            <a:xfrm>
              <a:off x="6663899" y="2049895"/>
              <a:ext cx="1732914" cy="1759585"/>
            </a:xfrm>
            <a:custGeom>
              <a:avLst/>
              <a:gdLst/>
              <a:ahLst/>
              <a:cxnLst/>
              <a:rect l="l" t="t" r="r" b="b"/>
              <a:pathLst>
                <a:path w="1732914" h="1759585">
                  <a:moveTo>
                    <a:pt x="866342" y="0"/>
                  </a:moveTo>
                  <a:lnTo>
                    <a:pt x="822014" y="1145"/>
                  </a:lnTo>
                  <a:lnTo>
                    <a:pt x="777779" y="4580"/>
                  </a:lnTo>
                  <a:lnTo>
                    <a:pt x="733732" y="10306"/>
                  </a:lnTo>
                  <a:lnTo>
                    <a:pt x="689964" y="18323"/>
                  </a:lnTo>
                  <a:lnTo>
                    <a:pt x="646570" y="28630"/>
                  </a:lnTo>
                  <a:lnTo>
                    <a:pt x="603644" y="41227"/>
                  </a:lnTo>
                  <a:lnTo>
                    <a:pt x="561278" y="56114"/>
                  </a:lnTo>
                  <a:lnTo>
                    <a:pt x="519566" y="73292"/>
                  </a:lnTo>
                  <a:lnTo>
                    <a:pt x="478601" y="92761"/>
                  </a:lnTo>
                  <a:lnTo>
                    <a:pt x="438478" y="114520"/>
                  </a:lnTo>
                  <a:lnTo>
                    <a:pt x="399288" y="138569"/>
                  </a:lnTo>
                  <a:lnTo>
                    <a:pt x="361127" y="164908"/>
                  </a:lnTo>
                  <a:lnTo>
                    <a:pt x="324086" y="193538"/>
                  </a:lnTo>
                  <a:lnTo>
                    <a:pt x="288261" y="224459"/>
                  </a:lnTo>
                  <a:lnTo>
                    <a:pt x="253743" y="257670"/>
                  </a:lnTo>
                  <a:lnTo>
                    <a:pt x="221038" y="292722"/>
                  </a:lnTo>
                  <a:lnTo>
                    <a:pt x="190589" y="329103"/>
                  </a:lnTo>
                  <a:lnTo>
                    <a:pt x="162395" y="366717"/>
                  </a:lnTo>
                  <a:lnTo>
                    <a:pt x="136457" y="405470"/>
                  </a:lnTo>
                  <a:lnTo>
                    <a:pt x="112774" y="445266"/>
                  </a:lnTo>
                  <a:lnTo>
                    <a:pt x="91347" y="486011"/>
                  </a:lnTo>
                  <a:lnTo>
                    <a:pt x="72175" y="527609"/>
                  </a:lnTo>
                  <a:lnTo>
                    <a:pt x="55259" y="569967"/>
                  </a:lnTo>
                  <a:lnTo>
                    <a:pt x="40598" y="612988"/>
                  </a:lnTo>
                  <a:lnTo>
                    <a:pt x="28193" y="656579"/>
                  </a:lnTo>
                  <a:lnTo>
                    <a:pt x="18043" y="700644"/>
                  </a:lnTo>
                  <a:lnTo>
                    <a:pt x="10149" y="745088"/>
                  </a:lnTo>
                  <a:lnTo>
                    <a:pt x="4510" y="789817"/>
                  </a:lnTo>
                  <a:lnTo>
                    <a:pt x="1127" y="834735"/>
                  </a:lnTo>
                  <a:lnTo>
                    <a:pt x="0" y="879749"/>
                  </a:lnTo>
                  <a:lnTo>
                    <a:pt x="1127" y="924762"/>
                  </a:lnTo>
                  <a:lnTo>
                    <a:pt x="4510" y="969681"/>
                  </a:lnTo>
                  <a:lnTo>
                    <a:pt x="10149" y="1014410"/>
                  </a:lnTo>
                  <a:lnTo>
                    <a:pt x="18043" y="1058854"/>
                  </a:lnTo>
                  <a:lnTo>
                    <a:pt x="28193" y="1102918"/>
                  </a:lnTo>
                  <a:lnTo>
                    <a:pt x="40598" y="1146509"/>
                  </a:lnTo>
                  <a:lnTo>
                    <a:pt x="55259" y="1189530"/>
                  </a:lnTo>
                  <a:lnTo>
                    <a:pt x="72175" y="1231886"/>
                  </a:lnTo>
                  <a:lnTo>
                    <a:pt x="91347" y="1273484"/>
                  </a:lnTo>
                  <a:lnTo>
                    <a:pt x="112774" y="1314228"/>
                  </a:lnTo>
                  <a:lnTo>
                    <a:pt x="136457" y="1354024"/>
                  </a:lnTo>
                  <a:lnTo>
                    <a:pt x="162395" y="1392775"/>
                  </a:lnTo>
                  <a:lnTo>
                    <a:pt x="190589" y="1430389"/>
                  </a:lnTo>
                  <a:lnTo>
                    <a:pt x="221038" y="1466769"/>
                  </a:lnTo>
                  <a:lnTo>
                    <a:pt x="253743" y="1501820"/>
                  </a:lnTo>
                  <a:lnTo>
                    <a:pt x="288261" y="1535031"/>
                  </a:lnTo>
                  <a:lnTo>
                    <a:pt x="324086" y="1565952"/>
                  </a:lnTo>
                  <a:lnTo>
                    <a:pt x="361127" y="1594582"/>
                  </a:lnTo>
                  <a:lnTo>
                    <a:pt x="399288" y="1620922"/>
                  </a:lnTo>
                  <a:lnTo>
                    <a:pt x="438477" y="1644971"/>
                  </a:lnTo>
                  <a:lnTo>
                    <a:pt x="478600" y="1666730"/>
                  </a:lnTo>
                  <a:lnTo>
                    <a:pt x="519564" y="1686199"/>
                  </a:lnTo>
                  <a:lnTo>
                    <a:pt x="561276" y="1703377"/>
                  </a:lnTo>
                  <a:lnTo>
                    <a:pt x="603642" y="1718265"/>
                  </a:lnTo>
                  <a:lnTo>
                    <a:pt x="646568" y="1730863"/>
                  </a:lnTo>
                  <a:lnTo>
                    <a:pt x="689961" y="1741170"/>
                  </a:lnTo>
                  <a:lnTo>
                    <a:pt x="733729" y="1749187"/>
                  </a:lnTo>
                  <a:lnTo>
                    <a:pt x="777776" y="1754913"/>
                  </a:lnTo>
                  <a:lnTo>
                    <a:pt x="822010" y="1758349"/>
                  </a:lnTo>
                  <a:lnTo>
                    <a:pt x="866338" y="1759494"/>
                  </a:lnTo>
                  <a:lnTo>
                    <a:pt x="910666" y="1758349"/>
                  </a:lnTo>
                  <a:lnTo>
                    <a:pt x="954901" y="1754914"/>
                  </a:lnTo>
                  <a:lnTo>
                    <a:pt x="998948" y="1749188"/>
                  </a:lnTo>
                  <a:lnTo>
                    <a:pt x="1042716" y="1741172"/>
                  </a:lnTo>
                  <a:lnTo>
                    <a:pt x="1086109" y="1730865"/>
                  </a:lnTo>
                  <a:lnTo>
                    <a:pt x="1129036" y="1718268"/>
                  </a:lnTo>
                  <a:lnTo>
                    <a:pt x="1171402" y="1703380"/>
                  </a:lnTo>
                  <a:lnTo>
                    <a:pt x="1213114" y="1686202"/>
                  </a:lnTo>
                  <a:lnTo>
                    <a:pt x="1254079" y="1666733"/>
                  </a:lnTo>
                  <a:lnTo>
                    <a:pt x="1294203" y="1644974"/>
                  </a:lnTo>
                  <a:lnTo>
                    <a:pt x="1333393" y="1620924"/>
                  </a:lnTo>
                  <a:lnTo>
                    <a:pt x="1371555" y="1594584"/>
                  </a:lnTo>
                  <a:lnTo>
                    <a:pt x="1408596" y="1565953"/>
                  </a:lnTo>
                  <a:lnTo>
                    <a:pt x="1444423" y="1535032"/>
                  </a:lnTo>
                  <a:lnTo>
                    <a:pt x="1478941" y="1501820"/>
                  </a:lnTo>
                  <a:lnTo>
                    <a:pt x="1511646" y="1466768"/>
                  </a:lnTo>
                  <a:lnTo>
                    <a:pt x="1542095" y="1430388"/>
                  </a:lnTo>
                  <a:lnTo>
                    <a:pt x="1570289" y="1392775"/>
                  </a:lnTo>
                  <a:lnTo>
                    <a:pt x="1596227" y="1354023"/>
                  </a:lnTo>
                  <a:lnTo>
                    <a:pt x="1619910" y="1314228"/>
                  </a:lnTo>
                  <a:lnTo>
                    <a:pt x="1641337" y="1273483"/>
                  </a:lnTo>
                  <a:lnTo>
                    <a:pt x="1660509" y="1231885"/>
                  </a:lnTo>
                  <a:lnTo>
                    <a:pt x="1677425" y="1189528"/>
                  </a:lnTo>
                  <a:lnTo>
                    <a:pt x="1692086" y="1146507"/>
                  </a:lnTo>
                  <a:lnTo>
                    <a:pt x="1704491" y="1102916"/>
                  </a:lnTo>
                  <a:lnTo>
                    <a:pt x="1714641" y="1058851"/>
                  </a:lnTo>
                  <a:lnTo>
                    <a:pt x="1722535" y="1014407"/>
                  </a:lnTo>
                  <a:lnTo>
                    <a:pt x="1728174" y="969678"/>
                  </a:lnTo>
                  <a:lnTo>
                    <a:pt x="1731557" y="924759"/>
                  </a:lnTo>
                  <a:lnTo>
                    <a:pt x="1732685" y="879745"/>
                  </a:lnTo>
                  <a:lnTo>
                    <a:pt x="1731557" y="834731"/>
                  </a:lnTo>
                  <a:lnTo>
                    <a:pt x="1728174" y="789812"/>
                  </a:lnTo>
                  <a:lnTo>
                    <a:pt x="1722535" y="745083"/>
                  </a:lnTo>
                  <a:lnTo>
                    <a:pt x="1714641" y="700639"/>
                  </a:lnTo>
                  <a:lnTo>
                    <a:pt x="1704491" y="656574"/>
                  </a:lnTo>
                  <a:lnTo>
                    <a:pt x="1692086" y="612983"/>
                  </a:lnTo>
                  <a:lnTo>
                    <a:pt x="1677425" y="569962"/>
                  </a:lnTo>
                  <a:lnTo>
                    <a:pt x="1660509" y="527605"/>
                  </a:lnTo>
                  <a:lnTo>
                    <a:pt x="1641337" y="486007"/>
                  </a:lnTo>
                  <a:lnTo>
                    <a:pt x="1619910" y="445262"/>
                  </a:lnTo>
                  <a:lnTo>
                    <a:pt x="1596227" y="405467"/>
                  </a:lnTo>
                  <a:lnTo>
                    <a:pt x="1570289" y="366715"/>
                  </a:lnTo>
                  <a:lnTo>
                    <a:pt x="1542095" y="329101"/>
                  </a:lnTo>
                  <a:lnTo>
                    <a:pt x="1511646" y="292721"/>
                  </a:lnTo>
                  <a:lnTo>
                    <a:pt x="1478941" y="257670"/>
                  </a:lnTo>
                  <a:lnTo>
                    <a:pt x="1444424" y="224459"/>
                  </a:lnTo>
                  <a:lnTo>
                    <a:pt x="1408598" y="193538"/>
                  </a:lnTo>
                  <a:lnTo>
                    <a:pt x="1371558" y="164908"/>
                  </a:lnTo>
                  <a:lnTo>
                    <a:pt x="1333396" y="138569"/>
                  </a:lnTo>
                  <a:lnTo>
                    <a:pt x="1294207" y="114520"/>
                  </a:lnTo>
                  <a:lnTo>
                    <a:pt x="1254083" y="92761"/>
                  </a:lnTo>
                  <a:lnTo>
                    <a:pt x="1213119" y="73292"/>
                  </a:lnTo>
                  <a:lnTo>
                    <a:pt x="1171407" y="56114"/>
                  </a:lnTo>
                  <a:lnTo>
                    <a:pt x="1129041" y="41227"/>
                  </a:lnTo>
                  <a:lnTo>
                    <a:pt x="1086114" y="28630"/>
                  </a:lnTo>
                  <a:lnTo>
                    <a:pt x="1042720" y="18323"/>
                  </a:lnTo>
                  <a:lnTo>
                    <a:pt x="998953" y="10306"/>
                  </a:lnTo>
                  <a:lnTo>
                    <a:pt x="954905" y="4580"/>
                  </a:lnTo>
                  <a:lnTo>
                    <a:pt x="910670" y="1145"/>
                  </a:lnTo>
                  <a:lnTo>
                    <a:pt x="8663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4"/>
            <p:cNvSpPr/>
            <p:nvPr/>
          </p:nvSpPr>
          <p:spPr>
            <a:xfrm>
              <a:off x="6663899" y="2056790"/>
              <a:ext cx="1732914" cy="1752600"/>
            </a:xfrm>
            <a:custGeom>
              <a:avLst/>
              <a:gdLst/>
              <a:ahLst/>
              <a:cxnLst/>
              <a:rect l="l" t="t" r="r" b="b"/>
              <a:pathLst>
                <a:path w="1732915" h="1752600">
                  <a:moveTo>
                    <a:pt x="1042720" y="12700"/>
                  </a:moveTo>
                  <a:lnTo>
                    <a:pt x="689964" y="12700"/>
                  </a:lnTo>
                  <a:lnTo>
                    <a:pt x="561278" y="50800"/>
                  </a:lnTo>
                  <a:lnTo>
                    <a:pt x="519566" y="76200"/>
                  </a:lnTo>
                  <a:lnTo>
                    <a:pt x="478601" y="88900"/>
                  </a:lnTo>
                  <a:lnTo>
                    <a:pt x="438478" y="114300"/>
                  </a:lnTo>
                  <a:lnTo>
                    <a:pt x="399288" y="139700"/>
                  </a:lnTo>
                  <a:lnTo>
                    <a:pt x="361127" y="165100"/>
                  </a:lnTo>
                  <a:lnTo>
                    <a:pt x="324086" y="190500"/>
                  </a:lnTo>
                  <a:lnTo>
                    <a:pt x="288261" y="228600"/>
                  </a:lnTo>
                  <a:lnTo>
                    <a:pt x="253743" y="254000"/>
                  </a:lnTo>
                  <a:lnTo>
                    <a:pt x="221038" y="292100"/>
                  </a:lnTo>
                  <a:lnTo>
                    <a:pt x="190589" y="330200"/>
                  </a:lnTo>
                  <a:lnTo>
                    <a:pt x="162395" y="368300"/>
                  </a:lnTo>
                  <a:lnTo>
                    <a:pt x="136457" y="406400"/>
                  </a:lnTo>
                  <a:lnTo>
                    <a:pt x="112774" y="444500"/>
                  </a:lnTo>
                  <a:lnTo>
                    <a:pt x="91347" y="482600"/>
                  </a:lnTo>
                  <a:lnTo>
                    <a:pt x="72175" y="533400"/>
                  </a:lnTo>
                  <a:lnTo>
                    <a:pt x="55259" y="571500"/>
                  </a:lnTo>
                  <a:lnTo>
                    <a:pt x="40598" y="609600"/>
                  </a:lnTo>
                  <a:lnTo>
                    <a:pt x="28193" y="660400"/>
                  </a:lnTo>
                  <a:lnTo>
                    <a:pt x="18043" y="698500"/>
                  </a:lnTo>
                  <a:lnTo>
                    <a:pt x="10149" y="749300"/>
                  </a:lnTo>
                  <a:lnTo>
                    <a:pt x="4510" y="787400"/>
                  </a:lnTo>
                  <a:lnTo>
                    <a:pt x="1127" y="838200"/>
                  </a:lnTo>
                  <a:lnTo>
                    <a:pt x="0" y="876300"/>
                  </a:lnTo>
                  <a:lnTo>
                    <a:pt x="1127" y="927100"/>
                  </a:lnTo>
                  <a:lnTo>
                    <a:pt x="4510" y="965200"/>
                  </a:lnTo>
                  <a:lnTo>
                    <a:pt x="10149" y="1016000"/>
                  </a:lnTo>
                  <a:lnTo>
                    <a:pt x="18043" y="1054100"/>
                  </a:lnTo>
                  <a:lnTo>
                    <a:pt x="28193" y="1104900"/>
                  </a:lnTo>
                  <a:lnTo>
                    <a:pt x="40598" y="1143000"/>
                  </a:lnTo>
                  <a:lnTo>
                    <a:pt x="55259" y="1193800"/>
                  </a:lnTo>
                  <a:lnTo>
                    <a:pt x="72175" y="1231900"/>
                  </a:lnTo>
                  <a:lnTo>
                    <a:pt x="91347" y="1270000"/>
                  </a:lnTo>
                  <a:lnTo>
                    <a:pt x="112774" y="1308100"/>
                  </a:lnTo>
                  <a:lnTo>
                    <a:pt x="136457" y="1358900"/>
                  </a:lnTo>
                  <a:lnTo>
                    <a:pt x="162395" y="1397000"/>
                  </a:lnTo>
                  <a:lnTo>
                    <a:pt x="190589" y="1435100"/>
                  </a:lnTo>
                  <a:lnTo>
                    <a:pt x="221038" y="1460500"/>
                  </a:lnTo>
                  <a:lnTo>
                    <a:pt x="253743" y="1498600"/>
                  </a:lnTo>
                  <a:lnTo>
                    <a:pt x="288261" y="1536700"/>
                  </a:lnTo>
                  <a:lnTo>
                    <a:pt x="324086" y="1562100"/>
                  </a:lnTo>
                  <a:lnTo>
                    <a:pt x="361127" y="1600200"/>
                  </a:lnTo>
                  <a:lnTo>
                    <a:pt x="399288" y="1625600"/>
                  </a:lnTo>
                  <a:lnTo>
                    <a:pt x="438477" y="1638300"/>
                  </a:lnTo>
                  <a:lnTo>
                    <a:pt x="478600" y="1663700"/>
                  </a:lnTo>
                  <a:lnTo>
                    <a:pt x="519564" y="1689100"/>
                  </a:lnTo>
                  <a:lnTo>
                    <a:pt x="733729" y="1752600"/>
                  </a:lnTo>
                  <a:lnTo>
                    <a:pt x="998948" y="1752600"/>
                  </a:lnTo>
                  <a:lnTo>
                    <a:pt x="1213114" y="1689100"/>
                  </a:lnTo>
                  <a:lnTo>
                    <a:pt x="799800" y="1689100"/>
                  </a:lnTo>
                  <a:lnTo>
                    <a:pt x="754146" y="1676400"/>
                  </a:lnTo>
                  <a:lnTo>
                    <a:pt x="708543" y="1676400"/>
                  </a:lnTo>
                  <a:lnTo>
                    <a:pt x="573105" y="1638300"/>
                  </a:lnTo>
                  <a:lnTo>
                    <a:pt x="524095" y="1612900"/>
                  </a:lnTo>
                  <a:lnTo>
                    <a:pt x="476858" y="1587500"/>
                  </a:lnTo>
                  <a:lnTo>
                    <a:pt x="431451" y="1562100"/>
                  </a:lnTo>
                  <a:lnTo>
                    <a:pt x="387928" y="1524000"/>
                  </a:lnTo>
                  <a:lnTo>
                    <a:pt x="346347" y="1498600"/>
                  </a:lnTo>
                  <a:lnTo>
                    <a:pt x="306762" y="1460500"/>
                  </a:lnTo>
                  <a:lnTo>
                    <a:pt x="269230" y="1422400"/>
                  </a:lnTo>
                  <a:lnTo>
                    <a:pt x="270989" y="1422400"/>
                  </a:lnTo>
                  <a:lnTo>
                    <a:pt x="272025" y="1409700"/>
                  </a:lnTo>
                  <a:lnTo>
                    <a:pt x="241251" y="1384300"/>
                  </a:lnTo>
                  <a:lnTo>
                    <a:pt x="212986" y="1346200"/>
                  </a:lnTo>
                  <a:lnTo>
                    <a:pt x="187232" y="1295400"/>
                  </a:lnTo>
                  <a:lnTo>
                    <a:pt x="163990" y="1257300"/>
                  </a:lnTo>
                  <a:lnTo>
                    <a:pt x="143263" y="1219200"/>
                  </a:lnTo>
                  <a:lnTo>
                    <a:pt x="125052" y="1181100"/>
                  </a:lnTo>
                  <a:lnTo>
                    <a:pt x="109360" y="1130300"/>
                  </a:lnTo>
                  <a:lnTo>
                    <a:pt x="106732" y="1130300"/>
                  </a:lnTo>
                  <a:lnTo>
                    <a:pt x="105706" y="1117600"/>
                  </a:lnTo>
                  <a:lnTo>
                    <a:pt x="104187" y="1117600"/>
                  </a:lnTo>
                  <a:lnTo>
                    <a:pt x="101875" y="1104900"/>
                  </a:lnTo>
                  <a:lnTo>
                    <a:pt x="99674" y="1104900"/>
                  </a:lnTo>
                  <a:lnTo>
                    <a:pt x="97552" y="1092200"/>
                  </a:lnTo>
                  <a:lnTo>
                    <a:pt x="95476" y="1092200"/>
                  </a:lnTo>
                  <a:lnTo>
                    <a:pt x="92921" y="1079500"/>
                  </a:lnTo>
                  <a:lnTo>
                    <a:pt x="90473" y="1066800"/>
                  </a:lnTo>
                  <a:lnTo>
                    <a:pt x="88155" y="1054100"/>
                  </a:lnTo>
                  <a:lnTo>
                    <a:pt x="85989" y="1041400"/>
                  </a:lnTo>
                  <a:lnTo>
                    <a:pt x="83980" y="1041400"/>
                  </a:lnTo>
                  <a:lnTo>
                    <a:pt x="82106" y="1028700"/>
                  </a:lnTo>
                  <a:lnTo>
                    <a:pt x="80351" y="1016000"/>
                  </a:lnTo>
                  <a:lnTo>
                    <a:pt x="78701" y="1003300"/>
                  </a:lnTo>
                  <a:lnTo>
                    <a:pt x="77706" y="1003300"/>
                  </a:lnTo>
                  <a:lnTo>
                    <a:pt x="76764" y="990600"/>
                  </a:lnTo>
                  <a:lnTo>
                    <a:pt x="75877" y="990600"/>
                  </a:lnTo>
                  <a:lnTo>
                    <a:pt x="75047" y="977900"/>
                  </a:lnTo>
                  <a:lnTo>
                    <a:pt x="70097" y="939800"/>
                  </a:lnTo>
                  <a:lnTo>
                    <a:pt x="67994" y="889000"/>
                  </a:lnTo>
                  <a:lnTo>
                    <a:pt x="68742" y="838200"/>
                  </a:lnTo>
                  <a:lnTo>
                    <a:pt x="72343" y="787400"/>
                  </a:lnTo>
                  <a:lnTo>
                    <a:pt x="78801" y="736600"/>
                  </a:lnTo>
                  <a:lnTo>
                    <a:pt x="88119" y="685800"/>
                  </a:lnTo>
                  <a:lnTo>
                    <a:pt x="100300" y="647700"/>
                  </a:lnTo>
                  <a:lnTo>
                    <a:pt x="115347" y="596900"/>
                  </a:lnTo>
                  <a:lnTo>
                    <a:pt x="133263" y="546100"/>
                  </a:lnTo>
                  <a:lnTo>
                    <a:pt x="154051" y="508000"/>
                  </a:lnTo>
                  <a:lnTo>
                    <a:pt x="177715" y="457200"/>
                  </a:lnTo>
                  <a:lnTo>
                    <a:pt x="204257" y="419100"/>
                  </a:lnTo>
                  <a:lnTo>
                    <a:pt x="233681" y="381000"/>
                  </a:lnTo>
                  <a:lnTo>
                    <a:pt x="265990" y="342900"/>
                  </a:lnTo>
                  <a:lnTo>
                    <a:pt x="336646" y="266700"/>
                  </a:lnTo>
                  <a:lnTo>
                    <a:pt x="373583" y="228600"/>
                  </a:lnTo>
                  <a:lnTo>
                    <a:pt x="411879" y="203200"/>
                  </a:lnTo>
                  <a:lnTo>
                    <a:pt x="451418" y="177800"/>
                  </a:lnTo>
                  <a:lnTo>
                    <a:pt x="492079" y="152400"/>
                  </a:lnTo>
                  <a:lnTo>
                    <a:pt x="533745" y="139700"/>
                  </a:lnTo>
                  <a:lnTo>
                    <a:pt x="576298" y="114300"/>
                  </a:lnTo>
                  <a:lnTo>
                    <a:pt x="708096" y="76200"/>
                  </a:lnTo>
                  <a:lnTo>
                    <a:pt x="753013" y="76200"/>
                  </a:lnTo>
                  <a:lnTo>
                    <a:pt x="798227" y="63500"/>
                  </a:lnTo>
                  <a:lnTo>
                    <a:pt x="1192263" y="63500"/>
                  </a:lnTo>
                  <a:lnTo>
                    <a:pt x="1171407" y="50800"/>
                  </a:lnTo>
                  <a:lnTo>
                    <a:pt x="1042720" y="12700"/>
                  </a:lnTo>
                  <a:close/>
                </a:path>
                <a:path w="1732915" h="1752600">
                  <a:moveTo>
                    <a:pt x="1192263" y="63500"/>
                  </a:moveTo>
                  <a:lnTo>
                    <a:pt x="934458" y="63500"/>
                  </a:lnTo>
                  <a:lnTo>
                    <a:pt x="979671" y="76200"/>
                  </a:lnTo>
                  <a:lnTo>
                    <a:pt x="1024589" y="76200"/>
                  </a:lnTo>
                  <a:lnTo>
                    <a:pt x="1156386" y="114300"/>
                  </a:lnTo>
                  <a:lnTo>
                    <a:pt x="1198939" y="139700"/>
                  </a:lnTo>
                  <a:lnTo>
                    <a:pt x="1240606" y="152400"/>
                  </a:lnTo>
                  <a:lnTo>
                    <a:pt x="1281267" y="177800"/>
                  </a:lnTo>
                  <a:lnTo>
                    <a:pt x="1320805" y="203200"/>
                  </a:lnTo>
                  <a:lnTo>
                    <a:pt x="1359102" y="228600"/>
                  </a:lnTo>
                  <a:lnTo>
                    <a:pt x="1396039" y="266700"/>
                  </a:lnTo>
                  <a:lnTo>
                    <a:pt x="1466788" y="342900"/>
                  </a:lnTo>
                  <a:lnTo>
                    <a:pt x="1499184" y="381000"/>
                  </a:lnTo>
                  <a:lnTo>
                    <a:pt x="1528685" y="419100"/>
                  </a:lnTo>
                  <a:lnTo>
                    <a:pt x="1555294" y="457200"/>
                  </a:lnTo>
                  <a:lnTo>
                    <a:pt x="1579013" y="508000"/>
                  </a:lnTo>
                  <a:lnTo>
                    <a:pt x="1599842" y="546100"/>
                  </a:lnTo>
                  <a:lnTo>
                    <a:pt x="1617784" y="596900"/>
                  </a:lnTo>
                  <a:lnTo>
                    <a:pt x="1632840" y="647700"/>
                  </a:lnTo>
                  <a:lnTo>
                    <a:pt x="1645011" y="685800"/>
                  </a:lnTo>
                  <a:lnTo>
                    <a:pt x="1654299" y="736600"/>
                  </a:lnTo>
                  <a:lnTo>
                    <a:pt x="1660706" y="787400"/>
                  </a:lnTo>
                  <a:lnTo>
                    <a:pt x="1664234" y="838200"/>
                  </a:lnTo>
                  <a:lnTo>
                    <a:pt x="1664883" y="889000"/>
                  </a:lnTo>
                  <a:lnTo>
                    <a:pt x="1662655" y="939800"/>
                  </a:lnTo>
                  <a:lnTo>
                    <a:pt x="1657553" y="977900"/>
                  </a:lnTo>
                  <a:lnTo>
                    <a:pt x="1649577" y="1028700"/>
                  </a:lnTo>
                  <a:lnTo>
                    <a:pt x="1638729" y="1079500"/>
                  </a:lnTo>
                  <a:lnTo>
                    <a:pt x="1625010" y="1130300"/>
                  </a:lnTo>
                  <a:lnTo>
                    <a:pt x="1612569" y="1168400"/>
                  </a:lnTo>
                  <a:lnTo>
                    <a:pt x="1607964" y="1181100"/>
                  </a:lnTo>
                  <a:lnTo>
                    <a:pt x="1605587" y="1181100"/>
                  </a:lnTo>
                  <a:lnTo>
                    <a:pt x="1603137" y="1193800"/>
                  </a:lnTo>
                  <a:lnTo>
                    <a:pt x="1601126" y="1193800"/>
                  </a:lnTo>
                  <a:lnTo>
                    <a:pt x="1581344" y="1231900"/>
                  </a:lnTo>
                  <a:lnTo>
                    <a:pt x="1559266" y="1282700"/>
                  </a:lnTo>
                  <a:lnTo>
                    <a:pt x="1534998" y="1320800"/>
                  </a:lnTo>
                  <a:lnTo>
                    <a:pt x="1508647" y="1358900"/>
                  </a:lnTo>
                  <a:lnTo>
                    <a:pt x="1480321" y="1397000"/>
                  </a:lnTo>
                  <a:lnTo>
                    <a:pt x="1450125" y="1435100"/>
                  </a:lnTo>
                  <a:lnTo>
                    <a:pt x="1418166" y="1460500"/>
                  </a:lnTo>
                  <a:lnTo>
                    <a:pt x="1384551" y="1498600"/>
                  </a:lnTo>
                  <a:lnTo>
                    <a:pt x="1349387" y="1524000"/>
                  </a:lnTo>
                  <a:lnTo>
                    <a:pt x="1312780" y="1549400"/>
                  </a:lnTo>
                  <a:lnTo>
                    <a:pt x="1274837" y="1574800"/>
                  </a:lnTo>
                  <a:lnTo>
                    <a:pt x="1235665" y="1600200"/>
                  </a:lnTo>
                  <a:lnTo>
                    <a:pt x="1195371" y="1612900"/>
                  </a:lnTo>
                  <a:lnTo>
                    <a:pt x="1154060" y="1638300"/>
                  </a:lnTo>
                  <a:lnTo>
                    <a:pt x="1025098" y="1676400"/>
                  </a:lnTo>
                  <a:lnTo>
                    <a:pt x="980791" y="1676400"/>
                  </a:lnTo>
                  <a:lnTo>
                    <a:pt x="936000" y="1689100"/>
                  </a:lnTo>
                  <a:lnTo>
                    <a:pt x="1213114" y="1689100"/>
                  </a:lnTo>
                  <a:lnTo>
                    <a:pt x="1254079" y="1663700"/>
                  </a:lnTo>
                  <a:lnTo>
                    <a:pt x="1294203" y="1638300"/>
                  </a:lnTo>
                  <a:lnTo>
                    <a:pt x="1333393" y="1625600"/>
                  </a:lnTo>
                  <a:lnTo>
                    <a:pt x="1371555" y="1600200"/>
                  </a:lnTo>
                  <a:lnTo>
                    <a:pt x="1408596" y="1562100"/>
                  </a:lnTo>
                  <a:lnTo>
                    <a:pt x="1444423" y="1536700"/>
                  </a:lnTo>
                  <a:lnTo>
                    <a:pt x="1478941" y="1498600"/>
                  </a:lnTo>
                  <a:lnTo>
                    <a:pt x="1511646" y="1460500"/>
                  </a:lnTo>
                  <a:lnTo>
                    <a:pt x="1542095" y="1435100"/>
                  </a:lnTo>
                  <a:lnTo>
                    <a:pt x="1570289" y="1397000"/>
                  </a:lnTo>
                  <a:lnTo>
                    <a:pt x="1596227" y="1358900"/>
                  </a:lnTo>
                  <a:lnTo>
                    <a:pt x="1619910" y="1308100"/>
                  </a:lnTo>
                  <a:lnTo>
                    <a:pt x="1641337" y="1270000"/>
                  </a:lnTo>
                  <a:lnTo>
                    <a:pt x="1660509" y="1231900"/>
                  </a:lnTo>
                  <a:lnTo>
                    <a:pt x="1677425" y="1193800"/>
                  </a:lnTo>
                  <a:lnTo>
                    <a:pt x="1692086" y="1143000"/>
                  </a:lnTo>
                  <a:lnTo>
                    <a:pt x="1704491" y="1104900"/>
                  </a:lnTo>
                  <a:lnTo>
                    <a:pt x="1714641" y="1054100"/>
                  </a:lnTo>
                  <a:lnTo>
                    <a:pt x="1722535" y="1016000"/>
                  </a:lnTo>
                  <a:lnTo>
                    <a:pt x="1728174" y="965200"/>
                  </a:lnTo>
                  <a:lnTo>
                    <a:pt x="1731557" y="927100"/>
                  </a:lnTo>
                  <a:lnTo>
                    <a:pt x="1732685" y="876300"/>
                  </a:lnTo>
                  <a:lnTo>
                    <a:pt x="1731557" y="838200"/>
                  </a:lnTo>
                  <a:lnTo>
                    <a:pt x="1728174" y="787400"/>
                  </a:lnTo>
                  <a:lnTo>
                    <a:pt x="1722535" y="749300"/>
                  </a:lnTo>
                  <a:lnTo>
                    <a:pt x="1714641" y="698500"/>
                  </a:lnTo>
                  <a:lnTo>
                    <a:pt x="1704491" y="660400"/>
                  </a:lnTo>
                  <a:lnTo>
                    <a:pt x="1692086" y="609600"/>
                  </a:lnTo>
                  <a:lnTo>
                    <a:pt x="1677425" y="571500"/>
                  </a:lnTo>
                  <a:lnTo>
                    <a:pt x="1660509" y="533400"/>
                  </a:lnTo>
                  <a:lnTo>
                    <a:pt x="1641337" y="482600"/>
                  </a:lnTo>
                  <a:lnTo>
                    <a:pt x="1619910" y="444500"/>
                  </a:lnTo>
                  <a:lnTo>
                    <a:pt x="1596227" y="406400"/>
                  </a:lnTo>
                  <a:lnTo>
                    <a:pt x="1570289" y="368300"/>
                  </a:lnTo>
                  <a:lnTo>
                    <a:pt x="1542095" y="330200"/>
                  </a:lnTo>
                  <a:lnTo>
                    <a:pt x="1511646" y="292100"/>
                  </a:lnTo>
                  <a:lnTo>
                    <a:pt x="1478941" y="254000"/>
                  </a:lnTo>
                  <a:lnTo>
                    <a:pt x="1444424" y="228600"/>
                  </a:lnTo>
                  <a:lnTo>
                    <a:pt x="1408598" y="190500"/>
                  </a:lnTo>
                  <a:lnTo>
                    <a:pt x="1371558" y="165100"/>
                  </a:lnTo>
                  <a:lnTo>
                    <a:pt x="1333396" y="139700"/>
                  </a:lnTo>
                  <a:lnTo>
                    <a:pt x="1294207" y="114300"/>
                  </a:lnTo>
                  <a:lnTo>
                    <a:pt x="1254083" y="88900"/>
                  </a:lnTo>
                  <a:lnTo>
                    <a:pt x="1213119" y="76200"/>
                  </a:lnTo>
                  <a:lnTo>
                    <a:pt x="1192263" y="63500"/>
                  </a:lnTo>
                  <a:close/>
                </a:path>
                <a:path w="1732915" h="1752600">
                  <a:moveTo>
                    <a:pt x="954905" y="0"/>
                  </a:moveTo>
                  <a:lnTo>
                    <a:pt x="777779" y="0"/>
                  </a:lnTo>
                  <a:lnTo>
                    <a:pt x="733732" y="12700"/>
                  </a:lnTo>
                  <a:lnTo>
                    <a:pt x="998953" y="12700"/>
                  </a:lnTo>
                  <a:lnTo>
                    <a:pt x="954905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26"/>
          <p:cNvSpPr/>
          <p:nvPr/>
        </p:nvSpPr>
        <p:spPr>
          <a:xfrm>
            <a:off x="13433916" y="6981398"/>
            <a:ext cx="6108034" cy="1713230"/>
          </a:xfrm>
          <a:custGeom>
            <a:avLst/>
            <a:gdLst/>
            <a:ahLst/>
            <a:cxnLst/>
            <a:rect l="l" t="t" r="r" b="b"/>
            <a:pathLst>
              <a:path w="6518909" h="1713229">
                <a:moveTo>
                  <a:pt x="6518733" y="0"/>
                </a:moveTo>
                <a:lnTo>
                  <a:pt x="0" y="0"/>
                </a:lnTo>
                <a:lnTo>
                  <a:pt x="0" y="1713026"/>
                </a:lnTo>
                <a:lnTo>
                  <a:pt x="6518733" y="1713026"/>
                </a:lnTo>
                <a:lnTo>
                  <a:pt x="6518733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7"/>
          <p:cNvSpPr txBox="1"/>
          <p:nvPr/>
        </p:nvSpPr>
        <p:spPr>
          <a:xfrm>
            <a:off x="15442912" y="7313826"/>
            <a:ext cx="3801110" cy="1087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300" spc="-35">
                <a:solidFill>
                  <a:srgbClr val="1D6A85"/>
                </a:solidFill>
                <a:latin typeface="Noto Sans"/>
                <a:cs typeface="Noto Sans"/>
              </a:rPr>
              <a:t>Experimenta</a:t>
            </a:r>
            <a:r>
              <a:rPr sz="2300" spc="-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ansiedad </a:t>
            </a:r>
            <a:r>
              <a:rPr sz="2300" b="1" spc="-40">
                <a:solidFill>
                  <a:srgbClr val="1D6A85"/>
                </a:solidFill>
                <a:latin typeface="Noto Sans"/>
                <a:cs typeface="Noto Sans"/>
              </a:rPr>
              <a:t>relacionada</a:t>
            </a:r>
            <a:r>
              <a:rPr sz="2300" b="1" spc="-1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20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300" b="1" spc="-1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25">
                <a:solidFill>
                  <a:srgbClr val="1D6A85"/>
                </a:solidFill>
                <a:latin typeface="Noto Sans"/>
                <a:cs typeface="Noto Sans"/>
              </a:rPr>
              <a:t>la </a:t>
            </a:r>
            <a:r>
              <a:rPr sz="2300" b="1" spc="-35">
                <a:solidFill>
                  <a:srgbClr val="1D6A85"/>
                </a:solidFill>
                <a:latin typeface="Noto Sans"/>
                <a:cs typeface="Noto Sans"/>
              </a:rPr>
              <a:t>visibilidad</a:t>
            </a:r>
            <a:r>
              <a:rPr sz="2300" b="1" spc="-1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300" b="1" spc="-1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10">
                <a:solidFill>
                  <a:srgbClr val="1D6A85"/>
                </a:solidFill>
                <a:latin typeface="Noto Sans"/>
                <a:cs typeface="Noto Sans"/>
              </a:rPr>
              <a:t>las</a:t>
            </a:r>
            <a:r>
              <a:rPr sz="2300" b="1" spc="-1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300" b="1" spc="-30">
                <a:solidFill>
                  <a:srgbClr val="1D6A85"/>
                </a:solidFill>
                <a:latin typeface="Noto Sans"/>
                <a:cs typeface="Noto Sans"/>
              </a:rPr>
              <a:t>lesiones</a:t>
            </a:r>
            <a:r>
              <a:rPr sz="2300" spc="-30">
                <a:solidFill>
                  <a:srgbClr val="1D6A85"/>
                </a:solidFill>
                <a:latin typeface="Noto Sans"/>
                <a:cs typeface="Noto Sans"/>
              </a:rPr>
              <a:t>.</a:t>
            </a:r>
            <a:r>
              <a:rPr sz="2025" b="1" spc="-44" baseline="30864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2025" baseline="30864">
              <a:latin typeface="Noto Sans"/>
              <a:cs typeface="Noto Sans"/>
            </a:endParaRPr>
          </a:p>
        </p:txBody>
      </p:sp>
      <p:grpSp>
        <p:nvGrpSpPr>
          <p:cNvPr id="67" name="object 28"/>
          <p:cNvGrpSpPr/>
          <p:nvPr/>
        </p:nvGrpSpPr>
        <p:grpSpPr>
          <a:xfrm>
            <a:off x="12598180" y="6961481"/>
            <a:ext cx="2717165" cy="1753870"/>
            <a:chOff x="12212921" y="2055543"/>
            <a:chExt cx="2717165" cy="1753870"/>
          </a:xfrm>
        </p:grpSpPr>
        <p:sp>
          <p:nvSpPr>
            <p:cNvPr id="68" name="object 29"/>
            <p:cNvSpPr/>
            <p:nvPr/>
          </p:nvSpPr>
          <p:spPr>
            <a:xfrm>
              <a:off x="14179354" y="2561764"/>
              <a:ext cx="750570" cy="751840"/>
            </a:xfrm>
            <a:custGeom>
              <a:avLst/>
              <a:gdLst/>
              <a:ahLst/>
              <a:cxnLst/>
              <a:rect l="l" t="t" r="r" b="b"/>
              <a:pathLst>
                <a:path w="750569" h="751839">
                  <a:moveTo>
                    <a:pt x="371465" y="0"/>
                  </a:moveTo>
                  <a:lnTo>
                    <a:pt x="324482" y="0"/>
                  </a:lnTo>
                  <a:lnTo>
                    <a:pt x="322147" y="1270"/>
                  </a:lnTo>
                  <a:lnTo>
                    <a:pt x="272237" y="10160"/>
                  </a:lnTo>
                  <a:lnTo>
                    <a:pt x="225499" y="26670"/>
                  </a:lnTo>
                  <a:lnTo>
                    <a:pt x="182799" y="52070"/>
                  </a:lnTo>
                  <a:lnTo>
                    <a:pt x="145004" y="82550"/>
                  </a:lnTo>
                  <a:lnTo>
                    <a:pt x="112981" y="120650"/>
                  </a:lnTo>
                  <a:lnTo>
                    <a:pt x="87596" y="162560"/>
                  </a:lnTo>
                  <a:lnTo>
                    <a:pt x="69716" y="209550"/>
                  </a:lnTo>
                  <a:lnTo>
                    <a:pt x="60207" y="259080"/>
                  </a:lnTo>
                  <a:lnTo>
                    <a:pt x="59390" y="271780"/>
                  </a:lnTo>
                  <a:lnTo>
                    <a:pt x="59308" y="273050"/>
                  </a:lnTo>
                  <a:lnTo>
                    <a:pt x="59190" y="278130"/>
                  </a:lnTo>
                  <a:lnTo>
                    <a:pt x="59072" y="283210"/>
                  </a:lnTo>
                  <a:lnTo>
                    <a:pt x="58984" y="287020"/>
                  </a:lnTo>
                  <a:lnTo>
                    <a:pt x="58628" y="297180"/>
                  </a:lnTo>
                  <a:lnTo>
                    <a:pt x="58535" y="299720"/>
                  </a:lnTo>
                  <a:lnTo>
                    <a:pt x="58442" y="302260"/>
                  </a:lnTo>
                  <a:lnTo>
                    <a:pt x="57066" y="316230"/>
                  </a:lnTo>
                  <a:lnTo>
                    <a:pt x="47699" y="351790"/>
                  </a:lnTo>
                  <a:lnTo>
                    <a:pt x="32546" y="387350"/>
                  </a:lnTo>
                  <a:lnTo>
                    <a:pt x="15386" y="422910"/>
                  </a:lnTo>
                  <a:lnTo>
                    <a:pt x="0" y="457200"/>
                  </a:lnTo>
                  <a:lnTo>
                    <a:pt x="0" y="471170"/>
                  </a:lnTo>
                  <a:lnTo>
                    <a:pt x="11769" y="486410"/>
                  </a:lnTo>
                  <a:lnTo>
                    <a:pt x="29181" y="496570"/>
                  </a:lnTo>
                  <a:lnTo>
                    <a:pt x="48710" y="504190"/>
                  </a:lnTo>
                  <a:lnTo>
                    <a:pt x="66835" y="513080"/>
                  </a:lnTo>
                  <a:lnTo>
                    <a:pt x="67907" y="577850"/>
                  </a:lnTo>
                  <a:lnTo>
                    <a:pt x="89609" y="637540"/>
                  </a:lnTo>
                  <a:lnTo>
                    <a:pt x="120374" y="662940"/>
                  </a:lnTo>
                  <a:lnTo>
                    <a:pt x="157838" y="674370"/>
                  </a:lnTo>
                  <a:lnTo>
                    <a:pt x="207019" y="674370"/>
                  </a:lnTo>
                  <a:lnTo>
                    <a:pt x="207019" y="745490"/>
                  </a:lnTo>
                  <a:lnTo>
                    <a:pt x="215993" y="751840"/>
                  </a:lnTo>
                  <a:lnTo>
                    <a:pt x="559825" y="751840"/>
                  </a:lnTo>
                  <a:lnTo>
                    <a:pt x="564558" y="749300"/>
                  </a:lnTo>
                  <a:lnTo>
                    <a:pt x="568788" y="745490"/>
                  </a:lnTo>
                  <a:lnTo>
                    <a:pt x="569595" y="740410"/>
                  </a:lnTo>
                  <a:lnTo>
                    <a:pt x="570811" y="722630"/>
                  </a:lnTo>
                  <a:lnTo>
                    <a:pt x="236390" y="722630"/>
                  </a:lnTo>
                  <a:lnTo>
                    <a:pt x="236390" y="648970"/>
                  </a:lnTo>
                  <a:lnTo>
                    <a:pt x="225689" y="643890"/>
                  </a:lnTo>
                  <a:lnTo>
                    <a:pt x="175726" y="643890"/>
                  </a:lnTo>
                  <a:lnTo>
                    <a:pt x="153506" y="642620"/>
                  </a:lnTo>
                  <a:lnTo>
                    <a:pt x="132121" y="635000"/>
                  </a:lnTo>
                  <a:lnTo>
                    <a:pt x="106477" y="609600"/>
                  </a:lnTo>
                  <a:lnTo>
                    <a:pt x="98178" y="577850"/>
                  </a:lnTo>
                  <a:lnTo>
                    <a:pt x="98386" y="547370"/>
                  </a:lnTo>
                  <a:lnTo>
                    <a:pt x="98319" y="504190"/>
                  </a:lnTo>
                  <a:lnTo>
                    <a:pt x="97379" y="494030"/>
                  </a:lnTo>
                  <a:lnTo>
                    <a:pt x="94478" y="492760"/>
                  </a:lnTo>
                  <a:lnTo>
                    <a:pt x="84678" y="487680"/>
                  </a:lnTo>
                  <a:lnTo>
                    <a:pt x="71238" y="481330"/>
                  </a:lnTo>
                  <a:lnTo>
                    <a:pt x="57220" y="474980"/>
                  </a:lnTo>
                  <a:lnTo>
                    <a:pt x="43104" y="469900"/>
                  </a:lnTo>
                  <a:lnTo>
                    <a:pt x="29370" y="463550"/>
                  </a:lnTo>
                  <a:lnTo>
                    <a:pt x="46841" y="426720"/>
                  </a:lnTo>
                  <a:lnTo>
                    <a:pt x="64690" y="388620"/>
                  </a:lnTo>
                  <a:lnTo>
                    <a:pt x="79556" y="349250"/>
                  </a:lnTo>
                  <a:lnTo>
                    <a:pt x="88081" y="308610"/>
                  </a:lnTo>
                  <a:lnTo>
                    <a:pt x="89013" y="275590"/>
                  </a:lnTo>
                  <a:lnTo>
                    <a:pt x="89578" y="265430"/>
                  </a:lnTo>
                  <a:lnTo>
                    <a:pt x="98229" y="218440"/>
                  </a:lnTo>
                  <a:lnTo>
                    <a:pt x="115056" y="175260"/>
                  </a:lnTo>
                  <a:lnTo>
                    <a:pt x="139261" y="135890"/>
                  </a:lnTo>
                  <a:lnTo>
                    <a:pt x="170048" y="100330"/>
                  </a:lnTo>
                  <a:lnTo>
                    <a:pt x="206620" y="71120"/>
                  </a:lnTo>
                  <a:lnTo>
                    <a:pt x="248180" y="49530"/>
                  </a:lnTo>
                  <a:lnTo>
                    <a:pt x="284535" y="36830"/>
                  </a:lnTo>
                  <a:lnTo>
                    <a:pt x="321861" y="30480"/>
                  </a:lnTo>
                  <a:lnTo>
                    <a:pt x="512360" y="30480"/>
                  </a:lnTo>
                  <a:lnTo>
                    <a:pt x="526478" y="29210"/>
                  </a:lnTo>
                  <a:lnTo>
                    <a:pt x="632111" y="29210"/>
                  </a:lnTo>
                  <a:lnTo>
                    <a:pt x="623624" y="24130"/>
                  </a:lnTo>
                  <a:lnTo>
                    <a:pt x="601072" y="15240"/>
                  </a:lnTo>
                  <a:lnTo>
                    <a:pt x="439609" y="15240"/>
                  </a:lnTo>
                  <a:lnTo>
                    <a:pt x="432957" y="13970"/>
                  </a:lnTo>
                  <a:lnTo>
                    <a:pt x="415860" y="7620"/>
                  </a:lnTo>
                  <a:lnTo>
                    <a:pt x="371465" y="0"/>
                  </a:lnTo>
                  <a:close/>
                </a:path>
                <a:path w="750569" h="751839">
                  <a:moveTo>
                    <a:pt x="554141" y="648970"/>
                  </a:moveTo>
                  <a:lnTo>
                    <a:pt x="544542" y="654050"/>
                  </a:lnTo>
                  <a:lnTo>
                    <a:pt x="540308" y="662940"/>
                  </a:lnTo>
                  <a:lnTo>
                    <a:pt x="540308" y="722630"/>
                  </a:lnTo>
                  <a:lnTo>
                    <a:pt x="570811" y="722630"/>
                  </a:lnTo>
                  <a:lnTo>
                    <a:pt x="570898" y="721360"/>
                  </a:lnTo>
                  <a:lnTo>
                    <a:pt x="570469" y="701040"/>
                  </a:lnTo>
                  <a:lnTo>
                    <a:pt x="569907" y="679450"/>
                  </a:lnTo>
                  <a:lnTo>
                    <a:pt x="570689" y="662940"/>
                  </a:lnTo>
                  <a:lnTo>
                    <a:pt x="570809" y="660400"/>
                  </a:lnTo>
                  <a:lnTo>
                    <a:pt x="564449" y="650240"/>
                  </a:lnTo>
                  <a:lnTo>
                    <a:pt x="554141" y="648970"/>
                  </a:lnTo>
                  <a:close/>
                </a:path>
                <a:path w="750569" h="751839">
                  <a:moveTo>
                    <a:pt x="198313" y="642620"/>
                  </a:moveTo>
                  <a:lnTo>
                    <a:pt x="175726" y="643890"/>
                  </a:lnTo>
                  <a:lnTo>
                    <a:pt x="220799" y="643890"/>
                  </a:lnTo>
                  <a:lnTo>
                    <a:pt x="198313" y="642620"/>
                  </a:lnTo>
                  <a:close/>
                </a:path>
                <a:path w="750569" h="751839">
                  <a:moveTo>
                    <a:pt x="608598" y="454660"/>
                  </a:moveTo>
                  <a:lnTo>
                    <a:pt x="577008" y="454660"/>
                  </a:lnTo>
                  <a:lnTo>
                    <a:pt x="572045" y="473710"/>
                  </a:lnTo>
                  <a:lnTo>
                    <a:pt x="564641" y="497840"/>
                  </a:lnTo>
                  <a:lnTo>
                    <a:pt x="558860" y="520700"/>
                  </a:lnTo>
                  <a:lnTo>
                    <a:pt x="558768" y="538480"/>
                  </a:lnTo>
                  <a:lnTo>
                    <a:pt x="562793" y="544830"/>
                  </a:lnTo>
                  <a:lnTo>
                    <a:pt x="569401" y="547370"/>
                  </a:lnTo>
                  <a:lnTo>
                    <a:pt x="576732" y="546100"/>
                  </a:lnTo>
                  <a:lnTo>
                    <a:pt x="582924" y="542290"/>
                  </a:lnTo>
                  <a:lnTo>
                    <a:pt x="586895" y="533400"/>
                  </a:lnTo>
                  <a:lnTo>
                    <a:pt x="590762" y="519430"/>
                  </a:lnTo>
                  <a:lnTo>
                    <a:pt x="594189" y="504190"/>
                  </a:lnTo>
                  <a:lnTo>
                    <a:pt x="596840" y="492760"/>
                  </a:lnTo>
                  <a:lnTo>
                    <a:pt x="600616" y="480060"/>
                  </a:lnTo>
                  <a:lnTo>
                    <a:pt x="604566" y="467360"/>
                  </a:lnTo>
                  <a:lnTo>
                    <a:pt x="608598" y="454660"/>
                  </a:lnTo>
                  <a:close/>
                </a:path>
                <a:path w="750569" h="751839">
                  <a:moveTo>
                    <a:pt x="512360" y="30480"/>
                  </a:moveTo>
                  <a:lnTo>
                    <a:pt x="359773" y="30480"/>
                  </a:lnTo>
                  <a:lnTo>
                    <a:pt x="397883" y="34290"/>
                  </a:lnTo>
                  <a:lnTo>
                    <a:pt x="398699" y="36830"/>
                  </a:lnTo>
                  <a:lnTo>
                    <a:pt x="395967" y="36830"/>
                  </a:lnTo>
                  <a:lnTo>
                    <a:pt x="359693" y="67310"/>
                  </a:lnTo>
                  <a:lnTo>
                    <a:pt x="330768" y="101600"/>
                  </a:lnTo>
                  <a:lnTo>
                    <a:pt x="309384" y="139700"/>
                  </a:lnTo>
                  <a:lnTo>
                    <a:pt x="295731" y="180340"/>
                  </a:lnTo>
                  <a:lnTo>
                    <a:pt x="290002" y="222250"/>
                  </a:lnTo>
                  <a:lnTo>
                    <a:pt x="292315" y="262890"/>
                  </a:lnTo>
                  <a:lnTo>
                    <a:pt x="292388" y="264160"/>
                  </a:lnTo>
                  <a:lnTo>
                    <a:pt x="303081" y="307340"/>
                  </a:lnTo>
                  <a:lnTo>
                    <a:pt x="322273" y="347980"/>
                  </a:lnTo>
                  <a:lnTo>
                    <a:pt x="350156" y="386080"/>
                  </a:lnTo>
                  <a:lnTo>
                    <a:pt x="365894" y="400050"/>
                  </a:lnTo>
                  <a:lnTo>
                    <a:pt x="366763" y="403860"/>
                  </a:lnTo>
                  <a:lnTo>
                    <a:pt x="360439" y="441960"/>
                  </a:lnTo>
                  <a:lnTo>
                    <a:pt x="354201" y="453390"/>
                  </a:lnTo>
                  <a:lnTo>
                    <a:pt x="352305" y="458470"/>
                  </a:lnTo>
                  <a:lnTo>
                    <a:pt x="353036" y="466090"/>
                  </a:lnTo>
                  <a:lnTo>
                    <a:pt x="363098" y="473710"/>
                  </a:lnTo>
                  <a:lnTo>
                    <a:pt x="380640" y="474980"/>
                  </a:lnTo>
                  <a:lnTo>
                    <a:pt x="399513" y="471170"/>
                  </a:lnTo>
                  <a:lnTo>
                    <a:pt x="413568" y="467360"/>
                  </a:lnTo>
                  <a:lnTo>
                    <a:pt x="421917" y="463550"/>
                  </a:lnTo>
                  <a:lnTo>
                    <a:pt x="429867" y="458470"/>
                  </a:lnTo>
                  <a:lnTo>
                    <a:pt x="437662" y="453390"/>
                  </a:lnTo>
                  <a:lnTo>
                    <a:pt x="445546" y="449580"/>
                  </a:lnTo>
                  <a:lnTo>
                    <a:pt x="610211" y="449580"/>
                  </a:lnTo>
                  <a:lnTo>
                    <a:pt x="612630" y="441960"/>
                  </a:lnTo>
                  <a:lnTo>
                    <a:pt x="392019" y="441960"/>
                  </a:lnTo>
                  <a:lnTo>
                    <a:pt x="395095" y="429260"/>
                  </a:lnTo>
                  <a:lnTo>
                    <a:pt x="397483" y="416560"/>
                  </a:lnTo>
                  <a:lnTo>
                    <a:pt x="398011" y="403860"/>
                  </a:lnTo>
                  <a:lnTo>
                    <a:pt x="398063" y="402590"/>
                  </a:lnTo>
                  <a:lnTo>
                    <a:pt x="395715" y="391160"/>
                  </a:lnTo>
                  <a:lnTo>
                    <a:pt x="391214" y="384810"/>
                  </a:lnTo>
                  <a:lnTo>
                    <a:pt x="383396" y="375920"/>
                  </a:lnTo>
                  <a:lnTo>
                    <a:pt x="374950" y="368300"/>
                  </a:lnTo>
                  <a:lnTo>
                    <a:pt x="368564" y="361950"/>
                  </a:lnTo>
                  <a:lnTo>
                    <a:pt x="341356" y="321310"/>
                  </a:lnTo>
                  <a:lnTo>
                    <a:pt x="325307" y="276860"/>
                  </a:lnTo>
                  <a:lnTo>
                    <a:pt x="320157" y="229870"/>
                  </a:lnTo>
                  <a:lnTo>
                    <a:pt x="325643" y="184150"/>
                  </a:lnTo>
                  <a:lnTo>
                    <a:pt x="341504" y="140970"/>
                  </a:lnTo>
                  <a:lnTo>
                    <a:pt x="367479" y="100330"/>
                  </a:lnTo>
                  <a:lnTo>
                    <a:pt x="403307" y="67310"/>
                  </a:lnTo>
                  <a:lnTo>
                    <a:pt x="442582" y="45720"/>
                  </a:lnTo>
                  <a:lnTo>
                    <a:pt x="484123" y="33020"/>
                  </a:lnTo>
                  <a:lnTo>
                    <a:pt x="512360" y="30480"/>
                  </a:lnTo>
                  <a:close/>
                </a:path>
                <a:path w="750569" h="751839">
                  <a:moveTo>
                    <a:pt x="610211" y="449580"/>
                  </a:moveTo>
                  <a:lnTo>
                    <a:pt x="445546" y="449580"/>
                  </a:lnTo>
                  <a:lnTo>
                    <a:pt x="477804" y="457200"/>
                  </a:lnTo>
                  <a:lnTo>
                    <a:pt x="510833" y="461010"/>
                  </a:lnTo>
                  <a:lnTo>
                    <a:pt x="544085" y="459740"/>
                  </a:lnTo>
                  <a:lnTo>
                    <a:pt x="577008" y="454660"/>
                  </a:lnTo>
                  <a:lnTo>
                    <a:pt x="608598" y="454660"/>
                  </a:lnTo>
                  <a:lnTo>
                    <a:pt x="610211" y="449580"/>
                  </a:lnTo>
                  <a:close/>
                </a:path>
                <a:path w="750569" h="751839">
                  <a:moveTo>
                    <a:pt x="438217" y="416560"/>
                  </a:moveTo>
                  <a:lnTo>
                    <a:pt x="432538" y="419100"/>
                  </a:lnTo>
                  <a:lnTo>
                    <a:pt x="425649" y="424180"/>
                  </a:lnTo>
                  <a:lnTo>
                    <a:pt x="418512" y="430530"/>
                  </a:lnTo>
                  <a:lnTo>
                    <a:pt x="399108" y="441960"/>
                  </a:lnTo>
                  <a:lnTo>
                    <a:pt x="612630" y="441960"/>
                  </a:lnTo>
                  <a:lnTo>
                    <a:pt x="632310" y="431800"/>
                  </a:lnTo>
                  <a:lnTo>
                    <a:pt x="508835" y="431800"/>
                  </a:lnTo>
                  <a:lnTo>
                    <a:pt x="476906" y="426720"/>
                  </a:lnTo>
                  <a:lnTo>
                    <a:pt x="467684" y="424180"/>
                  </a:lnTo>
                  <a:lnTo>
                    <a:pt x="456815" y="420370"/>
                  </a:lnTo>
                  <a:lnTo>
                    <a:pt x="446320" y="417830"/>
                  </a:lnTo>
                  <a:lnTo>
                    <a:pt x="438217" y="416560"/>
                  </a:lnTo>
                  <a:close/>
                </a:path>
                <a:path w="750569" h="751839">
                  <a:moveTo>
                    <a:pt x="744977" y="180340"/>
                  </a:moveTo>
                  <a:lnTo>
                    <a:pt x="716480" y="180340"/>
                  </a:lnTo>
                  <a:lnTo>
                    <a:pt x="722275" y="228600"/>
                  </a:lnTo>
                  <a:lnTo>
                    <a:pt x="717045" y="275590"/>
                  </a:lnTo>
                  <a:lnTo>
                    <a:pt x="701592" y="318770"/>
                  </a:lnTo>
                  <a:lnTo>
                    <a:pt x="676720" y="358140"/>
                  </a:lnTo>
                  <a:lnTo>
                    <a:pt x="643231" y="389890"/>
                  </a:lnTo>
                  <a:lnTo>
                    <a:pt x="601929" y="415290"/>
                  </a:lnTo>
                  <a:lnTo>
                    <a:pt x="540411" y="430530"/>
                  </a:lnTo>
                  <a:lnTo>
                    <a:pt x="508835" y="431800"/>
                  </a:lnTo>
                  <a:lnTo>
                    <a:pt x="632310" y="431800"/>
                  </a:lnTo>
                  <a:lnTo>
                    <a:pt x="684666" y="393700"/>
                  </a:lnTo>
                  <a:lnTo>
                    <a:pt x="710728" y="363220"/>
                  </a:lnTo>
                  <a:lnTo>
                    <a:pt x="730249" y="328930"/>
                  </a:lnTo>
                  <a:lnTo>
                    <a:pt x="743303" y="292100"/>
                  </a:lnTo>
                  <a:lnTo>
                    <a:pt x="749962" y="254000"/>
                  </a:lnTo>
                  <a:lnTo>
                    <a:pt x="750081" y="240030"/>
                  </a:lnTo>
                  <a:lnTo>
                    <a:pt x="750179" y="228600"/>
                  </a:lnTo>
                  <a:lnTo>
                    <a:pt x="750299" y="214630"/>
                  </a:lnTo>
                  <a:lnTo>
                    <a:pt x="744977" y="180340"/>
                  </a:lnTo>
                  <a:close/>
                </a:path>
                <a:path w="750569" h="751839">
                  <a:moveTo>
                    <a:pt x="615328" y="364490"/>
                  </a:moveTo>
                  <a:lnTo>
                    <a:pt x="489377" y="364490"/>
                  </a:lnTo>
                  <a:lnTo>
                    <a:pt x="498246" y="367030"/>
                  </a:lnTo>
                  <a:lnTo>
                    <a:pt x="508822" y="373380"/>
                  </a:lnTo>
                  <a:lnTo>
                    <a:pt x="515041" y="375920"/>
                  </a:lnTo>
                  <a:lnTo>
                    <a:pt x="558902" y="382270"/>
                  </a:lnTo>
                  <a:lnTo>
                    <a:pt x="599911" y="373380"/>
                  </a:lnTo>
                  <a:lnTo>
                    <a:pt x="615328" y="364490"/>
                  </a:lnTo>
                  <a:close/>
                </a:path>
                <a:path w="750569" h="751839">
                  <a:moveTo>
                    <a:pt x="517599" y="66040"/>
                  </a:moveTo>
                  <a:lnTo>
                    <a:pt x="447080" y="92710"/>
                  </a:lnTo>
                  <a:lnTo>
                    <a:pt x="420207" y="123190"/>
                  </a:lnTo>
                  <a:lnTo>
                    <a:pt x="412081" y="140970"/>
                  </a:lnTo>
                  <a:lnTo>
                    <a:pt x="409170" y="144780"/>
                  </a:lnTo>
                  <a:lnTo>
                    <a:pt x="406301" y="148590"/>
                  </a:lnTo>
                  <a:lnTo>
                    <a:pt x="396218" y="153670"/>
                  </a:lnTo>
                  <a:lnTo>
                    <a:pt x="391998" y="157480"/>
                  </a:lnTo>
                  <a:lnTo>
                    <a:pt x="365780" y="193040"/>
                  </a:lnTo>
                  <a:lnTo>
                    <a:pt x="354561" y="231140"/>
                  </a:lnTo>
                  <a:lnTo>
                    <a:pt x="356913" y="270510"/>
                  </a:lnTo>
                  <a:lnTo>
                    <a:pt x="371407" y="306070"/>
                  </a:lnTo>
                  <a:lnTo>
                    <a:pt x="396612" y="336550"/>
                  </a:lnTo>
                  <a:lnTo>
                    <a:pt x="431100" y="358140"/>
                  </a:lnTo>
                  <a:lnTo>
                    <a:pt x="473441" y="367030"/>
                  </a:lnTo>
                  <a:lnTo>
                    <a:pt x="479597" y="367030"/>
                  </a:lnTo>
                  <a:lnTo>
                    <a:pt x="489377" y="364490"/>
                  </a:lnTo>
                  <a:lnTo>
                    <a:pt x="615328" y="364490"/>
                  </a:lnTo>
                  <a:lnTo>
                    <a:pt x="635150" y="353060"/>
                  </a:lnTo>
                  <a:lnTo>
                    <a:pt x="637363" y="350520"/>
                  </a:lnTo>
                  <a:lnTo>
                    <a:pt x="540308" y="350520"/>
                  </a:lnTo>
                  <a:lnTo>
                    <a:pt x="550543" y="342900"/>
                  </a:lnTo>
                  <a:lnTo>
                    <a:pt x="560282" y="335280"/>
                  </a:lnTo>
                  <a:lnTo>
                    <a:pt x="561580" y="334010"/>
                  </a:lnTo>
                  <a:lnTo>
                    <a:pt x="499921" y="334010"/>
                  </a:lnTo>
                  <a:lnTo>
                    <a:pt x="498212" y="332740"/>
                  </a:lnTo>
                  <a:lnTo>
                    <a:pt x="455148" y="332740"/>
                  </a:lnTo>
                  <a:lnTo>
                    <a:pt x="414884" y="313690"/>
                  </a:lnTo>
                  <a:lnTo>
                    <a:pt x="390227" y="278130"/>
                  </a:lnTo>
                  <a:lnTo>
                    <a:pt x="384636" y="234950"/>
                  </a:lnTo>
                  <a:lnTo>
                    <a:pt x="401568" y="193040"/>
                  </a:lnTo>
                  <a:lnTo>
                    <a:pt x="431935" y="193040"/>
                  </a:lnTo>
                  <a:lnTo>
                    <a:pt x="431631" y="190500"/>
                  </a:lnTo>
                  <a:lnTo>
                    <a:pt x="431683" y="180340"/>
                  </a:lnTo>
                  <a:lnTo>
                    <a:pt x="432510" y="168910"/>
                  </a:lnTo>
                  <a:lnTo>
                    <a:pt x="432709" y="165100"/>
                  </a:lnTo>
                  <a:lnTo>
                    <a:pt x="447263" y="158750"/>
                  </a:lnTo>
                  <a:lnTo>
                    <a:pt x="462289" y="153670"/>
                  </a:lnTo>
                  <a:lnTo>
                    <a:pt x="643973" y="153670"/>
                  </a:lnTo>
                  <a:lnTo>
                    <a:pt x="643627" y="152400"/>
                  </a:lnTo>
                  <a:lnTo>
                    <a:pt x="612243" y="152400"/>
                  </a:lnTo>
                  <a:lnTo>
                    <a:pt x="600361" y="148590"/>
                  </a:lnTo>
                  <a:lnTo>
                    <a:pt x="588229" y="143510"/>
                  </a:lnTo>
                  <a:lnTo>
                    <a:pt x="575824" y="140970"/>
                  </a:lnTo>
                  <a:lnTo>
                    <a:pt x="539763" y="140970"/>
                  </a:lnTo>
                  <a:lnTo>
                    <a:pt x="530822" y="137160"/>
                  </a:lnTo>
                  <a:lnTo>
                    <a:pt x="519211" y="132080"/>
                  </a:lnTo>
                  <a:lnTo>
                    <a:pt x="506450" y="127000"/>
                  </a:lnTo>
                  <a:lnTo>
                    <a:pt x="457357" y="127000"/>
                  </a:lnTo>
                  <a:lnTo>
                    <a:pt x="455158" y="125730"/>
                  </a:lnTo>
                  <a:lnTo>
                    <a:pt x="495049" y="100330"/>
                  </a:lnTo>
                  <a:lnTo>
                    <a:pt x="541247" y="96520"/>
                  </a:lnTo>
                  <a:lnTo>
                    <a:pt x="606538" y="96520"/>
                  </a:lnTo>
                  <a:lnTo>
                    <a:pt x="590275" y="82550"/>
                  </a:lnTo>
                  <a:lnTo>
                    <a:pt x="555183" y="68580"/>
                  </a:lnTo>
                  <a:lnTo>
                    <a:pt x="517599" y="66040"/>
                  </a:lnTo>
                  <a:close/>
                </a:path>
                <a:path w="750569" h="751839">
                  <a:moveTo>
                    <a:pt x="676809" y="265430"/>
                  </a:moveTo>
                  <a:lnTo>
                    <a:pt x="648954" y="265430"/>
                  </a:lnTo>
                  <a:lnTo>
                    <a:pt x="638180" y="303530"/>
                  </a:lnTo>
                  <a:lnTo>
                    <a:pt x="613462" y="332740"/>
                  </a:lnTo>
                  <a:lnTo>
                    <a:pt x="579329" y="349250"/>
                  </a:lnTo>
                  <a:lnTo>
                    <a:pt x="540308" y="350520"/>
                  </a:lnTo>
                  <a:lnTo>
                    <a:pt x="637363" y="350520"/>
                  </a:lnTo>
                  <a:lnTo>
                    <a:pt x="661701" y="322580"/>
                  </a:lnTo>
                  <a:lnTo>
                    <a:pt x="676643" y="283210"/>
                  </a:lnTo>
                  <a:lnTo>
                    <a:pt x="676761" y="270510"/>
                  </a:lnTo>
                  <a:lnTo>
                    <a:pt x="676809" y="265430"/>
                  </a:lnTo>
                  <a:close/>
                </a:path>
                <a:path w="750569" h="751839">
                  <a:moveTo>
                    <a:pt x="596647" y="293370"/>
                  </a:moveTo>
                  <a:lnTo>
                    <a:pt x="468383" y="293370"/>
                  </a:lnTo>
                  <a:lnTo>
                    <a:pt x="486863" y="302260"/>
                  </a:lnTo>
                  <a:lnTo>
                    <a:pt x="506203" y="306070"/>
                  </a:lnTo>
                  <a:lnTo>
                    <a:pt x="526082" y="307340"/>
                  </a:lnTo>
                  <a:lnTo>
                    <a:pt x="546182" y="307340"/>
                  </a:lnTo>
                  <a:lnTo>
                    <a:pt x="536630" y="316230"/>
                  </a:lnTo>
                  <a:lnTo>
                    <a:pt x="525313" y="323850"/>
                  </a:lnTo>
                  <a:lnTo>
                    <a:pt x="512866" y="330200"/>
                  </a:lnTo>
                  <a:lnTo>
                    <a:pt x="499921" y="334010"/>
                  </a:lnTo>
                  <a:lnTo>
                    <a:pt x="561580" y="334010"/>
                  </a:lnTo>
                  <a:lnTo>
                    <a:pt x="569364" y="326390"/>
                  </a:lnTo>
                  <a:lnTo>
                    <a:pt x="577626" y="317500"/>
                  </a:lnTo>
                  <a:lnTo>
                    <a:pt x="581123" y="312420"/>
                  </a:lnTo>
                  <a:lnTo>
                    <a:pt x="586987" y="299720"/>
                  </a:lnTo>
                  <a:lnTo>
                    <a:pt x="590254" y="297180"/>
                  </a:lnTo>
                  <a:lnTo>
                    <a:pt x="596647" y="293370"/>
                  </a:lnTo>
                  <a:close/>
                </a:path>
                <a:path w="750569" h="751839">
                  <a:moveTo>
                    <a:pt x="431935" y="193040"/>
                  </a:moveTo>
                  <a:lnTo>
                    <a:pt x="401568" y="193040"/>
                  </a:lnTo>
                  <a:lnTo>
                    <a:pt x="403742" y="207010"/>
                  </a:lnTo>
                  <a:lnTo>
                    <a:pt x="420175" y="250190"/>
                  </a:lnTo>
                  <a:lnTo>
                    <a:pt x="429494" y="260350"/>
                  </a:lnTo>
                  <a:lnTo>
                    <a:pt x="430866" y="264160"/>
                  </a:lnTo>
                  <a:lnTo>
                    <a:pt x="434220" y="276860"/>
                  </a:lnTo>
                  <a:lnTo>
                    <a:pt x="436480" y="289560"/>
                  </a:lnTo>
                  <a:lnTo>
                    <a:pt x="439487" y="302260"/>
                  </a:lnTo>
                  <a:lnTo>
                    <a:pt x="445085" y="316230"/>
                  </a:lnTo>
                  <a:lnTo>
                    <a:pt x="446311" y="318770"/>
                  </a:lnTo>
                  <a:lnTo>
                    <a:pt x="456164" y="332740"/>
                  </a:lnTo>
                  <a:lnTo>
                    <a:pt x="498212" y="332740"/>
                  </a:lnTo>
                  <a:lnTo>
                    <a:pt x="489663" y="326390"/>
                  </a:lnTo>
                  <a:lnTo>
                    <a:pt x="480799" y="316230"/>
                  </a:lnTo>
                  <a:lnTo>
                    <a:pt x="473611" y="306070"/>
                  </a:lnTo>
                  <a:lnTo>
                    <a:pt x="468383" y="293370"/>
                  </a:lnTo>
                  <a:lnTo>
                    <a:pt x="596647" y="293370"/>
                  </a:lnTo>
                  <a:lnTo>
                    <a:pt x="612813" y="288290"/>
                  </a:lnTo>
                  <a:lnTo>
                    <a:pt x="619625" y="284480"/>
                  </a:lnTo>
                  <a:lnTo>
                    <a:pt x="629401" y="278130"/>
                  </a:lnTo>
                  <a:lnTo>
                    <a:pt x="530236" y="278130"/>
                  </a:lnTo>
                  <a:lnTo>
                    <a:pt x="511815" y="276860"/>
                  </a:lnTo>
                  <a:lnTo>
                    <a:pt x="467354" y="257810"/>
                  </a:lnTo>
                  <a:lnTo>
                    <a:pt x="462488" y="251460"/>
                  </a:lnTo>
                  <a:lnTo>
                    <a:pt x="463538" y="240030"/>
                  </a:lnTo>
                  <a:lnTo>
                    <a:pt x="468882" y="224790"/>
                  </a:lnTo>
                  <a:lnTo>
                    <a:pt x="471868" y="219710"/>
                  </a:lnTo>
                  <a:lnTo>
                    <a:pt x="438269" y="219710"/>
                  </a:lnTo>
                  <a:lnTo>
                    <a:pt x="435128" y="210820"/>
                  </a:lnTo>
                  <a:lnTo>
                    <a:pt x="432848" y="200660"/>
                  </a:lnTo>
                  <a:lnTo>
                    <a:pt x="431935" y="193040"/>
                  </a:lnTo>
                  <a:close/>
                </a:path>
                <a:path w="750569" h="751839">
                  <a:moveTo>
                    <a:pt x="576341" y="172720"/>
                  </a:moveTo>
                  <a:lnTo>
                    <a:pt x="535753" y="172720"/>
                  </a:lnTo>
                  <a:lnTo>
                    <a:pt x="546517" y="182880"/>
                  </a:lnTo>
                  <a:lnTo>
                    <a:pt x="549072" y="185420"/>
                  </a:lnTo>
                  <a:lnTo>
                    <a:pt x="560006" y="201930"/>
                  </a:lnTo>
                  <a:lnTo>
                    <a:pt x="567323" y="218440"/>
                  </a:lnTo>
                  <a:lnTo>
                    <a:pt x="571026" y="237490"/>
                  </a:lnTo>
                  <a:lnTo>
                    <a:pt x="570901" y="259080"/>
                  </a:lnTo>
                  <a:lnTo>
                    <a:pt x="570569" y="262890"/>
                  </a:lnTo>
                  <a:lnTo>
                    <a:pt x="569859" y="270510"/>
                  </a:lnTo>
                  <a:lnTo>
                    <a:pt x="569741" y="271780"/>
                  </a:lnTo>
                  <a:lnTo>
                    <a:pt x="563553" y="273050"/>
                  </a:lnTo>
                  <a:lnTo>
                    <a:pt x="548573" y="276860"/>
                  </a:lnTo>
                  <a:lnTo>
                    <a:pt x="530236" y="278130"/>
                  </a:lnTo>
                  <a:lnTo>
                    <a:pt x="629401" y="278130"/>
                  </a:lnTo>
                  <a:lnTo>
                    <a:pt x="648954" y="265430"/>
                  </a:lnTo>
                  <a:lnTo>
                    <a:pt x="676809" y="265430"/>
                  </a:lnTo>
                  <a:lnTo>
                    <a:pt x="676856" y="260350"/>
                  </a:lnTo>
                  <a:lnTo>
                    <a:pt x="600526" y="260350"/>
                  </a:lnTo>
                  <a:lnTo>
                    <a:pt x="600962" y="240030"/>
                  </a:lnTo>
                  <a:lnTo>
                    <a:pt x="601044" y="236220"/>
                  </a:lnTo>
                  <a:lnTo>
                    <a:pt x="596904" y="213360"/>
                  </a:lnTo>
                  <a:lnTo>
                    <a:pt x="588329" y="191770"/>
                  </a:lnTo>
                  <a:lnTo>
                    <a:pt x="576341" y="172720"/>
                  </a:lnTo>
                  <a:close/>
                </a:path>
                <a:path w="750569" h="751839">
                  <a:moveTo>
                    <a:pt x="647193" y="171450"/>
                  </a:moveTo>
                  <a:lnTo>
                    <a:pt x="575542" y="171450"/>
                  </a:lnTo>
                  <a:lnTo>
                    <a:pt x="597699" y="179070"/>
                  </a:lnTo>
                  <a:lnTo>
                    <a:pt x="617748" y="193040"/>
                  </a:lnTo>
                  <a:lnTo>
                    <a:pt x="633528" y="210820"/>
                  </a:lnTo>
                  <a:lnTo>
                    <a:pt x="642880" y="232410"/>
                  </a:lnTo>
                  <a:lnTo>
                    <a:pt x="622504" y="247650"/>
                  </a:lnTo>
                  <a:lnTo>
                    <a:pt x="611873" y="254000"/>
                  </a:lnTo>
                  <a:lnTo>
                    <a:pt x="600526" y="260350"/>
                  </a:lnTo>
                  <a:lnTo>
                    <a:pt x="676856" y="260350"/>
                  </a:lnTo>
                  <a:lnTo>
                    <a:pt x="676974" y="247650"/>
                  </a:lnTo>
                  <a:lnTo>
                    <a:pt x="677057" y="238760"/>
                  </a:lnTo>
                  <a:lnTo>
                    <a:pt x="694795" y="217170"/>
                  </a:lnTo>
                  <a:lnTo>
                    <a:pt x="701525" y="205740"/>
                  </a:lnTo>
                  <a:lnTo>
                    <a:pt x="665843" y="205740"/>
                  </a:lnTo>
                  <a:lnTo>
                    <a:pt x="662593" y="199390"/>
                  </a:lnTo>
                  <a:lnTo>
                    <a:pt x="657847" y="194310"/>
                  </a:lnTo>
                  <a:lnTo>
                    <a:pt x="653155" y="187960"/>
                  </a:lnTo>
                  <a:lnTo>
                    <a:pt x="650063" y="182880"/>
                  </a:lnTo>
                  <a:lnTo>
                    <a:pt x="647621" y="173990"/>
                  </a:lnTo>
                  <a:lnTo>
                    <a:pt x="647193" y="171450"/>
                  </a:lnTo>
                  <a:close/>
                </a:path>
                <a:path w="750569" h="751839">
                  <a:moveTo>
                    <a:pt x="643973" y="153670"/>
                  </a:moveTo>
                  <a:lnTo>
                    <a:pt x="488403" y="153670"/>
                  </a:lnTo>
                  <a:lnTo>
                    <a:pt x="493220" y="156210"/>
                  </a:lnTo>
                  <a:lnTo>
                    <a:pt x="491136" y="157480"/>
                  </a:lnTo>
                  <a:lnTo>
                    <a:pt x="474098" y="168910"/>
                  </a:lnTo>
                  <a:lnTo>
                    <a:pt x="459468" y="184150"/>
                  </a:lnTo>
                  <a:lnTo>
                    <a:pt x="447456" y="201930"/>
                  </a:lnTo>
                  <a:lnTo>
                    <a:pt x="438269" y="219710"/>
                  </a:lnTo>
                  <a:lnTo>
                    <a:pt x="471868" y="219710"/>
                  </a:lnTo>
                  <a:lnTo>
                    <a:pt x="476348" y="212090"/>
                  </a:lnTo>
                  <a:lnTo>
                    <a:pt x="483765" y="200660"/>
                  </a:lnTo>
                  <a:lnTo>
                    <a:pt x="493213" y="193040"/>
                  </a:lnTo>
                  <a:lnTo>
                    <a:pt x="506533" y="182880"/>
                  </a:lnTo>
                  <a:lnTo>
                    <a:pt x="520666" y="175260"/>
                  </a:lnTo>
                  <a:lnTo>
                    <a:pt x="532559" y="172720"/>
                  </a:lnTo>
                  <a:lnTo>
                    <a:pt x="576341" y="172720"/>
                  </a:lnTo>
                  <a:lnTo>
                    <a:pt x="575542" y="171450"/>
                  </a:lnTo>
                  <a:lnTo>
                    <a:pt x="647193" y="171450"/>
                  </a:lnTo>
                  <a:lnTo>
                    <a:pt x="645909" y="163830"/>
                  </a:lnTo>
                  <a:lnTo>
                    <a:pt x="643973" y="153670"/>
                  </a:lnTo>
                  <a:close/>
                </a:path>
                <a:path w="750569" h="751839">
                  <a:moveTo>
                    <a:pt x="632111" y="29210"/>
                  </a:moveTo>
                  <a:lnTo>
                    <a:pt x="526478" y="29210"/>
                  </a:lnTo>
                  <a:lnTo>
                    <a:pt x="568199" y="35560"/>
                  </a:lnTo>
                  <a:lnTo>
                    <a:pt x="607837" y="49530"/>
                  </a:lnTo>
                  <a:lnTo>
                    <a:pt x="643940" y="71120"/>
                  </a:lnTo>
                  <a:lnTo>
                    <a:pt x="675061" y="101600"/>
                  </a:lnTo>
                  <a:lnTo>
                    <a:pt x="699748" y="138430"/>
                  </a:lnTo>
                  <a:lnTo>
                    <a:pt x="693704" y="156210"/>
                  </a:lnTo>
                  <a:lnTo>
                    <a:pt x="685878" y="173990"/>
                  </a:lnTo>
                  <a:lnTo>
                    <a:pt x="676511" y="190500"/>
                  </a:lnTo>
                  <a:lnTo>
                    <a:pt x="665843" y="205740"/>
                  </a:lnTo>
                  <a:lnTo>
                    <a:pt x="701525" y="205740"/>
                  </a:lnTo>
                  <a:lnTo>
                    <a:pt x="716480" y="180340"/>
                  </a:lnTo>
                  <a:lnTo>
                    <a:pt x="744977" y="180340"/>
                  </a:lnTo>
                  <a:lnTo>
                    <a:pt x="744386" y="176530"/>
                  </a:lnTo>
                  <a:lnTo>
                    <a:pt x="732296" y="138430"/>
                  </a:lnTo>
                  <a:lnTo>
                    <a:pt x="714102" y="104140"/>
                  </a:lnTo>
                  <a:lnTo>
                    <a:pt x="689877" y="72390"/>
                  </a:lnTo>
                  <a:lnTo>
                    <a:pt x="659694" y="45720"/>
                  </a:lnTo>
                  <a:lnTo>
                    <a:pt x="632111" y="29210"/>
                  </a:lnTo>
                  <a:close/>
                </a:path>
                <a:path w="750569" h="751839">
                  <a:moveTo>
                    <a:pt x="606538" y="96520"/>
                  </a:moveTo>
                  <a:lnTo>
                    <a:pt x="541247" y="96520"/>
                  </a:lnTo>
                  <a:lnTo>
                    <a:pt x="583673" y="114300"/>
                  </a:lnTo>
                  <a:lnTo>
                    <a:pt x="612243" y="152400"/>
                  </a:lnTo>
                  <a:lnTo>
                    <a:pt x="643627" y="152400"/>
                  </a:lnTo>
                  <a:lnTo>
                    <a:pt x="640860" y="142240"/>
                  </a:lnTo>
                  <a:lnTo>
                    <a:pt x="619844" y="107950"/>
                  </a:lnTo>
                  <a:lnTo>
                    <a:pt x="606538" y="96520"/>
                  </a:lnTo>
                  <a:close/>
                </a:path>
                <a:path w="750569" h="751839">
                  <a:moveTo>
                    <a:pt x="555888" y="138430"/>
                  </a:moveTo>
                  <a:lnTo>
                    <a:pt x="545438" y="140970"/>
                  </a:lnTo>
                  <a:lnTo>
                    <a:pt x="575824" y="140970"/>
                  </a:lnTo>
                  <a:lnTo>
                    <a:pt x="563124" y="139700"/>
                  </a:lnTo>
                  <a:lnTo>
                    <a:pt x="555888" y="138430"/>
                  </a:lnTo>
                  <a:close/>
                </a:path>
                <a:path w="750569" h="751839">
                  <a:moveTo>
                    <a:pt x="494058" y="124460"/>
                  </a:moveTo>
                  <a:lnTo>
                    <a:pt x="459232" y="124460"/>
                  </a:lnTo>
                  <a:lnTo>
                    <a:pt x="457357" y="127000"/>
                  </a:lnTo>
                  <a:lnTo>
                    <a:pt x="506450" y="127000"/>
                  </a:lnTo>
                  <a:lnTo>
                    <a:pt x="494058" y="124460"/>
                  </a:lnTo>
                  <a:close/>
                </a:path>
                <a:path w="750569" h="751839">
                  <a:moveTo>
                    <a:pt x="541774" y="0"/>
                  </a:moveTo>
                  <a:lnTo>
                    <a:pt x="500665" y="0"/>
                  </a:lnTo>
                  <a:lnTo>
                    <a:pt x="470100" y="5080"/>
                  </a:lnTo>
                  <a:lnTo>
                    <a:pt x="462624" y="7620"/>
                  </a:lnTo>
                  <a:lnTo>
                    <a:pt x="446438" y="12700"/>
                  </a:lnTo>
                  <a:lnTo>
                    <a:pt x="439609" y="15240"/>
                  </a:lnTo>
                  <a:lnTo>
                    <a:pt x="601072" y="15240"/>
                  </a:lnTo>
                  <a:lnTo>
                    <a:pt x="581741" y="7620"/>
                  </a:lnTo>
                  <a:lnTo>
                    <a:pt x="541774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29371" y="2860662"/>
              <a:ext cx="63880" cy="65206"/>
            </a:xfrm>
            <a:prstGeom prst="rect">
              <a:avLst/>
            </a:prstGeom>
          </p:spPr>
        </p:pic>
        <p:sp>
          <p:nvSpPr>
            <p:cNvPr id="70" name="object 31"/>
            <p:cNvSpPr/>
            <p:nvPr/>
          </p:nvSpPr>
          <p:spPr>
            <a:xfrm>
              <a:off x="14725588" y="314363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4" h="29844">
                  <a:moveTo>
                    <a:pt x="23088" y="0"/>
                  </a:moveTo>
                  <a:lnTo>
                    <a:pt x="6659" y="0"/>
                  </a:lnTo>
                  <a:lnTo>
                    <a:pt x="0" y="6659"/>
                  </a:lnTo>
                  <a:lnTo>
                    <a:pt x="0" y="23098"/>
                  </a:lnTo>
                  <a:lnTo>
                    <a:pt x="6659" y="29747"/>
                  </a:lnTo>
                  <a:lnTo>
                    <a:pt x="23088" y="29747"/>
                  </a:lnTo>
                  <a:lnTo>
                    <a:pt x="29747" y="23098"/>
                  </a:lnTo>
                  <a:lnTo>
                    <a:pt x="29747" y="14879"/>
                  </a:lnTo>
                  <a:lnTo>
                    <a:pt x="29747" y="6659"/>
                  </a:lnTo>
                  <a:lnTo>
                    <a:pt x="23088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32"/>
            <p:cNvSpPr/>
            <p:nvPr/>
          </p:nvSpPr>
          <p:spPr>
            <a:xfrm>
              <a:off x="12212921" y="2055543"/>
              <a:ext cx="1753870" cy="1753870"/>
            </a:xfrm>
            <a:custGeom>
              <a:avLst/>
              <a:gdLst/>
              <a:ahLst/>
              <a:cxnLst/>
              <a:rect l="l" t="t" r="r" b="b"/>
              <a:pathLst>
                <a:path w="1753870" h="1753870">
                  <a:moveTo>
                    <a:pt x="876920" y="0"/>
                  </a:moveTo>
                  <a:lnTo>
                    <a:pt x="832051" y="1141"/>
                  </a:lnTo>
                  <a:lnTo>
                    <a:pt x="787277" y="4566"/>
                  </a:lnTo>
                  <a:lnTo>
                    <a:pt x="742692" y="10273"/>
                  </a:lnTo>
                  <a:lnTo>
                    <a:pt x="698390" y="18264"/>
                  </a:lnTo>
                  <a:lnTo>
                    <a:pt x="654467" y="28538"/>
                  </a:lnTo>
                  <a:lnTo>
                    <a:pt x="611017" y="41095"/>
                  </a:lnTo>
                  <a:lnTo>
                    <a:pt x="568134" y="55935"/>
                  </a:lnTo>
                  <a:lnTo>
                    <a:pt x="525914" y="73058"/>
                  </a:lnTo>
                  <a:lnTo>
                    <a:pt x="484449" y="92464"/>
                  </a:lnTo>
                  <a:lnTo>
                    <a:pt x="443836" y="114153"/>
                  </a:lnTo>
                  <a:lnTo>
                    <a:pt x="404169" y="138125"/>
                  </a:lnTo>
                  <a:lnTo>
                    <a:pt x="365542" y="164381"/>
                  </a:lnTo>
                  <a:lnTo>
                    <a:pt x="328050" y="192919"/>
                  </a:lnTo>
                  <a:lnTo>
                    <a:pt x="291788" y="223741"/>
                  </a:lnTo>
                  <a:lnTo>
                    <a:pt x="256849" y="256845"/>
                  </a:lnTo>
                  <a:lnTo>
                    <a:pt x="223743" y="291785"/>
                  </a:lnTo>
                  <a:lnTo>
                    <a:pt x="192921" y="328048"/>
                  </a:lnTo>
                  <a:lnTo>
                    <a:pt x="164382" y="365541"/>
                  </a:lnTo>
                  <a:lnTo>
                    <a:pt x="138126" y="404169"/>
                  </a:lnTo>
                  <a:lnTo>
                    <a:pt x="114153" y="443837"/>
                  </a:lnTo>
                  <a:lnTo>
                    <a:pt x="92464" y="484450"/>
                  </a:lnTo>
                  <a:lnTo>
                    <a:pt x="73057" y="525915"/>
                  </a:lnTo>
                  <a:lnTo>
                    <a:pt x="55934" y="568136"/>
                  </a:lnTo>
                  <a:lnTo>
                    <a:pt x="41094" y="611020"/>
                  </a:lnTo>
                  <a:lnTo>
                    <a:pt x="28537" y="654470"/>
                  </a:lnTo>
                  <a:lnTo>
                    <a:pt x="18263" y="698394"/>
                  </a:lnTo>
                  <a:lnTo>
                    <a:pt x="10273" y="742696"/>
                  </a:lnTo>
                  <a:lnTo>
                    <a:pt x="4565" y="787281"/>
                  </a:lnTo>
                  <a:lnTo>
                    <a:pt x="1141" y="832055"/>
                  </a:lnTo>
                  <a:lnTo>
                    <a:pt x="0" y="876924"/>
                  </a:lnTo>
                  <a:lnTo>
                    <a:pt x="1141" y="921793"/>
                  </a:lnTo>
                  <a:lnTo>
                    <a:pt x="4566" y="966568"/>
                  </a:lnTo>
                  <a:lnTo>
                    <a:pt x="10274" y="1011153"/>
                  </a:lnTo>
                  <a:lnTo>
                    <a:pt x="18265" y="1055454"/>
                  </a:lnTo>
                  <a:lnTo>
                    <a:pt x="28539" y="1099378"/>
                  </a:lnTo>
                  <a:lnTo>
                    <a:pt x="41097" y="1142828"/>
                  </a:lnTo>
                  <a:lnTo>
                    <a:pt x="55937" y="1185711"/>
                  </a:lnTo>
                  <a:lnTo>
                    <a:pt x="73060" y="1227931"/>
                  </a:lnTo>
                  <a:lnTo>
                    <a:pt x="92467" y="1269395"/>
                  </a:lnTo>
                  <a:lnTo>
                    <a:pt x="114156" y="1310008"/>
                  </a:lnTo>
                  <a:lnTo>
                    <a:pt x="138129" y="1349676"/>
                  </a:lnTo>
                  <a:lnTo>
                    <a:pt x="164384" y="1388303"/>
                  </a:lnTo>
                  <a:lnTo>
                    <a:pt x="192923" y="1425795"/>
                  </a:lnTo>
                  <a:lnTo>
                    <a:pt x="223744" y="1462057"/>
                  </a:lnTo>
                  <a:lnTo>
                    <a:pt x="256849" y="1496996"/>
                  </a:lnTo>
                  <a:lnTo>
                    <a:pt x="291788" y="1530100"/>
                  </a:lnTo>
                  <a:lnTo>
                    <a:pt x="328050" y="1560922"/>
                  </a:lnTo>
                  <a:lnTo>
                    <a:pt x="365542" y="1589460"/>
                  </a:lnTo>
                  <a:lnTo>
                    <a:pt x="404169" y="1615716"/>
                  </a:lnTo>
                  <a:lnTo>
                    <a:pt x="443836" y="1639688"/>
                  </a:lnTo>
                  <a:lnTo>
                    <a:pt x="484449" y="1661377"/>
                  </a:lnTo>
                  <a:lnTo>
                    <a:pt x="525914" y="1680783"/>
                  </a:lnTo>
                  <a:lnTo>
                    <a:pt x="568134" y="1697906"/>
                  </a:lnTo>
                  <a:lnTo>
                    <a:pt x="611017" y="1712746"/>
                  </a:lnTo>
                  <a:lnTo>
                    <a:pt x="654467" y="1725303"/>
                  </a:lnTo>
                  <a:lnTo>
                    <a:pt x="698390" y="1735577"/>
                  </a:lnTo>
                  <a:lnTo>
                    <a:pt x="742692" y="1743568"/>
                  </a:lnTo>
                  <a:lnTo>
                    <a:pt x="787277" y="1749275"/>
                  </a:lnTo>
                  <a:lnTo>
                    <a:pt x="832051" y="1752700"/>
                  </a:lnTo>
                  <a:lnTo>
                    <a:pt x="876920" y="1753841"/>
                  </a:lnTo>
                  <a:lnTo>
                    <a:pt x="921789" y="1752700"/>
                  </a:lnTo>
                  <a:lnTo>
                    <a:pt x="966564" y="1749275"/>
                  </a:lnTo>
                  <a:lnTo>
                    <a:pt x="1011149" y="1743568"/>
                  </a:lnTo>
                  <a:lnTo>
                    <a:pt x="1055451" y="1735577"/>
                  </a:lnTo>
                  <a:lnTo>
                    <a:pt x="1099374" y="1725303"/>
                  </a:lnTo>
                  <a:lnTo>
                    <a:pt x="1142825" y="1712746"/>
                  </a:lnTo>
                  <a:lnTo>
                    <a:pt x="1185708" y="1697906"/>
                  </a:lnTo>
                  <a:lnTo>
                    <a:pt x="1227930" y="1680783"/>
                  </a:lnTo>
                  <a:lnTo>
                    <a:pt x="1269394" y="1661377"/>
                  </a:lnTo>
                  <a:lnTo>
                    <a:pt x="1310008" y="1639688"/>
                  </a:lnTo>
                  <a:lnTo>
                    <a:pt x="1349676" y="1615716"/>
                  </a:lnTo>
                  <a:lnTo>
                    <a:pt x="1388304" y="1589460"/>
                  </a:lnTo>
                  <a:lnTo>
                    <a:pt x="1425797" y="1560922"/>
                  </a:lnTo>
                  <a:lnTo>
                    <a:pt x="1462060" y="1530100"/>
                  </a:lnTo>
                  <a:lnTo>
                    <a:pt x="1497000" y="1496996"/>
                  </a:lnTo>
                  <a:lnTo>
                    <a:pt x="1530104" y="1462057"/>
                  </a:lnTo>
                  <a:lnTo>
                    <a:pt x="1560926" y="1425795"/>
                  </a:lnTo>
                  <a:lnTo>
                    <a:pt x="1589464" y="1388303"/>
                  </a:lnTo>
                  <a:lnTo>
                    <a:pt x="1615719" y="1349676"/>
                  </a:lnTo>
                  <a:lnTo>
                    <a:pt x="1639692" y="1310008"/>
                  </a:lnTo>
                  <a:lnTo>
                    <a:pt x="1661381" y="1269395"/>
                  </a:lnTo>
                  <a:lnTo>
                    <a:pt x="1680787" y="1227931"/>
                  </a:lnTo>
                  <a:lnTo>
                    <a:pt x="1697910" y="1185711"/>
                  </a:lnTo>
                  <a:lnTo>
                    <a:pt x="1712750" y="1142828"/>
                  </a:lnTo>
                  <a:lnTo>
                    <a:pt x="1725307" y="1099378"/>
                  </a:lnTo>
                  <a:lnTo>
                    <a:pt x="1735581" y="1055454"/>
                  </a:lnTo>
                  <a:lnTo>
                    <a:pt x="1743571" y="1011153"/>
                  </a:lnTo>
                  <a:lnTo>
                    <a:pt x="1749279" y="966568"/>
                  </a:lnTo>
                  <a:lnTo>
                    <a:pt x="1752704" y="921793"/>
                  </a:lnTo>
                  <a:lnTo>
                    <a:pt x="1753845" y="876924"/>
                  </a:lnTo>
                  <a:lnTo>
                    <a:pt x="1752704" y="832055"/>
                  </a:lnTo>
                  <a:lnTo>
                    <a:pt x="1749279" y="787281"/>
                  </a:lnTo>
                  <a:lnTo>
                    <a:pt x="1743571" y="742696"/>
                  </a:lnTo>
                  <a:lnTo>
                    <a:pt x="1735581" y="698394"/>
                  </a:lnTo>
                  <a:lnTo>
                    <a:pt x="1725307" y="654470"/>
                  </a:lnTo>
                  <a:lnTo>
                    <a:pt x="1712750" y="611020"/>
                  </a:lnTo>
                  <a:lnTo>
                    <a:pt x="1697910" y="568136"/>
                  </a:lnTo>
                  <a:lnTo>
                    <a:pt x="1680787" y="525915"/>
                  </a:lnTo>
                  <a:lnTo>
                    <a:pt x="1661381" y="484450"/>
                  </a:lnTo>
                  <a:lnTo>
                    <a:pt x="1639692" y="443837"/>
                  </a:lnTo>
                  <a:lnTo>
                    <a:pt x="1615719" y="404169"/>
                  </a:lnTo>
                  <a:lnTo>
                    <a:pt x="1589464" y="365541"/>
                  </a:lnTo>
                  <a:lnTo>
                    <a:pt x="1560926" y="328048"/>
                  </a:lnTo>
                  <a:lnTo>
                    <a:pt x="1530104" y="291785"/>
                  </a:lnTo>
                  <a:lnTo>
                    <a:pt x="1497000" y="256845"/>
                  </a:lnTo>
                  <a:lnTo>
                    <a:pt x="1462060" y="223741"/>
                  </a:lnTo>
                  <a:lnTo>
                    <a:pt x="1425797" y="192919"/>
                  </a:lnTo>
                  <a:lnTo>
                    <a:pt x="1388304" y="164381"/>
                  </a:lnTo>
                  <a:lnTo>
                    <a:pt x="1349676" y="138125"/>
                  </a:lnTo>
                  <a:lnTo>
                    <a:pt x="1310008" y="114153"/>
                  </a:lnTo>
                  <a:lnTo>
                    <a:pt x="1269394" y="92464"/>
                  </a:lnTo>
                  <a:lnTo>
                    <a:pt x="1227930" y="73058"/>
                  </a:lnTo>
                  <a:lnTo>
                    <a:pt x="1185708" y="55935"/>
                  </a:lnTo>
                  <a:lnTo>
                    <a:pt x="1142825" y="41095"/>
                  </a:lnTo>
                  <a:lnTo>
                    <a:pt x="1099374" y="28538"/>
                  </a:lnTo>
                  <a:lnTo>
                    <a:pt x="1055451" y="18264"/>
                  </a:lnTo>
                  <a:lnTo>
                    <a:pt x="1011149" y="10273"/>
                  </a:lnTo>
                  <a:lnTo>
                    <a:pt x="966564" y="4566"/>
                  </a:lnTo>
                  <a:lnTo>
                    <a:pt x="921789" y="1141"/>
                  </a:lnTo>
                  <a:lnTo>
                    <a:pt x="876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3"/>
            <p:cNvSpPr/>
            <p:nvPr/>
          </p:nvSpPr>
          <p:spPr>
            <a:xfrm>
              <a:off x="12212921" y="2056785"/>
              <a:ext cx="1753870" cy="1752600"/>
            </a:xfrm>
            <a:custGeom>
              <a:avLst/>
              <a:gdLst/>
              <a:ahLst/>
              <a:cxnLst/>
              <a:rect l="l" t="t" r="r" b="b"/>
              <a:pathLst>
                <a:path w="1753869" h="1752600">
                  <a:moveTo>
                    <a:pt x="1011149" y="12700"/>
                  </a:moveTo>
                  <a:lnTo>
                    <a:pt x="742692" y="12700"/>
                  </a:lnTo>
                  <a:lnTo>
                    <a:pt x="525914" y="76200"/>
                  </a:lnTo>
                  <a:lnTo>
                    <a:pt x="484449" y="101600"/>
                  </a:lnTo>
                  <a:lnTo>
                    <a:pt x="443836" y="114300"/>
                  </a:lnTo>
                  <a:lnTo>
                    <a:pt x="404169" y="139700"/>
                  </a:lnTo>
                  <a:lnTo>
                    <a:pt x="365542" y="165100"/>
                  </a:lnTo>
                  <a:lnTo>
                    <a:pt x="328050" y="203200"/>
                  </a:lnTo>
                  <a:lnTo>
                    <a:pt x="291788" y="228600"/>
                  </a:lnTo>
                  <a:lnTo>
                    <a:pt x="256849" y="266700"/>
                  </a:lnTo>
                  <a:lnTo>
                    <a:pt x="223743" y="292100"/>
                  </a:lnTo>
                  <a:lnTo>
                    <a:pt x="192921" y="330200"/>
                  </a:lnTo>
                  <a:lnTo>
                    <a:pt x="164382" y="368300"/>
                  </a:lnTo>
                  <a:lnTo>
                    <a:pt x="138126" y="406400"/>
                  </a:lnTo>
                  <a:lnTo>
                    <a:pt x="114153" y="444500"/>
                  </a:lnTo>
                  <a:lnTo>
                    <a:pt x="92464" y="495300"/>
                  </a:lnTo>
                  <a:lnTo>
                    <a:pt x="73057" y="533400"/>
                  </a:lnTo>
                  <a:lnTo>
                    <a:pt x="55934" y="571500"/>
                  </a:lnTo>
                  <a:lnTo>
                    <a:pt x="41094" y="622300"/>
                  </a:lnTo>
                  <a:lnTo>
                    <a:pt x="28537" y="660400"/>
                  </a:lnTo>
                  <a:lnTo>
                    <a:pt x="18263" y="698500"/>
                  </a:lnTo>
                  <a:lnTo>
                    <a:pt x="10273" y="749300"/>
                  </a:lnTo>
                  <a:lnTo>
                    <a:pt x="4565" y="787400"/>
                  </a:lnTo>
                  <a:lnTo>
                    <a:pt x="1141" y="838200"/>
                  </a:lnTo>
                  <a:lnTo>
                    <a:pt x="0" y="876300"/>
                  </a:lnTo>
                  <a:lnTo>
                    <a:pt x="1141" y="927100"/>
                  </a:lnTo>
                  <a:lnTo>
                    <a:pt x="4566" y="977900"/>
                  </a:lnTo>
                  <a:lnTo>
                    <a:pt x="10274" y="1016000"/>
                  </a:lnTo>
                  <a:lnTo>
                    <a:pt x="18265" y="1066800"/>
                  </a:lnTo>
                  <a:lnTo>
                    <a:pt x="28539" y="1104900"/>
                  </a:lnTo>
                  <a:lnTo>
                    <a:pt x="41097" y="1143000"/>
                  </a:lnTo>
                  <a:lnTo>
                    <a:pt x="55937" y="1193800"/>
                  </a:lnTo>
                  <a:lnTo>
                    <a:pt x="73060" y="1231900"/>
                  </a:lnTo>
                  <a:lnTo>
                    <a:pt x="92467" y="1270000"/>
                  </a:lnTo>
                  <a:lnTo>
                    <a:pt x="114156" y="1320800"/>
                  </a:lnTo>
                  <a:lnTo>
                    <a:pt x="138129" y="1358900"/>
                  </a:lnTo>
                  <a:lnTo>
                    <a:pt x="164384" y="1397000"/>
                  </a:lnTo>
                  <a:lnTo>
                    <a:pt x="192923" y="1435100"/>
                  </a:lnTo>
                  <a:lnTo>
                    <a:pt x="223744" y="1473200"/>
                  </a:lnTo>
                  <a:lnTo>
                    <a:pt x="256849" y="1498600"/>
                  </a:lnTo>
                  <a:lnTo>
                    <a:pt x="291788" y="1536700"/>
                  </a:lnTo>
                  <a:lnTo>
                    <a:pt x="328050" y="1562100"/>
                  </a:lnTo>
                  <a:lnTo>
                    <a:pt x="365542" y="1600200"/>
                  </a:lnTo>
                  <a:lnTo>
                    <a:pt x="404169" y="1625600"/>
                  </a:lnTo>
                  <a:lnTo>
                    <a:pt x="443836" y="1651000"/>
                  </a:lnTo>
                  <a:lnTo>
                    <a:pt x="484449" y="1663700"/>
                  </a:lnTo>
                  <a:lnTo>
                    <a:pt x="525914" y="1689100"/>
                  </a:lnTo>
                  <a:lnTo>
                    <a:pt x="742692" y="1752600"/>
                  </a:lnTo>
                  <a:lnTo>
                    <a:pt x="1011149" y="1752600"/>
                  </a:lnTo>
                  <a:lnTo>
                    <a:pt x="1227930" y="1689100"/>
                  </a:lnTo>
                  <a:lnTo>
                    <a:pt x="809565" y="1689100"/>
                  </a:lnTo>
                  <a:lnTo>
                    <a:pt x="763354" y="1676400"/>
                  </a:lnTo>
                  <a:lnTo>
                    <a:pt x="717195" y="1676400"/>
                  </a:lnTo>
                  <a:lnTo>
                    <a:pt x="580106" y="1638300"/>
                  </a:lnTo>
                  <a:lnTo>
                    <a:pt x="536601" y="1612900"/>
                  </a:lnTo>
                  <a:lnTo>
                    <a:pt x="494464" y="1587500"/>
                  </a:lnTo>
                  <a:lnTo>
                    <a:pt x="453736" y="1574800"/>
                  </a:lnTo>
                  <a:lnTo>
                    <a:pt x="414452" y="1549400"/>
                  </a:lnTo>
                  <a:lnTo>
                    <a:pt x="376650" y="1511300"/>
                  </a:lnTo>
                  <a:lnTo>
                    <a:pt x="340368" y="1485900"/>
                  </a:lnTo>
                  <a:lnTo>
                    <a:pt x="305643" y="1447800"/>
                  </a:lnTo>
                  <a:lnTo>
                    <a:pt x="272513" y="1422400"/>
                  </a:lnTo>
                  <a:lnTo>
                    <a:pt x="275341" y="1422400"/>
                  </a:lnTo>
                  <a:lnTo>
                    <a:pt x="244192" y="1384300"/>
                  </a:lnTo>
                  <a:lnTo>
                    <a:pt x="215582" y="1346200"/>
                  </a:lnTo>
                  <a:lnTo>
                    <a:pt x="189514" y="1308100"/>
                  </a:lnTo>
                  <a:lnTo>
                    <a:pt x="165990" y="1257300"/>
                  </a:lnTo>
                  <a:lnTo>
                    <a:pt x="145010" y="1219200"/>
                  </a:lnTo>
                  <a:lnTo>
                    <a:pt x="126579" y="1181100"/>
                  </a:lnTo>
                  <a:lnTo>
                    <a:pt x="110696" y="1130300"/>
                  </a:lnTo>
                  <a:lnTo>
                    <a:pt x="106990" y="1130300"/>
                  </a:lnTo>
                  <a:lnTo>
                    <a:pt x="105461" y="1117600"/>
                  </a:lnTo>
                  <a:lnTo>
                    <a:pt x="103119" y="1117600"/>
                  </a:lnTo>
                  <a:lnTo>
                    <a:pt x="100892" y="1104900"/>
                  </a:lnTo>
                  <a:lnTo>
                    <a:pt x="98745" y="1092200"/>
                  </a:lnTo>
                  <a:lnTo>
                    <a:pt x="96644" y="1092200"/>
                  </a:lnTo>
                  <a:lnTo>
                    <a:pt x="94059" y="1079500"/>
                  </a:lnTo>
                  <a:lnTo>
                    <a:pt x="91579" y="1066800"/>
                  </a:lnTo>
                  <a:lnTo>
                    <a:pt x="89229" y="1054100"/>
                  </a:lnTo>
                  <a:lnTo>
                    <a:pt x="87032" y="1054100"/>
                  </a:lnTo>
                  <a:lnTo>
                    <a:pt x="85006" y="1041400"/>
                  </a:lnTo>
                  <a:lnTo>
                    <a:pt x="83111" y="1028700"/>
                  </a:lnTo>
                  <a:lnTo>
                    <a:pt x="81334" y="1016000"/>
                  </a:lnTo>
                  <a:lnTo>
                    <a:pt x="79661" y="1016000"/>
                  </a:lnTo>
                  <a:lnTo>
                    <a:pt x="78658" y="1003300"/>
                  </a:lnTo>
                  <a:lnTo>
                    <a:pt x="77707" y="1003300"/>
                  </a:lnTo>
                  <a:lnTo>
                    <a:pt x="76809" y="990600"/>
                  </a:lnTo>
                  <a:lnTo>
                    <a:pt x="75964" y="990600"/>
                  </a:lnTo>
                  <a:lnTo>
                    <a:pt x="70954" y="939800"/>
                  </a:lnTo>
                  <a:lnTo>
                    <a:pt x="68827" y="889000"/>
                  </a:lnTo>
                  <a:lnTo>
                    <a:pt x="69584" y="838200"/>
                  </a:lnTo>
                  <a:lnTo>
                    <a:pt x="73230" y="787400"/>
                  </a:lnTo>
                  <a:lnTo>
                    <a:pt x="79768" y="736600"/>
                  </a:lnTo>
                  <a:lnTo>
                    <a:pt x="89200" y="698500"/>
                  </a:lnTo>
                  <a:lnTo>
                    <a:pt x="101530" y="647700"/>
                  </a:lnTo>
                  <a:lnTo>
                    <a:pt x="116761" y="596900"/>
                  </a:lnTo>
                  <a:lnTo>
                    <a:pt x="134896" y="558800"/>
                  </a:lnTo>
                  <a:lnTo>
                    <a:pt x="155939" y="508000"/>
                  </a:lnTo>
                  <a:lnTo>
                    <a:pt x="179892" y="469900"/>
                  </a:lnTo>
                  <a:lnTo>
                    <a:pt x="206758" y="419100"/>
                  </a:lnTo>
                  <a:lnTo>
                    <a:pt x="236541" y="381000"/>
                  </a:lnTo>
                  <a:lnTo>
                    <a:pt x="269243" y="342900"/>
                  </a:lnTo>
                  <a:lnTo>
                    <a:pt x="304868" y="304800"/>
                  </a:lnTo>
                  <a:lnTo>
                    <a:pt x="339452" y="266700"/>
                  </a:lnTo>
                  <a:lnTo>
                    <a:pt x="375431" y="241300"/>
                  </a:lnTo>
                  <a:lnTo>
                    <a:pt x="412697" y="215900"/>
                  </a:lnTo>
                  <a:lnTo>
                    <a:pt x="451144" y="190500"/>
                  </a:lnTo>
                  <a:lnTo>
                    <a:pt x="490664" y="165100"/>
                  </a:lnTo>
                  <a:lnTo>
                    <a:pt x="531150" y="139700"/>
                  </a:lnTo>
                  <a:lnTo>
                    <a:pt x="744308" y="76200"/>
                  </a:lnTo>
                  <a:lnTo>
                    <a:pt x="788335" y="76200"/>
                  </a:lnTo>
                  <a:lnTo>
                    <a:pt x="832576" y="63500"/>
                  </a:lnTo>
                  <a:lnTo>
                    <a:pt x="1185708" y="63500"/>
                  </a:lnTo>
                  <a:lnTo>
                    <a:pt x="1011149" y="12700"/>
                  </a:lnTo>
                  <a:close/>
                </a:path>
                <a:path w="1753869" h="1752600">
                  <a:moveTo>
                    <a:pt x="1185708" y="63500"/>
                  </a:moveTo>
                  <a:lnTo>
                    <a:pt x="921273" y="63500"/>
                  </a:lnTo>
                  <a:lnTo>
                    <a:pt x="965514" y="76200"/>
                  </a:lnTo>
                  <a:lnTo>
                    <a:pt x="1009541" y="76200"/>
                  </a:lnTo>
                  <a:lnTo>
                    <a:pt x="1222699" y="139700"/>
                  </a:lnTo>
                  <a:lnTo>
                    <a:pt x="1263185" y="165100"/>
                  </a:lnTo>
                  <a:lnTo>
                    <a:pt x="1302705" y="190500"/>
                  </a:lnTo>
                  <a:lnTo>
                    <a:pt x="1341151" y="215900"/>
                  </a:lnTo>
                  <a:lnTo>
                    <a:pt x="1378418" y="241300"/>
                  </a:lnTo>
                  <a:lnTo>
                    <a:pt x="1414396" y="266700"/>
                  </a:lnTo>
                  <a:lnTo>
                    <a:pt x="1448980" y="304800"/>
                  </a:lnTo>
                  <a:lnTo>
                    <a:pt x="1484702" y="342900"/>
                  </a:lnTo>
                  <a:lnTo>
                    <a:pt x="1517492" y="381000"/>
                  </a:lnTo>
                  <a:lnTo>
                    <a:pt x="1547354" y="419100"/>
                  </a:lnTo>
                  <a:lnTo>
                    <a:pt x="1574287" y="469900"/>
                  </a:lnTo>
                  <a:lnTo>
                    <a:pt x="1598295" y="508000"/>
                  </a:lnTo>
                  <a:lnTo>
                    <a:pt x="1619378" y="558800"/>
                  </a:lnTo>
                  <a:lnTo>
                    <a:pt x="1637538" y="596900"/>
                  </a:lnTo>
                  <a:lnTo>
                    <a:pt x="1652777" y="647700"/>
                  </a:lnTo>
                  <a:lnTo>
                    <a:pt x="1665097" y="698500"/>
                  </a:lnTo>
                  <a:lnTo>
                    <a:pt x="1674498" y="749300"/>
                  </a:lnTo>
                  <a:lnTo>
                    <a:pt x="1680983" y="787400"/>
                  </a:lnTo>
                  <a:lnTo>
                    <a:pt x="1684553" y="838200"/>
                  </a:lnTo>
                  <a:lnTo>
                    <a:pt x="1685209" y="889000"/>
                  </a:lnTo>
                  <a:lnTo>
                    <a:pt x="1682954" y="939800"/>
                  </a:lnTo>
                  <a:lnTo>
                    <a:pt x="1677789" y="990600"/>
                  </a:lnTo>
                  <a:lnTo>
                    <a:pt x="1669715" y="1028700"/>
                  </a:lnTo>
                  <a:lnTo>
                    <a:pt x="1658735" y="1079500"/>
                  </a:lnTo>
                  <a:lnTo>
                    <a:pt x="1644849" y="1130300"/>
                  </a:lnTo>
                  <a:lnTo>
                    <a:pt x="1632258" y="1168400"/>
                  </a:lnTo>
                  <a:lnTo>
                    <a:pt x="1627593" y="1181100"/>
                  </a:lnTo>
                  <a:lnTo>
                    <a:pt x="1625184" y="1181100"/>
                  </a:lnTo>
                  <a:lnTo>
                    <a:pt x="1622713" y="1193800"/>
                  </a:lnTo>
                  <a:lnTo>
                    <a:pt x="1620671" y="1193800"/>
                  </a:lnTo>
                  <a:lnTo>
                    <a:pt x="1600648" y="1244600"/>
                  </a:lnTo>
                  <a:lnTo>
                    <a:pt x="1578300" y="1282700"/>
                  </a:lnTo>
                  <a:lnTo>
                    <a:pt x="1553736" y="1320800"/>
                  </a:lnTo>
                  <a:lnTo>
                    <a:pt x="1527064" y="1358900"/>
                  </a:lnTo>
                  <a:lnTo>
                    <a:pt x="1498391" y="1397000"/>
                  </a:lnTo>
                  <a:lnTo>
                    <a:pt x="1467827" y="1435100"/>
                  </a:lnTo>
                  <a:lnTo>
                    <a:pt x="1435478" y="1460500"/>
                  </a:lnTo>
                  <a:lnTo>
                    <a:pt x="1401453" y="1498600"/>
                  </a:lnTo>
                  <a:lnTo>
                    <a:pt x="1365859" y="1524000"/>
                  </a:lnTo>
                  <a:lnTo>
                    <a:pt x="1328806" y="1549400"/>
                  </a:lnTo>
                  <a:lnTo>
                    <a:pt x="1290399" y="1574800"/>
                  </a:lnTo>
                  <a:lnTo>
                    <a:pt x="1250749" y="1600200"/>
                  </a:lnTo>
                  <a:lnTo>
                    <a:pt x="1209962" y="1612900"/>
                  </a:lnTo>
                  <a:lnTo>
                    <a:pt x="1168147" y="1638300"/>
                  </a:lnTo>
                  <a:lnTo>
                    <a:pt x="1037612" y="1676400"/>
                  </a:lnTo>
                  <a:lnTo>
                    <a:pt x="992763" y="1676400"/>
                  </a:lnTo>
                  <a:lnTo>
                    <a:pt x="947426" y="1689100"/>
                  </a:lnTo>
                  <a:lnTo>
                    <a:pt x="1227930" y="1689100"/>
                  </a:lnTo>
                  <a:lnTo>
                    <a:pt x="1269394" y="1663700"/>
                  </a:lnTo>
                  <a:lnTo>
                    <a:pt x="1310008" y="1651000"/>
                  </a:lnTo>
                  <a:lnTo>
                    <a:pt x="1349676" y="1625600"/>
                  </a:lnTo>
                  <a:lnTo>
                    <a:pt x="1388304" y="1600200"/>
                  </a:lnTo>
                  <a:lnTo>
                    <a:pt x="1425797" y="1562100"/>
                  </a:lnTo>
                  <a:lnTo>
                    <a:pt x="1462060" y="1536700"/>
                  </a:lnTo>
                  <a:lnTo>
                    <a:pt x="1497000" y="1498600"/>
                  </a:lnTo>
                  <a:lnTo>
                    <a:pt x="1530104" y="1473200"/>
                  </a:lnTo>
                  <a:lnTo>
                    <a:pt x="1560926" y="1435100"/>
                  </a:lnTo>
                  <a:lnTo>
                    <a:pt x="1589464" y="1397000"/>
                  </a:lnTo>
                  <a:lnTo>
                    <a:pt x="1615719" y="1358900"/>
                  </a:lnTo>
                  <a:lnTo>
                    <a:pt x="1639692" y="1320800"/>
                  </a:lnTo>
                  <a:lnTo>
                    <a:pt x="1661381" y="1270000"/>
                  </a:lnTo>
                  <a:lnTo>
                    <a:pt x="1680787" y="1231900"/>
                  </a:lnTo>
                  <a:lnTo>
                    <a:pt x="1697910" y="1193800"/>
                  </a:lnTo>
                  <a:lnTo>
                    <a:pt x="1712750" y="1143000"/>
                  </a:lnTo>
                  <a:lnTo>
                    <a:pt x="1725307" y="1104900"/>
                  </a:lnTo>
                  <a:lnTo>
                    <a:pt x="1735581" y="1066800"/>
                  </a:lnTo>
                  <a:lnTo>
                    <a:pt x="1743571" y="1016000"/>
                  </a:lnTo>
                  <a:lnTo>
                    <a:pt x="1749279" y="977900"/>
                  </a:lnTo>
                  <a:lnTo>
                    <a:pt x="1752704" y="927100"/>
                  </a:lnTo>
                  <a:lnTo>
                    <a:pt x="1753845" y="876300"/>
                  </a:lnTo>
                  <a:lnTo>
                    <a:pt x="1752704" y="838200"/>
                  </a:lnTo>
                  <a:lnTo>
                    <a:pt x="1749279" y="787400"/>
                  </a:lnTo>
                  <a:lnTo>
                    <a:pt x="1743571" y="749300"/>
                  </a:lnTo>
                  <a:lnTo>
                    <a:pt x="1735581" y="698500"/>
                  </a:lnTo>
                  <a:lnTo>
                    <a:pt x="1725307" y="660400"/>
                  </a:lnTo>
                  <a:lnTo>
                    <a:pt x="1712750" y="622300"/>
                  </a:lnTo>
                  <a:lnTo>
                    <a:pt x="1697910" y="571500"/>
                  </a:lnTo>
                  <a:lnTo>
                    <a:pt x="1680787" y="533400"/>
                  </a:lnTo>
                  <a:lnTo>
                    <a:pt x="1661381" y="495300"/>
                  </a:lnTo>
                  <a:lnTo>
                    <a:pt x="1639692" y="444500"/>
                  </a:lnTo>
                  <a:lnTo>
                    <a:pt x="1615719" y="406400"/>
                  </a:lnTo>
                  <a:lnTo>
                    <a:pt x="1589464" y="368300"/>
                  </a:lnTo>
                  <a:lnTo>
                    <a:pt x="1560926" y="330200"/>
                  </a:lnTo>
                  <a:lnTo>
                    <a:pt x="1530104" y="292100"/>
                  </a:lnTo>
                  <a:lnTo>
                    <a:pt x="1497000" y="266700"/>
                  </a:lnTo>
                  <a:lnTo>
                    <a:pt x="1462060" y="228600"/>
                  </a:lnTo>
                  <a:lnTo>
                    <a:pt x="1425797" y="203200"/>
                  </a:lnTo>
                  <a:lnTo>
                    <a:pt x="1388304" y="165100"/>
                  </a:lnTo>
                  <a:lnTo>
                    <a:pt x="1349676" y="139700"/>
                  </a:lnTo>
                  <a:lnTo>
                    <a:pt x="1310008" y="114300"/>
                  </a:lnTo>
                  <a:lnTo>
                    <a:pt x="1269394" y="101600"/>
                  </a:lnTo>
                  <a:lnTo>
                    <a:pt x="1227930" y="76200"/>
                  </a:lnTo>
                  <a:lnTo>
                    <a:pt x="1185708" y="63500"/>
                  </a:lnTo>
                  <a:close/>
                </a:path>
                <a:path w="1753869" h="1752600">
                  <a:moveTo>
                    <a:pt x="921789" y="0"/>
                  </a:moveTo>
                  <a:lnTo>
                    <a:pt x="832051" y="0"/>
                  </a:lnTo>
                  <a:lnTo>
                    <a:pt x="787277" y="12700"/>
                  </a:lnTo>
                  <a:lnTo>
                    <a:pt x="966564" y="12700"/>
                  </a:lnTo>
                  <a:lnTo>
                    <a:pt x="921789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8" name="Imagen 77">
            <a:extLst>
              <a:ext uri="{FF2B5EF4-FFF2-40B4-BE49-F238E27FC236}">
                <a16:creationId xmlns:a16="http://schemas.microsoft.com/office/drawing/2014/main" id="{E82B025C-59B4-63E1-65D4-B790D44A94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5350" y="6903013"/>
            <a:ext cx="1856619" cy="1856619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3689262-D737-1A22-AA06-22AE7D5F12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40351" y="6903013"/>
            <a:ext cx="1856619" cy="1856619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D677D9B8-D73C-9CEE-BCD9-A92A329135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17900" y="6903013"/>
            <a:ext cx="1856619" cy="1856619"/>
          </a:xfrm>
          <a:prstGeom prst="rect">
            <a:avLst/>
          </a:prstGeom>
        </p:spPr>
      </p:pic>
      <p:sp>
        <p:nvSpPr>
          <p:cNvPr id="73" name="object 10"/>
          <p:cNvSpPr txBox="1"/>
          <p:nvPr/>
        </p:nvSpPr>
        <p:spPr>
          <a:xfrm>
            <a:off x="1460780" y="7443571"/>
            <a:ext cx="1058545" cy="761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4800" b="1" spc="-25">
                <a:solidFill>
                  <a:srgbClr val="1D6A85"/>
                </a:solidFill>
                <a:latin typeface="Noto Sans"/>
                <a:cs typeface="Noto Sans"/>
              </a:rPr>
              <a:t>87</a:t>
            </a:r>
            <a:r>
              <a:rPr sz="2900" b="1" spc="-25">
                <a:solidFill>
                  <a:srgbClr val="1D6A85"/>
                </a:solidFill>
                <a:latin typeface="Noto Sans"/>
                <a:cs typeface="Noto Sans"/>
              </a:rPr>
              <a:t>%</a:t>
            </a:r>
            <a:endParaRPr sz="2900">
              <a:latin typeface="Noto Sans"/>
              <a:cs typeface="Noto Sans"/>
            </a:endParaRPr>
          </a:p>
        </p:txBody>
      </p:sp>
      <p:sp>
        <p:nvSpPr>
          <p:cNvPr id="74" name="object 25"/>
          <p:cNvSpPr txBox="1"/>
          <p:nvPr/>
        </p:nvSpPr>
        <p:spPr>
          <a:xfrm>
            <a:off x="7159462" y="7454997"/>
            <a:ext cx="1058545" cy="761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4800" b="1" spc="-25">
                <a:solidFill>
                  <a:srgbClr val="1D6A85"/>
                </a:solidFill>
                <a:latin typeface="Noto Sans"/>
                <a:cs typeface="Noto Sans"/>
              </a:rPr>
              <a:t>76</a:t>
            </a:r>
            <a:r>
              <a:rPr sz="2900" b="1" spc="-25">
                <a:solidFill>
                  <a:srgbClr val="1D6A85"/>
                </a:solidFill>
                <a:latin typeface="Noto Sans"/>
                <a:cs typeface="Noto Sans"/>
              </a:rPr>
              <a:t>%</a:t>
            </a:r>
            <a:endParaRPr sz="2900">
              <a:latin typeface="Noto Sans"/>
              <a:cs typeface="Noto Sans"/>
            </a:endParaRPr>
          </a:p>
        </p:txBody>
      </p:sp>
      <p:sp>
        <p:nvSpPr>
          <p:cNvPr id="75" name="object 34"/>
          <p:cNvSpPr txBox="1"/>
          <p:nvPr/>
        </p:nvSpPr>
        <p:spPr>
          <a:xfrm>
            <a:off x="12756814" y="7398360"/>
            <a:ext cx="1373505" cy="8235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4725" b="1" spc="-60" baseline="9700">
                <a:solidFill>
                  <a:srgbClr val="EB959D"/>
                </a:solidFill>
                <a:latin typeface="Noto Sans"/>
                <a:cs typeface="Noto Sans"/>
              </a:rPr>
              <a:t>&gt;</a:t>
            </a:r>
            <a:r>
              <a:rPr sz="5200" b="1" spc="-40">
                <a:solidFill>
                  <a:srgbClr val="1D6A85"/>
                </a:solidFill>
                <a:latin typeface="Noto Sans"/>
                <a:cs typeface="Noto Sans"/>
              </a:rPr>
              <a:t>70</a:t>
            </a:r>
            <a:r>
              <a:rPr sz="3150" b="1" spc="-40">
                <a:solidFill>
                  <a:srgbClr val="1D6A85"/>
                </a:solidFill>
                <a:latin typeface="Noto Sans"/>
                <a:cs typeface="Noto Sans"/>
              </a:rPr>
              <a:t>%</a:t>
            </a:r>
            <a:endParaRPr sz="315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22661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DF5987-D57F-7E2B-2320-66117D194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59">
            <a:extLst>
              <a:ext uri="{FF2B5EF4-FFF2-40B4-BE49-F238E27FC236}">
                <a16:creationId xmlns:a16="http://schemas.microsoft.com/office/drawing/2014/main" id="{33200178-9189-C512-E347-388FAE119A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60" name="object 60">
            <a:extLst>
              <a:ext uri="{FF2B5EF4-FFF2-40B4-BE49-F238E27FC236}">
                <a16:creationId xmlns:a16="http://schemas.microsoft.com/office/drawing/2014/main" id="{F23C18EB-A197-E58D-A508-3E984B5FEE5C}"/>
              </a:ext>
            </a:extLst>
          </p:cNvPr>
          <p:cNvSpPr txBox="1"/>
          <p:nvPr/>
        </p:nvSpPr>
        <p:spPr>
          <a:xfrm>
            <a:off x="1207878" y="241091"/>
            <a:ext cx="1455356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 sz="3250" b="1">
                <a:solidFill>
                  <a:srgbClr val="FFFFFF"/>
                </a:solidFill>
                <a:latin typeface="Noto Sans"/>
                <a:cs typeface="Noto Sans"/>
              </a:rPr>
              <a:t>IMPACTO DEL ESTRÉS EN LA APARICIÓN Y EXACERBACIÓN DE PSORIASIS</a:t>
            </a:r>
            <a:r>
              <a:rPr lang="es-ES" sz="3250" b="1" baseline="30000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lang="es-ES" sz="2850" baseline="32163">
              <a:latin typeface="Noto Sans"/>
              <a:cs typeface="Noto Sans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7F4DAE27-998D-2624-EBF7-D91ABD55F5C8}"/>
              </a:ext>
            </a:extLst>
          </p:cNvPr>
          <p:cNvSpPr/>
          <p:nvPr/>
        </p:nvSpPr>
        <p:spPr>
          <a:xfrm>
            <a:off x="16466196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2B3C30BE-E25A-A911-46AF-54D52BE24869}"/>
              </a:ext>
            </a:extLst>
          </p:cNvPr>
          <p:cNvSpPr txBox="1"/>
          <p:nvPr/>
        </p:nvSpPr>
        <p:spPr>
          <a:xfrm>
            <a:off x="1680134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3" name="object 63">
            <a:extLst>
              <a:ext uri="{FF2B5EF4-FFF2-40B4-BE49-F238E27FC236}">
                <a16:creationId xmlns:a16="http://schemas.microsoft.com/office/drawing/2014/main" id="{0D74E4F4-5748-8AAA-6E38-FC7B21832F38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BF5FE8B6-0033-FFA5-7B13-15957DEE466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BC4AE8D6-B8A7-75DE-5049-2792D0D63E0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174533B9-BF19-D051-439A-9563752ABE09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08FEC88D-DAEF-7955-D4D8-A3169C2EE2B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8" name="object 68">
              <a:extLst>
                <a:ext uri="{FF2B5EF4-FFF2-40B4-BE49-F238E27FC236}">
                  <a16:creationId xmlns:a16="http://schemas.microsoft.com/office/drawing/2014/main" id="{52B39C3E-E8D8-19BD-07AD-E6D5414BC75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61F6C4AC-D9D7-5D7D-B8AB-90E5C4026853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>
              <a:extLst>
                <a:ext uri="{FF2B5EF4-FFF2-40B4-BE49-F238E27FC236}">
                  <a16:creationId xmlns:a16="http://schemas.microsoft.com/office/drawing/2014/main" id="{DD2C9CFA-5BC5-3682-1BD0-DC46BF980B1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11791CA5-2BD1-B488-BA99-1BE5E5E8B7E7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5CDDE038-F525-1478-1453-062097E59EC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7EF5C72D-9919-3ABE-E6A1-A050C84B2FE0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5D38AF52-519A-B328-7E79-F5D42013616E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>
              <a:extLst>
                <a:ext uri="{FF2B5EF4-FFF2-40B4-BE49-F238E27FC236}">
                  <a16:creationId xmlns:a16="http://schemas.microsoft.com/office/drawing/2014/main" id="{5C46C197-013A-4AA4-1A1E-D8BA94074B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E8F3BFA7-C1D5-CD95-D926-B2D92C2AA8CC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1" name="Content Placeholder 7">
            <a:extLst>
              <a:ext uri="{FF2B5EF4-FFF2-40B4-BE49-F238E27FC236}">
                <a16:creationId xmlns:a16="http://schemas.microsoft.com/office/drawing/2014/main" id="{BE77B9AD-0D2C-35ED-B990-E718FA132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152594"/>
              </p:ext>
            </p:extLst>
          </p:nvPr>
        </p:nvGraphicFramePr>
        <p:xfrm>
          <a:off x="1124044" y="2975629"/>
          <a:ext cx="18107439" cy="56709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754674">
                  <a:extLst>
                    <a:ext uri="{9D8B030D-6E8A-4147-A177-3AD203B41FA5}">
                      <a16:colId xmlns:a16="http://schemas.microsoft.com/office/drawing/2014/main" val="3751669262"/>
                    </a:ext>
                  </a:extLst>
                </a:gridCol>
                <a:gridCol w="6352765">
                  <a:extLst>
                    <a:ext uri="{9D8B030D-6E8A-4147-A177-3AD203B41FA5}">
                      <a16:colId xmlns:a16="http://schemas.microsoft.com/office/drawing/2014/main" val="861484133"/>
                    </a:ext>
                  </a:extLst>
                </a:gridCol>
              </a:tblGrid>
              <a:tr h="14940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 cap="all" spc="150" err="1">
                          <a:solidFill>
                            <a:srgbClr val="1D6985"/>
                          </a:solidFill>
                        </a:rPr>
                        <a:t>Indicador</a:t>
                      </a:r>
                      <a:endParaRPr lang="en-US" sz="4000" b="1" cap="all" spc="150">
                        <a:solidFill>
                          <a:srgbClr val="1D6985"/>
                        </a:solidFill>
                      </a:endParaRPr>
                    </a:p>
                  </a:txBody>
                  <a:tcPr marL="444076" marR="444076" marT="444076" marB="4440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 cap="all" spc="150" err="1">
                          <a:solidFill>
                            <a:srgbClr val="1D6985"/>
                          </a:solidFill>
                        </a:rPr>
                        <a:t>Resultado</a:t>
                      </a:r>
                      <a:endParaRPr lang="en-US" sz="4000" b="1" cap="all" spc="150">
                        <a:solidFill>
                          <a:srgbClr val="1D6985"/>
                        </a:solidFill>
                      </a:endParaRPr>
                    </a:p>
                  </a:txBody>
                  <a:tcPr marL="444076" marR="444076" marT="444076" marB="444076" anchor="ctr"/>
                </a:tc>
                <a:extLst>
                  <a:ext uri="{0D108BD9-81ED-4DB2-BD59-A6C34878D82A}">
                    <a16:rowId xmlns:a16="http://schemas.microsoft.com/office/drawing/2014/main" val="517270989"/>
                  </a:ext>
                </a:extLst>
              </a:tr>
              <a:tr h="1390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Pacientes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que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creen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que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el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estrés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influye</a:t>
                      </a:r>
                      <a:endParaRPr lang="en-US" sz="3300" b="1" cap="none" spc="0">
                        <a:solidFill>
                          <a:srgbClr val="EC959D"/>
                        </a:solidFill>
                      </a:endParaRPr>
                    </a:p>
                  </a:txBody>
                  <a:tcPr marL="444076" marR="444076" marT="444076" marB="4440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46%</a:t>
                      </a:r>
                    </a:p>
                  </a:txBody>
                  <a:tcPr marL="444076" marR="444076" marT="444076" marB="444076" anchor="ctr"/>
                </a:tc>
                <a:extLst>
                  <a:ext uri="{0D108BD9-81ED-4DB2-BD59-A6C34878D82A}">
                    <a16:rowId xmlns:a16="http://schemas.microsoft.com/office/drawing/2014/main" val="1164691759"/>
                  </a:ext>
                </a:extLst>
              </a:tr>
              <a:tr h="1390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Recuerdo de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eventos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estresantes</a:t>
                      </a:r>
                      <a:endParaRPr lang="en-US" sz="3300" b="1" cap="none" spc="0">
                        <a:solidFill>
                          <a:srgbClr val="EC959D"/>
                        </a:solidFill>
                      </a:endParaRPr>
                    </a:p>
                  </a:txBody>
                  <a:tcPr marL="444076" marR="444076" marT="444076" marB="4440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54%</a:t>
                      </a:r>
                    </a:p>
                  </a:txBody>
                  <a:tcPr marL="444076" marR="444076" marT="444076" marB="444076" anchor="ctr"/>
                </a:tc>
                <a:extLst>
                  <a:ext uri="{0D108BD9-81ED-4DB2-BD59-A6C34878D82A}">
                    <a16:rowId xmlns:a16="http://schemas.microsoft.com/office/drawing/2014/main" val="2201892227"/>
                  </a:ext>
                </a:extLst>
              </a:tr>
              <a:tr h="1390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OR para </a:t>
                      </a:r>
                      <a:r>
                        <a:rPr lang="en-US" sz="3300" b="1" cap="none" spc="0" err="1">
                          <a:solidFill>
                            <a:srgbClr val="EC959D"/>
                          </a:solidFill>
                        </a:rPr>
                        <a:t>inicio</a:t>
                      </a:r>
                      <a:r>
                        <a:rPr lang="en-US" sz="3300" b="1" cap="none" spc="0">
                          <a:solidFill>
                            <a:srgbClr val="EC959D"/>
                          </a:solidFill>
                        </a:rPr>
                        <a:t> de psoriasis</a:t>
                      </a:r>
                    </a:p>
                  </a:txBody>
                  <a:tcPr marL="444076" marR="444076" marT="444076" marB="4440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3,4 (IC 95%: 1,8–6,4)</a:t>
                      </a:r>
                    </a:p>
                  </a:txBody>
                  <a:tcPr marL="444076" marR="444076" marT="444076" marB="444076" anchor="ctr"/>
                </a:tc>
                <a:extLst>
                  <a:ext uri="{0D108BD9-81ED-4DB2-BD59-A6C34878D82A}">
                    <a16:rowId xmlns:a16="http://schemas.microsoft.com/office/drawing/2014/main" val="2995391134"/>
                  </a:ext>
                </a:extLst>
              </a:tr>
            </a:tbl>
          </a:graphicData>
        </a:graphic>
      </p:graphicFrame>
      <p:sp>
        <p:nvSpPr>
          <p:cNvPr id="83" name="object 3">
            <a:extLst>
              <a:ext uri="{FF2B5EF4-FFF2-40B4-BE49-F238E27FC236}">
                <a16:creationId xmlns:a16="http://schemas.microsoft.com/office/drawing/2014/main" id="{BD795E10-0DC2-9E6C-EAB9-6BA30DD32FA3}"/>
              </a:ext>
            </a:extLst>
          </p:cNvPr>
          <p:cNvSpPr txBox="1"/>
          <p:nvPr/>
        </p:nvSpPr>
        <p:spPr>
          <a:xfrm>
            <a:off x="3285099" y="10402457"/>
            <a:ext cx="13533364" cy="266227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Snast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I, Reiter O,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Atzmony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L, et al.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Psychological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stress and psoriasis: a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systematic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review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meta-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analysis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Br J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2018;178(5):1044-1055.</a:t>
            </a:r>
          </a:p>
        </p:txBody>
      </p:sp>
    </p:spTree>
    <p:extLst>
      <p:ext uri="{BB962C8B-B14F-4D97-AF65-F5344CB8AC3E}">
        <p14:creationId xmlns:p14="http://schemas.microsoft.com/office/powerpoint/2010/main" val="628909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object 35"/>
          <p:cNvGrpSpPr/>
          <p:nvPr/>
        </p:nvGrpSpPr>
        <p:grpSpPr>
          <a:xfrm>
            <a:off x="-32854" y="2255668"/>
            <a:ext cx="14047304" cy="953665"/>
            <a:chOff x="0" y="4480066"/>
            <a:chExt cx="13705840" cy="621030"/>
          </a:xfrm>
        </p:grpSpPr>
        <p:sp>
          <p:nvSpPr>
            <p:cNvPr id="36" name="object 36"/>
            <p:cNvSpPr/>
            <p:nvPr/>
          </p:nvSpPr>
          <p:spPr>
            <a:xfrm>
              <a:off x="0" y="4547441"/>
              <a:ext cx="13705840" cy="553720"/>
            </a:xfrm>
            <a:custGeom>
              <a:avLst/>
              <a:gdLst/>
              <a:ahLst/>
              <a:cxnLst/>
              <a:rect l="l" t="t" r="r" b="b"/>
              <a:pathLst>
                <a:path w="13705840" h="553720">
                  <a:moveTo>
                    <a:pt x="13548770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13548770" y="553302"/>
                  </a:lnTo>
                  <a:lnTo>
                    <a:pt x="13598264" y="545318"/>
                  </a:lnTo>
                  <a:lnTo>
                    <a:pt x="13641250" y="523087"/>
                  </a:lnTo>
                  <a:lnTo>
                    <a:pt x="13675148" y="489187"/>
                  </a:lnTo>
                  <a:lnTo>
                    <a:pt x="13697379" y="446198"/>
                  </a:lnTo>
                  <a:lnTo>
                    <a:pt x="13705362" y="396699"/>
                  </a:lnTo>
                  <a:lnTo>
                    <a:pt x="13705362" y="156592"/>
                  </a:lnTo>
                  <a:lnTo>
                    <a:pt x="13697379" y="107098"/>
                  </a:lnTo>
                  <a:lnTo>
                    <a:pt x="13675148" y="64112"/>
                  </a:lnTo>
                  <a:lnTo>
                    <a:pt x="13641250" y="30214"/>
                  </a:lnTo>
                  <a:lnTo>
                    <a:pt x="13598264" y="7983"/>
                  </a:lnTo>
                  <a:lnTo>
                    <a:pt x="13548770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4480066"/>
              <a:ext cx="13532485" cy="553720"/>
            </a:xfrm>
            <a:custGeom>
              <a:avLst/>
              <a:gdLst/>
              <a:ahLst/>
              <a:cxnLst/>
              <a:rect l="l" t="t" r="r" b="b"/>
              <a:pathLst>
                <a:path w="13532485" h="553720">
                  <a:moveTo>
                    <a:pt x="13375582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13375582" y="553302"/>
                  </a:lnTo>
                  <a:lnTo>
                    <a:pt x="13425075" y="545318"/>
                  </a:lnTo>
                  <a:lnTo>
                    <a:pt x="13468061" y="523087"/>
                  </a:lnTo>
                  <a:lnTo>
                    <a:pt x="13501959" y="489187"/>
                  </a:lnTo>
                  <a:lnTo>
                    <a:pt x="13524190" y="446198"/>
                  </a:lnTo>
                  <a:lnTo>
                    <a:pt x="13532174" y="396699"/>
                  </a:lnTo>
                  <a:lnTo>
                    <a:pt x="13532174" y="156592"/>
                  </a:lnTo>
                  <a:lnTo>
                    <a:pt x="13524190" y="107098"/>
                  </a:lnTo>
                  <a:lnTo>
                    <a:pt x="13501959" y="64112"/>
                  </a:lnTo>
                  <a:lnTo>
                    <a:pt x="13468061" y="30214"/>
                  </a:lnTo>
                  <a:lnTo>
                    <a:pt x="13425075" y="7983"/>
                  </a:lnTo>
                  <a:lnTo>
                    <a:pt x="13375582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27565" y="3654609"/>
            <a:ext cx="15991288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365"/>
              </a:spcBef>
            </a:pPr>
            <a:endParaRPr sz="2700">
              <a:latin typeface="Noto Sans"/>
              <a:cs typeface="Noto Sans"/>
            </a:endParaRPr>
          </a:p>
          <a:p>
            <a:pPr marL="10565130">
              <a:spcBef>
                <a:spcPts val="5"/>
              </a:spcBef>
            </a:pP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Afectación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1D6A85"/>
                </a:solidFill>
                <a:latin typeface="Noto Sans"/>
                <a:cs typeface="Noto Sans"/>
              </a:rPr>
              <a:t>de la psoriasis </a:t>
            </a:r>
            <a:r>
              <a:rPr sz="2700" b="1" spc="-10">
                <a:solidFill>
                  <a:srgbClr val="1D6A85"/>
                </a:solidFill>
                <a:latin typeface="Noto Sans"/>
                <a:cs typeface="Noto Sans"/>
              </a:rPr>
              <a:t>leve</a:t>
            </a:r>
            <a:r>
              <a:rPr sz="2325" b="1" spc="-15" baseline="32258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280074" y="5131785"/>
            <a:ext cx="1285875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06680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64,4%</a:t>
            </a:r>
            <a:endParaRPr sz="2900">
              <a:latin typeface="Noto Sans"/>
              <a:cs typeface="Noto Sans"/>
            </a:endParaRPr>
          </a:p>
          <a:p>
            <a:pPr marL="12700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Emocional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74452" y="6528106"/>
            <a:ext cx="1097280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13,1%</a:t>
            </a:r>
            <a:endParaRPr sz="2900">
              <a:latin typeface="Noto Sans"/>
              <a:cs typeface="Noto Sans"/>
            </a:endParaRPr>
          </a:p>
          <a:p>
            <a:pPr marL="61594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Familiar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733787" y="5131785"/>
            <a:ext cx="1346200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36525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21,1%</a:t>
            </a:r>
            <a:endParaRPr sz="2900">
              <a:latin typeface="Noto Sans"/>
              <a:cs typeface="Noto Sans"/>
            </a:endParaRPr>
          </a:p>
          <a:p>
            <a:pPr marL="12700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Sexualidad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704064" y="6528107"/>
            <a:ext cx="1405255" cy="116395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66370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13,6%</a:t>
            </a:r>
            <a:endParaRPr sz="2900">
              <a:latin typeface="Noto Sans"/>
              <a:cs typeface="Noto Sans"/>
            </a:endParaRPr>
          </a:p>
          <a:p>
            <a:pPr marL="82550" marR="5080" indent="-70485">
              <a:lnSpc>
                <a:spcPts val="2330"/>
              </a:lnSpc>
              <a:spcBef>
                <a:spcPts val="465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Actividades cotidianas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116303" y="5131785"/>
            <a:ext cx="1097280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43,1%</a:t>
            </a:r>
            <a:endParaRPr sz="2900">
              <a:latin typeface="Noto Sans"/>
              <a:cs typeface="Noto Sans"/>
            </a:endParaRPr>
          </a:p>
          <a:p>
            <a:pPr algn="ctr">
              <a:spcBef>
                <a:spcPts val="330"/>
              </a:spcBef>
            </a:pPr>
            <a:r>
              <a:rPr sz="2000" spc="-20">
                <a:solidFill>
                  <a:srgbClr val="1D6A85"/>
                </a:solidFill>
                <a:latin typeface="Noto Sans"/>
                <a:cs typeface="Noto Sans"/>
              </a:rPr>
              <a:t>Ocio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879892" y="6528106"/>
            <a:ext cx="1570355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spcBef>
                <a:spcPts val="520"/>
              </a:spcBef>
            </a:pPr>
            <a:r>
              <a:rPr sz="2900" b="1" spc="-20">
                <a:solidFill>
                  <a:srgbClr val="EB959D"/>
                </a:solidFill>
                <a:latin typeface="Noto Sans"/>
                <a:cs typeface="Noto Sans"/>
              </a:rPr>
              <a:t>8,5%</a:t>
            </a:r>
            <a:endParaRPr sz="2900">
              <a:latin typeface="Noto Sans"/>
              <a:cs typeface="Noto Sans"/>
            </a:endParaRPr>
          </a:p>
          <a:p>
            <a:pPr algn="ctr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Autocuidado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488433" y="5131786"/>
            <a:ext cx="1320165" cy="116395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3825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19,4%</a:t>
            </a:r>
            <a:endParaRPr sz="2900">
              <a:latin typeface="Noto Sans"/>
              <a:cs typeface="Noto Sans"/>
            </a:endParaRPr>
          </a:p>
          <a:p>
            <a:pPr marL="183515" marR="5080" indent="-171450">
              <a:lnSpc>
                <a:spcPts val="2330"/>
              </a:lnSpc>
              <a:spcBef>
                <a:spcPts val="465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Relaciones sociales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600000" y="6528106"/>
            <a:ext cx="1097280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13,6%</a:t>
            </a:r>
            <a:endParaRPr sz="2900">
              <a:latin typeface="Noto Sans"/>
              <a:cs typeface="Noto Sans"/>
            </a:endParaRPr>
          </a:p>
          <a:p>
            <a:pPr marL="93345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Laboral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119784" y="5131785"/>
            <a:ext cx="1541145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10,4%</a:t>
            </a:r>
            <a:endParaRPr sz="2900">
              <a:latin typeface="Noto Sans"/>
              <a:cs typeface="Noto Sans"/>
            </a:endParaRPr>
          </a:p>
          <a:p>
            <a:pPr algn="ctr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Comunitario</a:t>
            </a:r>
            <a:endParaRPr sz="2000">
              <a:latin typeface="Noto Sans"/>
              <a:cs typeface="Noto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341849" y="6528106"/>
            <a:ext cx="1097280" cy="8686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spcBef>
                <a:spcPts val="520"/>
              </a:spcBef>
            </a:pPr>
            <a:r>
              <a:rPr sz="2900" b="1" spc="-10">
                <a:solidFill>
                  <a:srgbClr val="EB959D"/>
                </a:solidFill>
                <a:latin typeface="Noto Sans"/>
                <a:cs typeface="Noto Sans"/>
              </a:rPr>
              <a:t>11,1%</a:t>
            </a:r>
            <a:endParaRPr sz="2900">
              <a:latin typeface="Noto Sans"/>
              <a:cs typeface="Noto Sans"/>
            </a:endParaRPr>
          </a:p>
          <a:p>
            <a:pPr marL="114935">
              <a:spcBef>
                <a:spcPts val="330"/>
              </a:spcBef>
            </a:pPr>
            <a:r>
              <a:rPr sz="2000" spc="-10">
                <a:solidFill>
                  <a:srgbClr val="1D6A85"/>
                </a:solidFill>
                <a:latin typeface="Noto Sans"/>
                <a:cs typeface="Noto Sans"/>
              </a:rPr>
              <a:t>Escolar</a:t>
            </a:r>
            <a:endParaRPr sz="2000">
              <a:latin typeface="Noto Sans"/>
              <a:cs typeface="Noto Sans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0356850" y="5043441"/>
            <a:ext cx="8356600" cy="2801620"/>
            <a:chOff x="10294070" y="6344017"/>
            <a:chExt cx="8356600" cy="2801620"/>
          </a:xfrm>
        </p:grpSpPr>
        <p:sp>
          <p:nvSpPr>
            <p:cNvPr id="50" name="object 50"/>
            <p:cNvSpPr/>
            <p:nvPr/>
          </p:nvSpPr>
          <p:spPr>
            <a:xfrm>
              <a:off x="11733749" y="6344017"/>
              <a:ext cx="0" cy="2801620"/>
            </a:xfrm>
            <a:custGeom>
              <a:avLst/>
              <a:gdLst/>
              <a:ahLst/>
              <a:cxnLst/>
              <a:rect l="l" t="t" r="r" b="b"/>
              <a:pathLst>
                <a:path h="2801620">
                  <a:moveTo>
                    <a:pt x="0" y="0"/>
                  </a:moveTo>
                  <a:lnTo>
                    <a:pt x="0" y="2801160"/>
                  </a:lnTo>
                </a:path>
              </a:pathLst>
            </a:custGeom>
            <a:ln w="18460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294070" y="7744538"/>
              <a:ext cx="8356600" cy="0"/>
            </a:xfrm>
            <a:custGeom>
              <a:avLst/>
              <a:gdLst/>
              <a:ahLst/>
              <a:cxnLst/>
              <a:rect l="l" t="t" r="r" b="b"/>
              <a:pathLst>
                <a:path w="8356600">
                  <a:moveTo>
                    <a:pt x="8355996" y="0"/>
                  </a:moveTo>
                  <a:lnTo>
                    <a:pt x="0" y="0"/>
                  </a:lnTo>
                </a:path>
              </a:pathLst>
            </a:custGeom>
            <a:ln w="18460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486924" y="6344017"/>
              <a:ext cx="0" cy="2801620"/>
            </a:xfrm>
            <a:custGeom>
              <a:avLst/>
              <a:gdLst/>
              <a:ahLst/>
              <a:cxnLst/>
              <a:rect l="l" t="t" r="r" b="b"/>
              <a:pathLst>
                <a:path h="2801620">
                  <a:moveTo>
                    <a:pt x="0" y="0"/>
                  </a:moveTo>
                  <a:lnTo>
                    <a:pt x="0" y="2801160"/>
                  </a:lnTo>
                </a:path>
              </a:pathLst>
            </a:custGeom>
            <a:ln w="18460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226229" y="6344017"/>
              <a:ext cx="0" cy="2801620"/>
            </a:xfrm>
            <a:custGeom>
              <a:avLst/>
              <a:gdLst/>
              <a:ahLst/>
              <a:cxnLst/>
              <a:rect l="l" t="t" r="r" b="b"/>
              <a:pathLst>
                <a:path h="2801620">
                  <a:moveTo>
                    <a:pt x="0" y="0"/>
                  </a:moveTo>
                  <a:lnTo>
                    <a:pt x="0" y="2801160"/>
                  </a:lnTo>
                </a:path>
              </a:pathLst>
            </a:custGeom>
            <a:ln w="18460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970424" y="6344017"/>
              <a:ext cx="0" cy="2801620"/>
            </a:xfrm>
            <a:custGeom>
              <a:avLst/>
              <a:gdLst/>
              <a:ahLst/>
              <a:cxnLst/>
              <a:rect l="l" t="t" r="r" b="b"/>
              <a:pathLst>
                <a:path h="2801620">
                  <a:moveTo>
                    <a:pt x="0" y="0"/>
                  </a:moveTo>
                  <a:lnTo>
                    <a:pt x="0" y="2801160"/>
                  </a:lnTo>
                </a:path>
              </a:pathLst>
            </a:custGeom>
            <a:ln w="18460">
              <a:solidFill>
                <a:srgbClr val="7F84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1989590" y="5242540"/>
            <a:ext cx="7205980" cy="2126615"/>
          </a:xfrm>
          <a:custGeom>
            <a:avLst/>
            <a:gdLst/>
            <a:ahLst/>
            <a:cxnLst/>
            <a:rect l="l" t="t" r="r" b="b"/>
            <a:pathLst>
              <a:path w="7205980" h="2126615">
                <a:moveTo>
                  <a:pt x="7205361" y="0"/>
                </a:moveTo>
                <a:lnTo>
                  <a:pt x="0" y="0"/>
                </a:lnTo>
                <a:lnTo>
                  <a:pt x="0" y="2126123"/>
                </a:lnTo>
                <a:lnTo>
                  <a:pt x="7205361" y="2126123"/>
                </a:lnTo>
                <a:lnTo>
                  <a:pt x="7205361" y="0"/>
                </a:lnTo>
                <a:close/>
              </a:path>
            </a:pathLst>
          </a:custGeom>
          <a:solidFill>
            <a:srgbClr val="EB959D">
              <a:alpha val="1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412717" y="5557664"/>
            <a:ext cx="5244465" cy="144970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8100" marR="30480">
              <a:lnSpc>
                <a:spcPts val="3529"/>
              </a:lnSpc>
              <a:spcBef>
                <a:spcPts val="819"/>
              </a:spcBef>
            </a:pP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2950" b="1" spc="-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formas</a:t>
            </a:r>
            <a:r>
              <a:rPr sz="2950" b="1" spc="-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leves,</a:t>
            </a:r>
            <a:r>
              <a:rPr sz="2950" b="1" spc="-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un</a:t>
            </a:r>
            <a:r>
              <a:rPr sz="2950" b="1" spc="-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550" b="1" spc="-25">
                <a:solidFill>
                  <a:srgbClr val="EB959D"/>
                </a:solidFill>
                <a:latin typeface="Noto Sans"/>
                <a:cs typeface="Noto Sans"/>
              </a:rPr>
              <a:t>22%</a:t>
            </a:r>
            <a:r>
              <a:rPr sz="3550" b="1" spc="8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950" b="1" spc="-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los</a:t>
            </a:r>
            <a:r>
              <a:rPr sz="2950" b="1" spc="-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pacientes</a:t>
            </a:r>
            <a:r>
              <a:rPr sz="2950" b="1" spc="-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 spc="-25">
                <a:solidFill>
                  <a:srgbClr val="1D6A85"/>
                </a:solidFill>
                <a:latin typeface="Noto Sans"/>
                <a:cs typeface="Noto Sans"/>
              </a:rPr>
              <a:t>ve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afectada</a:t>
            </a:r>
            <a:r>
              <a:rPr sz="2950" b="1" spc="-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su</a:t>
            </a:r>
            <a:r>
              <a:rPr sz="2950" b="1" spc="-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calidad</a:t>
            </a:r>
            <a:r>
              <a:rPr sz="2950" b="1" spc="-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950" b="1" spc="-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 spc="-10">
                <a:solidFill>
                  <a:srgbClr val="1D6A85"/>
                </a:solidFill>
                <a:latin typeface="Noto Sans"/>
                <a:cs typeface="Noto Sans"/>
              </a:rPr>
              <a:t>vida</a:t>
            </a:r>
            <a:r>
              <a:rPr sz="2550" b="1" spc="-15" baseline="32679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2550" baseline="32679">
              <a:latin typeface="Noto Sans"/>
              <a:cs typeface="Noto Sans"/>
            </a:endParaRPr>
          </a:p>
        </p:txBody>
      </p:sp>
      <p:pic>
        <p:nvPicPr>
          <p:cNvPr id="57" name="object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461" y="5126926"/>
            <a:ext cx="2360252" cy="2360252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233278" y="9533355"/>
            <a:ext cx="17352010" cy="4368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Correia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Gayao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Cival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Impact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Mental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South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Policy.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2025;4:202.Newone;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Zozaya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González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Abdalla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Pereira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Hidalgo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Vega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Manifiesto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para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calidad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vida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las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personas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eficiencia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equidad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del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SNS.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Disponible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en: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https://aedv.es/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wp-content/uploads/2023/01/MANIFIESTO-PSORIASIS-para-AEDV.pdf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(consultado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diciembre</a:t>
            </a:r>
            <a:r>
              <a:rPr sz="13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2025).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59" name="object 5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1207878" y="241091"/>
            <a:ext cx="14553565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PSORIASIS,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INCLUSO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FORMAS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LEVES,</a:t>
            </a:r>
            <a:r>
              <a:rPr sz="3250" b="1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TIENE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EFECTO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250" b="1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 spc="-20">
                <a:solidFill>
                  <a:srgbClr val="FFFFFF"/>
                </a:solidFill>
                <a:latin typeface="Noto Sans"/>
                <a:cs typeface="Noto Sans"/>
              </a:rPr>
              <a:t>SALUD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EMOCIONAL</a:t>
            </a:r>
            <a:r>
              <a:rPr sz="325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325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250" b="1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CALIDAD</a:t>
            </a:r>
            <a:r>
              <a:rPr sz="325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3250" b="1" spc="-10">
                <a:solidFill>
                  <a:srgbClr val="FFFFFF"/>
                </a:solidFill>
                <a:latin typeface="Noto Sans"/>
                <a:cs typeface="Noto Sans"/>
              </a:rPr>
              <a:t> VIDA</a:t>
            </a:r>
            <a:r>
              <a:rPr sz="2850" b="1" spc="-15" baseline="32163">
                <a:solidFill>
                  <a:srgbClr val="FFFFFF"/>
                </a:solidFill>
                <a:latin typeface="Noto Sans"/>
                <a:cs typeface="Noto Sans"/>
              </a:rPr>
              <a:t>1,2</a:t>
            </a:r>
            <a:endParaRPr sz="2850" baseline="32163">
              <a:latin typeface="Noto Sans"/>
              <a:cs typeface="Noto San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6466196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680134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4" name="object 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" name="Imagen 76">
            <a:extLst>
              <a:ext uri="{FF2B5EF4-FFF2-40B4-BE49-F238E27FC236}">
                <a16:creationId xmlns:a16="http://schemas.microsoft.com/office/drawing/2014/main" id="{6F9FF768-8542-D6EF-EFD2-BFC9616A04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23" y="5032948"/>
            <a:ext cx="2482867" cy="248286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65BF510A-D2D0-E3D1-1024-7CA75175DAA5}"/>
              </a:ext>
            </a:extLst>
          </p:cNvPr>
          <p:cNvSpPr txBox="1"/>
          <p:nvPr/>
        </p:nvSpPr>
        <p:spPr>
          <a:xfrm>
            <a:off x="575234" y="2404331"/>
            <a:ext cx="132615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La</a:t>
            </a:r>
            <a:r>
              <a:rPr kumimoji="0" lang="es-ES" sz="2700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afectación</a:t>
            </a:r>
            <a:r>
              <a:rPr kumimoji="0" lang="es-ES" sz="2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psicológica</a:t>
            </a:r>
            <a:r>
              <a:rPr kumimoji="0" lang="es-ES" sz="2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está</a:t>
            </a:r>
            <a:r>
              <a:rPr kumimoji="0" lang="es-ES" sz="2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presente</a:t>
            </a:r>
            <a:r>
              <a:rPr kumimoji="0" lang="es-ES" sz="2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en</a:t>
            </a:r>
            <a:r>
              <a:rPr kumimoji="0" lang="es-ES" sz="2700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todos</a:t>
            </a:r>
            <a:r>
              <a:rPr kumimoji="0" lang="es-ES" sz="27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los</a:t>
            </a:r>
            <a:r>
              <a:rPr kumimoji="0" lang="es-ES" sz="27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grados</a:t>
            </a:r>
            <a:r>
              <a:rPr kumimoji="0" lang="es-ES" sz="27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</a:t>
            </a:r>
            <a:r>
              <a:rPr kumimoji="0" lang="es-E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de</a:t>
            </a:r>
            <a:r>
              <a:rPr kumimoji="0" lang="es-ES" sz="27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cs typeface="Noto Sans"/>
              </a:rPr>
              <a:t> psoriasis</a:t>
            </a:r>
            <a:endParaRPr kumimoji="0" lang="es-ES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2AF44F0-FDCF-8426-FD63-EA5128BD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59">
            <a:extLst>
              <a:ext uri="{FF2B5EF4-FFF2-40B4-BE49-F238E27FC236}">
                <a16:creationId xmlns:a16="http://schemas.microsoft.com/office/drawing/2014/main" id="{9FCD7EF3-97B1-E2F6-F934-4E1181C2EE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60" name="object 60">
            <a:extLst>
              <a:ext uri="{FF2B5EF4-FFF2-40B4-BE49-F238E27FC236}">
                <a16:creationId xmlns:a16="http://schemas.microsoft.com/office/drawing/2014/main" id="{D89F8604-472A-F156-63E9-A5F8386DD756}"/>
              </a:ext>
            </a:extLst>
          </p:cNvPr>
          <p:cNvSpPr txBox="1"/>
          <p:nvPr/>
        </p:nvSpPr>
        <p:spPr>
          <a:xfrm>
            <a:off x="1207878" y="241091"/>
            <a:ext cx="1455356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 sz="3250" b="1">
                <a:solidFill>
                  <a:srgbClr val="FFFFFF"/>
                </a:solidFill>
                <a:latin typeface="Noto Sans"/>
                <a:cs typeface="Noto Sans"/>
              </a:rPr>
              <a:t>IMPACTO DEL ESTRÉS EN LA APARICIÓN Y EXACERBACIÓN DE PSORIASIS</a:t>
            </a:r>
            <a:r>
              <a:rPr lang="es-ES" sz="3250" b="1" baseline="30000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lang="es-ES" sz="2850" baseline="32163">
              <a:latin typeface="Noto Sans"/>
              <a:cs typeface="Noto Sans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2C89CDE9-D9A2-A98B-E153-AB1159E9203C}"/>
              </a:ext>
            </a:extLst>
          </p:cNvPr>
          <p:cNvSpPr/>
          <p:nvPr/>
        </p:nvSpPr>
        <p:spPr>
          <a:xfrm>
            <a:off x="16466196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BFBEC28A-5D1A-E4FB-0E27-4A83297F7112}"/>
              </a:ext>
            </a:extLst>
          </p:cNvPr>
          <p:cNvSpPr txBox="1"/>
          <p:nvPr/>
        </p:nvSpPr>
        <p:spPr>
          <a:xfrm>
            <a:off x="1680134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63" name="object 63">
            <a:extLst>
              <a:ext uri="{FF2B5EF4-FFF2-40B4-BE49-F238E27FC236}">
                <a16:creationId xmlns:a16="http://schemas.microsoft.com/office/drawing/2014/main" id="{11D4D37D-D47F-E71D-9357-EAA6F429E881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64" name="object 64">
              <a:extLst>
                <a:ext uri="{FF2B5EF4-FFF2-40B4-BE49-F238E27FC236}">
                  <a16:creationId xmlns:a16="http://schemas.microsoft.com/office/drawing/2014/main" id="{1B821B56-F449-9A6A-DCC6-FF1D9D8F3F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65" name="object 65">
              <a:extLst>
                <a:ext uri="{FF2B5EF4-FFF2-40B4-BE49-F238E27FC236}">
                  <a16:creationId xmlns:a16="http://schemas.microsoft.com/office/drawing/2014/main" id="{6FF23C1C-4CD2-8E82-B7D1-98DD10E9C8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360DB0B6-EC8D-2E58-D733-8144696EE993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0518FA3C-AFD5-A424-AA61-47AE9AC318E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68" name="object 68">
              <a:extLst>
                <a:ext uri="{FF2B5EF4-FFF2-40B4-BE49-F238E27FC236}">
                  <a16:creationId xmlns:a16="http://schemas.microsoft.com/office/drawing/2014/main" id="{19609DFC-FDA3-63A9-F090-1BEBEC507B6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A4AE4B52-4D9B-889B-2E41-97CE13BB7108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>
              <a:extLst>
                <a:ext uri="{FF2B5EF4-FFF2-40B4-BE49-F238E27FC236}">
                  <a16:creationId xmlns:a16="http://schemas.microsoft.com/office/drawing/2014/main" id="{35F0B233-60CC-E5E7-9C28-70375E3BA1D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B525909B-8CA9-CD83-E6F3-96BD86C4298B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9021960D-8334-CD97-B27E-96E2BEF27AC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636CEAD4-1593-3E62-E173-9021C5482DD5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B47AB8BB-2485-7F42-FF6F-538C6C2FFE0C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>
              <a:extLst>
                <a:ext uri="{FF2B5EF4-FFF2-40B4-BE49-F238E27FC236}">
                  <a16:creationId xmlns:a16="http://schemas.microsoft.com/office/drawing/2014/main" id="{0751AB06-F39B-1C0A-2D07-3BD5975D9CE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3010FF18-3185-5D9D-ABFE-527A15AD63F7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3">
            <a:extLst>
              <a:ext uri="{FF2B5EF4-FFF2-40B4-BE49-F238E27FC236}">
                <a16:creationId xmlns:a16="http://schemas.microsoft.com/office/drawing/2014/main" id="{ADECA92D-0733-A01E-F9B7-09E6E7A2D0F8}"/>
              </a:ext>
            </a:extLst>
          </p:cNvPr>
          <p:cNvSpPr txBox="1"/>
          <p:nvPr/>
        </p:nvSpPr>
        <p:spPr>
          <a:xfrm>
            <a:off x="3285368" y="10545081"/>
            <a:ext cx="13533364" cy="266227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lang="en-US" sz="1300">
                <a:solidFill>
                  <a:schemeClr val="bg1"/>
                </a:solidFill>
                <a:latin typeface="Noto Sans"/>
                <a:cs typeface="Noto Sans"/>
              </a:rPr>
              <a:t>Branisteanu ED et al. Prevalence of Psychiatric and Addictive Disorders in Patients with Psoriasis: A Cross-Sectional Study. Diagnostics 2025, 15, 1231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854444F-03E8-5125-E06F-134426310F12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207878" y="2880175"/>
            <a:ext cx="17658924" cy="601109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123"/>
              </a:spcBef>
            </a:pPr>
            <a:r>
              <a:rPr lang="es-ES" sz="2700" b="1">
                <a:solidFill>
                  <a:srgbClr val="EC959D"/>
                </a:solidFill>
                <a:latin typeface="Noto Sans "/>
              </a:rPr>
              <a:t>Asociación Alcohol y Psoriasis</a:t>
            </a:r>
          </a:p>
          <a:p>
            <a:pPr marL="0" lvl="1">
              <a:lnSpc>
                <a:spcPct val="120000"/>
              </a:lnSpc>
            </a:pPr>
            <a:r>
              <a:rPr lang="es-ES" sz="2700">
                <a:latin typeface="Noto Sans "/>
              </a:rPr>
              <a:t>El consumo de alcohol se asocia significativamente con formas moderadas a graves de psoriasis, aumentando el riesgo clínico.</a:t>
            </a:r>
          </a:p>
          <a:p>
            <a:pPr>
              <a:lnSpc>
                <a:spcPct val="120000"/>
              </a:lnSpc>
              <a:spcBef>
                <a:spcPts val="4123"/>
              </a:spcBef>
            </a:pPr>
            <a:r>
              <a:rPr lang="es-ES" sz="2700" b="1">
                <a:solidFill>
                  <a:srgbClr val="EC959D"/>
                </a:solidFill>
                <a:latin typeface="Noto Sans "/>
              </a:rPr>
              <a:t>Importancia del Cribado Mental</a:t>
            </a:r>
          </a:p>
          <a:p>
            <a:pPr marL="0" lvl="1">
              <a:lnSpc>
                <a:spcPct val="120000"/>
              </a:lnSpc>
            </a:pPr>
            <a:r>
              <a:rPr lang="es-ES" sz="2700">
                <a:latin typeface="Noto Sans "/>
              </a:rPr>
              <a:t>Se recomienda el cribado sistemático de salud mental en dermatología para optimizar el tratamiento y la calidad de vida.</a:t>
            </a:r>
          </a:p>
          <a:p>
            <a:pPr>
              <a:lnSpc>
                <a:spcPct val="120000"/>
              </a:lnSpc>
              <a:spcBef>
                <a:spcPts val="4123"/>
              </a:spcBef>
            </a:pPr>
            <a:r>
              <a:rPr lang="es-ES" sz="2700" b="1">
                <a:solidFill>
                  <a:srgbClr val="EC959D"/>
                </a:solidFill>
                <a:latin typeface="Noto Sans "/>
              </a:rPr>
              <a:t>Abordaje Multidisciplinar</a:t>
            </a:r>
          </a:p>
          <a:p>
            <a:pPr marL="0" lvl="1">
              <a:lnSpc>
                <a:spcPct val="120000"/>
              </a:lnSpc>
            </a:pPr>
            <a:r>
              <a:rPr lang="es-ES" sz="2700">
                <a:latin typeface="Noto Sans "/>
              </a:rPr>
              <a:t>Un enfoque integral con intervenciones psicológicas y reducción de conductas de riesgo mejora resultados y reduce carga de enfermedad.</a:t>
            </a:r>
          </a:p>
        </p:txBody>
      </p:sp>
    </p:spTree>
    <p:extLst>
      <p:ext uri="{BB962C8B-B14F-4D97-AF65-F5344CB8AC3E}">
        <p14:creationId xmlns:p14="http://schemas.microsoft.com/office/powerpoint/2010/main" val="10750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747" y="2684531"/>
            <a:ext cx="10937240" cy="5969635"/>
          </a:xfrm>
          <a:custGeom>
            <a:avLst/>
            <a:gdLst/>
            <a:ahLst/>
            <a:cxnLst/>
            <a:rect l="l" t="t" r="r" b="b"/>
            <a:pathLst>
              <a:path w="10937240" h="5969634">
                <a:moveTo>
                  <a:pt x="0" y="5969326"/>
                </a:moveTo>
                <a:lnTo>
                  <a:pt x="10658519" y="5969326"/>
                </a:lnTo>
                <a:lnTo>
                  <a:pt x="10703726" y="5965678"/>
                </a:lnTo>
                <a:lnTo>
                  <a:pt x="10746610" y="5955117"/>
                </a:lnTo>
                <a:lnTo>
                  <a:pt x="10786599" y="5938217"/>
                </a:lnTo>
                <a:lnTo>
                  <a:pt x="10823117" y="5915551"/>
                </a:lnTo>
                <a:lnTo>
                  <a:pt x="10855591" y="5887695"/>
                </a:lnTo>
                <a:lnTo>
                  <a:pt x="10883448" y="5855220"/>
                </a:lnTo>
                <a:lnTo>
                  <a:pt x="10906114" y="5818702"/>
                </a:lnTo>
                <a:lnTo>
                  <a:pt x="10923014" y="5778713"/>
                </a:lnTo>
                <a:lnTo>
                  <a:pt x="10933575" y="5735829"/>
                </a:lnTo>
                <a:lnTo>
                  <a:pt x="10937222" y="5690622"/>
                </a:lnTo>
                <a:lnTo>
                  <a:pt x="10937222" y="278703"/>
                </a:lnTo>
                <a:lnTo>
                  <a:pt x="10933575" y="233496"/>
                </a:lnTo>
                <a:lnTo>
                  <a:pt x="10923014" y="190612"/>
                </a:lnTo>
                <a:lnTo>
                  <a:pt x="10906114" y="150623"/>
                </a:lnTo>
                <a:lnTo>
                  <a:pt x="10883448" y="114105"/>
                </a:lnTo>
                <a:lnTo>
                  <a:pt x="10855591" y="81631"/>
                </a:lnTo>
                <a:lnTo>
                  <a:pt x="10823117" y="53774"/>
                </a:lnTo>
                <a:lnTo>
                  <a:pt x="10786599" y="31108"/>
                </a:lnTo>
                <a:lnTo>
                  <a:pt x="10746610" y="14208"/>
                </a:lnTo>
                <a:lnTo>
                  <a:pt x="10703726" y="3647"/>
                </a:lnTo>
                <a:lnTo>
                  <a:pt x="10658519" y="0"/>
                </a:lnTo>
                <a:lnTo>
                  <a:pt x="0" y="0"/>
                </a:lnTo>
              </a:path>
            </a:pathLst>
          </a:custGeom>
          <a:ln w="29496">
            <a:solidFill>
              <a:srgbClr val="EB95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12833" y="3987307"/>
            <a:ext cx="5626100" cy="102585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Escala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200" spc="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10</a:t>
            </a:r>
            <a:r>
              <a:rPr sz="2200" b="1" spc="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 spc="-10">
                <a:solidFill>
                  <a:srgbClr val="EB959D"/>
                </a:solidFill>
                <a:latin typeface="Noto Sans"/>
                <a:cs typeface="Noto Sans"/>
              </a:rPr>
              <a:t>ítems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endParaRPr sz="2200">
              <a:latin typeface="Noto Sans"/>
              <a:cs typeface="Noto Sans"/>
            </a:endParaRPr>
          </a:p>
          <a:p>
            <a:pPr marL="12700" marR="5080">
              <a:lnSpc>
                <a:spcPct val="101099"/>
              </a:lnSpc>
            </a:pP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Mide</a:t>
            </a:r>
            <a:r>
              <a:rPr sz="220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20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impacto</a:t>
            </a:r>
            <a:r>
              <a:rPr sz="2200" b="1" spc="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200" b="1" spc="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una</a:t>
            </a:r>
            <a:r>
              <a:rPr sz="2200" b="1" spc="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 spc="-10">
                <a:solidFill>
                  <a:srgbClr val="EB959D"/>
                </a:solidFill>
                <a:latin typeface="Noto Sans"/>
                <a:cs typeface="Noto Sans"/>
              </a:rPr>
              <a:t>patología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dermatológica</a:t>
            </a:r>
            <a:r>
              <a:rPr sz="2200" b="1" spc="6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200" spc="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200" spc="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calidad</a:t>
            </a:r>
            <a:r>
              <a:rPr sz="2200" b="1" spc="6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200" b="1" spc="6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 spc="-10">
                <a:solidFill>
                  <a:srgbClr val="EB959D"/>
                </a:solidFill>
                <a:latin typeface="Noto Sans"/>
                <a:cs typeface="Noto Sans"/>
              </a:rPr>
              <a:t>vida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endParaRPr sz="2200">
              <a:latin typeface="Noto Sans"/>
              <a:cs typeface="Noto San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4331" y="2280868"/>
            <a:ext cx="8909769" cy="63877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17510" y="4956588"/>
            <a:ext cx="76581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900" b="1" spc="-10">
                <a:solidFill>
                  <a:srgbClr val="EB959D"/>
                </a:solidFill>
                <a:latin typeface="Noto Sans"/>
                <a:cs typeface="Noto Sans"/>
              </a:rPr>
              <a:t>DLQI</a:t>
            </a:r>
            <a:r>
              <a:rPr sz="1650" b="1" spc="-15" baseline="32828">
                <a:solidFill>
                  <a:srgbClr val="EB959D"/>
                </a:solidFill>
                <a:latin typeface="Noto Sans"/>
                <a:cs typeface="Noto Sans"/>
              </a:rPr>
              <a:t>3</a:t>
            </a:r>
            <a:endParaRPr sz="1650" baseline="32828">
              <a:latin typeface="Noto Sans"/>
              <a:cs typeface="Noto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5093" y="2280872"/>
            <a:ext cx="9492615" cy="5745480"/>
          </a:xfrm>
          <a:custGeom>
            <a:avLst/>
            <a:gdLst/>
            <a:ahLst/>
            <a:cxnLst/>
            <a:rect l="l" t="t" r="r" b="b"/>
            <a:pathLst>
              <a:path w="9492615" h="5745480">
                <a:moveTo>
                  <a:pt x="210820" y="5683186"/>
                </a:moveTo>
                <a:lnTo>
                  <a:pt x="209664" y="5674893"/>
                </a:lnTo>
                <a:lnTo>
                  <a:pt x="202349" y="5667578"/>
                </a:lnTo>
                <a:lnTo>
                  <a:pt x="161124" y="5666130"/>
                </a:lnTo>
                <a:lnTo>
                  <a:pt x="116052" y="5667946"/>
                </a:lnTo>
                <a:lnTo>
                  <a:pt x="74104" y="5664200"/>
                </a:lnTo>
                <a:lnTo>
                  <a:pt x="42265" y="5646064"/>
                </a:lnTo>
                <a:lnTo>
                  <a:pt x="27520" y="5604726"/>
                </a:lnTo>
                <a:lnTo>
                  <a:pt x="26670" y="5268849"/>
                </a:lnTo>
                <a:lnTo>
                  <a:pt x="22682" y="5263794"/>
                </a:lnTo>
                <a:lnTo>
                  <a:pt x="17754" y="5260543"/>
                </a:lnTo>
                <a:lnTo>
                  <a:pt x="10922" y="5261940"/>
                </a:lnTo>
                <a:lnTo>
                  <a:pt x="4394" y="5263286"/>
                </a:lnTo>
                <a:lnTo>
                  <a:pt x="0" y="5270347"/>
                </a:lnTo>
                <a:lnTo>
                  <a:pt x="495" y="5276837"/>
                </a:lnTo>
                <a:lnTo>
                  <a:pt x="927" y="5327142"/>
                </a:lnTo>
                <a:lnTo>
                  <a:pt x="800" y="5377510"/>
                </a:lnTo>
                <a:lnTo>
                  <a:pt x="177" y="5478284"/>
                </a:lnTo>
                <a:lnTo>
                  <a:pt x="330" y="5528615"/>
                </a:lnTo>
                <a:lnTo>
                  <a:pt x="1244" y="5578868"/>
                </a:lnTo>
                <a:lnTo>
                  <a:pt x="3238" y="5629021"/>
                </a:lnTo>
                <a:lnTo>
                  <a:pt x="25361" y="5668022"/>
                </a:lnTo>
                <a:lnTo>
                  <a:pt x="63601" y="5691086"/>
                </a:lnTo>
                <a:lnTo>
                  <a:pt x="128701" y="5695556"/>
                </a:lnTo>
                <a:lnTo>
                  <a:pt x="167538" y="5695251"/>
                </a:lnTo>
                <a:lnTo>
                  <a:pt x="196049" y="5693867"/>
                </a:lnTo>
                <a:lnTo>
                  <a:pt x="206159" y="5690247"/>
                </a:lnTo>
                <a:lnTo>
                  <a:pt x="210820" y="5683186"/>
                </a:lnTo>
                <a:close/>
              </a:path>
              <a:path w="9492615" h="5745480">
                <a:moveTo>
                  <a:pt x="210820" y="4145902"/>
                </a:moveTo>
                <a:lnTo>
                  <a:pt x="209664" y="4137609"/>
                </a:lnTo>
                <a:lnTo>
                  <a:pt x="202349" y="4130306"/>
                </a:lnTo>
                <a:lnTo>
                  <a:pt x="161124" y="4128846"/>
                </a:lnTo>
                <a:lnTo>
                  <a:pt x="116052" y="4130662"/>
                </a:lnTo>
                <a:lnTo>
                  <a:pt x="74104" y="4126915"/>
                </a:lnTo>
                <a:lnTo>
                  <a:pt x="42265" y="4108793"/>
                </a:lnTo>
                <a:lnTo>
                  <a:pt x="27520" y="4067441"/>
                </a:lnTo>
                <a:lnTo>
                  <a:pt x="26670" y="3731564"/>
                </a:lnTo>
                <a:lnTo>
                  <a:pt x="22682" y="3726510"/>
                </a:lnTo>
                <a:lnTo>
                  <a:pt x="17754" y="3723259"/>
                </a:lnTo>
                <a:lnTo>
                  <a:pt x="10922" y="3724656"/>
                </a:lnTo>
                <a:lnTo>
                  <a:pt x="4394" y="3726002"/>
                </a:lnTo>
                <a:lnTo>
                  <a:pt x="0" y="3733063"/>
                </a:lnTo>
                <a:lnTo>
                  <a:pt x="495" y="3739553"/>
                </a:lnTo>
                <a:lnTo>
                  <a:pt x="927" y="3789870"/>
                </a:lnTo>
                <a:lnTo>
                  <a:pt x="800" y="3840226"/>
                </a:lnTo>
                <a:lnTo>
                  <a:pt x="177" y="3941000"/>
                </a:lnTo>
                <a:lnTo>
                  <a:pt x="330" y="3991330"/>
                </a:lnTo>
                <a:lnTo>
                  <a:pt x="1244" y="4041597"/>
                </a:lnTo>
                <a:lnTo>
                  <a:pt x="3238" y="4091736"/>
                </a:lnTo>
                <a:lnTo>
                  <a:pt x="25361" y="4130738"/>
                </a:lnTo>
                <a:lnTo>
                  <a:pt x="63601" y="4153814"/>
                </a:lnTo>
                <a:lnTo>
                  <a:pt x="128701" y="4158272"/>
                </a:lnTo>
                <a:lnTo>
                  <a:pt x="167538" y="4157967"/>
                </a:lnTo>
                <a:lnTo>
                  <a:pt x="196049" y="4156583"/>
                </a:lnTo>
                <a:lnTo>
                  <a:pt x="206159" y="4152963"/>
                </a:lnTo>
                <a:lnTo>
                  <a:pt x="210820" y="4145902"/>
                </a:lnTo>
                <a:close/>
              </a:path>
              <a:path w="9492615" h="5745480">
                <a:moveTo>
                  <a:pt x="210820" y="2570492"/>
                </a:moveTo>
                <a:lnTo>
                  <a:pt x="209664" y="2562187"/>
                </a:lnTo>
                <a:lnTo>
                  <a:pt x="202349" y="2554884"/>
                </a:lnTo>
                <a:lnTo>
                  <a:pt x="161124" y="2553436"/>
                </a:lnTo>
                <a:lnTo>
                  <a:pt x="116052" y="2555252"/>
                </a:lnTo>
                <a:lnTo>
                  <a:pt x="74104" y="2551506"/>
                </a:lnTo>
                <a:lnTo>
                  <a:pt x="42265" y="2533370"/>
                </a:lnTo>
                <a:lnTo>
                  <a:pt x="27520" y="2492032"/>
                </a:lnTo>
                <a:lnTo>
                  <a:pt x="26670" y="2156155"/>
                </a:lnTo>
                <a:lnTo>
                  <a:pt x="22682" y="2151100"/>
                </a:lnTo>
                <a:lnTo>
                  <a:pt x="17754" y="2147836"/>
                </a:lnTo>
                <a:lnTo>
                  <a:pt x="10922" y="2149246"/>
                </a:lnTo>
                <a:lnTo>
                  <a:pt x="4394" y="2150580"/>
                </a:lnTo>
                <a:lnTo>
                  <a:pt x="0" y="2157653"/>
                </a:lnTo>
                <a:lnTo>
                  <a:pt x="495" y="2164143"/>
                </a:lnTo>
                <a:lnTo>
                  <a:pt x="927" y="2214448"/>
                </a:lnTo>
                <a:lnTo>
                  <a:pt x="800" y="2264816"/>
                </a:lnTo>
                <a:lnTo>
                  <a:pt x="177" y="2365578"/>
                </a:lnTo>
                <a:lnTo>
                  <a:pt x="330" y="2415921"/>
                </a:lnTo>
                <a:lnTo>
                  <a:pt x="1244" y="2466175"/>
                </a:lnTo>
                <a:lnTo>
                  <a:pt x="3238" y="2516327"/>
                </a:lnTo>
                <a:lnTo>
                  <a:pt x="25361" y="2555329"/>
                </a:lnTo>
                <a:lnTo>
                  <a:pt x="63601" y="2578392"/>
                </a:lnTo>
                <a:lnTo>
                  <a:pt x="128701" y="2582862"/>
                </a:lnTo>
                <a:lnTo>
                  <a:pt x="167538" y="2582557"/>
                </a:lnTo>
                <a:lnTo>
                  <a:pt x="196049" y="2581173"/>
                </a:lnTo>
                <a:lnTo>
                  <a:pt x="206159" y="2577554"/>
                </a:lnTo>
                <a:lnTo>
                  <a:pt x="210820" y="2570492"/>
                </a:lnTo>
                <a:close/>
              </a:path>
              <a:path w="9492615" h="5745480">
                <a:moveTo>
                  <a:pt x="353733" y="5096637"/>
                </a:moveTo>
                <a:lnTo>
                  <a:pt x="352501" y="5088623"/>
                </a:lnTo>
                <a:lnTo>
                  <a:pt x="346913" y="5082324"/>
                </a:lnTo>
                <a:lnTo>
                  <a:pt x="338251" y="5079708"/>
                </a:lnTo>
                <a:lnTo>
                  <a:pt x="118491" y="5079708"/>
                </a:lnTo>
                <a:lnTo>
                  <a:pt x="106997" y="5084889"/>
                </a:lnTo>
                <a:lnTo>
                  <a:pt x="103517" y="5094198"/>
                </a:lnTo>
                <a:lnTo>
                  <a:pt x="107518" y="5103482"/>
                </a:lnTo>
                <a:lnTo>
                  <a:pt x="118491" y="5108613"/>
                </a:lnTo>
                <a:lnTo>
                  <a:pt x="172427" y="5107444"/>
                </a:lnTo>
                <a:lnTo>
                  <a:pt x="227876" y="5109172"/>
                </a:lnTo>
                <a:lnTo>
                  <a:pt x="283133" y="5110632"/>
                </a:lnTo>
                <a:lnTo>
                  <a:pt x="336499" y="5108664"/>
                </a:lnTo>
                <a:lnTo>
                  <a:pt x="349351" y="5104396"/>
                </a:lnTo>
                <a:lnTo>
                  <a:pt x="353733" y="5096637"/>
                </a:lnTo>
                <a:close/>
              </a:path>
              <a:path w="9492615" h="5745480">
                <a:moveTo>
                  <a:pt x="353733" y="3559352"/>
                </a:moveTo>
                <a:lnTo>
                  <a:pt x="352501" y="3551339"/>
                </a:lnTo>
                <a:lnTo>
                  <a:pt x="346913" y="3545040"/>
                </a:lnTo>
                <a:lnTo>
                  <a:pt x="338251" y="3542436"/>
                </a:lnTo>
                <a:lnTo>
                  <a:pt x="118491" y="3542436"/>
                </a:lnTo>
                <a:lnTo>
                  <a:pt x="106997" y="3547618"/>
                </a:lnTo>
                <a:lnTo>
                  <a:pt x="103517" y="3556914"/>
                </a:lnTo>
                <a:lnTo>
                  <a:pt x="107518" y="3566198"/>
                </a:lnTo>
                <a:lnTo>
                  <a:pt x="118491" y="3571329"/>
                </a:lnTo>
                <a:lnTo>
                  <a:pt x="172427" y="3570160"/>
                </a:lnTo>
                <a:lnTo>
                  <a:pt x="227876" y="3571887"/>
                </a:lnTo>
                <a:lnTo>
                  <a:pt x="283133" y="3573348"/>
                </a:lnTo>
                <a:lnTo>
                  <a:pt x="336499" y="3571379"/>
                </a:lnTo>
                <a:lnTo>
                  <a:pt x="349351" y="3567112"/>
                </a:lnTo>
                <a:lnTo>
                  <a:pt x="353733" y="3559352"/>
                </a:lnTo>
                <a:close/>
              </a:path>
              <a:path w="9492615" h="5745480">
                <a:moveTo>
                  <a:pt x="353733" y="1983943"/>
                </a:moveTo>
                <a:lnTo>
                  <a:pt x="352501" y="1975929"/>
                </a:lnTo>
                <a:lnTo>
                  <a:pt x="346913" y="1969630"/>
                </a:lnTo>
                <a:lnTo>
                  <a:pt x="338251" y="1967014"/>
                </a:lnTo>
                <a:lnTo>
                  <a:pt x="118491" y="1967014"/>
                </a:lnTo>
                <a:lnTo>
                  <a:pt x="106997" y="1972195"/>
                </a:lnTo>
                <a:lnTo>
                  <a:pt x="103517" y="1981504"/>
                </a:lnTo>
                <a:lnTo>
                  <a:pt x="107518" y="1990788"/>
                </a:lnTo>
                <a:lnTo>
                  <a:pt x="118491" y="1995919"/>
                </a:lnTo>
                <a:lnTo>
                  <a:pt x="172427" y="1994750"/>
                </a:lnTo>
                <a:lnTo>
                  <a:pt x="227876" y="1996478"/>
                </a:lnTo>
                <a:lnTo>
                  <a:pt x="283133" y="1997938"/>
                </a:lnTo>
                <a:lnTo>
                  <a:pt x="336499" y="1995970"/>
                </a:lnTo>
                <a:lnTo>
                  <a:pt x="349351" y="1991702"/>
                </a:lnTo>
                <a:lnTo>
                  <a:pt x="353733" y="1983943"/>
                </a:lnTo>
                <a:close/>
              </a:path>
              <a:path w="9492615" h="5745480">
                <a:moveTo>
                  <a:pt x="443763" y="5415813"/>
                </a:moveTo>
                <a:lnTo>
                  <a:pt x="439381" y="5408053"/>
                </a:lnTo>
                <a:lnTo>
                  <a:pt x="436499" y="5405412"/>
                </a:lnTo>
                <a:lnTo>
                  <a:pt x="430504" y="5403824"/>
                </a:lnTo>
                <a:lnTo>
                  <a:pt x="118491" y="5403837"/>
                </a:lnTo>
                <a:lnTo>
                  <a:pt x="107530" y="5408968"/>
                </a:lnTo>
                <a:lnTo>
                  <a:pt x="103517" y="5418252"/>
                </a:lnTo>
                <a:lnTo>
                  <a:pt x="106997" y="5427548"/>
                </a:lnTo>
                <a:lnTo>
                  <a:pt x="118491" y="5432730"/>
                </a:lnTo>
                <a:lnTo>
                  <a:pt x="428282" y="5432730"/>
                </a:lnTo>
                <a:lnTo>
                  <a:pt x="436943" y="5430113"/>
                </a:lnTo>
                <a:lnTo>
                  <a:pt x="442531" y="5423827"/>
                </a:lnTo>
                <a:lnTo>
                  <a:pt x="443763" y="5415813"/>
                </a:lnTo>
                <a:close/>
              </a:path>
              <a:path w="9492615" h="5745480">
                <a:moveTo>
                  <a:pt x="443763" y="3878529"/>
                </a:moveTo>
                <a:lnTo>
                  <a:pt x="439381" y="3870769"/>
                </a:lnTo>
                <a:lnTo>
                  <a:pt x="436499" y="3868128"/>
                </a:lnTo>
                <a:lnTo>
                  <a:pt x="430504" y="3866540"/>
                </a:lnTo>
                <a:lnTo>
                  <a:pt x="118491" y="3866553"/>
                </a:lnTo>
                <a:lnTo>
                  <a:pt x="107530" y="3871684"/>
                </a:lnTo>
                <a:lnTo>
                  <a:pt x="103517" y="3880967"/>
                </a:lnTo>
                <a:lnTo>
                  <a:pt x="106997" y="3890264"/>
                </a:lnTo>
                <a:lnTo>
                  <a:pt x="118491" y="3895445"/>
                </a:lnTo>
                <a:lnTo>
                  <a:pt x="428282" y="3895445"/>
                </a:lnTo>
                <a:lnTo>
                  <a:pt x="436943" y="3892842"/>
                </a:lnTo>
                <a:lnTo>
                  <a:pt x="442531" y="3886543"/>
                </a:lnTo>
                <a:lnTo>
                  <a:pt x="443763" y="3878529"/>
                </a:lnTo>
                <a:close/>
              </a:path>
              <a:path w="9492615" h="5745480">
                <a:moveTo>
                  <a:pt x="443763" y="2303119"/>
                </a:moveTo>
                <a:lnTo>
                  <a:pt x="439381" y="2295360"/>
                </a:lnTo>
                <a:lnTo>
                  <a:pt x="436499" y="2292718"/>
                </a:lnTo>
                <a:lnTo>
                  <a:pt x="430504" y="2291130"/>
                </a:lnTo>
                <a:lnTo>
                  <a:pt x="118491" y="2291143"/>
                </a:lnTo>
                <a:lnTo>
                  <a:pt x="107530" y="2296261"/>
                </a:lnTo>
                <a:lnTo>
                  <a:pt x="103517" y="2305558"/>
                </a:lnTo>
                <a:lnTo>
                  <a:pt x="106997" y="2314854"/>
                </a:lnTo>
                <a:lnTo>
                  <a:pt x="118491" y="2320036"/>
                </a:lnTo>
                <a:lnTo>
                  <a:pt x="428282" y="2320036"/>
                </a:lnTo>
                <a:lnTo>
                  <a:pt x="436943" y="2317419"/>
                </a:lnTo>
                <a:lnTo>
                  <a:pt x="442531" y="2311133"/>
                </a:lnTo>
                <a:lnTo>
                  <a:pt x="443763" y="2303119"/>
                </a:lnTo>
                <a:close/>
              </a:path>
              <a:path w="9492615" h="5745480">
                <a:moveTo>
                  <a:pt x="530275" y="5310225"/>
                </a:moveTo>
                <a:lnTo>
                  <a:pt x="525932" y="5300192"/>
                </a:lnTo>
                <a:lnTo>
                  <a:pt x="512940" y="5295773"/>
                </a:lnTo>
                <a:lnTo>
                  <a:pt x="111709" y="5296217"/>
                </a:lnTo>
                <a:lnTo>
                  <a:pt x="102311" y="5303063"/>
                </a:lnTo>
                <a:lnTo>
                  <a:pt x="100050" y="5311826"/>
                </a:lnTo>
                <a:lnTo>
                  <a:pt x="104419" y="5319903"/>
                </a:lnTo>
                <a:lnTo>
                  <a:pt x="114896" y="5324691"/>
                </a:lnTo>
                <a:lnTo>
                  <a:pt x="512940" y="5324716"/>
                </a:lnTo>
                <a:lnTo>
                  <a:pt x="525970" y="5320258"/>
                </a:lnTo>
                <a:lnTo>
                  <a:pt x="530275" y="5310225"/>
                </a:lnTo>
                <a:close/>
              </a:path>
              <a:path w="9492615" h="5745480">
                <a:moveTo>
                  <a:pt x="530275" y="5202186"/>
                </a:moveTo>
                <a:lnTo>
                  <a:pt x="525932" y="5192153"/>
                </a:lnTo>
                <a:lnTo>
                  <a:pt x="512940" y="5187734"/>
                </a:lnTo>
                <a:lnTo>
                  <a:pt x="111709" y="5188178"/>
                </a:lnTo>
                <a:lnTo>
                  <a:pt x="102311" y="5195024"/>
                </a:lnTo>
                <a:lnTo>
                  <a:pt x="100050" y="5203787"/>
                </a:lnTo>
                <a:lnTo>
                  <a:pt x="104419" y="5211864"/>
                </a:lnTo>
                <a:lnTo>
                  <a:pt x="114896" y="5216652"/>
                </a:lnTo>
                <a:lnTo>
                  <a:pt x="512940" y="5216677"/>
                </a:lnTo>
                <a:lnTo>
                  <a:pt x="525970" y="5212219"/>
                </a:lnTo>
                <a:lnTo>
                  <a:pt x="530275" y="5202186"/>
                </a:lnTo>
                <a:close/>
              </a:path>
              <a:path w="9492615" h="5745480">
                <a:moveTo>
                  <a:pt x="530275" y="3772941"/>
                </a:moveTo>
                <a:lnTo>
                  <a:pt x="525932" y="3762921"/>
                </a:lnTo>
                <a:lnTo>
                  <a:pt x="512940" y="3758488"/>
                </a:lnTo>
                <a:lnTo>
                  <a:pt x="111709" y="3758933"/>
                </a:lnTo>
                <a:lnTo>
                  <a:pt x="102311" y="3765778"/>
                </a:lnTo>
                <a:lnTo>
                  <a:pt x="100050" y="3774541"/>
                </a:lnTo>
                <a:lnTo>
                  <a:pt x="104419" y="3782618"/>
                </a:lnTo>
                <a:lnTo>
                  <a:pt x="114896" y="3787406"/>
                </a:lnTo>
                <a:lnTo>
                  <a:pt x="512940" y="3787432"/>
                </a:lnTo>
                <a:lnTo>
                  <a:pt x="525970" y="3782974"/>
                </a:lnTo>
                <a:lnTo>
                  <a:pt x="530275" y="3772941"/>
                </a:lnTo>
                <a:close/>
              </a:path>
              <a:path w="9492615" h="5745480">
                <a:moveTo>
                  <a:pt x="530275" y="3664902"/>
                </a:moveTo>
                <a:lnTo>
                  <a:pt x="525932" y="3654882"/>
                </a:lnTo>
                <a:lnTo>
                  <a:pt x="512940" y="3650450"/>
                </a:lnTo>
                <a:lnTo>
                  <a:pt x="111709" y="3650894"/>
                </a:lnTo>
                <a:lnTo>
                  <a:pt x="102311" y="3657739"/>
                </a:lnTo>
                <a:lnTo>
                  <a:pt x="100050" y="3666502"/>
                </a:lnTo>
                <a:lnTo>
                  <a:pt x="104419" y="3674580"/>
                </a:lnTo>
                <a:lnTo>
                  <a:pt x="114896" y="3679367"/>
                </a:lnTo>
                <a:lnTo>
                  <a:pt x="512940" y="3679406"/>
                </a:lnTo>
                <a:lnTo>
                  <a:pt x="525970" y="3674935"/>
                </a:lnTo>
                <a:lnTo>
                  <a:pt x="530275" y="3664902"/>
                </a:lnTo>
                <a:close/>
              </a:path>
              <a:path w="9492615" h="5745480">
                <a:moveTo>
                  <a:pt x="530275" y="2197519"/>
                </a:moveTo>
                <a:lnTo>
                  <a:pt x="525932" y="2187498"/>
                </a:lnTo>
                <a:lnTo>
                  <a:pt x="512940" y="2183066"/>
                </a:lnTo>
                <a:lnTo>
                  <a:pt x="111709" y="2183523"/>
                </a:lnTo>
                <a:lnTo>
                  <a:pt x="102311" y="2190369"/>
                </a:lnTo>
                <a:lnTo>
                  <a:pt x="100050" y="2199132"/>
                </a:lnTo>
                <a:lnTo>
                  <a:pt x="104419" y="2207209"/>
                </a:lnTo>
                <a:lnTo>
                  <a:pt x="114896" y="2211997"/>
                </a:lnTo>
                <a:lnTo>
                  <a:pt x="512940" y="2212022"/>
                </a:lnTo>
                <a:lnTo>
                  <a:pt x="525970" y="2207564"/>
                </a:lnTo>
                <a:lnTo>
                  <a:pt x="530275" y="2197519"/>
                </a:lnTo>
                <a:close/>
              </a:path>
              <a:path w="9492615" h="5745480">
                <a:moveTo>
                  <a:pt x="530275" y="2089480"/>
                </a:moveTo>
                <a:lnTo>
                  <a:pt x="525932" y="2079459"/>
                </a:lnTo>
                <a:lnTo>
                  <a:pt x="512940" y="2075027"/>
                </a:lnTo>
                <a:lnTo>
                  <a:pt x="111709" y="2075484"/>
                </a:lnTo>
                <a:lnTo>
                  <a:pt x="102311" y="2082330"/>
                </a:lnTo>
                <a:lnTo>
                  <a:pt x="100050" y="2091093"/>
                </a:lnTo>
                <a:lnTo>
                  <a:pt x="104419" y="2099170"/>
                </a:lnTo>
                <a:lnTo>
                  <a:pt x="114896" y="2103958"/>
                </a:lnTo>
                <a:lnTo>
                  <a:pt x="512940" y="2103983"/>
                </a:lnTo>
                <a:lnTo>
                  <a:pt x="525970" y="2099525"/>
                </a:lnTo>
                <a:lnTo>
                  <a:pt x="530275" y="2089480"/>
                </a:lnTo>
                <a:close/>
              </a:path>
              <a:path w="9492615" h="5745480">
                <a:moveTo>
                  <a:pt x="810882" y="5554878"/>
                </a:moveTo>
                <a:lnTo>
                  <a:pt x="807415" y="5534317"/>
                </a:lnTo>
                <a:lnTo>
                  <a:pt x="796429" y="5514657"/>
                </a:lnTo>
                <a:lnTo>
                  <a:pt x="665391" y="5382793"/>
                </a:lnTo>
                <a:lnTo>
                  <a:pt x="665099" y="5087785"/>
                </a:lnTo>
                <a:lnTo>
                  <a:pt x="647065" y="5050002"/>
                </a:lnTo>
                <a:lnTo>
                  <a:pt x="610616" y="5010340"/>
                </a:lnTo>
                <a:lnTo>
                  <a:pt x="570966" y="4971720"/>
                </a:lnTo>
                <a:lnTo>
                  <a:pt x="530098" y="4933493"/>
                </a:lnTo>
                <a:lnTo>
                  <a:pt x="489953" y="4895012"/>
                </a:lnTo>
                <a:lnTo>
                  <a:pt x="452513" y="4855629"/>
                </a:lnTo>
                <a:lnTo>
                  <a:pt x="443026" y="4844694"/>
                </a:lnTo>
                <a:lnTo>
                  <a:pt x="431876" y="4835944"/>
                </a:lnTo>
                <a:lnTo>
                  <a:pt x="419354" y="4829149"/>
                </a:lnTo>
                <a:lnTo>
                  <a:pt x="405739" y="4824069"/>
                </a:lnTo>
                <a:lnTo>
                  <a:pt x="72618" y="4824069"/>
                </a:lnTo>
                <a:lnTo>
                  <a:pt x="33070" y="4842688"/>
                </a:lnTo>
                <a:lnTo>
                  <a:pt x="2882" y="4890287"/>
                </a:lnTo>
                <a:lnTo>
                  <a:pt x="1028" y="4944326"/>
                </a:lnTo>
                <a:lnTo>
                  <a:pt x="279" y="4998466"/>
                </a:lnTo>
                <a:lnTo>
                  <a:pt x="254" y="5052682"/>
                </a:lnTo>
                <a:lnTo>
                  <a:pt x="965" y="5161165"/>
                </a:lnTo>
                <a:lnTo>
                  <a:pt x="965" y="5215331"/>
                </a:lnTo>
                <a:lnTo>
                  <a:pt x="6108" y="5223230"/>
                </a:lnTo>
                <a:lnTo>
                  <a:pt x="14566" y="5225999"/>
                </a:lnTo>
                <a:lnTo>
                  <a:pt x="22847" y="5223497"/>
                </a:lnTo>
                <a:lnTo>
                  <a:pt x="27482" y="5215598"/>
                </a:lnTo>
                <a:lnTo>
                  <a:pt x="27520" y="4913122"/>
                </a:lnTo>
                <a:lnTo>
                  <a:pt x="30835" y="4892535"/>
                </a:lnTo>
                <a:lnTo>
                  <a:pt x="42405" y="4872406"/>
                </a:lnTo>
                <a:lnTo>
                  <a:pt x="59385" y="4857140"/>
                </a:lnTo>
                <a:lnTo>
                  <a:pt x="78917" y="4851070"/>
                </a:lnTo>
                <a:lnTo>
                  <a:pt x="399427" y="4851070"/>
                </a:lnTo>
                <a:lnTo>
                  <a:pt x="402132" y="4853775"/>
                </a:lnTo>
                <a:lnTo>
                  <a:pt x="402132" y="4932350"/>
                </a:lnTo>
                <a:lnTo>
                  <a:pt x="407708" y="4939423"/>
                </a:lnTo>
                <a:lnTo>
                  <a:pt x="409359" y="4940185"/>
                </a:lnTo>
                <a:lnTo>
                  <a:pt x="416636" y="4941455"/>
                </a:lnTo>
                <a:lnTo>
                  <a:pt x="423621" y="4939385"/>
                </a:lnTo>
                <a:lnTo>
                  <a:pt x="428879" y="4934559"/>
                </a:lnTo>
                <a:lnTo>
                  <a:pt x="430949" y="4927600"/>
                </a:lnTo>
                <a:lnTo>
                  <a:pt x="430949" y="4872685"/>
                </a:lnTo>
                <a:lnTo>
                  <a:pt x="616407" y="5059959"/>
                </a:lnTo>
                <a:lnTo>
                  <a:pt x="455256" y="5059959"/>
                </a:lnTo>
                <a:lnTo>
                  <a:pt x="449199" y="5057673"/>
                </a:lnTo>
                <a:lnTo>
                  <a:pt x="442290" y="5052136"/>
                </a:lnTo>
                <a:lnTo>
                  <a:pt x="436219" y="5045354"/>
                </a:lnTo>
                <a:lnTo>
                  <a:pt x="432650" y="5039334"/>
                </a:lnTo>
                <a:lnTo>
                  <a:pt x="430911" y="5024082"/>
                </a:lnTo>
                <a:lnTo>
                  <a:pt x="431279" y="5005603"/>
                </a:lnTo>
                <a:lnTo>
                  <a:pt x="429539" y="4988776"/>
                </a:lnTo>
                <a:lnTo>
                  <a:pt x="421449" y="4978476"/>
                </a:lnTo>
                <a:lnTo>
                  <a:pt x="407885" y="4980279"/>
                </a:lnTo>
                <a:lnTo>
                  <a:pt x="402158" y="4995456"/>
                </a:lnTo>
                <a:lnTo>
                  <a:pt x="401307" y="5015027"/>
                </a:lnTo>
                <a:lnTo>
                  <a:pt x="402348" y="5030025"/>
                </a:lnTo>
                <a:lnTo>
                  <a:pt x="408317" y="5050587"/>
                </a:lnTo>
                <a:lnTo>
                  <a:pt x="420865" y="5069510"/>
                </a:lnTo>
                <a:lnTo>
                  <a:pt x="438277" y="5083378"/>
                </a:lnTo>
                <a:lnTo>
                  <a:pt x="458851" y="5088763"/>
                </a:lnTo>
                <a:lnTo>
                  <a:pt x="638022" y="5088763"/>
                </a:lnTo>
                <a:lnTo>
                  <a:pt x="638022" y="5366067"/>
                </a:lnTo>
                <a:lnTo>
                  <a:pt x="602157" y="5364073"/>
                </a:lnTo>
                <a:lnTo>
                  <a:pt x="572985" y="5380926"/>
                </a:lnTo>
                <a:lnTo>
                  <a:pt x="556437" y="5410466"/>
                </a:lnTo>
                <a:lnTo>
                  <a:pt x="558457" y="5446534"/>
                </a:lnTo>
                <a:lnTo>
                  <a:pt x="565277" y="5459666"/>
                </a:lnTo>
                <a:lnTo>
                  <a:pt x="574535" y="5470868"/>
                </a:lnTo>
                <a:lnTo>
                  <a:pt x="584835" y="5481307"/>
                </a:lnTo>
                <a:lnTo>
                  <a:pt x="594791" y="5492115"/>
                </a:lnTo>
                <a:lnTo>
                  <a:pt x="510387" y="5492115"/>
                </a:lnTo>
                <a:lnTo>
                  <a:pt x="505002" y="5498223"/>
                </a:lnTo>
                <a:lnTo>
                  <a:pt x="500646" y="5508218"/>
                </a:lnTo>
                <a:lnTo>
                  <a:pt x="504774" y="5516003"/>
                </a:lnTo>
                <a:lnTo>
                  <a:pt x="513257" y="5518734"/>
                </a:lnTo>
                <a:lnTo>
                  <a:pt x="541667" y="5518493"/>
                </a:lnTo>
                <a:lnTo>
                  <a:pt x="570941" y="5519509"/>
                </a:lnTo>
                <a:lnTo>
                  <a:pt x="628192" y="5519204"/>
                </a:lnTo>
                <a:lnTo>
                  <a:pt x="643001" y="5505488"/>
                </a:lnTo>
                <a:lnTo>
                  <a:pt x="640549" y="5497665"/>
                </a:lnTo>
                <a:lnTo>
                  <a:pt x="630478" y="5485447"/>
                </a:lnTo>
                <a:lnTo>
                  <a:pt x="615988" y="5472188"/>
                </a:lnTo>
                <a:lnTo>
                  <a:pt x="601002" y="5458803"/>
                </a:lnTo>
                <a:lnTo>
                  <a:pt x="589407" y="5446192"/>
                </a:lnTo>
                <a:lnTo>
                  <a:pt x="582256" y="5420601"/>
                </a:lnTo>
                <a:lnTo>
                  <a:pt x="593051" y="5399570"/>
                </a:lnTo>
                <a:lnTo>
                  <a:pt x="614641" y="5389689"/>
                </a:lnTo>
                <a:lnTo>
                  <a:pt x="639851" y="5397538"/>
                </a:lnTo>
                <a:lnTo>
                  <a:pt x="671233" y="5430672"/>
                </a:lnTo>
                <a:lnTo>
                  <a:pt x="740498" y="5494413"/>
                </a:lnTo>
                <a:lnTo>
                  <a:pt x="771309" y="5527179"/>
                </a:lnTo>
                <a:lnTo>
                  <a:pt x="779691" y="5540146"/>
                </a:lnTo>
                <a:lnTo>
                  <a:pt x="782955" y="5552948"/>
                </a:lnTo>
                <a:lnTo>
                  <a:pt x="780808" y="5565927"/>
                </a:lnTo>
                <a:lnTo>
                  <a:pt x="773023" y="5579402"/>
                </a:lnTo>
                <a:lnTo>
                  <a:pt x="638911" y="5711774"/>
                </a:lnTo>
                <a:lnTo>
                  <a:pt x="613752" y="5718810"/>
                </a:lnTo>
                <a:lnTo>
                  <a:pt x="592620" y="5708535"/>
                </a:lnTo>
                <a:lnTo>
                  <a:pt x="582256" y="5687517"/>
                </a:lnTo>
                <a:lnTo>
                  <a:pt x="589407" y="5662269"/>
                </a:lnTo>
                <a:lnTo>
                  <a:pt x="601002" y="5649658"/>
                </a:lnTo>
                <a:lnTo>
                  <a:pt x="616000" y="5636260"/>
                </a:lnTo>
                <a:lnTo>
                  <a:pt x="630478" y="5623001"/>
                </a:lnTo>
                <a:lnTo>
                  <a:pt x="640549" y="5610796"/>
                </a:lnTo>
                <a:lnTo>
                  <a:pt x="645160" y="5602833"/>
                </a:lnTo>
                <a:lnTo>
                  <a:pt x="642747" y="5595988"/>
                </a:lnTo>
                <a:lnTo>
                  <a:pt x="635787" y="5590667"/>
                </a:lnTo>
                <a:lnTo>
                  <a:pt x="581431" y="5589435"/>
                </a:lnTo>
                <a:lnTo>
                  <a:pt x="526961" y="5589117"/>
                </a:lnTo>
                <a:lnTo>
                  <a:pt x="417893" y="5589511"/>
                </a:lnTo>
                <a:lnTo>
                  <a:pt x="363410" y="5589346"/>
                </a:lnTo>
                <a:lnTo>
                  <a:pt x="339915" y="5576836"/>
                </a:lnTo>
                <a:lnTo>
                  <a:pt x="332066" y="5554040"/>
                </a:lnTo>
                <a:lnTo>
                  <a:pt x="339902" y="5531345"/>
                </a:lnTo>
                <a:lnTo>
                  <a:pt x="363410" y="5519115"/>
                </a:lnTo>
                <a:lnTo>
                  <a:pt x="386092" y="5518112"/>
                </a:lnTo>
                <a:lnTo>
                  <a:pt x="433666" y="5519661"/>
                </a:lnTo>
                <a:lnTo>
                  <a:pt x="456679" y="5518734"/>
                </a:lnTo>
                <a:lnTo>
                  <a:pt x="356374" y="5492254"/>
                </a:lnTo>
                <a:lnTo>
                  <a:pt x="322313" y="5510200"/>
                </a:lnTo>
                <a:lnTo>
                  <a:pt x="305777" y="5542800"/>
                </a:lnTo>
                <a:lnTo>
                  <a:pt x="309003" y="5578995"/>
                </a:lnTo>
                <a:lnTo>
                  <a:pt x="334264" y="5607685"/>
                </a:lnTo>
                <a:lnTo>
                  <a:pt x="337058" y="5609285"/>
                </a:lnTo>
                <a:lnTo>
                  <a:pt x="352679" y="5616346"/>
                </a:lnTo>
                <a:lnTo>
                  <a:pt x="594791" y="5616346"/>
                </a:lnTo>
                <a:lnTo>
                  <a:pt x="589407" y="5622810"/>
                </a:lnTo>
                <a:lnTo>
                  <a:pt x="563079" y="5653354"/>
                </a:lnTo>
                <a:lnTo>
                  <a:pt x="555840" y="5666524"/>
                </a:lnTo>
                <a:lnTo>
                  <a:pt x="258953" y="5666740"/>
                </a:lnTo>
                <a:lnTo>
                  <a:pt x="249288" y="5671502"/>
                </a:lnTo>
                <a:lnTo>
                  <a:pt x="246113" y="5680316"/>
                </a:lnTo>
                <a:lnTo>
                  <a:pt x="249351" y="5689117"/>
                </a:lnTo>
                <a:lnTo>
                  <a:pt x="258953" y="5693816"/>
                </a:lnTo>
                <a:lnTo>
                  <a:pt x="553999" y="5693702"/>
                </a:lnTo>
                <a:lnTo>
                  <a:pt x="571411" y="5725477"/>
                </a:lnTo>
                <a:lnTo>
                  <a:pt x="598055" y="5743295"/>
                </a:lnTo>
                <a:lnTo>
                  <a:pt x="629767" y="5744883"/>
                </a:lnTo>
                <a:lnTo>
                  <a:pt x="662381" y="5728043"/>
                </a:lnTo>
                <a:lnTo>
                  <a:pt x="696214" y="5696407"/>
                </a:lnTo>
                <a:lnTo>
                  <a:pt x="761923" y="5627141"/>
                </a:lnTo>
                <a:lnTo>
                  <a:pt x="795591" y="5594769"/>
                </a:lnTo>
                <a:lnTo>
                  <a:pt x="806907" y="5575338"/>
                </a:lnTo>
                <a:lnTo>
                  <a:pt x="810882" y="5554878"/>
                </a:lnTo>
                <a:close/>
              </a:path>
              <a:path w="9492615" h="5745480">
                <a:moveTo>
                  <a:pt x="810882" y="4017594"/>
                </a:moveTo>
                <a:lnTo>
                  <a:pt x="807415" y="3997045"/>
                </a:lnTo>
                <a:lnTo>
                  <a:pt x="796429" y="3977373"/>
                </a:lnTo>
                <a:lnTo>
                  <a:pt x="665391" y="3845509"/>
                </a:lnTo>
                <a:lnTo>
                  <a:pt x="665099" y="3550513"/>
                </a:lnTo>
                <a:lnTo>
                  <a:pt x="647065" y="3512718"/>
                </a:lnTo>
                <a:lnTo>
                  <a:pt x="610616" y="3473056"/>
                </a:lnTo>
                <a:lnTo>
                  <a:pt x="570966" y="3434435"/>
                </a:lnTo>
                <a:lnTo>
                  <a:pt x="530098" y="3396208"/>
                </a:lnTo>
                <a:lnTo>
                  <a:pt x="489953" y="3357727"/>
                </a:lnTo>
                <a:lnTo>
                  <a:pt x="452513" y="3318345"/>
                </a:lnTo>
                <a:lnTo>
                  <a:pt x="443026" y="3307410"/>
                </a:lnTo>
                <a:lnTo>
                  <a:pt x="431876" y="3298672"/>
                </a:lnTo>
                <a:lnTo>
                  <a:pt x="419354" y="3291865"/>
                </a:lnTo>
                <a:lnTo>
                  <a:pt x="405739" y="3286785"/>
                </a:lnTo>
                <a:lnTo>
                  <a:pt x="72618" y="3286785"/>
                </a:lnTo>
                <a:lnTo>
                  <a:pt x="33070" y="3305416"/>
                </a:lnTo>
                <a:lnTo>
                  <a:pt x="2882" y="3353003"/>
                </a:lnTo>
                <a:lnTo>
                  <a:pt x="1028" y="3407041"/>
                </a:lnTo>
                <a:lnTo>
                  <a:pt x="279" y="3461181"/>
                </a:lnTo>
                <a:lnTo>
                  <a:pt x="254" y="3515410"/>
                </a:lnTo>
                <a:lnTo>
                  <a:pt x="965" y="3623881"/>
                </a:lnTo>
                <a:lnTo>
                  <a:pt x="965" y="3678047"/>
                </a:lnTo>
                <a:lnTo>
                  <a:pt x="6108" y="3685946"/>
                </a:lnTo>
                <a:lnTo>
                  <a:pt x="14566" y="3688715"/>
                </a:lnTo>
                <a:lnTo>
                  <a:pt x="22847" y="3686213"/>
                </a:lnTo>
                <a:lnTo>
                  <a:pt x="27482" y="3678313"/>
                </a:lnTo>
                <a:lnTo>
                  <a:pt x="27520" y="3375837"/>
                </a:lnTo>
                <a:lnTo>
                  <a:pt x="30835" y="3355251"/>
                </a:lnTo>
                <a:lnTo>
                  <a:pt x="42405" y="3335121"/>
                </a:lnTo>
                <a:lnTo>
                  <a:pt x="59385" y="3319856"/>
                </a:lnTo>
                <a:lnTo>
                  <a:pt x="78917" y="3313798"/>
                </a:lnTo>
                <a:lnTo>
                  <a:pt x="399427" y="3313798"/>
                </a:lnTo>
                <a:lnTo>
                  <a:pt x="402132" y="3316490"/>
                </a:lnTo>
                <a:lnTo>
                  <a:pt x="402132" y="3395065"/>
                </a:lnTo>
                <a:lnTo>
                  <a:pt x="407708" y="3402139"/>
                </a:lnTo>
                <a:lnTo>
                  <a:pt x="409359" y="3402901"/>
                </a:lnTo>
                <a:lnTo>
                  <a:pt x="416636" y="3404184"/>
                </a:lnTo>
                <a:lnTo>
                  <a:pt x="423621" y="3402101"/>
                </a:lnTo>
                <a:lnTo>
                  <a:pt x="428879" y="3397275"/>
                </a:lnTo>
                <a:lnTo>
                  <a:pt x="430949" y="3390328"/>
                </a:lnTo>
                <a:lnTo>
                  <a:pt x="430949" y="3335401"/>
                </a:lnTo>
                <a:lnTo>
                  <a:pt x="616407" y="3522675"/>
                </a:lnTo>
                <a:lnTo>
                  <a:pt x="455256" y="3522675"/>
                </a:lnTo>
                <a:lnTo>
                  <a:pt x="449199" y="3520389"/>
                </a:lnTo>
                <a:lnTo>
                  <a:pt x="442290" y="3514852"/>
                </a:lnTo>
                <a:lnTo>
                  <a:pt x="436219" y="3508070"/>
                </a:lnTo>
                <a:lnTo>
                  <a:pt x="432650" y="3502050"/>
                </a:lnTo>
                <a:lnTo>
                  <a:pt x="430911" y="3486810"/>
                </a:lnTo>
                <a:lnTo>
                  <a:pt x="431279" y="3468319"/>
                </a:lnTo>
                <a:lnTo>
                  <a:pt x="429539" y="3451491"/>
                </a:lnTo>
                <a:lnTo>
                  <a:pt x="421449" y="3441192"/>
                </a:lnTo>
                <a:lnTo>
                  <a:pt x="407885" y="3443008"/>
                </a:lnTo>
                <a:lnTo>
                  <a:pt x="402158" y="3458172"/>
                </a:lnTo>
                <a:lnTo>
                  <a:pt x="401307" y="3477742"/>
                </a:lnTo>
                <a:lnTo>
                  <a:pt x="402348" y="3492741"/>
                </a:lnTo>
                <a:lnTo>
                  <a:pt x="408317" y="3513302"/>
                </a:lnTo>
                <a:lnTo>
                  <a:pt x="420865" y="3532238"/>
                </a:lnTo>
                <a:lnTo>
                  <a:pt x="438277" y="3546094"/>
                </a:lnTo>
                <a:lnTo>
                  <a:pt x="458851" y="3551478"/>
                </a:lnTo>
                <a:lnTo>
                  <a:pt x="638022" y="3551478"/>
                </a:lnTo>
                <a:lnTo>
                  <a:pt x="638022" y="3828783"/>
                </a:lnTo>
                <a:lnTo>
                  <a:pt x="602157" y="3826802"/>
                </a:lnTo>
                <a:lnTo>
                  <a:pt x="572985" y="3843655"/>
                </a:lnTo>
                <a:lnTo>
                  <a:pt x="556437" y="3873182"/>
                </a:lnTo>
                <a:lnTo>
                  <a:pt x="558457" y="3909250"/>
                </a:lnTo>
                <a:lnTo>
                  <a:pt x="565277" y="3922382"/>
                </a:lnTo>
                <a:lnTo>
                  <a:pt x="574535" y="3933596"/>
                </a:lnTo>
                <a:lnTo>
                  <a:pt x="584835" y="3944023"/>
                </a:lnTo>
                <a:lnTo>
                  <a:pt x="594791" y="3954830"/>
                </a:lnTo>
                <a:lnTo>
                  <a:pt x="510387" y="3954830"/>
                </a:lnTo>
                <a:lnTo>
                  <a:pt x="505002" y="3960939"/>
                </a:lnTo>
                <a:lnTo>
                  <a:pt x="500646" y="3970934"/>
                </a:lnTo>
                <a:lnTo>
                  <a:pt x="504774" y="3978719"/>
                </a:lnTo>
                <a:lnTo>
                  <a:pt x="513257" y="3981450"/>
                </a:lnTo>
                <a:lnTo>
                  <a:pt x="541667" y="3981208"/>
                </a:lnTo>
                <a:lnTo>
                  <a:pt x="570941" y="3982237"/>
                </a:lnTo>
                <a:lnTo>
                  <a:pt x="628192" y="3981920"/>
                </a:lnTo>
                <a:lnTo>
                  <a:pt x="643001" y="3968204"/>
                </a:lnTo>
                <a:lnTo>
                  <a:pt x="640549" y="3960368"/>
                </a:lnTo>
                <a:lnTo>
                  <a:pt x="630478" y="3948163"/>
                </a:lnTo>
                <a:lnTo>
                  <a:pt x="615988" y="3934917"/>
                </a:lnTo>
                <a:lnTo>
                  <a:pt x="601002" y="3921518"/>
                </a:lnTo>
                <a:lnTo>
                  <a:pt x="589407" y="3908907"/>
                </a:lnTo>
                <a:lnTo>
                  <a:pt x="582256" y="3883317"/>
                </a:lnTo>
                <a:lnTo>
                  <a:pt x="593051" y="3862286"/>
                </a:lnTo>
                <a:lnTo>
                  <a:pt x="614641" y="3852405"/>
                </a:lnTo>
                <a:lnTo>
                  <a:pt x="639851" y="3860254"/>
                </a:lnTo>
                <a:lnTo>
                  <a:pt x="671233" y="3893388"/>
                </a:lnTo>
                <a:lnTo>
                  <a:pt x="740498" y="3957129"/>
                </a:lnTo>
                <a:lnTo>
                  <a:pt x="771309" y="3989895"/>
                </a:lnTo>
                <a:lnTo>
                  <a:pt x="779691" y="4002862"/>
                </a:lnTo>
                <a:lnTo>
                  <a:pt x="782955" y="4015663"/>
                </a:lnTo>
                <a:lnTo>
                  <a:pt x="780808" y="4028643"/>
                </a:lnTo>
                <a:lnTo>
                  <a:pt x="773023" y="4042118"/>
                </a:lnTo>
                <a:lnTo>
                  <a:pt x="638911" y="4174502"/>
                </a:lnTo>
                <a:lnTo>
                  <a:pt x="613752" y="4181525"/>
                </a:lnTo>
                <a:lnTo>
                  <a:pt x="592620" y="4171264"/>
                </a:lnTo>
                <a:lnTo>
                  <a:pt x="582256" y="4150233"/>
                </a:lnTo>
                <a:lnTo>
                  <a:pt x="589407" y="4124998"/>
                </a:lnTo>
                <a:lnTo>
                  <a:pt x="601002" y="4112374"/>
                </a:lnTo>
                <a:lnTo>
                  <a:pt x="616000" y="4098975"/>
                </a:lnTo>
                <a:lnTo>
                  <a:pt x="630478" y="4085729"/>
                </a:lnTo>
                <a:lnTo>
                  <a:pt x="640549" y="4073512"/>
                </a:lnTo>
                <a:lnTo>
                  <a:pt x="645160" y="4065549"/>
                </a:lnTo>
                <a:lnTo>
                  <a:pt x="642747" y="4058691"/>
                </a:lnTo>
                <a:lnTo>
                  <a:pt x="635787" y="4053382"/>
                </a:lnTo>
                <a:lnTo>
                  <a:pt x="581431" y="4052151"/>
                </a:lnTo>
                <a:lnTo>
                  <a:pt x="526961" y="4051833"/>
                </a:lnTo>
                <a:lnTo>
                  <a:pt x="417893" y="4052239"/>
                </a:lnTo>
                <a:lnTo>
                  <a:pt x="363410" y="4052062"/>
                </a:lnTo>
                <a:lnTo>
                  <a:pt x="339915" y="4039565"/>
                </a:lnTo>
                <a:lnTo>
                  <a:pt x="332066" y="4016768"/>
                </a:lnTo>
                <a:lnTo>
                  <a:pt x="339902" y="3994061"/>
                </a:lnTo>
                <a:lnTo>
                  <a:pt x="363410" y="3981831"/>
                </a:lnTo>
                <a:lnTo>
                  <a:pt x="386092" y="3980827"/>
                </a:lnTo>
                <a:lnTo>
                  <a:pt x="433666" y="3982377"/>
                </a:lnTo>
                <a:lnTo>
                  <a:pt x="456679" y="3981462"/>
                </a:lnTo>
                <a:lnTo>
                  <a:pt x="356374" y="3954970"/>
                </a:lnTo>
                <a:lnTo>
                  <a:pt x="322313" y="3972915"/>
                </a:lnTo>
                <a:lnTo>
                  <a:pt x="305777" y="4005516"/>
                </a:lnTo>
                <a:lnTo>
                  <a:pt x="309003" y="4041711"/>
                </a:lnTo>
                <a:lnTo>
                  <a:pt x="334264" y="4070413"/>
                </a:lnTo>
                <a:lnTo>
                  <a:pt x="337058" y="4072013"/>
                </a:lnTo>
                <a:lnTo>
                  <a:pt x="352679" y="4079062"/>
                </a:lnTo>
                <a:lnTo>
                  <a:pt x="594791" y="4079062"/>
                </a:lnTo>
                <a:lnTo>
                  <a:pt x="589407" y="4085526"/>
                </a:lnTo>
                <a:lnTo>
                  <a:pt x="563079" y="4116070"/>
                </a:lnTo>
                <a:lnTo>
                  <a:pt x="555840" y="4129240"/>
                </a:lnTo>
                <a:lnTo>
                  <a:pt x="258953" y="4129455"/>
                </a:lnTo>
                <a:lnTo>
                  <a:pt x="249288" y="4134218"/>
                </a:lnTo>
                <a:lnTo>
                  <a:pt x="246113" y="4143044"/>
                </a:lnTo>
                <a:lnTo>
                  <a:pt x="249351" y="4151833"/>
                </a:lnTo>
                <a:lnTo>
                  <a:pt x="258953" y="4156532"/>
                </a:lnTo>
                <a:lnTo>
                  <a:pt x="553999" y="4156418"/>
                </a:lnTo>
                <a:lnTo>
                  <a:pt x="571411" y="4188206"/>
                </a:lnTo>
                <a:lnTo>
                  <a:pt x="598055" y="4206011"/>
                </a:lnTo>
                <a:lnTo>
                  <a:pt x="629767" y="4207611"/>
                </a:lnTo>
                <a:lnTo>
                  <a:pt x="662381" y="4190758"/>
                </a:lnTo>
                <a:lnTo>
                  <a:pt x="696214" y="4159123"/>
                </a:lnTo>
                <a:lnTo>
                  <a:pt x="761923" y="4089857"/>
                </a:lnTo>
                <a:lnTo>
                  <a:pt x="795591" y="4057485"/>
                </a:lnTo>
                <a:lnTo>
                  <a:pt x="806907" y="4038066"/>
                </a:lnTo>
                <a:lnTo>
                  <a:pt x="810882" y="4017594"/>
                </a:lnTo>
                <a:close/>
              </a:path>
              <a:path w="9492615" h="5745480">
                <a:moveTo>
                  <a:pt x="810882" y="2442172"/>
                </a:moveTo>
                <a:lnTo>
                  <a:pt x="807415" y="2421623"/>
                </a:lnTo>
                <a:lnTo>
                  <a:pt x="796429" y="2401963"/>
                </a:lnTo>
                <a:lnTo>
                  <a:pt x="665391" y="2270099"/>
                </a:lnTo>
                <a:lnTo>
                  <a:pt x="665099" y="1975091"/>
                </a:lnTo>
                <a:lnTo>
                  <a:pt x="647065" y="1937308"/>
                </a:lnTo>
                <a:lnTo>
                  <a:pt x="610616" y="1897634"/>
                </a:lnTo>
                <a:lnTo>
                  <a:pt x="570966" y="1859026"/>
                </a:lnTo>
                <a:lnTo>
                  <a:pt x="530098" y="1820799"/>
                </a:lnTo>
                <a:lnTo>
                  <a:pt x="489953" y="1782318"/>
                </a:lnTo>
                <a:lnTo>
                  <a:pt x="452513" y="1742935"/>
                </a:lnTo>
                <a:lnTo>
                  <a:pt x="443026" y="1732000"/>
                </a:lnTo>
                <a:lnTo>
                  <a:pt x="431876" y="1723263"/>
                </a:lnTo>
                <a:lnTo>
                  <a:pt x="419354" y="1716455"/>
                </a:lnTo>
                <a:lnTo>
                  <a:pt x="405739" y="1711375"/>
                </a:lnTo>
                <a:lnTo>
                  <a:pt x="72618" y="1711375"/>
                </a:lnTo>
                <a:lnTo>
                  <a:pt x="33070" y="1729994"/>
                </a:lnTo>
                <a:lnTo>
                  <a:pt x="2882" y="1777593"/>
                </a:lnTo>
                <a:lnTo>
                  <a:pt x="1028" y="1831619"/>
                </a:lnTo>
                <a:lnTo>
                  <a:pt x="279" y="1885772"/>
                </a:lnTo>
                <a:lnTo>
                  <a:pt x="254" y="1939988"/>
                </a:lnTo>
                <a:lnTo>
                  <a:pt x="965" y="2048471"/>
                </a:lnTo>
                <a:lnTo>
                  <a:pt x="965" y="2102637"/>
                </a:lnTo>
                <a:lnTo>
                  <a:pt x="6108" y="2110536"/>
                </a:lnTo>
                <a:lnTo>
                  <a:pt x="14566" y="2113305"/>
                </a:lnTo>
                <a:lnTo>
                  <a:pt x="22847" y="2110803"/>
                </a:lnTo>
                <a:lnTo>
                  <a:pt x="27482" y="2102904"/>
                </a:lnTo>
                <a:lnTo>
                  <a:pt x="27520" y="1800428"/>
                </a:lnTo>
                <a:lnTo>
                  <a:pt x="30835" y="1779828"/>
                </a:lnTo>
                <a:lnTo>
                  <a:pt x="42405" y="1759712"/>
                </a:lnTo>
                <a:lnTo>
                  <a:pt x="59385" y="1744433"/>
                </a:lnTo>
                <a:lnTo>
                  <a:pt x="78917" y="1738376"/>
                </a:lnTo>
                <a:lnTo>
                  <a:pt x="399427" y="1738376"/>
                </a:lnTo>
                <a:lnTo>
                  <a:pt x="402132" y="1741081"/>
                </a:lnTo>
                <a:lnTo>
                  <a:pt x="402132" y="1819656"/>
                </a:lnTo>
                <a:lnTo>
                  <a:pt x="407708" y="1826729"/>
                </a:lnTo>
                <a:lnTo>
                  <a:pt x="409359" y="1827479"/>
                </a:lnTo>
                <a:lnTo>
                  <a:pt x="416636" y="1828761"/>
                </a:lnTo>
                <a:lnTo>
                  <a:pt x="423621" y="1826691"/>
                </a:lnTo>
                <a:lnTo>
                  <a:pt x="428879" y="1821865"/>
                </a:lnTo>
                <a:lnTo>
                  <a:pt x="430949" y="1814906"/>
                </a:lnTo>
                <a:lnTo>
                  <a:pt x="430949" y="1759991"/>
                </a:lnTo>
                <a:lnTo>
                  <a:pt x="616407" y="1947265"/>
                </a:lnTo>
                <a:lnTo>
                  <a:pt x="455256" y="1947265"/>
                </a:lnTo>
                <a:lnTo>
                  <a:pt x="449199" y="1944966"/>
                </a:lnTo>
                <a:lnTo>
                  <a:pt x="442290" y="1939442"/>
                </a:lnTo>
                <a:lnTo>
                  <a:pt x="436219" y="1932660"/>
                </a:lnTo>
                <a:lnTo>
                  <a:pt x="432650" y="1926628"/>
                </a:lnTo>
                <a:lnTo>
                  <a:pt x="430911" y="1911388"/>
                </a:lnTo>
                <a:lnTo>
                  <a:pt x="431279" y="1892909"/>
                </a:lnTo>
                <a:lnTo>
                  <a:pt x="429539" y="1876082"/>
                </a:lnTo>
                <a:lnTo>
                  <a:pt x="421449" y="1865782"/>
                </a:lnTo>
                <a:lnTo>
                  <a:pt x="407885" y="1867585"/>
                </a:lnTo>
                <a:lnTo>
                  <a:pt x="402158" y="1882762"/>
                </a:lnTo>
                <a:lnTo>
                  <a:pt x="401307" y="1902333"/>
                </a:lnTo>
                <a:lnTo>
                  <a:pt x="402348" y="1917319"/>
                </a:lnTo>
                <a:lnTo>
                  <a:pt x="408317" y="1937893"/>
                </a:lnTo>
                <a:lnTo>
                  <a:pt x="420865" y="1956816"/>
                </a:lnTo>
                <a:lnTo>
                  <a:pt x="438277" y="1970684"/>
                </a:lnTo>
                <a:lnTo>
                  <a:pt x="458851" y="1976069"/>
                </a:lnTo>
                <a:lnTo>
                  <a:pt x="638022" y="1976069"/>
                </a:lnTo>
                <a:lnTo>
                  <a:pt x="638022" y="2253361"/>
                </a:lnTo>
                <a:lnTo>
                  <a:pt x="602157" y="2251379"/>
                </a:lnTo>
                <a:lnTo>
                  <a:pt x="572985" y="2268232"/>
                </a:lnTo>
                <a:lnTo>
                  <a:pt x="556437" y="2297773"/>
                </a:lnTo>
                <a:lnTo>
                  <a:pt x="558457" y="2333841"/>
                </a:lnTo>
                <a:lnTo>
                  <a:pt x="565277" y="2346972"/>
                </a:lnTo>
                <a:lnTo>
                  <a:pt x="574535" y="2358174"/>
                </a:lnTo>
                <a:lnTo>
                  <a:pt x="584835" y="2368613"/>
                </a:lnTo>
                <a:lnTo>
                  <a:pt x="594791" y="2379421"/>
                </a:lnTo>
                <a:lnTo>
                  <a:pt x="510387" y="2379421"/>
                </a:lnTo>
                <a:lnTo>
                  <a:pt x="505002" y="2385530"/>
                </a:lnTo>
                <a:lnTo>
                  <a:pt x="500646" y="2395524"/>
                </a:lnTo>
                <a:lnTo>
                  <a:pt x="504774" y="2403310"/>
                </a:lnTo>
                <a:lnTo>
                  <a:pt x="513257" y="2406027"/>
                </a:lnTo>
                <a:lnTo>
                  <a:pt x="541667" y="2405799"/>
                </a:lnTo>
                <a:lnTo>
                  <a:pt x="570941" y="2406815"/>
                </a:lnTo>
                <a:lnTo>
                  <a:pt x="628192" y="2406497"/>
                </a:lnTo>
                <a:lnTo>
                  <a:pt x="643001" y="2392794"/>
                </a:lnTo>
                <a:lnTo>
                  <a:pt x="640549" y="2384971"/>
                </a:lnTo>
                <a:lnTo>
                  <a:pt x="630478" y="2372753"/>
                </a:lnTo>
                <a:lnTo>
                  <a:pt x="615988" y="2359495"/>
                </a:lnTo>
                <a:lnTo>
                  <a:pt x="601002" y="2346109"/>
                </a:lnTo>
                <a:lnTo>
                  <a:pt x="589407" y="2333485"/>
                </a:lnTo>
                <a:lnTo>
                  <a:pt x="582256" y="2307894"/>
                </a:lnTo>
                <a:lnTo>
                  <a:pt x="593051" y="2286876"/>
                </a:lnTo>
                <a:lnTo>
                  <a:pt x="614641" y="2276995"/>
                </a:lnTo>
                <a:lnTo>
                  <a:pt x="639851" y="2284844"/>
                </a:lnTo>
                <a:lnTo>
                  <a:pt x="671233" y="2317978"/>
                </a:lnTo>
                <a:lnTo>
                  <a:pt x="740498" y="2381720"/>
                </a:lnTo>
                <a:lnTo>
                  <a:pt x="771309" y="2414486"/>
                </a:lnTo>
                <a:lnTo>
                  <a:pt x="779691" y="2427452"/>
                </a:lnTo>
                <a:lnTo>
                  <a:pt x="782955" y="2440254"/>
                </a:lnTo>
                <a:lnTo>
                  <a:pt x="780808" y="2453233"/>
                </a:lnTo>
                <a:lnTo>
                  <a:pt x="773023" y="2466695"/>
                </a:lnTo>
                <a:lnTo>
                  <a:pt x="638911" y="2599080"/>
                </a:lnTo>
                <a:lnTo>
                  <a:pt x="613752" y="2606116"/>
                </a:lnTo>
                <a:lnTo>
                  <a:pt x="592620" y="2595842"/>
                </a:lnTo>
                <a:lnTo>
                  <a:pt x="582256" y="2574823"/>
                </a:lnTo>
                <a:lnTo>
                  <a:pt x="589407" y="2549575"/>
                </a:lnTo>
                <a:lnTo>
                  <a:pt x="601002" y="2536952"/>
                </a:lnTo>
                <a:lnTo>
                  <a:pt x="616000" y="2523566"/>
                </a:lnTo>
                <a:lnTo>
                  <a:pt x="630478" y="2510307"/>
                </a:lnTo>
                <a:lnTo>
                  <a:pt x="640549" y="2498102"/>
                </a:lnTo>
                <a:lnTo>
                  <a:pt x="645160" y="2490139"/>
                </a:lnTo>
                <a:lnTo>
                  <a:pt x="642747" y="2483281"/>
                </a:lnTo>
                <a:lnTo>
                  <a:pt x="635787" y="2477973"/>
                </a:lnTo>
                <a:lnTo>
                  <a:pt x="581431" y="2476728"/>
                </a:lnTo>
                <a:lnTo>
                  <a:pt x="526961" y="2476423"/>
                </a:lnTo>
                <a:lnTo>
                  <a:pt x="417893" y="2476817"/>
                </a:lnTo>
                <a:lnTo>
                  <a:pt x="363410" y="2476652"/>
                </a:lnTo>
                <a:lnTo>
                  <a:pt x="339915" y="2464143"/>
                </a:lnTo>
                <a:lnTo>
                  <a:pt x="332066" y="2441346"/>
                </a:lnTo>
                <a:lnTo>
                  <a:pt x="339902" y="2418651"/>
                </a:lnTo>
                <a:lnTo>
                  <a:pt x="363410" y="2406421"/>
                </a:lnTo>
                <a:lnTo>
                  <a:pt x="386092" y="2405418"/>
                </a:lnTo>
                <a:lnTo>
                  <a:pt x="433666" y="2406967"/>
                </a:lnTo>
                <a:lnTo>
                  <a:pt x="456679" y="2406040"/>
                </a:lnTo>
                <a:lnTo>
                  <a:pt x="356374" y="2379561"/>
                </a:lnTo>
                <a:lnTo>
                  <a:pt x="322313" y="2397506"/>
                </a:lnTo>
                <a:lnTo>
                  <a:pt x="305777" y="2430107"/>
                </a:lnTo>
                <a:lnTo>
                  <a:pt x="309003" y="2466302"/>
                </a:lnTo>
                <a:lnTo>
                  <a:pt x="334264" y="2494991"/>
                </a:lnTo>
                <a:lnTo>
                  <a:pt x="337058" y="2496591"/>
                </a:lnTo>
                <a:lnTo>
                  <a:pt x="352679" y="2503652"/>
                </a:lnTo>
                <a:lnTo>
                  <a:pt x="594791" y="2503652"/>
                </a:lnTo>
                <a:lnTo>
                  <a:pt x="589407" y="2510117"/>
                </a:lnTo>
                <a:lnTo>
                  <a:pt x="563079" y="2540660"/>
                </a:lnTo>
                <a:lnTo>
                  <a:pt x="555840" y="2553830"/>
                </a:lnTo>
                <a:lnTo>
                  <a:pt x="258953" y="2554033"/>
                </a:lnTo>
                <a:lnTo>
                  <a:pt x="249288" y="2558808"/>
                </a:lnTo>
                <a:lnTo>
                  <a:pt x="246113" y="2567622"/>
                </a:lnTo>
                <a:lnTo>
                  <a:pt x="249351" y="2576411"/>
                </a:lnTo>
                <a:lnTo>
                  <a:pt x="258953" y="2581110"/>
                </a:lnTo>
                <a:lnTo>
                  <a:pt x="553999" y="2580995"/>
                </a:lnTo>
                <a:lnTo>
                  <a:pt x="571411" y="2612783"/>
                </a:lnTo>
                <a:lnTo>
                  <a:pt x="598055" y="2630589"/>
                </a:lnTo>
                <a:lnTo>
                  <a:pt x="629767" y="2632189"/>
                </a:lnTo>
                <a:lnTo>
                  <a:pt x="662381" y="2615349"/>
                </a:lnTo>
                <a:lnTo>
                  <a:pt x="696214" y="2583713"/>
                </a:lnTo>
                <a:lnTo>
                  <a:pt x="761923" y="2514447"/>
                </a:lnTo>
                <a:lnTo>
                  <a:pt x="795591" y="2482075"/>
                </a:lnTo>
                <a:lnTo>
                  <a:pt x="806907" y="2462644"/>
                </a:lnTo>
                <a:lnTo>
                  <a:pt x="810882" y="2442172"/>
                </a:lnTo>
                <a:close/>
              </a:path>
              <a:path w="9492615" h="5745480">
                <a:moveTo>
                  <a:pt x="9492132" y="401904"/>
                </a:moveTo>
                <a:lnTo>
                  <a:pt x="9489427" y="355041"/>
                </a:lnTo>
                <a:lnTo>
                  <a:pt x="9481515" y="309753"/>
                </a:lnTo>
                <a:lnTo>
                  <a:pt x="9468701" y="266357"/>
                </a:lnTo>
                <a:lnTo>
                  <a:pt x="9451276" y="225158"/>
                </a:lnTo>
                <a:lnTo>
                  <a:pt x="9429559" y="186448"/>
                </a:lnTo>
                <a:lnTo>
                  <a:pt x="9403829" y="150533"/>
                </a:lnTo>
                <a:lnTo>
                  <a:pt x="9374416" y="117716"/>
                </a:lnTo>
                <a:lnTo>
                  <a:pt x="9341599" y="88290"/>
                </a:lnTo>
                <a:lnTo>
                  <a:pt x="9305684" y="62572"/>
                </a:lnTo>
                <a:lnTo>
                  <a:pt x="9266974" y="40855"/>
                </a:lnTo>
                <a:lnTo>
                  <a:pt x="9225775" y="23431"/>
                </a:lnTo>
                <a:lnTo>
                  <a:pt x="9182379" y="10617"/>
                </a:lnTo>
                <a:lnTo>
                  <a:pt x="9137091" y="2705"/>
                </a:lnTo>
                <a:lnTo>
                  <a:pt x="9090228" y="0"/>
                </a:lnTo>
                <a:lnTo>
                  <a:pt x="1577149" y="0"/>
                </a:lnTo>
                <a:lnTo>
                  <a:pt x="1530286" y="2705"/>
                </a:lnTo>
                <a:lnTo>
                  <a:pt x="1484998" y="10617"/>
                </a:lnTo>
                <a:lnTo>
                  <a:pt x="1441615" y="23431"/>
                </a:lnTo>
                <a:lnTo>
                  <a:pt x="1400416" y="40855"/>
                </a:lnTo>
                <a:lnTo>
                  <a:pt x="1361706" y="62572"/>
                </a:lnTo>
                <a:lnTo>
                  <a:pt x="1325791" y="88290"/>
                </a:lnTo>
                <a:lnTo>
                  <a:pt x="1292974" y="117716"/>
                </a:lnTo>
                <a:lnTo>
                  <a:pt x="1263548" y="150533"/>
                </a:lnTo>
                <a:lnTo>
                  <a:pt x="1237818" y="186448"/>
                </a:lnTo>
                <a:lnTo>
                  <a:pt x="1216101" y="225158"/>
                </a:lnTo>
                <a:lnTo>
                  <a:pt x="1198676" y="266357"/>
                </a:lnTo>
                <a:lnTo>
                  <a:pt x="1185862" y="309753"/>
                </a:lnTo>
                <a:lnTo>
                  <a:pt x="1177950" y="355041"/>
                </a:lnTo>
                <a:lnTo>
                  <a:pt x="1175258" y="401904"/>
                </a:lnTo>
                <a:lnTo>
                  <a:pt x="1177950" y="448779"/>
                </a:lnTo>
                <a:lnTo>
                  <a:pt x="1185862" y="494055"/>
                </a:lnTo>
                <a:lnTo>
                  <a:pt x="1198676" y="537451"/>
                </a:lnTo>
                <a:lnTo>
                  <a:pt x="1216101" y="578650"/>
                </a:lnTo>
                <a:lnTo>
                  <a:pt x="1237818" y="617359"/>
                </a:lnTo>
                <a:lnTo>
                  <a:pt x="1263548" y="653275"/>
                </a:lnTo>
                <a:lnTo>
                  <a:pt x="1292974" y="686092"/>
                </a:lnTo>
                <a:lnTo>
                  <a:pt x="1325791" y="715518"/>
                </a:lnTo>
                <a:lnTo>
                  <a:pt x="1361706" y="741235"/>
                </a:lnTo>
                <a:lnTo>
                  <a:pt x="1400416" y="762952"/>
                </a:lnTo>
                <a:lnTo>
                  <a:pt x="1441615" y="780376"/>
                </a:lnTo>
                <a:lnTo>
                  <a:pt x="1484998" y="793191"/>
                </a:lnTo>
                <a:lnTo>
                  <a:pt x="1530286" y="801103"/>
                </a:lnTo>
                <a:lnTo>
                  <a:pt x="1577149" y="803808"/>
                </a:lnTo>
                <a:lnTo>
                  <a:pt x="9090228" y="803808"/>
                </a:lnTo>
                <a:lnTo>
                  <a:pt x="9137091" y="801103"/>
                </a:lnTo>
                <a:lnTo>
                  <a:pt x="9182379" y="793191"/>
                </a:lnTo>
                <a:lnTo>
                  <a:pt x="9225775" y="780376"/>
                </a:lnTo>
                <a:lnTo>
                  <a:pt x="9266974" y="762952"/>
                </a:lnTo>
                <a:lnTo>
                  <a:pt x="9305684" y="741235"/>
                </a:lnTo>
                <a:lnTo>
                  <a:pt x="9341599" y="715518"/>
                </a:lnTo>
                <a:lnTo>
                  <a:pt x="9374416" y="686092"/>
                </a:lnTo>
                <a:lnTo>
                  <a:pt x="9403829" y="653275"/>
                </a:lnTo>
                <a:lnTo>
                  <a:pt x="9429559" y="617359"/>
                </a:lnTo>
                <a:lnTo>
                  <a:pt x="9451276" y="578650"/>
                </a:lnTo>
                <a:lnTo>
                  <a:pt x="9468701" y="537451"/>
                </a:lnTo>
                <a:lnTo>
                  <a:pt x="9481515" y="494055"/>
                </a:lnTo>
                <a:lnTo>
                  <a:pt x="9489427" y="448779"/>
                </a:lnTo>
                <a:lnTo>
                  <a:pt x="9492132" y="401904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12834" y="5555755"/>
            <a:ext cx="5123180" cy="102585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Escala</a:t>
            </a:r>
            <a:r>
              <a:rPr sz="2200" spc="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5</a:t>
            </a:r>
            <a:r>
              <a:rPr sz="2200" b="1" spc="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 spc="-10">
                <a:solidFill>
                  <a:srgbClr val="EB959D"/>
                </a:solidFill>
                <a:latin typeface="Noto Sans"/>
                <a:cs typeface="Noto Sans"/>
              </a:rPr>
              <a:t>ítems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endParaRPr sz="2200">
              <a:latin typeface="Noto Sans"/>
              <a:cs typeface="Noto Sans"/>
            </a:endParaRPr>
          </a:p>
          <a:p>
            <a:pPr marL="12700" marR="5080">
              <a:lnSpc>
                <a:spcPct val="101099"/>
              </a:lnSpc>
            </a:pP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Mide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índice</a:t>
            </a:r>
            <a:r>
              <a:rPr sz="2200" b="1" spc="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200" b="1" spc="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bienestar</a:t>
            </a:r>
            <a:r>
              <a:rPr sz="2200" b="1" spc="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spc="-25">
                <a:solidFill>
                  <a:srgbClr val="7F8487"/>
                </a:solidFill>
                <a:latin typeface="Noto Sans"/>
                <a:cs typeface="Noto Sans"/>
              </a:rPr>
              <a:t>las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últimas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2</a:t>
            </a:r>
            <a:r>
              <a:rPr sz="2200" b="1" spc="1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 spc="-10">
                <a:solidFill>
                  <a:srgbClr val="EB959D"/>
                </a:solidFill>
                <a:latin typeface="Noto Sans"/>
                <a:cs typeface="Noto Sans"/>
              </a:rPr>
              <a:t>semanas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endParaRPr sz="220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0507" y="6532003"/>
            <a:ext cx="99949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900" b="1">
                <a:solidFill>
                  <a:srgbClr val="EB959D"/>
                </a:solidFill>
                <a:latin typeface="Noto Sans"/>
                <a:cs typeface="Noto Sans"/>
              </a:rPr>
              <a:t>WHO-</a:t>
            </a:r>
            <a:r>
              <a:rPr sz="1900" b="1" spc="-25">
                <a:solidFill>
                  <a:srgbClr val="EB959D"/>
                </a:solidFill>
                <a:latin typeface="Noto Sans"/>
                <a:cs typeface="Noto Sans"/>
              </a:rPr>
              <a:t>5</a:t>
            </a:r>
            <a:r>
              <a:rPr sz="1650" b="1" spc="-37" baseline="32828">
                <a:solidFill>
                  <a:srgbClr val="EB959D"/>
                </a:solidFill>
                <a:latin typeface="Noto Sans"/>
                <a:cs typeface="Noto Sans"/>
              </a:rPr>
              <a:t>4</a:t>
            </a:r>
            <a:endParaRPr sz="1650" baseline="32828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2833" y="7263760"/>
            <a:ext cx="4886960" cy="8375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7000"/>
              </a:lnSpc>
            </a:pP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20</a:t>
            </a:r>
            <a:r>
              <a:rPr sz="2200" b="1" spc="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200" b="1">
                <a:solidFill>
                  <a:srgbClr val="EB959D"/>
                </a:solidFill>
                <a:latin typeface="Noto Sans"/>
                <a:cs typeface="Noto Sans"/>
              </a:rPr>
              <a:t>ítems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Específica</a:t>
            </a:r>
            <a:r>
              <a:rPr sz="220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2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psoriasis.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Creada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2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00" spc="-10">
                <a:solidFill>
                  <a:srgbClr val="7F8487"/>
                </a:solidFill>
                <a:latin typeface="Noto Sans"/>
                <a:cs typeface="Noto Sans"/>
              </a:rPr>
              <a:t>España.</a:t>
            </a:r>
            <a:endParaRPr sz="2200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5226" y="8069283"/>
            <a:ext cx="122999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spcBef>
                <a:spcPts val="135"/>
              </a:spcBef>
            </a:pPr>
            <a:r>
              <a:rPr sz="1900" b="1">
                <a:solidFill>
                  <a:srgbClr val="EB959D"/>
                </a:solidFill>
                <a:latin typeface="Noto Sans"/>
                <a:cs typeface="Noto Sans"/>
              </a:rPr>
              <a:t>PSO-</a:t>
            </a:r>
            <a:r>
              <a:rPr sz="1900" b="1" spc="-10">
                <a:solidFill>
                  <a:srgbClr val="EB959D"/>
                </a:solidFill>
                <a:latin typeface="Noto Sans"/>
                <a:cs typeface="Noto Sans"/>
              </a:rPr>
              <a:t>LIFE</a:t>
            </a:r>
            <a:r>
              <a:rPr sz="1650" b="1" spc="-15" baseline="32828">
                <a:solidFill>
                  <a:srgbClr val="EB959D"/>
                </a:solidFill>
                <a:latin typeface="Noto Sans"/>
                <a:cs typeface="Noto Sans"/>
              </a:rPr>
              <a:t>5</a:t>
            </a:r>
            <a:endParaRPr sz="1650" baseline="32828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0163" y="2465758"/>
            <a:ext cx="9177655" cy="1212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spcBef>
                <a:spcPts val="1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Síntomas psicológicos y de calidad de </a:t>
            </a:r>
            <a:r>
              <a:rPr sz="2700" b="1" spc="-20">
                <a:solidFill>
                  <a:srgbClr val="FFFFFF"/>
                </a:solidFill>
                <a:latin typeface="Noto Sans"/>
                <a:cs typeface="Noto Sans"/>
              </a:rPr>
              <a:t>vida</a:t>
            </a:r>
            <a:endParaRPr sz="2700">
              <a:latin typeface="Noto Sans"/>
              <a:cs typeface="Noto Sans"/>
            </a:endParaRPr>
          </a:p>
          <a:p>
            <a:pPr marR="59690" algn="r">
              <a:spcBef>
                <a:spcPts val="3325"/>
              </a:spcBef>
            </a:pP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Utiliza</a:t>
            </a:r>
            <a:r>
              <a:rPr sz="230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EB959D"/>
                </a:solidFill>
                <a:latin typeface="Noto Sans"/>
                <a:cs typeface="Noto Sans"/>
              </a:rPr>
              <a:t>escalas</a:t>
            </a:r>
            <a:r>
              <a:rPr sz="2300" b="1" spc="-9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300" b="1">
                <a:solidFill>
                  <a:srgbClr val="EB959D"/>
                </a:solidFill>
                <a:latin typeface="Noto Sans"/>
                <a:cs typeface="Noto Sans"/>
              </a:rPr>
              <a:t>validadas</a:t>
            </a:r>
            <a:r>
              <a:rPr sz="2300" b="1" spc="-9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30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10">
                <a:solidFill>
                  <a:srgbClr val="7F8487"/>
                </a:solidFill>
                <a:latin typeface="Noto Sans"/>
                <a:cs typeface="Noto Sans"/>
              </a:rPr>
              <a:t>cuantifican</a:t>
            </a:r>
            <a:r>
              <a:rPr sz="230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30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25">
                <a:solidFill>
                  <a:srgbClr val="7F8487"/>
                </a:solidFill>
                <a:latin typeface="Noto Sans"/>
                <a:cs typeface="Noto Sans"/>
              </a:rPr>
              <a:t>repercusión</a:t>
            </a:r>
            <a:r>
              <a:rPr sz="230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300" spc="-10">
                <a:solidFill>
                  <a:srgbClr val="7F8487"/>
                </a:solidFill>
                <a:latin typeface="Noto Sans"/>
                <a:cs typeface="Noto Sans"/>
              </a:rPr>
              <a:t>psicosocial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14485" y="4991199"/>
            <a:ext cx="2095500" cy="1548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algn="ctr">
              <a:lnSpc>
                <a:spcPct val="111100"/>
              </a:lnSpc>
              <a:spcBef>
                <a:spcPts val="95"/>
              </a:spcBef>
            </a:pP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Ofrecer</a:t>
            </a:r>
            <a:r>
              <a:rPr sz="2250" b="1" spc="-5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250" b="1" spc="-10">
                <a:solidFill>
                  <a:srgbClr val="1D6A85"/>
                </a:solidFill>
                <a:latin typeface="Noto Sans"/>
                <a:cs typeface="Noto Sans"/>
              </a:rPr>
              <a:t>apoyo psicológico</a:t>
            </a:r>
            <a:r>
              <a:rPr sz="1950" b="1" spc="-15" baseline="32051">
                <a:solidFill>
                  <a:srgbClr val="1D6A85"/>
                </a:solidFill>
                <a:latin typeface="Noto Sans"/>
                <a:cs typeface="Noto Sans"/>
              </a:rPr>
              <a:t>1,2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individual</a:t>
            </a:r>
            <a:endParaRPr sz="2250">
              <a:latin typeface="Noto Sans"/>
              <a:cs typeface="Noto Sans"/>
            </a:endParaRPr>
          </a:p>
          <a:p>
            <a:pPr marL="74295" algn="ctr">
              <a:spcBef>
                <a:spcPts val="300"/>
              </a:spcBef>
            </a:pP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o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familiar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593184" y="4991198"/>
            <a:ext cx="1778000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465" marR="30480" algn="ctr">
              <a:lnSpc>
                <a:spcPct val="111100"/>
              </a:lnSpc>
              <a:spcBef>
                <a:spcPts val="95"/>
              </a:spcBef>
            </a:pP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Evaluar </a:t>
            </a:r>
            <a:r>
              <a:rPr sz="2250" b="1" spc="-25">
                <a:solidFill>
                  <a:srgbClr val="1D6A85"/>
                </a:solidFill>
                <a:latin typeface="Noto Sans"/>
                <a:cs typeface="Noto Sans"/>
              </a:rPr>
              <a:t>al </a:t>
            </a: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paciente </a:t>
            </a:r>
            <a:r>
              <a:rPr sz="2250" b="1" spc="-50">
                <a:solidFill>
                  <a:srgbClr val="1D6A85"/>
                </a:solidFill>
                <a:latin typeface="Noto Sans"/>
                <a:cs typeface="Noto Sans"/>
              </a:rPr>
              <a:t>y </a:t>
            </a: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su </a:t>
            </a:r>
            <a:r>
              <a:rPr sz="2250" b="1" spc="-10">
                <a:solidFill>
                  <a:srgbClr val="1D6A85"/>
                </a:solidFill>
                <a:latin typeface="Noto Sans"/>
                <a:cs typeface="Noto Sans"/>
              </a:rPr>
              <a:t>entorno</a:t>
            </a:r>
            <a:r>
              <a:rPr sz="1950" b="1" spc="-15" baseline="32051">
                <a:solidFill>
                  <a:srgbClr val="1D6A85"/>
                </a:solidFill>
                <a:latin typeface="Noto Sans"/>
                <a:cs typeface="Noto Sans"/>
              </a:rPr>
              <a:t>1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sobre</a:t>
            </a:r>
            <a:r>
              <a:rPr sz="22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50" spc="-25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enfermedad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su</a:t>
            </a:r>
            <a:r>
              <a:rPr sz="22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impacto emocional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21389" y="4991198"/>
            <a:ext cx="1731010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algn="ctr">
              <a:lnSpc>
                <a:spcPct val="111100"/>
              </a:lnSpc>
              <a:spcBef>
                <a:spcPts val="95"/>
              </a:spcBef>
            </a:pP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Evaluar </a:t>
            </a:r>
            <a:r>
              <a:rPr sz="2250" b="1" spc="-25">
                <a:solidFill>
                  <a:srgbClr val="1D6A85"/>
                </a:solidFill>
                <a:latin typeface="Noto Sans"/>
                <a:cs typeface="Noto Sans"/>
              </a:rPr>
              <a:t>al </a:t>
            </a: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paciente </a:t>
            </a:r>
            <a:r>
              <a:rPr sz="2250" b="1" spc="-50">
                <a:solidFill>
                  <a:srgbClr val="1D6A85"/>
                </a:solidFill>
                <a:latin typeface="Noto Sans"/>
                <a:cs typeface="Noto Sans"/>
              </a:rPr>
              <a:t>y </a:t>
            </a:r>
            <a:r>
              <a:rPr sz="2250" b="1">
                <a:solidFill>
                  <a:srgbClr val="1D6A85"/>
                </a:solidFill>
                <a:latin typeface="Noto Sans"/>
                <a:cs typeface="Noto Sans"/>
              </a:rPr>
              <a:t>su </a:t>
            </a:r>
            <a:r>
              <a:rPr sz="2250" b="1" spc="-10">
                <a:solidFill>
                  <a:srgbClr val="1D6A85"/>
                </a:solidFill>
                <a:latin typeface="Noto Sans"/>
                <a:cs typeface="Noto Sans"/>
              </a:rPr>
              <a:t>entorno</a:t>
            </a:r>
            <a:r>
              <a:rPr sz="1950" b="1" spc="-15" baseline="32051">
                <a:solidFill>
                  <a:srgbClr val="1D6A85"/>
                </a:solidFill>
                <a:latin typeface="Noto Sans"/>
                <a:cs typeface="Noto Sans"/>
              </a:rPr>
              <a:t>1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que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ayuden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a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controlar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25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estrés</a:t>
            </a:r>
            <a:r>
              <a:rPr sz="22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5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2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250" spc="-25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250" spc="-10">
                <a:solidFill>
                  <a:srgbClr val="7F8487"/>
                </a:solidFill>
                <a:latin typeface="Noto Sans"/>
                <a:cs typeface="Noto Sans"/>
              </a:rPr>
              <a:t>inflamación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56340" y="2465758"/>
            <a:ext cx="528002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Acompañamiento del 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paciente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8387" y="9404274"/>
            <a:ext cx="18265940" cy="63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3185">
              <a:lnSpc>
                <a:spcPct val="109200"/>
              </a:lnSpc>
              <a:spcBef>
                <a:spcPts val="95"/>
              </a:spcBef>
            </a:pP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DLQI:</a:t>
            </a:r>
            <a:r>
              <a:rPr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índice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calidad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vida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dermatología,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por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sus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siglas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inglés;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PSO-LIFE:</a:t>
            </a:r>
            <a:r>
              <a:rPr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cuestionario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específico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calidad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vida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relacionada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psoriasis;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WHO-5:</a:t>
            </a:r>
            <a:r>
              <a:rPr sz="9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índice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bienestar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Organización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Mundial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10">
                <a:solidFill>
                  <a:srgbClr val="939598"/>
                </a:solidFill>
                <a:latin typeface="Noto Sans"/>
                <a:cs typeface="Noto Sans"/>
              </a:rPr>
              <a:t>Salud,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por</a:t>
            </a:r>
            <a:r>
              <a:rPr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sus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siglas</a:t>
            </a:r>
            <a:r>
              <a:rPr sz="9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10">
                <a:solidFill>
                  <a:srgbClr val="939598"/>
                </a:solidFill>
                <a:latin typeface="Noto Sans"/>
                <a:cs typeface="Noto Sans"/>
              </a:rPr>
              <a:t>inglés.</a:t>
            </a:r>
            <a:endParaRPr sz="900"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29"/>
              </a:spcBef>
            </a:pP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González-Parra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Daudén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Depression: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Role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Inflammation.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Actas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Dermo-Sifiliográficas.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2019;110(1):12-19;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Correia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Gayao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Cival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Impact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Mental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South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10">
                <a:solidFill>
                  <a:srgbClr val="939598"/>
                </a:solidFill>
                <a:latin typeface="Noto Sans"/>
                <a:cs typeface="Noto Sans"/>
              </a:rPr>
              <a:t>Health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Policy.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2025;4:202.Newone;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9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Finlay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30">
                <a:solidFill>
                  <a:srgbClr val="939598"/>
                </a:solidFill>
                <a:latin typeface="Noto Sans"/>
                <a:cs typeface="Noto Sans"/>
              </a:rPr>
              <a:t>AY,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Khan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GK.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Dermatology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Life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Quality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Index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(DLQI)--a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simple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practical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measure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routine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clinical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use.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Clin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Exp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Dermatol.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1994;19(3):210-21;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4.</a:t>
            </a:r>
            <a:r>
              <a:rPr sz="9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World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Organization.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(1998).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25">
                <a:solidFill>
                  <a:srgbClr val="939598"/>
                </a:solidFill>
                <a:latin typeface="Noto Sans"/>
                <a:cs typeface="Noto Sans"/>
              </a:rPr>
              <a:t>The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World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Organization–Five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10">
                <a:solidFill>
                  <a:srgbClr val="939598"/>
                </a:solidFill>
                <a:latin typeface="Noto Sans"/>
                <a:cs typeface="Noto Sans"/>
              </a:rPr>
              <a:t>Well-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Being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Index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(WHO-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5):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OMS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(cinco)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Índice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Bienestar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(versión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1998),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traducción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española.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World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Organization.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Disponible</a:t>
            </a:r>
            <a:r>
              <a:rPr sz="90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en: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https://cdn.who.int/media/docs/default-</a:t>
            </a:r>
            <a:r>
              <a:rPr sz="900" spc="-10">
                <a:solidFill>
                  <a:srgbClr val="939598"/>
                </a:solidFill>
                <a:latin typeface="Noto Sans"/>
                <a:cs typeface="Noto Sans"/>
              </a:rPr>
              <a:t>source/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mental-health/oms-(cinco)-indice-debienestar-(oms-5).pdf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(consultado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diciembre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2025);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b="1">
                <a:solidFill>
                  <a:srgbClr val="939598"/>
                </a:solidFill>
                <a:latin typeface="Noto Sans"/>
                <a:cs typeface="Noto Sans"/>
              </a:rPr>
              <a:t>5.</a:t>
            </a:r>
            <a:r>
              <a:rPr sz="9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Dauden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Herrera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Puig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L,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Validation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new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tool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to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assess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health-related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quality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life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psoriasis:</a:t>
            </a:r>
            <a:r>
              <a:rPr sz="9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9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PSO-</a:t>
            </a:r>
            <a:r>
              <a:rPr sz="900" spc="-20">
                <a:solidFill>
                  <a:srgbClr val="939598"/>
                </a:solidFill>
                <a:latin typeface="Noto Sans"/>
                <a:cs typeface="Noto Sans"/>
              </a:rPr>
              <a:t>LIFE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questionnaire.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Qual</a:t>
            </a:r>
            <a:r>
              <a:rPr sz="9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Life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Outcomes.2012;10:56.</a:t>
            </a:r>
            <a:r>
              <a:rPr sz="9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Published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2012</a:t>
            </a:r>
            <a:r>
              <a:rPr sz="9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>
                <a:solidFill>
                  <a:srgbClr val="939598"/>
                </a:solidFill>
                <a:latin typeface="Noto Sans"/>
                <a:cs typeface="Noto Sans"/>
              </a:rPr>
              <a:t>May</a:t>
            </a:r>
            <a:r>
              <a:rPr sz="900" spc="5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900" spc="-25">
                <a:solidFill>
                  <a:srgbClr val="939598"/>
                </a:solidFill>
                <a:latin typeface="Noto Sans"/>
                <a:cs typeface="Noto Sans"/>
              </a:rPr>
              <a:t>24.</a:t>
            </a:r>
            <a:endParaRPr sz="900">
              <a:latin typeface="Noto Sans"/>
              <a:cs typeface="Noto San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209511" y="241091"/>
            <a:ext cx="13822044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t>ES</a:t>
            </a:r>
            <a:r>
              <a:rPr spc="-85"/>
              <a:t> </a:t>
            </a:r>
            <a:r>
              <a:rPr spc="-10"/>
              <a:t>RECOMENDABLE</a:t>
            </a:r>
            <a:r>
              <a:rPr spc="-85"/>
              <a:t> </a:t>
            </a:r>
            <a:r>
              <a:rPr spc="-10"/>
              <a:t>EVALUAR</a:t>
            </a:r>
            <a:r>
              <a:rPr spc="-85"/>
              <a:t> </a:t>
            </a:r>
            <a:r>
              <a:t>LA</a:t>
            </a:r>
            <a:r>
              <a:rPr spc="-85"/>
              <a:t> </a:t>
            </a:r>
            <a:r>
              <a:t>ESFERA</a:t>
            </a:r>
            <a:r>
              <a:rPr spc="-85"/>
              <a:t> </a:t>
            </a:r>
            <a:r>
              <a:rPr spc="-20"/>
              <a:t>MENTAL</a:t>
            </a:r>
            <a:r>
              <a:rPr spc="-80"/>
              <a:t> </a:t>
            </a:r>
            <a:r>
              <a:t>DE</a:t>
            </a:r>
            <a:r>
              <a:rPr spc="-85"/>
              <a:t> </a:t>
            </a:r>
            <a:r>
              <a:t>TUS</a:t>
            </a:r>
            <a:r>
              <a:rPr spc="-85"/>
              <a:t> </a:t>
            </a:r>
            <a:r>
              <a:rPr spc="-10"/>
              <a:t>PACIENTES </a:t>
            </a:r>
            <a:r>
              <a:t>CON</a:t>
            </a:r>
            <a:r>
              <a:rPr spc="-90"/>
              <a:t> </a:t>
            </a:r>
            <a:r>
              <a:rPr spc="-10"/>
              <a:t>PSORIASIS</a:t>
            </a:r>
            <a:r>
              <a:rPr sz="2850" spc="-15" baseline="32163"/>
              <a:t>1,2</a:t>
            </a:r>
            <a:endParaRPr sz="2850" baseline="32163"/>
          </a:p>
        </p:txBody>
      </p:sp>
      <p:sp>
        <p:nvSpPr>
          <p:cNvPr id="19" name="object 19"/>
          <p:cNvSpPr/>
          <p:nvPr/>
        </p:nvSpPr>
        <p:spPr>
          <a:xfrm>
            <a:off x="16467827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680297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EF90-6685-0430-2FC5-D114510A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C8C1C7-7A1F-5DA7-CAFE-87D9309AF7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7"/>
          <a:stretch>
            <a:fillRect/>
          </a:stretch>
        </p:blipFill>
        <p:spPr>
          <a:xfrm>
            <a:off x="8936" y="0"/>
            <a:ext cx="20101514" cy="10226675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ECA945DB-DB98-8AE1-1BBA-334AA6EF79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46840" y="-413038"/>
            <a:ext cx="3594850" cy="4720401"/>
          </a:xfrm>
          <a:prstGeom prst="rect">
            <a:avLst/>
          </a:prstGeom>
        </p:spPr>
      </p:pic>
      <p:grpSp>
        <p:nvGrpSpPr>
          <p:cNvPr id="19" name="object 19">
            <a:extLst>
              <a:ext uri="{FF2B5EF4-FFF2-40B4-BE49-F238E27FC236}">
                <a16:creationId xmlns:a16="http://schemas.microsoft.com/office/drawing/2014/main" id="{33885C14-55C1-F35D-E776-55E947C70842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59A6AADE-F741-B60A-37C4-EE5F3561CA0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B59657BC-6E46-0B98-2D0D-57D94E66AE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432DF5DF-B2E5-AD15-1C22-8CE8630AA5F6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30CEBC87-58BA-8D4B-94CA-041DC28DEF8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C26330BD-1C97-531C-15C6-420D070E89A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8C5B6AC8-B13A-8D32-3219-663544B234D6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9D37491D-BA55-772C-2B36-13F998779D9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20C70FC6-91D3-69A9-9FEE-D0EB844501E4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EC16172B-6059-A36A-7009-884742DD9EB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DD113DB5-D97E-3371-10DB-2D10F4BB6A5C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560371B5-762B-EE97-C8BB-592DF4BD92B3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073748C9-1299-A0DB-A72E-7F8B74A2732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FD0E5437-4416-E76A-B6D8-F94D982274B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EDCC315B-0A3B-900D-5D91-F66E66634180}"/>
              </a:ext>
            </a:extLst>
          </p:cNvPr>
          <p:cNvSpPr txBox="1"/>
          <p:nvPr/>
        </p:nvSpPr>
        <p:spPr>
          <a:xfrm>
            <a:off x="3285099" y="10402457"/>
            <a:ext cx="13533364" cy="710003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sz="1300" b="1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chemeClr val="bg1"/>
                </a:solidFill>
                <a:latin typeface="Noto Sans"/>
                <a:cs typeface="Noto Sans"/>
              </a:rPr>
              <a:t>cardiovascular.</a:t>
            </a:r>
            <a:endParaRPr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sz="1300" b="1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International Federation of Psoriasis Associations (IFPA). World Psoriasis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Day 2022: Breaking the Chain. Disponible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https://ifpa-pso.com/world-psoriasis-day.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Acceso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28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nov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 2025; </a:t>
            </a: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0DE6A7CC-E415-5E77-5910-0C6D757A0C0E}"/>
              </a:ext>
            </a:extLst>
          </p:cNvPr>
          <p:cNvSpPr txBox="1">
            <a:spLocks/>
          </p:cNvSpPr>
          <p:nvPr/>
        </p:nvSpPr>
        <p:spPr>
          <a:xfrm>
            <a:off x="1131666" y="1071282"/>
            <a:ext cx="17689965" cy="8758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38100" marR="30480" indent="233679" algn="l">
              <a:lnSpc>
                <a:spcPct val="110100"/>
              </a:lnSpc>
              <a:spcBef>
                <a:spcPts val="90"/>
              </a:spcBef>
            </a:pPr>
            <a:r>
              <a:rPr lang="es-ES" sz="5400">
                <a:solidFill>
                  <a:srgbClr val="1D6985"/>
                </a:solidFill>
              </a:rPr>
              <a:t>LA PSORIASIS Y SUS IMPLICACIONES SISTÉMICAS</a:t>
            </a:r>
            <a:endParaRPr lang="es-ES" sz="4800">
              <a:solidFill>
                <a:srgbClr val="1D6985"/>
              </a:solidFill>
            </a:endParaRPr>
          </a:p>
        </p:txBody>
      </p:sp>
      <p:pic>
        <p:nvPicPr>
          <p:cNvPr id="4" name="object 50">
            <a:extLst>
              <a:ext uri="{FF2B5EF4-FFF2-40B4-BE49-F238E27FC236}">
                <a16:creationId xmlns:a16="http://schemas.microsoft.com/office/drawing/2014/main" id="{3A63F90B-0B88-A29A-0D0A-29BF0C4279E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70650" y="3250193"/>
            <a:ext cx="5937250" cy="57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29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AA643F-F013-C718-1E0D-F3A096982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17">
            <a:extLst>
              <a:ext uri="{FF2B5EF4-FFF2-40B4-BE49-F238E27FC236}">
                <a16:creationId xmlns:a16="http://schemas.microsoft.com/office/drawing/2014/main" id="{7A53E1DC-A507-E3FE-E7B7-F6E29F96D8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6006D104-23BF-2315-2609-9D7444BFAF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1667" y="458020"/>
            <a:ext cx="13822044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spcBef>
                <a:spcPts val="100"/>
              </a:spcBef>
            </a:pPr>
            <a:r>
              <a:rPr lang="es-ES"/>
              <a:t>CLAVES EN LA CONSULTA A NIVEL EMOCIONAL </a:t>
            </a:r>
            <a:endParaRPr lang="es-ES" sz="2850" baseline="32163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578BA1E1-8B66-40CC-1A05-A625DB9506EF}"/>
              </a:ext>
            </a:extLst>
          </p:cNvPr>
          <p:cNvSpPr/>
          <p:nvPr/>
        </p:nvSpPr>
        <p:spPr>
          <a:xfrm>
            <a:off x="16467827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2B568E7-8D26-1E8D-A23A-A6E53AA0037A}"/>
              </a:ext>
            </a:extLst>
          </p:cNvPr>
          <p:cNvSpPr txBox="1"/>
          <p:nvPr/>
        </p:nvSpPr>
        <p:spPr>
          <a:xfrm>
            <a:off x="1680297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aphicFrame>
        <p:nvGraphicFramePr>
          <p:cNvPr id="37" name="Marcador de contenido 2">
            <a:extLst>
              <a:ext uri="{FF2B5EF4-FFF2-40B4-BE49-F238E27FC236}">
                <a16:creationId xmlns:a16="http://schemas.microsoft.com/office/drawing/2014/main" id="{8E059B37-A921-973E-1869-7D9CE74110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114453"/>
              </p:ext>
            </p:extLst>
          </p:nvPr>
        </p:nvGraphicFramePr>
        <p:xfrm>
          <a:off x="8528050" y="1766141"/>
          <a:ext cx="10930767" cy="9077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" name="Imagen 37">
            <a:extLst>
              <a:ext uri="{FF2B5EF4-FFF2-40B4-BE49-F238E27FC236}">
                <a16:creationId xmlns:a16="http://schemas.microsoft.com/office/drawing/2014/main" id="{ECB1526F-8BBB-6442-EDE8-51FDFF20E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895" y="2690725"/>
            <a:ext cx="6948473" cy="37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4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556612" y="2084962"/>
            <a:ext cx="9316821" cy="43075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23085">
              <a:lnSpc>
                <a:spcPts val="4555"/>
              </a:lnSpc>
              <a:spcBef>
                <a:spcPts val="90"/>
              </a:spcBef>
            </a:pPr>
            <a:r>
              <a:rPr b="0">
                <a:latin typeface="Noto Sans"/>
                <a:cs typeface="Noto Sans"/>
              </a:rPr>
              <a:t>El</a:t>
            </a:r>
            <a:r>
              <a:rPr b="0" spc="-95"/>
              <a:t> </a:t>
            </a:r>
            <a:r>
              <a:t>médico</a:t>
            </a:r>
            <a:r>
              <a:rPr spc="-95"/>
              <a:t> </a:t>
            </a:r>
            <a:r>
              <a:t>de</a:t>
            </a:r>
            <a:r>
              <a:rPr spc="-95"/>
              <a:t> </a:t>
            </a:r>
            <a:r>
              <a:t>Atención</a:t>
            </a:r>
            <a:r>
              <a:rPr spc="-90"/>
              <a:t> </a:t>
            </a:r>
            <a:r>
              <a:rPr spc="-10"/>
              <a:t>Primaria</a:t>
            </a:r>
          </a:p>
          <a:p>
            <a:pPr marL="1823085">
              <a:lnSpc>
                <a:spcPts val="4555"/>
              </a:lnSpc>
            </a:pPr>
            <a:r>
              <a:rPr b="0">
                <a:latin typeface="Noto Sans"/>
                <a:cs typeface="Noto Sans"/>
              </a:rPr>
              <a:t>tiene</a:t>
            </a:r>
            <a:r>
              <a:rPr b="0" spc="-114"/>
              <a:t> </a:t>
            </a:r>
            <a:r>
              <a:rPr b="0">
                <a:latin typeface="Noto Sans"/>
                <a:cs typeface="Noto Sans"/>
              </a:rPr>
              <a:t>un</a:t>
            </a:r>
            <a:r>
              <a:rPr b="0" spc="-114"/>
              <a:t> </a:t>
            </a:r>
            <a:r>
              <a:rPr b="0">
                <a:latin typeface="Noto Sans"/>
                <a:cs typeface="Noto Sans"/>
              </a:rPr>
              <a:t>papel</a:t>
            </a:r>
            <a:r>
              <a:rPr b="0" spc="-114"/>
              <a:t> </a:t>
            </a:r>
            <a:r>
              <a:rPr b="0">
                <a:latin typeface="Noto Sans"/>
                <a:cs typeface="Noto Sans"/>
              </a:rPr>
              <a:t>central</a:t>
            </a:r>
            <a:r>
              <a:rPr b="0" spc="-114"/>
              <a:t> </a:t>
            </a:r>
            <a:r>
              <a:rPr b="0" spc="-25"/>
              <a:t>en:</a:t>
            </a:r>
          </a:p>
          <a:p>
            <a:pPr marL="516255" marR="936625" indent="-504190">
              <a:spcBef>
                <a:spcPts val="4120"/>
              </a:spcBef>
              <a:buChar char="•"/>
              <a:tabLst>
                <a:tab pos="516255" algn="l"/>
              </a:tabLst>
            </a:pPr>
            <a:r>
              <a:rPr lang="es-ES" sz="2800">
                <a:solidFill>
                  <a:srgbClr val="EB959D"/>
                </a:solidFill>
              </a:rPr>
              <a:t>Detección</a:t>
            </a:r>
            <a:r>
              <a:rPr lang="es-ES" sz="2800" spc="-155">
                <a:solidFill>
                  <a:srgbClr val="EB959D"/>
                </a:solidFill>
              </a:rPr>
              <a:t> </a:t>
            </a:r>
            <a:r>
              <a:rPr lang="es-ES" sz="2800" spc="-10">
                <a:solidFill>
                  <a:srgbClr val="EB959D"/>
                </a:solidFill>
              </a:rPr>
              <a:t>temprana</a:t>
            </a:r>
            <a:r>
              <a:rPr lang="es-ES" sz="2800" spc="-150">
                <a:solidFill>
                  <a:srgbClr val="EB959D"/>
                </a:solidFill>
              </a:rPr>
              <a:t> </a:t>
            </a:r>
            <a:r>
              <a:rPr lang="es-ES" sz="2800">
                <a:solidFill>
                  <a:srgbClr val="EB959D"/>
                </a:solidFill>
              </a:rPr>
              <a:t>del</a:t>
            </a:r>
            <a:r>
              <a:rPr lang="es-ES" sz="2800" spc="-150">
                <a:solidFill>
                  <a:srgbClr val="EB959D"/>
                </a:solidFill>
              </a:rPr>
              <a:t> </a:t>
            </a:r>
            <a:r>
              <a:rPr lang="es-ES" sz="2800" spc="-10">
                <a:solidFill>
                  <a:srgbClr val="EB959D"/>
                </a:solidFill>
              </a:rPr>
              <a:t>impacto psicológico.</a:t>
            </a:r>
          </a:p>
          <a:p>
            <a:pPr marL="516255" marR="554355" indent="-504190">
              <a:spcBef>
                <a:spcPts val="1714"/>
              </a:spcBef>
              <a:buChar char="•"/>
              <a:tabLst>
                <a:tab pos="516255" algn="l"/>
              </a:tabLst>
            </a:pPr>
            <a:r>
              <a:rPr lang="es-ES" sz="2800" spc="-10">
                <a:solidFill>
                  <a:srgbClr val="EB959D"/>
                </a:solidFill>
              </a:rPr>
              <a:t>Coordinar</a:t>
            </a:r>
            <a:r>
              <a:rPr lang="es-ES" sz="2800" spc="-135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con</a:t>
            </a:r>
            <a:r>
              <a:rPr lang="es-ES" sz="2800" b="0" spc="-130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dermatología</a:t>
            </a:r>
            <a:r>
              <a:rPr lang="es-ES" sz="2800" b="0" spc="-130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y</a:t>
            </a:r>
            <a:r>
              <a:rPr lang="es-ES" sz="2800" b="0" spc="-130">
                <a:solidFill>
                  <a:srgbClr val="EB959D"/>
                </a:solidFill>
              </a:rPr>
              <a:t> </a:t>
            </a:r>
            <a:r>
              <a:rPr lang="es-ES" sz="2800" b="0" spc="-10">
                <a:solidFill>
                  <a:srgbClr val="EB959D"/>
                </a:solidFill>
              </a:rPr>
              <a:t>salud mental.</a:t>
            </a:r>
          </a:p>
          <a:p>
            <a:pPr marL="516255" marR="36830" indent="-504190">
              <a:spcBef>
                <a:spcPts val="1720"/>
              </a:spcBef>
              <a:buChar char="•"/>
              <a:tabLst>
                <a:tab pos="516255" algn="l"/>
              </a:tabLst>
            </a:pPr>
            <a:r>
              <a:rPr lang="es-ES" sz="2800" spc="-10">
                <a:solidFill>
                  <a:srgbClr val="EB959D"/>
                </a:solidFill>
              </a:rPr>
              <a:t>Abordaje</a:t>
            </a:r>
            <a:r>
              <a:rPr lang="es-ES" sz="2800" spc="-140">
                <a:solidFill>
                  <a:srgbClr val="EB959D"/>
                </a:solidFill>
              </a:rPr>
              <a:t> </a:t>
            </a:r>
            <a:r>
              <a:rPr lang="es-ES" sz="2800">
                <a:solidFill>
                  <a:srgbClr val="EB959D"/>
                </a:solidFill>
              </a:rPr>
              <a:t>integral</a:t>
            </a:r>
            <a:r>
              <a:rPr lang="es-ES" sz="2800" spc="-135">
                <a:solidFill>
                  <a:srgbClr val="EB959D"/>
                </a:solidFill>
              </a:rPr>
              <a:t> </a:t>
            </a:r>
            <a:r>
              <a:rPr lang="es-ES" sz="2800">
                <a:solidFill>
                  <a:srgbClr val="EB959D"/>
                </a:solidFill>
              </a:rPr>
              <a:t>físico</a:t>
            </a:r>
            <a:r>
              <a:rPr lang="es-ES" sz="2800" spc="-135">
                <a:solidFill>
                  <a:srgbClr val="EB959D"/>
                </a:solidFill>
              </a:rPr>
              <a:t> </a:t>
            </a:r>
            <a:r>
              <a:rPr lang="es-ES" sz="2800">
                <a:solidFill>
                  <a:srgbClr val="EB959D"/>
                </a:solidFill>
              </a:rPr>
              <a:t>y</a:t>
            </a:r>
            <a:r>
              <a:rPr lang="es-ES" sz="2800" spc="-140">
                <a:solidFill>
                  <a:srgbClr val="EB959D"/>
                </a:solidFill>
              </a:rPr>
              <a:t> </a:t>
            </a:r>
            <a:r>
              <a:rPr lang="es-ES" sz="2800" spc="-10">
                <a:solidFill>
                  <a:srgbClr val="EB959D"/>
                </a:solidFill>
              </a:rPr>
              <a:t>emocional</a:t>
            </a:r>
            <a:r>
              <a:rPr lang="es-ES" sz="2800" b="0" spc="-10">
                <a:solidFill>
                  <a:srgbClr val="EB959D"/>
                </a:solidFill>
              </a:rPr>
              <a:t>, favoreciendo</a:t>
            </a:r>
            <a:r>
              <a:rPr lang="es-ES" sz="2800" b="0" spc="-140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la</a:t>
            </a:r>
            <a:r>
              <a:rPr lang="es-ES" sz="2800" b="0" spc="-140">
                <a:solidFill>
                  <a:srgbClr val="EB959D"/>
                </a:solidFill>
              </a:rPr>
              <a:t> </a:t>
            </a:r>
            <a:r>
              <a:rPr lang="es-ES" sz="2800" b="0" spc="-10">
                <a:solidFill>
                  <a:srgbClr val="EB959D"/>
                </a:solidFill>
              </a:rPr>
              <a:t>adherencia</a:t>
            </a:r>
            <a:r>
              <a:rPr lang="es-ES" sz="2800" b="0" spc="-140">
                <a:solidFill>
                  <a:srgbClr val="EB959D"/>
                </a:solidFill>
              </a:rPr>
              <a:t> </a:t>
            </a:r>
            <a:r>
              <a:rPr lang="es-ES" sz="2800" b="0" spc="-25">
                <a:solidFill>
                  <a:srgbClr val="EB959D"/>
                </a:solidFill>
              </a:rPr>
              <a:t>al </a:t>
            </a:r>
            <a:r>
              <a:rPr lang="es-ES" sz="2800" b="0" spc="-10">
                <a:solidFill>
                  <a:srgbClr val="EB959D"/>
                </a:solidFill>
              </a:rPr>
              <a:t>tratamiento</a:t>
            </a:r>
            <a:r>
              <a:rPr lang="es-ES" sz="2800" b="0" spc="-100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y</a:t>
            </a:r>
            <a:r>
              <a:rPr lang="es-ES" sz="2800" b="0" spc="-100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calidad</a:t>
            </a:r>
            <a:r>
              <a:rPr lang="es-ES" sz="2800" b="0" spc="-100">
                <a:solidFill>
                  <a:srgbClr val="EB959D"/>
                </a:solidFill>
              </a:rPr>
              <a:t> </a:t>
            </a:r>
            <a:r>
              <a:rPr lang="es-ES" sz="2800" b="0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lang="es-ES" sz="2800" b="0" spc="-95">
                <a:solidFill>
                  <a:srgbClr val="EB959D"/>
                </a:solidFill>
              </a:rPr>
              <a:t> </a:t>
            </a:r>
            <a:r>
              <a:rPr lang="es-ES" sz="2800" b="0" spc="-10">
                <a:solidFill>
                  <a:srgbClr val="EB959D"/>
                </a:solidFill>
              </a:rPr>
              <a:t>vida.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69190" y="1892515"/>
            <a:ext cx="17258665" cy="5888355"/>
            <a:chOff x="1569189" y="1892515"/>
            <a:chExt cx="17258665" cy="5888355"/>
          </a:xfrm>
        </p:grpSpPr>
        <p:sp>
          <p:nvSpPr>
            <p:cNvPr id="5" name="object 5"/>
            <p:cNvSpPr/>
            <p:nvPr/>
          </p:nvSpPr>
          <p:spPr>
            <a:xfrm>
              <a:off x="1569189" y="1892515"/>
              <a:ext cx="1544320" cy="1544320"/>
            </a:xfrm>
            <a:custGeom>
              <a:avLst/>
              <a:gdLst/>
              <a:ahLst/>
              <a:cxnLst/>
              <a:rect l="l" t="t" r="r" b="b"/>
              <a:pathLst>
                <a:path w="1544320" h="1544320">
                  <a:moveTo>
                    <a:pt x="772053" y="0"/>
                  </a:moveTo>
                  <a:lnTo>
                    <a:pt x="726478" y="1338"/>
                  </a:lnTo>
                  <a:lnTo>
                    <a:pt x="681030" y="5352"/>
                  </a:lnTo>
                  <a:lnTo>
                    <a:pt x="635839" y="12042"/>
                  </a:lnTo>
                  <a:lnTo>
                    <a:pt x="591031" y="21408"/>
                  </a:lnTo>
                  <a:lnTo>
                    <a:pt x="546734" y="33451"/>
                  </a:lnTo>
                  <a:lnTo>
                    <a:pt x="503077" y="48170"/>
                  </a:lnTo>
                  <a:lnTo>
                    <a:pt x="460188" y="65564"/>
                  </a:lnTo>
                  <a:lnTo>
                    <a:pt x="418194" y="85635"/>
                  </a:lnTo>
                  <a:lnTo>
                    <a:pt x="377222" y="108382"/>
                  </a:lnTo>
                  <a:lnTo>
                    <a:pt x="337402" y="133805"/>
                  </a:lnTo>
                  <a:lnTo>
                    <a:pt x="298861" y="161905"/>
                  </a:lnTo>
                  <a:lnTo>
                    <a:pt x="261727" y="192680"/>
                  </a:lnTo>
                  <a:lnTo>
                    <a:pt x="226127" y="226131"/>
                  </a:lnTo>
                  <a:lnTo>
                    <a:pt x="192676" y="261731"/>
                  </a:lnTo>
                  <a:lnTo>
                    <a:pt x="161901" y="298865"/>
                  </a:lnTo>
                  <a:lnTo>
                    <a:pt x="133802" y="337406"/>
                  </a:lnTo>
                  <a:lnTo>
                    <a:pt x="108379" y="377226"/>
                  </a:lnTo>
                  <a:lnTo>
                    <a:pt x="85632" y="418197"/>
                  </a:lnTo>
                  <a:lnTo>
                    <a:pt x="65562" y="460192"/>
                  </a:lnTo>
                  <a:lnTo>
                    <a:pt x="48167" y="503081"/>
                  </a:lnTo>
                  <a:lnTo>
                    <a:pt x="33449" y="546738"/>
                  </a:lnTo>
                  <a:lnTo>
                    <a:pt x="21407" y="591035"/>
                  </a:lnTo>
                  <a:lnTo>
                    <a:pt x="12041" y="635843"/>
                  </a:lnTo>
                  <a:lnTo>
                    <a:pt x="5351" y="681034"/>
                  </a:lnTo>
                  <a:lnTo>
                    <a:pt x="1337" y="726482"/>
                  </a:lnTo>
                  <a:lnTo>
                    <a:pt x="0" y="772057"/>
                  </a:lnTo>
                  <a:lnTo>
                    <a:pt x="1338" y="817633"/>
                  </a:lnTo>
                  <a:lnTo>
                    <a:pt x="5352" y="863080"/>
                  </a:lnTo>
                  <a:lnTo>
                    <a:pt x="12043" y="908272"/>
                  </a:lnTo>
                  <a:lnTo>
                    <a:pt x="21409" y="953080"/>
                  </a:lnTo>
                  <a:lnTo>
                    <a:pt x="33452" y="997376"/>
                  </a:lnTo>
                  <a:lnTo>
                    <a:pt x="48170" y="1041033"/>
                  </a:lnTo>
                  <a:lnTo>
                    <a:pt x="65565" y="1083923"/>
                  </a:lnTo>
                  <a:lnTo>
                    <a:pt x="85635" y="1125917"/>
                  </a:lnTo>
                  <a:lnTo>
                    <a:pt x="108382" y="1166888"/>
                  </a:lnTo>
                  <a:lnTo>
                    <a:pt x="133804" y="1206708"/>
                  </a:lnTo>
                  <a:lnTo>
                    <a:pt x="161903" y="1245249"/>
                  </a:lnTo>
                  <a:lnTo>
                    <a:pt x="192677" y="1282383"/>
                  </a:lnTo>
                  <a:lnTo>
                    <a:pt x="226127" y="1317983"/>
                  </a:lnTo>
                  <a:lnTo>
                    <a:pt x="261727" y="1351433"/>
                  </a:lnTo>
                  <a:lnTo>
                    <a:pt x="298861" y="1382208"/>
                  </a:lnTo>
                  <a:lnTo>
                    <a:pt x="337402" y="1410306"/>
                  </a:lnTo>
                  <a:lnTo>
                    <a:pt x="377222" y="1435729"/>
                  </a:lnTo>
                  <a:lnTo>
                    <a:pt x="418194" y="1458475"/>
                  </a:lnTo>
                  <a:lnTo>
                    <a:pt x="460188" y="1478546"/>
                  </a:lnTo>
                  <a:lnTo>
                    <a:pt x="503077" y="1495940"/>
                  </a:lnTo>
                  <a:lnTo>
                    <a:pt x="546734" y="1510659"/>
                  </a:lnTo>
                  <a:lnTo>
                    <a:pt x="591031" y="1522701"/>
                  </a:lnTo>
                  <a:lnTo>
                    <a:pt x="635839" y="1532068"/>
                  </a:lnTo>
                  <a:lnTo>
                    <a:pt x="681030" y="1538758"/>
                  </a:lnTo>
                  <a:lnTo>
                    <a:pt x="726478" y="1542773"/>
                  </a:lnTo>
                  <a:lnTo>
                    <a:pt x="772053" y="1544111"/>
                  </a:lnTo>
                  <a:lnTo>
                    <a:pt x="817629" y="1542773"/>
                  </a:lnTo>
                  <a:lnTo>
                    <a:pt x="863076" y="1538759"/>
                  </a:lnTo>
                  <a:lnTo>
                    <a:pt x="908268" y="1532069"/>
                  </a:lnTo>
                  <a:lnTo>
                    <a:pt x="953076" y="1522703"/>
                  </a:lnTo>
                  <a:lnTo>
                    <a:pt x="997372" y="1510661"/>
                  </a:lnTo>
                  <a:lnTo>
                    <a:pt x="1041029" y="1495943"/>
                  </a:lnTo>
                  <a:lnTo>
                    <a:pt x="1083919" y="1478549"/>
                  </a:lnTo>
                  <a:lnTo>
                    <a:pt x="1125913" y="1458478"/>
                  </a:lnTo>
                  <a:lnTo>
                    <a:pt x="1166884" y="1435731"/>
                  </a:lnTo>
                  <a:lnTo>
                    <a:pt x="1206704" y="1410309"/>
                  </a:lnTo>
                  <a:lnTo>
                    <a:pt x="1245245" y="1382210"/>
                  </a:lnTo>
                  <a:lnTo>
                    <a:pt x="1282379" y="1351434"/>
                  </a:lnTo>
                  <a:lnTo>
                    <a:pt x="1317979" y="1317983"/>
                  </a:lnTo>
                  <a:lnTo>
                    <a:pt x="1351430" y="1282383"/>
                  </a:lnTo>
                  <a:lnTo>
                    <a:pt x="1382206" y="1245249"/>
                  </a:lnTo>
                  <a:lnTo>
                    <a:pt x="1410305" y="1206708"/>
                  </a:lnTo>
                  <a:lnTo>
                    <a:pt x="1435728" y="1166888"/>
                  </a:lnTo>
                  <a:lnTo>
                    <a:pt x="1458475" y="1125917"/>
                  </a:lnTo>
                  <a:lnTo>
                    <a:pt x="1478546" y="1083923"/>
                  </a:lnTo>
                  <a:lnTo>
                    <a:pt x="1495941" y="1041033"/>
                  </a:lnTo>
                  <a:lnTo>
                    <a:pt x="1510659" y="997376"/>
                  </a:lnTo>
                  <a:lnTo>
                    <a:pt x="1522702" y="953080"/>
                  </a:lnTo>
                  <a:lnTo>
                    <a:pt x="1532068" y="908272"/>
                  </a:lnTo>
                  <a:lnTo>
                    <a:pt x="1538759" y="863080"/>
                  </a:lnTo>
                  <a:lnTo>
                    <a:pt x="1542773" y="817633"/>
                  </a:lnTo>
                  <a:lnTo>
                    <a:pt x="1544111" y="772057"/>
                  </a:lnTo>
                  <a:lnTo>
                    <a:pt x="1542773" y="726482"/>
                  </a:lnTo>
                  <a:lnTo>
                    <a:pt x="1538759" y="681034"/>
                  </a:lnTo>
                  <a:lnTo>
                    <a:pt x="1532068" y="635843"/>
                  </a:lnTo>
                  <a:lnTo>
                    <a:pt x="1522702" y="591035"/>
                  </a:lnTo>
                  <a:lnTo>
                    <a:pt x="1510659" y="546738"/>
                  </a:lnTo>
                  <a:lnTo>
                    <a:pt x="1495941" y="503081"/>
                  </a:lnTo>
                  <a:lnTo>
                    <a:pt x="1478546" y="460192"/>
                  </a:lnTo>
                  <a:lnTo>
                    <a:pt x="1458475" y="418197"/>
                  </a:lnTo>
                  <a:lnTo>
                    <a:pt x="1435728" y="377226"/>
                  </a:lnTo>
                  <a:lnTo>
                    <a:pt x="1410305" y="337406"/>
                  </a:lnTo>
                  <a:lnTo>
                    <a:pt x="1382206" y="298865"/>
                  </a:lnTo>
                  <a:lnTo>
                    <a:pt x="1351430" y="261731"/>
                  </a:lnTo>
                  <a:lnTo>
                    <a:pt x="1317979" y="226131"/>
                  </a:lnTo>
                  <a:lnTo>
                    <a:pt x="1282379" y="192680"/>
                  </a:lnTo>
                  <a:lnTo>
                    <a:pt x="1245245" y="161905"/>
                  </a:lnTo>
                  <a:lnTo>
                    <a:pt x="1206704" y="133805"/>
                  </a:lnTo>
                  <a:lnTo>
                    <a:pt x="1166884" y="108382"/>
                  </a:lnTo>
                  <a:lnTo>
                    <a:pt x="1125913" y="85635"/>
                  </a:lnTo>
                  <a:lnTo>
                    <a:pt x="1083919" y="65564"/>
                  </a:lnTo>
                  <a:lnTo>
                    <a:pt x="1041029" y="48170"/>
                  </a:lnTo>
                  <a:lnTo>
                    <a:pt x="997372" y="33451"/>
                  </a:lnTo>
                  <a:lnTo>
                    <a:pt x="953076" y="21408"/>
                  </a:lnTo>
                  <a:lnTo>
                    <a:pt x="908268" y="12042"/>
                  </a:lnTo>
                  <a:lnTo>
                    <a:pt x="863076" y="5352"/>
                  </a:lnTo>
                  <a:lnTo>
                    <a:pt x="817629" y="1338"/>
                  </a:lnTo>
                  <a:lnTo>
                    <a:pt x="7720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69186" y="1892521"/>
              <a:ext cx="1544320" cy="1544320"/>
            </a:xfrm>
            <a:custGeom>
              <a:avLst/>
              <a:gdLst/>
              <a:ahLst/>
              <a:cxnLst/>
              <a:rect l="l" t="t" r="r" b="b"/>
              <a:pathLst>
                <a:path w="1544320" h="1544320">
                  <a:moveTo>
                    <a:pt x="481672" y="1031557"/>
                  </a:moveTo>
                  <a:lnTo>
                    <a:pt x="473036" y="1016800"/>
                  </a:lnTo>
                  <a:lnTo>
                    <a:pt x="453758" y="1012863"/>
                  </a:lnTo>
                  <a:lnTo>
                    <a:pt x="438683" y="1023162"/>
                  </a:lnTo>
                  <a:lnTo>
                    <a:pt x="436092" y="1040282"/>
                  </a:lnTo>
                  <a:lnTo>
                    <a:pt x="444881" y="1055204"/>
                  </a:lnTo>
                  <a:lnTo>
                    <a:pt x="463981" y="1058951"/>
                  </a:lnTo>
                  <a:lnTo>
                    <a:pt x="478904" y="1048499"/>
                  </a:lnTo>
                  <a:lnTo>
                    <a:pt x="481672" y="1031557"/>
                  </a:lnTo>
                  <a:close/>
                </a:path>
                <a:path w="1544320" h="1544320">
                  <a:moveTo>
                    <a:pt x="1140866" y="498436"/>
                  </a:moveTo>
                  <a:lnTo>
                    <a:pt x="1136357" y="459841"/>
                  </a:lnTo>
                  <a:lnTo>
                    <a:pt x="1122870" y="435267"/>
                  </a:lnTo>
                  <a:lnTo>
                    <a:pt x="1117650" y="425754"/>
                  </a:lnTo>
                  <a:lnTo>
                    <a:pt x="1088136" y="400519"/>
                  </a:lnTo>
                  <a:lnTo>
                    <a:pt x="1051572" y="388607"/>
                  </a:lnTo>
                  <a:lnTo>
                    <a:pt x="1054379" y="388607"/>
                  </a:lnTo>
                  <a:lnTo>
                    <a:pt x="1044841" y="388200"/>
                  </a:lnTo>
                  <a:lnTo>
                    <a:pt x="1043597" y="388200"/>
                  </a:lnTo>
                  <a:lnTo>
                    <a:pt x="1031773" y="388607"/>
                  </a:lnTo>
                  <a:lnTo>
                    <a:pt x="1025423" y="388607"/>
                  </a:lnTo>
                  <a:lnTo>
                    <a:pt x="1021778" y="367106"/>
                  </a:lnTo>
                  <a:lnTo>
                    <a:pt x="1006182" y="357759"/>
                  </a:lnTo>
                  <a:lnTo>
                    <a:pt x="988504" y="361619"/>
                  </a:lnTo>
                  <a:lnTo>
                    <a:pt x="978573" y="379882"/>
                  </a:lnTo>
                  <a:lnTo>
                    <a:pt x="978052" y="388200"/>
                  </a:lnTo>
                  <a:lnTo>
                    <a:pt x="977925" y="390207"/>
                  </a:lnTo>
                  <a:lnTo>
                    <a:pt x="977836" y="391668"/>
                  </a:lnTo>
                  <a:lnTo>
                    <a:pt x="977709" y="393649"/>
                  </a:lnTo>
                  <a:lnTo>
                    <a:pt x="977633" y="417474"/>
                  </a:lnTo>
                  <a:lnTo>
                    <a:pt x="977785" y="425754"/>
                  </a:lnTo>
                  <a:lnTo>
                    <a:pt x="977798" y="426821"/>
                  </a:lnTo>
                  <a:lnTo>
                    <a:pt x="978509" y="440791"/>
                  </a:lnTo>
                  <a:lnTo>
                    <a:pt x="987933" y="461352"/>
                  </a:lnTo>
                  <a:lnTo>
                    <a:pt x="1005395" y="466356"/>
                  </a:lnTo>
                  <a:lnTo>
                    <a:pt x="1021143" y="457212"/>
                  </a:lnTo>
                  <a:lnTo>
                    <a:pt x="1025398" y="435267"/>
                  </a:lnTo>
                  <a:lnTo>
                    <a:pt x="1055103" y="437705"/>
                  </a:lnTo>
                  <a:lnTo>
                    <a:pt x="1078674" y="452132"/>
                  </a:lnTo>
                  <a:lnTo>
                    <a:pt x="1092187" y="475678"/>
                  </a:lnTo>
                  <a:lnTo>
                    <a:pt x="1091844" y="498436"/>
                  </a:lnTo>
                  <a:lnTo>
                    <a:pt x="1091742" y="505485"/>
                  </a:lnTo>
                  <a:lnTo>
                    <a:pt x="1078445" y="548995"/>
                  </a:lnTo>
                  <a:lnTo>
                    <a:pt x="1066368" y="593229"/>
                  </a:lnTo>
                  <a:lnTo>
                    <a:pt x="1054658" y="637667"/>
                  </a:lnTo>
                  <a:lnTo>
                    <a:pt x="1042555" y="681469"/>
                  </a:lnTo>
                  <a:lnTo>
                    <a:pt x="1028928" y="725081"/>
                  </a:lnTo>
                  <a:lnTo>
                    <a:pt x="1008799" y="765517"/>
                  </a:lnTo>
                  <a:lnTo>
                    <a:pt x="980897" y="795566"/>
                  </a:lnTo>
                  <a:lnTo>
                    <a:pt x="947432" y="815251"/>
                  </a:lnTo>
                  <a:lnTo>
                    <a:pt x="923937" y="821220"/>
                  </a:lnTo>
                  <a:lnTo>
                    <a:pt x="923937" y="868972"/>
                  </a:lnTo>
                  <a:lnTo>
                    <a:pt x="893521" y="943851"/>
                  </a:lnTo>
                  <a:lnTo>
                    <a:pt x="861529" y="868972"/>
                  </a:lnTo>
                  <a:lnTo>
                    <a:pt x="877049" y="871512"/>
                  </a:lnTo>
                  <a:lnTo>
                    <a:pt x="892733" y="872363"/>
                  </a:lnTo>
                  <a:lnTo>
                    <a:pt x="908469" y="871512"/>
                  </a:lnTo>
                  <a:lnTo>
                    <a:pt x="923937" y="868972"/>
                  </a:lnTo>
                  <a:lnTo>
                    <a:pt x="923937" y="821220"/>
                  </a:lnTo>
                  <a:lnTo>
                    <a:pt x="910653" y="824585"/>
                  </a:lnTo>
                  <a:lnTo>
                    <a:pt x="872782" y="823620"/>
                  </a:lnTo>
                  <a:lnTo>
                    <a:pt x="836041" y="812380"/>
                  </a:lnTo>
                  <a:lnTo>
                    <a:pt x="802678" y="790879"/>
                  </a:lnTo>
                  <a:lnTo>
                    <a:pt x="774915" y="759180"/>
                  </a:lnTo>
                  <a:lnTo>
                    <a:pt x="754976" y="717283"/>
                  </a:lnTo>
                  <a:lnTo>
                    <a:pt x="738898" y="663994"/>
                  </a:lnTo>
                  <a:lnTo>
                    <a:pt x="724128" y="609981"/>
                  </a:lnTo>
                  <a:lnTo>
                    <a:pt x="709447" y="555917"/>
                  </a:lnTo>
                  <a:lnTo>
                    <a:pt x="693661" y="502437"/>
                  </a:lnTo>
                  <a:lnTo>
                    <a:pt x="695312" y="473087"/>
                  </a:lnTo>
                  <a:lnTo>
                    <a:pt x="708558" y="451091"/>
                  </a:lnTo>
                  <a:lnTo>
                    <a:pt x="730961" y="437959"/>
                  </a:lnTo>
                  <a:lnTo>
                    <a:pt x="760082" y="435267"/>
                  </a:lnTo>
                  <a:lnTo>
                    <a:pt x="763117" y="454342"/>
                  </a:lnTo>
                  <a:lnTo>
                    <a:pt x="777570" y="464972"/>
                  </a:lnTo>
                  <a:lnTo>
                    <a:pt x="807351" y="438264"/>
                  </a:lnTo>
                  <a:lnTo>
                    <a:pt x="807859" y="417474"/>
                  </a:lnTo>
                  <a:lnTo>
                    <a:pt x="807783" y="400519"/>
                  </a:lnTo>
                  <a:lnTo>
                    <a:pt x="807694" y="391668"/>
                  </a:lnTo>
                  <a:lnTo>
                    <a:pt x="806932" y="376732"/>
                  </a:lnTo>
                  <a:lnTo>
                    <a:pt x="796975" y="360413"/>
                  </a:lnTo>
                  <a:lnTo>
                    <a:pt x="779373" y="358254"/>
                  </a:lnTo>
                  <a:lnTo>
                    <a:pt x="763828" y="368274"/>
                  </a:lnTo>
                  <a:lnTo>
                    <a:pt x="760133" y="388200"/>
                  </a:lnTo>
                  <a:lnTo>
                    <a:pt x="760069" y="388493"/>
                  </a:lnTo>
                  <a:lnTo>
                    <a:pt x="743572" y="388340"/>
                  </a:lnTo>
                  <a:lnTo>
                    <a:pt x="741324" y="388607"/>
                  </a:lnTo>
                  <a:lnTo>
                    <a:pt x="727621" y="390207"/>
                  </a:lnTo>
                  <a:lnTo>
                    <a:pt x="675614" y="417474"/>
                  </a:lnTo>
                  <a:lnTo>
                    <a:pt x="649097" y="462559"/>
                  </a:lnTo>
                  <a:lnTo>
                    <a:pt x="644728" y="489267"/>
                  </a:lnTo>
                  <a:lnTo>
                    <a:pt x="656056" y="537121"/>
                  </a:lnTo>
                  <a:lnTo>
                    <a:pt x="668197" y="585368"/>
                  </a:lnTo>
                  <a:lnTo>
                    <a:pt x="681139" y="633615"/>
                  </a:lnTo>
                  <a:lnTo>
                    <a:pt x="694867" y="681469"/>
                  </a:lnTo>
                  <a:lnTo>
                    <a:pt x="709358" y="728560"/>
                  </a:lnTo>
                  <a:lnTo>
                    <a:pt x="724154" y="766089"/>
                  </a:lnTo>
                  <a:lnTo>
                    <a:pt x="769150" y="825969"/>
                  </a:lnTo>
                  <a:lnTo>
                    <a:pt x="802030" y="849655"/>
                  </a:lnTo>
                  <a:lnTo>
                    <a:pt x="868984" y="1007389"/>
                  </a:lnTo>
                  <a:lnTo>
                    <a:pt x="868400" y="1042327"/>
                  </a:lnTo>
                  <a:lnTo>
                    <a:pt x="868337" y="1046632"/>
                  </a:lnTo>
                  <a:lnTo>
                    <a:pt x="853478" y="1076655"/>
                  </a:lnTo>
                  <a:lnTo>
                    <a:pt x="828662" y="1096937"/>
                  </a:lnTo>
                  <a:lnTo>
                    <a:pt x="798131" y="1106944"/>
                  </a:lnTo>
                  <a:lnTo>
                    <a:pt x="766140" y="1106144"/>
                  </a:lnTo>
                  <a:lnTo>
                    <a:pt x="736942" y="1094003"/>
                  </a:lnTo>
                  <a:lnTo>
                    <a:pt x="714794" y="1069975"/>
                  </a:lnTo>
                  <a:lnTo>
                    <a:pt x="703910" y="1033538"/>
                  </a:lnTo>
                  <a:lnTo>
                    <a:pt x="702945" y="988123"/>
                  </a:lnTo>
                  <a:lnTo>
                    <a:pt x="702932" y="987742"/>
                  </a:lnTo>
                  <a:lnTo>
                    <a:pt x="704697" y="937234"/>
                  </a:lnTo>
                  <a:lnTo>
                    <a:pt x="704811" y="921956"/>
                  </a:lnTo>
                  <a:lnTo>
                    <a:pt x="704926" y="904773"/>
                  </a:lnTo>
                  <a:lnTo>
                    <a:pt x="705053" y="886650"/>
                  </a:lnTo>
                  <a:lnTo>
                    <a:pt x="705065" y="885952"/>
                  </a:lnTo>
                  <a:lnTo>
                    <a:pt x="699909" y="838517"/>
                  </a:lnTo>
                  <a:lnTo>
                    <a:pt x="699833" y="837806"/>
                  </a:lnTo>
                  <a:lnTo>
                    <a:pt x="684860" y="796734"/>
                  </a:lnTo>
                  <a:lnTo>
                    <a:pt x="658520" y="764679"/>
                  </a:lnTo>
                  <a:lnTo>
                    <a:pt x="625297" y="743470"/>
                  </a:lnTo>
                  <a:lnTo>
                    <a:pt x="587971" y="733056"/>
                  </a:lnTo>
                  <a:lnTo>
                    <a:pt x="549338" y="733412"/>
                  </a:lnTo>
                  <a:lnTo>
                    <a:pt x="512165" y="744499"/>
                  </a:lnTo>
                  <a:lnTo>
                    <a:pt x="479247" y="766279"/>
                  </a:lnTo>
                  <a:lnTo>
                    <a:pt x="453364" y="798741"/>
                  </a:lnTo>
                  <a:lnTo>
                    <a:pt x="435889" y="858697"/>
                  </a:lnTo>
                  <a:lnTo>
                    <a:pt x="435152" y="885952"/>
                  </a:lnTo>
                  <a:lnTo>
                    <a:pt x="435203" y="904773"/>
                  </a:lnTo>
                  <a:lnTo>
                    <a:pt x="435381" y="921956"/>
                  </a:lnTo>
                  <a:lnTo>
                    <a:pt x="397421" y="936383"/>
                  </a:lnTo>
                  <a:lnTo>
                    <a:pt x="368287" y="961859"/>
                  </a:lnTo>
                  <a:lnTo>
                    <a:pt x="349275" y="995057"/>
                  </a:lnTo>
                  <a:lnTo>
                    <a:pt x="341718" y="1032662"/>
                  </a:lnTo>
                  <a:lnTo>
                    <a:pt x="346722" y="1069975"/>
                  </a:lnTo>
                  <a:lnTo>
                    <a:pt x="346925" y="1071295"/>
                  </a:lnTo>
                  <a:lnTo>
                    <a:pt x="366128" y="1107541"/>
                  </a:lnTo>
                  <a:lnTo>
                    <a:pt x="399186" y="1136624"/>
                  </a:lnTo>
                  <a:lnTo>
                    <a:pt x="438264" y="1151140"/>
                  </a:lnTo>
                  <a:lnTo>
                    <a:pt x="479425" y="1151140"/>
                  </a:lnTo>
                  <a:lnTo>
                    <a:pt x="518604" y="1136624"/>
                  </a:lnTo>
                  <a:lnTo>
                    <a:pt x="551599" y="1107541"/>
                  </a:lnTo>
                  <a:lnTo>
                    <a:pt x="552335" y="1106144"/>
                  </a:lnTo>
                  <a:lnTo>
                    <a:pt x="570776" y="1071295"/>
                  </a:lnTo>
                  <a:lnTo>
                    <a:pt x="575830" y="1033538"/>
                  </a:lnTo>
                  <a:lnTo>
                    <a:pt x="575945" y="1032662"/>
                  </a:lnTo>
                  <a:lnTo>
                    <a:pt x="568413" y="995057"/>
                  </a:lnTo>
                  <a:lnTo>
                    <a:pt x="551903" y="966127"/>
                  </a:lnTo>
                  <a:lnTo>
                    <a:pt x="549478" y="961859"/>
                  </a:lnTo>
                  <a:lnTo>
                    <a:pt x="527558" y="942657"/>
                  </a:lnTo>
                  <a:lnTo>
                    <a:pt x="527558" y="1044816"/>
                  </a:lnTo>
                  <a:lnTo>
                    <a:pt x="518604" y="1073480"/>
                  </a:lnTo>
                  <a:lnTo>
                    <a:pt x="499160" y="1094003"/>
                  </a:lnTo>
                  <a:lnTo>
                    <a:pt x="497573" y="1095616"/>
                  </a:lnTo>
                  <a:lnTo>
                    <a:pt x="464286" y="1106093"/>
                  </a:lnTo>
                  <a:lnTo>
                    <a:pt x="425627" y="1098753"/>
                  </a:lnTo>
                  <a:lnTo>
                    <a:pt x="400634" y="1074991"/>
                  </a:lnTo>
                  <a:lnTo>
                    <a:pt x="389991" y="1042327"/>
                  </a:lnTo>
                  <a:lnTo>
                    <a:pt x="394360" y="1008278"/>
                  </a:lnTo>
                  <a:lnTo>
                    <a:pt x="414375" y="980376"/>
                  </a:lnTo>
                  <a:lnTo>
                    <a:pt x="450710" y="966127"/>
                  </a:lnTo>
                  <a:lnTo>
                    <a:pt x="486092" y="970254"/>
                  </a:lnTo>
                  <a:lnTo>
                    <a:pt x="510933" y="988123"/>
                  </a:lnTo>
                  <a:lnTo>
                    <a:pt x="524891" y="1014679"/>
                  </a:lnTo>
                  <a:lnTo>
                    <a:pt x="527558" y="1044816"/>
                  </a:lnTo>
                  <a:lnTo>
                    <a:pt x="527558" y="942657"/>
                  </a:lnTo>
                  <a:lnTo>
                    <a:pt x="520407" y="936383"/>
                  </a:lnTo>
                  <a:lnTo>
                    <a:pt x="520547" y="936383"/>
                  </a:lnTo>
                  <a:lnTo>
                    <a:pt x="482346" y="921956"/>
                  </a:lnTo>
                  <a:lnTo>
                    <a:pt x="482295" y="865263"/>
                  </a:lnTo>
                  <a:lnTo>
                    <a:pt x="500354" y="812952"/>
                  </a:lnTo>
                  <a:lnTo>
                    <a:pt x="534809" y="785456"/>
                  </a:lnTo>
                  <a:lnTo>
                    <a:pt x="574827" y="778725"/>
                  </a:lnTo>
                  <a:lnTo>
                    <a:pt x="613295" y="790473"/>
                  </a:lnTo>
                  <a:lnTo>
                    <a:pt x="643089" y="818438"/>
                  </a:lnTo>
                  <a:lnTo>
                    <a:pt x="657123" y="860336"/>
                  </a:lnTo>
                  <a:lnTo>
                    <a:pt x="657910" y="904773"/>
                  </a:lnTo>
                  <a:lnTo>
                    <a:pt x="656158" y="952233"/>
                  </a:lnTo>
                  <a:lnTo>
                    <a:pt x="656043" y="961859"/>
                  </a:lnTo>
                  <a:lnTo>
                    <a:pt x="655942" y="970254"/>
                  </a:lnTo>
                  <a:lnTo>
                    <a:pt x="655815" y="980376"/>
                  </a:lnTo>
                  <a:lnTo>
                    <a:pt x="655726" y="987742"/>
                  </a:lnTo>
                  <a:lnTo>
                    <a:pt x="655650" y="995057"/>
                  </a:lnTo>
                  <a:lnTo>
                    <a:pt x="655586" y="1000201"/>
                  </a:lnTo>
                  <a:lnTo>
                    <a:pt x="659930" y="1046200"/>
                  </a:lnTo>
                  <a:lnTo>
                    <a:pt x="672934" y="1087729"/>
                  </a:lnTo>
                  <a:lnTo>
                    <a:pt x="698322" y="1122299"/>
                  </a:lnTo>
                  <a:lnTo>
                    <a:pt x="739825" y="1147419"/>
                  </a:lnTo>
                  <a:lnTo>
                    <a:pt x="786295" y="1156474"/>
                  </a:lnTo>
                  <a:lnTo>
                    <a:pt x="829678" y="1149096"/>
                  </a:lnTo>
                  <a:lnTo>
                    <a:pt x="867194" y="1127937"/>
                  </a:lnTo>
                  <a:lnTo>
                    <a:pt x="896124" y="1095616"/>
                  </a:lnTo>
                  <a:lnTo>
                    <a:pt x="913714" y="1054798"/>
                  </a:lnTo>
                  <a:lnTo>
                    <a:pt x="917206" y="1008278"/>
                  </a:lnTo>
                  <a:lnTo>
                    <a:pt x="917219" y="1008100"/>
                  </a:lnTo>
                  <a:lnTo>
                    <a:pt x="934453" y="967714"/>
                  </a:lnTo>
                  <a:lnTo>
                    <a:pt x="951293" y="927049"/>
                  </a:lnTo>
                  <a:lnTo>
                    <a:pt x="968578" y="886650"/>
                  </a:lnTo>
                  <a:lnTo>
                    <a:pt x="987145" y="847115"/>
                  </a:lnTo>
                  <a:lnTo>
                    <a:pt x="1014603" y="828052"/>
                  </a:lnTo>
                  <a:lnTo>
                    <a:pt x="1018057" y="824585"/>
                  </a:lnTo>
                  <a:lnTo>
                    <a:pt x="1056995" y="777290"/>
                  </a:lnTo>
                  <a:lnTo>
                    <a:pt x="1086980" y="698627"/>
                  </a:lnTo>
                  <a:lnTo>
                    <a:pt x="1101001" y="648652"/>
                  </a:lnTo>
                  <a:lnTo>
                    <a:pt x="1127023" y="547598"/>
                  </a:lnTo>
                  <a:lnTo>
                    <a:pt x="1140866" y="498436"/>
                  </a:lnTo>
                  <a:close/>
                </a:path>
                <a:path w="1544320" h="1544320">
                  <a:moveTo>
                    <a:pt x="1544104" y="772058"/>
                  </a:moveTo>
                  <a:lnTo>
                    <a:pt x="1542770" y="726478"/>
                  </a:lnTo>
                  <a:lnTo>
                    <a:pt x="1538757" y="681037"/>
                  </a:lnTo>
                  <a:lnTo>
                    <a:pt x="1532064" y="635838"/>
                  </a:lnTo>
                  <a:lnTo>
                    <a:pt x="1522704" y="591032"/>
                  </a:lnTo>
                  <a:lnTo>
                    <a:pt x="1510652" y="546735"/>
                  </a:lnTo>
                  <a:lnTo>
                    <a:pt x="1495933" y="503085"/>
                  </a:lnTo>
                  <a:lnTo>
                    <a:pt x="1483614" y="472706"/>
                  </a:lnTo>
                  <a:lnTo>
                    <a:pt x="1483614" y="751522"/>
                  </a:lnTo>
                  <a:lnTo>
                    <a:pt x="1483004" y="799782"/>
                  </a:lnTo>
                  <a:lnTo>
                    <a:pt x="1479143" y="847915"/>
                  </a:lnTo>
                  <a:lnTo>
                    <a:pt x="1472044" y="895743"/>
                  </a:lnTo>
                  <a:lnTo>
                    <a:pt x="1461719" y="943114"/>
                  </a:lnTo>
                  <a:lnTo>
                    <a:pt x="1448206" y="989622"/>
                  </a:lnTo>
                  <a:lnTo>
                    <a:pt x="1432953" y="1033576"/>
                  </a:lnTo>
                  <a:lnTo>
                    <a:pt x="1432725" y="1033983"/>
                  </a:lnTo>
                  <a:lnTo>
                    <a:pt x="1430921" y="1038453"/>
                  </a:lnTo>
                  <a:lnTo>
                    <a:pt x="1430832" y="1038656"/>
                  </a:lnTo>
                  <a:lnTo>
                    <a:pt x="1428648" y="1042733"/>
                  </a:lnTo>
                  <a:lnTo>
                    <a:pt x="1426857" y="1046937"/>
                  </a:lnTo>
                  <a:lnTo>
                    <a:pt x="1406880" y="1090485"/>
                  </a:lnTo>
                  <a:lnTo>
                    <a:pt x="1384325" y="1132039"/>
                  </a:lnTo>
                  <a:lnTo>
                    <a:pt x="1359331" y="1171575"/>
                  </a:lnTo>
                  <a:lnTo>
                    <a:pt x="1332039" y="1209014"/>
                  </a:lnTo>
                  <a:lnTo>
                    <a:pt x="1302575" y="1244295"/>
                  </a:lnTo>
                  <a:lnTo>
                    <a:pt x="1271079" y="1277391"/>
                  </a:lnTo>
                  <a:lnTo>
                    <a:pt x="1237678" y="1308214"/>
                  </a:lnTo>
                  <a:lnTo>
                    <a:pt x="1202524" y="1336725"/>
                  </a:lnTo>
                  <a:lnTo>
                    <a:pt x="1165733" y="1362875"/>
                  </a:lnTo>
                  <a:lnTo>
                    <a:pt x="1127455" y="1386598"/>
                  </a:lnTo>
                  <a:lnTo>
                    <a:pt x="1087818" y="1407845"/>
                  </a:lnTo>
                  <a:lnTo>
                    <a:pt x="1046962" y="1426565"/>
                  </a:lnTo>
                  <a:lnTo>
                    <a:pt x="1005027" y="1442694"/>
                  </a:lnTo>
                  <a:lnTo>
                    <a:pt x="962139" y="1456169"/>
                  </a:lnTo>
                  <a:lnTo>
                    <a:pt x="918425" y="1466964"/>
                  </a:lnTo>
                  <a:lnTo>
                    <a:pt x="874039" y="1474990"/>
                  </a:lnTo>
                  <a:lnTo>
                    <a:pt x="829106" y="1480210"/>
                  </a:lnTo>
                  <a:lnTo>
                    <a:pt x="783767" y="1482572"/>
                  </a:lnTo>
                  <a:lnTo>
                    <a:pt x="738162" y="1482013"/>
                  </a:lnTo>
                  <a:lnTo>
                    <a:pt x="693394" y="1478546"/>
                  </a:lnTo>
                  <a:lnTo>
                    <a:pt x="692937" y="1478546"/>
                  </a:lnTo>
                  <a:lnTo>
                    <a:pt x="646658" y="1471904"/>
                  </a:lnTo>
                  <a:lnTo>
                    <a:pt x="601040" y="1462265"/>
                  </a:lnTo>
                  <a:lnTo>
                    <a:pt x="555688" y="1449476"/>
                  </a:lnTo>
                  <a:lnTo>
                    <a:pt x="510730" y="1433487"/>
                  </a:lnTo>
                  <a:lnTo>
                    <a:pt x="467055" y="1414487"/>
                  </a:lnTo>
                  <a:lnTo>
                    <a:pt x="424954" y="1392593"/>
                  </a:lnTo>
                  <a:lnTo>
                    <a:pt x="384492" y="1367955"/>
                  </a:lnTo>
                  <a:lnTo>
                    <a:pt x="345706" y="1340739"/>
                  </a:lnTo>
                  <a:lnTo>
                    <a:pt x="308648" y="1311097"/>
                  </a:lnTo>
                  <a:lnTo>
                    <a:pt x="273367" y="1279182"/>
                  </a:lnTo>
                  <a:lnTo>
                    <a:pt x="240030" y="1245247"/>
                  </a:lnTo>
                  <a:lnTo>
                    <a:pt x="239737" y="1245247"/>
                  </a:lnTo>
                  <a:lnTo>
                    <a:pt x="241058" y="1244473"/>
                  </a:lnTo>
                  <a:lnTo>
                    <a:pt x="241490" y="1243215"/>
                  </a:lnTo>
                  <a:lnTo>
                    <a:pt x="242417" y="1242377"/>
                  </a:lnTo>
                  <a:lnTo>
                    <a:pt x="210642" y="1204455"/>
                  </a:lnTo>
                  <a:lnTo>
                    <a:pt x="181902" y="1164958"/>
                  </a:lnTo>
                  <a:lnTo>
                    <a:pt x="156210" y="1124013"/>
                  </a:lnTo>
                  <a:lnTo>
                    <a:pt x="133578" y="1081798"/>
                  </a:lnTo>
                  <a:lnTo>
                    <a:pt x="114084" y="1038656"/>
                  </a:lnTo>
                  <a:lnTo>
                    <a:pt x="113982" y="1038453"/>
                  </a:lnTo>
                  <a:lnTo>
                    <a:pt x="97472" y="994156"/>
                  </a:lnTo>
                  <a:lnTo>
                    <a:pt x="97231" y="994156"/>
                  </a:lnTo>
                  <a:lnTo>
                    <a:pt x="96901" y="993914"/>
                  </a:lnTo>
                  <a:lnTo>
                    <a:pt x="96558" y="993914"/>
                  </a:lnTo>
                  <a:lnTo>
                    <a:pt x="95186" y="989825"/>
                  </a:lnTo>
                  <a:lnTo>
                    <a:pt x="95110" y="989622"/>
                  </a:lnTo>
                  <a:lnTo>
                    <a:pt x="94195" y="985240"/>
                  </a:lnTo>
                  <a:lnTo>
                    <a:pt x="92837" y="980922"/>
                  </a:lnTo>
                  <a:lnTo>
                    <a:pt x="90779" y="974153"/>
                  </a:lnTo>
                  <a:lnTo>
                    <a:pt x="80619" y="936447"/>
                  </a:lnTo>
                  <a:lnTo>
                    <a:pt x="71602" y="893445"/>
                  </a:lnTo>
                  <a:lnTo>
                    <a:pt x="66979" y="863079"/>
                  </a:lnTo>
                  <a:lnTo>
                    <a:pt x="66878" y="862279"/>
                  </a:lnTo>
                  <a:lnTo>
                    <a:pt x="62014" y="813104"/>
                  </a:lnTo>
                  <a:lnTo>
                    <a:pt x="60528" y="763752"/>
                  </a:lnTo>
                  <a:lnTo>
                    <a:pt x="62420" y="714413"/>
                  </a:lnTo>
                  <a:lnTo>
                    <a:pt x="67703" y="665289"/>
                  </a:lnTo>
                  <a:lnTo>
                    <a:pt x="76390" y="616559"/>
                  </a:lnTo>
                  <a:lnTo>
                    <a:pt x="88455" y="568413"/>
                  </a:lnTo>
                  <a:lnTo>
                    <a:pt x="103936" y="521042"/>
                  </a:lnTo>
                  <a:lnTo>
                    <a:pt x="122809" y="474649"/>
                  </a:lnTo>
                  <a:lnTo>
                    <a:pt x="145097" y="429412"/>
                  </a:lnTo>
                  <a:lnTo>
                    <a:pt x="170789" y="385521"/>
                  </a:lnTo>
                  <a:lnTo>
                    <a:pt x="199910" y="343166"/>
                  </a:lnTo>
                  <a:lnTo>
                    <a:pt x="232448" y="302552"/>
                  </a:lnTo>
                  <a:lnTo>
                    <a:pt x="268401" y="263842"/>
                  </a:lnTo>
                  <a:lnTo>
                    <a:pt x="304050" y="230530"/>
                  </a:lnTo>
                  <a:lnTo>
                    <a:pt x="341350" y="200101"/>
                  </a:lnTo>
                  <a:lnTo>
                    <a:pt x="380136" y="172580"/>
                  </a:lnTo>
                  <a:lnTo>
                    <a:pt x="420281" y="147942"/>
                  </a:lnTo>
                  <a:lnTo>
                    <a:pt x="461632" y="126212"/>
                  </a:lnTo>
                  <a:lnTo>
                    <a:pt x="504024" y="107378"/>
                  </a:lnTo>
                  <a:lnTo>
                    <a:pt x="547319" y="91452"/>
                  </a:lnTo>
                  <a:lnTo>
                    <a:pt x="591375" y="78409"/>
                  </a:lnTo>
                  <a:lnTo>
                    <a:pt x="636016" y="68262"/>
                  </a:lnTo>
                  <a:lnTo>
                    <a:pt x="681113" y="61023"/>
                  </a:lnTo>
                  <a:lnTo>
                    <a:pt x="726503" y="56680"/>
                  </a:lnTo>
                  <a:lnTo>
                    <a:pt x="772058" y="55232"/>
                  </a:lnTo>
                  <a:lnTo>
                    <a:pt x="817600" y="56680"/>
                  </a:lnTo>
                  <a:lnTo>
                    <a:pt x="862990" y="61023"/>
                  </a:lnTo>
                  <a:lnTo>
                    <a:pt x="908088" y="68262"/>
                  </a:lnTo>
                  <a:lnTo>
                    <a:pt x="952741" y="78409"/>
                  </a:lnTo>
                  <a:lnTo>
                    <a:pt x="996784" y="91452"/>
                  </a:lnTo>
                  <a:lnTo>
                    <a:pt x="1040079" y="107378"/>
                  </a:lnTo>
                  <a:lnTo>
                    <a:pt x="1082471" y="126212"/>
                  </a:lnTo>
                  <a:lnTo>
                    <a:pt x="1123823" y="147942"/>
                  </a:lnTo>
                  <a:lnTo>
                    <a:pt x="1163967" y="172580"/>
                  </a:lnTo>
                  <a:lnTo>
                    <a:pt x="1202753" y="200101"/>
                  </a:lnTo>
                  <a:lnTo>
                    <a:pt x="1240053" y="230530"/>
                  </a:lnTo>
                  <a:lnTo>
                    <a:pt x="1275689" y="263842"/>
                  </a:lnTo>
                  <a:lnTo>
                    <a:pt x="1310894" y="301663"/>
                  </a:lnTo>
                  <a:lnTo>
                    <a:pt x="1342834" y="341312"/>
                  </a:lnTo>
                  <a:lnTo>
                    <a:pt x="1371498" y="382612"/>
                  </a:lnTo>
                  <a:lnTo>
                    <a:pt x="1396911" y="425411"/>
                  </a:lnTo>
                  <a:lnTo>
                    <a:pt x="1419059" y="469506"/>
                  </a:lnTo>
                  <a:lnTo>
                    <a:pt x="1437944" y="514731"/>
                  </a:lnTo>
                  <a:lnTo>
                    <a:pt x="1453578" y="560908"/>
                  </a:lnTo>
                  <a:lnTo>
                    <a:pt x="1465961" y="607847"/>
                  </a:lnTo>
                  <a:lnTo>
                    <a:pt x="1475092" y="655383"/>
                  </a:lnTo>
                  <a:lnTo>
                    <a:pt x="1480985" y="703338"/>
                  </a:lnTo>
                  <a:lnTo>
                    <a:pt x="1483614" y="751522"/>
                  </a:lnTo>
                  <a:lnTo>
                    <a:pt x="1483614" y="472706"/>
                  </a:lnTo>
                  <a:lnTo>
                    <a:pt x="1458468" y="418198"/>
                  </a:lnTo>
                  <a:lnTo>
                    <a:pt x="1435722" y="377228"/>
                  </a:lnTo>
                  <a:lnTo>
                    <a:pt x="1410296" y="337400"/>
                  </a:lnTo>
                  <a:lnTo>
                    <a:pt x="1382204" y="298869"/>
                  </a:lnTo>
                  <a:lnTo>
                    <a:pt x="1351432" y="261734"/>
                  </a:lnTo>
                  <a:lnTo>
                    <a:pt x="1317980" y="226136"/>
                  </a:lnTo>
                  <a:lnTo>
                    <a:pt x="1282382" y="192684"/>
                  </a:lnTo>
                  <a:lnTo>
                    <a:pt x="1245247" y="161899"/>
                  </a:lnTo>
                  <a:lnTo>
                    <a:pt x="1206703" y="133807"/>
                  </a:lnTo>
                  <a:lnTo>
                    <a:pt x="1166876" y="108381"/>
                  </a:lnTo>
                  <a:lnTo>
                    <a:pt x="1125905" y="85636"/>
                  </a:lnTo>
                  <a:lnTo>
                    <a:pt x="1083919" y="65570"/>
                  </a:lnTo>
                  <a:lnTo>
                    <a:pt x="1058430" y="55232"/>
                  </a:lnTo>
                  <a:lnTo>
                    <a:pt x="1041031" y="48171"/>
                  </a:lnTo>
                  <a:lnTo>
                    <a:pt x="997369" y="33451"/>
                  </a:lnTo>
                  <a:lnTo>
                    <a:pt x="953071" y="21412"/>
                  </a:lnTo>
                  <a:lnTo>
                    <a:pt x="908265" y="12039"/>
                  </a:lnTo>
                  <a:lnTo>
                    <a:pt x="863066" y="5346"/>
                  </a:lnTo>
                  <a:lnTo>
                    <a:pt x="817626" y="1333"/>
                  </a:lnTo>
                  <a:lnTo>
                    <a:pt x="772045" y="0"/>
                  </a:lnTo>
                  <a:lnTo>
                    <a:pt x="726478" y="1333"/>
                  </a:lnTo>
                  <a:lnTo>
                    <a:pt x="681024" y="5346"/>
                  </a:lnTo>
                  <a:lnTo>
                    <a:pt x="635838" y="12039"/>
                  </a:lnTo>
                  <a:lnTo>
                    <a:pt x="591032" y="21412"/>
                  </a:lnTo>
                  <a:lnTo>
                    <a:pt x="546735" y="33451"/>
                  </a:lnTo>
                  <a:lnTo>
                    <a:pt x="503072" y="48171"/>
                  </a:lnTo>
                  <a:lnTo>
                    <a:pt x="460184" y="65570"/>
                  </a:lnTo>
                  <a:lnTo>
                    <a:pt x="418185" y="85636"/>
                  </a:lnTo>
                  <a:lnTo>
                    <a:pt x="377215" y="108381"/>
                  </a:lnTo>
                  <a:lnTo>
                    <a:pt x="337400" y="133807"/>
                  </a:lnTo>
                  <a:lnTo>
                    <a:pt x="298856" y="161899"/>
                  </a:lnTo>
                  <a:lnTo>
                    <a:pt x="261721" y="192684"/>
                  </a:lnTo>
                  <a:lnTo>
                    <a:pt x="226123" y="226136"/>
                  </a:lnTo>
                  <a:lnTo>
                    <a:pt x="192671" y="261734"/>
                  </a:lnTo>
                  <a:lnTo>
                    <a:pt x="161899" y="298869"/>
                  </a:lnTo>
                  <a:lnTo>
                    <a:pt x="133794" y="337400"/>
                  </a:lnTo>
                  <a:lnTo>
                    <a:pt x="108381" y="377228"/>
                  </a:lnTo>
                  <a:lnTo>
                    <a:pt x="85623" y="418198"/>
                  </a:lnTo>
                  <a:lnTo>
                    <a:pt x="65557" y="460197"/>
                  </a:lnTo>
                  <a:lnTo>
                    <a:pt x="48158" y="503085"/>
                  </a:lnTo>
                  <a:lnTo>
                    <a:pt x="33451" y="546735"/>
                  </a:lnTo>
                  <a:lnTo>
                    <a:pt x="21399" y="591032"/>
                  </a:lnTo>
                  <a:lnTo>
                    <a:pt x="12039" y="635838"/>
                  </a:lnTo>
                  <a:lnTo>
                    <a:pt x="5346" y="681037"/>
                  </a:lnTo>
                  <a:lnTo>
                    <a:pt x="1333" y="726478"/>
                  </a:lnTo>
                  <a:lnTo>
                    <a:pt x="0" y="772058"/>
                  </a:lnTo>
                  <a:lnTo>
                    <a:pt x="1333" y="817638"/>
                  </a:lnTo>
                  <a:lnTo>
                    <a:pt x="5283" y="862279"/>
                  </a:lnTo>
                  <a:lnTo>
                    <a:pt x="5346" y="863079"/>
                  </a:lnTo>
                  <a:lnTo>
                    <a:pt x="12039" y="908265"/>
                  </a:lnTo>
                  <a:lnTo>
                    <a:pt x="21399" y="953084"/>
                  </a:lnTo>
                  <a:lnTo>
                    <a:pt x="33451" y="997381"/>
                  </a:lnTo>
                  <a:lnTo>
                    <a:pt x="48171" y="1041031"/>
                  </a:lnTo>
                  <a:lnTo>
                    <a:pt x="65557" y="1083919"/>
                  </a:lnTo>
                  <a:lnTo>
                    <a:pt x="85636" y="1125918"/>
                  </a:lnTo>
                  <a:lnTo>
                    <a:pt x="108381" y="1166888"/>
                  </a:lnTo>
                  <a:lnTo>
                    <a:pt x="133807" y="1206703"/>
                  </a:lnTo>
                  <a:lnTo>
                    <a:pt x="161899" y="1245247"/>
                  </a:lnTo>
                  <a:lnTo>
                    <a:pt x="192671" y="1282382"/>
                  </a:lnTo>
                  <a:lnTo>
                    <a:pt x="226123" y="1317980"/>
                  </a:lnTo>
                  <a:lnTo>
                    <a:pt x="261721" y="1351432"/>
                  </a:lnTo>
                  <a:lnTo>
                    <a:pt x="298856" y="1382204"/>
                  </a:lnTo>
                  <a:lnTo>
                    <a:pt x="337400" y="1410309"/>
                  </a:lnTo>
                  <a:lnTo>
                    <a:pt x="377228" y="1435735"/>
                  </a:lnTo>
                  <a:lnTo>
                    <a:pt x="418198" y="1458480"/>
                  </a:lnTo>
                  <a:lnTo>
                    <a:pt x="460197" y="1478546"/>
                  </a:lnTo>
                  <a:lnTo>
                    <a:pt x="503085" y="1495945"/>
                  </a:lnTo>
                  <a:lnTo>
                    <a:pt x="546735" y="1510665"/>
                  </a:lnTo>
                  <a:lnTo>
                    <a:pt x="591032" y="1522704"/>
                  </a:lnTo>
                  <a:lnTo>
                    <a:pt x="635850" y="1532064"/>
                  </a:lnTo>
                  <a:lnTo>
                    <a:pt x="681037" y="1538757"/>
                  </a:lnTo>
                  <a:lnTo>
                    <a:pt x="726490" y="1542770"/>
                  </a:lnTo>
                  <a:lnTo>
                    <a:pt x="772045" y="1544116"/>
                  </a:lnTo>
                  <a:lnTo>
                    <a:pt x="817626" y="1542770"/>
                  </a:lnTo>
                  <a:lnTo>
                    <a:pt x="863066" y="1538757"/>
                  </a:lnTo>
                  <a:lnTo>
                    <a:pt x="908265" y="1532064"/>
                  </a:lnTo>
                  <a:lnTo>
                    <a:pt x="953071" y="1522704"/>
                  </a:lnTo>
                  <a:lnTo>
                    <a:pt x="997369" y="1510665"/>
                  </a:lnTo>
                  <a:lnTo>
                    <a:pt x="1041031" y="1495945"/>
                  </a:lnTo>
                  <a:lnTo>
                    <a:pt x="1083919" y="1478546"/>
                  </a:lnTo>
                  <a:lnTo>
                    <a:pt x="1125905" y="1458480"/>
                  </a:lnTo>
                  <a:lnTo>
                    <a:pt x="1166876" y="1435735"/>
                  </a:lnTo>
                  <a:lnTo>
                    <a:pt x="1206703" y="1410309"/>
                  </a:lnTo>
                  <a:lnTo>
                    <a:pt x="1245247" y="1382204"/>
                  </a:lnTo>
                  <a:lnTo>
                    <a:pt x="1282382" y="1351432"/>
                  </a:lnTo>
                  <a:lnTo>
                    <a:pt x="1317980" y="1317980"/>
                  </a:lnTo>
                  <a:lnTo>
                    <a:pt x="1351432" y="1282382"/>
                  </a:lnTo>
                  <a:lnTo>
                    <a:pt x="1382204" y="1245247"/>
                  </a:lnTo>
                  <a:lnTo>
                    <a:pt x="1410296" y="1206703"/>
                  </a:lnTo>
                  <a:lnTo>
                    <a:pt x="1435722" y="1166888"/>
                  </a:lnTo>
                  <a:lnTo>
                    <a:pt x="1458468" y="1125918"/>
                  </a:lnTo>
                  <a:lnTo>
                    <a:pt x="1478546" y="1083919"/>
                  </a:lnTo>
                  <a:lnTo>
                    <a:pt x="1495933" y="1041031"/>
                  </a:lnTo>
                  <a:lnTo>
                    <a:pt x="1510652" y="997381"/>
                  </a:lnTo>
                  <a:lnTo>
                    <a:pt x="1522704" y="953084"/>
                  </a:lnTo>
                  <a:lnTo>
                    <a:pt x="1532064" y="908265"/>
                  </a:lnTo>
                  <a:lnTo>
                    <a:pt x="1538757" y="863079"/>
                  </a:lnTo>
                  <a:lnTo>
                    <a:pt x="1542770" y="817638"/>
                  </a:lnTo>
                  <a:lnTo>
                    <a:pt x="1544104" y="772058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610597" y="3645664"/>
              <a:ext cx="6217285" cy="4135120"/>
            </a:xfrm>
            <a:custGeom>
              <a:avLst/>
              <a:gdLst/>
              <a:ahLst/>
              <a:cxnLst/>
              <a:rect l="l" t="t" r="r" b="b"/>
              <a:pathLst>
                <a:path w="6217284" h="4135120">
                  <a:moveTo>
                    <a:pt x="5912867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3830511"/>
                  </a:lnTo>
                  <a:lnTo>
                    <a:pt x="3983" y="3879879"/>
                  </a:lnTo>
                  <a:lnTo>
                    <a:pt x="15515" y="3926709"/>
                  </a:lnTo>
                  <a:lnTo>
                    <a:pt x="33970" y="3970377"/>
                  </a:lnTo>
                  <a:lnTo>
                    <a:pt x="58720" y="4010256"/>
                  </a:lnTo>
                  <a:lnTo>
                    <a:pt x="89139" y="4045718"/>
                  </a:lnTo>
                  <a:lnTo>
                    <a:pt x="124602" y="4076138"/>
                  </a:lnTo>
                  <a:lnTo>
                    <a:pt x="164480" y="4100888"/>
                  </a:lnTo>
                  <a:lnTo>
                    <a:pt x="208148" y="4119342"/>
                  </a:lnTo>
                  <a:lnTo>
                    <a:pt x="254979" y="4130875"/>
                  </a:lnTo>
                  <a:lnTo>
                    <a:pt x="304346" y="4134858"/>
                  </a:lnTo>
                  <a:lnTo>
                    <a:pt x="5912867" y="4134858"/>
                  </a:lnTo>
                  <a:lnTo>
                    <a:pt x="5962234" y="4130875"/>
                  </a:lnTo>
                  <a:lnTo>
                    <a:pt x="6009065" y="4119342"/>
                  </a:lnTo>
                  <a:lnTo>
                    <a:pt x="6052733" y="4100888"/>
                  </a:lnTo>
                  <a:lnTo>
                    <a:pt x="6092611" y="4076138"/>
                  </a:lnTo>
                  <a:lnTo>
                    <a:pt x="6128073" y="4045718"/>
                  </a:lnTo>
                  <a:lnTo>
                    <a:pt x="6158493" y="4010256"/>
                  </a:lnTo>
                  <a:lnTo>
                    <a:pt x="6183243" y="3970377"/>
                  </a:lnTo>
                  <a:lnTo>
                    <a:pt x="6201698" y="3926709"/>
                  </a:lnTo>
                  <a:lnTo>
                    <a:pt x="6213230" y="3879879"/>
                  </a:lnTo>
                  <a:lnTo>
                    <a:pt x="6217213" y="3830511"/>
                  </a:lnTo>
                  <a:lnTo>
                    <a:pt x="6217213" y="304346"/>
                  </a:lnTo>
                  <a:lnTo>
                    <a:pt x="6213230" y="254979"/>
                  </a:lnTo>
                  <a:lnTo>
                    <a:pt x="6201698" y="208148"/>
                  </a:lnTo>
                  <a:lnTo>
                    <a:pt x="6183243" y="164480"/>
                  </a:lnTo>
                  <a:lnTo>
                    <a:pt x="6158493" y="124602"/>
                  </a:lnTo>
                  <a:lnTo>
                    <a:pt x="6128073" y="89139"/>
                  </a:lnTo>
                  <a:lnTo>
                    <a:pt x="6092611" y="58720"/>
                  </a:lnTo>
                  <a:lnTo>
                    <a:pt x="6052733" y="33970"/>
                  </a:lnTo>
                  <a:lnTo>
                    <a:pt x="6009065" y="15515"/>
                  </a:lnTo>
                  <a:lnTo>
                    <a:pt x="5962234" y="3983"/>
                  </a:lnTo>
                  <a:lnTo>
                    <a:pt x="5912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96985" y="3297523"/>
              <a:ext cx="6264275" cy="4306570"/>
            </a:xfrm>
            <a:custGeom>
              <a:avLst/>
              <a:gdLst/>
              <a:ahLst/>
              <a:cxnLst/>
              <a:rect l="l" t="t" r="r" b="b"/>
              <a:pathLst>
                <a:path w="6264275" h="4306570">
                  <a:moveTo>
                    <a:pt x="5959514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4001668"/>
                  </a:lnTo>
                  <a:lnTo>
                    <a:pt x="3983" y="4051036"/>
                  </a:lnTo>
                  <a:lnTo>
                    <a:pt x="15515" y="4097867"/>
                  </a:lnTo>
                  <a:lnTo>
                    <a:pt x="33970" y="4141534"/>
                  </a:lnTo>
                  <a:lnTo>
                    <a:pt x="58720" y="4181413"/>
                  </a:lnTo>
                  <a:lnTo>
                    <a:pt x="89139" y="4216875"/>
                  </a:lnTo>
                  <a:lnTo>
                    <a:pt x="124602" y="4247295"/>
                  </a:lnTo>
                  <a:lnTo>
                    <a:pt x="164480" y="4272045"/>
                  </a:lnTo>
                  <a:lnTo>
                    <a:pt x="208148" y="4290499"/>
                  </a:lnTo>
                  <a:lnTo>
                    <a:pt x="254979" y="4302032"/>
                  </a:lnTo>
                  <a:lnTo>
                    <a:pt x="304346" y="4306015"/>
                  </a:lnTo>
                  <a:lnTo>
                    <a:pt x="5959514" y="4306015"/>
                  </a:lnTo>
                  <a:lnTo>
                    <a:pt x="6008882" y="4302032"/>
                  </a:lnTo>
                  <a:lnTo>
                    <a:pt x="6055713" y="4290499"/>
                  </a:lnTo>
                  <a:lnTo>
                    <a:pt x="6099381" y="4272045"/>
                  </a:lnTo>
                  <a:lnTo>
                    <a:pt x="6139259" y="4247295"/>
                  </a:lnTo>
                  <a:lnTo>
                    <a:pt x="6174721" y="4216875"/>
                  </a:lnTo>
                  <a:lnTo>
                    <a:pt x="6205141" y="4181413"/>
                  </a:lnTo>
                  <a:lnTo>
                    <a:pt x="6229891" y="4141534"/>
                  </a:lnTo>
                  <a:lnTo>
                    <a:pt x="6248346" y="4097867"/>
                  </a:lnTo>
                  <a:lnTo>
                    <a:pt x="6259878" y="4051036"/>
                  </a:lnTo>
                  <a:lnTo>
                    <a:pt x="6263861" y="4001668"/>
                  </a:lnTo>
                  <a:lnTo>
                    <a:pt x="6263861" y="304346"/>
                  </a:lnTo>
                  <a:lnTo>
                    <a:pt x="6259878" y="254979"/>
                  </a:lnTo>
                  <a:lnTo>
                    <a:pt x="6248346" y="208148"/>
                  </a:lnTo>
                  <a:lnTo>
                    <a:pt x="6229891" y="164480"/>
                  </a:lnTo>
                  <a:lnTo>
                    <a:pt x="6205141" y="124602"/>
                  </a:lnTo>
                  <a:lnTo>
                    <a:pt x="6174721" y="89139"/>
                  </a:lnTo>
                  <a:lnTo>
                    <a:pt x="6139259" y="58720"/>
                  </a:lnTo>
                  <a:lnTo>
                    <a:pt x="6099381" y="33970"/>
                  </a:lnTo>
                  <a:lnTo>
                    <a:pt x="6055713" y="15515"/>
                  </a:lnTo>
                  <a:lnTo>
                    <a:pt x="6008882" y="3983"/>
                  </a:lnTo>
                  <a:lnTo>
                    <a:pt x="5959514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754513" y="4659575"/>
            <a:ext cx="5271135" cy="2385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1315" marR="353695" algn="ctr">
              <a:spcBef>
                <a:spcPts val="95"/>
              </a:spcBef>
            </a:pP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Un</a:t>
            </a:r>
            <a:r>
              <a:rPr sz="3100" spc="-8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tratamiento</a:t>
            </a:r>
            <a:r>
              <a:rPr sz="3100" spc="-7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eficaz</a:t>
            </a:r>
            <a:r>
              <a:rPr sz="3100" spc="-7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25">
                <a:solidFill>
                  <a:srgbClr val="FFFFFF"/>
                </a:solidFill>
                <a:latin typeface="Noto Sans"/>
                <a:cs typeface="Noto Sans"/>
              </a:rPr>
              <a:t>de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100" spc="-1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r>
              <a:rPr sz="3100" spc="-1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contribuye</a:t>
            </a:r>
            <a:r>
              <a:rPr sz="3100" spc="-1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50">
                <a:solidFill>
                  <a:srgbClr val="FFFFFF"/>
                </a:solidFill>
                <a:latin typeface="Noto Sans"/>
                <a:cs typeface="Noto Sans"/>
              </a:rPr>
              <a:t>a</a:t>
            </a:r>
            <a:endParaRPr sz="3100">
              <a:latin typeface="Noto Sans"/>
              <a:cs typeface="Noto Sans"/>
            </a:endParaRPr>
          </a:p>
          <a:p>
            <a:pPr marL="37465" marR="30480" algn="ctr">
              <a:lnSpc>
                <a:spcPts val="3720"/>
              </a:lnSpc>
              <a:spcBef>
                <a:spcPts val="85"/>
              </a:spcBef>
            </a:pP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reducir</a:t>
            </a:r>
            <a:r>
              <a:rPr sz="3100" spc="-9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100" spc="-9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carga</a:t>
            </a:r>
            <a:r>
              <a:rPr sz="3100" spc="-9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psicológica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3100" spc="-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el</a:t>
            </a:r>
            <a:r>
              <a:rPr sz="3100" spc="-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riesgo</a:t>
            </a:r>
            <a:r>
              <a:rPr sz="3100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3100" spc="-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depresión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asociado</a:t>
            </a:r>
            <a:r>
              <a:rPr sz="3100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a</a:t>
            </a:r>
            <a:r>
              <a:rPr sz="3100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100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100" spc="-10">
                <a:solidFill>
                  <a:srgbClr val="FFFFFF"/>
                </a:solidFill>
                <a:latin typeface="Noto Sans"/>
                <a:cs typeface="Noto Sans"/>
              </a:rPr>
              <a:t>enfermedad.</a:t>
            </a:r>
            <a:r>
              <a:rPr sz="2700" spc="-15" baseline="32407">
                <a:solidFill>
                  <a:srgbClr val="FFFFFF"/>
                </a:solidFill>
                <a:latin typeface="Noto Sans"/>
                <a:cs typeface="Noto Sans"/>
              </a:rPr>
              <a:t>1,2</a:t>
            </a:r>
            <a:endParaRPr sz="2700" baseline="32407">
              <a:latin typeface="Noto Sans"/>
              <a:cs typeface="Noto San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20104100" cy="4435475"/>
            <a:chOff x="0" y="0"/>
            <a:chExt cx="20104100" cy="4435475"/>
          </a:xfrm>
        </p:grpSpPr>
        <p:sp>
          <p:nvSpPr>
            <p:cNvPr id="11" name="object 11"/>
            <p:cNvSpPr/>
            <p:nvPr/>
          </p:nvSpPr>
          <p:spPr>
            <a:xfrm>
              <a:off x="14281004" y="2229428"/>
              <a:ext cx="2205990" cy="2205990"/>
            </a:xfrm>
            <a:custGeom>
              <a:avLst/>
              <a:gdLst/>
              <a:ahLst/>
              <a:cxnLst/>
              <a:rect l="l" t="t" r="r" b="b"/>
              <a:pathLst>
                <a:path w="2205990" h="2205990">
                  <a:moveTo>
                    <a:pt x="1102936" y="0"/>
                  </a:moveTo>
                  <a:lnTo>
                    <a:pt x="1058377" y="894"/>
                  </a:lnTo>
                  <a:lnTo>
                    <a:pt x="1013877" y="3579"/>
                  </a:lnTo>
                  <a:lnTo>
                    <a:pt x="969494" y="8053"/>
                  </a:lnTo>
                  <a:lnTo>
                    <a:pt x="925287" y="14317"/>
                  </a:lnTo>
                  <a:lnTo>
                    <a:pt x="881313" y="22371"/>
                  </a:lnTo>
                  <a:lnTo>
                    <a:pt x="837633" y="32214"/>
                  </a:lnTo>
                  <a:lnTo>
                    <a:pt x="794303" y="43847"/>
                  </a:lnTo>
                  <a:lnTo>
                    <a:pt x="751383" y="57270"/>
                  </a:lnTo>
                  <a:lnTo>
                    <a:pt x="708932" y="72482"/>
                  </a:lnTo>
                  <a:lnTo>
                    <a:pt x="667007" y="89484"/>
                  </a:lnTo>
                  <a:lnTo>
                    <a:pt x="625667" y="108276"/>
                  </a:lnTo>
                  <a:lnTo>
                    <a:pt x="584971" y="128858"/>
                  </a:lnTo>
                  <a:lnTo>
                    <a:pt x="544978" y="151229"/>
                  </a:lnTo>
                  <a:lnTo>
                    <a:pt x="505745" y="175390"/>
                  </a:lnTo>
                  <a:lnTo>
                    <a:pt x="467332" y="201340"/>
                  </a:lnTo>
                  <a:lnTo>
                    <a:pt x="429797" y="229080"/>
                  </a:lnTo>
                  <a:lnTo>
                    <a:pt x="393198" y="258610"/>
                  </a:lnTo>
                  <a:lnTo>
                    <a:pt x="357594" y="289930"/>
                  </a:lnTo>
                  <a:lnTo>
                    <a:pt x="323043" y="323039"/>
                  </a:lnTo>
                  <a:lnTo>
                    <a:pt x="289933" y="357591"/>
                  </a:lnTo>
                  <a:lnTo>
                    <a:pt x="258613" y="393195"/>
                  </a:lnTo>
                  <a:lnTo>
                    <a:pt x="229082" y="429795"/>
                  </a:lnTo>
                  <a:lnTo>
                    <a:pt x="201341" y="467331"/>
                  </a:lnTo>
                  <a:lnTo>
                    <a:pt x="175390" y="505744"/>
                  </a:lnTo>
                  <a:lnTo>
                    <a:pt x="151229" y="544977"/>
                  </a:lnTo>
                  <a:lnTo>
                    <a:pt x="128858" y="584971"/>
                  </a:lnTo>
                  <a:lnTo>
                    <a:pt x="108276" y="625667"/>
                  </a:lnTo>
                  <a:lnTo>
                    <a:pt x="89484" y="667007"/>
                  </a:lnTo>
                  <a:lnTo>
                    <a:pt x="72482" y="708932"/>
                  </a:lnTo>
                  <a:lnTo>
                    <a:pt x="57269" y="751384"/>
                  </a:lnTo>
                  <a:lnTo>
                    <a:pt x="43846" y="794304"/>
                  </a:lnTo>
                  <a:lnTo>
                    <a:pt x="32213" y="837633"/>
                  </a:lnTo>
                  <a:lnTo>
                    <a:pt x="22370" y="881314"/>
                  </a:lnTo>
                  <a:lnTo>
                    <a:pt x="14316" y="925287"/>
                  </a:lnTo>
                  <a:lnTo>
                    <a:pt x="8053" y="969495"/>
                  </a:lnTo>
                  <a:lnTo>
                    <a:pt x="3579" y="1013877"/>
                  </a:lnTo>
                  <a:lnTo>
                    <a:pt x="894" y="1058377"/>
                  </a:lnTo>
                  <a:lnTo>
                    <a:pt x="0" y="1102936"/>
                  </a:lnTo>
                  <a:lnTo>
                    <a:pt x="895" y="1147494"/>
                  </a:lnTo>
                  <a:lnTo>
                    <a:pt x="3579" y="1191994"/>
                  </a:lnTo>
                  <a:lnTo>
                    <a:pt x="8054" y="1236377"/>
                  </a:lnTo>
                  <a:lnTo>
                    <a:pt x="14318" y="1280584"/>
                  </a:lnTo>
                  <a:lnTo>
                    <a:pt x="22372" y="1324557"/>
                  </a:lnTo>
                  <a:lnTo>
                    <a:pt x="32216" y="1368237"/>
                  </a:lnTo>
                  <a:lnTo>
                    <a:pt x="43849" y="1411567"/>
                  </a:lnTo>
                  <a:lnTo>
                    <a:pt x="57272" y="1454486"/>
                  </a:lnTo>
                  <a:lnTo>
                    <a:pt x="72484" y="1496938"/>
                  </a:lnTo>
                  <a:lnTo>
                    <a:pt x="89487" y="1538862"/>
                  </a:lnTo>
                  <a:lnTo>
                    <a:pt x="108279" y="1580202"/>
                  </a:lnTo>
                  <a:lnTo>
                    <a:pt x="128861" y="1620897"/>
                  </a:lnTo>
                  <a:lnTo>
                    <a:pt x="151232" y="1660891"/>
                  </a:lnTo>
                  <a:lnTo>
                    <a:pt x="175393" y="1700123"/>
                  </a:lnTo>
                  <a:lnTo>
                    <a:pt x="201344" y="1738536"/>
                  </a:lnTo>
                  <a:lnTo>
                    <a:pt x="229084" y="1776071"/>
                  </a:lnTo>
                  <a:lnTo>
                    <a:pt x="258614" y="1812670"/>
                  </a:lnTo>
                  <a:lnTo>
                    <a:pt x="289934" y="1848274"/>
                  </a:lnTo>
                  <a:lnTo>
                    <a:pt x="323043" y="1882824"/>
                  </a:lnTo>
                  <a:lnTo>
                    <a:pt x="357594" y="1915934"/>
                  </a:lnTo>
                  <a:lnTo>
                    <a:pt x="393198" y="1947253"/>
                  </a:lnTo>
                  <a:lnTo>
                    <a:pt x="429796" y="1976784"/>
                  </a:lnTo>
                  <a:lnTo>
                    <a:pt x="467332" y="2004524"/>
                  </a:lnTo>
                  <a:lnTo>
                    <a:pt x="505745" y="2030475"/>
                  </a:lnTo>
                  <a:lnTo>
                    <a:pt x="544977" y="2054636"/>
                  </a:lnTo>
                  <a:lnTo>
                    <a:pt x="584970" y="2077007"/>
                  </a:lnTo>
                  <a:lnTo>
                    <a:pt x="625666" y="2097589"/>
                  </a:lnTo>
                  <a:lnTo>
                    <a:pt x="667005" y="2116381"/>
                  </a:lnTo>
                  <a:lnTo>
                    <a:pt x="708930" y="2133383"/>
                  </a:lnTo>
                  <a:lnTo>
                    <a:pt x="751381" y="2148596"/>
                  </a:lnTo>
                  <a:lnTo>
                    <a:pt x="794301" y="2162019"/>
                  </a:lnTo>
                  <a:lnTo>
                    <a:pt x="837630" y="2173652"/>
                  </a:lnTo>
                  <a:lnTo>
                    <a:pt x="881311" y="2183496"/>
                  </a:lnTo>
                  <a:lnTo>
                    <a:pt x="925284" y="2191550"/>
                  </a:lnTo>
                  <a:lnTo>
                    <a:pt x="969491" y="2197814"/>
                  </a:lnTo>
                  <a:lnTo>
                    <a:pt x="1013874" y="2202288"/>
                  </a:lnTo>
                  <a:lnTo>
                    <a:pt x="1058373" y="2204973"/>
                  </a:lnTo>
                  <a:lnTo>
                    <a:pt x="1102932" y="2205868"/>
                  </a:lnTo>
                  <a:lnTo>
                    <a:pt x="1147490" y="2204974"/>
                  </a:lnTo>
                  <a:lnTo>
                    <a:pt x="1191990" y="2202289"/>
                  </a:lnTo>
                  <a:lnTo>
                    <a:pt x="1236373" y="2197815"/>
                  </a:lnTo>
                  <a:lnTo>
                    <a:pt x="1280580" y="2191551"/>
                  </a:lnTo>
                  <a:lnTo>
                    <a:pt x="1324554" y="2183498"/>
                  </a:lnTo>
                  <a:lnTo>
                    <a:pt x="1368234" y="2173654"/>
                  </a:lnTo>
                  <a:lnTo>
                    <a:pt x="1411564" y="2162021"/>
                  </a:lnTo>
                  <a:lnTo>
                    <a:pt x="1454484" y="2148599"/>
                  </a:lnTo>
                  <a:lnTo>
                    <a:pt x="1496936" y="2133386"/>
                  </a:lnTo>
                  <a:lnTo>
                    <a:pt x="1538861" y="2116384"/>
                  </a:lnTo>
                  <a:lnTo>
                    <a:pt x="1580200" y="2097592"/>
                  </a:lnTo>
                  <a:lnTo>
                    <a:pt x="1620896" y="2077010"/>
                  </a:lnTo>
                  <a:lnTo>
                    <a:pt x="1660890" y="2054639"/>
                  </a:lnTo>
                  <a:lnTo>
                    <a:pt x="1700123" y="2030477"/>
                  </a:lnTo>
                  <a:lnTo>
                    <a:pt x="1738537" y="2004526"/>
                  </a:lnTo>
                  <a:lnTo>
                    <a:pt x="1776073" y="1976785"/>
                  </a:lnTo>
                  <a:lnTo>
                    <a:pt x="1812672" y="1947255"/>
                  </a:lnTo>
                  <a:lnTo>
                    <a:pt x="1848277" y="1915935"/>
                  </a:lnTo>
                  <a:lnTo>
                    <a:pt x="1882828" y="1882824"/>
                  </a:lnTo>
                  <a:lnTo>
                    <a:pt x="1915938" y="1848274"/>
                  </a:lnTo>
                  <a:lnTo>
                    <a:pt x="1947257" y="1812670"/>
                  </a:lnTo>
                  <a:lnTo>
                    <a:pt x="1976787" y="1776071"/>
                  </a:lnTo>
                  <a:lnTo>
                    <a:pt x="2004528" y="1738536"/>
                  </a:lnTo>
                  <a:lnTo>
                    <a:pt x="2030478" y="1700122"/>
                  </a:lnTo>
                  <a:lnTo>
                    <a:pt x="2054639" y="1660890"/>
                  </a:lnTo>
                  <a:lnTo>
                    <a:pt x="2077010" y="1620896"/>
                  </a:lnTo>
                  <a:lnTo>
                    <a:pt x="2097592" y="1580201"/>
                  </a:lnTo>
                  <a:lnTo>
                    <a:pt x="2116383" y="1538861"/>
                  </a:lnTo>
                  <a:lnTo>
                    <a:pt x="2133386" y="1496936"/>
                  </a:lnTo>
                  <a:lnTo>
                    <a:pt x="2148598" y="1454484"/>
                  </a:lnTo>
                  <a:lnTo>
                    <a:pt x="2162021" y="1411565"/>
                  </a:lnTo>
                  <a:lnTo>
                    <a:pt x="2173654" y="1368235"/>
                  </a:lnTo>
                  <a:lnTo>
                    <a:pt x="2183497" y="1324554"/>
                  </a:lnTo>
                  <a:lnTo>
                    <a:pt x="2191551" y="1280581"/>
                  </a:lnTo>
                  <a:lnTo>
                    <a:pt x="2197815" y="1236374"/>
                  </a:lnTo>
                  <a:lnTo>
                    <a:pt x="2202289" y="1191991"/>
                  </a:lnTo>
                  <a:lnTo>
                    <a:pt x="2204973" y="1147490"/>
                  </a:lnTo>
                  <a:lnTo>
                    <a:pt x="2205868" y="1102932"/>
                  </a:lnTo>
                  <a:lnTo>
                    <a:pt x="2204973" y="1058373"/>
                  </a:lnTo>
                  <a:lnTo>
                    <a:pt x="2202289" y="1013873"/>
                  </a:lnTo>
                  <a:lnTo>
                    <a:pt x="2197815" y="969490"/>
                  </a:lnTo>
                  <a:lnTo>
                    <a:pt x="2191551" y="925283"/>
                  </a:lnTo>
                  <a:lnTo>
                    <a:pt x="2183497" y="881309"/>
                  </a:lnTo>
                  <a:lnTo>
                    <a:pt x="2173654" y="837629"/>
                  </a:lnTo>
                  <a:lnTo>
                    <a:pt x="2162021" y="794299"/>
                  </a:lnTo>
                  <a:lnTo>
                    <a:pt x="2148598" y="751379"/>
                  </a:lnTo>
                  <a:lnTo>
                    <a:pt x="2133386" y="708928"/>
                  </a:lnTo>
                  <a:lnTo>
                    <a:pt x="2116383" y="667003"/>
                  </a:lnTo>
                  <a:lnTo>
                    <a:pt x="2097592" y="625663"/>
                  </a:lnTo>
                  <a:lnTo>
                    <a:pt x="2077010" y="584967"/>
                  </a:lnTo>
                  <a:lnTo>
                    <a:pt x="2054639" y="544974"/>
                  </a:lnTo>
                  <a:lnTo>
                    <a:pt x="2030478" y="505741"/>
                  </a:lnTo>
                  <a:lnTo>
                    <a:pt x="2004528" y="467328"/>
                  </a:lnTo>
                  <a:lnTo>
                    <a:pt x="1976787" y="429793"/>
                  </a:lnTo>
                  <a:lnTo>
                    <a:pt x="1947257" y="393194"/>
                  </a:lnTo>
                  <a:lnTo>
                    <a:pt x="1915938" y="357590"/>
                  </a:lnTo>
                  <a:lnTo>
                    <a:pt x="1882828" y="323039"/>
                  </a:lnTo>
                  <a:lnTo>
                    <a:pt x="1848278" y="289930"/>
                  </a:lnTo>
                  <a:lnTo>
                    <a:pt x="1812674" y="258610"/>
                  </a:lnTo>
                  <a:lnTo>
                    <a:pt x="1776075" y="229080"/>
                  </a:lnTo>
                  <a:lnTo>
                    <a:pt x="1738540" y="201340"/>
                  </a:lnTo>
                  <a:lnTo>
                    <a:pt x="1700126" y="175390"/>
                  </a:lnTo>
                  <a:lnTo>
                    <a:pt x="1660894" y="151229"/>
                  </a:lnTo>
                  <a:lnTo>
                    <a:pt x="1620900" y="128858"/>
                  </a:lnTo>
                  <a:lnTo>
                    <a:pt x="1580204" y="108276"/>
                  </a:lnTo>
                  <a:lnTo>
                    <a:pt x="1538865" y="89484"/>
                  </a:lnTo>
                  <a:lnTo>
                    <a:pt x="1496940" y="72482"/>
                  </a:lnTo>
                  <a:lnTo>
                    <a:pt x="1454488" y="57270"/>
                  </a:lnTo>
                  <a:lnTo>
                    <a:pt x="1411569" y="43847"/>
                  </a:lnTo>
                  <a:lnTo>
                    <a:pt x="1368239" y="32214"/>
                  </a:lnTo>
                  <a:lnTo>
                    <a:pt x="1324558" y="22371"/>
                  </a:lnTo>
                  <a:lnTo>
                    <a:pt x="1280585" y="14317"/>
                  </a:lnTo>
                  <a:lnTo>
                    <a:pt x="1236378" y="8053"/>
                  </a:lnTo>
                  <a:lnTo>
                    <a:pt x="1191994" y="3579"/>
                  </a:lnTo>
                  <a:lnTo>
                    <a:pt x="1147494" y="894"/>
                  </a:lnTo>
                  <a:lnTo>
                    <a:pt x="1102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280998" y="2238203"/>
              <a:ext cx="2205990" cy="2197100"/>
            </a:xfrm>
            <a:custGeom>
              <a:avLst/>
              <a:gdLst/>
              <a:ahLst/>
              <a:cxnLst/>
              <a:rect l="l" t="t" r="r" b="b"/>
              <a:pathLst>
                <a:path w="2205990" h="2197100">
                  <a:moveTo>
                    <a:pt x="1157185" y="810641"/>
                  </a:moveTo>
                  <a:lnTo>
                    <a:pt x="1150670" y="795324"/>
                  </a:lnTo>
                  <a:lnTo>
                    <a:pt x="1139672" y="784047"/>
                  </a:lnTo>
                  <a:lnTo>
                    <a:pt x="1125270" y="777773"/>
                  </a:lnTo>
                  <a:lnTo>
                    <a:pt x="1108481" y="777468"/>
                  </a:lnTo>
                  <a:lnTo>
                    <a:pt x="1097622" y="781456"/>
                  </a:lnTo>
                  <a:lnTo>
                    <a:pt x="1088224" y="788771"/>
                  </a:lnTo>
                  <a:lnTo>
                    <a:pt x="1080909" y="798296"/>
                  </a:lnTo>
                  <a:lnTo>
                    <a:pt x="1076363" y="808888"/>
                  </a:lnTo>
                  <a:lnTo>
                    <a:pt x="1075931" y="1252816"/>
                  </a:lnTo>
                  <a:lnTo>
                    <a:pt x="1091285" y="1277797"/>
                  </a:lnTo>
                  <a:lnTo>
                    <a:pt x="1115542" y="1286510"/>
                  </a:lnTo>
                  <a:lnTo>
                    <a:pt x="1140193" y="1278813"/>
                  </a:lnTo>
                  <a:lnTo>
                    <a:pt x="1156766" y="1254569"/>
                  </a:lnTo>
                  <a:lnTo>
                    <a:pt x="1157185" y="810641"/>
                  </a:lnTo>
                  <a:close/>
                </a:path>
                <a:path w="2205990" h="2197100">
                  <a:moveTo>
                    <a:pt x="1764207" y="1074775"/>
                  </a:moveTo>
                  <a:lnTo>
                    <a:pt x="1761578" y="1032535"/>
                  </a:lnTo>
                  <a:lnTo>
                    <a:pt x="1756181" y="990777"/>
                  </a:lnTo>
                  <a:lnTo>
                    <a:pt x="1748091" y="949617"/>
                  </a:lnTo>
                  <a:lnTo>
                    <a:pt x="1737372" y="909180"/>
                  </a:lnTo>
                  <a:lnTo>
                    <a:pt x="1724113" y="869594"/>
                  </a:lnTo>
                  <a:lnTo>
                    <a:pt x="1708378" y="830986"/>
                  </a:lnTo>
                  <a:lnTo>
                    <a:pt x="1695691" y="804735"/>
                  </a:lnTo>
                  <a:lnTo>
                    <a:pt x="1695691" y="1082306"/>
                  </a:lnTo>
                  <a:lnTo>
                    <a:pt x="1695157" y="1114488"/>
                  </a:lnTo>
                  <a:lnTo>
                    <a:pt x="1691398" y="1163510"/>
                  </a:lnTo>
                  <a:lnTo>
                    <a:pt x="1684731" y="1204239"/>
                  </a:lnTo>
                  <a:lnTo>
                    <a:pt x="1674926" y="1244892"/>
                  </a:lnTo>
                  <a:lnTo>
                    <a:pt x="1661922" y="1285328"/>
                  </a:lnTo>
                  <a:lnTo>
                    <a:pt x="1645627" y="1325397"/>
                  </a:lnTo>
                  <a:lnTo>
                    <a:pt x="1625942" y="1364983"/>
                  </a:lnTo>
                  <a:lnTo>
                    <a:pt x="1602816" y="1403921"/>
                  </a:lnTo>
                  <a:lnTo>
                    <a:pt x="1576082" y="1442097"/>
                  </a:lnTo>
                  <a:lnTo>
                    <a:pt x="1547164" y="1477238"/>
                  </a:lnTo>
                  <a:lnTo>
                    <a:pt x="1516240" y="1509369"/>
                  </a:lnTo>
                  <a:lnTo>
                    <a:pt x="1483474" y="1538503"/>
                  </a:lnTo>
                  <a:lnTo>
                    <a:pt x="1449070" y="1564652"/>
                  </a:lnTo>
                  <a:lnTo>
                    <a:pt x="1413179" y="1587830"/>
                  </a:lnTo>
                  <a:lnTo>
                    <a:pt x="1376006" y="1608048"/>
                  </a:lnTo>
                  <a:lnTo>
                    <a:pt x="1337703" y="1625320"/>
                  </a:lnTo>
                  <a:lnTo>
                    <a:pt x="1298460" y="1639658"/>
                  </a:lnTo>
                  <a:lnTo>
                    <a:pt x="1258468" y="1651076"/>
                  </a:lnTo>
                  <a:lnTo>
                    <a:pt x="1217866" y="1659585"/>
                  </a:lnTo>
                  <a:lnTo>
                    <a:pt x="1176870" y="1665198"/>
                  </a:lnTo>
                  <a:lnTo>
                    <a:pt x="1135646" y="1667929"/>
                  </a:lnTo>
                  <a:lnTo>
                    <a:pt x="1094359" y="1667789"/>
                  </a:lnTo>
                  <a:lnTo>
                    <a:pt x="1053198" y="1664792"/>
                  </a:lnTo>
                  <a:lnTo>
                    <a:pt x="1012342" y="1658950"/>
                  </a:lnTo>
                  <a:lnTo>
                    <a:pt x="971969" y="1650276"/>
                  </a:lnTo>
                  <a:lnTo>
                    <a:pt x="932243" y="1638782"/>
                  </a:lnTo>
                  <a:lnTo>
                    <a:pt x="893356" y="1624482"/>
                  </a:lnTo>
                  <a:lnTo>
                    <a:pt x="855484" y="1607388"/>
                  </a:lnTo>
                  <a:lnTo>
                    <a:pt x="818794" y="1587512"/>
                  </a:lnTo>
                  <a:lnTo>
                    <a:pt x="783475" y="1564881"/>
                  </a:lnTo>
                  <a:lnTo>
                    <a:pt x="749706" y="1539481"/>
                  </a:lnTo>
                  <a:lnTo>
                    <a:pt x="717651" y="1511338"/>
                  </a:lnTo>
                  <a:lnTo>
                    <a:pt x="687501" y="1480477"/>
                  </a:lnTo>
                  <a:lnTo>
                    <a:pt x="659434" y="1446885"/>
                  </a:lnTo>
                  <a:lnTo>
                    <a:pt x="633615" y="1410589"/>
                  </a:lnTo>
                  <a:lnTo>
                    <a:pt x="610235" y="1371612"/>
                  </a:lnTo>
                  <a:lnTo>
                    <a:pt x="589457" y="1329956"/>
                  </a:lnTo>
                  <a:lnTo>
                    <a:pt x="572109" y="1287208"/>
                  </a:lnTo>
                  <a:lnTo>
                    <a:pt x="558406" y="1244130"/>
                  </a:lnTo>
                  <a:lnTo>
                    <a:pt x="548246" y="1200886"/>
                  </a:lnTo>
                  <a:lnTo>
                    <a:pt x="541540" y="1157617"/>
                  </a:lnTo>
                  <a:lnTo>
                    <a:pt x="538187" y="1114488"/>
                  </a:lnTo>
                  <a:lnTo>
                    <a:pt x="538111" y="1071651"/>
                  </a:lnTo>
                  <a:lnTo>
                    <a:pt x="541210" y="1029246"/>
                  </a:lnTo>
                  <a:lnTo>
                    <a:pt x="547395" y="987450"/>
                  </a:lnTo>
                  <a:lnTo>
                    <a:pt x="556552" y="946391"/>
                  </a:lnTo>
                  <a:lnTo>
                    <a:pt x="568617" y="906259"/>
                  </a:lnTo>
                  <a:lnTo>
                    <a:pt x="583488" y="867168"/>
                  </a:lnTo>
                  <a:lnTo>
                    <a:pt x="601065" y="829310"/>
                  </a:lnTo>
                  <a:lnTo>
                    <a:pt x="621258" y="792810"/>
                  </a:lnTo>
                  <a:lnTo>
                    <a:pt x="643966" y="757834"/>
                  </a:lnTo>
                  <a:lnTo>
                    <a:pt x="669124" y="724547"/>
                  </a:lnTo>
                  <a:lnTo>
                    <a:pt x="696607" y="693089"/>
                  </a:lnTo>
                  <a:lnTo>
                    <a:pt x="726338" y="663613"/>
                  </a:lnTo>
                  <a:lnTo>
                    <a:pt x="758215" y="636282"/>
                  </a:lnTo>
                  <a:lnTo>
                    <a:pt x="792162" y="611251"/>
                  </a:lnTo>
                  <a:lnTo>
                    <a:pt x="828065" y="588670"/>
                  </a:lnTo>
                  <a:lnTo>
                    <a:pt x="865847" y="568693"/>
                  </a:lnTo>
                  <a:lnTo>
                    <a:pt x="905421" y="551484"/>
                  </a:lnTo>
                  <a:lnTo>
                    <a:pt x="946670" y="537184"/>
                  </a:lnTo>
                  <a:lnTo>
                    <a:pt x="989507" y="525957"/>
                  </a:lnTo>
                  <a:lnTo>
                    <a:pt x="1033856" y="517944"/>
                  </a:lnTo>
                  <a:lnTo>
                    <a:pt x="1079614" y="513321"/>
                  </a:lnTo>
                  <a:lnTo>
                    <a:pt x="1124686" y="512178"/>
                  </a:lnTo>
                  <a:lnTo>
                    <a:pt x="1168679" y="514337"/>
                  </a:lnTo>
                  <a:lnTo>
                    <a:pt x="1211478" y="519658"/>
                  </a:lnTo>
                  <a:lnTo>
                    <a:pt x="1253032" y="528015"/>
                  </a:lnTo>
                  <a:lnTo>
                    <a:pt x="1293253" y="539267"/>
                  </a:lnTo>
                  <a:lnTo>
                    <a:pt x="1332052" y="553275"/>
                  </a:lnTo>
                  <a:lnTo>
                    <a:pt x="1369352" y="569912"/>
                  </a:lnTo>
                  <a:lnTo>
                    <a:pt x="1405064" y="589038"/>
                  </a:lnTo>
                  <a:lnTo>
                    <a:pt x="1439125" y="610514"/>
                  </a:lnTo>
                  <a:lnTo>
                    <a:pt x="1471434" y="634199"/>
                  </a:lnTo>
                  <a:lnTo>
                    <a:pt x="1501914" y="659980"/>
                  </a:lnTo>
                  <a:lnTo>
                    <a:pt x="1530489" y="687692"/>
                  </a:lnTo>
                  <a:lnTo>
                    <a:pt x="1557083" y="717232"/>
                  </a:lnTo>
                  <a:lnTo>
                    <a:pt x="1581607" y="748436"/>
                  </a:lnTo>
                  <a:lnTo>
                    <a:pt x="1603971" y="781177"/>
                  </a:lnTo>
                  <a:lnTo>
                    <a:pt x="1624101" y="815327"/>
                  </a:lnTo>
                  <a:lnTo>
                    <a:pt x="1641919" y="850747"/>
                  </a:lnTo>
                  <a:lnTo>
                    <a:pt x="1657350" y="887298"/>
                  </a:lnTo>
                  <a:lnTo>
                    <a:pt x="1670291" y="924852"/>
                  </a:lnTo>
                  <a:lnTo>
                    <a:pt x="1680679" y="963256"/>
                  </a:lnTo>
                  <a:lnTo>
                    <a:pt x="1688439" y="1002398"/>
                  </a:lnTo>
                  <a:lnTo>
                    <a:pt x="1693468" y="1042123"/>
                  </a:lnTo>
                  <a:lnTo>
                    <a:pt x="1695691" y="1082306"/>
                  </a:lnTo>
                  <a:lnTo>
                    <a:pt x="1695691" y="804735"/>
                  </a:lnTo>
                  <a:lnTo>
                    <a:pt x="1669783" y="757161"/>
                  </a:lnTo>
                  <a:lnTo>
                    <a:pt x="1647075" y="722210"/>
                  </a:lnTo>
                  <a:lnTo>
                    <a:pt x="1622196" y="688721"/>
                  </a:lnTo>
                  <a:lnTo>
                    <a:pt x="1595208" y="656818"/>
                  </a:lnTo>
                  <a:lnTo>
                    <a:pt x="1566202" y="626630"/>
                  </a:lnTo>
                  <a:lnTo>
                    <a:pt x="1535239" y="598284"/>
                  </a:lnTo>
                  <a:lnTo>
                    <a:pt x="1502397" y="571893"/>
                  </a:lnTo>
                  <a:lnTo>
                    <a:pt x="1467739" y="547585"/>
                  </a:lnTo>
                  <a:lnTo>
                    <a:pt x="1431366" y="525475"/>
                  </a:lnTo>
                  <a:lnTo>
                    <a:pt x="1405775" y="512178"/>
                  </a:lnTo>
                  <a:lnTo>
                    <a:pt x="1393329" y="505701"/>
                  </a:lnTo>
                  <a:lnTo>
                    <a:pt x="1353705" y="488378"/>
                  </a:lnTo>
                  <a:lnTo>
                    <a:pt x="1312583" y="473633"/>
                  </a:lnTo>
                  <a:lnTo>
                    <a:pt x="1270012" y="461581"/>
                  </a:lnTo>
                  <a:lnTo>
                    <a:pt x="1226096" y="452348"/>
                  </a:lnTo>
                  <a:lnTo>
                    <a:pt x="1180884" y="446074"/>
                  </a:lnTo>
                  <a:lnTo>
                    <a:pt x="1134465" y="442861"/>
                  </a:lnTo>
                  <a:lnTo>
                    <a:pt x="1091044" y="443776"/>
                  </a:lnTo>
                  <a:lnTo>
                    <a:pt x="1045451" y="447319"/>
                  </a:lnTo>
                  <a:lnTo>
                    <a:pt x="1001077" y="453809"/>
                  </a:lnTo>
                  <a:lnTo>
                    <a:pt x="957986" y="463130"/>
                  </a:lnTo>
                  <a:lnTo>
                    <a:pt x="916254" y="475157"/>
                  </a:lnTo>
                  <a:lnTo>
                    <a:pt x="875944" y="489788"/>
                  </a:lnTo>
                  <a:lnTo>
                    <a:pt x="837120" y="506882"/>
                  </a:lnTo>
                  <a:lnTo>
                    <a:pt x="799846" y="526338"/>
                  </a:lnTo>
                  <a:lnTo>
                    <a:pt x="764184" y="548043"/>
                  </a:lnTo>
                  <a:lnTo>
                    <a:pt x="730173" y="571893"/>
                  </a:lnTo>
                  <a:lnTo>
                    <a:pt x="697992" y="597674"/>
                  </a:lnTo>
                  <a:lnTo>
                    <a:pt x="667600" y="625386"/>
                  </a:lnTo>
                  <a:lnTo>
                    <a:pt x="639076" y="654850"/>
                  </a:lnTo>
                  <a:lnTo>
                    <a:pt x="612508" y="685965"/>
                  </a:lnTo>
                  <a:lnTo>
                    <a:pt x="587959" y="718604"/>
                  </a:lnTo>
                  <a:lnTo>
                    <a:pt x="565492" y="752652"/>
                  </a:lnTo>
                  <a:lnTo>
                    <a:pt x="545185" y="787996"/>
                  </a:lnTo>
                  <a:lnTo>
                    <a:pt x="527075" y="824509"/>
                  </a:lnTo>
                  <a:lnTo>
                    <a:pt x="511263" y="862088"/>
                  </a:lnTo>
                  <a:lnTo>
                    <a:pt x="497789" y="900595"/>
                  </a:lnTo>
                  <a:lnTo>
                    <a:pt x="486727" y="939914"/>
                  </a:lnTo>
                  <a:lnTo>
                    <a:pt x="478155" y="979932"/>
                  </a:lnTo>
                  <a:lnTo>
                    <a:pt x="472135" y="1020533"/>
                  </a:lnTo>
                  <a:lnTo>
                    <a:pt x="468718" y="1061593"/>
                  </a:lnTo>
                  <a:lnTo>
                    <a:pt x="467982" y="1103007"/>
                  </a:lnTo>
                  <a:lnTo>
                    <a:pt x="469988" y="1144638"/>
                  </a:lnTo>
                  <a:lnTo>
                    <a:pt x="474814" y="1186370"/>
                  </a:lnTo>
                  <a:lnTo>
                    <a:pt x="482523" y="1228102"/>
                  </a:lnTo>
                  <a:lnTo>
                    <a:pt x="493166" y="1269695"/>
                  </a:lnTo>
                  <a:lnTo>
                    <a:pt x="506831" y="1311046"/>
                  </a:lnTo>
                  <a:lnTo>
                    <a:pt x="523570" y="1352029"/>
                  </a:lnTo>
                  <a:lnTo>
                    <a:pt x="543458" y="1392516"/>
                  </a:lnTo>
                  <a:lnTo>
                    <a:pt x="566547" y="1432407"/>
                  </a:lnTo>
                  <a:lnTo>
                    <a:pt x="592607" y="1471079"/>
                  </a:lnTo>
                  <a:lnTo>
                    <a:pt x="620699" y="1507109"/>
                  </a:lnTo>
                  <a:lnTo>
                    <a:pt x="650697" y="1540522"/>
                  </a:lnTo>
                  <a:lnTo>
                    <a:pt x="682447" y="1571307"/>
                  </a:lnTo>
                  <a:lnTo>
                    <a:pt x="715797" y="1599463"/>
                  </a:lnTo>
                  <a:lnTo>
                    <a:pt x="750620" y="1625003"/>
                  </a:lnTo>
                  <a:lnTo>
                    <a:pt x="786752" y="1647913"/>
                  </a:lnTo>
                  <a:lnTo>
                    <a:pt x="824077" y="1668208"/>
                  </a:lnTo>
                  <a:lnTo>
                    <a:pt x="862418" y="1685874"/>
                  </a:lnTo>
                  <a:lnTo>
                    <a:pt x="901661" y="1700936"/>
                  </a:lnTo>
                  <a:lnTo>
                    <a:pt x="941654" y="1713369"/>
                  </a:lnTo>
                  <a:lnTo>
                    <a:pt x="982243" y="1723199"/>
                  </a:lnTo>
                  <a:lnTo>
                    <a:pt x="1023289" y="1730413"/>
                  </a:lnTo>
                  <a:lnTo>
                    <a:pt x="1064641" y="1735023"/>
                  </a:lnTo>
                  <a:lnTo>
                    <a:pt x="1106182" y="1737004"/>
                  </a:lnTo>
                  <a:lnTo>
                    <a:pt x="1147737" y="1736394"/>
                  </a:lnTo>
                  <a:lnTo>
                    <a:pt x="1189177" y="1733169"/>
                  </a:lnTo>
                  <a:lnTo>
                    <a:pt x="1230363" y="1727339"/>
                  </a:lnTo>
                  <a:lnTo>
                    <a:pt x="1271143" y="1718906"/>
                  </a:lnTo>
                  <a:lnTo>
                    <a:pt x="1311376" y="1707883"/>
                  </a:lnTo>
                  <a:lnTo>
                    <a:pt x="1350911" y="1694243"/>
                  </a:lnTo>
                  <a:lnTo>
                    <a:pt x="1389621" y="1678012"/>
                  </a:lnTo>
                  <a:lnTo>
                    <a:pt x="1427340" y="1659178"/>
                  </a:lnTo>
                  <a:lnTo>
                    <a:pt x="1463941" y="1637753"/>
                  </a:lnTo>
                  <a:lnTo>
                    <a:pt x="1499285" y="1613725"/>
                  </a:lnTo>
                  <a:lnTo>
                    <a:pt x="1533207" y="1587119"/>
                  </a:lnTo>
                  <a:lnTo>
                    <a:pt x="1565579" y="1557909"/>
                  </a:lnTo>
                  <a:lnTo>
                    <a:pt x="1596263" y="1526108"/>
                  </a:lnTo>
                  <a:lnTo>
                    <a:pt x="1625104" y="1491729"/>
                  </a:lnTo>
                  <a:lnTo>
                    <a:pt x="1651952" y="1454746"/>
                  </a:lnTo>
                  <a:lnTo>
                    <a:pt x="1676666" y="1415199"/>
                  </a:lnTo>
                  <a:lnTo>
                    <a:pt x="1698866" y="1373555"/>
                  </a:lnTo>
                  <a:lnTo>
                    <a:pt x="1717687" y="1331404"/>
                  </a:lnTo>
                  <a:lnTo>
                    <a:pt x="1733232" y="1288872"/>
                  </a:lnTo>
                  <a:lnTo>
                    <a:pt x="1745564" y="1246085"/>
                  </a:lnTo>
                  <a:lnTo>
                    <a:pt x="1754746" y="1203159"/>
                  </a:lnTo>
                  <a:lnTo>
                    <a:pt x="1760867" y="1160208"/>
                  </a:lnTo>
                  <a:lnTo>
                    <a:pt x="1763991" y="1117384"/>
                  </a:lnTo>
                  <a:lnTo>
                    <a:pt x="1764169" y="1082306"/>
                  </a:lnTo>
                  <a:lnTo>
                    <a:pt x="1764207" y="1074775"/>
                  </a:lnTo>
                  <a:close/>
                </a:path>
                <a:path w="2205990" h="2197100">
                  <a:moveTo>
                    <a:pt x="2205875" y="1104900"/>
                  </a:moveTo>
                  <a:lnTo>
                    <a:pt x="2204974" y="1054100"/>
                  </a:lnTo>
                  <a:lnTo>
                    <a:pt x="2202294" y="1016000"/>
                  </a:lnTo>
                  <a:lnTo>
                    <a:pt x="2197811" y="965200"/>
                  </a:lnTo>
                  <a:lnTo>
                    <a:pt x="2191550" y="927100"/>
                  </a:lnTo>
                  <a:lnTo>
                    <a:pt x="2183498" y="876300"/>
                  </a:lnTo>
                  <a:lnTo>
                    <a:pt x="2173655" y="838200"/>
                  </a:lnTo>
                  <a:lnTo>
                    <a:pt x="2162022" y="787400"/>
                  </a:lnTo>
                  <a:lnTo>
                    <a:pt x="2148598" y="749300"/>
                  </a:lnTo>
                  <a:lnTo>
                    <a:pt x="2133384" y="711200"/>
                  </a:lnTo>
                  <a:lnTo>
                    <a:pt x="2119604" y="670039"/>
                  </a:lnTo>
                  <a:lnTo>
                    <a:pt x="2119604" y="1079500"/>
                  </a:lnTo>
                  <a:lnTo>
                    <a:pt x="2119071" y="1130300"/>
                  </a:lnTo>
                  <a:lnTo>
                    <a:pt x="2116290" y="1181100"/>
                  </a:lnTo>
                  <a:lnTo>
                    <a:pt x="2111260" y="1219200"/>
                  </a:lnTo>
                  <a:lnTo>
                    <a:pt x="2104009" y="1270000"/>
                  </a:lnTo>
                  <a:lnTo>
                    <a:pt x="2094496" y="1320800"/>
                  </a:lnTo>
                  <a:lnTo>
                    <a:pt x="2082761" y="1371600"/>
                  </a:lnTo>
                  <a:lnTo>
                    <a:pt x="2068779" y="1409700"/>
                  </a:lnTo>
                  <a:lnTo>
                    <a:pt x="2063762" y="1422400"/>
                  </a:lnTo>
                  <a:lnTo>
                    <a:pt x="2058454" y="1447800"/>
                  </a:lnTo>
                  <a:lnTo>
                    <a:pt x="2052942" y="1460500"/>
                  </a:lnTo>
                  <a:lnTo>
                    <a:pt x="2047087" y="1473200"/>
                  </a:lnTo>
                  <a:lnTo>
                    <a:pt x="2046757" y="1473200"/>
                  </a:lnTo>
                  <a:lnTo>
                    <a:pt x="2044052" y="1485900"/>
                  </a:lnTo>
                  <a:lnTo>
                    <a:pt x="2040940" y="1485900"/>
                  </a:lnTo>
                  <a:lnTo>
                    <a:pt x="2038375" y="1498600"/>
                  </a:lnTo>
                  <a:lnTo>
                    <a:pt x="2018614" y="1536700"/>
                  </a:lnTo>
                  <a:lnTo>
                    <a:pt x="1996998" y="1574800"/>
                  </a:lnTo>
                  <a:lnTo>
                    <a:pt x="1973592" y="1625600"/>
                  </a:lnTo>
                  <a:lnTo>
                    <a:pt x="1948459" y="1663700"/>
                  </a:lnTo>
                  <a:lnTo>
                    <a:pt x="1921662" y="1701800"/>
                  </a:lnTo>
                  <a:lnTo>
                    <a:pt x="1893290" y="1739900"/>
                  </a:lnTo>
                  <a:lnTo>
                    <a:pt x="1863382" y="1778000"/>
                  </a:lnTo>
                  <a:lnTo>
                    <a:pt x="1832025" y="1803400"/>
                  </a:lnTo>
                  <a:lnTo>
                    <a:pt x="1799285" y="1841500"/>
                  </a:lnTo>
                  <a:lnTo>
                    <a:pt x="1765236" y="1866900"/>
                  </a:lnTo>
                  <a:lnTo>
                    <a:pt x="1729930" y="1892300"/>
                  </a:lnTo>
                  <a:lnTo>
                    <a:pt x="1693443" y="1930400"/>
                  </a:lnTo>
                  <a:lnTo>
                    <a:pt x="1655838" y="1955800"/>
                  </a:lnTo>
                  <a:lnTo>
                    <a:pt x="1617192" y="1968500"/>
                  </a:lnTo>
                  <a:lnTo>
                    <a:pt x="1577568" y="1993900"/>
                  </a:lnTo>
                  <a:lnTo>
                    <a:pt x="1537042" y="2019300"/>
                  </a:lnTo>
                  <a:lnTo>
                    <a:pt x="1495666" y="2032000"/>
                  </a:lnTo>
                  <a:lnTo>
                    <a:pt x="1453527" y="2057400"/>
                  </a:lnTo>
                  <a:lnTo>
                    <a:pt x="1323136" y="2095500"/>
                  </a:lnTo>
                  <a:lnTo>
                    <a:pt x="1278585" y="2095500"/>
                  </a:lnTo>
                  <a:lnTo>
                    <a:pt x="1233601" y="2108200"/>
                  </a:lnTo>
                  <a:lnTo>
                    <a:pt x="1188250" y="2108200"/>
                  </a:lnTo>
                  <a:lnTo>
                    <a:pt x="1142593" y="2120900"/>
                  </a:lnTo>
                  <a:lnTo>
                    <a:pt x="1050671" y="2120900"/>
                  </a:lnTo>
                  <a:lnTo>
                    <a:pt x="1004544" y="2108200"/>
                  </a:lnTo>
                  <a:lnTo>
                    <a:pt x="958392" y="2108200"/>
                  </a:lnTo>
                  <a:lnTo>
                    <a:pt x="729615" y="2044700"/>
                  </a:lnTo>
                  <a:lnTo>
                    <a:pt x="680897" y="2019300"/>
                  </a:lnTo>
                  <a:lnTo>
                    <a:pt x="633526" y="2006600"/>
                  </a:lnTo>
                  <a:lnTo>
                    <a:pt x="587552" y="1981200"/>
                  </a:lnTo>
                  <a:lnTo>
                    <a:pt x="543001" y="1943100"/>
                  </a:lnTo>
                  <a:lnTo>
                    <a:pt x="499910" y="1917700"/>
                  </a:lnTo>
                  <a:lnTo>
                    <a:pt x="458304" y="1879600"/>
                  </a:lnTo>
                  <a:lnTo>
                    <a:pt x="418223" y="1854200"/>
                  </a:lnTo>
                  <a:lnTo>
                    <a:pt x="379691" y="1816100"/>
                  </a:lnTo>
                  <a:lnTo>
                    <a:pt x="342747" y="1778000"/>
                  </a:lnTo>
                  <a:lnTo>
                    <a:pt x="346316" y="1778000"/>
                  </a:lnTo>
                  <a:lnTo>
                    <a:pt x="311861" y="1727200"/>
                  </a:lnTo>
                  <a:lnTo>
                    <a:pt x="279844" y="1689100"/>
                  </a:lnTo>
                  <a:lnTo>
                    <a:pt x="250278" y="1651000"/>
                  </a:lnTo>
                  <a:lnTo>
                    <a:pt x="223164" y="1600200"/>
                  </a:lnTo>
                  <a:lnTo>
                    <a:pt x="198501" y="1562100"/>
                  </a:lnTo>
                  <a:lnTo>
                    <a:pt x="176288" y="1511300"/>
                  </a:lnTo>
                  <a:lnTo>
                    <a:pt x="156527" y="1460500"/>
                  </a:lnTo>
                  <a:lnTo>
                    <a:pt x="139230" y="1422400"/>
                  </a:lnTo>
                  <a:lnTo>
                    <a:pt x="137934" y="1422400"/>
                  </a:lnTo>
                  <a:lnTo>
                    <a:pt x="135877" y="1409700"/>
                  </a:lnTo>
                  <a:lnTo>
                    <a:pt x="134569" y="1409700"/>
                  </a:lnTo>
                  <a:lnTo>
                    <a:pt x="132638" y="1397000"/>
                  </a:lnTo>
                  <a:lnTo>
                    <a:pt x="129692" y="1384300"/>
                  </a:lnTo>
                  <a:lnTo>
                    <a:pt x="126898" y="1384300"/>
                  </a:lnTo>
                  <a:lnTo>
                    <a:pt x="124193" y="1371600"/>
                  </a:lnTo>
                  <a:lnTo>
                    <a:pt x="121551" y="1358900"/>
                  </a:lnTo>
                  <a:lnTo>
                    <a:pt x="118300" y="1346200"/>
                  </a:lnTo>
                  <a:lnTo>
                    <a:pt x="115176" y="1333500"/>
                  </a:lnTo>
                  <a:lnTo>
                    <a:pt x="106908" y="1295400"/>
                  </a:lnTo>
                  <a:lnTo>
                    <a:pt x="100190" y="1257300"/>
                  </a:lnTo>
                  <a:lnTo>
                    <a:pt x="98933" y="1257300"/>
                  </a:lnTo>
                  <a:lnTo>
                    <a:pt x="97726" y="1244600"/>
                  </a:lnTo>
                  <a:lnTo>
                    <a:pt x="96596" y="1231900"/>
                  </a:lnTo>
                  <a:lnTo>
                    <a:pt x="95542" y="1231900"/>
                  </a:lnTo>
                  <a:lnTo>
                    <a:pt x="90271" y="1181100"/>
                  </a:lnTo>
                  <a:lnTo>
                    <a:pt x="87249" y="1130300"/>
                  </a:lnTo>
                  <a:lnTo>
                    <a:pt x="86499" y="1079500"/>
                  </a:lnTo>
                  <a:lnTo>
                    <a:pt x="87998" y="1041400"/>
                  </a:lnTo>
                  <a:lnTo>
                    <a:pt x="91770" y="990600"/>
                  </a:lnTo>
                  <a:lnTo>
                    <a:pt x="97802" y="939800"/>
                  </a:lnTo>
                  <a:lnTo>
                    <a:pt x="106108" y="889000"/>
                  </a:lnTo>
                  <a:lnTo>
                    <a:pt x="116687" y="850900"/>
                  </a:lnTo>
                  <a:lnTo>
                    <a:pt x="129540" y="800100"/>
                  </a:lnTo>
                  <a:lnTo>
                    <a:pt x="144665" y="749300"/>
                  </a:lnTo>
                  <a:lnTo>
                    <a:pt x="162064" y="711200"/>
                  </a:lnTo>
                  <a:lnTo>
                    <a:pt x="181737" y="660400"/>
                  </a:lnTo>
                  <a:lnTo>
                    <a:pt x="203695" y="622300"/>
                  </a:lnTo>
                  <a:lnTo>
                    <a:pt x="227939" y="571500"/>
                  </a:lnTo>
                  <a:lnTo>
                    <a:pt x="254457" y="533400"/>
                  </a:lnTo>
                  <a:lnTo>
                    <a:pt x="283273" y="495300"/>
                  </a:lnTo>
                  <a:lnTo>
                    <a:pt x="314375" y="457200"/>
                  </a:lnTo>
                  <a:lnTo>
                    <a:pt x="347764" y="406400"/>
                  </a:lnTo>
                  <a:lnTo>
                    <a:pt x="383438" y="368300"/>
                  </a:lnTo>
                  <a:lnTo>
                    <a:pt x="418096" y="342900"/>
                  </a:lnTo>
                  <a:lnTo>
                    <a:pt x="453885" y="304800"/>
                  </a:lnTo>
                  <a:lnTo>
                    <a:pt x="490753" y="279400"/>
                  </a:lnTo>
                  <a:lnTo>
                    <a:pt x="528624" y="254000"/>
                  </a:lnTo>
                  <a:lnTo>
                    <a:pt x="567423" y="228600"/>
                  </a:lnTo>
                  <a:lnTo>
                    <a:pt x="607085" y="203200"/>
                  </a:lnTo>
                  <a:lnTo>
                    <a:pt x="647534" y="177800"/>
                  </a:lnTo>
                  <a:lnTo>
                    <a:pt x="730567" y="152400"/>
                  </a:lnTo>
                  <a:lnTo>
                    <a:pt x="772985" y="127000"/>
                  </a:lnTo>
                  <a:lnTo>
                    <a:pt x="859332" y="101600"/>
                  </a:lnTo>
                  <a:lnTo>
                    <a:pt x="903097" y="101600"/>
                  </a:lnTo>
                  <a:lnTo>
                    <a:pt x="947191" y="88900"/>
                  </a:lnTo>
                  <a:lnTo>
                    <a:pt x="991514" y="88900"/>
                  </a:lnTo>
                  <a:lnTo>
                    <a:pt x="1036015" y="76200"/>
                  </a:lnTo>
                  <a:lnTo>
                    <a:pt x="1169860" y="76200"/>
                  </a:lnTo>
                  <a:lnTo>
                    <a:pt x="1214361" y="88900"/>
                  </a:lnTo>
                  <a:lnTo>
                    <a:pt x="1258684" y="88900"/>
                  </a:lnTo>
                  <a:lnTo>
                    <a:pt x="1302766" y="101600"/>
                  </a:lnTo>
                  <a:lnTo>
                    <a:pt x="1346542" y="101600"/>
                  </a:lnTo>
                  <a:lnTo>
                    <a:pt x="1432890" y="127000"/>
                  </a:lnTo>
                  <a:lnTo>
                    <a:pt x="1475308" y="152400"/>
                  </a:lnTo>
                  <a:lnTo>
                    <a:pt x="1558340" y="177800"/>
                  </a:lnTo>
                  <a:lnTo>
                    <a:pt x="1598790" y="203200"/>
                  </a:lnTo>
                  <a:lnTo>
                    <a:pt x="1638452" y="228600"/>
                  </a:lnTo>
                  <a:lnTo>
                    <a:pt x="1677250" y="254000"/>
                  </a:lnTo>
                  <a:lnTo>
                    <a:pt x="1715122" y="279400"/>
                  </a:lnTo>
                  <a:lnTo>
                    <a:pt x="1751990" y="304800"/>
                  </a:lnTo>
                  <a:lnTo>
                    <a:pt x="1787779" y="342900"/>
                  </a:lnTo>
                  <a:lnTo>
                    <a:pt x="1822437" y="368300"/>
                  </a:lnTo>
                  <a:lnTo>
                    <a:pt x="1857908" y="406400"/>
                  </a:lnTo>
                  <a:lnTo>
                    <a:pt x="1891118" y="444500"/>
                  </a:lnTo>
                  <a:lnTo>
                    <a:pt x="1922081" y="495300"/>
                  </a:lnTo>
                  <a:lnTo>
                    <a:pt x="1950783" y="533400"/>
                  </a:lnTo>
                  <a:lnTo>
                    <a:pt x="1977237" y="571500"/>
                  </a:lnTo>
                  <a:lnTo>
                    <a:pt x="2001431" y="622300"/>
                  </a:lnTo>
                  <a:lnTo>
                    <a:pt x="2023376" y="660400"/>
                  </a:lnTo>
                  <a:lnTo>
                    <a:pt x="2043061" y="698500"/>
                  </a:lnTo>
                  <a:lnTo>
                    <a:pt x="2060498" y="749300"/>
                  </a:lnTo>
                  <a:lnTo>
                    <a:pt x="2075688" y="800100"/>
                  </a:lnTo>
                  <a:lnTo>
                    <a:pt x="2088616" y="838200"/>
                  </a:lnTo>
                  <a:lnTo>
                    <a:pt x="2099310" y="889000"/>
                  </a:lnTo>
                  <a:lnTo>
                    <a:pt x="2107755" y="939800"/>
                  </a:lnTo>
                  <a:lnTo>
                    <a:pt x="2113953" y="990600"/>
                  </a:lnTo>
                  <a:lnTo>
                    <a:pt x="2117902" y="1028700"/>
                  </a:lnTo>
                  <a:lnTo>
                    <a:pt x="2119604" y="1079500"/>
                  </a:lnTo>
                  <a:lnTo>
                    <a:pt x="2119604" y="670039"/>
                  </a:lnTo>
                  <a:lnTo>
                    <a:pt x="2097595" y="622300"/>
                  </a:lnTo>
                  <a:lnTo>
                    <a:pt x="2077008" y="584200"/>
                  </a:lnTo>
                  <a:lnTo>
                    <a:pt x="2054644" y="546100"/>
                  </a:lnTo>
                  <a:lnTo>
                    <a:pt x="2030476" y="508000"/>
                  </a:lnTo>
                  <a:lnTo>
                    <a:pt x="2004529" y="469900"/>
                  </a:lnTo>
                  <a:lnTo>
                    <a:pt x="1976793" y="431800"/>
                  </a:lnTo>
                  <a:lnTo>
                    <a:pt x="1947252" y="393700"/>
                  </a:lnTo>
                  <a:lnTo>
                    <a:pt x="1915934" y="355600"/>
                  </a:lnTo>
                  <a:lnTo>
                    <a:pt x="1882825" y="317500"/>
                  </a:lnTo>
                  <a:lnTo>
                    <a:pt x="1848281" y="292100"/>
                  </a:lnTo>
                  <a:lnTo>
                    <a:pt x="1812671" y="254000"/>
                  </a:lnTo>
                  <a:lnTo>
                    <a:pt x="1776082" y="228600"/>
                  </a:lnTo>
                  <a:lnTo>
                    <a:pt x="1738541" y="203200"/>
                  </a:lnTo>
                  <a:lnTo>
                    <a:pt x="1700123" y="177800"/>
                  </a:lnTo>
                  <a:lnTo>
                    <a:pt x="1660893" y="152400"/>
                  </a:lnTo>
                  <a:lnTo>
                    <a:pt x="1620901" y="127000"/>
                  </a:lnTo>
                  <a:lnTo>
                    <a:pt x="1580210" y="101600"/>
                  </a:lnTo>
                  <a:lnTo>
                    <a:pt x="1496936" y="76200"/>
                  </a:lnTo>
                  <a:lnTo>
                    <a:pt x="1454492" y="50800"/>
                  </a:lnTo>
                  <a:lnTo>
                    <a:pt x="1368234" y="25400"/>
                  </a:lnTo>
                  <a:lnTo>
                    <a:pt x="1324559" y="25400"/>
                  </a:lnTo>
                  <a:lnTo>
                    <a:pt x="1236383" y="0"/>
                  </a:lnTo>
                  <a:lnTo>
                    <a:pt x="969492" y="0"/>
                  </a:lnTo>
                  <a:lnTo>
                    <a:pt x="881316" y="25400"/>
                  </a:lnTo>
                  <a:lnTo>
                    <a:pt x="837628" y="25400"/>
                  </a:lnTo>
                  <a:lnTo>
                    <a:pt x="751382" y="50800"/>
                  </a:lnTo>
                  <a:lnTo>
                    <a:pt x="708926" y="76200"/>
                  </a:lnTo>
                  <a:lnTo>
                    <a:pt x="625665" y="101600"/>
                  </a:lnTo>
                  <a:lnTo>
                    <a:pt x="584974" y="127000"/>
                  </a:lnTo>
                  <a:lnTo>
                    <a:pt x="544982" y="152400"/>
                  </a:lnTo>
                  <a:lnTo>
                    <a:pt x="505752" y="177800"/>
                  </a:lnTo>
                  <a:lnTo>
                    <a:pt x="467334" y="203200"/>
                  </a:lnTo>
                  <a:lnTo>
                    <a:pt x="429793" y="228600"/>
                  </a:lnTo>
                  <a:lnTo>
                    <a:pt x="393204" y="254000"/>
                  </a:lnTo>
                  <a:lnTo>
                    <a:pt x="357593" y="292100"/>
                  </a:lnTo>
                  <a:lnTo>
                    <a:pt x="323049" y="317500"/>
                  </a:lnTo>
                  <a:lnTo>
                    <a:pt x="289928" y="355600"/>
                  </a:lnTo>
                  <a:lnTo>
                    <a:pt x="258610" y="393700"/>
                  </a:lnTo>
                  <a:lnTo>
                    <a:pt x="229082" y="431800"/>
                  </a:lnTo>
                  <a:lnTo>
                    <a:pt x="201345" y="469900"/>
                  </a:lnTo>
                  <a:lnTo>
                    <a:pt x="175387" y="508000"/>
                  </a:lnTo>
                  <a:lnTo>
                    <a:pt x="151231" y="546100"/>
                  </a:lnTo>
                  <a:lnTo>
                    <a:pt x="128854" y="584200"/>
                  </a:lnTo>
                  <a:lnTo>
                    <a:pt x="108280" y="622300"/>
                  </a:lnTo>
                  <a:lnTo>
                    <a:pt x="89484" y="660400"/>
                  </a:lnTo>
                  <a:lnTo>
                    <a:pt x="72478" y="711200"/>
                  </a:lnTo>
                  <a:lnTo>
                    <a:pt x="57264" y="749300"/>
                  </a:lnTo>
                  <a:lnTo>
                    <a:pt x="43853" y="787400"/>
                  </a:lnTo>
                  <a:lnTo>
                    <a:pt x="32219" y="838200"/>
                  </a:lnTo>
                  <a:lnTo>
                    <a:pt x="22377" y="876300"/>
                  </a:lnTo>
                  <a:lnTo>
                    <a:pt x="14312" y="927100"/>
                  </a:lnTo>
                  <a:lnTo>
                    <a:pt x="8051" y="965200"/>
                  </a:lnTo>
                  <a:lnTo>
                    <a:pt x="3581" y="1016000"/>
                  </a:lnTo>
                  <a:lnTo>
                    <a:pt x="901" y="1054100"/>
                  </a:lnTo>
                  <a:lnTo>
                    <a:pt x="0" y="1104900"/>
                  </a:lnTo>
                  <a:lnTo>
                    <a:pt x="901" y="1143000"/>
                  </a:lnTo>
                  <a:lnTo>
                    <a:pt x="3581" y="1193800"/>
                  </a:lnTo>
                  <a:lnTo>
                    <a:pt x="8051" y="1231900"/>
                  </a:lnTo>
                  <a:lnTo>
                    <a:pt x="14325" y="1282700"/>
                  </a:lnTo>
                  <a:lnTo>
                    <a:pt x="22377" y="1320800"/>
                  </a:lnTo>
                  <a:lnTo>
                    <a:pt x="32219" y="1371600"/>
                  </a:lnTo>
                  <a:lnTo>
                    <a:pt x="43853" y="1409700"/>
                  </a:lnTo>
                  <a:lnTo>
                    <a:pt x="57277" y="1447800"/>
                  </a:lnTo>
                  <a:lnTo>
                    <a:pt x="72491" y="1498600"/>
                  </a:lnTo>
                  <a:lnTo>
                    <a:pt x="89484" y="1536700"/>
                  </a:lnTo>
                  <a:lnTo>
                    <a:pt x="108280" y="1574800"/>
                  </a:lnTo>
                  <a:lnTo>
                    <a:pt x="128866" y="1612900"/>
                  </a:lnTo>
                  <a:lnTo>
                    <a:pt x="151231" y="1663700"/>
                  </a:lnTo>
                  <a:lnTo>
                    <a:pt x="175399" y="1701800"/>
                  </a:lnTo>
                  <a:lnTo>
                    <a:pt x="201345" y="1739900"/>
                  </a:lnTo>
                  <a:lnTo>
                    <a:pt x="229082" y="1778000"/>
                  </a:lnTo>
                  <a:lnTo>
                    <a:pt x="258610" y="1816100"/>
                  </a:lnTo>
                  <a:lnTo>
                    <a:pt x="289941" y="1841500"/>
                  </a:lnTo>
                  <a:lnTo>
                    <a:pt x="323049" y="1879600"/>
                  </a:lnTo>
                  <a:lnTo>
                    <a:pt x="357593" y="1917700"/>
                  </a:lnTo>
                  <a:lnTo>
                    <a:pt x="393204" y="1943100"/>
                  </a:lnTo>
                  <a:lnTo>
                    <a:pt x="429793" y="1968500"/>
                  </a:lnTo>
                  <a:lnTo>
                    <a:pt x="467334" y="2006600"/>
                  </a:lnTo>
                  <a:lnTo>
                    <a:pt x="505752" y="2032000"/>
                  </a:lnTo>
                  <a:lnTo>
                    <a:pt x="544982" y="2057400"/>
                  </a:lnTo>
                  <a:lnTo>
                    <a:pt x="584974" y="2070100"/>
                  </a:lnTo>
                  <a:lnTo>
                    <a:pt x="625665" y="2095500"/>
                  </a:lnTo>
                  <a:lnTo>
                    <a:pt x="667004" y="2108200"/>
                  </a:lnTo>
                  <a:lnTo>
                    <a:pt x="708926" y="2133600"/>
                  </a:lnTo>
                  <a:lnTo>
                    <a:pt x="881316" y="2184400"/>
                  </a:lnTo>
                  <a:lnTo>
                    <a:pt x="925283" y="2184400"/>
                  </a:lnTo>
                  <a:lnTo>
                    <a:pt x="969492" y="2197100"/>
                  </a:lnTo>
                  <a:lnTo>
                    <a:pt x="1236370" y="2197100"/>
                  </a:lnTo>
                  <a:lnTo>
                    <a:pt x="1280579" y="2184400"/>
                  </a:lnTo>
                  <a:lnTo>
                    <a:pt x="1324559" y="2184400"/>
                  </a:lnTo>
                  <a:lnTo>
                    <a:pt x="1496936" y="2133600"/>
                  </a:lnTo>
                  <a:lnTo>
                    <a:pt x="1517904" y="2120900"/>
                  </a:lnTo>
                  <a:lnTo>
                    <a:pt x="1538859" y="2108200"/>
                  </a:lnTo>
                  <a:lnTo>
                    <a:pt x="1580197" y="2095500"/>
                  </a:lnTo>
                  <a:lnTo>
                    <a:pt x="1620901" y="2070100"/>
                  </a:lnTo>
                  <a:lnTo>
                    <a:pt x="1660893" y="2057400"/>
                  </a:lnTo>
                  <a:lnTo>
                    <a:pt x="1700123" y="2032000"/>
                  </a:lnTo>
                  <a:lnTo>
                    <a:pt x="1738541" y="2006600"/>
                  </a:lnTo>
                  <a:lnTo>
                    <a:pt x="1776069" y="1968500"/>
                  </a:lnTo>
                  <a:lnTo>
                    <a:pt x="1812671" y="1943100"/>
                  </a:lnTo>
                  <a:lnTo>
                    <a:pt x="1848281" y="1917700"/>
                  </a:lnTo>
                  <a:lnTo>
                    <a:pt x="1882825" y="1879600"/>
                  </a:lnTo>
                  <a:lnTo>
                    <a:pt x="1915934" y="1841500"/>
                  </a:lnTo>
                  <a:lnTo>
                    <a:pt x="1947252" y="1816100"/>
                  </a:lnTo>
                  <a:lnTo>
                    <a:pt x="1976793" y="1778000"/>
                  </a:lnTo>
                  <a:lnTo>
                    <a:pt x="2004529" y="1739900"/>
                  </a:lnTo>
                  <a:lnTo>
                    <a:pt x="2030476" y="1701800"/>
                  </a:lnTo>
                  <a:lnTo>
                    <a:pt x="2054644" y="1663700"/>
                  </a:lnTo>
                  <a:lnTo>
                    <a:pt x="2077008" y="1612900"/>
                  </a:lnTo>
                  <a:lnTo>
                    <a:pt x="2097595" y="1574800"/>
                  </a:lnTo>
                  <a:lnTo>
                    <a:pt x="2116378" y="1536700"/>
                  </a:lnTo>
                  <a:lnTo>
                    <a:pt x="2133384" y="1498600"/>
                  </a:lnTo>
                  <a:lnTo>
                    <a:pt x="2148598" y="1447800"/>
                  </a:lnTo>
                  <a:lnTo>
                    <a:pt x="2162022" y="1409700"/>
                  </a:lnTo>
                  <a:lnTo>
                    <a:pt x="2173655" y="1371600"/>
                  </a:lnTo>
                  <a:lnTo>
                    <a:pt x="2183498" y="1320800"/>
                  </a:lnTo>
                  <a:lnTo>
                    <a:pt x="2191550" y="1282700"/>
                  </a:lnTo>
                  <a:lnTo>
                    <a:pt x="2197811" y="1231900"/>
                  </a:lnTo>
                  <a:lnTo>
                    <a:pt x="2202294" y="1193800"/>
                  </a:lnTo>
                  <a:lnTo>
                    <a:pt x="2204974" y="1143000"/>
                  </a:lnTo>
                  <a:lnTo>
                    <a:pt x="2205875" y="110490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50269" y="3567037"/>
              <a:ext cx="94336" cy="969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100" cy="120975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33278" y="9533357"/>
            <a:ext cx="17445990" cy="4368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González-Parra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Daudén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Depression: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Role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Inflammation.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Actas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Dermo-Sifiliográficas.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2019;110(1):12-19;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Dauden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Herrera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Puig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Validation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new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tool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assess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health-related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quality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life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psoriasis: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PSO-LIFE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questionnaire.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Health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Qual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Life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Outcomes.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2012;10:56.</a:t>
            </a:r>
            <a:endParaRPr sz="1300">
              <a:latin typeface="Noto Sans"/>
              <a:cs typeface="Noto San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33278" y="310766"/>
            <a:ext cx="14662150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/>
              <a:t>CONCLUSIONES E </a:t>
            </a:r>
            <a:r>
              <a:rPr spc="-10"/>
              <a:t>IMPORTANCIA</a:t>
            </a:r>
            <a:r>
              <a:rPr spc="-60"/>
              <a:t> </a:t>
            </a:r>
            <a:r>
              <a:t>DEL</a:t>
            </a:r>
            <a:r>
              <a:rPr spc="-60"/>
              <a:t> </a:t>
            </a:r>
            <a:r>
              <a:t>ABORDAJE</a:t>
            </a:r>
            <a:r>
              <a:rPr spc="-55"/>
              <a:t> </a:t>
            </a:r>
            <a:r>
              <a:t>PRECOZ</a:t>
            </a:r>
            <a:endParaRPr spc="-10"/>
          </a:p>
        </p:txBody>
      </p:sp>
      <p:sp>
        <p:nvSpPr>
          <p:cNvPr id="17" name="object 17"/>
          <p:cNvSpPr/>
          <p:nvPr/>
        </p:nvSpPr>
        <p:spPr>
          <a:xfrm>
            <a:off x="16466196" y="-3"/>
            <a:ext cx="2690495" cy="942975"/>
          </a:xfrm>
          <a:custGeom>
            <a:avLst/>
            <a:gdLst/>
            <a:ahLst/>
            <a:cxnLst/>
            <a:rect l="l" t="t" r="r" b="b"/>
            <a:pathLst>
              <a:path w="2690494" h="942975">
                <a:moveTo>
                  <a:pt x="2690274" y="0"/>
                </a:moveTo>
                <a:lnTo>
                  <a:pt x="0" y="0"/>
                </a:lnTo>
                <a:lnTo>
                  <a:pt x="0" y="696837"/>
                </a:lnTo>
                <a:lnTo>
                  <a:pt x="4068" y="746375"/>
                </a:lnTo>
                <a:lnTo>
                  <a:pt x="15737" y="792515"/>
                </a:lnTo>
                <a:lnTo>
                  <a:pt x="34201" y="834269"/>
                </a:lnTo>
                <a:lnTo>
                  <a:pt x="58655" y="870647"/>
                </a:lnTo>
                <a:lnTo>
                  <a:pt x="88292" y="900662"/>
                </a:lnTo>
                <a:lnTo>
                  <a:pt x="122309" y="923325"/>
                </a:lnTo>
                <a:lnTo>
                  <a:pt x="159898" y="937647"/>
                </a:lnTo>
                <a:lnTo>
                  <a:pt x="200255" y="942641"/>
                </a:lnTo>
                <a:lnTo>
                  <a:pt x="2490007" y="942641"/>
                </a:lnTo>
                <a:lnTo>
                  <a:pt x="2530368" y="937647"/>
                </a:lnTo>
                <a:lnTo>
                  <a:pt x="2567960" y="923325"/>
                </a:lnTo>
                <a:lnTo>
                  <a:pt x="2601978" y="900662"/>
                </a:lnTo>
                <a:lnTo>
                  <a:pt x="2631617" y="870647"/>
                </a:lnTo>
                <a:lnTo>
                  <a:pt x="2656071" y="834269"/>
                </a:lnTo>
                <a:lnTo>
                  <a:pt x="2674536" y="792515"/>
                </a:lnTo>
                <a:lnTo>
                  <a:pt x="2686205" y="746375"/>
                </a:lnTo>
                <a:lnTo>
                  <a:pt x="2690274" y="696837"/>
                </a:lnTo>
                <a:lnTo>
                  <a:pt x="269027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801345" y="229189"/>
            <a:ext cx="202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Salud</a:t>
            </a:r>
            <a:r>
              <a:rPr sz="2400" b="1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Mental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403C6915-2325-34ED-E1F5-7AE027DAA5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80998" y="2213758"/>
            <a:ext cx="2256086" cy="225608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8D7BC-EAE0-F931-ED4B-CD554148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5F5715-25FB-F8CC-9C8C-10AF46F8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7"/>
          <a:stretch>
            <a:fillRect/>
          </a:stretch>
        </p:blipFill>
        <p:spPr>
          <a:xfrm>
            <a:off x="8936" y="0"/>
            <a:ext cx="20101514" cy="10226675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6094C8E-9803-B344-BE18-AC3539E4C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32650" y="4045933"/>
            <a:ext cx="10982612" cy="3217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 indent="233679" algn="ctr">
              <a:lnSpc>
                <a:spcPct val="110100"/>
              </a:lnSpc>
              <a:spcBef>
                <a:spcPts val="90"/>
              </a:spcBef>
            </a:pPr>
            <a:r>
              <a:rPr sz="4800" b="0">
                <a:solidFill>
                  <a:srgbClr val="7F8487"/>
                </a:solidFill>
              </a:rPr>
              <a:t>Tratar</a:t>
            </a:r>
            <a:r>
              <a:rPr sz="4800" b="0" spc="-30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psoriasis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forma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precoz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eficaz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puede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detener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el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spc="-10">
                <a:solidFill>
                  <a:srgbClr val="EB959D"/>
                </a:solidFill>
              </a:rPr>
              <a:t>efecto </a:t>
            </a:r>
            <a:r>
              <a:rPr sz="4800">
                <a:solidFill>
                  <a:srgbClr val="EB959D"/>
                </a:solidFill>
              </a:rPr>
              <a:t>dominó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evitar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las complicaciones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las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comorbilidades </a:t>
            </a:r>
            <a:r>
              <a:rPr sz="4800" b="0" spc="-10">
                <a:solidFill>
                  <a:srgbClr val="7F8487"/>
                </a:solidFill>
              </a:rPr>
              <a:t>asociadas.</a:t>
            </a:r>
            <a:r>
              <a:rPr sz="4400" b="0" spc="-15" baseline="31944">
                <a:solidFill>
                  <a:srgbClr val="7F8487"/>
                </a:solidFill>
              </a:rPr>
              <a:t>1</a:t>
            </a:r>
            <a:endParaRPr sz="4400" baseline="31944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C47012DB-D8DD-8B72-63E2-6575542F072A}"/>
              </a:ext>
            </a:extLst>
          </p:cNvPr>
          <p:cNvGrpSpPr/>
          <p:nvPr/>
        </p:nvGrpSpPr>
        <p:grpSpPr>
          <a:xfrm>
            <a:off x="-2131838" y="-556367"/>
            <a:ext cx="8024195" cy="9101031"/>
            <a:chOff x="2586" y="267090"/>
            <a:chExt cx="6636039" cy="7690684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FEFD47E6-ACAC-F7DD-9BB0-B1F2B659B389}"/>
                </a:ext>
              </a:extLst>
            </p:cNvPr>
            <p:cNvPicPr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756805" y="3730627"/>
              <a:ext cx="5881820" cy="4227147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AECF995-4ACC-262C-BD12-3528DC9F16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6" y="267090"/>
              <a:ext cx="3594850" cy="4720401"/>
            </a:xfrm>
            <a:prstGeom prst="rect">
              <a:avLst/>
            </a:prstGeom>
          </p:spPr>
        </p:pic>
      </p:grpSp>
      <p:grpSp>
        <p:nvGrpSpPr>
          <p:cNvPr id="19" name="object 19">
            <a:extLst>
              <a:ext uri="{FF2B5EF4-FFF2-40B4-BE49-F238E27FC236}">
                <a16:creationId xmlns:a16="http://schemas.microsoft.com/office/drawing/2014/main" id="{319235A2-3462-E14E-ACDE-FA966A37E043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84F74DCC-1DB4-6651-95A7-A3AE3B46122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6282899F-EE09-B856-1ADD-8699C3D0682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A95519C5-F81D-B020-0421-3049D06C5F1E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DC560A0-EFFC-237A-175C-EF12F9AA7D1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30C5B445-043D-19EB-AB15-F4E7C9EDAF2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4E9B6627-B5BF-5B3E-4968-7F244C1672DB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B45B0EB4-166B-D56D-EA1E-8AD6F46D7B2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2007DC8F-ADF4-126D-638D-6DADE321B145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0530BFD9-1B28-E7DB-934C-2404CFD7294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585E9AE5-4E54-65CD-36E7-B87D6364A0A2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E914203E-EA7F-BC99-611F-5AEE644A7229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0736EEA4-ED9C-BA09-50E0-CF1EA8D125F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0A2C9E78-421C-71D2-DCD8-C121E1400ED8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AADD49C0-6B5A-EF9D-D136-9AB6EE69039A}"/>
              </a:ext>
            </a:extLst>
          </p:cNvPr>
          <p:cNvSpPr txBox="1"/>
          <p:nvPr/>
        </p:nvSpPr>
        <p:spPr>
          <a:xfrm>
            <a:off x="3285099" y="10402457"/>
            <a:ext cx="13533364" cy="710003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sz="1300" b="1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chemeClr val="bg1"/>
                </a:solidFill>
                <a:latin typeface="Noto Sans"/>
                <a:cs typeface="Noto Sans"/>
              </a:rPr>
              <a:t>cardiovascular.</a:t>
            </a:r>
            <a:endParaRPr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sz="1300" b="1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International Federation of Psoriasis Associations (IFPA). World Psoriasis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Day 2022: Breaking the Chain. Disponible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https://ifpa-pso.com/world-psoriasis-day.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Acceso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28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nov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 2025; </a:t>
            </a: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5307C859-32BA-6B8C-CBC8-A020C29039B6}"/>
              </a:ext>
            </a:extLst>
          </p:cNvPr>
          <p:cNvSpPr txBox="1">
            <a:spLocks/>
          </p:cNvSpPr>
          <p:nvPr/>
        </p:nvSpPr>
        <p:spPr>
          <a:xfrm>
            <a:off x="1131667" y="1071282"/>
            <a:ext cx="16569746" cy="7798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38100" marR="30480" indent="233679" algn="l">
              <a:lnSpc>
                <a:spcPct val="110100"/>
              </a:lnSpc>
              <a:spcBef>
                <a:spcPts val="90"/>
              </a:spcBef>
            </a:pPr>
            <a:r>
              <a:rPr lang="es-ES" sz="4800">
                <a:solidFill>
                  <a:srgbClr val="1D6985"/>
                </a:solidFill>
              </a:rPr>
              <a:t>PSORIASIS Y ARTRITIS PSORIÁSICA</a:t>
            </a:r>
            <a:endParaRPr lang="es-ES" sz="4400">
              <a:solidFill>
                <a:srgbClr val="1D69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8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542" y="2151421"/>
            <a:ext cx="8799195" cy="2055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00899"/>
              </a:lnSpc>
              <a:spcBef>
                <a:spcPts val="90"/>
              </a:spcBef>
            </a:pPr>
            <a:r>
              <a:rPr sz="33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3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1D6A85"/>
                </a:solidFill>
                <a:latin typeface="Noto Sans"/>
                <a:cs typeface="Noto Sans"/>
              </a:rPr>
              <a:t>artritis</a:t>
            </a:r>
            <a:r>
              <a:rPr sz="33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1D6A85"/>
                </a:solidFill>
                <a:latin typeface="Noto Sans"/>
                <a:cs typeface="Noto Sans"/>
              </a:rPr>
              <a:t>psoriásica</a:t>
            </a:r>
            <a:r>
              <a:rPr sz="33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(APs)</a:t>
            </a:r>
            <a:r>
              <a:rPr sz="3300" spc="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es</a:t>
            </a:r>
            <a:r>
              <a:rPr sz="3300" spc="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 spc="-25">
                <a:solidFill>
                  <a:srgbClr val="7F8487"/>
                </a:solidFill>
                <a:latin typeface="Noto Sans"/>
                <a:cs typeface="Noto Sans"/>
              </a:rPr>
              <a:t>una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enfermedad</a:t>
            </a:r>
            <a:r>
              <a:rPr sz="33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inflamatoria</a:t>
            </a:r>
            <a:r>
              <a:rPr sz="33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crónica</a:t>
            </a:r>
            <a:r>
              <a:rPr sz="33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3300" spc="-10">
                <a:solidFill>
                  <a:srgbClr val="7F8487"/>
                </a:solidFill>
                <a:latin typeface="Noto Sans"/>
                <a:cs typeface="Noto Sans"/>
              </a:rPr>
              <a:t> afecta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las</a:t>
            </a:r>
            <a:r>
              <a:rPr sz="330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articulaciones</a:t>
            </a:r>
            <a:r>
              <a:rPr sz="330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330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1D6A85"/>
                </a:solidFill>
                <a:latin typeface="Noto Sans"/>
                <a:cs typeface="Noto Sans"/>
              </a:rPr>
              <a:t>está</a:t>
            </a:r>
            <a:r>
              <a:rPr sz="3300" b="1" spc="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300" b="1" spc="-10">
                <a:solidFill>
                  <a:srgbClr val="1D6A85"/>
                </a:solidFill>
                <a:latin typeface="Noto Sans"/>
                <a:cs typeface="Noto Sans"/>
              </a:rPr>
              <a:t>estrechamente </a:t>
            </a:r>
            <a:r>
              <a:rPr sz="3300" b="1">
                <a:solidFill>
                  <a:srgbClr val="1D6A85"/>
                </a:solidFill>
                <a:latin typeface="Noto Sans"/>
                <a:cs typeface="Noto Sans"/>
              </a:rPr>
              <a:t>relacionada con la </a:t>
            </a:r>
            <a:r>
              <a:rPr sz="3300" b="1" spc="-10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330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925" spc="-15" baseline="31339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2925" baseline="31339">
              <a:latin typeface="Noto Sans"/>
              <a:cs typeface="Noto San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7836" y="1690719"/>
            <a:ext cx="3785039" cy="3234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3279" y="9257965"/>
            <a:ext cx="17522825" cy="7340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APs: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artritis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psoriásica.</a:t>
            </a:r>
            <a:endParaRPr sz="1300"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Ritchlin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CT,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Colbert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RA,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Gladman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DD.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Arthritis.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Engl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Med.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2017;376(10):957-970.;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Kavanaugh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Helliwell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90">
                <a:solidFill>
                  <a:srgbClr val="939598"/>
                </a:solidFill>
                <a:latin typeface="Noto Sans"/>
                <a:cs typeface="Noto Sans"/>
              </a:rPr>
              <a:t>P,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Ritchlin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CT.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Burden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Disease: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Perspectives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Population-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Based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Multinational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Assessment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(MAPP)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Survey.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Rheumatol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Ther.</a:t>
            </a:r>
            <a:r>
              <a:rPr sz="130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2016;3(1):91-</a:t>
            </a:r>
            <a:r>
              <a:rPr sz="1300" spc="-20">
                <a:solidFill>
                  <a:srgbClr val="939598"/>
                </a:solidFill>
                <a:latin typeface="Noto Sans"/>
                <a:cs typeface="Noto Sans"/>
              </a:rPr>
              <a:t>102.</a:t>
            </a:r>
            <a:endParaRPr sz="1300">
              <a:latin typeface="Noto Sans"/>
              <a:cs typeface="Noto San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5452211"/>
            <a:ext cx="10960100" cy="621030"/>
            <a:chOff x="0" y="5452211"/>
            <a:chExt cx="10960100" cy="621030"/>
          </a:xfrm>
        </p:grpSpPr>
        <p:sp>
          <p:nvSpPr>
            <p:cNvPr id="6" name="object 6"/>
            <p:cNvSpPr/>
            <p:nvPr/>
          </p:nvSpPr>
          <p:spPr>
            <a:xfrm>
              <a:off x="0" y="5519588"/>
              <a:ext cx="10960100" cy="553720"/>
            </a:xfrm>
            <a:custGeom>
              <a:avLst/>
              <a:gdLst/>
              <a:ahLst/>
              <a:cxnLst/>
              <a:rect l="l" t="t" r="r" b="b"/>
              <a:pathLst>
                <a:path w="10960100" h="553720">
                  <a:moveTo>
                    <a:pt x="10803192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10803192" y="553302"/>
                  </a:lnTo>
                  <a:lnTo>
                    <a:pt x="10852686" y="545318"/>
                  </a:lnTo>
                  <a:lnTo>
                    <a:pt x="10895671" y="523087"/>
                  </a:lnTo>
                  <a:lnTo>
                    <a:pt x="10929570" y="489187"/>
                  </a:lnTo>
                  <a:lnTo>
                    <a:pt x="10951800" y="446198"/>
                  </a:lnTo>
                  <a:lnTo>
                    <a:pt x="10959784" y="396699"/>
                  </a:lnTo>
                  <a:lnTo>
                    <a:pt x="10959784" y="156592"/>
                  </a:lnTo>
                  <a:lnTo>
                    <a:pt x="10951800" y="107098"/>
                  </a:lnTo>
                  <a:lnTo>
                    <a:pt x="10929570" y="64112"/>
                  </a:lnTo>
                  <a:lnTo>
                    <a:pt x="10895671" y="30214"/>
                  </a:lnTo>
                  <a:lnTo>
                    <a:pt x="10852686" y="7983"/>
                  </a:lnTo>
                  <a:lnTo>
                    <a:pt x="10803192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452211"/>
              <a:ext cx="10786745" cy="553720"/>
            </a:xfrm>
            <a:custGeom>
              <a:avLst/>
              <a:gdLst/>
              <a:ahLst/>
              <a:cxnLst/>
              <a:rect l="l" t="t" r="r" b="b"/>
              <a:pathLst>
                <a:path w="10786745" h="553720">
                  <a:moveTo>
                    <a:pt x="10630004" y="0"/>
                  </a:moveTo>
                  <a:lnTo>
                    <a:pt x="0" y="0"/>
                  </a:lnTo>
                  <a:lnTo>
                    <a:pt x="0" y="553302"/>
                  </a:lnTo>
                  <a:lnTo>
                    <a:pt x="10630004" y="553302"/>
                  </a:lnTo>
                  <a:lnTo>
                    <a:pt x="10679497" y="545318"/>
                  </a:lnTo>
                  <a:lnTo>
                    <a:pt x="10722483" y="523087"/>
                  </a:lnTo>
                  <a:lnTo>
                    <a:pt x="10756381" y="489187"/>
                  </a:lnTo>
                  <a:lnTo>
                    <a:pt x="10778612" y="446198"/>
                  </a:lnTo>
                  <a:lnTo>
                    <a:pt x="10786596" y="396699"/>
                  </a:lnTo>
                  <a:lnTo>
                    <a:pt x="10786596" y="156592"/>
                  </a:lnTo>
                  <a:lnTo>
                    <a:pt x="10778612" y="107098"/>
                  </a:lnTo>
                  <a:lnTo>
                    <a:pt x="10756381" y="64112"/>
                  </a:lnTo>
                  <a:lnTo>
                    <a:pt x="10722483" y="30214"/>
                  </a:lnTo>
                  <a:lnTo>
                    <a:pt x="10679497" y="7983"/>
                  </a:lnTo>
                  <a:lnTo>
                    <a:pt x="10630004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06494" y="5498060"/>
            <a:ext cx="913066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spcBef>
                <a:spcPts val="110"/>
              </a:spcBef>
            </a:pP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APs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empeora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calidad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vida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700" b="1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700" b="1" spc="-10">
                <a:solidFill>
                  <a:srgbClr val="FFFFFF"/>
                </a:solidFill>
                <a:latin typeface="Noto Sans"/>
                <a:cs typeface="Noto Sans"/>
              </a:rPr>
              <a:t>funcionalidad</a:t>
            </a:r>
            <a:r>
              <a:rPr sz="2325" b="1" spc="-15" baseline="32258">
                <a:solidFill>
                  <a:srgbClr val="FFFFFF"/>
                </a:solidFill>
                <a:latin typeface="Noto Sans"/>
                <a:cs typeface="Noto Sans"/>
              </a:rPr>
              <a:t>2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5410" y="6755316"/>
            <a:ext cx="6457950" cy="163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200"/>
              </a:lnSpc>
              <a:spcBef>
                <a:spcPts val="95"/>
              </a:spcBef>
            </a:pP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artritis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psoriásica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se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asocia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20">
                <a:solidFill>
                  <a:srgbClr val="1D6A85"/>
                </a:solidFill>
                <a:latin typeface="Noto Sans"/>
                <a:cs typeface="Noto Sans"/>
              </a:rPr>
              <a:t>peor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calidad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vida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global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que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1D6A85"/>
                </a:solidFill>
                <a:latin typeface="Noto Sans"/>
                <a:cs typeface="Noto Sans"/>
              </a:rPr>
              <a:t>psoriasis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sin</a:t>
            </a:r>
            <a:r>
              <a:rPr sz="2600" spc="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afectación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articular</a:t>
            </a:r>
            <a:r>
              <a:rPr sz="2600" spc="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(más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dolor,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fatiga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600" spc="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limitación</a:t>
            </a:r>
            <a:r>
              <a:rPr sz="2600" spc="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funcional).</a:t>
            </a:r>
            <a:r>
              <a:rPr sz="2250" spc="-15" baseline="33333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2250" baseline="33333">
              <a:latin typeface="Noto Sans"/>
              <a:cs typeface="Noto San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46323" y="6888398"/>
            <a:ext cx="1474470" cy="1474470"/>
            <a:chOff x="1246323" y="6888398"/>
            <a:chExt cx="1474470" cy="1474470"/>
          </a:xfrm>
        </p:grpSpPr>
        <p:sp>
          <p:nvSpPr>
            <p:cNvPr id="11" name="object 11"/>
            <p:cNvSpPr/>
            <p:nvPr/>
          </p:nvSpPr>
          <p:spPr>
            <a:xfrm>
              <a:off x="1246314" y="6888409"/>
              <a:ext cx="1474470" cy="1474470"/>
            </a:xfrm>
            <a:custGeom>
              <a:avLst/>
              <a:gdLst/>
              <a:ahLst/>
              <a:cxnLst/>
              <a:rect l="l" t="t" r="r" b="b"/>
              <a:pathLst>
                <a:path w="1474470" h="1474470">
                  <a:moveTo>
                    <a:pt x="865479" y="547903"/>
                  </a:moveTo>
                  <a:lnTo>
                    <a:pt x="865225" y="506945"/>
                  </a:lnTo>
                  <a:lnTo>
                    <a:pt x="849528" y="468363"/>
                  </a:lnTo>
                  <a:lnTo>
                    <a:pt x="818515" y="436892"/>
                  </a:lnTo>
                  <a:lnTo>
                    <a:pt x="777379" y="419608"/>
                  </a:lnTo>
                  <a:lnTo>
                    <a:pt x="755929" y="414680"/>
                  </a:lnTo>
                  <a:lnTo>
                    <a:pt x="733907" y="408965"/>
                  </a:lnTo>
                  <a:lnTo>
                    <a:pt x="681621" y="386308"/>
                  </a:lnTo>
                  <a:lnTo>
                    <a:pt x="637768" y="355727"/>
                  </a:lnTo>
                  <a:lnTo>
                    <a:pt x="598131" y="319239"/>
                  </a:lnTo>
                  <a:lnTo>
                    <a:pt x="558507" y="278892"/>
                  </a:lnTo>
                  <a:lnTo>
                    <a:pt x="553834" y="275285"/>
                  </a:lnTo>
                  <a:lnTo>
                    <a:pt x="528218" y="296329"/>
                  </a:lnTo>
                  <a:lnTo>
                    <a:pt x="530720" y="304673"/>
                  </a:lnTo>
                  <a:lnTo>
                    <a:pt x="565975" y="341693"/>
                  </a:lnTo>
                  <a:lnTo>
                    <a:pt x="600798" y="375361"/>
                  </a:lnTo>
                  <a:lnTo>
                    <a:pt x="637667" y="404799"/>
                  </a:lnTo>
                  <a:lnTo>
                    <a:pt x="679056" y="429171"/>
                  </a:lnTo>
                  <a:lnTo>
                    <a:pt x="727417" y="447611"/>
                  </a:lnTo>
                  <a:lnTo>
                    <a:pt x="758609" y="455206"/>
                  </a:lnTo>
                  <a:lnTo>
                    <a:pt x="788263" y="464540"/>
                  </a:lnTo>
                  <a:lnTo>
                    <a:pt x="811885" y="481698"/>
                  </a:lnTo>
                  <a:lnTo>
                    <a:pt x="824979" y="512826"/>
                  </a:lnTo>
                  <a:lnTo>
                    <a:pt x="820432" y="551764"/>
                  </a:lnTo>
                  <a:lnTo>
                    <a:pt x="797509" y="579704"/>
                  </a:lnTo>
                  <a:lnTo>
                    <a:pt x="763193" y="595820"/>
                  </a:lnTo>
                  <a:lnTo>
                    <a:pt x="724433" y="599313"/>
                  </a:lnTo>
                  <a:lnTo>
                    <a:pt x="712101" y="597331"/>
                  </a:lnTo>
                  <a:lnTo>
                    <a:pt x="698106" y="595934"/>
                  </a:lnTo>
                  <a:lnTo>
                    <a:pt x="686435" y="599503"/>
                  </a:lnTo>
                  <a:lnTo>
                    <a:pt x="681062" y="612432"/>
                  </a:lnTo>
                  <a:lnTo>
                    <a:pt x="683996" y="625017"/>
                  </a:lnTo>
                  <a:lnTo>
                    <a:pt x="692518" y="631888"/>
                  </a:lnTo>
                  <a:lnTo>
                    <a:pt x="703859" y="636054"/>
                  </a:lnTo>
                  <a:lnTo>
                    <a:pt x="715302" y="640524"/>
                  </a:lnTo>
                  <a:lnTo>
                    <a:pt x="705561" y="656247"/>
                  </a:lnTo>
                  <a:lnTo>
                    <a:pt x="697636" y="672515"/>
                  </a:lnTo>
                  <a:lnTo>
                    <a:pt x="688746" y="688111"/>
                  </a:lnTo>
                  <a:lnTo>
                    <a:pt x="676122" y="701789"/>
                  </a:lnTo>
                  <a:lnTo>
                    <a:pt x="648690" y="715479"/>
                  </a:lnTo>
                  <a:lnTo>
                    <a:pt x="620026" y="716229"/>
                  </a:lnTo>
                  <a:lnTo>
                    <a:pt x="593648" y="704900"/>
                  </a:lnTo>
                  <a:lnTo>
                    <a:pt x="573062" y="682345"/>
                  </a:lnTo>
                  <a:lnTo>
                    <a:pt x="567042" y="669137"/>
                  </a:lnTo>
                  <a:lnTo>
                    <a:pt x="563968" y="656386"/>
                  </a:lnTo>
                  <a:lnTo>
                    <a:pt x="562089" y="643382"/>
                  </a:lnTo>
                  <a:lnTo>
                    <a:pt x="559625" y="629462"/>
                  </a:lnTo>
                  <a:lnTo>
                    <a:pt x="542582" y="578802"/>
                  </a:lnTo>
                  <a:lnTo>
                    <a:pt x="517855" y="535228"/>
                  </a:lnTo>
                  <a:lnTo>
                    <a:pt x="487260" y="496214"/>
                  </a:lnTo>
                  <a:lnTo>
                    <a:pt x="452615" y="459206"/>
                  </a:lnTo>
                  <a:lnTo>
                    <a:pt x="415734" y="421652"/>
                  </a:lnTo>
                  <a:lnTo>
                    <a:pt x="401701" y="416039"/>
                  </a:lnTo>
                  <a:lnTo>
                    <a:pt x="388835" y="420446"/>
                  </a:lnTo>
                  <a:lnTo>
                    <a:pt x="381698" y="431673"/>
                  </a:lnTo>
                  <a:lnTo>
                    <a:pt x="384848" y="446519"/>
                  </a:lnTo>
                  <a:lnTo>
                    <a:pt x="423494" y="484949"/>
                  </a:lnTo>
                  <a:lnTo>
                    <a:pt x="461086" y="523798"/>
                  </a:lnTo>
                  <a:lnTo>
                    <a:pt x="493598" y="566356"/>
                  </a:lnTo>
                  <a:lnTo>
                    <a:pt x="516978" y="615848"/>
                  </a:lnTo>
                  <a:lnTo>
                    <a:pt x="522084" y="636422"/>
                  </a:lnTo>
                  <a:lnTo>
                    <a:pt x="525830" y="657263"/>
                  </a:lnTo>
                  <a:lnTo>
                    <a:pt x="530428" y="677722"/>
                  </a:lnTo>
                  <a:lnTo>
                    <a:pt x="538124" y="697179"/>
                  </a:lnTo>
                  <a:lnTo>
                    <a:pt x="565785" y="731253"/>
                  </a:lnTo>
                  <a:lnTo>
                    <a:pt x="602221" y="751230"/>
                  </a:lnTo>
                  <a:lnTo>
                    <a:pt x="642848" y="756450"/>
                  </a:lnTo>
                  <a:lnTo>
                    <a:pt x="683094" y="746252"/>
                  </a:lnTo>
                  <a:lnTo>
                    <a:pt x="718388" y="719950"/>
                  </a:lnTo>
                  <a:lnTo>
                    <a:pt x="731037" y="701789"/>
                  </a:lnTo>
                  <a:lnTo>
                    <a:pt x="740740" y="682332"/>
                  </a:lnTo>
                  <a:lnTo>
                    <a:pt x="751065" y="663321"/>
                  </a:lnTo>
                  <a:lnTo>
                    <a:pt x="765568" y="646544"/>
                  </a:lnTo>
                  <a:lnTo>
                    <a:pt x="778167" y="638086"/>
                  </a:lnTo>
                  <a:lnTo>
                    <a:pt x="791756" y="631659"/>
                  </a:lnTo>
                  <a:lnTo>
                    <a:pt x="805688" y="625500"/>
                  </a:lnTo>
                  <a:lnTo>
                    <a:pt x="819302" y="617880"/>
                  </a:lnTo>
                  <a:lnTo>
                    <a:pt x="850201" y="586473"/>
                  </a:lnTo>
                  <a:lnTo>
                    <a:pt x="865479" y="547903"/>
                  </a:lnTo>
                  <a:close/>
                </a:path>
                <a:path w="1474470" h="1474470">
                  <a:moveTo>
                    <a:pt x="954481" y="899756"/>
                  </a:moveTo>
                  <a:lnTo>
                    <a:pt x="947839" y="852093"/>
                  </a:lnTo>
                  <a:lnTo>
                    <a:pt x="923112" y="813765"/>
                  </a:lnTo>
                  <a:lnTo>
                    <a:pt x="884682" y="789051"/>
                  </a:lnTo>
                  <a:lnTo>
                    <a:pt x="836968" y="782256"/>
                  </a:lnTo>
                  <a:lnTo>
                    <a:pt x="810882" y="787412"/>
                  </a:lnTo>
                  <a:lnTo>
                    <a:pt x="788593" y="795134"/>
                  </a:lnTo>
                  <a:lnTo>
                    <a:pt x="765225" y="800061"/>
                  </a:lnTo>
                  <a:lnTo>
                    <a:pt x="735901" y="796848"/>
                  </a:lnTo>
                  <a:lnTo>
                    <a:pt x="715784" y="790206"/>
                  </a:lnTo>
                  <a:lnTo>
                    <a:pt x="699389" y="784250"/>
                  </a:lnTo>
                  <a:lnTo>
                    <a:pt x="681939" y="781088"/>
                  </a:lnTo>
                  <a:lnTo>
                    <a:pt x="617435" y="798283"/>
                  </a:lnTo>
                  <a:lnTo>
                    <a:pt x="587260" y="826287"/>
                  </a:lnTo>
                  <a:lnTo>
                    <a:pt x="569861" y="862888"/>
                  </a:lnTo>
                  <a:lnTo>
                    <a:pt x="566966" y="904214"/>
                  </a:lnTo>
                  <a:lnTo>
                    <a:pt x="580364" y="946353"/>
                  </a:lnTo>
                  <a:lnTo>
                    <a:pt x="601776" y="984211"/>
                  </a:lnTo>
                  <a:lnTo>
                    <a:pt x="620268" y="1018667"/>
                  </a:lnTo>
                  <a:lnTo>
                    <a:pt x="633984" y="1055547"/>
                  </a:lnTo>
                  <a:lnTo>
                    <a:pt x="641083" y="1100683"/>
                  </a:lnTo>
                  <a:lnTo>
                    <a:pt x="641261" y="1127213"/>
                  </a:lnTo>
                  <a:lnTo>
                    <a:pt x="640041" y="1155776"/>
                  </a:lnTo>
                  <a:lnTo>
                    <a:pt x="639356" y="1183919"/>
                  </a:lnTo>
                  <a:lnTo>
                    <a:pt x="641108" y="1209167"/>
                  </a:lnTo>
                  <a:lnTo>
                    <a:pt x="648004" y="1220622"/>
                  </a:lnTo>
                  <a:lnTo>
                    <a:pt x="660463" y="1224851"/>
                  </a:lnTo>
                  <a:lnTo>
                    <a:pt x="673163" y="1220647"/>
                  </a:lnTo>
                  <a:lnTo>
                    <a:pt x="680707" y="1206792"/>
                  </a:lnTo>
                  <a:lnTo>
                    <a:pt x="682815" y="1180122"/>
                  </a:lnTo>
                  <a:lnTo>
                    <a:pt x="682840" y="1145349"/>
                  </a:lnTo>
                  <a:lnTo>
                    <a:pt x="681418" y="1110284"/>
                  </a:lnTo>
                  <a:lnTo>
                    <a:pt x="670179" y="1038161"/>
                  </a:lnTo>
                  <a:lnTo>
                    <a:pt x="655828" y="1001229"/>
                  </a:lnTo>
                  <a:lnTo>
                    <a:pt x="637489" y="966419"/>
                  </a:lnTo>
                  <a:lnTo>
                    <a:pt x="616534" y="928268"/>
                  </a:lnTo>
                  <a:lnTo>
                    <a:pt x="605929" y="888034"/>
                  </a:lnTo>
                  <a:lnTo>
                    <a:pt x="615645" y="855459"/>
                  </a:lnTo>
                  <a:lnTo>
                    <a:pt x="640194" y="833132"/>
                  </a:lnTo>
                  <a:lnTo>
                    <a:pt x="674039" y="823620"/>
                  </a:lnTo>
                  <a:lnTo>
                    <a:pt x="711682" y="829538"/>
                  </a:lnTo>
                  <a:lnTo>
                    <a:pt x="747598" y="853465"/>
                  </a:lnTo>
                  <a:lnTo>
                    <a:pt x="756335" y="864997"/>
                  </a:lnTo>
                  <a:lnTo>
                    <a:pt x="766584" y="878078"/>
                  </a:lnTo>
                  <a:lnTo>
                    <a:pt x="778649" y="885190"/>
                  </a:lnTo>
                  <a:lnTo>
                    <a:pt x="792848" y="878814"/>
                  </a:lnTo>
                  <a:lnTo>
                    <a:pt x="798017" y="868794"/>
                  </a:lnTo>
                  <a:lnTo>
                    <a:pt x="796912" y="858024"/>
                  </a:lnTo>
                  <a:lnTo>
                    <a:pt x="791984" y="847572"/>
                  </a:lnTo>
                  <a:lnTo>
                    <a:pt x="785698" y="838517"/>
                  </a:lnTo>
                  <a:lnTo>
                    <a:pt x="798715" y="835418"/>
                  </a:lnTo>
                  <a:lnTo>
                    <a:pt x="824217" y="825538"/>
                  </a:lnTo>
                  <a:lnTo>
                    <a:pt x="837184" y="822680"/>
                  </a:lnTo>
                  <a:lnTo>
                    <a:pt x="868807" y="826668"/>
                  </a:lnTo>
                  <a:lnTo>
                    <a:pt x="894194" y="842772"/>
                  </a:lnTo>
                  <a:lnTo>
                    <a:pt x="910348" y="868108"/>
                  </a:lnTo>
                  <a:lnTo>
                    <a:pt x="914285" y="899769"/>
                  </a:lnTo>
                  <a:lnTo>
                    <a:pt x="909129" y="918184"/>
                  </a:lnTo>
                  <a:lnTo>
                    <a:pt x="899160" y="935367"/>
                  </a:lnTo>
                  <a:lnTo>
                    <a:pt x="887323" y="951953"/>
                  </a:lnTo>
                  <a:lnTo>
                    <a:pt x="876528" y="968527"/>
                  </a:lnTo>
                  <a:lnTo>
                    <a:pt x="850404" y="1035405"/>
                  </a:lnTo>
                  <a:lnTo>
                    <a:pt x="839876" y="1106703"/>
                  </a:lnTo>
                  <a:lnTo>
                    <a:pt x="838339" y="1158595"/>
                  </a:lnTo>
                  <a:lnTo>
                    <a:pt x="838746" y="1187157"/>
                  </a:lnTo>
                  <a:lnTo>
                    <a:pt x="840841" y="1208392"/>
                  </a:lnTo>
                  <a:lnTo>
                    <a:pt x="847420" y="1220355"/>
                  </a:lnTo>
                  <a:lnTo>
                    <a:pt x="858304" y="1224940"/>
                  </a:lnTo>
                  <a:lnTo>
                    <a:pt x="870051" y="1222260"/>
                  </a:lnTo>
                  <a:lnTo>
                    <a:pt x="879259" y="1212405"/>
                  </a:lnTo>
                  <a:lnTo>
                    <a:pt x="880414" y="1110818"/>
                  </a:lnTo>
                  <a:lnTo>
                    <a:pt x="885494" y="1061135"/>
                  </a:lnTo>
                  <a:lnTo>
                    <a:pt x="899883" y="1011974"/>
                  </a:lnTo>
                  <a:lnTo>
                    <a:pt x="915009" y="984008"/>
                  </a:lnTo>
                  <a:lnTo>
                    <a:pt x="932180" y="957961"/>
                  </a:lnTo>
                  <a:lnTo>
                    <a:pt x="946848" y="930859"/>
                  </a:lnTo>
                  <a:lnTo>
                    <a:pt x="954481" y="899756"/>
                  </a:lnTo>
                  <a:close/>
                </a:path>
                <a:path w="1474470" h="1474470">
                  <a:moveTo>
                    <a:pt x="1032865" y="767130"/>
                  </a:moveTo>
                  <a:lnTo>
                    <a:pt x="1032802" y="758380"/>
                  </a:lnTo>
                  <a:lnTo>
                    <a:pt x="1032675" y="740003"/>
                  </a:lnTo>
                  <a:lnTo>
                    <a:pt x="1032573" y="723976"/>
                  </a:lnTo>
                  <a:lnTo>
                    <a:pt x="1032548" y="720445"/>
                  </a:lnTo>
                  <a:lnTo>
                    <a:pt x="1025626" y="671347"/>
                  </a:lnTo>
                  <a:lnTo>
                    <a:pt x="1012037" y="622884"/>
                  </a:lnTo>
                  <a:lnTo>
                    <a:pt x="998601" y="593318"/>
                  </a:lnTo>
                  <a:lnTo>
                    <a:pt x="992682" y="580313"/>
                  </a:lnTo>
                  <a:lnTo>
                    <a:pt x="992682" y="740003"/>
                  </a:lnTo>
                  <a:lnTo>
                    <a:pt x="970610" y="723976"/>
                  </a:lnTo>
                  <a:lnTo>
                    <a:pt x="937615" y="703326"/>
                  </a:lnTo>
                  <a:lnTo>
                    <a:pt x="890206" y="687755"/>
                  </a:lnTo>
                  <a:lnTo>
                    <a:pt x="892213" y="683260"/>
                  </a:lnTo>
                  <a:lnTo>
                    <a:pt x="892340" y="682993"/>
                  </a:lnTo>
                  <a:lnTo>
                    <a:pt x="899706" y="674992"/>
                  </a:lnTo>
                  <a:lnTo>
                    <a:pt x="908100" y="666838"/>
                  </a:lnTo>
                  <a:lnTo>
                    <a:pt x="913333" y="661670"/>
                  </a:lnTo>
                  <a:lnTo>
                    <a:pt x="925207" y="646150"/>
                  </a:lnTo>
                  <a:lnTo>
                    <a:pt x="935939" y="629221"/>
                  </a:lnTo>
                  <a:lnTo>
                    <a:pt x="945172" y="611428"/>
                  </a:lnTo>
                  <a:lnTo>
                    <a:pt x="952525" y="593318"/>
                  </a:lnTo>
                  <a:lnTo>
                    <a:pt x="970661" y="626732"/>
                  </a:lnTo>
                  <a:lnTo>
                    <a:pt x="982992" y="663422"/>
                  </a:lnTo>
                  <a:lnTo>
                    <a:pt x="990117" y="701725"/>
                  </a:lnTo>
                  <a:lnTo>
                    <a:pt x="992682" y="740003"/>
                  </a:lnTo>
                  <a:lnTo>
                    <a:pt x="992682" y="580313"/>
                  </a:lnTo>
                  <a:lnTo>
                    <a:pt x="991692" y="578129"/>
                  </a:lnTo>
                  <a:lnTo>
                    <a:pt x="964501" y="540118"/>
                  </a:lnTo>
                  <a:lnTo>
                    <a:pt x="951331" y="528993"/>
                  </a:lnTo>
                  <a:lnTo>
                    <a:pt x="938885" y="525399"/>
                  </a:lnTo>
                  <a:lnTo>
                    <a:pt x="928420" y="530872"/>
                  </a:lnTo>
                  <a:lnTo>
                    <a:pt x="921245" y="546976"/>
                  </a:lnTo>
                  <a:lnTo>
                    <a:pt x="910780" y="585889"/>
                  </a:lnTo>
                  <a:lnTo>
                    <a:pt x="896632" y="619188"/>
                  </a:lnTo>
                  <a:lnTo>
                    <a:pt x="875245" y="648093"/>
                  </a:lnTo>
                  <a:lnTo>
                    <a:pt x="843026" y="673760"/>
                  </a:lnTo>
                  <a:lnTo>
                    <a:pt x="834326" y="678319"/>
                  </a:lnTo>
                  <a:lnTo>
                    <a:pt x="823468" y="683260"/>
                  </a:lnTo>
                  <a:lnTo>
                    <a:pt x="813231" y="688111"/>
                  </a:lnTo>
                  <a:lnTo>
                    <a:pt x="806399" y="692404"/>
                  </a:lnTo>
                  <a:lnTo>
                    <a:pt x="801776" y="700062"/>
                  </a:lnTo>
                  <a:lnTo>
                    <a:pt x="800785" y="709612"/>
                  </a:lnTo>
                  <a:lnTo>
                    <a:pt x="803579" y="718553"/>
                  </a:lnTo>
                  <a:lnTo>
                    <a:pt x="810336" y="724433"/>
                  </a:lnTo>
                  <a:lnTo>
                    <a:pt x="820115" y="726135"/>
                  </a:lnTo>
                  <a:lnTo>
                    <a:pt x="831761" y="725576"/>
                  </a:lnTo>
                  <a:lnTo>
                    <a:pt x="843038" y="724433"/>
                  </a:lnTo>
                  <a:lnTo>
                    <a:pt x="841298" y="724433"/>
                  </a:lnTo>
                  <a:lnTo>
                    <a:pt x="855002" y="723976"/>
                  </a:lnTo>
                  <a:lnTo>
                    <a:pt x="921524" y="740689"/>
                  </a:lnTo>
                  <a:lnTo>
                    <a:pt x="975626" y="782193"/>
                  </a:lnTo>
                  <a:lnTo>
                    <a:pt x="983881" y="793521"/>
                  </a:lnTo>
                  <a:lnTo>
                    <a:pt x="992212" y="804735"/>
                  </a:lnTo>
                  <a:lnTo>
                    <a:pt x="1002690" y="812114"/>
                  </a:lnTo>
                  <a:lnTo>
                    <a:pt x="1017397" y="811949"/>
                  </a:lnTo>
                  <a:lnTo>
                    <a:pt x="1024902" y="804989"/>
                  </a:lnTo>
                  <a:lnTo>
                    <a:pt x="1029474" y="792378"/>
                  </a:lnTo>
                  <a:lnTo>
                    <a:pt x="1031862" y="778357"/>
                  </a:lnTo>
                  <a:lnTo>
                    <a:pt x="1032865" y="767130"/>
                  </a:lnTo>
                  <a:close/>
                </a:path>
                <a:path w="1474470" h="1474470">
                  <a:moveTo>
                    <a:pt x="1473936" y="714324"/>
                  </a:moveTo>
                  <a:lnTo>
                    <a:pt x="1471168" y="669112"/>
                  </a:lnTo>
                  <a:lnTo>
                    <a:pt x="1465643" y="624103"/>
                  </a:lnTo>
                  <a:lnTo>
                    <a:pt x="1457350" y="579437"/>
                  </a:lnTo>
                  <a:lnTo>
                    <a:pt x="1446301" y="535305"/>
                  </a:lnTo>
                  <a:lnTo>
                    <a:pt x="1432471" y="491693"/>
                  </a:lnTo>
                  <a:lnTo>
                    <a:pt x="1416519" y="450532"/>
                  </a:lnTo>
                  <a:lnTo>
                    <a:pt x="1416519" y="717359"/>
                  </a:lnTo>
                  <a:lnTo>
                    <a:pt x="1415986" y="759599"/>
                  </a:lnTo>
                  <a:lnTo>
                    <a:pt x="1412252" y="809409"/>
                  </a:lnTo>
                  <a:lnTo>
                    <a:pt x="1405470" y="855091"/>
                  </a:lnTo>
                  <a:lnTo>
                    <a:pt x="1395603" y="900315"/>
                  </a:lnTo>
                  <a:lnTo>
                    <a:pt x="1382699" y="944727"/>
                  </a:lnTo>
                  <a:lnTo>
                    <a:pt x="1368132" y="986713"/>
                  </a:lnTo>
                  <a:lnTo>
                    <a:pt x="1367904" y="987094"/>
                  </a:lnTo>
                  <a:lnTo>
                    <a:pt x="1366100" y="991565"/>
                  </a:lnTo>
                  <a:lnTo>
                    <a:pt x="1364030" y="995451"/>
                  </a:lnTo>
                  <a:lnTo>
                    <a:pt x="1362316" y="999477"/>
                  </a:lnTo>
                  <a:lnTo>
                    <a:pt x="1342351" y="1042822"/>
                  </a:lnTo>
                  <a:lnTo>
                    <a:pt x="1319707" y="1084110"/>
                  </a:lnTo>
                  <a:lnTo>
                    <a:pt x="1294549" y="1123276"/>
                  </a:lnTo>
                  <a:lnTo>
                    <a:pt x="1267015" y="1160259"/>
                  </a:lnTo>
                  <a:lnTo>
                    <a:pt x="1237246" y="1195006"/>
                  </a:lnTo>
                  <a:lnTo>
                    <a:pt x="1205382" y="1227442"/>
                  </a:lnTo>
                  <a:lnTo>
                    <a:pt x="1171600" y="1257515"/>
                  </a:lnTo>
                  <a:lnTo>
                    <a:pt x="1136015" y="1285176"/>
                  </a:lnTo>
                  <a:lnTo>
                    <a:pt x="1098791" y="1310347"/>
                  </a:lnTo>
                  <a:lnTo>
                    <a:pt x="1060081" y="1332966"/>
                  </a:lnTo>
                  <a:lnTo>
                    <a:pt x="1020013" y="1352994"/>
                  </a:lnTo>
                  <a:lnTo>
                    <a:pt x="978738" y="1370368"/>
                  </a:lnTo>
                  <a:lnTo>
                    <a:pt x="936409" y="1385011"/>
                  </a:lnTo>
                  <a:lnTo>
                    <a:pt x="893178" y="1396873"/>
                  </a:lnTo>
                  <a:lnTo>
                    <a:pt x="849172" y="1405890"/>
                  </a:lnTo>
                  <a:lnTo>
                    <a:pt x="804570" y="1412011"/>
                  </a:lnTo>
                  <a:lnTo>
                    <a:pt x="759485" y="1415173"/>
                  </a:lnTo>
                  <a:lnTo>
                    <a:pt x="714082" y="1415326"/>
                  </a:lnTo>
                  <a:lnTo>
                    <a:pt x="668515" y="1412379"/>
                  </a:lnTo>
                  <a:lnTo>
                    <a:pt x="622909" y="1406296"/>
                  </a:lnTo>
                  <a:lnTo>
                    <a:pt x="577430" y="1397025"/>
                  </a:lnTo>
                  <a:lnTo>
                    <a:pt x="532206" y="1384477"/>
                  </a:lnTo>
                  <a:lnTo>
                    <a:pt x="487413" y="1368628"/>
                  </a:lnTo>
                  <a:lnTo>
                    <a:pt x="438886" y="1347177"/>
                  </a:lnTo>
                  <a:lnTo>
                    <a:pt x="392442" y="1322006"/>
                  </a:lnTo>
                  <a:lnTo>
                    <a:pt x="348119" y="1293342"/>
                  </a:lnTo>
                  <a:lnTo>
                    <a:pt x="306031" y="1261427"/>
                  </a:lnTo>
                  <a:lnTo>
                    <a:pt x="266230" y="1226477"/>
                  </a:lnTo>
                  <a:lnTo>
                    <a:pt x="228790" y="1188745"/>
                  </a:lnTo>
                  <a:lnTo>
                    <a:pt x="229870" y="1188123"/>
                  </a:lnTo>
                  <a:lnTo>
                    <a:pt x="230289" y="1186929"/>
                  </a:lnTo>
                  <a:lnTo>
                    <a:pt x="231165" y="1186129"/>
                  </a:lnTo>
                  <a:lnTo>
                    <a:pt x="195097" y="1142479"/>
                  </a:lnTo>
                  <a:lnTo>
                    <a:pt x="163220" y="1096695"/>
                  </a:lnTo>
                  <a:lnTo>
                    <a:pt x="135521" y="1049032"/>
                  </a:lnTo>
                  <a:lnTo>
                    <a:pt x="112026" y="999718"/>
                  </a:lnTo>
                  <a:lnTo>
                    <a:pt x="92748" y="949058"/>
                  </a:lnTo>
                  <a:lnTo>
                    <a:pt x="92506" y="949058"/>
                  </a:lnTo>
                  <a:lnTo>
                    <a:pt x="92202" y="948842"/>
                  </a:lnTo>
                  <a:lnTo>
                    <a:pt x="91871" y="948842"/>
                  </a:lnTo>
                  <a:lnTo>
                    <a:pt x="90563" y="944930"/>
                  </a:lnTo>
                  <a:lnTo>
                    <a:pt x="90500" y="944727"/>
                  </a:lnTo>
                  <a:lnTo>
                    <a:pt x="89623" y="940549"/>
                  </a:lnTo>
                  <a:lnTo>
                    <a:pt x="88315" y="936434"/>
                  </a:lnTo>
                  <a:lnTo>
                    <a:pt x="76657" y="893953"/>
                  </a:lnTo>
                  <a:lnTo>
                    <a:pt x="68046" y="852893"/>
                  </a:lnTo>
                  <a:lnTo>
                    <a:pt x="58877" y="776160"/>
                  </a:lnTo>
                  <a:lnTo>
                    <a:pt x="57467" y="729030"/>
                  </a:lnTo>
                  <a:lnTo>
                    <a:pt x="59270" y="681913"/>
                  </a:lnTo>
                  <a:lnTo>
                    <a:pt x="64325" y="635000"/>
                  </a:lnTo>
                  <a:lnTo>
                    <a:pt x="72605" y="588454"/>
                  </a:lnTo>
                  <a:lnTo>
                    <a:pt x="84137" y="542480"/>
                  </a:lnTo>
                  <a:lnTo>
                    <a:pt x="98920" y="497243"/>
                  </a:lnTo>
                  <a:lnTo>
                    <a:pt x="116941" y="452932"/>
                  </a:lnTo>
                  <a:lnTo>
                    <a:pt x="138226" y="409727"/>
                  </a:lnTo>
                  <a:lnTo>
                    <a:pt x="162763" y="367817"/>
                  </a:lnTo>
                  <a:lnTo>
                    <a:pt x="190576" y="327367"/>
                  </a:lnTo>
                  <a:lnTo>
                    <a:pt x="221640" y="288582"/>
                  </a:lnTo>
                  <a:lnTo>
                    <a:pt x="255993" y="251625"/>
                  </a:lnTo>
                  <a:lnTo>
                    <a:pt x="291553" y="218478"/>
                  </a:lnTo>
                  <a:lnTo>
                    <a:pt x="328815" y="188353"/>
                  </a:lnTo>
                  <a:lnTo>
                    <a:pt x="367626" y="161226"/>
                  </a:lnTo>
                  <a:lnTo>
                    <a:pt x="407822" y="137134"/>
                  </a:lnTo>
                  <a:lnTo>
                    <a:pt x="449237" y="116039"/>
                  </a:lnTo>
                  <a:lnTo>
                    <a:pt x="491718" y="97955"/>
                  </a:lnTo>
                  <a:lnTo>
                    <a:pt x="535089" y="82892"/>
                  </a:lnTo>
                  <a:lnTo>
                    <a:pt x="579196" y="70840"/>
                  </a:lnTo>
                  <a:lnTo>
                    <a:pt x="623862" y="61798"/>
                  </a:lnTo>
                  <a:lnTo>
                    <a:pt x="668947" y="55778"/>
                  </a:lnTo>
                  <a:lnTo>
                    <a:pt x="714273" y="52768"/>
                  </a:lnTo>
                  <a:lnTo>
                    <a:pt x="759675" y="52768"/>
                  </a:lnTo>
                  <a:lnTo>
                    <a:pt x="805002" y="55778"/>
                  </a:lnTo>
                  <a:lnTo>
                    <a:pt x="850074" y="61798"/>
                  </a:lnTo>
                  <a:lnTo>
                    <a:pt x="894753" y="70840"/>
                  </a:lnTo>
                  <a:lnTo>
                    <a:pt x="938860" y="82892"/>
                  </a:lnTo>
                  <a:lnTo>
                    <a:pt x="982230" y="97955"/>
                  </a:lnTo>
                  <a:lnTo>
                    <a:pt x="1024699" y="116039"/>
                  </a:lnTo>
                  <a:lnTo>
                    <a:pt x="1066114" y="137134"/>
                  </a:lnTo>
                  <a:lnTo>
                    <a:pt x="1106309" y="161226"/>
                  </a:lnTo>
                  <a:lnTo>
                    <a:pt x="1145133" y="188353"/>
                  </a:lnTo>
                  <a:lnTo>
                    <a:pt x="1182395" y="218478"/>
                  </a:lnTo>
                  <a:lnTo>
                    <a:pt x="1217955" y="251625"/>
                  </a:lnTo>
                  <a:lnTo>
                    <a:pt x="1251572" y="287731"/>
                  </a:lnTo>
                  <a:lnTo>
                    <a:pt x="1282065" y="325589"/>
                  </a:lnTo>
                  <a:lnTo>
                    <a:pt x="1309446" y="365048"/>
                  </a:lnTo>
                  <a:lnTo>
                    <a:pt x="1333715" y="405917"/>
                  </a:lnTo>
                  <a:lnTo>
                    <a:pt x="1354861" y="448030"/>
                  </a:lnTo>
                  <a:lnTo>
                    <a:pt x="1372908" y="491210"/>
                  </a:lnTo>
                  <a:lnTo>
                    <a:pt x="1387843" y="535305"/>
                  </a:lnTo>
                  <a:lnTo>
                    <a:pt x="1399667" y="580136"/>
                  </a:lnTo>
                  <a:lnTo>
                    <a:pt x="1408379" y="625538"/>
                  </a:lnTo>
                  <a:lnTo>
                    <a:pt x="1414005" y="671334"/>
                  </a:lnTo>
                  <a:lnTo>
                    <a:pt x="1416519" y="717359"/>
                  </a:lnTo>
                  <a:lnTo>
                    <a:pt x="1416519" y="450532"/>
                  </a:lnTo>
                  <a:lnTo>
                    <a:pt x="1396542" y="406971"/>
                  </a:lnTo>
                  <a:lnTo>
                    <a:pt x="1374419" y="366090"/>
                  </a:lnTo>
                  <a:lnTo>
                    <a:pt x="1349552" y="326377"/>
                  </a:lnTo>
                  <a:lnTo>
                    <a:pt x="1321904" y="287959"/>
                  </a:lnTo>
                  <a:lnTo>
                    <a:pt x="1291501" y="250990"/>
                  </a:lnTo>
                  <a:lnTo>
                    <a:pt x="1258328" y="215607"/>
                  </a:lnTo>
                  <a:lnTo>
                    <a:pt x="1222933" y="182435"/>
                  </a:lnTo>
                  <a:lnTo>
                    <a:pt x="1185964" y="152031"/>
                  </a:lnTo>
                  <a:lnTo>
                    <a:pt x="1147559" y="124383"/>
                  </a:lnTo>
                  <a:lnTo>
                    <a:pt x="1107846" y="99504"/>
                  </a:lnTo>
                  <a:lnTo>
                    <a:pt x="1066952" y="77393"/>
                  </a:lnTo>
                  <a:lnTo>
                    <a:pt x="1025042" y="58039"/>
                  </a:lnTo>
                  <a:lnTo>
                    <a:pt x="1011415" y="52768"/>
                  </a:lnTo>
                  <a:lnTo>
                    <a:pt x="982230" y="41452"/>
                  </a:lnTo>
                  <a:lnTo>
                    <a:pt x="938669" y="27635"/>
                  </a:lnTo>
                  <a:lnTo>
                    <a:pt x="894486" y="16573"/>
                  </a:lnTo>
                  <a:lnTo>
                    <a:pt x="849820" y="8293"/>
                  </a:lnTo>
                  <a:lnTo>
                    <a:pt x="804824" y="2755"/>
                  </a:lnTo>
                  <a:lnTo>
                    <a:pt x="759612" y="0"/>
                  </a:lnTo>
                  <a:lnTo>
                    <a:pt x="714324" y="0"/>
                  </a:lnTo>
                  <a:lnTo>
                    <a:pt x="669112" y="2755"/>
                  </a:lnTo>
                  <a:lnTo>
                    <a:pt x="624103" y="8293"/>
                  </a:lnTo>
                  <a:lnTo>
                    <a:pt x="579450" y="16573"/>
                  </a:lnTo>
                  <a:lnTo>
                    <a:pt x="535266" y="27635"/>
                  </a:lnTo>
                  <a:lnTo>
                    <a:pt x="491705" y="41452"/>
                  </a:lnTo>
                  <a:lnTo>
                    <a:pt x="448894" y="58039"/>
                  </a:lnTo>
                  <a:lnTo>
                    <a:pt x="406984" y="77393"/>
                  </a:lnTo>
                  <a:lnTo>
                    <a:pt x="366090" y="99504"/>
                  </a:lnTo>
                  <a:lnTo>
                    <a:pt x="326377" y="124383"/>
                  </a:lnTo>
                  <a:lnTo>
                    <a:pt x="287972" y="152031"/>
                  </a:lnTo>
                  <a:lnTo>
                    <a:pt x="251002" y="182435"/>
                  </a:lnTo>
                  <a:lnTo>
                    <a:pt x="215620" y="215607"/>
                  </a:lnTo>
                  <a:lnTo>
                    <a:pt x="182448" y="250990"/>
                  </a:lnTo>
                  <a:lnTo>
                    <a:pt x="152031" y="287959"/>
                  </a:lnTo>
                  <a:lnTo>
                    <a:pt x="124396" y="326377"/>
                  </a:lnTo>
                  <a:lnTo>
                    <a:pt x="99517" y="366090"/>
                  </a:lnTo>
                  <a:lnTo>
                    <a:pt x="77406" y="406971"/>
                  </a:lnTo>
                  <a:lnTo>
                    <a:pt x="58051" y="448881"/>
                  </a:lnTo>
                  <a:lnTo>
                    <a:pt x="41465" y="491693"/>
                  </a:lnTo>
                  <a:lnTo>
                    <a:pt x="27635" y="535305"/>
                  </a:lnTo>
                  <a:lnTo>
                    <a:pt x="16586" y="579437"/>
                  </a:lnTo>
                  <a:lnTo>
                    <a:pt x="8293" y="624103"/>
                  </a:lnTo>
                  <a:lnTo>
                    <a:pt x="2768" y="669112"/>
                  </a:lnTo>
                  <a:lnTo>
                    <a:pt x="0" y="714324"/>
                  </a:lnTo>
                  <a:lnTo>
                    <a:pt x="0" y="759599"/>
                  </a:lnTo>
                  <a:lnTo>
                    <a:pt x="2768" y="804811"/>
                  </a:lnTo>
                  <a:lnTo>
                    <a:pt x="8293" y="849820"/>
                  </a:lnTo>
                  <a:lnTo>
                    <a:pt x="16497" y="893953"/>
                  </a:lnTo>
                  <a:lnTo>
                    <a:pt x="16586" y="894486"/>
                  </a:lnTo>
                  <a:lnTo>
                    <a:pt x="27647" y="938669"/>
                  </a:lnTo>
                  <a:lnTo>
                    <a:pt x="41465" y="982230"/>
                  </a:lnTo>
                  <a:lnTo>
                    <a:pt x="58051" y="1025042"/>
                  </a:lnTo>
                  <a:lnTo>
                    <a:pt x="77406" y="1066952"/>
                  </a:lnTo>
                  <a:lnTo>
                    <a:pt x="99517" y="1107833"/>
                  </a:lnTo>
                  <a:lnTo>
                    <a:pt x="124396" y="1147546"/>
                  </a:lnTo>
                  <a:lnTo>
                    <a:pt x="152044" y="1185964"/>
                  </a:lnTo>
                  <a:lnTo>
                    <a:pt x="182448" y="1222921"/>
                  </a:lnTo>
                  <a:lnTo>
                    <a:pt x="215620" y="1258316"/>
                  </a:lnTo>
                  <a:lnTo>
                    <a:pt x="251002" y="1291488"/>
                  </a:lnTo>
                  <a:lnTo>
                    <a:pt x="288137" y="1322006"/>
                  </a:lnTo>
                  <a:lnTo>
                    <a:pt x="326390" y="1349540"/>
                  </a:lnTo>
                  <a:lnTo>
                    <a:pt x="366102" y="1374419"/>
                  </a:lnTo>
                  <a:lnTo>
                    <a:pt x="406984" y="1396530"/>
                  </a:lnTo>
                  <a:lnTo>
                    <a:pt x="448906" y="1415884"/>
                  </a:lnTo>
                  <a:lnTo>
                    <a:pt x="491705" y="1432458"/>
                  </a:lnTo>
                  <a:lnTo>
                    <a:pt x="535279" y="1446288"/>
                  </a:lnTo>
                  <a:lnTo>
                    <a:pt x="579462" y="1457337"/>
                  </a:lnTo>
                  <a:lnTo>
                    <a:pt x="624116" y="1465630"/>
                  </a:lnTo>
                  <a:lnTo>
                    <a:pt x="669124" y="1471168"/>
                  </a:lnTo>
                  <a:lnTo>
                    <a:pt x="714336" y="1473923"/>
                  </a:lnTo>
                  <a:lnTo>
                    <a:pt x="759612" y="1473923"/>
                  </a:lnTo>
                  <a:lnTo>
                    <a:pt x="804824" y="1471168"/>
                  </a:lnTo>
                  <a:lnTo>
                    <a:pt x="849820" y="1465630"/>
                  </a:lnTo>
                  <a:lnTo>
                    <a:pt x="894486" y="1457337"/>
                  </a:lnTo>
                  <a:lnTo>
                    <a:pt x="938669" y="1446288"/>
                  </a:lnTo>
                  <a:lnTo>
                    <a:pt x="982230" y="1432458"/>
                  </a:lnTo>
                  <a:lnTo>
                    <a:pt x="1025042" y="1415884"/>
                  </a:lnTo>
                  <a:lnTo>
                    <a:pt x="1026248" y="1415326"/>
                  </a:lnTo>
                  <a:lnTo>
                    <a:pt x="1066952" y="1396530"/>
                  </a:lnTo>
                  <a:lnTo>
                    <a:pt x="1107846" y="1374419"/>
                  </a:lnTo>
                  <a:lnTo>
                    <a:pt x="1147559" y="1349540"/>
                  </a:lnTo>
                  <a:lnTo>
                    <a:pt x="1185811" y="1322006"/>
                  </a:lnTo>
                  <a:lnTo>
                    <a:pt x="1222933" y="1291488"/>
                  </a:lnTo>
                  <a:lnTo>
                    <a:pt x="1258328" y="1258316"/>
                  </a:lnTo>
                  <a:lnTo>
                    <a:pt x="1291501" y="1222921"/>
                  </a:lnTo>
                  <a:lnTo>
                    <a:pt x="1321904" y="1185964"/>
                  </a:lnTo>
                  <a:lnTo>
                    <a:pt x="1349552" y="1147546"/>
                  </a:lnTo>
                  <a:lnTo>
                    <a:pt x="1374419" y="1107833"/>
                  </a:lnTo>
                  <a:lnTo>
                    <a:pt x="1396542" y="1066952"/>
                  </a:lnTo>
                  <a:lnTo>
                    <a:pt x="1415884" y="1025042"/>
                  </a:lnTo>
                  <a:lnTo>
                    <a:pt x="1432471" y="982230"/>
                  </a:lnTo>
                  <a:lnTo>
                    <a:pt x="1446288" y="938669"/>
                  </a:lnTo>
                  <a:lnTo>
                    <a:pt x="1457350" y="894486"/>
                  </a:lnTo>
                  <a:lnTo>
                    <a:pt x="1465643" y="849820"/>
                  </a:lnTo>
                  <a:lnTo>
                    <a:pt x="1471168" y="804811"/>
                  </a:lnTo>
                  <a:lnTo>
                    <a:pt x="1473936" y="759599"/>
                  </a:lnTo>
                  <a:lnTo>
                    <a:pt x="1473936" y="714324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117" y="7766171"/>
              <a:ext cx="109336" cy="2078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42706" y="7206824"/>
              <a:ext cx="235585" cy="236854"/>
            </a:xfrm>
            <a:custGeom>
              <a:avLst/>
              <a:gdLst/>
              <a:ahLst/>
              <a:cxnLst/>
              <a:rect l="l" t="t" r="r" b="b"/>
              <a:pathLst>
                <a:path w="235585" h="236854">
                  <a:moveTo>
                    <a:pt x="55956" y="20472"/>
                  </a:moveTo>
                  <a:lnTo>
                    <a:pt x="53822" y="11087"/>
                  </a:lnTo>
                  <a:lnTo>
                    <a:pt x="47752" y="4000"/>
                  </a:lnTo>
                  <a:lnTo>
                    <a:pt x="39141" y="25"/>
                  </a:lnTo>
                  <a:lnTo>
                    <a:pt x="29413" y="0"/>
                  </a:lnTo>
                  <a:lnTo>
                    <a:pt x="23228" y="1384"/>
                  </a:lnTo>
                  <a:lnTo>
                    <a:pt x="7810" y="45948"/>
                  </a:lnTo>
                  <a:lnTo>
                    <a:pt x="0" y="81216"/>
                  </a:lnTo>
                  <a:lnTo>
                    <a:pt x="3606" y="97713"/>
                  </a:lnTo>
                  <a:lnTo>
                    <a:pt x="14478" y="105956"/>
                  </a:lnTo>
                  <a:lnTo>
                    <a:pt x="27482" y="105676"/>
                  </a:lnTo>
                  <a:lnTo>
                    <a:pt x="47802" y="58928"/>
                  </a:lnTo>
                  <a:lnTo>
                    <a:pt x="55956" y="20472"/>
                  </a:lnTo>
                  <a:close/>
                </a:path>
                <a:path w="235585" h="236854">
                  <a:moveTo>
                    <a:pt x="235483" y="197472"/>
                  </a:moveTo>
                  <a:lnTo>
                    <a:pt x="228777" y="186893"/>
                  </a:lnTo>
                  <a:lnTo>
                    <a:pt x="216217" y="181076"/>
                  </a:lnTo>
                  <a:lnTo>
                    <a:pt x="198043" y="186258"/>
                  </a:lnTo>
                  <a:lnTo>
                    <a:pt x="175856" y="190220"/>
                  </a:lnTo>
                  <a:lnTo>
                    <a:pt x="154228" y="194551"/>
                  </a:lnTo>
                  <a:lnTo>
                    <a:pt x="137769" y="200812"/>
                  </a:lnTo>
                  <a:lnTo>
                    <a:pt x="130670" y="210388"/>
                  </a:lnTo>
                  <a:lnTo>
                    <a:pt x="130860" y="222440"/>
                  </a:lnTo>
                  <a:lnTo>
                    <a:pt x="137414" y="232676"/>
                  </a:lnTo>
                  <a:lnTo>
                    <a:pt x="149453" y="236804"/>
                  </a:lnTo>
                  <a:lnTo>
                    <a:pt x="163271" y="234378"/>
                  </a:lnTo>
                  <a:lnTo>
                    <a:pt x="187198" y="229006"/>
                  </a:lnTo>
                  <a:lnTo>
                    <a:pt x="210972" y="223100"/>
                  </a:lnTo>
                  <a:lnTo>
                    <a:pt x="224345" y="219062"/>
                  </a:lnTo>
                  <a:lnTo>
                    <a:pt x="234581" y="209346"/>
                  </a:lnTo>
                  <a:lnTo>
                    <a:pt x="235483" y="197472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5594" y="7269145"/>
              <a:ext cx="82544" cy="8006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287894" y="6755316"/>
            <a:ext cx="6533515" cy="163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200"/>
              </a:lnSpc>
              <a:spcBef>
                <a:spcPts val="95"/>
              </a:spcBef>
            </a:pP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Los</a:t>
            </a:r>
            <a:r>
              <a:rPr sz="260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pacientes</a:t>
            </a:r>
            <a:r>
              <a:rPr sz="2600" b="1" spc="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60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APs</a:t>
            </a:r>
            <a:r>
              <a:rPr sz="2600" b="1" spc="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presentan</a:t>
            </a:r>
            <a:r>
              <a:rPr sz="2600" b="1" spc="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25">
                <a:solidFill>
                  <a:srgbClr val="1D6A85"/>
                </a:solidFill>
                <a:latin typeface="Noto Sans"/>
                <a:cs typeface="Noto Sans"/>
              </a:rPr>
              <a:t>más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discapacidad</a:t>
            </a:r>
            <a:r>
              <a:rPr sz="2600" b="1" spc="9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laboral</a:t>
            </a:r>
            <a:r>
              <a:rPr sz="2600" b="1" spc="1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600" b="1" spc="9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ausentismo</a:t>
            </a:r>
            <a:r>
              <a:rPr sz="2600" b="1" spc="10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25">
                <a:solidFill>
                  <a:srgbClr val="1D6A85"/>
                </a:solidFill>
                <a:latin typeface="Noto Sans"/>
                <a:cs typeface="Noto Sans"/>
              </a:rPr>
              <a:t>que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los</a:t>
            </a:r>
            <a:r>
              <a:rPr sz="260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pacientes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260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sola</a:t>
            </a:r>
            <a:r>
              <a:rPr sz="2600" spc="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600" spc="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600" spc="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25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población</a:t>
            </a:r>
            <a:r>
              <a:rPr sz="2600" spc="9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sin</a:t>
            </a:r>
            <a:r>
              <a:rPr sz="2600" spc="9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enfermedad</a:t>
            </a:r>
            <a:r>
              <a:rPr sz="2600" spc="9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psoriásica.</a:t>
            </a:r>
            <a:r>
              <a:rPr sz="2250" spc="-15" baseline="33333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2250" baseline="33333">
              <a:latin typeface="Noto Sans"/>
              <a:cs typeface="Noto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527893" y="6896690"/>
            <a:ext cx="1474470" cy="1474470"/>
          </a:xfrm>
          <a:custGeom>
            <a:avLst/>
            <a:gdLst/>
            <a:ahLst/>
            <a:cxnLst/>
            <a:rect l="l" t="t" r="r" b="b"/>
            <a:pathLst>
              <a:path w="1474470" h="1474470">
                <a:moveTo>
                  <a:pt x="1237361" y="743496"/>
                </a:moveTo>
                <a:lnTo>
                  <a:pt x="1232242" y="731621"/>
                </a:lnTo>
                <a:lnTo>
                  <a:pt x="1223111" y="724204"/>
                </a:lnTo>
                <a:lnTo>
                  <a:pt x="1211389" y="721601"/>
                </a:lnTo>
                <a:lnTo>
                  <a:pt x="1198473" y="724166"/>
                </a:lnTo>
                <a:lnTo>
                  <a:pt x="1195006" y="725576"/>
                </a:lnTo>
                <a:lnTo>
                  <a:pt x="1185443" y="735584"/>
                </a:lnTo>
                <a:lnTo>
                  <a:pt x="1185443" y="893076"/>
                </a:lnTo>
                <a:lnTo>
                  <a:pt x="1177988" y="889381"/>
                </a:lnTo>
                <a:lnTo>
                  <a:pt x="850798" y="565010"/>
                </a:lnTo>
                <a:lnTo>
                  <a:pt x="844003" y="563765"/>
                </a:lnTo>
                <a:lnTo>
                  <a:pt x="837082" y="563689"/>
                </a:lnTo>
                <a:lnTo>
                  <a:pt x="830478" y="565226"/>
                </a:lnTo>
                <a:lnTo>
                  <a:pt x="824611" y="568845"/>
                </a:lnTo>
                <a:lnTo>
                  <a:pt x="576630" y="816305"/>
                </a:lnTo>
                <a:lnTo>
                  <a:pt x="276593" y="516851"/>
                </a:lnTo>
                <a:lnTo>
                  <a:pt x="257263" y="510032"/>
                </a:lnTo>
                <a:lnTo>
                  <a:pt x="240957" y="517169"/>
                </a:lnTo>
                <a:lnTo>
                  <a:pt x="232854" y="533120"/>
                </a:lnTo>
                <a:lnTo>
                  <a:pt x="238125" y="552767"/>
                </a:lnTo>
                <a:lnTo>
                  <a:pt x="563727" y="876223"/>
                </a:lnTo>
                <a:lnTo>
                  <a:pt x="571893" y="879398"/>
                </a:lnTo>
                <a:lnTo>
                  <a:pt x="579285" y="879843"/>
                </a:lnTo>
                <a:lnTo>
                  <a:pt x="586473" y="877747"/>
                </a:lnTo>
                <a:lnTo>
                  <a:pt x="594017" y="873290"/>
                </a:lnTo>
                <a:lnTo>
                  <a:pt x="841641" y="628421"/>
                </a:lnTo>
                <a:lnTo>
                  <a:pt x="1145768" y="932675"/>
                </a:lnTo>
                <a:lnTo>
                  <a:pt x="991679" y="932675"/>
                </a:lnTo>
                <a:lnTo>
                  <a:pt x="980236" y="940244"/>
                </a:lnTo>
                <a:lnTo>
                  <a:pt x="978420" y="942619"/>
                </a:lnTo>
                <a:lnTo>
                  <a:pt x="973328" y="954417"/>
                </a:lnTo>
                <a:lnTo>
                  <a:pt x="974305" y="966508"/>
                </a:lnTo>
                <a:lnTo>
                  <a:pt x="980554" y="977049"/>
                </a:lnTo>
                <a:lnTo>
                  <a:pt x="991285" y="984135"/>
                </a:lnTo>
                <a:lnTo>
                  <a:pt x="1222006" y="982776"/>
                </a:lnTo>
                <a:lnTo>
                  <a:pt x="1235633" y="969162"/>
                </a:lnTo>
                <a:lnTo>
                  <a:pt x="1237361" y="743496"/>
                </a:lnTo>
                <a:close/>
              </a:path>
              <a:path w="1474470" h="1474470">
                <a:moveTo>
                  <a:pt x="1473936" y="714336"/>
                </a:moveTo>
                <a:lnTo>
                  <a:pt x="1471168" y="669112"/>
                </a:lnTo>
                <a:lnTo>
                  <a:pt x="1465643" y="624116"/>
                </a:lnTo>
                <a:lnTo>
                  <a:pt x="1457350" y="579450"/>
                </a:lnTo>
                <a:lnTo>
                  <a:pt x="1446301" y="535317"/>
                </a:lnTo>
                <a:lnTo>
                  <a:pt x="1432471" y="491705"/>
                </a:lnTo>
                <a:lnTo>
                  <a:pt x="1416519" y="450545"/>
                </a:lnTo>
                <a:lnTo>
                  <a:pt x="1416519" y="717359"/>
                </a:lnTo>
                <a:lnTo>
                  <a:pt x="1415986" y="759612"/>
                </a:lnTo>
                <a:lnTo>
                  <a:pt x="1412252" y="809409"/>
                </a:lnTo>
                <a:lnTo>
                  <a:pt x="1405470" y="855091"/>
                </a:lnTo>
                <a:lnTo>
                  <a:pt x="1395603" y="900328"/>
                </a:lnTo>
                <a:lnTo>
                  <a:pt x="1382699" y="944740"/>
                </a:lnTo>
                <a:lnTo>
                  <a:pt x="1368132" y="986713"/>
                </a:lnTo>
                <a:lnTo>
                  <a:pt x="1367904" y="987107"/>
                </a:lnTo>
                <a:lnTo>
                  <a:pt x="1366100" y="991577"/>
                </a:lnTo>
                <a:lnTo>
                  <a:pt x="1364030" y="995464"/>
                </a:lnTo>
                <a:lnTo>
                  <a:pt x="1362316" y="999477"/>
                </a:lnTo>
                <a:lnTo>
                  <a:pt x="1342351" y="1042835"/>
                </a:lnTo>
                <a:lnTo>
                  <a:pt x="1319707" y="1084122"/>
                </a:lnTo>
                <a:lnTo>
                  <a:pt x="1294549" y="1123289"/>
                </a:lnTo>
                <a:lnTo>
                  <a:pt x="1267015" y="1160272"/>
                </a:lnTo>
                <a:lnTo>
                  <a:pt x="1237234" y="1195019"/>
                </a:lnTo>
                <a:lnTo>
                  <a:pt x="1205382" y="1227455"/>
                </a:lnTo>
                <a:lnTo>
                  <a:pt x="1171600" y="1257528"/>
                </a:lnTo>
                <a:lnTo>
                  <a:pt x="1136015" y="1285176"/>
                </a:lnTo>
                <a:lnTo>
                  <a:pt x="1098791" y="1310347"/>
                </a:lnTo>
                <a:lnTo>
                  <a:pt x="1060069" y="1332979"/>
                </a:lnTo>
                <a:lnTo>
                  <a:pt x="1020000" y="1353007"/>
                </a:lnTo>
                <a:lnTo>
                  <a:pt x="978738" y="1370368"/>
                </a:lnTo>
                <a:lnTo>
                  <a:pt x="936409" y="1385023"/>
                </a:lnTo>
                <a:lnTo>
                  <a:pt x="893178" y="1396885"/>
                </a:lnTo>
                <a:lnTo>
                  <a:pt x="849172" y="1405902"/>
                </a:lnTo>
                <a:lnTo>
                  <a:pt x="804570" y="1412024"/>
                </a:lnTo>
                <a:lnTo>
                  <a:pt x="759485" y="1415186"/>
                </a:lnTo>
                <a:lnTo>
                  <a:pt x="714082" y="1415326"/>
                </a:lnTo>
                <a:lnTo>
                  <a:pt x="668515" y="1412392"/>
                </a:lnTo>
                <a:lnTo>
                  <a:pt x="622909" y="1406309"/>
                </a:lnTo>
                <a:lnTo>
                  <a:pt x="577430" y="1397025"/>
                </a:lnTo>
                <a:lnTo>
                  <a:pt x="532206" y="1384490"/>
                </a:lnTo>
                <a:lnTo>
                  <a:pt x="487413" y="1368628"/>
                </a:lnTo>
                <a:lnTo>
                  <a:pt x="438886" y="1347190"/>
                </a:lnTo>
                <a:lnTo>
                  <a:pt x="392430" y="1322019"/>
                </a:lnTo>
                <a:lnTo>
                  <a:pt x="348119" y="1293355"/>
                </a:lnTo>
                <a:lnTo>
                  <a:pt x="306031" y="1261440"/>
                </a:lnTo>
                <a:lnTo>
                  <a:pt x="266230" y="1226489"/>
                </a:lnTo>
                <a:lnTo>
                  <a:pt x="228790" y="1188758"/>
                </a:lnTo>
                <a:lnTo>
                  <a:pt x="229870" y="1188123"/>
                </a:lnTo>
                <a:lnTo>
                  <a:pt x="230289" y="1186929"/>
                </a:lnTo>
                <a:lnTo>
                  <a:pt x="231165" y="1186141"/>
                </a:lnTo>
                <a:lnTo>
                  <a:pt x="195097" y="1142479"/>
                </a:lnTo>
                <a:lnTo>
                  <a:pt x="163207" y="1096708"/>
                </a:lnTo>
                <a:lnTo>
                  <a:pt x="135521" y="1049045"/>
                </a:lnTo>
                <a:lnTo>
                  <a:pt x="112026" y="999731"/>
                </a:lnTo>
                <a:lnTo>
                  <a:pt x="92748" y="949071"/>
                </a:lnTo>
                <a:lnTo>
                  <a:pt x="92506" y="949071"/>
                </a:lnTo>
                <a:lnTo>
                  <a:pt x="92202" y="948842"/>
                </a:lnTo>
                <a:lnTo>
                  <a:pt x="91871" y="948842"/>
                </a:lnTo>
                <a:lnTo>
                  <a:pt x="90563" y="944943"/>
                </a:lnTo>
                <a:lnTo>
                  <a:pt x="90500" y="944740"/>
                </a:lnTo>
                <a:lnTo>
                  <a:pt x="89623" y="940549"/>
                </a:lnTo>
                <a:lnTo>
                  <a:pt x="88315" y="936434"/>
                </a:lnTo>
                <a:lnTo>
                  <a:pt x="76657" y="893965"/>
                </a:lnTo>
                <a:lnTo>
                  <a:pt x="68046" y="852893"/>
                </a:lnTo>
                <a:lnTo>
                  <a:pt x="58877" y="776173"/>
                </a:lnTo>
                <a:lnTo>
                  <a:pt x="57467" y="729043"/>
                </a:lnTo>
                <a:lnTo>
                  <a:pt x="59270" y="681926"/>
                </a:lnTo>
                <a:lnTo>
                  <a:pt x="64325" y="635000"/>
                </a:lnTo>
                <a:lnTo>
                  <a:pt x="72605" y="588467"/>
                </a:lnTo>
                <a:lnTo>
                  <a:pt x="84137" y="542493"/>
                </a:lnTo>
                <a:lnTo>
                  <a:pt x="98920" y="497255"/>
                </a:lnTo>
                <a:lnTo>
                  <a:pt x="116941" y="452945"/>
                </a:lnTo>
                <a:lnTo>
                  <a:pt x="138226" y="409740"/>
                </a:lnTo>
                <a:lnTo>
                  <a:pt x="162763" y="367830"/>
                </a:lnTo>
                <a:lnTo>
                  <a:pt x="190576" y="327380"/>
                </a:lnTo>
                <a:lnTo>
                  <a:pt x="221640" y="288594"/>
                </a:lnTo>
                <a:lnTo>
                  <a:pt x="255993" y="251625"/>
                </a:lnTo>
                <a:lnTo>
                  <a:pt x="291553" y="218490"/>
                </a:lnTo>
                <a:lnTo>
                  <a:pt x="328815" y="188353"/>
                </a:lnTo>
                <a:lnTo>
                  <a:pt x="367626" y="161239"/>
                </a:lnTo>
                <a:lnTo>
                  <a:pt x="407822" y="137134"/>
                </a:lnTo>
                <a:lnTo>
                  <a:pt x="449237" y="116039"/>
                </a:lnTo>
                <a:lnTo>
                  <a:pt x="491718" y="97967"/>
                </a:lnTo>
                <a:lnTo>
                  <a:pt x="535089" y="82905"/>
                </a:lnTo>
                <a:lnTo>
                  <a:pt x="579196" y="70853"/>
                </a:lnTo>
                <a:lnTo>
                  <a:pt x="623862" y="61810"/>
                </a:lnTo>
                <a:lnTo>
                  <a:pt x="668947" y="55791"/>
                </a:lnTo>
                <a:lnTo>
                  <a:pt x="714273" y="52768"/>
                </a:lnTo>
                <a:lnTo>
                  <a:pt x="759675" y="52768"/>
                </a:lnTo>
                <a:lnTo>
                  <a:pt x="805002" y="55791"/>
                </a:lnTo>
                <a:lnTo>
                  <a:pt x="850074" y="61810"/>
                </a:lnTo>
                <a:lnTo>
                  <a:pt x="894753" y="70853"/>
                </a:lnTo>
                <a:lnTo>
                  <a:pt x="938860" y="82905"/>
                </a:lnTo>
                <a:lnTo>
                  <a:pt x="982230" y="97967"/>
                </a:lnTo>
                <a:lnTo>
                  <a:pt x="1024699" y="116039"/>
                </a:lnTo>
                <a:lnTo>
                  <a:pt x="1066114" y="137134"/>
                </a:lnTo>
                <a:lnTo>
                  <a:pt x="1106309" y="161239"/>
                </a:lnTo>
                <a:lnTo>
                  <a:pt x="1145133" y="188353"/>
                </a:lnTo>
                <a:lnTo>
                  <a:pt x="1182395" y="218490"/>
                </a:lnTo>
                <a:lnTo>
                  <a:pt x="1217955" y="251625"/>
                </a:lnTo>
                <a:lnTo>
                  <a:pt x="1251572" y="287743"/>
                </a:lnTo>
                <a:lnTo>
                  <a:pt x="1282065" y="325602"/>
                </a:lnTo>
                <a:lnTo>
                  <a:pt x="1309446" y="365048"/>
                </a:lnTo>
                <a:lnTo>
                  <a:pt x="1333715" y="405917"/>
                </a:lnTo>
                <a:lnTo>
                  <a:pt x="1354861" y="448030"/>
                </a:lnTo>
                <a:lnTo>
                  <a:pt x="1372908" y="491223"/>
                </a:lnTo>
                <a:lnTo>
                  <a:pt x="1387843" y="535317"/>
                </a:lnTo>
                <a:lnTo>
                  <a:pt x="1399667" y="580148"/>
                </a:lnTo>
                <a:lnTo>
                  <a:pt x="1408379" y="625551"/>
                </a:lnTo>
                <a:lnTo>
                  <a:pt x="1414005" y="671347"/>
                </a:lnTo>
                <a:lnTo>
                  <a:pt x="1416519" y="717359"/>
                </a:lnTo>
                <a:lnTo>
                  <a:pt x="1416519" y="450545"/>
                </a:lnTo>
                <a:lnTo>
                  <a:pt x="1396542" y="406984"/>
                </a:lnTo>
                <a:lnTo>
                  <a:pt x="1374419" y="366090"/>
                </a:lnTo>
                <a:lnTo>
                  <a:pt x="1349540" y="326377"/>
                </a:lnTo>
                <a:lnTo>
                  <a:pt x="1321904" y="287972"/>
                </a:lnTo>
                <a:lnTo>
                  <a:pt x="1291501" y="251002"/>
                </a:lnTo>
                <a:lnTo>
                  <a:pt x="1258328" y="215607"/>
                </a:lnTo>
                <a:lnTo>
                  <a:pt x="1222933" y="182435"/>
                </a:lnTo>
                <a:lnTo>
                  <a:pt x="1185964" y="152031"/>
                </a:lnTo>
                <a:lnTo>
                  <a:pt x="1147559" y="124396"/>
                </a:lnTo>
                <a:lnTo>
                  <a:pt x="1107846" y="99517"/>
                </a:lnTo>
                <a:lnTo>
                  <a:pt x="1066952" y="77406"/>
                </a:lnTo>
                <a:lnTo>
                  <a:pt x="1025042" y="58051"/>
                </a:lnTo>
                <a:lnTo>
                  <a:pt x="982230" y="41465"/>
                </a:lnTo>
                <a:lnTo>
                  <a:pt x="938669" y="27647"/>
                </a:lnTo>
                <a:lnTo>
                  <a:pt x="894486" y="16586"/>
                </a:lnTo>
                <a:lnTo>
                  <a:pt x="849833" y="8293"/>
                </a:lnTo>
                <a:lnTo>
                  <a:pt x="804824" y="2768"/>
                </a:lnTo>
                <a:lnTo>
                  <a:pt x="759612" y="0"/>
                </a:lnTo>
                <a:lnTo>
                  <a:pt x="714324" y="0"/>
                </a:lnTo>
                <a:lnTo>
                  <a:pt x="669112" y="2768"/>
                </a:lnTo>
                <a:lnTo>
                  <a:pt x="624116" y="8293"/>
                </a:lnTo>
                <a:lnTo>
                  <a:pt x="579450" y="16586"/>
                </a:lnTo>
                <a:lnTo>
                  <a:pt x="535266" y="27647"/>
                </a:lnTo>
                <a:lnTo>
                  <a:pt x="491705" y="41465"/>
                </a:lnTo>
                <a:lnTo>
                  <a:pt x="448894" y="58051"/>
                </a:lnTo>
                <a:lnTo>
                  <a:pt x="406984" y="77406"/>
                </a:lnTo>
                <a:lnTo>
                  <a:pt x="366102" y="99517"/>
                </a:lnTo>
                <a:lnTo>
                  <a:pt x="326377" y="124396"/>
                </a:lnTo>
                <a:lnTo>
                  <a:pt x="287972" y="152031"/>
                </a:lnTo>
                <a:lnTo>
                  <a:pt x="251002" y="182435"/>
                </a:lnTo>
                <a:lnTo>
                  <a:pt x="215620" y="215607"/>
                </a:lnTo>
                <a:lnTo>
                  <a:pt x="182448" y="251002"/>
                </a:lnTo>
                <a:lnTo>
                  <a:pt x="152031" y="287972"/>
                </a:lnTo>
                <a:lnTo>
                  <a:pt x="124396" y="326377"/>
                </a:lnTo>
                <a:lnTo>
                  <a:pt x="99517" y="366090"/>
                </a:lnTo>
                <a:lnTo>
                  <a:pt x="77406" y="406984"/>
                </a:lnTo>
                <a:lnTo>
                  <a:pt x="58051" y="448894"/>
                </a:lnTo>
                <a:lnTo>
                  <a:pt x="41465" y="491705"/>
                </a:lnTo>
                <a:lnTo>
                  <a:pt x="27635" y="535317"/>
                </a:lnTo>
                <a:lnTo>
                  <a:pt x="16586" y="579450"/>
                </a:lnTo>
                <a:lnTo>
                  <a:pt x="8293" y="624116"/>
                </a:lnTo>
                <a:lnTo>
                  <a:pt x="2768" y="669112"/>
                </a:lnTo>
                <a:lnTo>
                  <a:pt x="0" y="714336"/>
                </a:lnTo>
                <a:lnTo>
                  <a:pt x="0" y="759612"/>
                </a:lnTo>
                <a:lnTo>
                  <a:pt x="2768" y="804824"/>
                </a:lnTo>
                <a:lnTo>
                  <a:pt x="8293" y="849833"/>
                </a:lnTo>
                <a:lnTo>
                  <a:pt x="16484" y="893965"/>
                </a:lnTo>
                <a:lnTo>
                  <a:pt x="27647" y="938669"/>
                </a:lnTo>
                <a:lnTo>
                  <a:pt x="41465" y="982230"/>
                </a:lnTo>
                <a:lnTo>
                  <a:pt x="58051" y="1025042"/>
                </a:lnTo>
                <a:lnTo>
                  <a:pt x="77406" y="1066952"/>
                </a:lnTo>
                <a:lnTo>
                  <a:pt x="99517" y="1107846"/>
                </a:lnTo>
                <a:lnTo>
                  <a:pt x="124396" y="1147559"/>
                </a:lnTo>
                <a:lnTo>
                  <a:pt x="152031" y="1185964"/>
                </a:lnTo>
                <a:lnTo>
                  <a:pt x="182448" y="1222933"/>
                </a:lnTo>
                <a:lnTo>
                  <a:pt x="215620" y="1258328"/>
                </a:lnTo>
                <a:lnTo>
                  <a:pt x="251002" y="1291501"/>
                </a:lnTo>
                <a:lnTo>
                  <a:pt x="288137" y="1322019"/>
                </a:lnTo>
                <a:lnTo>
                  <a:pt x="326390" y="1349540"/>
                </a:lnTo>
                <a:lnTo>
                  <a:pt x="366102" y="1374419"/>
                </a:lnTo>
                <a:lnTo>
                  <a:pt x="406984" y="1396542"/>
                </a:lnTo>
                <a:lnTo>
                  <a:pt x="448906" y="1415884"/>
                </a:lnTo>
                <a:lnTo>
                  <a:pt x="491718" y="1432471"/>
                </a:lnTo>
                <a:lnTo>
                  <a:pt x="535279" y="1446288"/>
                </a:lnTo>
                <a:lnTo>
                  <a:pt x="579462" y="1457350"/>
                </a:lnTo>
                <a:lnTo>
                  <a:pt x="624128" y="1465643"/>
                </a:lnTo>
                <a:lnTo>
                  <a:pt x="669137" y="1471168"/>
                </a:lnTo>
                <a:lnTo>
                  <a:pt x="714336" y="1473936"/>
                </a:lnTo>
                <a:lnTo>
                  <a:pt x="759612" y="1473936"/>
                </a:lnTo>
                <a:lnTo>
                  <a:pt x="804824" y="1471168"/>
                </a:lnTo>
                <a:lnTo>
                  <a:pt x="849833" y="1465643"/>
                </a:lnTo>
                <a:lnTo>
                  <a:pt x="894486" y="1457350"/>
                </a:lnTo>
                <a:lnTo>
                  <a:pt x="938669" y="1446288"/>
                </a:lnTo>
                <a:lnTo>
                  <a:pt x="982230" y="1432471"/>
                </a:lnTo>
                <a:lnTo>
                  <a:pt x="1025042" y="1415884"/>
                </a:lnTo>
                <a:lnTo>
                  <a:pt x="1026248" y="1415326"/>
                </a:lnTo>
                <a:lnTo>
                  <a:pt x="1066952" y="1396542"/>
                </a:lnTo>
                <a:lnTo>
                  <a:pt x="1107846" y="1374419"/>
                </a:lnTo>
                <a:lnTo>
                  <a:pt x="1147559" y="1349540"/>
                </a:lnTo>
                <a:lnTo>
                  <a:pt x="1185811" y="1322019"/>
                </a:lnTo>
                <a:lnTo>
                  <a:pt x="1222933" y="1291501"/>
                </a:lnTo>
                <a:lnTo>
                  <a:pt x="1258328" y="1258328"/>
                </a:lnTo>
                <a:lnTo>
                  <a:pt x="1291501" y="1222933"/>
                </a:lnTo>
                <a:lnTo>
                  <a:pt x="1321904" y="1185964"/>
                </a:lnTo>
                <a:lnTo>
                  <a:pt x="1349540" y="1147559"/>
                </a:lnTo>
                <a:lnTo>
                  <a:pt x="1374419" y="1107846"/>
                </a:lnTo>
                <a:lnTo>
                  <a:pt x="1396542" y="1066952"/>
                </a:lnTo>
                <a:lnTo>
                  <a:pt x="1415884" y="1025042"/>
                </a:lnTo>
                <a:lnTo>
                  <a:pt x="1432471" y="982230"/>
                </a:lnTo>
                <a:lnTo>
                  <a:pt x="1446288" y="938669"/>
                </a:lnTo>
                <a:lnTo>
                  <a:pt x="1457350" y="894486"/>
                </a:lnTo>
                <a:lnTo>
                  <a:pt x="1465643" y="849833"/>
                </a:lnTo>
                <a:lnTo>
                  <a:pt x="1471168" y="804824"/>
                </a:lnTo>
                <a:lnTo>
                  <a:pt x="1473936" y="759612"/>
                </a:lnTo>
                <a:lnTo>
                  <a:pt x="1473936" y="714336"/>
                </a:lnTo>
                <a:close/>
              </a:path>
            </a:pathLst>
          </a:custGeom>
          <a:solidFill>
            <a:srgbClr val="1D6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233377" y="241091"/>
            <a:ext cx="12640673" cy="583317"/>
          </a:xfrm>
          <a:prstGeom prst="rect">
            <a:avLst/>
          </a:prstGeom>
        </p:spPr>
        <p:txBody>
          <a:bodyPr vert="horz" wrap="square" lIns="0" tIns="82376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t>LA</a:t>
            </a:r>
            <a:r>
              <a:rPr spc="-55"/>
              <a:t> </a:t>
            </a:r>
            <a:r>
              <a:t>PSORIASIS</a:t>
            </a:r>
            <a:r>
              <a:rPr spc="-50"/>
              <a:t> </a:t>
            </a:r>
            <a:r>
              <a:rPr spc="-10"/>
              <a:t>AUMENTA</a:t>
            </a:r>
            <a:r>
              <a:rPr spc="-50"/>
              <a:t> </a:t>
            </a:r>
            <a:r>
              <a:t>EL</a:t>
            </a:r>
            <a:r>
              <a:rPr spc="-55"/>
              <a:t> </a:t>
            </a:r>
            <a:r>
              <a:t>RIESGO</a:t>
            </a:r>
            <a:r>
              <a:rPr spc="-50"/>
              <a:t> </a:t>
            </a:r>
            <a:r>
              <a:t>DE</a:t>
            </a:r>
            <a:r>
              <a:rPr spc="-55"/>
              <a:t> </a:t>
            </a:r>
            <a:r>
              <a:t>ARTRITIS</a:t>
            </a:r>
            <a:r>
              <a:rPr spc="-50"/>
              <a:t> </a:t>
            </a:r>
            <a:r>
              <a:rPr spc="-10"/>
              <a:t>PSORIÁSICA</a:t>
            </a:r>
            <a:r>
              <a:rPr sz="2850" spc="-15" baseline="32163"/>
              <a:t>1</a:t>
            </a:r>
            <a:endParaRPr sz="2850" baseline="32163"/>
          </a:p>
        </p:txBody>
      </p:sp>
      <p:sp>
        <p:nvSpPr>
          <p:cNvPr id="19" name="object 19"/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6DF7EB6-9E0C-91E1-7AAE-38280091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3091" y="3278131"/>
            <a:ext cx="2851390" cy="2837058"/>
          </a:xfrm>
          <a:prstGeom prst="rect">
            <a:avLst/>
          </a:prstGeom>
        </p:spPr>
      </p:pic>
      <p:sp>
        <p:nvSpPr>
          <p:cNvPr id="3" name="Marcador de contenido 4">
            <a:extLst>
              <a:ext uri="{FF2B5EF4-FFF2-40B4-BE49-F238E27FC236}">
                <a16:creationId xmlns:a16="http://schemas.microsoft.com/office/drawing/2014/main" id="{F1854963-17F8-0EC8-6AA6-0F0F17D7387D}"/>
              </a:ext>
            </a:extLst>
          </p:cNvPr>
          <p:cNvSpPr txBox="1">
            <a:spLocks/>
          </p:cNvSpPr>
          <p:nvPr/>
        </p:nvSpPr>
        <p:spPr>
          <a:xfrm>
            <a:off x="3422650" y="7555693"/>
            <a:ext cx="11111105" cy="2001511"/>
          </a:xfrm>
          <a:prstGeom prst="rect">
            <a:avLst/>
          </a:prstGeom>
        </p:spPr>
        <p:txBody>
          <a:bodyPr vert="horz" lIns="201036" tIns="100517" rIns="201036" bIns="100517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30884">
              <a:lnSpc>
                <a:spcPct val="100000"/>
              </a:lnSpc>
              <a:spcBef>
                <a:spcPts val="1237"/>
              </a:spcBef>
              <a:buNone/>
              <a:defRPr/>
            </a:pPr>
            <a:r>
              <a:rPr lang="es-ES" sz="3133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 </a:t>
            </a:r>
            <a:r>
              <a:rPr lang="es-ES" sz="3133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tiempo medio</a:t>
            </a:r>
            <a:r>
              <a:rPr lang="es-ES" sz="3133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entre el inicio de la </a:t>
            </a:r>
            <a:r>
              <a:rPr lang="es-ES" sz="3133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psoriasis y el diagnóstico de la artritis es de 7-12 años</a:t>
            </a:r>
            <a:r>
              <a:rPr lang="es-ES" sz="3133" b="1" baseline="300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3 </a:t>
            </a:r>
          </a:p>
          <a:p>
            <a:pPr marL="0" indent="0" defTabSz="1130884">
              <a:lnSpc>
                <a:spcPct val="100000"/>
              </a:lnSpc>
              <a:spcBef>
                <a:spcPts val="1237"/>
              </a:spcBef>
              <a:buNone/>
              <a:defRPr/>
            </a:pPr>
            <a:r>
              <a:rPr lang="es-ES" sz="3133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HLA-B27 positivo en el 25 % de los pacientes</a:t>
            </a:r>
          </a:p>
        </p:txBody>
      </p:sp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8EE1AC52-EB1A-8FE2-873D-5307F21B05C0}"/>
              </a:ext>
            </a:extLst>
          </p:cNvPr>
          <p:cNvSpPr txBox="1">
            <a:spLocks/>
          </p:cNvSpPr>
          <p:nvPr/>
        </p:nvSpPr>
        <p:spPr>
          <a:xfrm>
            <a:off x="2583384" y="4018340"/>
            <a:ext cx="2575614" cy="1285929"/>
          </a:xfrm>
          <a:prstGeom prst="rect">
            <a:avLst/>
          </a:prstGeom>
        </p:spPr>
        <p:txBody>
          <a:bodyPr vert="horz" lIns="201036" tIns="158297" rIns="201036" bIns="100517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30884">
              <a:spcBef>
                <a:spcPts val="1237"/>
              </a:spcBef>
              <a:buNone/>
              <a:defRPr/>
            </a:pPr>
            <a:r>
              <a:rPr lang="es-ES" sz="7915" b="1">
                <a:solidFill>
                  <a:srgbClr val="1548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80 </a:t>
            </a:r>
            <a:r>
              <a:rPr lang="es-ES" sz="7915" b="1" baseline="30000">
                <a:solidFill>
                  <a:srgbClr val="1548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%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B920C51-69BB-5A54-F53D-038A8C96C1CE}"/>
              </a:ext>
            </a:extLst>
          </p:cNvPr>
          <p:cNvSpPr txBox="1">
            <a:spLocks/>
          </p:cNvSpPr>
          <p:nvPr/>
        </p:nvSpPr>
        <p:spPr>
          <a:xfrm>
            <a:off x="5010013" y="4079630"/>
            <a:ext cx="4879657" cy="1521215"/>
          </a:xfrm>
          <a:prstGeom prst="rect">
            <a:avLst/>
          </a:prstGeom>
        </p:spPr>
        <p:txBody>
          <a:bodyPr vert="horz" lIns="201036" tIns="100517" rIns="201036" bIns="100517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30884">
              <a:lnSpc>
                <a:spcPct val="100000"/>
              </a:lnSpc>
              <a:spcBef>
                <a:spcPts val="1237"/>
              </a:spcBef>
              <a:buNone/>
              <a:defRPr/>
            </a:pPr>
            <a:r>
              <a:rPr lang="es-ES" sz="28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los casos la </a:t>
            </a:r>
            <a:r>
              <a:rPr lang="es-ES" sz="2800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afectación cutánea es anterior a la articular</a:t>
            </a:r>
            <a:r>
              <a:rPr lang="es-ES" sz="2800" b="1" baseline="300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9C721D2-C4F1-4F84-9B55-ADB6D759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0221" y="3278131"/>
            <a:ext cx="2851390" cy="2837058"/>
          </a:xfrm>
          <a:prstGeom prst="rect">
            <a:avLst/>
          </a:prstGeom>
        </p:spPr>
      </p:pic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426261A9-9C51-9A3F-CACE-918A5A7A9C10}"/>
              </a:ext>
            </a:extLst>
          </p:cNvPr>
          <p:cNvSpPr txBox="1">
            <a:spLocks/>
          </p:cNvSpPr>
          <p:nvPr/>
        </p:nvSpPr>
        <p:spPr>
          <a:xfrm>
            <a:off x="11020513" y="4018340"/>
            <a:ext cx="2575614" cy="1285929"/>
          </a:xfrm>
          <a:prstGeom prst="rect">
            <a:avLst/>
          </a:prstGeom>
        </p:spPr>
        <p:txBody>
          <a:bodyPr vert="horz" lIns="201036" tIns="158297" rIns="201036" bIns="100517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30884">
              <a:spcBef>
                <a:spcPts val="1237"/>
              </a:spcBef>
              <a:buNone/>
              <a:defRPr/>
            </a:pPr>
            <a:r>
              <a:rPr lang="es-ES" sz="7915" b="1">
                <a:solidFill>
                  <a:srgbClr val="1548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20 </a:t>
            </a:r>
            <a:r>
              <a:rPr lang="es-ES" sz="7915" b="1" baseline="30000">
                <a:solidFill>
                  <a:srgbClr val="1548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%</a:t>
            </a:r>
          </a:p>
        </p:txBody>
      </p:sp>
      <p:sp>
        <p:nvSpPr>
          <p:cNvPr id="8" name="Marcador de contenido 4">
            <a:extLst>
              <a:ext uri="{FF2B5EF4-FFF2-40B4-BE49-F238E27FC236}">
                <a16:creationId xmlns:a16="http://schemas.microsoft.com/office/drawing/2014/main" id="{F87D6996-AA9D-5142-3BBF-778F54D81508}"/>
              </a:ext>
            </a:extLst>
          </p:cNvPr>
          <p:cNvSpPr txBox="1">
            <a:spLocks/>
          </p:cNvSpPr>
          <p:nvPr/>
        </p:nvSpPr>
        <p:spPr>
          <a:xfrm>
            <a:off x="13409377" y="3972605"/>
            <a:ext cx="4871051" cy="2967113"/>
          </a:xfrm>
          <a:prstGeom prst="rect">
            <a:avLst/>
          </a:prstGeom>
        </p:spPr>
        <p:txBody>
          <a:bodyPr vert="horz" lIns="201036" tIns="100517" rIns="201036" bIns="100517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30884">
              <a:lnSpc>
                <a:spcPct val="100000"/>
              </a:lnSpc>
              <a:spcBef>
                <a:spcPts val="1237"/>
              </a:spcBef>
              <a:buNone/>
              <a:defRPr/>
            </a:pPr>
            <a:r>
              <a:rPr lang="es-ES" sz="28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los casos con psoriasis, </a:t>
            </a:r>
            <a:r>
              <a:rPr lang="es-ES" sz="2800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afectación articular aparece simultáneamente a la clínica cutánea o </a:t>
            </a:r>
            <a:br>
              <a:rPr lang="es-ES" sz="2800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s-ES" sz="2800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incluso antes</a:t>
            </a:r>
            <a:r>
              <a:rPr lang="es-ES" sz="2800" b="1" baseline="300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F1AD4A5-72CD-B981-4948-1D02EA6C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579" y="7603343"/>
            <a:ext cx="1491122" cy="595315"/>
          </a:xfrm>
          <a:prstGeom prst="rect">
            <a:avLst/>
          </a:prstGeom>
        </p:spPr>
      </p:pic>
      <p:pic>
        <p:nvPicPr>
          <p:cNvPr id="12" name="object 17">
            <a:extLst>
              <a:ext uri="{FF2B5EF4-FFF2-40B4-BE49-F238E27FC236}">
                <a16:creationId xmlns:a16="http://schemas.microsoft.com/office/drawing/2014/main" id="{9B461B89-D5F7-2CD6-3C9D-A9A3C2D03A3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13" name="Título 42">
            <a:extLst>
              <a:ext uri="{FF2B5EF4-FFF2-40B4-BE49-F238E27FC236}">
                <a16:creationId xmlns:a16="http://schemas.microsoft.com/office/drawing/2014/main" id="{5FE7A40C-272B-A08C-0436-8854562EBEF5}"/>
              </a:ext>
            </a:extLst>
          </p:cNvPr>
          <p:cNvSpPr txBox="1">
            <a:spLocks/>
          </p:cNvSpPr>
          <p:nvPr/>
        </p:nvSpPr>
        <p:spPr>
          <a:xfrm>
            <a:off x="855706" y="1290734"/>
            <a:ext cx="16403637" cy="1633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 </a:t>
            </a:r>
            <a:r>
              <a:rPr lang="es-ES" sz="66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20% </a:t>
            </a:r>
            <a:r>
              <a:rPr lang="es-ES" sz="32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los pacientes con psoriasis pueden desarrollar artritis psoriásica a lo largo de su enfermedad</a:t>
            </a:r>
            <a:r>
              <a:rPr lang="es-ES" sz="3200" baseline="300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grpSp>
        <p:nvGrpSpPr>
          <p:cNvPr id="14" name="object 21">
            <a:extLst>
              <a:ext uri="{FF2B5EF4-FFF2-40B4-BE49-F238E27FC236}">
                <a16:creationId xmlns:a16="http://schemas.microsoft.com/office/drawing/2014/main" id="{88DF6DFA-4DD3-B222-8C51-C8FCD8EE338A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97E11FE4-BA96-68AE-D245-75247B2C022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1A5C60B5-9E8C-5DF8-E26F-6D67B28E1BB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AAC6CFA5-F3D2-FF72-D654-72343FC25665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340D8EE5-A12E-8DA5-A03D-2E58A3CB81D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1BEBB099-52CD-D0D3-1F15-BD44D306566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2EC237F7-F34B-E61D-445A-C151A03A4A2A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CBC8A6B5-75DC-5623-82B9-B46B3488A79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6909EAC9-55BF-A1F9-AEF8-846C8A67BEB3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75745EEA-4210-915A-3DC9-1B6E1FC2BCA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37682BD0-A7C3-E62A-4410-D6B5786FC387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4CB20BA9-FEC4-3A6D-851E-371E6EA742C3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F78E1EB6-6323-21FD-9796-DDA13443BC6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F32508D6-9972-E5E1-F88D-B0AA71A280E9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B87FCA20-590C-3A63-BC0A-21AB4E374EDD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201199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artritis psoriásica.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López-Ferrer A, et al. Artritis psoriásica: lo que el dermatólogo debe saber (Parte 1). Actas Dermosifiliogr.2010;101(7):578–584.</a:t>
            </a:r>
            <a:r>
              <a:rPr lang="es-ES" sz="1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Mease P.J,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Managing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Patients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Disease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Diagnosis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Pharmacologic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Treatment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Patients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Psoriasis.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Drugs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(2014) 74:423–441.</a:t>
            </a: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A2D05982-76B6-CDAB-52B6-F0E069F73085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A4A0478C-4C4A-5DA0-76EB-AF7ECBA1690D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13162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E14FC-F137-CCAC-B5F0-55B4C0429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7">
            <a:extLst>
              <a:ext uri="{FF2B5EF4-FFF2-40B4-BE49-F238E27FC236}">
                <a16:creationId xmlns:a16="http://schemas.microsoft.com/office/drawing/2014/main" id="{990C9C3C-803D-CF3A-3040-57D48D070A7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grpSp>
        <p:nvGrpSpPr>
          <p:cNvPr id="14" name="object 21">
            <a:extLst>
              <a:ext uri="{FF2B5EF4-FFF2-40B4-BE49-F238E27FC236}">
                <a16:creationId xmlns:a16="http://schemas.microsoft.com/office/drawing/2014/main" id="{E890CD51-0125-00A9-3DB4-58A45D829D7D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E61DDB9A-0920-D438-6F2E-45303AA9BF2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CC9A2D67-B665-E766-F3DC-EADE4196215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6093A777-AC4D-F5F2-6F48-A3F133BB0956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3DA0B934-710F-8152-A123-FC25EDB792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BAD58A54-3C4A-F21A-9475-884EF10187F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DD0C8230-E15E-937D-101B-49EAA9E068B0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B367D38E-5A73-55CA-B547-02E08B65490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D430016B-A76E-1495-BC93-907FCE0B7472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9AC06FEE-EBBF-7F3B-5AE0-881D7E0CCE2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4B24A48D-0972-691A-53A9-6105C200985B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D68B5C41-5268-F896-AE80-AE2A9ED7AA0D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99AD6C8E-6545-D4B8-2BDC-1E0C5832DAB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E9674E20-1E1B-2292-040A-45D58D6694E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C6EEB682-95E6-BE55-5B49-435FB8C9E2A8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201199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artritis psoriásica.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 Zhang A,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Dermatologist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Approach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Screening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Clinical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Evaluation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Clin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2018 Jul-Aug;36(4):551-560.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 Soriano E.R,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new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evidence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old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concepts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Curr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Opin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Rheumatol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2018 Jan;30(1):87-93.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0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6F09C98-D586-2A3E-D579-ED3B05B8B0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9576" y="5150288"/>
            <a:ext cx="3795203" cy="37761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A122E57-D4F7-AA4F-62FD-07C8861D17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4557" y="5150288"/>
            <a:ext cx="3795203" cy="3776126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67DF94DB-4A0E-1DD5-D822-883EC4229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13537" y="5150288"/>
            <a:ext cx="3795203" cy="3776126"/>
          </a:xfrm>
          <a:prstGeom prst="rect">
            <a:avLst/>
          </a:prstGeom>
        </p:spPr>
      </p:pic>
      <p:sp>
        <p:nvSpPr>
          <p:cNvPr id="30" name="Título 3">
            <a:extLst>
              <a:ext uri="{FF2B5EF4-FFF2-40B4-BE49-F238E27FC236}">
                <a16:creationId xmlns:a16="http://schemas.microsoft.com/office/drawing/2014/main" id="{A236BFB8-98A2-70AB-16AE-B66E677CCE65}"/>
              </a:ext>
            </a:extLst>
          </p:cNvPr>
          <p:cNvSpPr txBox="1">
            <a:spLocks/>
          </p:cNvSpPr>
          <p:nvPr/>
        </p:nvSpPr>
        <p:spPr>
          <a:xfrm>
            <a:off x="1292621" y="438690"/>
            <a:ext cx="13518518" cy="400378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CONSECUENCIAS DEL RETRASO DIAGNÓSTICO</a:t>
            </a:r>
            <a:r>
              <a:rPr lang="es-ES" sz="3250" baseline="30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4,6</a:t>
            </a:r>
          </a:p>
        </p:txBody>
      </p:sp>
      <p:sp>
        <p:nvSpPr>
          <p:cNvPr id="31" name="Marcador de contenido 5">
            <a:extLst>
              <a:ext uri="{FF2B5EF4-FFF2-40B4-BE49-F238E27FC236}">
                <a16:creationId xmlns:a16="http://schemas.microsoft.com/office/drawing/2014/main" id="{22B48EAB-AD43-81EB-BF6D-5DF46B863F82}"/>
              </a:ext>
            </a:extLst>
          </p:cNvPr>
          <p:cNvSpPr txBox="1">
            <a:spLocks/>
          </p:cNvSpPr>
          <p:nvPr/>
        </p:nvSpPr>
        <p:spPr>
          <a:xfrm>
            <a:off x="1129328" y="1936126"/>
            <a:ext cx="18319276" cy="1209754"/>
          </a:xfrm>
          <a:prstGeom prst="rect">
            <a:avLst/>
          </a:prstGeom>
        </p:spPr>
        <p:txBody>
          <a:bodyPr>
            <a:norm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1759"/>
              </a:spcAft>
              <a:buClr>
                <a:srgbClr val="EC959D"/>
              </a:buClr>
            </a:pPr>
            <a:r>
              <a:rPr lang="es-ES" sz="3200" b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 retraso diagnóstico de la </a:t>
            </a:r>
            <a:r>
              <a:rPr lang="es-ES" sz="3200" b="1" err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r>
              <a:rPr lang="es-ES" sz="3200" b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 asoció con una peor evolución de la función física y funcional</a:t>
            </a:r>
            <a:r>
              <a:rPr lang="es-ES" sz="3200" b="1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</a:p>
        </p:txBody>
      </p:sp>
      <p:sp>
        <p:nvSpPr>
          <p:cNvPr id="32" name="Marcador de contenido 5">
            <a:extLst>
              <a:ext uri="{FF2B5EF4-FFF2-40B4-BE49-F238E27FC236}">
                <a16:creationId xmlns:a16="http://schemas.microsoft.com/office/drawing/2014/main" id="{5785F7EF-AAD0-1F45-23A9-5BC079F12B6A}"/>
              </a:ext>
            </a:extLst>
          </p:cNvPr>
          <p:cNvSpPr txBox="1">
            <a:spLocks/>
          </p:cNvSpPr>
          <p:nvPr/>
        </p:nvSpPr>
        <p:spPr>
          <a:xfrm>
            <a:off x="5272167" y="3583012"/>
            <a:ext cx="9538972" cy="953162"/>
          </a:xfrm>
          <a:prstGeom prst="rect">
            <a:avLst/>
          </a:prstGeom>
        </p:spPr>
        <p:txBody>
          <a:bodyPr vert="horz" lIns="201036" tIns="100517" rIns="201036" bIns="100517" rtlCol="0" anchor="t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30884">
              <a:lnSpc>
                <a:spcPct val="107000"/>
              </a:lnSpc>
              <a:spcBef>
                <a:spcPts val="1237"/>
              </a:spcBef>
              <a:spcAft>
                <a:spcPts val="1759"/>
              </a:spcAft>
              <a:buNone/>
              <a:defRPr/>
            </a:pPr>
            <a:r>
              <a:rPr lang="es-ES" sz="2400" b="1">
                <a:solidFill>
                  <a:srgbClr val="646B74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 retraso en consultar al reumatólogo de tan solo seis meses se asoció con</a:t>
            </a:r>
            <a:r>
              <a:rPr lang="es-ES" sz="2400" b="1" baseline="30000">
                <a:solidFill>
                  <a:srgbClr val="646B74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6:</a:t>
            </a:r>
          </a:p>
        </p:txBody>
      </p:sp>
      <p:sp>
        <p:nvSpPr>
          <p:cNvPr id="33" name="Marcador de contenido 5">
            <a:extLst>
              <a:ext uri="{FF2B5EF4-FFF2-40B4-BE49-F238E27FC236}">
                <a16:creationId xmlns:a16="http://schemas.microsoft.com/office/drawing/2014/main" id="{EAC11A50-B65F-E0C0-6416-E3D2D8B3F48E}"/>
              </a:ext>
            </a:extLst>
          </p:cNvPr>
          <p:cNvSpPr txBox="1">
            <a:spLocks/>
          </p:cNvSpPr>
          <p:nvPr/>
        </p:nvSpPr>
        <p:spPr>
          <a:xfrm>
            <a:off x="1655128" y="6754963"/>
            <a:ext cx="5645214" cy="1499083"/>
          </a:xfrm>
          <a:prstGeom prst="rect">
            <a:avLst/>
          </a:prstGeom>
        </p:spPr>
        <p:txBody>
          <a:bodyPr vert="horz" lIns="201036" tIns="100517" rIns="201036" bIns="100517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3088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8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Mayor</a:t>
            </a:r>
          </a:p>
          <a:p>
            <a:pPr marL="0" indent="0" algn="ctr" defTabSz="113088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3600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discapacidad</a:t>
            </a:r>
            <a:endParaRPr lang="es-ES" sz="3600" b="1" baseline="30000">
              <a:solidFill>
                <a:srgbClr val="00678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4" name="Marcador de contenido 5">
            <a:extLst>
              <a:ext uri="{FF2B5EF4-FFF2-40B4-BE49-F238E27FC236}">
                <a16:creationId xmlns:a16="http://schemas.microsoft.com/office/drawing/2014/main" id="{F0225AC0-DF61-73DE-F786-C0F73522FFCC}"/>
              </a:ext>
            </a:extLst>
          </p:cNvPr>
          <p:cNvSpPr txBox="1">
            <a:spLocks/>
          </p:cNvSpPr>
          <p:nvPr/>
        </p:nvSpPr>
        <p:spPr>
          <a:xfrm>
            <a:off x="6736166" y="6754964"/>
            <a:ext cx="5820247" cy="1499086"/>
          </a:xfrm>
          <a:prstGeom prst="rect">
            <a:avLst/>
          </a:prstGeom>
        </p:spPr>
        <p:txBody>
          <a:bodyPr vert="horz" lIns="201036" tIns="100517" rIns="201036" bIns="100517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3088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8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</a:t>
            </a:r>
          </a:p>
          <a:p>
            <a:pPr marL="0" indent="0" algn="ctr" defTabSz="113088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3600" b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erosiones óseas</a:t>
            </a:r>
            <a:endParaRPr lang="es-ES" sz="3600" b="1" baseline="30000">
              <a:solidFill>
                <a:srgbClr val="00678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5" name="Marcador de contenido 5">
            <a:extLst>
              <a:ext uri="{FF2B5EF4-FFF2-40B4-BE49-F238E27FC236}">
                <a16:creationId xmlns:a16="http://schemas.microsoft.com/office/drawing/2014/main" id="{984C189D-032C-BD1D-1C70-4E915D91EC66}"/>
              </a:ext>
            </a:extLst>
          </p:cNvPr>
          <p:cNvSpPr txBox="1">
            <a:spLocks/>
          </p:cNvSpPr>
          <p:nvPr/>
        </p:nvSpPr>
        <p:spPr>
          <a:xfrm>
            <a:off x="11992239" y="6754963"/>
            <a:ext cx="5645214" cy="1499081"/>
          </a:xfrm>
          <a:prstGeom prst="rect">
            <a:avLst/>
          </a:prstGeom>
        </p:spPr>
        <p:txBody>
          <a:bodyPr vert="horz" lIns="201036" tIns="100517" rIns="201036" bIns="100517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3088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800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</a:t>
            </a:r>
          </a:p>
          <a:p>
            <a:pPr marL="0" indent="0" algn="ctr" defTabSz="113088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3600" b="1" err="1">
                <a:solidFill>
                  <a:srgbClr val="0067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sacroileítis</a:t>
            </a:r>
            <a:endParaRPr lang="es-ES" sz="3600" b="1" baseline="30000">
              <a:solidFill>
                <a:srgbClr val="00678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501973CD-F5F4-5E3D-2887-3B56FBF84A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 rot="5400000">
            <a:off x="4140061" y="5901802"/>
            <a:ext cx="675341" cy="79236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2AD84B03-7CB0-F9EE-E5FF-1835170BDF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 rot="5400000">
            <a:off x="9308617" y="5901807"/>
            <a:ext cx="675341" cy="792366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F3C2A15A-8CFA-F768-6D82-C2D5E2FB7C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 rot="5400000">
            <a:off x="14477172" y="5901812"/>
            <a:ext cx="675341" cy="792366"/>
          </a:xfrm>
          <a:prstGeom prst="rect">
            <a:avLst/>
          </a:prstGeom>
        </p:spPr>
      </p:pic>
      <p:sp>
        <p:nvSpPr>
          <p:cNvPr id="39" name="object 19">
            <a:extLst>
              <a:ext uri="{FF2B5EF4-FFF2-40B4-BE49-F238E27FC236}">
                <a16:creationId xmlns:a16="http://schemas.microsoft.com/office/drawing/2014/main" id="{1536618C-1A1F-FE0E-DDFB-0639CE07174C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5EA6306A-7E60-A851-86BC-380FE9C9541F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319826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4565D-7127-DA7D-2E15-462A4790F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F10C0198-FCE6-1492-2164-9D69AB432611}"/>
              </a:ext>
            </a:extLst>
          </p:cNvPr>
          <p:cNvSpPr/>
          <p:nvPr/>
        </p:nvSpPr>
        <p:spPr>
          <a:xfrm>
            <a:off x="12836193" y="2539440"/>
            <a:ext cx="4517525" cy="108179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EFED5DEB-86F3-B3D7-8987-25B8BC9C2963}"/>
              </a:ext>
            </a:extLst>
          </p:cNvPr>
          <p:cNvSpPr/>
          <p:nvPr/>
        </p:nvSpPr>
        <p:spPr>
          <a:xfrm>
            <a:off x="7780368" y="2539440"/>
            <a:ext cx="4517525" cy="108179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24EC92C-57AE-75B2-F648-9439D192D0F5}"/>
              </a:ext>
            </a:extLst>
          </p:cNvPr>
          <p:cNvSpPr/>
          <p:nvPr/>
        </p:nvSpPr>
        <p:spPr>
          <a:xfrm>
            <a:off x="2724543" y="2539441"/>
            <a:ext cx="4517525" cy="108179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object 17">
            <a:extLst>
              <a:ext uri="{FF2B5EF4-FFF2-40B4-BE49-F238E27FC236}">
                <a16:creationId xmlns:a16="http://schemas.microsoft.com/office/drawing/2014/main" id="{D1592EFF-70C3-B36A-AA6E-E4E56A2A01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grpSp>
        <p:nvGrpSpPr>
          <p:cNvPr id="14" name="object 21">
            <a:extLst>
              <a:ext uri="{FF2B5EF4-FFF2-40B4-BE49-F238E27FC236}">
                <a16:creationId xmlns:a16="http://schemas.microsoft.com/office/drawing/2014/main" id="{8E0F8046-47BD-2DA3-F49F-C0380C20A135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3E751CA9-F390-0F35-86BA-57BCE533F38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EC33FC67-19DF-C815-A3AD-E49E708444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4E6BD727-7C3E-D04E-CFC9-6C3FF8FF05CF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F663C925-7034-73A7-4CB1-3C19F97A093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31C03A78-0187-EB63-051F-D2437C3C60F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92BF24B3-BD51-31B8-7825-FA2415E1E2C6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A61044BB-B5D8-BB2F-A8B3-0A47BB2F84C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DCF1FE6E-B0CB-4AD3-D35C-417F674E5BD3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F9426576-F5A2-B966-F4E9-49E36D8DDBE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CC211C5D-0C56-967A-1578-DA91644C5A05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F8782F39-8E7B-0CBC-CA33-350DB35824C6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EF9B43CA-794E-8209-6F70-0885A16B25F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16B9362F-6907-C7EB-5AAC-129762A7C21D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86BCCDDD-99C3-EE65-066F-E289A8933C63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201199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artritis psoriásica.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 Zhang A,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Dermatologist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Approach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Screening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Clinical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Evaluation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Clin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2018 Jul-Aug;36(4):551-560.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Zabotti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Psoriasis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Insights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Imaging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Transition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Implications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Prevention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Curr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Rheumatol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Rep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2020;22:24.</a:t>
            </a:r>
          </a:p>
        </p:txBody>
      </p:sp>
      <p:sp>
        <p:nvSpPr>
          <p:cNvPr id="30" name="Título 3">
            <a:extLst>
              <a:ext uri="{FF2B5EF4-FFF2-40B4-BE49-F238E27FC236}">
                <a16:creationId xmlns:a16="http://schemas.microsoft.com/office/drawing/2014/main" id="{AD7C9536-965A-2D0A-BE93-0473FBBD17CF}"/>
              </a:ext>
            </a:extLst>
          </p:cNvPr>
          <p:cNvSpPr txBox="1">
            <a:spLocks/>
          </p:cNvSpPr>
          <p:nvPr/>
        </p:nvSpPr>
        <p:spPr>
          <a:xfrm>
            <a:off x="1131667" y="171185"/>
            <a:ext cx="14469295" cy="926403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 TIPOS DE PSORIASIS ASOCIADOS CON UN AUMENTO DE LA ARTRITIS INCLUYEN</a:t>
            </a:r>
            <a:r>
              <a:rPr lang="es-ES" sz="3250" baseline="30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4:</a:t>
            </a:r>
          </a:p>
        </p:txBody>
      </p:sp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516BDCA8-BAE1-202C-60F4-D0086EAE5464}"/>
              </a:ext>
            </a:extLst>
          </p:cNvPr>
          <p:cNvSpPr txBox="1">
            <a:spLocks/>
          </p:cNvSpPr>
          <p:nvPr/>
        </p:nvSpPr>
        <p:spPr>
          <a:xfrm>
            <a:off x="3057602" y="7415412"/>
            <a:ext cx="15546709" cy="1285929"/>
          </a:xfrm>
          <a:prstGeom prst="rect">
            <a:avLst/>
          </a:prstGeom>
        </p:spPr>
        <p:txBody>
          <a:bodyPr vert="horz" lIns="201036" tIns="100517" rIns="201036" bIns="100517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A9CD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30884">
              <a:lnSpc>
                <a:spcPct val="100000"/>
              </a:lnSpc>
              <a:spcBef>
                <a:spcPts val="1237"/>
              </a:spcBef>
              <a:buNone/>
              <a:defRPr/>
            </a:pPr>
            <a:r>
              <a:rPr lang="es-ES" sz="3133" b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gravedad de la enfermedad cutánea también es un factor de riesgo para el desarrollo de APs</a:t>
            </a:r>
            <a:r>
              <a:rPr lang="es-ES" sz="3133" b="1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54DAF16-36C9-A1D9-72CB-6E93B1A8E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28047" y="7596220"/>
            <a:ext cx="1491122" cy="59531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17C6395-3A04-7903-31E5-52052715B8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076789" y="4270222"/>
            <a:ext cx="1975506" cy="197550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D216CDB-825F-C1E6-0C7B-A1486B0E9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5526" y="4290822"/>
            <a:ext cx="1975506" cy="19755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6A9F51-5C3A-DAC4-172A-020B53CC421A}"/>
              </a:ext>
            </a:extLst>
          </p:cNvPr>
          <p:cNvSpPr txBox="1"/>
          <p:nvPr/>
        </p:nvSpPr>
        <p:spPr>
          <a:xfrm>
            <a:off x="12690042" y="2778341"/>
            <a:ext cx="4749000" cy="641515"/>
          </a:xfrm>
          <a:prstGeom prst="rect">
            <a:avLst/>
          </a:prstGeom>
          <a:noFill/>
        </p:spPr>
        <p:txBody>
          <a:bodyPr wrap="square" lIns="201036" tIns="100517" rIns="201036" bIns="100517">
            <a:spAutoFit/>
          </a:bodyPr>
          <a:lstStyle/>
          <a:p>
            <a:pPr algn="ctr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2800" b="1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Inversa</a:t>
            </a:r>
            <a:r>
              <a:rPr lang="es-ES" sz="2800" b="1" kern="1200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endParaRPr lang="es-ES" sz="2800" b="1" kern="1200">
              <a:solidFill>
                <a:schemeClr val="tx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041BF8-B171-1D5C-7ACE-771470C1D05D}"/>
              </a:ext>
            </a:extLst>
          </p:cNvPr>
          <p:cNvSpPr txBox="1"/>
          <p:nvPr/>
        </p:nvSpPr>
        <p:spPr>
          <a:xfrm>
            <a:off x="7704126" y="2778341"/>
            <a:ext cx="4749000" cy="641515"/>
          </a:xfrm>
          <a:prstGeom prst="rect">
            <a:avLst/>
          </a:prstGeom>
          <a:noFill/>
        </p:spPr>
        <p:txBody>
          <a:bodyPr wrap="square" lIns="201036" tIns="100517" rIns="201036" bIns="100517">
            <a:spAutoFit/>
          </a:bodyPr>
          <a:lstStyle/>
          <a:p>
            <a:pPr algn="ctr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2800" b="1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Cuero cabelludo</a:t>
            </a:r>
            <a:r>
              <a:rPr lang="es-ES" sz="2800" b="1" kern="1200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endParaRPr lang="es-ES" sz="2800" b="1" kern="1200">
              <a:solidFill>
                <a:schemeClr val="tx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639D2D-65F2-D1AE-5C2C-C973DC7B4513}"/>
              </a:ext>
            </a:extLst>
          </p:cNvPr>
          <p:cNvSpPr txBox="1"/>
          <p:nvPr/>
        </p:nvSpPr>
        <p:spPr>
          <a:xfrm>
            <a:off x="2608806" y="2778341"/>
            <a:ext cx="4749000" cy="641515"/>
          </a:xfrm>
          <a:prstGeom prst="rect">
            <a:avLst/>
          </a:prstGeom>
          <a:noFill/>
        </p:spPr>
        <p:txBody>
          <a:bodyPr wrap="square" lIns="201036" tIns="100517" rIns="201036" bIns="100517" anchor="t">
            <a:spAutoFit/>
          </a:bodyPr>
          <a:lstStyle/>
          <a:p>
            <a:pPr algn="ctr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2800" b="1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Afectación ungueal</a:t>
            </a:r>
            <a:r>
              <a:rPr lang="es-ES" sz="2800" b="1" kern="1200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endParaRPr lang="es-ES" sz="2800" b="1" kern="1200">
              <a:solidFill>
                <a:schemeClr val="tx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14090E-5131-0ABE-6DD5-BE034ECE4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94264" y="4294185"/>
            <a:ext cx="1975506" cy="1975506"/>
          </a:xfrm>
          <a:prstGeom prst="rect">
            <a:avLst/>
          </a:prstGeom>
        </p:spPr>
      </p:pic>
      <p:sp>
        <p:nvSpPr>
          <p:cNvPr id="42" name="object 19">
            <a:extLst>
              <a:ext uri="{FF2B5EF4-FFF2-40B4-BE49-F238E27FC236}">
                <a16:creationId xmlns:a16="http://schemas.microsoft.com/office/drawing/2014/main" id="{CB581307-1B06-46C1-2AF6-9FFA35CF9142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0">
            <a:extLst>
              <a:ext uri="{FF2B5EF4-FFF2-40B4-BE49-F238E27FC236}">
                <a16:creationId xmlns:a16="http://schemas.microsoft.com/office/drawing/2014/main" id="{E5ADB5D7-D24B-C71A-68E0-85CD1EE9D15F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86896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C9A38-6309-89FE-0B97-F1F04BDAB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7">
            <a:extLst>
              <a:ext uri="{FF2B5EF4-FFF2-40B4-BE49-F238E27FC236}">
                <a16:creationId xmlns:a16="http://schemas.microsoft.com/office/drawing/2014/main" id="{9DF60A7F-C41C-11E1-FA3B-E1FA6856117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grpSp>
        <p:nvGrpSpPr>
          <p:cNvPr id="14" name="object 21">
            <a:extLst>
              <a:ext uri="{FF2B5EF4-FFF2-40B4-BE49-F238E27FC236}">
                <a16:creationId xmlns:a16="http://schemas.microsoft.com/office/drawing/2014/main" id="{28700B86-FA26-DF76-6911-8FF39D13B008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AD14176-B4DF-EC89-758D-9AA184CEA0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84DFEC0E-5721-E248-F657-987F05354B1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6E71782B-D5C9-876B-7887-B9C8B6FC1740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57E0DBD3-645F-486D-369B-F040BA3472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32EB2C16-3CEA-EC64-6519-CA6305E780B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379EEE61-FE51-D4B4-B5BB-39E9434B163F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7E9092C6-B448-D1C6-395D-50F2872AA1B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DD4B9D7E-F7F1-2A5D-7622-17572B759417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DC75893B-8924-D2FB-A5B5-ACB5C9CB745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9E79CDB9-8FB7-C51E-3539-7F39A05FB458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FF87F200-8910-EF0C-743A-356F6063EB38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D4D23CA8-A2A5-1F38-F468-7BEC67985AE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4F0598B1-F972-D5DF-7320-48CFDE0A69A1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CA3A4E3E-59AC-BE8D-3DCB-B9CE60FB76EE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136365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psoriasis;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artritis psoriásica.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Rech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J,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epidemiology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comorbid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disease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profiles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risk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factors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results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claims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database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analysis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Rheumatol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Pract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2020 Jul 10;4(2):rkaa033.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doi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10.1093/rap/rkaa033A; 2. Cho HH, Kim BS. J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Lifestyle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2013;3:85-90; 3.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Gladman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DD,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Rheumatology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(Oxford). 2011;50:25-31. . </a:t>
            </a:r>
          </a:p>
        </p:txBody>
      </p:sp>
      <p:sp>
        <p:nvSpPr>
          <p:cNvPr id="30" name="Título 3">
            <a:extLst>
              <a:ext uri="{FF2B5EF4-FFF2-40B4-BE49-F238E27FC236}">
                <a16:creationId xmlns:a16="http://schemas.microsoft.com/office/drawing/2014/main" id="{A906C03F-C66A-C38A-86B1-13A9BC14148D}"/>
              </a:ext>
            </a:extLst>
          </p:cNvPr>
          <p:cNvSpPr txBox="1">
            <a:spLocks/>
          </p:cNvSpPr>
          <p:nvPr/>
        </p:nvSpPr>
        <p:spPr>
          <a:xfrm>
            <a:off x="1131667" y="382709"/>
            <a:ext cx="14469295" cy="926403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DOMINIOS DE LA ARTRITIS PSORIÁSICA</a:t>
            </a:r>
            <a:endParaRPr lang="es-ES" sz="3250" baseline="300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4D25C488-D731-7658-E361-930AC3470E8D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0">
            <a:extLst>
              <a:ext uri="{FF2B5EF4-FFF2-40B4-BE49-F238E27FC236}">
                <a16:creationId xmlns:a16="http://schemas.microsoft.com/office/drawing/2014/main" id="{BC99B5B9-2D91-70AE-FCCC-F31F86F23FFF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2389E01-9E1B-028C-72F5-341C8E11D614}"/>
              </a:ext>
            </a:extLst>
          </p:cNvPr>
          <p:cNvGrpSpPr/>
          <p:nvPr/>
        </p:nvGrpSpPr>
        <p:grpSpPr>
          <a:xfrm>
            <a:off x="3261630" y="3361297"/>
            <a:ext cx="13586744" cy="5824655"/>
            <a:chOff x="1963579" y="2243958"/>
            <a:chExt cx="8239592" cy="3532324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7A940290-C15F-8A19-C0DF-1B99D23C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49036" y="2400502"/>
              <a:ext cx="1161349" cy="3276151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684FFE35-0D18-2255-67CB-BFE73BC9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71837" y="2243958"/>
              <a:ext cx="1254543" cy="3491215"/>
            </a:xfrm>
            <a:prstGeom prst="rect">
              <a:avLst/>
            </a:prstGeom>
          </p:spPr>
        </p:pic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5DC7CF0B-9A74-63A5-7FF8-423643A6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930446" y="4229356"/>
              <a:ext cx="381463" cy="664705"/>
            </a:xfrm>
            <a:prstGeom prst="rect">
              <a:avLst/>
            </a:prstGeom>
          </p:spPr>
        </p:pic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id="{D7B56CB7-0503-0788-8D47-B6A10425197B}"/>
                </a:ext>
              </a:extLst>
            </p:cNvPr>
            <p:cNvSpPr/>
            <p:nvPr/>
          </p:nvSpPr>
          <p:spPr>
            <a:xfrm>
              <a:off x="8846162" y="3633541"/>
              <a:ext cx="1163596" cy="932252"/>
            </a:xfrm>
            <a:prstGeom prst="rect">
              <a:avLst/>
            </a:prstGeom>
          </p:spPr>
          <p:txBody>
            <a:bodyPr wrap="none" lIns="150777" tIns="75389" rIns="150777" bIns="75389" anchor="t">
              <a:spAutoFit/>
            </a:bodyPr>
            <a:lstStyle/>
            <a:p>
              <a:pPr algn="ctr" defTabSz="1507674" rtl="0">
                <a:defRPr/>
              </a:pPr>
              <a:r>
                <a:rPr lang="en-US" sz="66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36 </a:t>
              </a:r>
              <a:r>
                <a:rPr lang="en-US" sz="40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%</a:t>
              </a:r>
            </a:p>
            <a:p>
              <a:pPr algn="ctr" defTabSz="1507674" rtl="0">
                <a:defRPr/>
              </a:pP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entesitis</a:t>
              </a:r>
              <a:r>
                <a:rPr lang="en-US" sz="2400" baseline="300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</a:t>
              </a:r>
            </a:p>
          </p:txBody>
        </p:sp>
        <p:sp>
          <p:nvSpPr>
            <p:cNvPr id="33" name="Oval 30">
              <a:extLst>
                <a:ext uri="{FF2B5EF4-FFF2-40B4-BE49-F238E27FC236}">
                  <a16:creationId xmlns:a16="http://schemas.microsoft.com/office/drawing/2014/main" id="{954C81F4-B969-A296-D071-97CC2445CD81}"/>
                </a:ext>
              </a:extLst>
            </p:cNvPr>
            <p:cNvSpPr/>
            <p:nvPr/>
          </p:nvSpPr>
          <p:spPr bwMode="auto">
            <a:xfrm>
              <a:off x="7564241" y="3640981"/>
              <a:ext cx="853167" cy="849059"/>
            </a:xfrm>
            <a:prstGeom prst="ellipse">
              <a:avLst/>
            </a:prstGeom>
            <a:noFill/>
            <a:ln w="12700" cap="flat" cmpd="sng" algn="ctr">
              <a:solidFill>
                <a:srgbClr val="00A0E1"/>
              </a:solidFill>
              <a:prstDash val="solid"/>
              <a:miter lim="800000"/>
            </a:ln>
            <a:effectLst/>
          </p:spPr>
          <p:txBody>
            <a:bodyPr lIns="150777" tIns="75389" rIns="150777" bIns="75389" rtlCol="0" anchor="ctr"/>
            <a:lstStyle/>
            <a:p>
              <a:pPr algn="ctr" defTabSz="1507674" rtl="0">
                <a:defRPr/>
              </a:pPr>
              <a:endParaRPr lang="en-US" sz="2474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A425B6BD-A3CB-F13C-BFAB-F7F49322327A}"/>
                </a:ext>
              </a:extLst>
            </p:cNvPr>
            <p:cNvSpPr/>
            <p:nvPr/>
          </p:nvSpPr>
          <p:spPr>
            <a:xfrm>
              <a:off x="2160475" y="4312825"/>
              <a:ext cx="1388537" cy="1156231"/>
            </a:xfrm>
            <a:prstGeom prst="rect">
              <a:avLst/>
            </a:prstGeom>
          </p:spPr>
          <p:txBody>
            <a:bodyPr wrap="square" lIns="150777" tIns="75389" rIns="150777" bIns="75389" anchor="t">
              <a:spAutoFit/>
            </a:bodyPr>
            <a:lstStyle/>
            <a:p>
              <a:pPr algn="ctr" defTabSz="1507674" rtl="0">
                <a:defRPr/>
              </a:pPr>
              <a:r>
                <a:rPr lang="en-US" sz="66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95 </a:t>
              </a:r>
              <a:r>
                <a:rPr lang="en-US" sz="40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%</a:t>
              </a:r>
            </a:p>
            <a:p>
              <a:pPr algn="ctr" defTabSz="1507674" rtl="0">
                <a:defRPr/>
              </a:pPr>
              <a:r>
                <a:rPr lang="en-US" sz="2400" err="1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artritis</a:t>
              </a: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periférica</a:t>
              </a:r>
              <a:r>
                <a:rPr lang="en-US" sz="2400" baseline="300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</a:t>
              </a:r>
            </a:p>
          </p:txBody>
        </p:sp>
        <p:sp>
          <p:nvSpPr>
            <p:cNvPr id="35" name="Freeform 386">
              <a:extLst>
                <a:ext uri="{FF2B5EF4-FFF2-40B4-BE49-F238E27FC236}">
                  <a16:creationId xmlns:a16="http://schemas.microsoft.com/office/drawing/2014/main" id="{BD84B57B-0E9A-5F2C-8CC7-C8B21322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539" y="4478201"/>
              <a:ext cx="82300" cy="83507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6" name="Freeform 386">
              <a:extLst>
                <a:ext uri="{FF2B5EF4-FFF2-40B4-BE49-F238E27FC236}">
                  <a16:creationId xmlns:a16="http://schemas.microsoft.com/office/drawing/2014/main" id="{60F61A45-BCF2-8162-AA2A-77A4A3016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5143" y="4568232"/>
              <a:ext cx="82300" cy="83507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7" name="Freeform 386">
              <a:extLst>
                <a:ext uri="{FF2B5EF4-FFF2-40B4-BE49-F238E27FC236}">
                  <a16:creationId xmlns:a16="http://schemas.microsoft.com/office/drawing/2014/main" id="{893EF340-0B40-3DAE-E0EC-7E20EE992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2383" y="4469977"/>
              <a:ext cx="82300" cy="83507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8" name="Freeform 386">
              <a:extLst>
                <a:ext uri="{FF2B5EF4-FFF2-40B4-BE49-F238E27FC236}">
                  <a16:creationId xmlns:a16="http://schemas.microsoft.com/office/drawing/2014/main" id="{D0FFC11A-6440-D6DB-0C80-79C56E3DA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1911" y="4373752"/>
              <a:ext cx="82300" cy="83507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9" name="Freeform 386">
              <a:extLst>
                <a:ext uri="{FF2B5EF4-FFF2-40B4-BE49-F238E27FC236}">
                  <a16:creationId xmlns:a16="http://schemas.microsoft.com/office/drawing/2014/main" id="{F294BB94-94CC-20BB-0E13-ECD6FA60C0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5385" y="4345777"/>
              <a:ext cx="82300" cy="83507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4" name="Freeform 386">
              <a:extLst>
                <a:ext uri="{FF2B5EF4-FFF2-40B4-BE49-F238E27FC236}">
                  <a16:creationId xmlns:a16="http://schemas.microsoft.com/office/drawing/2014/main" id="{269FECC2-776A-18EC-0245-6E8A135229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601" y="4341193"/>
              <a:ext cx="82300" cy="83507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B541DE01-0EC5-F7EA-5AC8-B985CA89579C}"/>
                </a:ext>
              </a:extLst>
            </p:cNvPr>
            <p:cNvSpPr/>
            <p:nvPr/>
          </p:nvSpPr>
          <p:spPr>
            <a:xfrm>
              <a:off x="8497481" y="2445853"/>
              <a:ext cx="1705690" cy="1156231"/>
            </a:xfrm>
            <a:prstGeom prst="rect">
              <a:avLst/>
            </a:prstGeom>
          </p:spPr>
          <p:txBody>
            <a:bodyPr wrap="square" lIns="150777" tIns="75389" rIns="150777" bIns="75389" anchor="t">
              <a:spAutoFit/>
            </a:bodyPr>
            <a:lstStyle/>
            <a:p>
              <a:pPr algn="ctr" defTabSz="1507674" rtl="0">
                <a:defRPr/>
              </a:pPr>
              <a:r>
                <a:rPr lang="en-US" sz="66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32 </a:t>
              </a:r>
              <a:r>
                <a:rPr lang="en-US" sz="40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%</a:t>
              </a:r>
            </a:p>
            <a:p>
              <a:pPr algn="ctr" defTabSz="1507674" rtl="0">
                <a:defRPr/>
              </a:pPr>
              <a:r>
                <a:rPr lang="en-US" sz="2400" err="1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enfermedad</a:t>
              </a: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axial</a:t>
              </a:r>
              <a:r>
                <a:rPr lang="en-US" sz="2400" baseline="300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</a:t>
              </a:r>
            </a:p>
          </p:txBody>
        </p:sp>
        <p:sp>
          <p:nvSpPr>
            <p:cNvPr id="46" name="Rectangle 60">
              <a:extLst>
                <a:ext uri="{FF2B5EF4-FFF2-40B4-BE49-F238E27FC236}">
                  <a16:creationId xmlns:a16="http://schemas.microsoft.com/office/drawing/2014/main" id="{07E57852-D6B4-6540-9D2F-E570BBC2998F}"/>
                </a:ext>
              </a:extLst>
            </p:cNvPr>
            <p:cNvSpPr/>
            <p:nvPr/>
          </p:nvSpPr>
          <p:spPr>
            <a:xfrm>
              <a:off x="8782199" y="2266789"/>
              <a:ext cx="880707" cy="278980"/>
            </a:xfrm>
            <a:prstGeom prst="rect">
              <a:avLst/>
            </a:prstGeom>
          </p:spPr>
          <p:txBody>
            <a:bodyPr wrap="none" lIns="150777" tIns="75389" rIns="150777" bIns="75389">
              <a:spAutoFit/>
            </a:bodyPr>
            <a:lstStyle/>
            <a:p>
              <a:pPr algn="ctr" defTabSz="1507674" rtl="0">
                <a:defRPr/>
              </a:pPr>
              <a:r>
                <a:rPr lang="en-US" sz="2000">
                  <a:solidFill>
                    <a:prstClr val="white">
                      <a:lumMod val="50000"/>
                    </a:prst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Hasta un </a:t>
              </a:r>
            </a:p>
          </p:txBody>
        </p:sp>
        <p:sp>
          <p:nvSpPr>
            <p:cNvPr id="47" name="Oval 57">
              <a:extLst>
                <a:ext uri="{FF2B5EF4-FFF2-40B4-BE49-F238E27FC236}">
                  <a16:creationId xmlns:a16="http://schemas.microsoft.com/office/drawing/2014/main" id="{6A1DBB4C-57AB-4B00-A7DA-E956ACBFA3B8}"/>
                </a:ext>
              </a:extLst>
            </p:cNvPr>
            <p:cNvSpPr/>
            <p:nvPr/>
          </p:nvSpPr>
          <p:spPr bwMode="auto">
            <a:xfrm>
              <a:off x="7558882" y="2511120"/>
              <a:ext cx="853167" cy="849059"/>
            </a:xfrm>
            <a:prstGeom prst="ellipse">
              <a:avLst/>
            </a:prstGeom>
            <a:noFill/>
            <a:ln w="12700" cap="flat" cmpd="sng" algn="ctr">
              <a:solidFill>
                <a:srgbClr val="00A0E1"/>
              </a:solidFill>
              <a:prstDash val="solid"/>
              <a:miter lim="800000"/>
            </a:ln>
            <a:effectLst/>
          </p:spPr>
          <p:txBody>
            <a:bodyPr lIns="150777" tIns="75389" rIns="150777" bIns="75389" rtlCol="0" anchor="ctr"/>
            <a:lstStyle/>
            <a:p>
              <a:pPr algn="ctr" defTabSz="1507674" rtl="0">
                <a:defRPr/>
              </a:pPr>
              <a:endParaRPr lang="en-US" sz="2474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8" name="Oval 61">
              <a:extLst>
                <a:ext uri="{FF2B5EF4-FFF2-40B4-BE49-F238E27FC236}">
                  <a16:creationId xmlns:a16="http://schemas.microsoft.com/office/drawing/2014/main" id="{C3D8EE4B-E991-D0DD-7F51-7393FD3BF753}"/>
                </a:ext>
              </a:extLst>
            </p:cNvPr>
            <p:cNvSpPr/>
            <p:nvPr/>
          </p:nvSpPr>
          <p:spPr>
            <a:xfrm>
              <a:off x="3523001" y="2768777"/>
              <a:ext cx="853152" cy="849047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50777" tIns="75389" rIns="150777" bIns="75389" rtlCol="0" anchor="ctr"/>
            <a:lstStyle/>
            <a:p>
              <a:pPr algn="ctr" defTabSz="1507674" rtl="0">
                <a:defRPr/>
              </a:pPr>
              <a:endParaRPr lang="en-US" sz="2144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9" name="Rectangle 63">
              <a:extLst>
                <a:ext uri="{FF2B5EF4-FFF2-40B4-BE49-F238E27FC236}">
                  <a16:creationId xmlns:a16="http://schemas.microsoft.com/office/drawing/2014/main" id="{669D46A0-14F9-6E57-21F3-BC5F0A55E086}"/>
                </a:ext>
              </a:extLst>
            </p:cNvPr>
            <p:cNvSpPr/>
            <p:nvPr/>
          </p:nvSpPr>
          <p:spPr>
            <a:xfrm>
              <a:off x="1963579" y="2680896"/>
              <a:ext cx="1832436" cy="1380210"/>
            </a:xfrm>
            <a:prstGeom prst="rect">
              <a:avLst/>
            </a:prstGeom>
          </p:spPr>
          <p:txBody>
            <a:bodyPr wrap="square" lIns="150777" tIns="75389" rIns="150777" bIns="75389" anchor="t">
              <a:spAutoFit/>
            </a:bodyPr>
            <a:lstStyle/>
            <a:p>
              <a:pPr algn="ctr" defTabSz="1507674" rtl="0">
                <a:defRPr/>
              </a:pPr>
              <a:r>
                <a:rPr lang="en-US" sz="66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20 </a:t>
              </a:r>
              <a:r>
                <a:rPr lang="en-US" sz="40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%</a:t>
              </a:r>
            </a:p>
            <a:p>
              <a:pPr algn="ctr" defTabSz="1507674" rtl="0">
                <a:defRPr/>
              </a:pP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 </a:t>
              </a:r>
              <a:r>
                <a:rPr lang="en-US" sz="2400" err="1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pacientes</a:t>
              </a: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con </a:t>
              </a:r>
              <a:r>
                <a:rPr lang="en-US" sz="2400" err="1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Pso</a:t>
              </a: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2400" err="1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desarrollan</a:t>
              </a: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APs</a:t>
              </a:r>
              <a:r>
                <a:rPr lang="en-US" sz="2400" baseline="300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</a:t>
              </a:r>
              <a:endParaRPr lang="en-US" sz="2400">
                <a:solidFill>
                  <a:schemeClr val="tx2"/>
                </a:solidFill>
                <a:highlight>
                  <a:srgbClr val="FFFF00"/>
                </a:highligh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41B4C224-FCC5-A8BD-4CF0-6DB7F44D0793}"/>
                </a:ext>
              </a:extLst>
            </p:cNvPr>
            <p:cNvSpPr/>
            <p:nvPr/>
          </p:nvSpPr>
          <p:spPr>
            <a:xfrm>
              <a:off x="2258622" y="2489587"/>
              <a:ext cx="1070413" cy="278980"/>
            </a:xfrm>
            <a:prstGeom prst="rect">
              <a:avLst/>
            </a:prstGeom>
          </p:spPr>
          <p:txBody>
            <a:bodyPr wrap="square" lIns="150777" tIns="75389" rIns="150777" bIns="75389">
              <a:spAutoFit/>
            </a:bodyPr>
            <a:lstStyle/>
            <a:p>
              <a:pPr algn="ctr" defTabSz="1507674" rtl="0">
                <a:defRPr/>
              </a:pPr>
              <a:r>
                <a:rPr lang="en-US" sz="2000">
                  <a:solidFill>
                    <a:prstClr val="white">
                      <a:lumMod val="50000"/>
                    </a:prst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Más del</a:t>
              </a:r>
            </a:p>
          </p:txBody>
        </p:sp>
        <p:sp>
          <p:nvSpPr>
            <p:cNvPr id="51" name="Rectangle 92">
              <a:extLst>
                <a:ext uri="{FF2B5EF4-FFF2-40B4-BE49-F238E27FC236}">
                  <a16:creationId xmlns:a16="http://schemas.microsoft.com/office/drawing/2014/main" id="{DE37DE19-C36D-9CB6-FD6D-DDFB06A0C9D9}"/>
                </a:ext>
              </a:extLst>
            </p:cNvPr>
            <p:cNvSpPr/>
            <p:nvPr/>
          </p:nvSpPr>
          <p:spPr>
            <a:xfrm>
              <a:off x="8988766" y="4686879"/>
              <a:ext cx="661978" cy="278980"/>
            </a:xfrm>
            <a:prstGeom prst="rect">
              <a:avLst/>
            </a:prstGeom>
          </p:spPr>
          <p:txBody>
            <a:bodyPr wrap="none" lIns="150777" tIns="75389" rIns="150777" bIns="75389">
              <a:spAutoFit/>
            </a:bodyPr>
            <a:lstStyle/>
            <a:p>
              <a:pPr algn="ctr" defTabSz="1507674" rtl="0">
                <a:defRPr/>
              </a:pPr>
              <a:r>
                <a:rPr lang="en-US" sz="2000" err="1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Aprox</a:t>
              </a:r>
              <a:r>
                <a:rPr lang="en-US" sz="20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</a:t>
              </a:r>
            </a:p>
          </p:txBody>
        </p:sp>
        <p:sp>
          <p:nvSpPr>
            <p:cNvPr id="52" name="Oval 89">
              <a:extLst>
                <a:ext uri="{FF2B5EF4-FFF2-40B4-BE49-F238E27FC236}">
                  <a16:creationId xmlns:a16="http://schemas.microsoft.com/office/drawing/2014/main" id="{BD8DC642-8E96-1093-4750-4AC330029F65}"/>
                </a:ext>
              </a:extLst>
            </p:cNvPr>
            <p:cNvSpPr/>
            <p:nvPr/>
          </p:nvSpPr>
          <p:spPr bwMode="auto">
            <a:xfrm>
              <a:off x="7564238" y="4756885"/>
              <a:ext cx="853167" cy="849059"/>
            </a:xfrm>
            <a:prstGeom prst="ellipse">
              <a:avLst/>
            </a:prstGeom>
            <a:noFill/>
            <a:ln w="12700" cap="flat" cmpd="sng" algn="ctr">
              <a:solidFill>
                <a:srgbClr val="00A0E1"/>
              </a:solidFill>
              <a:prstDash val="solid"/>
              <a:miter lim="800000"/>
            </a:ln>
            <a:effectLst/>
          </p:spPr>
          <p:txBody>
            <a:bodyPr lIns="150777" tIns="75389" rIns="150777" bIns="75389" rtlCol="0" anchor="ctr"/>
            <a:lstStyle/>
            <a:p>
              <a:pPr algn="ctr" defTabSz="1507674" rtl="0">
                <a:defRPr/>
              </a:pPr>
              <a:endParaRPr lang="en-US" sz="2474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3" name="Rectangle 94">
              <a:extLst>
                <a:ext uri="{FF2B5EF4-FFF2-40B4-BE49-F238E27FC236}">
                  <a16:creationId xmlns:a16="http://schemas.microsoft.com/office/drawing/2014/main" id="{19BF38BD-A747-AD83-1315-8E6B3BB6BF67}"/>
                </a:ext>
              </a:extLst>
            </p:cNvPr>
            <p:cNvSpPr/>
            <p:nvPr/>
          </p:nvSpPr>
          <p:spPr>
            <a:xfrm>
              <a:off x="2386395" y="4092564"/>
              <a:ext cx="774745" cy="278980"/>
            </a:xfrm>
            <a:prstGeom prst="rect">
              <a:avLst/>
            </a:prstGeom>
          </p:spPr>
          <p:txBody>
            <a:bodyPr wrap="none" lIns="150777" tIns="75389" rIns="150777" bIns="75389">
              <a:spAutoFit/>
            </a:bodyPr>
            <a:lstStyle/>
            <a:p>
              <a:pPr algn="ctr" defTabSz="1507674" rtl="0">
                <a:defRPr/>
              </a:pPr>
              <a:r>
                <a:rPr lang="en-US" sz="2000">
                  <a:solidFill>
                    <a:prstClr val="white">
                      <a:lumMod val="50000"/>
                    </a:prst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Hasta </a:t>
              </a:r>
              <a:r>
                <a:rPr lang="en-US" sz="2000" err="1">
                  <a:solidFill>
                    <a:prstClr val="white">
                      <a:lumMod val="50000"/>
                    </a:prst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el</a:t>
              </a:r>
              <a:endParaRPr lang="en-US" sz="2000">
                <a:solidFill>
                  <a:prstClr val="white">
                    <a:lumMod val="50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7C2D9DAC-D3FA-AC7F-C6A9-7898087B132D}"/>
                </a:ext>
              </a:extLst>
            </p:cNvPr>
            <p:cNvSpPr/>
            <p:nvPr/>
          </p:nvSpPr>
          <p:spPr>
            <a:xfrm>
              <a:off x="3730050" y="2831681"/>
              <a:ext cx="829268" cy="857827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73CD01B9-0C82-CAFE-B1A4-4C7734FAD1EB}"/>
                </a:ext>
              </a:extLst>
            </p:cNvPr>
            <p:cNvSpPr/>
            <p:nvPr/>
          </p:nvSpPr>
          <p:spPr>
            <a:xfrm>
              <a:off x="4934399" y="3387465"/>
              <a:ext cx="228124" cy="235980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797919CB-C858-74ED-2117-1EF4C52E3242}"/>
                </a:ext>
              </a:extLst>
            </p:cNvPr>
            <p:cNvSpPr/>
            <p:nvPr/>
          </p:nvSpPr>
          <p:spPr>
            <a:xfrm>
              <a:off x="4962319" y="4218103"/>
              <a:ext cx="228124" cy="235980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65594ED1-C21A-5EF2-E933-3D5DA32472E3}"/>
                </a:ext>
              </a:extLst>
            </p:cNvPr>
            <p:cNvSpPr/>
            <p:nvPr/>
          </p:nvSpPr>
          <p:spPr>
            <a:xfrm>
              <a:off x="6589807" y="3532473"/>
              <a:ext cx="228124" cy="235980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A2EDBC2C-B55A-A4CD-A7D7-5BF79BEE0DF1}"/>
                </a:ext>
              </a:extLst>
            </p:cNvPr>
            <p:cNvSpPr/>
            <p:nvPr/>
          </p:nvSpPr>
          <p:spPr>
            <a:xfrm>
              <a:off x="6876315" y="5515241"/>
              <a:ext cx="228124" cy="235980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85677CBD-9725-D95A-8AE5-3DEF803A8F64}"/>
                </a:ext>
              </a:extLst>
            </p:cNvPr>
            <p:cNvSpPr/>
            <p:nvPr/>
          </p:nvSpPr>
          <p:spPr>
            <a:xfrm>
              <a:off x="3711174" y="4137149"/>
              <a:ext cx="829268" cy="857827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08C92574-69C6-A39E-BE04-44540CD7EB86}"/>
                </a:ext>
              </a:extLst>
            </p:cNvPr>
            <p:cNvSpPr/>
            <p:nvPr/>
          </p:nvSpPr>
          <p:spPr>
            <a:xfrm>
              <a:off x="7565791" y="2508389"/>
              <a:ext cx="853167" cy="857827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DF6F2A63-7A1A-6EA4-DE95-BE5C32722292}"/>
                </a:ext>
              </a:extLst>
            </p:cNvPr>
            <p:cNvSpPr/>
            <p:nvPr/>
          </p:nvSpPr>
          <p:spPr>
            <a:xfrm>
              <a:off x="7565791" y="3632193"/>
              <a:ext cx="853167" cy="857827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2" name="Rectangle 60">
              <a:extLst>
                <a:ext uri="{FF2B5EF4-FFF2-40B4-BE49-F238E27FC236}">
                  <a16:creationId xmlns:a16="http://schemas.microsoft.com/office/drawing/2014/main" id="{9CC018D4-B0E8-5174-F90E-78DE6EEBC051}"/>
                </a:ext>
              </a:extLst>
            </p:cNvPr>
            <p:cNvSpPr/>
            <p:nvPr/>
          </p:nvSpPr>
          <p:spPr>
            <a:xfrm>
              <a:off x="8647818" y="3769978"/>
              <a:ext cx="311038" cy="278980"/>
            </a:xfrm>
            <a:prstGeom prst="rect">
              <a:avLst/>
            </a:prstGeom>
          </p:spPr>
          <p:txBody>
            <a:bodyPr wrap="none" lIns="150777" tIns="75389" rIns="150777" bIns="75389">
              <a:spAutoFit/>
            </a:bodyPr>
            <a:lstStyle/>
            <a:p>
              <a:pPr algn="ctr" defTabSz="1507674" rtl="0">
                <a:defRPr/>
              </a:pPr>
              <a:r>
                <a:rPr lang="en-US" sz="2000">
                  <a:solidFill>
                    <a:prstClr val="white">
                      <a:lumMod val="50000"/>
                    </a:prst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El</a:t>
              </a:r>
            </a:p>
          </p:txBody>
        </p: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E1A72014-A588-BF39-EBE8-7E27F769A09C}"/>
                </a:ext>
              </a:extLst>
            </p:cNvPr>
            <p:cNvSpPr/>
            <p:nvPr/>
          </p:nvSpPr>
          <p:spPr>
            <a:xfrm>
              <a:off x="7565791" y="4749017"/>
              <a:ext cx="853167" cy="857827"/>
            </a:xfrm>
            <a:prstGeom prst="ellipse">
              <a:avLst/>
            </a:prstGeom>
            <a:noFill/>
            <a:ln w="34925">
              <a:solidFill>
                <a:srgbClr val="FEC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77" tIns="75389" rIns="150777" bIns="75389"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4" name="Rectangle 91">
              <a:extLst>
                <a:ext uri="{FF2B5EF4-FFF2-40B4-BE49-F238E27FC236}">
                  <a16:creationId xmlns:a16="http://schemas.microsoft.com/office/drawing/2014/main" id="{29500EB6-A9AA-0392-E444-F5E3DD6F335F}"/>
                </a:ext>
              </a:extLst>
            </p:cNvPr>
            <p:cNvSpPr/>
            <p:nvPr/>
          </p:nvSpPr>
          <p:spPr>
            <a:xfrm>
              <a:off x="8834628" y="4844030"/>
              <a:ext cx="1163596" cy="932252"/>
            </a:xfrm>
            <a:prstGeom prst="rect">
              <a:avLst/>
            </a:prstGeom>
          </p:spPr>
          <p:txBody>
            <a:bodyPr wrap="none" lIns="150777" tIns="75389" rIns="150777" bIns="75389" anchor="t">
              <a:spAutoFit/>
            </a:bodyPr>
            <a:lstStyle/>
            <a:p>
              <a:pPr algn="ctr" defTabSz="1507674" rtl="0">
                <a:defRPr/>
              </a:pPr>
              <a:r>
                <a:rPr lang="en-US" sz="66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50 </a:t>
              </a:r>
              <a:r>
                <a:rPr lang="en-US" sz="4000" b="1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%</a:t>
              </a:r>
            </a:p>
            <a:p>
              <a:pPr algn="ctr" defTabSz="1507674" rtl="0">
                <a:defRPr/>
              </a:pPr>
              <a:r>
                <a:rPr lang="en-US" sz="24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dactilitis</a:t>
              </a:r>
              <a:r>
                <a:rPr lang="en-US" sz="2400" baseline="30000">
                  <a:solidFill>
                    <a:schemeClr val="tx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</a:t>
              </a:r>
            </a:p>
          </p:txBody>
        </p: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A02BE7C4-89A1-274D-FEC2-2E429950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76092" y="3761070"/>
              <a:ext cx="525145" cy="525145"/>
            </a:xfrm>
            <a:prstGeom prst="rect">
              <a:avLst/>
            </a:prstGeom>
          </p:spPr>
        </p:pic>
        <p:pic>
          <p:nvPicPr>
            <p:cNvPr id="66" name="Gráfico 65">
              <a:extLst>
                <a:ext uri="{FF2B5EF4-FFF2-40B4-BE49-F238E27FC236}">
                  <a16:creationId xmlns:a16="http://schemas.microsoft.com/office/drawing/2014/main" id="{ED98019C-4553-8B8F-B104-77BD38759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764059" y="2656942"/>
              <a:ext cx="459931" cy="525145"/>
            </a:xfrm>
            <a:prstGeom prst="rect">
              <a:avLst/>
            </a:prstGeom>
          </p:spPr>
        </p:pic>
        <p:pic>
          <p:nvPicPr>
            <p:cNvPr id="67" name="Gráfico 66">
              <a:extLst>
                <a:ext uri="{FF2B5EF4-FFF2-40B4-BE49-F238E27FC236}">
                  <a16:creationId xmlns:a16="http://schemas.microsoft.com/office/drawing/2014/main" id="{A72490F2-0B0F-E3E7-5332-952D9D10E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43815" y="2958610"/>
              <a:ext cx="543679" cy="543679"/>
            </a:xfrm>
            <a:prstGeom prst="rect">
              <a:avLst/>
            </a:prstGeom>
          </p:spPr>
        </p:pic>
        <p:pic>
          <p:nvPicPr>
            <p:cNvPr id="68" name="Gráfico 67">
              <a:extLst>
                <a:ext uri="{FF2B5EF4-FFF2-40B4-BE49-F238E27FC236}">
                  <a16:creationId xmlns:a16="http://schemas.microsoft.com/office/drawing/2014/main" id="{9D1A0DC0-8632-F03E-EDDD-7246E7EC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694610" y="4844030"/>
              <a:ext cx="622967" cy="659005"/>
            </a:xfrm>
            <a:prstGeom prst="rect">
              <a:avLst/>
            </a:prstGeom>
          </p:spPr>
        </p:pic>
        <p:sp>
          <p:nvSpPr>
            <p:cNvPr id="69" name="Freeform 386">
              <a:extLst>
                <a:ext uri="{FF2B5EF4-FFF2-40B4-BE49-F238E27FC236}">
                  <a16:creationId xmlns:a16="http://schemas.microsoft.com/office/drawing/2014/main" id="{69F96F7B-7205-DA08-339C-57FAEBFED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5921" y="4023642"/>
              <a:ext cx="168309" cy="169245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0" name="Freeform 386">
              <a:extLst>
                <a:ext uri="{FF2B5EF4-FFF2-40B4-BE49-F238E27FC236}">
                  <a16:creationId xmlns:a16="http://schemas.microsoft.com/office/drawing/2014/main" id="{0FA2FDE3-CF45-89D0-AA82-88B9C6CA4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1591" y="4921873"/>
              <a:ext cx="115552" cy="116195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1" name="Freeform 386">
              <a:extLst>
                <a:ext uri="{FF2B5EF4-FFF2-40B4-BE49-F238E27FC236}">
                  <a16:creationId xmlns:a16="http://schemas.microsoft.com/office/drawing/2014/main" id="{21D200CB-FE00-B93B-9F0B-CD587761D9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0102" y="4925093"/>
              <a:ext cx="115551" cy="116195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ctr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2" name="Freeform 386">
              <a:extLst>
                <a:ext uri="{FF2B5EF4-FFF2-40B4-BE49-F238E27FC236}">
                  <a16:creationId xmlns:a16="http://schemas.microsoft.com/office/drawing/2014/main" id="{A429F815-1202-5920-C041-D10A648784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324" y="2793410"/>
              <a:ext cx="168309" cy="169245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3" name="Freeform 386">
              <a:extLst>
                <a:ext uri="{FF2B5EF4-FFF2-40B4-BE49-F238E27FC236}">
                  <a16:creationId xmlns:a16="http://schemas.microsoft.com/office/drawing/2014/main" id="{0B577B45-DCDF-83DA-0CA7-FBD13ED40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5334" y="3358948"/>
              <a:ext cx="168309" cy="169245"/>
            </a:xfrm>
            <a:custGeom>
              <a:avLst/>
              <a:gdLst>
                <a:gd name="T0" fmla="*/ 135 w 145"/>
                <a:gd name="T1" fmla="*/ 36 h 146"/>
                <a:gd name="T2" fmla="*/ 145 w 145"/>
                <a:gd name="T3" fmla="*/ 73 h 146"/>
                <a:gd name="T4" fmla="*/ 135 w 145"/>
                <a:gd name="T5" fmla="*/ 109 h 146"/>
                <a:gd name="T6" fmla="*/ 109 w 145"/>
                <a:gd name="T7" fmla="*/ 136 h 146"/>
                <a:gd name="T8" fmla="*/ 72 w 145"/>
                <a:gd name="T9" fmla="*/ 146 h 146"/>
                <a:gd name="T10" fmla="*/ 36 w 145"/>
                <a:gd name="T11" fmla="*/ 136 h 146"/>
                <a:gd name="T12" fmla="*/ 9 w 145"/>
                <a:gd name="T13" fmla="*/ 109 h 146"/>
                <a:gd name="T14" fmla="*/ 0 w 145"/>
                <a:gd name="T15" fmla="*/ 73 h 146"/>
                <a:gd name="T16" fmla="*/ 9 w 145"/>
                <a:gd name="T17" fmla="*/ 36 h 146"/>
                <a:gd name="T18" fmla="*/ 36 w 145"/>
                <a:gd name="T19" fmla="*/ 10 h 146"/>
                <a:gd name="T20" fmla="*/ 72 w 145"/>
                <a:gd name="T21" fmla="*/ 0 h 146"/>
                <a:gd name="T22" fmla="*/ 109 w 145"/>
                <a:gd name="T23" fmla="*/ 10 h 146"/>
                <a:gd name="T24" fmla="*/ 135 w 145"/>
                <a:gd name="T25" fmla="*/ 36 h 146"/>
                <a:gd name="T26" fmla="*/ 128 w 145"/>
                <a:gd name="T27" fmla="*/ 96 h 146"/>
                <a:gd name="T28" fmla="*/ 133 w 145"/>
                <a:gd name="T29" fmla="*/ 73 h 146"/>
                <a:gd name="T30" fmla="*/ 128 w 145"/>
                <a:gd name="T31" fmla="*/ 49 h 146"/>
                <a:gd name="T32" fmla="*/ 115 w 145"/>
                <a:gd name="T33" fmla="*/ 30 h 146"/>
                <a:gd name="T34" fmla="*/ 96 w 145"/>
                <a:gd name="T35" fmla="*/ 17 h 146"/>
                <a:gd name="T36" fmla="*/ 72 w 145"/>
                <a:gd name="T37" fmla="*/ 12 h 146"/>
                <a:gd name="T38" fmla="*/ 49 w 145"/>
                <a:gd name="T39" fmla="*/ 17 h 146"/>
                <a:gd name="T40" fmla="*/ 29 w 145"/>
                <a:gd name="T41" fmla="*/ 30 h 146"/>
                <a:gd name="T42" fmla="*/ 16 w 145"/>
                <a:gd name="T43" fmla="*/ 49 h 146"/>
                <a:gd name="T44" fmla="*/ 12 w 145"/>
                <a:gd name="T45" fmla="*/ 73 h 146"/>
                <a:gd name="T46" fmla="*/ 16 w 145"/>
                <a:gd name="T47" fmla="*/ 96 h 146"/>
                <a:gd name="T48" fmla="*/ 29 w 145"/>
                <a:gd name="T49" fmla="*/ 116 h 146"/>
                <a:gd name="T50" fmla="*/ 49 w 145"/>
                <a:gd name="T51" fmla="*/ 129 h 146"/>
                <a:gd name="T52" fmla="*/ 72 w 145"/>
                <a:gd name="T53" fmla="*/ 133 h 146"/>
                <a:gd name="T54" fmla="*/ 96 w 145"/>
                <a:gd name="T55" fmla="*/ 129 h 146"/>
                <a:gd name="T56" fmla="*/ 115 w 145"/>
                <a:gd name="T57" fmla="*/ 116 h 146"/>
                <a:gd name="T58" fmla="*/ 128 w 145"/>
                <a:gd name="T59" fmla="*/ 96 h 146"/>
                <a:gd name="T60" fmla="*/ 106 w 145"/>
                <a:gd name="T61" fmla="*/ 39 h 146"/>
                <a:gd name="T62" fmla="*/ 121 w 145"/>
                <a:gd name="T63" fmla="*/ 73 h 146"/>
                <a:gd name="T64" fmla="*/ 106 w 145"/>
                <a:gd name="T65" fmla="*/ 107 h 146"/>
                <a:gd name="T66" fmla="*/ 72 w 145"/>
                <a:gd name="T67" fmla="*/ 121 h 146"/>
                <a:gd name="T68" fmla="*/ 38 w 145"/>
                <a:gd name="T69" fmla="*/ 107 h 146"/>
                <a:gd name="T70" fmla="*/ 24 w 145"/>
                <a:gd name="T71" fmla="*/ 73 h 146"/>
                <a:gd name="T72" fmla="*/ 38 w 145"/>
                <a:gd name="T73" fmla="*/ 39 h 146"/>
                <a:gd name="T74" fmla="*/ 72 w 145"/>
                <a:gd name="T75" fmla="*/ 25 h 146"/>
                <a:gd name="T76" fmla="*/ 106 w 145"/>
                <a:gd name="T77" fmla="*/ 39 h 146"/>
                <a:gd name="T78" fmla="*/ 98 w 145"/>
                <a:gd name="T79" fmla="*/ 99 h 146"/>
                <a:gd name="T80" fmla="*/ 108 w 145"/>
                <a:gd name="T81" fmla="*/ 73 h 146"/>
                <a:gd name="T82" fmla="*/ 98 w 145"/>
                <a:gd name="T83" fmla="*/ 47 h 146"/>
                <a:gd name="T84" fmla="*/ 72 w 145"/>
                <a:gd name="T85" fmla="*/ 37 h 146"/>
                <a:gd name="T86" fmla="*/ 46 w 145"/>
                <a:gd name="T87" fmla="*/ 47 h 146"/>
                <a:gd name="T88" fmla="*/ 36 w 145"/>
                <a:gd name="T89" fmla="*/ 73 h 146"/>
                <a:gd name="T90" fmla="*/ 46 w 145"/>
                <a:gd name="T91" fmla="*/ 99 h 146"/>
                <a:gd name="T92" fmla="*/ 72 w 145"/>
                <a:gd name="T93" fmla="*/ 109 h 146"/>
                <a:gd name="T94" fmla="*/ 98 w 145"/>
                <a:gd name="T95" fmla="*/ 99 h 146"/>
                <a:gd name="T96" fmla="*/ 89 w 145"/>
                <a:gd name="T97" fmla="*/ 56 h 146"/>
                <a:gd name="T98" fmla="*/ 96 w 145"/>
                <a:gd name="T99" fmla="*/ 73 h 146"/>
                <a:gd name="T100" fmla="*/ 89 w 145"/>
                <a:gd name="T101" fmla="*/ 90 h 146"/>
                <a:gd name="T102" fmla="*/ 72 w 145"/>
                <a:gd name="T103" fmla="*/ 97 h 146"/>
                <a:gd name="T104" fmla="*/ 55 w 145"/>
                <a:gd name="T105" fmla="*/ 90 h 146"/>
                <a:gd name="T106" fmla="*/ 48 w 145"/>
                <a:gd name="T107" fmla="*/ 73 h 146"/>
                <a:gd name="T108" fmla="*/ 55 w 145"/>
                <a:gd name="T109" fmla="*/ 56 h 146"/>
                <a:gd name="T110" fmla="*/ 72 w 145"/>
                <a:gd name="T111" fmla="*/ 49 h 146"/>
                <a:gd name="T112" fmla="*/ 89 w 145"/>
                <a:gd name="T113" fmla="*/ 5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5" h="146">
                  <a:moveTo>
                    <a:pt x="135" y="36"/>
                  </a:moveTo>
                  <a:cubicBezTo>
                    <a:pt x="141" y="48"/>
                    <a:pt x="145" y="60"/>
                    <a:pt x="145" y="73"/>
                  </a:cubicBezTo>
                  <a:cubicBezTo>
                    <a:pt x="145" y="86"/>
                    <a:pt x="141" y="98"/>
                    <a:pt x="135" y="109"/>
                  </a:cubicBezTo>
                  <a:cubicBezTo>
                    <a:pt x="128" y="120"/>
                    <a:pt x="120" y="129"/>
                    <a:pt x="109" y="136"/>
                  </a:cubicBezTo>
                  <a:cubicBezTo>
                    <a:pt x="97" y="142"/>
                    <a:pt x="85" y="146"/>
                    <a:pt x="72" y="146"/>
                  </a:cubicBezTo>
                  <a:cubicBezTo>
                    <a:pt x="59" y="146"/>
                    <a:pt x="47" y="142"/>
                    <a:pt x="36" y="136"/>
                  </a:cubicBezTo>
                  <a:cubicBezTo>
                    <a:pt x="25" y="129"/>
                    <a:pt x="16" y="120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0"/>
                    <a:pt x="3" y="48"/>
                    <a:pt x="9" y="36"/>
                  </a:cubicBezTo>
                  <a:cubicBezTo>
                    <a:pt x="16" y="25"/>
                    <a:pt x="25" y="17"/>
                    <a:pt x="36" y="10"/>
                  </a:cubicBezTo>
                  <a:cubicBezTo>
                    <a:pt x="47" y="4"/>
                    <a:pt x="59" y="0"/>
                    <a:pt x="72" y="0"/>
                  </a:cubicBezTo>
                  <a:cubicBezTo>
                    <a:pt x="85" y="0"/>
                    <a:pt x="97" y="4"/>
                    <a:pt x="109" y="10"/>
                  </a:cubicBezTo>
                  <a:cubicBezTo>
                    <a:pt x="120" y="17"/>
                    <a:pt x="128" y="25"/>
                    <a:pt x="135" y="36"/>
                  </a:cubicBezTo>
                  <a:close/>
                  <a:moveTo>
                    <a:pt x="128" y="96"/>
                  </a:moveTo>
                  <a:cubicBezTo>
                    <a:pt x="131" y="89"/>
                    <a:pt x="133" y="81"/>
                    <a:pt x="133" y="73"/>
                  </a:cubicBezTo>
                  <a:cubicBezTo>
                    <a:pt x="133" y="65"/>
                    <a:pt x="131" y="57"/>
                    <a:pt x="128" y="49"/>
                  </a:cubicBezTo>
                  <a:cubicBezTo>
                    <a:pt x="125" y="42"/>
                    <a:pt x="120" y="36"/>
                    <a:pt x="115" y="30"/>
                  </a:cubicBezTo>
                  <a:cubicBezTo>
                    <a:pt x="110" y="25"/>
                    <a:pt x="103" y="20"/>
                    <a:pt x="96" y="17"/>
                  </a:cubicBezTo>
                  <a:cubicBezTo>
                    <a:pt x="88" y="14"/>
                    <a:pt x="80" y="12"/>
                    <a:pt x="72" y="12"/>
                  </a:cubicBezTo>
                  <a:cubicBezTo>
                    <a:pt x="64" y="12"/>
                    <a:pt x="56" y="14"/>
                    <a:pt x="49" y="17"/>
                  </a:cubicBezTo>
                  <a:cubicBezTo>
                    <a:pt x="41" y="20"/>
                    <a:pt x="35" y="25"/>
                    <a:pt x="29" y="30"/>
                  </a:cubicBezTo>
                  <a:cubicBezTo>
                    <a:pt x="24" y="36"/>
                    <a:pt x="20" y="42"/>
                    <a:pt x="16" y="49"/>
                  </a:cubicBezTo>
                  <a:cubicBezTo>
                    <a:pt x="13" y="57"/>
                    <a:pt x="12" y="65"/>
                    <a:pt x="12" y="73"/>
                  </a:cubicBezTo>
                  <a:cubicBezTo>
                    <a:pt x="12" y="81"/>
                    <a:pt x="13" y="89"/>
                    <a:pt x="16" y="96"/>
                  </a:cubicBezTo>
                  <a:cubicBezTo>
                    <a:pt x="20" y="104"/>
                    <a:pt x="24" y="110"/>
                    <a:pt x="29" y="116"/>
                  </a:cubicBezTo>
                  <a:cubicBezTo>
                    <a:pt x="35" y="121"/>
                    <a:pt x="41" y="125"/>
                    <a:pt x="49" y="129"/>
                  </a:cubicBezTo>
                  <a:cubicBezTo>
                    <a:pt x="56" y="132"/>
                    <a:pt x="64" y="133"/>
                    <a:pt x="72" y="133"/>
                  </a:cubicBezTo>
                  <a:cubicBezTo>
                    <a:pt x="80" y="133"/>
                    <a:pt x="88" y="132"/>
                    <a:pt x="96" y="129"/>
                  </a:cubicBezTo>
                  <a:cubicBezTo>
                    <a:pt x="103" y="125"/>
                    <a:pt x="110" y="121"/>
                    <a:pt x="115" y="116"/>
                  </a:cubicBezTo>
                  <a:cubicBezTo>
                    <a:pt x="120" y="110"/>
                    <a:pt x="125" y="104"/>
                    <a:pt x="128" y="96"/>
                  </a:cubicBezTo>
                  <a:close/>
                  <a:moveTo>
                    <a:pt x="106" y="39"/>
                  </a:moveTo>
                  <a:cubicBezTo>
                    <a:pt x="116" y="48"/>
                    <a:pt x="121" y="60"/>
                    <a:pt x="121" y="73"/>
                  </a:cubicBezTo>
                  <a:cubicBezTo>
                    <a:pt x="121" y="86"/>
                    <a:pt x="116" y="98"/>
                    <a:pt x="106" y="107"/>
                  </a:cubicBezTo>
                  <a:cubicBezTo>
                    <a:pt x="97" y="117"/>
                    <a:pt x="85" y="121"/>
                    <a:pt x="72" y="121"/>
                  </a:cubicBezTo>
                  <a:cubicBezTo>
                    <a:pt x="59" y="121"/>
                    <a:pt x="47" y="117"/>
                    <a:pt x="38" y="107"/>
                  </a:cubicBezTo>
                  <a:cubicBezTo>
                    <a:pt x="28" y="98"/>
                    <a:pt x="24" y="86"/>
                    <a:pt x="24" y="73"/>
                  </a:cubicBezTo>
                  <a:cubicBezTo>
                    <a:pt x="24" y="60"/>
                    <a:pt x="28" y="48"/>
                    <a:pt x="38" y="39"/>
                  </a:cubicBezTo>
                  <a:cubicBezTo>
                    <a:pt x="47" y="29"/>
                    <a:pt x="59" y="25"/>
                    <a:pt x="72" y="25"/>
                  </a:cubicBezTo>
                  <a:cubicBezTo>
                    <a:pt x="85" y="25"/>
                    <a:pt x="97" y="29"/>
                    <a:pt x="106" y="39"/>
                  </a:cubicBezTo>
                  <a:close/>
                  <a:moveTo>
                    <a:pt x="98" y="99"/>
                  </a:moveTo>
                  <a:cubicBezTo>
                    <a:pt x="105" y="91"/>
                    <a:pt x="108" y="83"/>
                    <a:pt x="108" y="73"/>
                  </a:cubicBezTo>
                  <a:cubicBezTo>
                    <a:pt x="108" y="63"/>
                    <a:pt x="105" y="54"/>
                    <a:pt x="98" y="47"/>
                  </a:cubicBezTo>
                  <a:cubicBezTo>
                    <a:pt x="91" y="40"/>
                    <a:pt x="82" y="37"/>
                    <a:pt x="72" y="37"/>
                  </a:cubicBezTo>
                  <a:cubicBezTo>
                    <a:pt x="62" y="37"/>
                    <a:pt x="54" y="40"/>
                    <a:pt x="46" y="47"/>
                  </a:cubicBezTo>
                  <a:cubicBezTo>
                    <a:pt x="39" y="54"/>
                    <a:pt x="36" y="63"/>
                    <a:pt x="36" y="73"/>
                  </a:cubicBezTo>
                  <a:cubicBezTo>
                    <a:pt x="36" y="83"/>
                    <a:pt x="39" y="91"/>
                    <a:pt x="46" y="99"/>
                  </a:cubicBezTo>
                  <a:cubicBezTo>
                    <a:pt x="54" y="106"/>
                    <a:pt x="62" y="109"/>
                    <a:pt x="72" y="109"/>
                  </a:cubicBezTo>
                  <a:cubicBezTo>
                    <a:pt x="82" y="109"/>
                    <a:pt x="91" y="106"/>
                    <a:pt x="98" y="99"/>
                  </a:cubicBezTo>
                  <a:close/>
                  <a:moveTo>
                    <a:pt x="89" y="56"/>
                  </a:moveTo>
                  <a:cubicBezTo>
                    <a:pt x="94" y="61"/>
                    <a:pt x="96" y="66"/>
                    <a:pt x="96" y="73"/>
                  </a:cubicBezTo>
                  <a:cubicBezTo>
                    <a:pt x="96" y="80"/>
                    <a:pt x="94" y="85"/>
                    <a:pt x="89" y="90"/>
                  </a:cubicBezTo>
                  <a:cubicBezTo>
                    <a:pt x="85" y="95"/>
                    <a:pt x="79" y="97"/>
                    <a:pt x="72" y="97"/>
                  </a:cubicBezTo>
                  <a:cubicBezTo>
                    <a:pt x="65" y="97"/>
                    <a:pt x="60" y="95"/>
                    <a:pt x="55" y="90"/>
                  </a:cubicBezTo>
                  <a:cubicBezTo>
                    <a:pt x="50" y="85"/>
                    <a:pt x="48" y="80"/>
                    <a:pt x="48" y="73"/>
                  </a:cubicBezTo>
                  <a:cubicBezTo>
                    <a:pt x="48" y="66"/>
                    <a:pt x="50" y="61"/>
                    <a:pt x="55" y="56"/>
                  </a:cubicBezTo>
                  <a:cubicBezTo>
                    <a:pt x="60" y="51"/>
                    <a:pt x="65" y="49"/>
                    <a:pt x="72" y="49"/>
                  </a:cubicBezTo>
                  <a:cubicBezTo>
                    <a:pt x="79" y="49"/>
                    <a:pt x="85" y="51"/>
                    <a:pt x="89" y="56"/>
                  </a:cubicBezTo>
                  <a:close/>
                </a:path>
              </a:pathLst>
            </a:custGeom>
            <a:solidFill>
              <a:srgbClr val="E9004C"/>
            </a:solidFill>
            <a:ln>
              <a:noFill/>
            </a:ln>
            <a:effectLst>
              <a:glow rad="63500">
                <a:srgbClr val="E9004C">
                  <a:satMod val="175000"/>
                  <a:alpha val="40000"/>
                </a:srgbClr>
              </a:glow>
            </a:effectLst>
          </p:spPr>
          <p:txBody>
            <a:bodyPr vert="horz" wrap="square" lIns="150777" tIns="75389" rIns="150777" bIns="75389" numCol="1" anchor="t" anchorCtr="0" compatLnSpc="1">
              <a:prstTxWarp prst="textNoShape">
                <a:avLst/>
              </a:prstTxWarp>
            </a:bodyPr>
            <a:lstStyle/>
            <a:p>
              <a:pPr algn="l" defTabSz="1507674" rtl="0">
                <a:defRPr/>
              </a:pPr>
              <a:endParaRPr lang="en-US" sz="2144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74" name="Rectángulo redondeado 110">
            <a:extLst>
              <a:ext uri="{FF2B5EF4-FFF2-40B4-BE49-F238E27FC236}">
                <a16:creationId xmlns:a16="http://schemas.microsoft.com/office/drawing/2014/main" id="{79668CEE-EC7D-1720-29F2-212F343349EF}"/>
              </a:ext>
            </a:extLst>
          </p:cNvPr>
          <p:cNvSpPr/>
          <p:nvPr/>
        </p:nvSpPr>
        <p:spPr>
          <a:xfrm>
            <a:off x="1672234" y="2159592"/>
            <a:ext cx="16894384" cy="777515"/>
          </a:xfrm>
          <a:prstGeom prst="roundRect">
            <a:avLst>
              <a:gd name="adj" fmla="val 50000"/>
            </a:avLst>
          </a:prstGeom>
          <a:noFill/>
          <a:ln>
            <a:solidFill>
              <a:srgbClr val="EC9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algn="ctr" defTabSz="1507846" rtl="0">
              <a:defRPr/>
            </a:pPr>
            <a:r>
              <a:rPr lang="es-ES" sz="3463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Prevalencia de los distintos </a:t>
            </a:r>
            <a:r>
              <a:rPr lang="es-ES" sz="3463" b="1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dominios de la </a:t>
            </a:r>
            <a:r>
              <a:rPr lang="es-ES" sz="3463" b="1" kern="1200" err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endParaRPr lang="es-ES" sz="3463" b="1" kern="1200">
              <a:solidFill>
                <a:schemeClr val="tx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30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B27E-6CE2-EFF4-6122-EA364268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7">
            <a:extLst>
              <a:ext uri="{FF2B5EF4-FFF2-40B4-BE49-F238E27FC236}">
                <a16:creationId xmlns:a16="http://schemas.microsoft.com/office/drawing/2014/main" id="{7C69B1A8-DDE4-67A2-047B-200B094516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grpSp>
        <p:nvGrpSpPr>
          <p:cNvPr id="14" name="object 21">
            <a:extLst>
              <a:ext uri="{FF2B5EF4-FFF2-40B4-BE49-F238E27FC236}">
                <a16:creationId xmlns:a16="http://schemas.microsoft.com/office/drawing/2014/main" id="{B9C0BAE0-2F06-2A80-2A22-CD6A327FBFEB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353A34FB-E333-C16C-E7CF-8D48CCE9D3A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90D6AEC8-2436-A843-8EAE-9672BA4D06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A47F8616-C8CF-9807-C9E3-54ABAB98C9D2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65DDB38A-8087-855C-0136-2B0C30174A7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38502D46-7ED9-8410-E428-EEAE1F6158A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C510D12F-D4C5-E440-5B57-3B79A1DEE26A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682C3FE8-8B09-65A5-D84A-6EF208FF6D2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DF627BC2-BDD4-8C4E-C349-9F9C15708603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A605D9CC-FC73-6D70-3D52-690CD0AF145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15443F34-43DF-E0EF-49B1-73F3EF26842E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5F32B041-B2AA-635E-AC37-76626FEA28FA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F4CFA917-35E6-A402-2FB8-0F0460FB8DE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5F443854-895C-8002-031A-18BA759E3751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53A0F412-1348-C226-349C-3F1B56E337E9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136365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artritis Psoriásica.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Mease P.J,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Drugs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(2014) 74:423–441.  2. Zhang A, et al. Clin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2018 Jul-Aug;36(4):551-560. 3.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Esthed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I, et al. Ann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Rheum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2007;66:1553–1559.</a:t>
            </a:r>
          </a:p>
        </p:txBody>
      </p:sp>
      <p:sp>
        <p:nvSpPr>
          <p:cNvPr id="30" name="Título 3">
            <a:extLst>
              <a:ext uri="{FF2B5EF4-FFF2-40B4-BE49-F238E27FC236}">
                <a16:creationId xmlns:a16="http://schemas.microsoft.com/office/drawing/2014/main" id="{0FBFF90C-0E2B-716A-116A-AFCB7C899B3A}"/>
              </a:ext>
            </a:extLst>
          </p:cNvPr>
          <p:cNvSpPr txBox="1">
            <a:spLocks/>
          </p:cNvSpPr>
          <p:nvPr/>
        </p:nvSpPr>
        <p:spPr>
          <a:xfrm>
            <a:off x="985790" y="220371"/>
            <a:ext cx="14469295" cy="926403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ENTESITIS: INFLAMACIÓN DEL PUNTO DE UNIÓN DEL TENDÓN Y EL HUESO</a:t>
            </a: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ABA3BC58-C1C0-6B6B-9CCE-EE538B51370A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0">
            <a:extLst>
              <a:ext uri="{FF2B5EF4-FFF2-40B4-BE49-F238E27FC236}">
                <a16:creationId xmlns:a16="http://schemas.microsoft.com/office/drawing/2014/main" id="{982BBC21-6259-C880-366F-AA13FF7DC035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840D2880-BACD-7BDA-5F09-7C2785546375}"/>
              </a:ext>
            </a:extLst>
          </p:cNvPr>
          <p:cNvSpPr txBox="1">
            <a:spLocks/>
          </p:cNvSpPr>
          <p:nvPr/>
        </p:nvSpPr>
        <p:spPr>
          <a:xfrm>
            <a:off x="921800" y="2021023"/>
            <a:ext cx="18319276" cy="846882"/>
          </a:xfrm>
          <a:prstGeom prst="rect">
            <a:avLst/>
          </a:prstGeom>
        </p:spPr>
        <p:txBody>
          <a:bodyPr>
            <a:norm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959D"/>
              </a:buClr>
            </a:pPr>
            <a:r>
              <a:rPr lang="es-ES" sz="3463" b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Puede ser uno de los signos más tempranos de APs</a:t>
            </a:r>
            <a:r>
              <a:rPr lang="es-ES" sz="3463" b="1" baseline="300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1A9D0758-E0ED-0508-F580-17883A3FC6E6}"/>
              </a:ext>
            </a:extLst>
          </p:cNvPr>
          <p:cNvSpPr txBox="1">
            <a:spLocks/>
          </p:cNvSpPr>
          <p:nvPr/>
        </p:nvSpPr>
        <p:spPr>
          <a:xfrm>
            <a:off x="581626" y="9293455"/>
            <a:ext cx="14029789" cy="81648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649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A41D35-0BD4-0328-DBFC-D5A2667FD315}"/>
              </a:ext>
            </a:extLst>
          </p:cNvPr>
          <p:cNvSpPr txBox="1"/>
          <p:nvPr/>
        </p:nvSpPr>
        <p:spPr>
          <a:xfrm>
            <a:off x="1719825" y="4674463"/>
            <a:ext cx="8030671" cy="1051792"/>
          </a:xfrm>
          <a:prstGeom prst="rect">
            <a:avLst/>
          </a:prstGeom>
          <a:noFill/>
        </p:spPr>
        <p:txBody>
          <a:bodyPr wrap="square" lIns="150777" tIns="75389" rIns="150777" bIns="75389" anchor="t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28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aplica presión en los puntos de entesis, para determinar dónde o no existe dolor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9E11F4-381B-800B-EEB7-BF87A901D063}"/>
              </a:ext>
            </a:extLst>
          </p:cNvPr>
          <p:cNvSpPr txBox="1"/>
          <p:nvPr/>
        </p:nvSpPr>
        <p:spPr>
          <a:xfrm>
            <a:off x="15373061" y="8950193"/>
            <a:ext cx="3400930" cy="431429"/>
          </a:xfrm>
          <a:prstGeom prst="rect">
            <a:avLst/>
          </a:prstGeom>
          <a:noFill/>
        </p:spPr>
        <p:txBody>
          <a:bodyPr wrap="square" lIns="150777" tIns="75389" rIns="150777" bIns="75389">
            <a:spAutoFit/>
          </a:bodyPr>
          <a:lstStyle/>
          <a:p>
            <a:pPr algn="r" defTabSz="1507846" rtl="0">
              <a:defRPr/>
            </a:pPr>
            <a:r>
              <a:rPr lang="es-ES" sz="1814" kern="1200">
                <a:solidFill>
                  <a:prstClr val="white">
                    <a:lumMod val="50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Figura 1 de </a:t>
            </a:r>
            <a:r>
              <a:rPr lang="es-ES" sz="1814" kern="1200" err="1">
                <a:solidFill>
                  <a:prstClr val="white">
                    <a:lumMod val="50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Esthed</a:t>
            </a:r>
            <a:r>
              <a:rPr lang="es-ES" sz="1814" kern="1200">
                <a:solidFill>
                  <a:prstClr val="white">
                    <a:lumMod val="50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I, et al.</a:t>
            </a:r>
            <a:r>
              <a:rPr lang="es-ES" sz="1814" kern="1200" baseline="30000">
                <a:solidFill>
                  <a:prstClr val="white">
                    <a:lumMod val="50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endParaRPr lang="es-ES" sz="2968" kern="1200" baseline="30000">
              <a:solidFill>
                <a:prstClr val="white">
                  <a:lumMod val="50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5621EBB-8CE9-04EB-2AFA-BB045644AEB3}"/>
              </a:ext>
            </a:extLst>
          </p:cNvPr>
          <p:cNvGrpSpPr/>
          <p:nvPr/>
        </p:nvGrpSpPr>
        <p:grpSpPr>
          <a:xfrm>
            <a:off x="14652111" y="1879688"/>
            <a:ext cx="4510387" cy="7075779"/>
            <a:chOff x="6286473" y="1124716"/>
            <a:chExt cx="2051471" cy="3218295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C172E7B9-E0EA-E70D-E611-5FC29B50B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01746" y="1124716"/>
              <a:ext cx="2036198" cy="3211735"/>
            </a:xfrm>
            <a:prstGeom prst="rect">
              <a:avLst/>
            </a:prstGeom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2DD570E-4709-05AD-25F8-98F71903B670}"/>
                </a:ext>
              </a:extLst>
            </p:cNvPr>
            <p:cNvSpPr/>
            <p:nvPr/>
          </p:nvSpPr>
          <p:spPr>
            <a:xfrm>
              <a:off x="6370556" y="1708080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11EC3CB-2796-3DB1-91D1-25609653BC08}"/>
                </a:ext>
              </a:extLst>
            </p:cNvPr>
            <p:cNvSpPr/>
            <p:nvPr/>
          </p:nvSpPr>
          <p:spPr>
            <a:xfrm>
              <a:off x="6312749" y="1834204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095F34E7-3C36-E881-46F7-45591A4201FB}"/>
                </a:ext>
              </a:extLst>
            </p:cNvPr>
            <p:cNvSpPr/>
            <p:nvPr/>
          </p:nvSpPr>
          <p:spPr>
            <a:xfrm>
              <a:off x="6402087" y="2769625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663292CF-4CBC-1199-AFC1-4A14388B2BAF}"/>
                </a:ext>
              </a:extLst>
            </p:cNvPr>
            <p:cNvSpPr/>
            <p:nvPr/>
          </p:nvSpPr>
          <p:spPr>
            <a:xfrm>
              <a:off x="6507190" y="286421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F53DA21E-F255-1F15-8119-E65DE8663C8F}"/>
                </a:ext>
              </a:extLst>
            </p:cNvPr>
            <p:cNvSpPr/>
            <p:nvPr/>
          </p:nvSpPr>
          <p:spPr>
            <a:xfrm>
              <a:off x="6286473" y="2816921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BF468B46-74D9-3475-4ACD-DE3AA4982285}"/>
                </a:ext>
              </a:extLst>
            </p:cNvPr>
            <p:cNvSpPr/>
            <p:nvPr/>
          </p:nvSpPr>
          <p:spPr>
            <a:xfrm>
              <a:off x="6323259" y="2922024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16FE104F-7932-51B7-4EAB-643A927296D8}"/>
                </a:ext>
              </a:extLst>
            </p:cNvPr>
            <p:cNvSpPr/>
            <p:nvPr/>
          </p:nvSpPr>
          <p:spPr>
            <a:xfrm>
              <a:off x="6423108" y="3000851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E563095A-E7D3-8CE7-F2D1-C226E652A8A2}"/>
                </a:ext>
              </a:extLst>
            </p:cNvPr>
            <p:cNvSpPr/>
            <p:nvPr/>
          </p:nvSpPr>
          <p:spPr>
            <a:xfrm>
              <a:off x="6480915" y="334243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FEF23BAC-EAAA-4F5E-6309-370E90F8189F}"/>
                </a:ext>
              </a:extLst>
            </p:cNvPr>
            <p:cNvSpPr/>
            <p:nvPr/>
          </p:nvSpPr>
          <p:spPr>
            <a:xfrm>
              <a:off x="6449384" y="4057141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8D127503-6D9F-63E7-2683-71CFC6ED99DF}"/>
                </a:ext>
              </a:extLst>
            </p:cNvPr>
            <p:cNvSpPr/>
            <p:nvPr/>
          </p:nvSpPr>
          <p:spPr>
            <a:xfrm>
              <a:off x="6349536" y="4183265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F96DB684-6F0A-2DB8-F6B9-DD202DA44ED6}"/>
                </a:ext>
              </a:extLst>
            </p:cNvPr>
            <p:cNvSpPr/>
            <p:nvPr/>
          </p:nvSpPr>
          <p:spPr>
            <a:xfrm>
              <a:off x="6948625" y="2811664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A3BF2456-4C13-4F0B-8FC6-82405E33AE95}"/>
                </a:ext>
              </a:extLst>
            </p:cNvPr>
            <p:cNvSpPr/>
            <p:nvPr/>
          </p:nvSpPr>
          <p:spPr>
            <a:xfrm>
              <a:off x="6906584" y="2927278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93EE6246-6ADC-243A-0FD3-7191671DA95B}"/>
                </a:ext>
              </a:extLst>
            </p:cNvPr>
            <p:cNvSpPr/>
            <p:nvPr/>
          </p:nvSpPr>
          <p:spPr>
            <a:xfrm>
              <a:off x="7037962" y="1834204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2381BF97-0F89-6A92-96BD-E51C2E7ECEB4}"/>
                </a:ext>
              </a:extLst>
            </p:cNvPr>
            <p:cNvSpPr/>
            <p:nvPr/>
          </p:nvSpPr>
          <p:spPr>
            <a:xfrm>
              <a:off x="6969645" y="1708080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4" name="Elipse 83">
              <a:extLst>
                <a:ext uri="{FF2B5EF4-FFF2-40B4-BE49-F238E27FC236}">
                  <a16:creationId xmlns:a16="http://schemas.microsoft.com/office/drawing/2014/main" id="{547ED963-275A-5FB4-8E4C-FBA78557F6AC}"/>
                </a:ext>
              </a:extLst>
            </p:cNvPr>
            <p:cNvSpPr/>
            <p:nvPr/>
          </p:nvSpPr>
          <p:spPr>
            <a:xfrm>
              <a:off x="6901329" y="334243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BF3452A4-E7E9-5250-27A8-10FFC3F05D7C}"/>
                </a:ext>
              </a:extLst>
            </p:cNvPr>
            <p:cNvSpPr/>
            <p:nvPr/>
          </p:nvSpPr>
          <p:spPr>
            <a:xfrm>
              <a:off x="6922350" y="4057141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9F457FEE-EE41-0565-63BD-DC901CCBCB19}"/>
                </a:ext>
              </a:extLst>
            </p:cNvPr>
            <p:cNvSpPr/>
            <p:nvPr/>
          </p:nvSpPr>
          <p:spPr>
            <a:xfrm>
              <a:off x="7011688" y="4183265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F8086D0C-F748-A9C6-6207-983689FA3AF0}"/>
                </a:ext>
              </a:extLst>
            </p:cNvPr>
            <p:cNvSpPr/>
            <p:nvPr/>
          </p:nvSpPr>
          <p:spPr>
            <a:xfrm>
              <a:off x="7726390" y="286421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8" name="Elipse 87">
              <a:extLst>
                <a:ext uri="{FF2B5EF4-FFF2-40B4-BE49-F238E27FC236}">
                  <a16:creationId xmlns:a16="http://schemas.microsoft.com/office/drawing/2014/main" id="{AF02D0F6-1BAA-5A1F-D1A4-FD44E8A019C2}"/>
                </a:ext>
              </a:extLst>
            </p:cNvPr>
            <p:cNvSpPr/>
            <p:nvPr/>
          </p:nvSpPr>
          <p:spPr>
            <a:xfrm>
              <a:off x="7910321" y="286421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02074001-384C-338D-DF54-C4AFD109D416}"/>
                </a:ext>
              </a:extLst>
            </p:cNvPr>
            <p:cNvSpPr/>
            <p:nvPr/>
          </p:nvSpPr>
          <p:spPr>
            <a:xfrm>
              <a:off x="7647562" y="410443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9A5CF333-1FD2-960E-DFEA-50EB3BB1B74B}"/>
                </a:ext>
              </a:extLst>
            </p:cNvPr>
            <p:cNvSpPr/>
            <p:nvPr/>
          </p:nvSpPr>
          <p:spPr>
            <a:xfrm>
              <a:off x="7973383" y="4104437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91" name="Elipse 90">
              <a:extLst>
                <a:ext uri="{FF2B5EF4-FFF2-40B4-BE49-F238E27FC236}">
                  <a16:creationId xmlns:a16="http://schemas.microsoft.com/office/drawing/2014/main" id="{72EF7FB1-31DD-92BB-3900-5E8CBC667FD7}"/>
                </a:ext>
              </a:extLst>
            </p:cNvPr>
            <p:cNvSpPr/>
            <p:nvPr/>
          </p:nvSpPr>
          <p:spPr>
            <a:xfrm>
              <a:off x="7605520" y="4235816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C1B3EE7E-F4E8-D98F-F435-3B18620CBE67}"/>
                </a:ext>
              </a:extLst>
            </p:cNvPr>
            <p:cNvSpPr/>
            <p:nvPr/>
          </p:nvSpPr>
          <p:spPr>
            <a:xfrm>
              <a:off x="8015424" y="4235816"/>
              <a:ext cx="107195" cy="107195"/>
            </a:xfrm>
            <a:prstGeom prst="ellipse">
              <a:avLst/>
            </a:prstGeom>
            <a:gradFill>
              <a:gsLst>
                <a:gs pos="7000">
                  <a:srgbClr val="E0232D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 rtl="0">
                <a:defRPr/>
              </a:pPr>
              <a:endParaRPr lang="es-ES" sz="2968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93" name="CuadroTexto 92">
            <a:extLst>
              <a:ext uri="{FF2B5EF4-FFF2-40B4-BE49-F238E27FC236}">
                <a16:creationId xmlns:a16="http://schemas.microsoft.com/office/drawing/2014/main" id="{7971E975-EAAC-ED77-C592-379E1DF17781}"/>
              </a:ext>
            </a:extLst>
          </p:cNvPr>
          <p:cNvSpPr txBox="1"/>
          <p:nvPr/>
        </p:nvSpPr>
        <p:spPr>
          <a:xfrm>
            <a:off x="2369286" y="6400276"/>
            <a:ext cx="1414739" cy="463746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Rodilla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F6849EF4-EC4B-C801-1904-190A4BC53377}"/>
              </a:ext>
            </a:extLst>
          </p:cNvPr>
          <p:cNvSpPr txBox="1"/>
          <p:nvPr/>
        </p:nvSpPr>
        <p:spPr>
          <a:xfrm>
            <a:off x="4123862" y="6400276"/>
            <a:ext cx="1162689" cy="463746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Pies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6FB37C30-B238-365F-5B02-60E180F8BAFE}"/>
              </a:ext>
            </a:extLst>
          </p:cNvPr>
          <p:cNvSpPr txBox="1"/>
          <p:nvPr/>
        </p:nvSpPr>
        <p:spPr>
          <a:xfrm>
            <a:off x="7368021" y="7097749"/>
            <a:ext cx="2354035" cy="789669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Columna </a:t>
            </a:r>
            <a:b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vertebral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04ED35B-0321-96F0-6741-427B5960E511}"/>
              </a:ext>
            </a:extLst>
          </p:cNvPr>
          <p:cNvSpPr txBox="1"/>
          <p:nvPr/>
        </p:nvSpPr>
        <p:spPr>
          <a:xfrm>
            <a:off x="5651533" y="6400276"/>
            <a:ext cx="1414739" cy="463746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Hombro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1AA7271-0EB2-3A22-BFA7-357460300F3C}"/>
              </a:ext>
            </a:extLst>
          </p:cNvPr>
          <p:cNvSpPr txBox="1"/>
          <p:nvPr/>
        </p:nvSpPr>
        <p:spPr>
          <a:xfrm>
            <a:off x="4166720" y="7097749"/>
            <a:ext cx="2099559" cy="789669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Caja </a:t>
            </a:r>
            <a:b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torácica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37011A59-4275-E8A2-793C-433A326BB1A0}"/>
              </a:ext>
            </a:extLst>
          </p:cNvPr>
          <p:cNvSpPr txBox="1"/>
          <p:nvPr/>
        </p:nvSpPr>
        <p:spPr>
          <a:xfrm>
            <a:off x="7368019" y="6400276"/>
            <a:ext cx="1414739" cy="463746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Codos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34371C9C-C3DA-1D49-C790-5F337CA18794}"/>
              </a:ext>
            </a:extLst>
          </p:cNvPr>
          <p:cNvSpPr txBox="1"/>
          <p:nvPr/>
        </p:nvSpPr>
        <p:spPr>
          <a:xfrm>
            <a:off x="2369283" y="7097749"/>
            <a:ext cx="2810313" cy="789669"/>
          </a:xfrm>
          <a:prstGeom prst="rect">
            <a:avLst/>
          </a:prstGeom>
          <a:noFill/>
        </p:spPr>
        <p:txBody>
          <a:bodyPr wrap="square" lIns="0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Tendón </a:t>
            </a:r>
            <a:b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Aquiles</a:t>
            </a:r>
          </a:p>
        </p:txBody>
      </p:sp>
      <p:sp>
        <p:nvSpPr>
          <p:cNvPr id="100" name="Rectángulo redondeado 58">
            <a:extLst>
              <a:ext uri="{FF2B5EF4-FFF2-40B4-BE49-F238E27FC236}">
                <a16:creationId xmlns:a16="http://schemas.microsoft.com/office/drawing/2014/main" id="{7B33A469-A4C5-02AD-B3C6-35A817FD2835}"/>
              </a:ext>
            </a:extLst>
          </p:cNvPr>
          <p:cNvSpPr/>
          <p:nvPr/>
        </p:nvSpPr>
        <p:spPr>
          <a:xfrm>
            <a:off x="1282383" y="3484405"/>
            <a:ext cx="8795628" cy="5235382"/>
          </a:xfrm>
          <a:prstGeom prst="roundRect">
            <a:avLst>
              <a:gd name="adj" fmla="val 8358"/>
            </a:avLst>
          </a:prstGeom>
          <a:noFill/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marL="565427" indent="-565427" algn="l" defTabSz="1507846" rtl="0">
              <a:buFont typeface="Arial" panose="020B0604020202020204" pitchFamily="34" charset="0"/>
              <a:buChar char="•"/>
              <a:defRPr/>
            </a:pPr>
            <a:endParaRPr lang="es-ES" sz="2638" kern="1200" baseline="30000">
              <a:solidFill>
                <a:srgbClr val="7F7F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1" name="Gráfico 100">
            <a:extLst>
              <a:ext uri="{FF2B5EF4-FFF2-40B4-BE49-F238E27FC236}">
                <a16:creationId xmlns:a16="http://schemas.microsoft.com/office/drawing/2014/main" id="{F3A47F92-2731-975B-4E05-351B5F767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1869899" y="6360543"/>
            <a:ext cx="461265" cy="541196"/>
          </a:xfrm>
          <a:prstGeom prst="rect">
            <a:avLst/>
          </a:prstGeom>
        </p:spPr>
      </p:pic>
      <p:pic>
        <p:nvPicPr>
          <p:cNvPr id="102" name="Gráfico 101">
            <a:extLst>
              <a:ext uri="{FF2B5EF4-FFF2-40B4-BE49-F238E27FC236}">
                <a16:creationId xmlns:a16="http://schemas.microsoft.com/office/drawing/2014/main" id="{C4059AAC-92A7-6471-F070-611AE6F3C0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3624081" y="6360543"/>
            <a:ext cx="461265" cy="541196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06671EE6-DAC8-B592-3AA7-9EA6B6374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5141743" y="6360543"/>
            <a:ext cx="461265" cy="541196"/>
          </a:xfrm>
          <a:prstGeom prst="rect">
            <a:avLst/>
          </a:prstGeom>
        </p:spPr>
      </p:pic>
      <p:pic>
        <p:nvPicPr>
          <p:cNvPr id="104" name="Gráfico 103">
            <a:extLst>
              <a:ext uri="{FF2B5EF4-FFF2-40B4-BE49-F238E27FC236}">
                <a16:creationId xmlns:a16="http://schemas.microsoft.com/office/drawing/2014/main" id="{938F8FBE-1EE1-BF8E-45F9-D5903B9817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6856504" y="6360543"/>
            <a:ext cx="461265" cy="541196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8A4A545C-AA56-D2BC-1526-D36BFAD786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1869899" y="7060242"/>
            <a:ext cx="461265" cy="541196"/>
          </a:xfrm>
          <a:prstGeom prst="rect">
            <a:avLst/>
          </a:prstGeom>
        </p:spPr>
      </p:pic>
      <p:pic>
        <p:nvPicPr>
          <p:cNvPr id="106" name="Gráfico 105">
            <a:extLst>
              <a:ext uri="{FF2B5EF4-FFF2-40B4-BE49-F238E27FC236}">
                <a16:creationId xmlns:a16="http://schemas.microsoft.com/office/drawing/2014/main" id="{89863AD3-82F8-4E2B-FC1F-611B742129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3624081" y="7029423"/>
            <a:ext cx="461265" cy="541196"/>
          </a:xfrm>
          <a:prstGeom prst="rect">
            <a:avLst/>
          </a:prstGeom>
        </p:spPr>
      </p:pic>
      <p:pic>
        <p:nvPicPr>
          <p:cNvPr id="107" name="Gráfico 106">
            <a:extLst>
              <a:ext uri="{FF2B5EF4-FFF2-40B4-BE49-F238E27FC236}">
                <a16:creationId xmlns:a16="http://schemas.microsoft.com/office/drawing/2014/main" id="{68E06FB0-10F2-7997-FC36-44E651408C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6846650" y="7060242"/>
            <a:ext cx="461265" cy="541196"/>
          </a:xfrm>
          <a:prstGeom prst="rect">
            <a:avLst/>
          </a:prstGeom>
        </p:spPr>
      </p:pic>
      <p:sp>
        <p:nvSpPr>
          <p:cNvPr id="108" name="Rectángulo redondeado 78">
            <a:extLst>
              <a:ext uri="{FF2B5EF4-FFF2-40B4-BE49-F238E27FC236}">
                <a16:creationId xmlns:a16="http://schemas.microsoft.com/office/drawing/2014/main" id="{AF04EE4B-5784-89A8-76E0-D0AFBCDEFBF0}"/>
              </a:ext>
            </a:extLst>
          </p:cNvPr>
          <p:cNvSpPr/>
          <p:nvPr/>
        </p:nvSpPr>
        <p:spPr>
          <a:xfrm>
            <a:off x="985790" y="3831475"/>
            <a:ext cx="9092223" cy="643508"/>
          </a:xfrm>
          <a:prstGeom prst="roundRect">
            <a:avLst>
              <a:gd name="adj" fmla="val 33141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marL="565427" indent="-565427" algn="l" defTabSz="1507846" rtl="0">
              <a:buFont typeface="Arial" panose="020B0604020202020204" pitchFamily="34" charset="0"/>
              <a:buChar char="•"/>
              <a:defRPr/>
            </a:pPr>
            <a:endParaRPr lang="es-ES" sz="2638" kern="1200" baseline="30000">
              <a:solidFill>
                <a:srgbClr val="7F7F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9" name="Rectángulo redondeado 79">
            <a:extLst>
              <a:ext uri="{FF2B5EF4-FFF2-40B4-BE49-F238E27FC236}">
                <a16:creationId xmlns:a16="http://schemas.microsoft.com/office/drawing/2014/main" id="{2C65C8ED-302F-2B70-482D-BC79ACE4DDFE}"/>
              </a:ext>
            </a:extLst>
          </p:cNvPr>
          <p:cNvSpPr/>
          <p:nvPr/>
        </p:nvSpPr>
        <p:spPr>
          <a:xfrm>
            <a:off x="9819309" y="3439576"/>
            <a:ext cx="3767441" cy="5164671"/>
          </a:xfrm>
          <a:prstGeom prst="roundRect">
            <a:avLst>
              <a:gd name="adj" fmla="val 12833"/>
            </a:avLst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22" tIns="75389" rIns="0" bIns="75389" rtlCol="0" anchor="ctr"/>
          <a:lstStyle/>
          <a:p>
            <a:pPr algn="l" defTabSz="1507846" rtl="0">
              <a:defRPr/>
            </a:pPr>
            <a:r>
              <a:rPr lang="es-ES" sz="2638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Entesis apendiculares afectadas más habitualmente en APs</a:t>
            </a:r>
            <a:r>
              <a:rPr lang="es-ES" sz="2638" kern="1200" baseline="300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D1DAF565-EA6A-F777-5C83-CE715B4A4F23}"/>
              </a:ext>
            </a:extLst>
          </p:cNvPr>
          <p:cNvSpPr txBox="1"/>
          <p:nvPr/>
        </p:nvSpPr>
        <p:spPr>
          <a:xfrm>
            <a:off x="1719826" y="3815554"/>
            <a:ext cx="4818904" cy="645206"/>
          </a:xfrm>
          <a:prstGeom prst="rect">
            <a:avLst/>
          </a:prstGeom>
          <a:noFill/>
        </p:spPr>
        <p:txBody>
          <a:bodyPr wrap="square" lIns="150777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3133" b="1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Detección</a:t>
            </a:r>
            <a:r>
              <a:rPr lang="es-ES" sz="3133" b="1" kern="1200" baseline="300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sp>
        <p:nvSpPr>
          <p:cNvPr id="111" name="CuadroTexto 11">
            <a:extLst>
              <a:ext uri="{FF2B5EF4-FFF2-40B4-BE49-F238E27FC236}">
                <a16:creationId xmlns:a16="http://schemas.microsoft.com/office/drawing/2014/main" id="{E2B9EF4F-149D-B510-11A0-16CF0D499317}"/>
              </a:ext>
            </a:extLst>
          </p:cNvPr>
          <p:cNvSpPr txBox="1"/>
          <p:nvPr/>
        </p:nvSpPr>
        <p:spPr>
          <a:xfrm>
            <a:off x="5648341" y="7064339"/>
            <a:ext cx="1414739" cy="463746"/>
          </a:xfrm>
          <a:prstGeom prst="rect">
            <a:avLst/>
          </a:prstGeom>
          <a:noFill/>
        </p:spPr>
        <p:txBody>
          <a:bodyPr wrap="square" lIns="0" tIns="75389" rIns="150777" bIns="75389" anchor="t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1979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Pelvis</a:t>
            </a:r>
          </a:p>
        </p:txBody>
      </p:sp>
      <p:pic>
        <p:nvPicPr>
          <p:cNvPr id="112" name="Gráfico 63">
            <a:extLst>
              <a:ext uri="{FF2B5EF4-FFF2-40B4-BE49-F238E27FC236}">
                <a16:creationId xmlns:a16="http://schemas.microsoft.com/office/drawing/2014/main" id="{DF7EE42A-E793-CBEB-DC4C-729478816F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5973"/>
          <a:stretch/>
        </p:blipFill>
        <p:spPr>
          <a:xfrm>
            <a:off x="5138547" y="7024608"/>
            <a:ext cx="461265" cy="5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1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3DB49-45A1-74A5-B854-1EB5CF78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7">
            <a:extLst>
              <a:ext uri="{FF2B5EF4-FFF2-40B4-BE49-F238E27FC236}">
                <a16:creationId xmlns:a16="http://schemas.microsoft.com/office/drawing/2014/main" id="{139D61DB-E68F-632F-6A8B-EAC0A108EE3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grpSp>
        <p:nvGrpSpPr>
          <p:cNvPr id="14" name="object 21">
            <a:extLst>
              <a:ext uri="{FF2B5EF4-FFF2-40B4-BE49-F238E27FC236}">
                <a16:creationId xmlns:a16="http://schemas.microsoft.com/office/drawing/2014/main" id="{EAB89F8F-B434-B986-8E14-61486A430F4C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B860055A-E184-45CB-F52E-3523E45700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8A76E463-370B-BF80-A296-A59346039C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F3E7D951-9E4C-4263-730E-039CC0F6B1FF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77BDDBD0-CBF6-4EFD-6060-05AF1DFA72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F528A717-0D0C-F196-CA63-946CB626522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64FF15AC-DCC9-EF09-817F-D40EDBB6B3B8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8D4AF450-C776-8A02-52E8-B6AB5264AE3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CE857144-2EEE-DAD2-CED1-5C0152823DF6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ED168B33-BA9F-09CF-1042-87D9C621F37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E74E3DAE-1721-F1D1-EF47-BD4E6741AE99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23F901E9-FC64-9B36-30C1-9112E196B50B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963947A4-10C0-D93A-DA80-397DED16F8F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F660DC2B-0303-2616-2E83-60409DA24D29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A293C2EA-AE1C-E428-03ED-068A9C85A387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136365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Zhang A, et al.. Clin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2018 Jul-Aug;36(4):551-560.  2.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Kaeley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GS, et al.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Dactylitis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hallmark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Seminars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Rheumatism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2018;48:263–73.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0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Título 3">
            <a:extLst>
              <a:ext uri="{FF2B5EF4-FFF2-40B4-BE49-F238E27FC236}">
                <a16:creationId xmlns:a16="http://schemas.microsoft.com/office/drawing/2014/main" id="{6ADADABF-DA93-7EF0-F875-CB18D0A56691}"/>
              </a:ext>
            </a:extLst>
          </p:cNvPr>
          <p:cNvSpPr txBox="1">
            <a:spLocks/>
          </p:cNvSpPr>
          <p:nvPr/>
        </p:nvSpPr>
        <p:spPr>
          <a:xfrm>
            <a:off x="971228" y="364132"/>
            <a:ext cx="14469295" cy="926403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DACTILITIS: HINCHAZÓN DE TODO UN DEDO</a:t>
            </a: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D176AA9F-5F8F-6B5B-7417-B933E433C43B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0">
            <a:extLst>
              <a:ext uri="{FF2B5EF4-FFF2-40B4-BE49-F238E27FC236}">
                <a16:creationId xmlns:a16="http://schemas.microsoft.com/office/drawing/2014/main" id="{E9CBA9EE-0314-269E-349C-866BCC38C8A5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6C2F876-93E4-9B84-3C94-9AB9A2FDD4BB}"/>
              </a:ext>
            </a:extLst>
          </p:cNvPr>
          <p:cNvSpPr txBox="1">
            <a:spLocks/>
          </p:cNvSpPr>
          <p:nvPr/>
        </p:nvSpPr>
        <p:spPr>
          <a:xfrm>
            <a:off x="1539663" y="1720431"/>
            <a:ext cx="13835979" cy="1473019"/>
          </a:xfrm>
          <a:prstGeom prst="rect">
            <a:avLst/>
          </a:prstGeom>
        </p:spPr>
        <p:txBody>
          <a:bodyPr vert="horz" lIns="150781" tIns="75390" rIns="150781" bIns="75390" rtlCol="0" anchor="t">
            <a:normAutofit lnSpcReduction="10000"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959D"/>
              </a:buClr>
            </a:pPr>
            <a:r>
              <a:rPr lang="es-ES" sz="33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Ocurre en un </a:t>
            </a:r>
            <a:r>
              <a:rPr lang="es-ES" sz="54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50% </a:t>
            </a:r>
            <a:r>
              <a:rPr lang="es-ES" sz="3300" b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los pacientes.</a:t>
            </a:r>
            <a:r>
              <a:rPr lang="es-ES" sz="3300" b="1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  <a:p>
            <a:pPr>
              <a:buClr>
                <a:srgbClr val="EC959D"/>
              </a:buClr>
            </a:pPr>
            <a:r>
              <a:rPr lang="es-ES" sz="33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 un </a:t>
            </a:r>
            <a:r>
              <a:rPr lang="es-ES" sz="3300" b="1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marcador de la progresión de la enfermedad.</a:t>
            </a:r>
            <a:r>
              <a:rPr lang="es-ES" sz="3300" b="1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67AE0F14-ED42-A2ED-4EDD-6E69E56C667F}"/>
              </a:ext>
            </a:extLst>
          </p:cNvPr>
          <p:cNvSpPr txBox="1">
            <a:spLocks/>
          </p:cNvSpPr>
          <p:nvPr/>
        </p:nvSpPr>
        <p:spPr>
          <a:xfrm>
            <a:off x="593053" y="10352452"/>
            <a:ext cx="17947098" cy="382555"/>
          </a:xfrm>
          <a:prstGeom prst="rect">
            <a:avLst/>
          </a:prstGeom>
        </p:spPr>
        <p:txBody>
          <a:bodyPr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1649">
              <a:solidFill>
                <a:schemeClr val="tx1">
                  <a:lumMod val="50000"/>
                  <a:lumOff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43DDC62-9D62-DB83-E68E-0DAD57022C7D}"/>
              </a:ext>
            </a:extLst>
          </p:cNvPr>
          <p:cNvSpPr txBox="1"/>
          <p:nvPr/>
        </p:nvSpPr>
        <p:spPr>
          <a:xfrm>
            <a:off x="1594938" y="5430752"/>
            <a:ext cx="5002320" cy="1356491"/>
          </a:xfrm>
          <a:prstGeom prst="rect">
            <a:avLst/>
          </a:prstGeom>
          <a:noFill/>
        </p:spPr>
        <p:txBody>
          <a:bodyPr wrap="square" lIns="150777" tIns="75389" rIns="150777" bIns="75389" anchor="t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2474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caracteriza por </a:t>
            </a:r>
            <a:r>
              <a:rPr lang="es-ES" sz="2474" b="1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dos o más articulaciones contiguas inflamadas </a:t>
            </a:r>
            <a:r>
              <a:rPr lang="es-ES" sz="2474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 un solo dedo.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115BFEC-03C4-1D65-3EC8-2273D3C19C73}"/>
              </a:ext>
            </a:extLst>
          </p:cNvPr>
          <p:cNvSpPr txBox="1"/>
          <p:nvPr/>
        </p:nvSpPr>
        <p:spPr>
          <a:xfrm>
            <a:off x="1594938" y="7167266"/>
            <a:ext cx="5234953" cy="1356491"/>
          </a:xfrm>
          <a:prstGeom prst="rect">
            <a:avLst/>
          </a:prstGeom>
          <a:noFill/>
        </p:spPr>
        <p:txBody>
          <a:bodyPr wrap="square" lIns="150777" tIns="75389" rIns="150777" bIns="75389" anchor="t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2474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Puede verse con un examen simple</a:t>
            </a:r>
            <a:r>
              <a:rPr lang="es-ES" sz="2474" b="1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comparando las partes afectadas con las no afectadas</a:t>
            </a:r>
            <a:r>
              <a:rPr lang="es-ES" sz="2474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0F4B8DA5-5EE1-9A17-9679-DE1563A060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467" r="60454"/>
          <a:stretch/>
        </p:blipFill>
        <p:spPr>
          <a:xfrm>
            <a:off x="8458644" y="5288391"/>
            <a:ext cx="4184148" cy="3769906"/>
          </a:xfrm>
          <a:prstGeom prst="roundRect">
            <a:avLst>
              <a:gd name="adj" fmla="val 7715"/>
            </a:avLst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7A6AB797-9F55-5D93-0F23-1C5CB37BE2C4}"/>
              </a:ext>
            </a:extLst>
          </p:cNvPr>
          <p:cNvSpPr txBox="1"/>
          <p:nvPr/>
        </p:nvSpPr>
        <p:spPr>
          <a:xfrm>
            <a:off x="8917553" y="9225989"/>
            <a:ext cx="10052050" cy="431429"/>
          </a:xfrm>
          <a:prstGeom prst="rect">
            <a:avLst/>
          </a:prstGeom>
          <a:noFill/>
        </p:spPr>
        <p:txBody>
          <a:bodyPr wrap="square" lIns="150777" tIns="75389" rIns="150777" bIns="75389">
            <a:spAutoFit/>
          </a:bodyPr>
          <a:lstStyle/>
          <a:p>
            <a:pPr algn="r" defTabSz="1507846" rtl="0">
              <a:defRPr/>
            </a:pPr>
            <a:r>
              <a:rPr lang="es-ES" sz="1814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Figura 1 de </a:t>
            </a:r>
            <a:r>
              <a:rPr lang="es-ES" sz="1814" kern="1200" err="1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Kaeley</a:t>
            </a:r>
            <a:r>
              <a:rPr lang="es-ES" sz="1814" kern="12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G.S, et al.</a:t>
            </a:r>
            <a:r>
              <a:rPr lang="es-ES" sz="1814" kern="1200" baseline="30000">
                <a:solidFill>
                  <a:srgbClr val="7F7F7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endParaRPr lang="es-ES" sz="2968" kern="1200" baseline="30000">
              <a:solidFill>
                <a:srgbClr val="7F7F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366D78D1-7B76-D3CA-31E2-317B99FFC0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525" t="10467" r="2203"/>
          <a:stretch/>
        </p:blipFill>
        <p:spPr>
          <a:xfrm>
            <a:off x="13121522" y="5288390"/>
            <a:ext cx="5848083" cy="3769908"/>
          </a:xfrm>
          <a:prstGeom prst="roundRect">
            <a:avLst>
              <a:gd name="adj" fmla="val 8567"/>
            </a:avLst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0C9DA35F-ED8B-9BA3-3D25-79FB9CDE57F6}"/>
              </a:ext>
            </a:extLst>
          </p:cNvPr>
          <p:cNvSpPr/>
          <p:nvPr/>
        </p:nvSpPr>
        <p:spPr>
          <a:xfrm>
            <a:off x="8127002" y="5004430"/>
            <a:ext cx="764569" cy="7645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algn="ctr" defTabSz="1507846" rtl="0">
              <a:defRPr/>
            </a:pPr>
            <a:r>
              <a:rPr lang="es-ES" sz="2968" b="1" kern="120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6D7EFE99-C62E-4870-E6B9-06AC1297E33F}"/>
              </a:ext>
            </a:extLst>
          </p:cNvPr>
          <p:cNvSpPr/>
          <p:nvPr/>
        </p:nvSpPr>
        <p:spPr>
          <a:xfrm>
            <a:off x="12758128" y="5004430"/>
            <a:ext cx="764569" cy="7645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algn="ctr" defTabSz="1507846" rtl="0">
              <a:defRPr/>
            </a:pPr>
            <a:r>
              <a:rPr lang="es-ES" sz="2968" b="1" kern="120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</a:t>
            </a:r>
          </a:p>
        </p:txBody>
      </p:sp>
      <p:sp>
        <p:nvSpPr>
          <p:cNvPr id="37" name="Rectángulo redondeado 17">
            <a:extLst>
              <a:ext uri="{FF2B5EF4-FFF2-40B4-BE49-F238E27FC236}">
                <a16:creationId xmlns:a16="http://schemas.microsoft.com/office/drawing/2014/main" id="{380B36B5-4B25-BB1D-5176-7590CCE41A20}"/>
              </a:ext>
            </a:extLst>
          </p:cNvPr>
          <p:cNvSpPr/>
          <p:nvPr/>
        </p:nvSpPr>
        <p:spPr>
          <a:xfrm>
            <a:off x="1267823" y="4871935"/>
            <a:ext cx="6476897" cy="3812703"/>
          </a:xfrm>
          <a:prstGeom prst="roundRect">
            <a:avLst>
              <a:gd name="adj" fmla="val 12833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marL="565427" indent="-565427" algn="l" defTabSz="1507846" rtl="0">
              <a:buFont typeface="Arial" panose="020B0604020202020204" pitchFamily="34" charset="0"/>
              <a:buChar char="•"/>
              <a:defRPr/>
            </a:pPr>
            <a:endParaRPr lang="es-ES" sz="2638" kern="1200" baseline="30000">
              <a:solidFill>
                <a:srgbClr val="7F7F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8" name="Rectángulo redondeado 87">
            <a:extLst>
              <a:ext uri="{FF2B5EF4-FFF2-40B4-BE49-F238E27FC236}">
                <a16:creationId xmlns:a16="http://schemas.microsoft.com/office/drawing/2014/main" id="{1D7CC356-BC9F-BE0C-FBEE-8F7465AF5F2D}"/>
              </a:ext>
            </a:extLst>
          </p:cNvPr>
          <p:cNvSpPr/>
          <p:nvPr/>
        </p:nvSpPr>
        <p:spPr>
          <a:xfrm>
            <a:off x="7765782" y="3539016"/>
            <a:ext cx="11513829" cy="1154455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algn="ctr" defTabSz="1507846" rtl="0">
              <a:defRPr/>
            </a:pPr>
            <a:r>
              <a:rPr lang="es-ES" sz="2474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Imágenes de dedo del pie y pulgar con dactilitis: </a:t>
            </a:r>
            <a:r>
              <a:rPr lang="es-ES" sz="2474" b="1" kern="120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A)</a:t>
            </a:r>
            <a:r>
              <a:rPr lang="es-ES" sz="2474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2474" b="1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dactilitis en el 4º dedo del pie derecho. </a:t>
            </a:r>
            <a:r>
              <a:rPr lang="es-ES" sz="2474" b="1" kern="120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B)</a:t>
            </a:r>
            <a:r>
              <a:rPr lang="es-ES" sz="2474" kern="120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2474" b="1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dactilitis en el pulgar izquierdo</a:t>
            </a:r>
            <a:r>
              <a:rPr lang="es-ES" sz="2474" b="1" kern="1200" baseline="300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611B5DEC-D292-228E-BEAA-78D2D9193B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5973"/>
          <a:stretch/>
        </p:blipFill>
        <p:spPr>
          <a:xfrm>
            <a:off x="1133676" y="5458124"/>
            <a:ext cx="461265" cy="541196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34E6760A-3414-1427-40C2-804149CF4D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5973"/>
          <a:stretch/>
        </p:blipFill>
        <p:spPr>
          <a:xfrm>
            <a:off x="1133675" y="7169292"/>
            <a:ext cx="461265" cy="541196"/>
          </a:xfrm>
          <a:prstGeom prst="rect">
            <a:avLst/>
          </a:prstGeom>
        </p:spPr>
      </p:pic>
      <p:sp>
        <p:nvSpPr>
          <p:cNvPr id="45" name="Rectángulo redondeado 31">
            <a:extLst>
              <a:ext uri="{FF2B5EF4-FFF2-40B4-BE49-F238E27FC236}">
                <a16:creationId xmlns:a16="http://schemas.microsoft.com/office/drawing/2014/main" id="{0E50458D-8B82-5A09-9E55-435EA3511573}"/>
              </a:ext>
            </a:extLst>
          </p:cNvPr>
          <p:cNvSpPr/>
          <p:nvPr/>
        </p:nvSpPr>
        <p:spPr>
          <a:xfrm>
            <a:off x="621711" y="4090701"/>
            <a:ext cx="6773492" cy="643508"/>
          </a:xfrm>
          <a:prstGeom prst="roundRect">
            <a:avLst>
              <a:gd name="adj" fmla="val 33141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77" tIns="75389" rIns="150777" bIns="75389" rtlCol="0" anchor="ctr"/>
          <a:lstStyle/>
          <a:p>
            <a:pPr marL="565427" indent="-565427" algn="l" defTabSz="1507846" rtl="0">
              <a:buFont typeface="Arial" panose="020B0604020202020204" pitchFamily="34" charset="0"/>
              <a:buChar char="•"/>
              <a:defRPr/>
            </a:pPr>
            <a:endParaRPr lang="es-ES" sz="2638" kern="1200" baseline="30000">
              <a:solidFill>
                <a:srgbClr val="7F7F7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9F1DBAE4-3C21-9BE2-74A7-797CBAC85D09}"/>
              </a:ext>
            </a:extLst>
          </p:cNvPr>
          <p:cNvSpPr txBox="1"/>
          <p:nvPr/>
        </p:nvSpPr>
        <p:spPr>
          <a:xfrm>
            <a:off x="1263102" y="4059570"/>
            <a:ext cx="4818904" cy="645206"/>
          </a:xfrm>
          <a:prstGeom prst="rect">
            <a:avLst/>
          </a:prstGeom>
          <a:noFill/>
        </p:spPr>
        <p:txBody>
          <a:bodyPr wrap="square" lIns="150777" tIns="75389" rIns="150777" bIns="75389">
            <a:spAutoFit/>
          </a:bodyPr>
          <a:lstStyle/>
          <a:p>
            <a:pPr algn="l" defTabSz="1507846" rtl="0">
              <a:lnSpc>
                <a:spcPct val="107000"/>
              </a:lnSpc>
              <a:spcAft>
                <a:spcPts val="1759"/>
              </a:spcAft>
              <a:defRPr/>
            </a:pPr>
            <a:r>
              <a:rPr lang="es-ES" sz="3133" b="1" kern="12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Detección</a:t>
            </a:r>
            <a:r>
              <a:rPr lang="es-ES" sz="3133" b="1" kern="1200" baseline="30000">
                <a:solidFill>
                  <a:prstClr val="whit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8255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44ABB7E-A85D-FEC7-2E08-10990B24E463}"/>
              </a:ext>
            </a:extLst>
          </p:cNvPr>
          <p:cNvSpPr/>
          <p:nvPr/>
        </p:nvSpPr>
        <p:spPr>
          <a:xfrm>
            <a:off x="669802" y="2082090"/>
            <a:ext cx="18440400" cy="6605417"/>
          </a:xfrm>
          <a:prstGeom prst="roundRect">
            <a:avLst/>
          </a:prstGeom>
          <a:solidFill>
            <a:srgbClr val="E1EBEE"/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BD629F2A-5830-5F3A-044C-2803705F17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B68128C6-7EB0-A5E0-B3A5-18648A6B9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79" b="17427"/>
          <a:stretch>
            <a:fillRect/>
          </a:stretch>
        </p:blipFill>
        <p:spPr>
          <a:xfrm>
            <a:off x="11042650" y="2621843"/>
            <a:ext cx="6605785" cy="5645177"/>
          </a:xfrm>
          <a:prstGeom prst="rect">
            <a:avLst/>
          </a:prstGeom>
          <a:noFill/>
          <a:ln w="38100" cap="flat">
            <a:solidFill>
              <a:srgbClr val="1D6985"/>
            </a:solidFill>
          </a:ln>
        </p:spPr>
      </p:pic>
      <p:pic>
        <p:nvPicPr>
          <p:cNvPr id="6" name="object 19">
            <a:extLst>
              <a:ext uri="{FF2B5EF4-FFF2-40B4-BE49-F238E27FC236}">
                <a16:creationId xmlns:a16="http://schemas.microsoft.com/office/drawing/2014/main" id="{6571FB6F-8A3E-0952-180D-B838C0A277D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37F438F6-43B2-3993-34B3-4DCD0BB06F14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/>
              <a:t>DIAGNÓSTICO DIFERENCIAL</a:t>
            </a:r>
            <a:r>
              <a:rPr lang="en-US" sz="3600" baseline="30000"/>
              <a:t>1</a:t>
            </a:r>
            <a:endParaRPr lang="en-US" sz="3600" spc="-10"/>
          </a:p>
        </p:txBody>
      </p:sp>
      <p:sp>
        <p:nvSpPr>
          <p:cNvPr id="8" name="object 48">
            <a:extLst>
              <a:ext uri="{FF2B5EF4-FFF2-40B4-BE49-F238E27FC236}">
                <a16:creationId xmlns:a16="http://schemas.microsoft.com/office/drawing/2014/main" id="{D6EB3B36-A180-4168-F1F2-B2952DF7F0E2}"/>
              </a:ext>
            </a:extLst>
          </p:cNvPr>
          <p:cNvSpPr txBox="1"/>
          <p:nvPr/>
        </p:nvSpPr>
        <p:spPr>
          <a:xfrm>
            <a:off x="1452329" y="3866487"/>
            <a:ext cx="9352073" cy="31004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0" marR="502920" indent="-342900">
              <a:lnSpc>
                <a:spcPct val="150000"/>
              </a:lnSpc>
              <a:spcBef>
                <a:spcPts val="95"/>
              </a:spcBef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_tradnl" sz="2700" b="1">
                <a:solidFill>
                  <a:srgbClr val="1D6985"/>
                </a:solidFill>
                <a:latin typeface="Noto Sans"/>
                <a:cs typeface="Noto Sans"/>
              </a:rPr>
              <a:t>Clínico</a:t>
            </a:r>
          </a:p>
          <a:p>
            <a:pPr marL="381000" marR="502920" indent="-342900">
              <a:lnSpc>
                <a:spcPct val="150000"/>
              </a:lnSpc>
              <a:spcBef>
                <a:spcPts val="95"/>
              </a:spcBef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_tradnl" sz="2700" b="1">
                <a:solidFill>
                  <a:srgbClr val="1D6985"/>
                </a:solidFill>
                <a:latin typeface="Noto Sans"/>
                <a:cs typeface="Noto Sans"/>
              </a:rPr>
              <a:t>Lesiones características: </a:t>
            </a:r>
            <a:r>
              <a:rPr lang="es-ES_tradnl" sz="2700">
                <a:solidFill>
                  <a:srgbClr val="7F8487"/>
                </a:solidFill>
                <a:latin typeface="Noto Sans"/>
                <a:cs typeface="Noto Sans"/>
              </a:rPr>
              <a:t>placas eritematosas, de bordes bien definidos y descamación plateada</a:t>
            </a:r>
          </a:p>
          <a:p>
            <a:pPr marL="381000" marR="502920" indent="-342900">
              <a:lnSpc>
                <a:spcPct val="150000"/>
              </a:lnSpc>
              <a:spcBef>
                <a:spcPts val="95"/>
              </a:spcBef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_tradnl" sz="2700" b="1">
                <a:solidFill>
                  <a:srgbClr val="1D6985"/>
                </a:solidFill>
                <a:latin typeface="Noto Sans"/>
                <a:cs typeface="Noto Sans"/>
              </a:rPr>
              <a:t>Fenómeno de </a:t>
            </a:r>
            <a:r>
              <a:rPr lang="es-ES_tradnl" sz="2700" b="1" err="1">
                <a:solidFill>
                  <a:srgbClr val="1D6985"/>
                </a:solidFill>
                <a:latin typeface="Noto Sans"/>
                <a:cs typeface="Noto Sans"/>
              </a:rPr>
              <a:t>Koebner</a:t>
            </a:r>
            <a:endParaRPr lang="es-ES" sz="2700" b="1">
              <a:solidFill>
                <a:srgbClr val="1D6985"/>
              </a:solidFill>
              <a:latin typeface="Noto Sans"/>
              <a:cs typeface="Noto Sans"/>
            </a:endParaRPr>
          </a:p>
          <a:p>
            <a:pPr marL="381000" marR="502920" indent="-342900">
              <a:lnSpc>
                <a:spcPct val="150000"/>
              </a:lnSpc>
              <a:spcBef>
                <a:spcPts val="95"/>
              </a:spcBef>
              <a:buClr>
                <a:srgbClr val="EC959D"/>
              </a:buClr>
              <a:buFont typeface="Arial" panose="020B0604020202020204" pitchFamily="34" charset="0"/>
              <a:buChar char="•"/>
            </a:pPr>
            <a:r>
              <a:rPr lang="es-ES" sz="2700" b="1">
                <a:solidFill>
                  <a:srgbClr val="1D6985"/>
                </a:solidFill>
                <a:latin typeface="Noto Sans"/>
                <a:cs typeface="Noto Sans"/>
              </a:rPr>
              <a:t>Localizaciones características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D989358-39CA-C225-BF21-3D84A85614E1}"/>
              </a:ext>
            </a:extLst>
          </p:cNvPr>
          <p:cNvSpPr txBox="1"/>
          <p:nvPr/>
        </p:nvSpPr>
        <p:spPr>
          <a:xfrm>
            <a:off x="1151166" y="9836044"/>
            <a:ext cx="18440400" cy="241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1. Luna Cerón E, Flores Camargo AA, Bonilla Hernández R, Vichi Lima LJ, Gómez Gutiérrez AK. Abordaje diagnóstico y manejo de psoriasis en atención primaria. Aten Fam. 2021;28(1):54-61. doi:10.22201/fm.14058871p.2021.1.77662.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3226E4C5-2084-AB6C-F44E-22C1406DFF18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A65F704C-43D3-9E7B-974E-BAF6A7886C4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73356558-D2EB-3209-E18C-BD44B0AE8C6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A4BAC207-4A90-D36B-53E0-4DF5BD1A896C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FA82016F-F568-90A5-A4EE-B14012FE4BC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B6DADF19-7775-0297-19BA-18DBBB6B5DB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1B6AD79E-F2FD-5D94-2B02-7BE7E6B35DF0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D9B1BA38-D9DA-63AB-9486-A63D6C216AA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09C70E13-6AFC-F78B-12EB-4830D27EE303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C8715A01-D2E8-21E1-C772-0210F12C6BC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6FDD04AA-87BD-07D6-09DB-248ED94A69CE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C21B13D0-807B-0D66-BC70-E25BDFA9643B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A9D1F0FA-E010-4D35-C2FA-997CDC56A5C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CBC38F5D-AECB-E2DF-68D5-D93711F474FC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0E990-8FA7-7985-FC43-FC278F3D5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7">
            <a:extLst>
              <a:ext uri="{FF2B5EF4-FFF2-40B4-BE49-F238E27FC236}">
                <a16:creationId xmlns:a16="http://schemas.microsoft.com/office/drawing/2014/main" id="{6E81BFAB-BBD5-B623-310E-960FEDBD13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grpSp>
        <p:nvGrpSpPr>
          <p:cNvPr id="14" name="object 21">
            <a:extLst>
              <a:ext uri="{FF2B5EF4-FFF2-40B4-BE49-F238E27FC236}">
                <a16:creationId xmlns:a16="http://schemas.microsoft.com/office/drawing/2014/main" id="{2EB35B25-DB72-2657-E3B7-859B945D149F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66C41DF3-2180-0663-B185-5B67D93E83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23">
              <a:extLst>
                <a:ext uri="{FF2B5EF4-FFF2-40B4-BE49-F238E27FC236}">
                  <a16:creationId xmlns:a16="http://schemas.microsoft.com/office/drawing/2014/main" id="{65E2616C-8CF4-6024-20F3-4FE25E064F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24">
              <a:extLst>
                <a:ext uri="{FF2B5EF4-FFF2-40B4-BE49-F238E27FC236}">
                  <a16:creationId xmlns:a16="http://schemas.microsoft.com/office/drawing/2014/main" id="{52B2CE5D-6797-756B-CA2B-C81476329BBE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">
              <a:extLst>
                <a:ext uri="{FF2B5EF4-FFF2-40B4-BE49-F238E27FC236}">
                  <a16:creationId xmlns:a16="http://schemas.microsoft.com/office/drawing/2014/main" id="{AC03A892-A4BF-2DD2-87A1-2AFA380F944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26">
              <a:extLst>
                <a:ext uri="{FF2B5EF4-FFF2-40B4-BE49-F238E27FC236}">
                  <a16:creationId xmlns:a16="http://schemas.microsoft.com/office/drawing/2014/main" id="{F5B6F76B-8BA3-DB51-C1F5-990D270E8BD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1D203671-65C9-D785-6A45-E408ACCB8D66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8">
              <a:extLst>
                <a:ext uri="{FF2B5EF4-FFF2-40B4-BE49-F238E27FC236}">
                  <a16:creationId xmlns:a16="http://schemas.microsoft.com/office/drawing/2014/main" id="{C7D7EE66-C897-AA15-B2CF-38C0E19BDD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440E5D0C-DC80-5DC6-6C70-5A69468A6526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30">
              <a:extLst>
                <a:ext uri="{FF2B5EF4-FFF2-40B4-BE49-F238E27FC236}">
                  <a16:creationId xmlns:a16="http://schemas.microsoft.com/office/drawing/2014/main" id="{BE7B0CF3-E4E8-C9D9-FD17-2CBFAE6014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FED08CAF-6033-9EBC-0CFB-1330744851E8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B1FE904E-823A-5689-C46A-06BDB2B277CD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3">
              <a:extLst>
                <a:ext uri="{FF2B5EF4-FFF2-40B4-BE49-F238E27FC236}">
                  <a16:creationId xmlns:a16="http://schemas.microsoft.com/office/drawing/2014/main" id="{4F5D2434-01F6-DE22-4F11-9D8673806A6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34">
              <a:extLst>
                <a:ext uri="{FF2B5EF4-FFF2-40B4-BE49-F238E27FC236}">
                  <a16:creationId xmlns:a16="http://schemas.microsoft.com/office/drawing/2014/main" id="{BFE0DB42-4923-9AD8-8B2B-44BA76D34A7B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Marcador de contenido 44">
            <a:extLst>
              <a:ext uri="{FF2B5EF4-FFF2-40B4-BE49-F238E27FC236}">
                <a16:creationId xmlns:a16="http://schemas.microsoft.com/office/drawing/2014/main" id="{47C9D24D-D617-2FE5-FF96-11FB20A2C6C6}"/>
              </a:ext>
            </a:extLst>
          </p:cNvPr>
          <p:cNvSpPr txBox="1">
            <a:spLocks/>
          </p:cNvSpPr>
          <p:nvPr/>
        </p:nvSpPr>
        <p:spPr>
          <a:xfrm>
            <a:off x="3057602" y="10433456"/>
            <a:ext cx="13636575" cy="51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Belinchón I, Salgado-Boquete L, López-Ferrer A, Ferran M, Coto-Segura P, Rivera R, Vidal D, Rodríguez L, de la Cueva P,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Queiro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Dermatologists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' Role in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Early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Diagnosis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Psoriatic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Arthritis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Expert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Recommendations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Actas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Dermosifiliogr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(Engl Ed). 2020 Dec;111(10):835-846. English,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Spanish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doi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10.1016/j.ad.2020.06.004. </a:t>
            </a:r>
            <a:r>
              <a:rPr lang="es-ES" sz="100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Epub</a:t>
            </a:r>
            <a:r>
              <a:rPr lang="es-ES" sz="1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2020 Jul 10. PMID: 32659259; PMCID: PMC7351070.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0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Título 3">
            <a:extLst>
              <a:ext uri="{FF2B5EF4-FFF2-40B4-BE49-F238E27FC236}">
                <a16:creationId xmlns:a16="http://schemas.microsoft.com/office/drawing/2014/main" id="{F6921A42-C517-9E27-2BDA-391D840632C0}"/>
              </a:ext>
            </a:extLst>
          </p:cNvPr>
          <p:cNvSpPr txBox="1">
            <a:spLocks/>
          </p:cNvSpPr>
          <p:nvPr/>
        </p:nvSpPr>
        <p:spPr>
          <a:xfrm>
            <a:off x="971228" y="364132"/>
            <a:ext cx="14469295" cy="926403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rgbClr val="0134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325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¿QUÉ TENEMOS QUE PREGUNTAR?</a:t>
            </a: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0545115C-FABA-CBC3-C4DA-69ECC535745D}"/>
              </a:ext>
            </a:extLst>
          </p:cNvPr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0">
            <a:extLst>
              <a:ext uri="{FF2B5EF4-FFF2-40B4-BE49-F238E27FC236}">
                <a16:creationId xmlns:a16="http://schemas.microsoft.com/office/drawing/2014/main" id="{974771BE-8BF2-53F0-EACA-49F419263765}"/>
              </a:ext>
            </a:extLst>
          </p:cNvPr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2C1EB1BF-0F52-01D1-95F4-19819B53CCE6}"/>
              </a:ext>
            </a:extLst>
          </p:cNvPr>
          <p:cNvSpPr txBox="1">
            <a:spLocks/>
          </p:cNvSpPr>
          <p:nvPr/>
        </p:nvSpPr>
        <p:spPr>
          <a:xfrm>
            <a:off x="593053" y="10352452"/>
            <a:ext cx="17947098" cy="382555"/>
          </a:xfrm>
          <a:prstGeom prst="rect">
            <a:avLst/>
          </a:prstGeom>
        </p:spPr>
        <p:txBody>
          <a:bodyPr>
            <a:noAutofit/>
          </a:bodyPr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46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Clr>
                <a:srgbClr val="AAC1E6"/>
              </a:buClr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1649">
              <a:solidFill>
                <a:schemeClr val="tx1">
                  <a:lumMod val="50000"/>
                  <a:lumOff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727FB2-DCEA-1335-0FB9-391405E41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0"/>
          <a:stretch/>
        </p:blipFill>
        <p:spPr>
          <a:xfrm>
            <a:off x="2346618" y="2360431"/>
            <a:ext cx="7032336" cy="70207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BE851E-F400-1F53-A287-BBB96DBCF5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45"/>
          <a:stretch/>
        </p:blipFill>
        <p:spPr>
          <a:xfrm>
            <a:off x="10270597" y="2360433"/>
            <a:ext cx="7154098" cy="70207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8548D8-DDCE-38CF-84F4-EDCF6EA0C481}"/>
              </a:ext>
            </a:extLst>
          </p:cNvPr>
          <p:cNvSpPr txBox="1"/>
          <p:nvPr/>
        </p:nvSpPr>
        <p:spPr>
          <a:xfrm>
            <a:off x="2053708" y="1654667"/>
            <a:ext cx="16193532" cy="49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 rtl="0"/>
            <a:r>
              <a:rPr lang="es-ES" sz="2638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Características clínicas de la artritis inflamatoria, entesitis, dactilitis y espondilitis o dolor axial</a:t>
            </a:r>
          </a:p>
        </p:txBody>
      </p:sp>
    </p:spTree>
    <p:extLst>
      <p:ext uri="{BB962C8B-B14F-4D97-AF65-F5344CB8AC3E}">
        <p14:creationId xmlns:p14="http://schemas.microsoft.com/office/powerpoint/2010/main" val="3734935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4264" y="1888937"/>
            <a:ext cx="17578705" cy="6862445"/>
            <a:chOff x="1254263" y="1888936"/>
            <a:chExt cx="17578705" cy="6862445"/>
          </a:xfrm>
        </p:grpSpPr>
        <p:sp>
          <p:nvSpPr>
            <p:cNvPr id="3" name="object 3"/>
            <p:cNvSpPr/>
            <p:nvPr/>
          </p:nvSpPr>
          <p:spPr>
            <a:xfrm>
              <a:off x="1254263" y="2280004"/>
              <a:ext cx="17562195" cy="6471285"/>
            </a:xfrm>
            <a:custGeom>
              <a:avLst/>
              <a:gdLst/>
              <a:ahLst/>
              <a:cxnLst/>
              <a:rect l="l" t="t" r="r" b="b"/>
              <a:pathLst>
                <a:path w="17562195" h="6471284">
                  <a:moveTo>
                    <a:pt x="17561664" y="0"/>
                  </a:moveTo>
                  <a:lnTo>
                    <a:pt x="0" y="0"/>
                  </a:lnTo>
                  <a:lnTo>
                    <a:pt x="0" y="5986927"/>
                  </a:lnTo>
                  <a:lnTo>
                    <a:pt x="2216" y="6033564"/>
                  </a:lnTo>
                  <a:lnTo>
                    <a:pt x="8731" y="6078947"/>
                  </a:lnTo>
                  <a:lnTo>
                    <a:pt x="19342" y="6122873"/>
                  </a:lnTo>
                  <a:lnTo>
                    <a:pt x="33845" y="6165139"/>
                  </a:lnTo>
                  <a:lnTo>
                    <a:pt x="52037" y="6205541"/>
                  </a:lnTo>
                  <a:lnTo>
                    <a:pt x="73716" y="6243878"/>
                  </a:lnTo>
                  <a:lnTo>
                    <a:pt x="98679" y="6279945"/>
                  </a:lnTo>
                  <a:lnTo>
                    <a:pt x="126722" y="6313541"/>
                  </a:lnTo>
                  <a:lnTo>
                    <a:pt x="157643" y="6344462"/>
                  </a:lnTo>
                  <a:lnTo>
                    <a:pt x="191239" y="6372505"/>
                  </a:lnTo>
                  <a:lnTo>
                    <a:pt x="227306" y="6397468"/>
                  </a:lnTo>
                  <a:lnTo>
                    <a:pt x="265643" y="6419147"/>
                  </a:lnTo>
                  <a:lnTo>
                    <a:pt x="306046" y="6437339"/>
                  </a:lnTo>
                  <a:lnTo>
                    <a:pt x="348311" y="6451842"/>
                  </a:lnTo>
                  <a:lnTo>
                    <a:pt x="392237" y="6462453"/>
                  </a:lnTo>
                  <a:lnTo>
                    <a:pt x="437620" y="6468968"/>
                  </a:lnTo>
                  <a:lnTo>
                    <a:pt x="484257" y="6471185"/>
                  </a:lnTo>
                  <a:lnTo>
                    <a:pt x="17077406" y="6471185"/>
                  </a:lnTo>
                  <a:lnTo>
                    <a:pt x="17124043" y="6468968"/>
                  </a:lnTo>
                  <a:lnTo>
                    <a:pt x="17169426" y="6462453"/>
                  </a:lnTo>
                  <a:lnTo>
                    <a:pt x="17213352" y="6451842"/>
                  </a:lnTo>
                  <a:lnTo>
                    <a:pt x="17255618" y="6437339"/>
                  </a:lnTo>
                  <a:lnTo>
                    <a:pt x="17296020" y="6419147"/>
                  </a:lnTo>
                  <a:lnTo>
                    <a:pt x="17334357" y="6397468"/>
                  </a:lnTo>
                  <a:lnTo>
                    <a:pt x="17370424" y="6372505"/>
                  </a:lnTo>
                  <a:lnTo>
                    <a:pt x="17404020" y="6344462"/>
                  </a:lnTo>
                  <a:lnTo>
                    <a:pt x="17434941" y="6313541"/>
                  </a:lnTo>
                  <a:lnTo>
                    <a:pt x="17462984" y="6279945"/>
                  </a:lnTo>
                  <a:lnTo>
                    <a:pt x="17487947" y="6243878"/>
                  </a:lnTo>
                  <a:lnTo>
                    <a:pt x="17509626" y="6205541"/>
                  </a:lnTo>
                  <a:lnTo>
                    <a:pt x="17527818" y="6165139"/>
                  </a:lnTo>
                  <a:lnTo>
                    <a:pt x="17542321" y="6122873"/>
                  </a:lnTo>
                  <a:lnTo>
                    <a:pt x="17552932" y="6078947"/>
                  </a:lnTo>
                  <a:lnTo>
                    <a:pt x="17559447" y="6033564"/>
                  </a:lnTo>
                  <a:lnTo>
                    <a:pt x="17561664" y="5986927"/>
                  </a:lnTo>
                  <a:lnTo>
                    <a:pt x="17561664" y="0"/>
                  </a:lnTo>
                  <a:close/>
                </a:path>
              </a:pathLst>
            </a:custGeom>
            <a:solidFill>
              <a:srgbClr val="FBE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58734" y="1898778"/>
              <a:ext cx="8422005" cy="803910"/>
            </a:xfrm>
            <a:custGeom>
              <a:avLst/>
              <a:gdLst/>
              <a:ahLst/>
              <a:cxnLst/>
              <a:rect l="l" t="t" r="r" b="b"/>
              <a:pathLst>
                <a:path w="8422005" h="803910">
                  <a:moveTo>
                    <a:pt x="8019619" y="0"/>
                  </a:moveTo>
                  <a:lnTo>
                    <a:pt x="401903" y="0"/>
                  </a:lnTo>
                  <a:lnTo>
                    <a:pt x="355034" y="2703"/>
                  </a:lnTo>
                  <a:lnTo>
                    <a:pt x="309752" y="10614"/>
                  </a:lnTo>
                  <a:lnTo>
                    <a:pt x="266359" y="23430"/>
                  </a:lnTo>
                  <a:lnTo>
                    <a:pt x="225158" y="40850"/>
                  </a:lnTo>
                  <a:lnTo>
                    <a:pt x="186449" y="62572"/>
                  </a:lnTo>
                  <a:lnTo>
                    <a:pt x="150535" y="88294"/>
                  </a:lnTo>
                  <a:lnTo>
                    <a:pt x="117716" y="117716"/>
                  </a:lnTo>
                  <a:lnTo>
                    <a:pt x="88294" y="150535"/>
                  </a:lnTo>
                  <a:lnTo>
                    <a:pt x="62572" y="186449"/>
                  </a:lnTo>
                  <a:lnTo>
                    <a:pt x="40850" y="225158"/>
                  </a:lnTo>
                  <a:lnTo>
                    <a:pt x="23430" y="266359"/>
                  </a:lnTo>
                  <a:lnTo>
                    <a:pt x="10614" y="309752"/>
                  </a:lnTo>
                  <a:lnTo>
                    <a:pt x="2703" y="355034"/>
                  </a:lnTo>
                  <a:lnTo>
                    <a:pt x="0" y="401903"/>
                  </a:lnTo>
                  <a:lnTo>
                    <a:pt x="2703" y="448773"/>
                  </a:lnTo>
                  <a:lnTo>
                    <a:pt x="10614" y="494055"/>
                  </a:lnTo>
                  <a:lnTo>
                    <a:pt x="23430" y="537448"/>
                  </a:lnTo>
                  <a:lnTo>
                    <a:pt x="40850" y="578649"/>
                  </a:lnTo>
                  <a:lnTo>
                    <a:pt x="62572" y="617358"/>
                  </a:lnTo>
                  <a:lnTo>
                    <a:pt x="88294" y="653272"/>
                  </a:lnTo>
                  <a:lnTo>
                    <a:pt x="117716" y="686091"/>
                  </a:lnTo>
                  <a:lnTo>
                    <a:pt x="150535" y="715513"/>
                  </a:lnTo>
                  <a:lnTo>
                    <a:pt x="186449" y="741235"/>
                  </a:lnTo>
                  <a:lnTo>
                    <a:pt x="225158" y="762957"/>
                  </a:lnTo>
                  <a:lnTo>
                    <a:pt x="266359" y="780377"/>
                  </a:lnTo>
                  <a:lnTo>
                    <a:pt x="309752" y="793193"/>
                  </a:lnTo>
                  <a:lnTo>
                    <a:pt x="355034" y="801104"/>
                  </a:lnTo>
                  <a:lnTo>
                    <a:pt x="401903" y="803807"/>
                  </a:lnTo>
                  <a:lnTo>
                    <a:pt x="8019619" y="803807"/>
                  </a:lnTo>
                  <a:lnTo>
                    <a:pt x="8066489" y="801104"/>
                  </a:lnTo>
                  <a:lnTo>
                    <a:pt x="8111771" y="793193"/>
                  </a:lnTo>
                  <a:lnTo>
                    <a:pt x="8155163" y="780377"/>
                  </a:lnTo>
                  <a:lnTo>
                    <a:pt x="8196365" y="762957"/>
                  </a:lnTo>
                  <a:lnTo>
                    <a:pt x="8235074" y="741235"/>
                  </a:lnTo>
                  <a:lnTo>
                    <a:pt x="8270988" y="715513"/>
                  </a:lnTo>
                  <a:lnTo>
                    <a:pt x="8303807" y="686091"/>
                  </a:lnTo>
                  <a:lnTo>
                    <a:pt x="8333228" y="653272"/>
                  </a:lnTo>
                  <a:lnTo>
                    <a:pt x="8358951" y="617358"/>
                  </a:lnTo>
                  <a:lnTo>
                    <a:pt x="8380673" y="578649"/>
                  </a:lnTo>
                  <a:lnTo>
                    <a:pt x="8398092" y="537448"/>
                  </a:lnTo>
                  <a:lnTo>
                    <a:pt x="8410908" y="494055"/>
                  </a:lnTo>
                  <a:lnTo>
                    <a:pt x="8418819" y="448773"/>
                  </a:lnTo>
                  <a:lnTo>
                    <a:pt x="8421523" y="401903"/>
                  </a:lnTo>
                  <a:lnTo>
                    <a:pt x="8418819" y="355034"/>
                  </a:lnTo>
                  <a:lnTo>
                    <a:pt x="8410908" y="309752"/>
                  </a:lnTo>
                  <a:lnTo>
                    <a:pt x="8398092" y="266359"/>
                  </a:lnTo>
                  <a:lnTo>
                    <a:pt x="8380673" y="225158"/>
                  </a:lnTo>
                  <a:lnTo>
                    <a:pt x="8358951" y="186449"/>
                  </a:lnTo>
                  <a:lnTo>
                    <a:pt x="8333228" y="150535"/>
                  </a:lnTo>
                  <a:lnTo>
                    <a:pt x="8303807" y="117716"/>
                  </a:lnTo>
                  <a:lnTo>
                    <a:pt x="8270988" y="88294"/>
                  </a:lnTo>
                  <a:lnTo>
                    <a:pt x="8235074" y="62572"/>
                  </a:lnTo>
                  <a:lnTo>
                    <a:pt x="8196365" y="40850"/>
                  </a:lnTo>
                  <a:lnTo>
                    <a:pt x="8155163" y="23430"/>
                  </a:lnTo>
                  <a:lnTo>
                    <a:pt x="8111771" y="10614"/>
                  </a:lnTo>
                  <a:lnTo>
                    <a:pt x="8066489" y="2703"/>
                  </a:lnTo>
                  <a:lnTo>
                    <a:pt x="8019619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01022" y="1898778"/>
              <a:ext cx="8422005" cy="803910"/>
            </a:xfrm>
            <a:custGeom>
              <a:avLst/>
              <a:gdLst/>
              <a:ahLst/>
              <a:cxnLst/>
              <a:rect l="l" t="t" r="r" b="b"/>
              <a:pathLst>
                <a:path w="8422005" h="803910">
                  <a:moveTo>
                    <a:pt x="8019619" y="0"/>
                  </a:moveTo>
                  <a:lnTo>
                    <a:pt x="401903" y="0"/>
                  </a:lnTo>
                  <a:lnTo>
                    <a:pt x="355034" y="2703"/>
                  </a:lnTo>
                  <a:lnTo>
                    <a:pt x="309752" y="10614"/>
                  </a:lnTo>
                  <a:lnTo>
                    <a:pt x="266359" y="23430"/>
                  </a:lnTo>
                  <a:lnTo>
                    <a:pt x="225158" y="40850"/>
                  </a:lnTo>
                  <a:lnTo>
                    <a:pt x="186449" y="62572"/>
                  </a:lnTo>
                  <a:lnTo>
                    <a:pt x="150535" y="88294"/>
                  </a:lnTo>
                  <a:lnTo>
                    <a:pt x="117716" y="117716"/>
                  </a:lnTo>
                  <a:lnTo>
                    <a:pt x="88294" y="150535"/>
                  </a:lnTo>
                  <a:lnTo>
                    <a:pt x="62572" y="186449"/>
                  </a:lnTo>
                  <a:lnTo>
                    <a:pt x="40850" y="225158"/>
                  </a:lnTo>
                  <a:lnTo>
                    <a:pt x="23430" y="266359"/>
                  </a:lnTo>
                  <a:lnTo>
                    <a:pt x="10614" y="309752"/>
                  </a:lnTo>
                  <a:lnTo>
                    <a:pt x="2703" y="355034"/>
                  </a:lnTo>
                  <a:lnTo>
                    <a:pt x="0" y="401903"/>
                  </a:lnTo>
                  <a:lnTo>
                    <a:pt x="2703" y="448773"/>
                  </a:lnTo>
                  <a:lnTo>
                    <a:pt x="10614" y="494055"/>
                  </a:lnTo>
                  <a:lnTo>
                    <a:pt x="23430" y="537448"/>
                  </a:lnTo>
                  <a:lnTo>
                    <a:pt x="40850" y="578649"/>
                  </a:lnTo>
                  <a:lnTo>
                    <a:pt x="62572" y="617358"/>
                  </a:lnTo>
                  <a:lnTo>
                    <a:pt x="88294" y="653272"/>
                  </a:lnTo>
                  <a:lnTo>
                    <a:pt x="117716" y="686091"/>
                  </a:lnTo>
                  <a:lnTo>
                    <a:pt x="150535" y="715513"/>
                  </a:lnTo>
                  <a:lnTo>
                    <a:pt x="186449" y="741235"/>
                  </a:lnTo>
                  <a:lnTo>
                    <a:pt x="225158" y="762957"/>
                  </a:lnTo>
                  <a:lnTo>
                    <a:pt x="266359" y="780377"/>
                  </a:lnTo>
                  <a:lnTo>
                    <a:pt x="309752" y="793193"/>
                  </a:lnTo>
                  <a:lnTo>
                    <a:pt x="355034" y="801104"/>
                  </a:lnTo>
                  <a:lnTo>
                    <a:pt x="401903" y="803807"/>
                  </a:lnTo>
                  <a:lnTo>
                    <a:pt x="8019619" y="803807"/>
                  </a:lnTo>
                  <a:lnTo>
                    <a:pt x="8066491" y="801104"/>
                  </a:lnTo>
                  <a:lnTo>
                    <a:pt x="8111774" y="793193"/>
                  </a:lnTo>
                  <a:lnTo>
                    <a:pt x="8155168" y="780377"/>
                  </a:lnTo>
                  <a:lnTo>
                    <a:pt x="8196369" y="762957"/>
                  </a:lnTo>
                  <a:lnTo>
                    <a:pt x="8235078" y="741235"/>
                  </a:lnTo>
                  <a:lnTo>
                    <a:pt x="8270993" y="715513"/>
                  </a:lnTo>
                  <a:lnTo>
                    <a:pt x="8303811" y="686091"/>
                  </a:lnTo>
                  <a:lnTo>
                    <a:pt x="8333232" y="653272"/>
                  </a:lnTo>
                  <a:lnTo>
                    <a:pt x="8358953" y="617358"/>
                  </a:lnTo>
                  <a:lnTo>
                    <a:pt x="8380674" y="578649"/>
                  </a:lnTo>
                  <a:lnTo>
                    <a:pt x="8398093" y="537448"/>
                  </a:lnTo>
                  <a:lnTo>
                    <a:pt x="8410909" y="494055"/>
                  </a:lnTo>
                  <a:lnTo>
                    <a:pt x="8418819" y="448773"/>
                  </a:lnTo>
                  <a:lnTo>
                    <a:pt x="8421523" y="401903"/>
                  </a:lnTo>
                  <a:lnTo>
                    <a:pt x="8418819" y="355034"/>
                  </a:lnTo>
                  <a:lnTo>
                    <a:pt x="8410909" y="309752"/>
                  </a:lnTo>
                  <a:lnTo>
                    <a:pt x="8398093" y="266359"/>
                  </a:lnTo>
                  <a:lnTo>
                    <a:pt x="8380674" y="225158"/>
                  </a:lnTo>
                  <a:lnTo>
                    <a:pt x="8358953" y="186449"/>
                  </a:lnTo>
                  <a:lnTo>
                    <a:pt x="8333232" y="150535"/>
                  </a:lnTo>
                  <a:lnTo>
                    <a:pt x="8303811" y="117716"/>
                  </a:lnTo>
                  <a:lnTo>
                    <a:pt x="8270993" y="88294"/>
                  </a:lnTo>
                  <a:lnTo>
                    <a:pt x="8235078" y="62572"/>
                  </a:lnTo>
                  <a:lnTo>
                    <a:pt x="8196369" y="40850"/>
                  </a:lnTo>
                  <a:lnTo>
                    <a:pt x="8155168" y="23430"/>
                  </a:lnTo>
                  <a:lnTo>
                    <a:pt x="8111774" y="10614"/>
                  </a:lnTo>
                  <a:lnTo>
                    <a:pt x="8066491" y="2703"/>
                  </a:lnTo>
                  <a:lnTo>
                    <a:pt x="8019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01022" y="1898778"/>
              <a:ext cx="8422005" cy="803910"/>
            </a:xfrm>
            <a:custGeom>
              <a:avLst/>
              <a:gdLst/>
              <a:ahLst/>
              <a:cxnLst/>
              <a:rect l="l" t="t" r="r" b="b"/>
              <a:pathLst>
                <a:path w="8422005" h="803910">
                  <a:moveTo>
                    <a:pt x="401903" y="0"/>
                  </a:moveTo>
                  <a:lnTo>
                    <a:pt x="355034" y="2703"/>
                  </a:lnTo>
                  <a:lnTo>
                    <a:pt x="309752" y="10614"/>
                  </a:lnTo>
                  <a:lnTo>
                    <a:pt x="266359" y="23430"/>
                  </a:lnTo>
                  <a:lnTo>
                    <a:pt x="225158" y="40850"/>
                  </a:lnTo>
                  <a:lnTo>
                    <a:pt x="186449" y="62572"/>
                  </a:lnTo>
                  <a:lnTo>
                    <a:pt x="150535" y="88294"/>
                  </a:lnTo>
                  <a:lnTo>
                    <a:pt x="117716" y="117716"/>
                  </a:lnTo>
                  <a:lnTo>
                    <a:pt x="88294" y="150535"/>
                  </a:lnTo>
                  <a:lnTo>
                    <a:pt x="62572" y="186449"/>
                  </a:lnTo>
                  <a:lnTo>
                    <a:pt x="40850" y="225158"/>
                  </a:lnTo>
                  <a:lnTo>
                    <a:pt x="23430" y="266359"/>
                  </a:lnTo>
                  <a:lnTo>
                    <a:pt x="10614" y="309752"/>
                  </a:lnTo>
                  <a:lnTo>
                    <a:pt x="2703" y="355034"/>
                  </a:lnTo>
                  <a:lnTo>
                    <a:pt x="0" y="401903"/>
                  </a:lnTo>
                  <a:lnTo>
                    <a:pt x="2703" y="448773"/>
                  </a:lnTo>
                  <a:lnTo>
                    <a:pt x="10614" y="494055"/>
                  </a:lnTo>
                  <a:lnTo>
                    <a:pt x="23430" y="537448"/>
                  </a:lnTo>
                  <a:lnTo>
                    <a:pt x="40850" y="578649"/>
                  </a:lnTo>
                  <a:lnTo>
                    <a:pt x="62572" y="617358"/>
                  </a:lnTo>
                  <a:lnTo>
                    <a:pt x="88294" y="653272"/>
                  </a:lnTo>
                  <a:lnTo>
                    <a:pt x="117716" y="686091"/>
                  </a:lnTo>
                  <a:lnTo>
                    <a:pt x="150535" y="715513"/>
                  </a:lnTo>
                  <a:lnTo>
                    <a:pt x="186449" y="741235"/>
                  </a:lnTo>
                  <a:lnTo>
                    <a:pt x="225158" y="762957"/>
                  </a:lnTo>
                  <a:lnTo>
                    <a:pt x="266359" y="780377"/>
                  </a:lnTo>
                  <a:lnTo>
                    <a:pt x="309752" y="793193"/>
                  </a:lnTo>
                  <a:lnTo>
                    <a:pt x="355034" y="801104"/>
                  </a:lnTo>
                  <a:lnTo>
                    <a:pt x="401903" y="803807"/>
                  </a:lnTo>
                  <a:lnTo>
                    <a:pt x="8019619" y="803807"/>
                  </a:lnTo>
                  <a:lnTo>
                    <a:pt x="8066491" y="801104"/>
                  </a:lnTo>
                  <a:lnTo>
                    <a:pt x="8111774" y="793193"/>
                  </a:lnTo>
                  <a:lnTo>
                    <a:pt x="8155168" y="780377"/>
                  </a:lnTo>
                  <a:lnTo>
                    <a:pt x="8196369" y="762957"/>
                  </a:lnTo>
                  <a:lnTo>
                    <a:pt x="8235078" y="741235"/>
                  </a:lnTo>
                  <a:lnTo>
                    <a:pt x="8270993" y="715513"/>
                  </a:lnTo>
                  <a:lnTo>
                    <a:pt x="8303811" y="686091"/>
                  </a:lnTo>
                  <a:lnTo>
                    <a:pt x="8333232" y="653272"/>
                  </a:lnTo>
                  <a:lnTo>
                    <a:pt x="8358953" y="617358"/>
                  </a:lnTo>
                  <a:lnTo>
                    <a:pt x="8380674" y="578649"/>
                  </a:lnTo>
                  <a:lnTo>
                    <a:pt x="8398093" y="537448"/>
                  </a:lnTo>
                  <a:lnTo>
                    <a:pt x="8410909" y="494055"/>
                  </a:lnTo>
                  <a:lnTo>
                    <a:pt x="8418819" y="448773"/>
                  </a:lnTo>
                  <a:lnTo>
                    <a:pt x="8421523" y="401903"/>
                  </a:lnTo>
                  <a:lnTo>
                    <a:pt x="8418819" y="355034"/>
                  </a:lnTo>
                  <a:lnTo>
                    <a:pt x="8410909" y="309752"/>
                  </a:lnTo>
                  <a:lnTo>
                    <a:pt x="8398093" y="266359"/>
                  </a:lnTo>
                  <a:lnTo>
                    <a:pt x="8380674" y="225158"/>
                  </a:lnTo>
                  <a:lnTo>
                    <a:pt x="8358953" y="186449"/>
                  </a:lnTo>
                  <a:lnTo>
                    <a:pt x="8333232" y="150535"/>
                  </a:lnTo>
                  <a:lnTo>
                    <a:pt x="8303811" y="117716"/>
                  </a:lnTo>
                  <a:lnTo>
                    <a:pt x="8270993" y="88294"/>
                  </a:lnTo>
                  <a:lnTo>
                    <a:pt x="8235078" y="62572"/>
                  </a:lnTo>
                  <a:lnTo>
                    <a:pt x="8196369" y="40850"/>
                  </a:lnTo>
                  <a:lnTo>
                    <a:pt x="8155168" y="23430"/>
                  </a:lnTo>
                  <a:lnTo>
                    <a:pt x="8111774" y="10614"/>
                  </a:lnTo>
                  <a:lnTo>
                    <a:pt x="8066491" y="2703"/>
                  </a:lnTo>
                  <a:lnTo>
                    <a:pt x="8019619" y="0"/>
                  </a:lnTo>
                  <a:lnTo>
                    <a:pt x="401903" y="0"/>
                  </a:lnTo>
                  <a:close/>
                </a:path>
              </a:pathLst>
            </a:custGeom>
            <a:ln w="19664">
              <a:solidFill>
                <a:srgbClr val="1D6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57899" y="2082990"/>
            <a:ext cx="780732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600" b="1" spc="-10">
                <a:solidFill>
                  <a:srgbClr val="FFFFFF"/>
                </a:solidFill>
                <a:latin typeface="Noto Sans"/>
                <a:cs typeface="Noto Sans"/>
              </a:rPr>
              <a:t>Identificación</a:t>
            </a:r>
            <a:r>
              <a:rPr sz="2600" b="1" spc="-10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FFFFFF"/>
                </a:solidFill>
                <a:latin typeface="Noto Sans"/>
                <a:cs typeface="Noto Sans"/>
              </a:rPr>
              <a:t>precoz</a:t>
            </a:r>
            <a:r>
              <a:rPr sz="2600" b="1" spc="-10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600" b="1" spc="-10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pacientes</a:t>
            </a:r>
            <a:r>
              <a:rPr sz="2600" b="1" spc="-10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con</a:t>
            </a:r>
            <a:r>
              <a:rPr sz="2600" b="1" spc="-10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FFFFFF"/>
                </a:solidFill>
                <a:latin typeface="Noto Sans"/>
                <a:cs typeface="Noto Sans"/>
              </a:rPr>
              <a:t>psoriasis</a:t>
            </a:r>
            <a:endParaRPr sz="260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40707" y="2082990"/>
            <a:ext cx="513016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Acompañamiento</a:t>
            </a:r>
            <a:r>
              <a:rPr sz="2600" b="1" spc="1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del</a:t>
            </a:r>
            <a:r>
              <a:rPr sz="2600" b="1" spc="1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1D6A85"/>
                </a:solidFill>
                <a:latin typeface="Noto Sans"/>
                <a:cs typeface="Noto Sans"/>
              </a:rPr>
              <a:t>paciente</a:t>
            </a:r>
            <a:endParaRPr sz="2600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2249" y="3264469"/>
            <a:ext cx="16167100" cy="94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23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Detección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temprana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clave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ya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retraso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diagnóstico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&gt;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0">
                <a:solidFill>
                  <a:srgbClr val="7F8487"/>
                </a:solidFill>
                <a:latin typeface="Noto Sans"/>
                <a:cs typeface="Noto Sans"/>
              </a:rPr>
              <a:t>6-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12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meses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se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asocia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con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mayor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riesgo</a:t>
            </a:r>
            <a:r>
              <a:rPr sz="27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de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daño</a:t>
            </a:r>
            <a:r>
              <a:rPr sz="27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estructural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irreversible.</a:t>
            </a:r>
            <a:r>
              <a:rPr sz="2325" spc="-15" baseline="32258">
                <a:solidFill>
                  <a:srgbClr val="7F8487"/>
                </a:solidFill>
                <a:latin typeface="Noto Sans"/>
                <a:cs typeface="Noto Sans"/>
              </a:rPr>
              <a:t>1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5075" y="6614974"/>
            <a:ext cx="2830830" cy="115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Dolor</a:t>
            </a:r>
            <a:r>
              <a:rPr sz="24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inflamatorio,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rigidez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 matutina,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entesitis,</a:t>
            </a:r>
            <a:r>
              <a:rPr sz="24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0">
                <a:solidFill>
                  <a:srgbClr val="7F8487"/>
                </a:solidFill>
                <a:latin typeface="Noto Sans"/>
                <a:cs typeface="Noto Sans"/>
              </a:rPr>
              <a:t>etc.</a:t>
            </a:r>
            <a:endParaRPr sz="245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67376" y="6614974"/>
            <a:ext cx="2876550" cy="1536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Ya</a:t>
            </a:r>
            <a:r>
              <a:rPr sz="24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4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son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localizaciones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vinculadas a</a:t>
            </a:r>
            <a:r>
              <a:rPr sz="245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mayor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riesgo</a:t>
            </a:r>
            <a:r>
              <a:rPr sz="24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4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APs</a:t>
            </a:r>
            <a:endParaRPr sz="245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60976" y="6614974"/>
            <a:ext cx="2550160" cy="7810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PURE-</a:t>
            </a:r>
            <a:r>
              <a:rPr sz="2450" spc="-50">
                <a:solidFill>
                  <a:srgbClr val="7F8487"/>
                </a:solidFill>
                <a:latin typeface="Noto Sans"/>
                <a:cs typeface="Noto Sans"/>
              </a:rPr>
              <a:t>4</a:t>
            </a:r>
            <a:endParaRPr sz="2450">
              <a:latin typeface="Noto Sans"/>
              <a:cs typeface="Noto Sans"/>
            </a:endParaRPr>
          </a:p>
          <a:p>
            <a:pPr marL="12700">
              <a:spcBef>
                <a:spcPts val="35"/>
              </a:spcBef>
            </a:pP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Escala</a:t>
            </a:r>
            <a:r>
              <a:rPr sz="2450" spc="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45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4</a:t>
            </a:r>
            <a:r>
              <a:rPr sz="2450" spc="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ítems</a:t>
            </a:r>
            <a:endParaRPr sz="2450">
              <a:latin typeface="Noto Sans"/>
              <a:cs typeface="Noto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30508" y="4794775"/>
            <a:ext cx="4878705" cy="1449070"/>
          </a:xfrm>
          <a:custGeom>
            <a:avLst/>
            <a:gdLst/>
            <a:ahLst/>
            <a:cxnLst/>
            <a:rect l="l" t="t" r="r" b="b"/>
            <a:pathLst>
              <a:path w="4878705" h="1449070">
                <a:moveTo>
                  <a:pt x="4878448" y="0"/>
                </a:moveTo>
                <a:lnTo>
                  <a:pt x="0" y="0"/>
                </a:lnTo>
                <a:lnTo>
                  <a:pt x="0" y="1448657"/>
                </a:lnTo>
                <a:lnTo>
                  <a:pt x="4878448" y="1448657"/>
                </a:lnTo>
                <a:lnTo>
                  <a:pt x="4878448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73084" y="4941674"/>
            <a:ext cx="3181350" cy="115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Pregunta</a:t>
            </a:r>
            <a:r>
              <a:rPr sz="2450" b="1" spc="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sistemáti-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camente</a:t>
            </a:r>
            <a:r>
              <a:rPr sz="245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por</a:t>
            </a:r>
            <a:r>
              <a:rPr sz="2450" b="1" spc="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sínto-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mas</a:t>
            </a:r>
            <a:r>
              <a:rPr sz="24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articulares</a:t>
            </a:r>
            <a:r>
              <a:rPr sz="2175" b="1" spc="-15" baseline="30651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2175" baseline="30651">
              <a:latin typeface="Noto Sans"/>
              <a:cs typeface="Noto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70323" y="4710263"/>
            <a:ext cx="1617980" cy="1617980"/>
            <a:chOff x="1770323" y="4710263"/>
            <a:chExt cx="1617980" cy="1617980"/>
          </a:xfrm>
        </p:grpSpPr>
        <p:sp>
          <p:nvSpPr>
            <p:cNvPr id="16" name="object 16"/>
            <p:cNvSpPr/>
            <p:nvPr/>
          </p:nvSpPr>
          <p:spPr>
            <a:xfrm>
              <a:off x="1770323" y="4710263"/>
              <a:ext cx="1617980" cy="1617980"/>
            </a:xfrm>
            <a:custGeom>
              <a:avLst/>
              <a:gdLst/>
              <a:ahLst/>
              <a:cxnLst/>
              <a:rect l="l" t="t" r="r" b="b"/>
              <a:pathLst>
                <a:path w="1617980" h="1617979">
                  <a:moveTo>
                    <a:pt x="808837" y="0"/>
                  </a:moveTo>
                  <a:lnTo>
                    <a:pt x="764498" y="1208"/>
                  </a:lnTo>
                  <a:lnTo>
                    <a:pt x="720266" y="4834"/>
                  </a:lnTo>
                  <a:lnTo>
                    <a:pt x="676249" y="10878"/>
                  </a:lnTo>
                  <a:lnTo>
                    <a:pt x="632553" y="19339"/>
                  </a:lnTo>
                  <a:lnTo>
                    <a:pt x="589287" y="30217"/>
                  </a:lnTo>
                  <a:lnTo>
                    <a:pt x="546557" y="43513"/>
                  </a:lnTo>
                  <a:lnTo>
                    <a:pt x="504471" y="59226"/>
                  </a:lnTo>
                  <a:lnTo>
                    <a:pt x="463136" y="77357"/>
                  </a:lnTo>
                  <a:lnTo>
                    <a:pt x="422660" y="97905"/>
                  </a:lnTo>
                  <a:lnTo>
                    <a:pt x="383148" y="120870"/>
                  </a:lnTo>
                  <a:lnTo>
                    <a:pt x="344710" y="146253"/>
                  </a:lnTo>
                  <a:lnTo>
                    <a:pt x="307452" y="174053"/>
                  </a:lnTo>
                  <a:lnTo>
                    <a:pt x="271482" y="204271"/>
                  </a:lnTo>
                  <a:lnTo>
                    <a:pt x="236906" y="236906"/>
                  </a:lnTo>
                  <a:lnTo>
                    <a:pt x="204271" y="271483"/>
                  </a:lnTo>
                  <a:lnTo>
                    <a:pt x="174053" y="307454"/>
                  </a:lnTo>
                  <a:lnTo>
                    <a:pt x="146253" y="344713"/>
                  </a:lnTo>
                  <a:lnTo>
                    <a:pt x="120870" y="383152"/>
                  </a:lnTo>
                  <a:lnTo>
                    <a:pt x="97905" y="422664"/>
                  </a:lnTo>
                  <a:lnTo>
                    <a:pt x="77357" y="463141"/>
                  </a:lnTo>
                  <a:lnTo>
                    <a:pt x="59226" y="504477"/>
                  </a:lnTo>
                  <a:lnTo>
                    <a:pt x="43513" y="546564"/>
                  </a:lnTo>
                  <a:lnTo>
                    <a:pt x="30217" y="589294"/>
                  </a:lnTo>
                  <a:lnTo>
                    <a:pt x="19339" y="632561"/>
                  </a:lnTo>
                  <a:lnTo>
                    <a:pt x="10878" y="676256"/>
                  </a:lnTo>
                  <a:lnTo>
                    <a:pt x="4834" y="720274"/>
                  </a:lnTo>
                  <a:lnTo>
                    <a:pt x="1208" y="764506"/>
                  </a:lnTo>
                  <a:lnTo>
                    <a:pt x="0" y="808845"/>
                  </a:lnTo>
                  <a:lnTo>
                    <a:pt x="1208" y="853185"/>
                  </a:lnTo>
                  <a:lnTo>
                    <a:pt x="4834" y="897417"/>
                  </a:lnTo>
                  <a:lnTo>
                    <a:pt x="10878" y="941434"/>
                  </a:lnTo>
                  <a:lnTo>
                    <a:pt x="19339" y="985129"/>
                  </a:lnTo>
                  <a:lnTo>
                    <a:pt x="30217" y="1028396"/>
                  </a:lnTo>
                  <a:lnTo>
                    <a:pt x="43513" y="1071125"/>
                  </a:lnTo>
                  <a:lnTo>
                    <a:pt x="59226" y="1113212"/>
                  </a:lnTo>
                  <a:lnTo>
                    <a:pt x="77357" y="1154547"/>
                  </a:lnTo>
                  <a:lnTo>
                    <a:pt x="97905" y="1195023"/>
                  </a:lnTo>
                  <a:lnTo>
                    <a:pt x="120870" y="1234534"/>
                  </a:lnTo>
                  <a:lnTo>
                    <a:pt x="146253" y="1272972"/>
                  </a:lnTo>
                  <a:lnTo>
                    <a:pt x="174053" y="1310231"/>
                  </a:lnTo>
                  <a:lnTo>
                    <a:pt x="204271" y="1346201"/>
                  </a:lnTo>
                  <a:lnTo>
                    <a:pt x="236906" y="1380777"/>
                  </a:lnTo>
                  <a:lnTo>
                    <a:pt x="271482" y="1413412"/>
                  </a:lnTo>
                  <a:lnTo>
                    <a:pt x="307452" y="1443630"/>
                  </a:lnTo>
                  <a:lnTo>
                    <a:pt x="344710" y="1471430"/>
                  </a:lnTo>
                  <a:lnTo>
                    <a:pt x="383148" y="1496813"/>
                  </a:lnTo>
                  <a:lnTo>
                    <a:pt x="422660" y="1519778"/>
                  </a:lnTo>
                  <a:lnTo>
                    <a:pt x="463136" y="1540326"/>
                  </a:lnTo>
                  <a:lnTo>
                    <a:pt x="504471" y="1558457"/>
                  </a:lnTo>
                  <a:lnTo>
                    <a:pt x="546557" y="1574170"/>
                  </a:lnTo>
                  <a:lnTo>
                    <a:pt x="589287" y="1587466"/>
                  </a:lnTo>
                  <a:lnTo>
                    <a:pt x="632553" y="1598344"/>
                  </a:lnTo>
                  <a:lnTo>
                    <a:pt x="676249" y="1606805"/>
                  </a:lnTo>
                  <a:lnTo>
                    <a:pt x="720266" y="1612848"/>
                  </a:lnTo>
                  <a:lnTo>
                    <a:pt x="764498" y="1616475"/>
                  </a:lnTo>
                  <a:lnTo>
                    <a:pt x="808837" y="1617683"/>
                  </a:lnTo>
                  <a:lnTo>
                    <a:pt x="853177" y="1616475"/>
                  </a:lnTo>
                  <a:lnTo>
                    <a:pt x="897409" y="1612848"/>
                  </a:lnTo>
                  <a:lnTo>
                    <a:pt x="941426" y="1606805"/>
                  </a:lnTo>
                  <a:lnTo>
                    <a:pt x="985122" y="1598344"/>
                  </a:lnTo>
                  <a:lnTo>
                    <a:pt x="1028389" y="1587466"/>
                  </a:lnTo>
                  <a:lnTo>
                    <a:pt x="1071119" y="1574170"/>
                  </a:lnTo>
                  <a:lnTo>
                    <a:pt x="1113206" y="1558457"/>
                  </a:lnTo>
                  <a:lnTo>
                    <a:pt x="1154541" y="1540326"/>
                  </a:lnTo>
                  <a:lnTo>
                    <a:pt x="1195019" y="1519778"/>
                  </a:lnTo>
                  <a:lnTo>
                    <a:pt x="1234530" y="1496813"/>
                  </a:lnTo>
                  <a:lnTo>
                    <a:pt x="1272969" y="1471430"/>
                  </a:lnTo>
                  <a:lnTo>
                    <a:pt x="1310228" y="1443630"/>
                  </a:lnTo>
                  <a:lnTo>
                    <a:pt x="1346200" y="1413412"/>
                  </a:lnTo>
                  <a:lnTo>
                    <a:pt x="1380777" y="1380777"/>
                  </a:lnTo>
                  <a:lnTo>
                    <a:pt x="1413412" y="1346201"/>
                  </a:lnTo>
                  <a:lnTo>
                    <a:pt x="1443630" y="1310231"/>
                  </a:lnTo>
                  <a:lnTo>
                    <a:pt x="1471430" y="1272972"/>
                  </a:lnTo>
                  <a:lnTo>
                    <a:pt x="1496813" y="1234534"/>
                  </a:lnTo>
                  <a:lnTo>
                    <a:pt x="1519778" y="1195023"/>
                  </a:lnTo>
                  <a:lnTo>
                    <a:pt x="1540326" y="1154547"/>
                  </a:lnTo>
                  <a:lnTo>
                    <a:pt x="1558457" y="1113212"/>
                  </a:lnTo>
                  <a:lnTo>
                    <a:pt x="1574170" y="1071125"/>
                  </a:lnTo>
                  <a:lnTo>
                    <a:pt x="1587466" y="1028396"/>
                  </a:lnTo>
                  <a:lnTo>
                    <a:pt x="1598344" y="985129"/>
                  </a:lnTo>
                  <a:lnTo>
                    <a:pt x="1606805" y="941434"/>
                  </a:lnTo>
                  <a:lnTo>
                    <a:pt x="1612848" y="897417"/>
                  </a:lnTo>
                  <a:lnTo>
                    <a:pt x="1616475" y="853185"/>
                  </a:lnTo>
                  <a:lnTo>
                    <a:pt x="1617683" y="808845"/>
                  </a:lnTo>
                  <a:lnTo>
                    <a:pt x="1616475" y="764506"/>
                  </a:lnTo>
                  <a:lnTo>
                    <a:pt x="1612848" y="720274"/>
                  </a:lnTo>
                  <a:lnTo>
                    <a:pt x="1606805" y="676256"/>
                  </a:lnTo>
                  <a:lnTo>
                    <a:pt x="1598344" y="632561"/>
                  </a:lnTo>
                  <a:lnTo>
                    <a:pt x="1587466" y="589294"/>
                  </a:lnTo>
                  <a:lnTo>
                    <a:pt x="1574170" y="546564"/>
                  </a:lnTo>
                  <a:lnTo>
                    <a:pt x="1558457" y="504477"/>
                  </a:lnTo>
                  <a:lnTo>
                    <a:pt x="1540326" y="463141"/>
                  </a:lnTo>
                  <a:lnTo>
                    <a:pt x="1519778" y="422664"/>
                  </a:lnTo>
                  <a:lnTo>
                    <a:pt x="1496813" y="383152"/>
                  </a:lnTo>
                  <a:lnTo>
                    <a:pt x="1471430" y="344713"/>
                  </a:lnTo>
                  <a:lnTo>
                    <a:pt x="1443630" y="307454"/>
                  </a:lnTo>
                  <a:lnTo>
                    <a:pt x="1413412" y="271483"/>
                  </a:lnTo>
                  <a:lnTo>
                    <a:pt x="1380777" y="236906"/>
                  </a:lnTo>
                  <a:lnTo>
                    <a:pt x="1346200" y="204271"/>
                  </a:lnTo>
                  <a:lnTo>
                    <a:pt x="1310228" y="174053"/>
                  </a:lnTo>
                  <a:lnTo>
                    <a:pt x="1272969" y="146253"/>
                  </a:lnTo>
                  <a:lnTo>
                    <a:pt x="1234530" y="120870"/>
                  </a:lnTo>
                  <a:lnTo>
                    <a:pt x="1195019" y="97905"/>
                  </a:lnTo>
                  <a:lnTo>
                    <a:pt x="1154541" y="77357"/>
                  </a:lnTo>
                  <a:lnTo>
                    <a:pt x="1113206" y="59226"/>
                  </a:lnTo>
                  <a:lnTo>
                    <a:pt x="1071119" y="43513"/>
                  </a:lnTo>
                  <a:lnTo>
                    <a:pt x="1028389" y="30217"/>
                  </a:lnTo>
                  <a:lnTo>
                    <a:pt x="985122" y="19339"/>
                  </a:lnTo>
                  <a:lnTo>
                    <a:pt x="941426" y="10878"/>
                  </a:lnTo>
                  <a:lnTo>
                    <a:pt x="897409" y="4834"/>
                  </a:lnTo>
                  <a:lnTo>
                    <a:pt x="853177" y="1208"/>
                  </a:lnTo>
                  <a:lnTo>
                    <a:pt x="80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70323" y="4710263"/>
              <a:ext cx="1617980" cy="1617980"/>
            </a:xfrm>
            <a:custGeom>
              <a:avLst/>
              <a:gdLst/>
              <a:ahLst/>
              <a:cxnLst/>
              <a:rect l="l" t="t" r="r" b="b"/>
              <a:pathLst>
                <a:path w="1617979" h="1617979">
                  <a:moveTo>
                    <a:pt x="808837" y="0"/>
                  </a:moveTo>
                  <a:lnTo>
                    <a:pt x="764498" y="1208"/>
                  </a:lnTo>
                  <a:lnTo>
                    <a:pt x="720266" y="4834"/>
                  </a:lnTo>
                  <a:lnTo>
                    <a:pt x="676249" y="10878"/>
                  </a:lnTo>
                  <a:lnTo>
                    <a:pt x="632553" y="19339"/>
                  </a:lnTo>
                  <a:lnTo>
                    <a:pt x="589287" y="30217"/>
                  </a:lnTo>
                  <a:lnTo>
                    <a:pt x="546557" y="43513"/>
                  </a:lnTo>
                  <a:lnTo>
                    <a:pt x="504471" y="59226"/>
                  </a:lnTo>
                  <a:lnTo>
                    <a:pt x="463136" y="77357"/>
                  </a:lnTo>
                  <a:lnTo>
                    <a:pt x="422660" y="97905"/>
                  </a:lnTo>
                  <a:lnTo>
                    <a:pt x="383148" y="120870"/>
                  </a:lnTo>
                  <a:lnTo>
                    <a:pt x="344710" y="146253"/>
                  </a:lnTo>
                  <a:lnTo>
                    <a:pt x="307452" y="174053"/>
                  </a:lnTo>
                  <a:lnTo>
                    <a:pt x="271482" y="204271"/>
                  </a:lnTo>
                  <a:lnTo>
                    <a:pt x="236906" y="236906"/>
                  </a:lnTo>
                  <a:lnTo>
                    <a:pt x="204271" y="271483"/>
                  </a:lnTo>
                  <a:lnTo>
                    <a:pt x="174053" y="307454"/>
                  </a:lnTo>
                  <a:lnTo>
                    <a:pt x="146253" y="344713"/>
                  </a:lnTo>
                  <a:lnTo>
                    <a:pt x="120870" y="383152"/>
                  </a:lnTo>
                  <a:lnTo>
                    <a:pt x="97905" y="422664"/>
                  </a:lnTo>
                  <a:lnTo>
                    <a:pt x="77357" y="463141"/>
                  </a:lnTo>
                  <a:lnTo>
                    <a:pt x="59226" y="504477"/>
                  </a:lnTo>
                  <a:lnTo>
                    <a:pt x="43513" y="546564"/>
                  </a:lnTo>
                  <a:lnTo>
                    <a:pt x="30217" y="589294"/>
                  </a:lnTo>
                  <a:lnTo>
                    <a:pt x="19339" y="632561"/>
                  </a:lnTo>
                  <a:lnTo>
                    <a:pt x="10878" y="676256"/>
                  </a:lnTo>
                  <a:lnTo>
                    <a:pt x="4834" y="720274"/>
                  </a:lnTo>
                  <a:lnTo>
                    <a:pt x="1208" y="764506"/>
                  </a:lnTo>
                  <a:lnTo>
                    <a:pt x="35" y="807531"/>
                  </a:lnTo>
                  <a:lnTo>
                    <a:pt x="0" y="808845"/>
                  </a:lnTo>
                  <a:lnTo>
                    <a:pt x="1115" y="849773"/>
                  </a:lnTo>
                  <a:lnTo>
                    <a:pt x="4816" y="897189"/>
                  </a:lnTo>
                  <a:lnTo>
                    <a:pt x="10878" y="941434"/>
                  </a:lnTo>
                  <a:lnTo>
                    <a:pt x="19339" y="985129"/>
                  </a:lnTo>
                  <a:lnTo>
                    <a:pt x="30217" y="1028396"/>
                  </a:lnTo>
                  <a:lnTo>
                    <a:pt x="43513" y="1071125"/>
                  </a:lnTo>
                  <a:lnTo>
                    <a:pt x="59226" y="1113212"/>
                  </a:lnTo>
                  <a:lnTo>
                    <a:pt x="77357" y="1154547"/>
                  </a:lnTo>
                  <a:lnTo>
                    <a:pt x="97905" y="1195023"/>
                  </a:lnTo>
                  <a:lnTo>
                    <a:pt x="120870" y="1234534"/>
                  </a:lnTo>
                  <a:lnTo>
                    <a:pt x="146253" y="1272972"/>
                  </a:lnTo>
                  <a:lnTo>
                    <a:pt x="174053" y="1310231"/>
                  </a:lnTo>
                  <a:lnTo>
                    <a:pt x="204271" y="1346201"/>
                  </a:lnTo>
                  <a:lnTo>
                    <a:pt x="236906" y="1380777"/>
                  </a:lnTo>
                  <a:lnTo>
                    <a:pt x="271482" y="1413412"/>
                  </a:lnTo>
                  <a:lnTo>
                    <a:pt x="307452" y="1443630"/>
                  </a:lnTo>
                  <a:lnTo>
                    <a:pt x="344710" y="1471430"/>
                  </a:lnTo>
                  <a:lnTo>
                    <a:pt x="383148" y="1496813"/>
                  </a:lnTo>
                  <a:lnTo>
                    <a:pt x="422660" y="1519778"/>
                  </a:lnTo>
                  <a:lnTo>
                    <a:pt x="463136" y="1540326"/>
                  </a:lnTo>
                  <a:lnTo>
                    <a:pt x="504471" y="1558457"/>
                  </a:lnTo>
                  <a:lnTo>
                    <a:pt x="546557" y="1574170"/>
                  </a:lnTo>
                  <a:lnTo>
                    <a:pt x="589287" y="1587466"/>
                  </a:lnTo>
                  <a:lnTo>
                    <a:pt x="632553" y="1598344"/>
                  </a:lnTo>
                  <a:lnTo>
                    <a:pt x="676249" y="1606805"/>
                  </a:lnTo>
                  <a:lnTo>
                    <a:pt x="720266" y="1612848"/>
                  </a:lnTo>
                  <a:lnTo>
                    <a:pt x="764498" y="1616475"/>
                  </a:lnTo>
                  <a:lnTo>
                    <a:pt x="808837" y="1617683"/>
                  </a:lnTo>
                  <a:lnTo>
                    <a:pt x="853177" y="1616475"/>
                  </a:lnTo>
                  <a:lnTo>
                    <a:pt x="897409" y="1612848"/>
                  </a:lnTo>
                  <a:lnTo>
                    <a:pt x="941426" y="1606805"/>
                  </a:lnTo>
                  <a:lnTo>
                    <a:pt x="985122" y="1598344"/>
                  </a:lnTo>
                  <a:lnTo>
                    <a:pt x="1028389" y="1587466"/>
                  </a:lnTo>
                  <a:lnTo>
                    <a:pt x="1071119" y="1574170"/>
                  </a:lnTo>
                  <a:lnTo>
                    <a:pt x="1113206" y="1558457"/>
                  </a:lnTo>
                  <a:lnTo>
                    <a:pt x="1124856" y="1553347"/>
                  </a:lnTo>
                  <a:lnTo>
                    <a:pt x="809669" y="1553347"/>
                  </a:lnTo>
                  <a:lnTo>
                    <a:pt x="763752" y="1552128"/>
                  </a:lnTo>
                  <a:lnTo>
                    <a:pt x="717727" y="1548027"/>
                  </a:lnTo>
                  <a:lnTo>
                    <a:pt x="671721" y="1540993"/>
                  </a:lnTo>
                  <a:lnTo>
                    <a:pt x="625858" y="1530974"/>
                  </a:lnTo>
                  <a:lnTo>
                    <a:pt x="580519" y="1517993"/>
                  </a:lnTo>
                  <a:lnTo>
                    <a:pt x="535064" y="1501778"/>
                  </a:lnTo>
                  <a:lnTo>
                    <a:pt x="489308" y="1481876"/>
                  </a:lnTo>
                  <a:lnTo>
                    <a:pt x="445207" y="1458942"/>
                  </a:lnTo>
                  <a:lnTo>
                    <a:pt x="402814" y="1433137"/>
                  </a:lnTo>
                  <a:lnTo>
                    <a:pt x="362181" y="1404624"/>
                  </a:lnTo>
                  <a:lnTo>
                    <a:pt x="323359" y="1373567"/>
                  </a:lnTo>
                  <a:lnTo>
                    <a:pt x="286400" y="1340126"/>
                  </a:lnTo>
                  <a:lnTo>
                    <a:pt x="251356" y="1304465"/>
                  </a:lnTo>
                  <a:lnTo>
                    <a:pt x="252549" y="1303774"/>
                  </a:lnTo>
                  <a:lnTo>
                    <a:pt x="253000" y="1302465"/>
                  </a:lnTo>
                  <a:lnTo>
                    <a:pt x="253963" y="1301586"/>
                  </a:lnTo>
                  <a:lnTo>
                    <a:pt x="220672" y="1261851"/>
                  </a:lnTo>
                  <a:lnTo>
                    <a:pt x="190570" y="1220463"/>
                  </a:lnTo>
                  <a:lnTo>
                    <a:pt x="163658" y="1177578"/>
                  </a:lnTo>
                  <a:lnTo>
                    <a:pt x="139941" y="1133347"/>
                  </a:lnTo>
                  <a:lnTo>
                    <a:pt x="119522" y="1088147"/>
                  </a:lnTo>
                  <a:lnTo>
                    <a:pt x="119422" y="1087926"/>
                  </a:lnTo>
                  <a:lnTo>
                    <a:pt x="102123" y="1041520"/>
                  </a:lnTo>
                  <a:lnTo>
                    <a:pt x="101863" y="1041520"/>
                  </a:lnTo>
                  <a:lnTo>
                    <a:pt x="101514" y="1041269"/>
                  </a:lnTo>
                  <a:lnTo>
                    <a:pt x="101161" y="1041269"/>
                  </a:lnTo>
                  <a:lnTo>
                    <a:pt x="99721" y="1036997"/>
                  </a:lnTo>
                  <a:lnTo>
                    <a:pt x="99643" y="1036766"/>
                  </a:lnTo>
                  <a:lnTo>
                    <a:pt x="98690" y="1032180"/>
                  </a:lnTo>
                  <a:lnTo>
                    <a:pt x="97266" y="1027657"/>
                  </a:lnTo>
                  <a:lnTo>
                    <a:pt x="86755" y="990130"/>
                  </a:lnTo>
                  <a:lnTo>
                    <a:pt x="76659" y="944988"/>
                  </a:lnTo>
                  <a:lnTo>
                    <a:pt x="70063" y="903367"/>
                  </a:lnTo>
                  <a:lnTo>
                    <a:pt x="65213" y="855534"/>
                  </a:lnTo>
                  <a:lnTo>
                    <a:pt x="63465" y="808845"/>
                  </a:lnTo>
                  <a:lnTo>
                    <a:pt x="63416" y="807531"/>
                  </a:lnTo>
                  <a:lnTo>
                    <a:pt x="64674" y="759519"/>
                  </a:lnTo>
                  <a:lnTo>
                    <a:pt x="68991" y="711657"/>
                  </a:lnTo>
                  <a:lnTo>
                    <a:pt x="76372" y="664104"/>
                  </a:lnTo>
                  <a:lnTo>
                    <a:pt x="86818" y="617021"/>
                  </a:lnTo>
                  <a:lnTo>
                    <a:pt x="100334" y="570567"/>
                  </a:lnTo>
                  <a:lnTo>
                    <a:pt x="116924" y="524902"/>
                  </a:lnTo>
                  <a:lnTo>
                    <a:pt x="136590" y="480185"/>
                  </a:lnTo>
                  <a:lnTo>
                    <a:pt x="159337" y="436576"/>
                  </a:lnTo>
                  <a:lnTo>
                    <a:pt x="185167" y="394234"/>
                  </a:lnTo>
                  <a:lnTo>
                    <a:pt x="214085" y="353320"/>
                  </a:lnTo>
                  <a:lnTo>
                    <a:pt x="246094" y="313993"/>
                  </a:lnTo>
                  <a:lnTo>
                    <a:pt x="281198" y="276413"/>
                  </a:lnTo>
                  <a:lnTo>
                    <a:pt x="315604" y="244082"/>
                  </a:lnTo>
                  <a:lnTo>
                    <a:pt x="351494" y="214338"/>
                  </a:lnTo>
                  <a:lnTo>
                    <a:pt x="388744" y="187181"/>
                  </a:lnTo>
                  <a:lnTo>
                    <a:pt x="427230" y="162610"/>
                  </a:lnTo>
                  <a:lnTo>
                    <a:pt x="466829" y="140625"/>
                  </a:lnTo>
                  <a:lnTo>
                    <a:pt x="507416" y="121227"/>
                  </a:lnTo>
                  <a:lnTo>
                    <a:pt x="548869" y="104415"/>
                  </a:lnTo>
                  <a:lnTo>
                    <a:pt x="591064" y="90189"/>
                  </a:lnTo>
                  <a:lnTo>
                    <a:pt x="633877" y="78550"/>
                  </a:lnTo>
                  <a:lnTo>
                    <a:pt x="677184" y="69498"/>
                  </a:lnTo>
                  <a:lnTo>
                    <a:pt x="720863" y="63032"/>
                  </a:lnTo>
                  <a:lnTo>
                    <a:pt x="763952" y="59226"/>
                  </a:lnTo>
                  <a:lnTo>
                    <a:pt x="762271" y="59226"/>
                  </a:lnTo>
                  <a:lnTo>
                    <a:pt x="808837" y="57859"/>
                  </a:lnTo>
                  <a:lnTo>
                    <a:pt x="1109544" y="57859"/>
                  </a:lnTo>
                  <a:lnTo>
                    <a:pt x="1071119" y="43513"/>
                  </a:lnTo>
                  <a:lnTo>
                    <a:pt x="1028389" y="30217"/>
                  </a:lnTo>
                  <a:lnTo>
                    <a:pt x="985122" y="19339"/>
                  </a:lnTo>
                  <a:lnTo>
                    <a:pt x="941426" y="10878"/>
                  </a:lnTo>
                  <a:lnTo>
                    <a:pt x="897409" y="4834"/>
                  </a:lnTo>
                  <a:lnTo>
                    <a:pt x="853177" y="1208"/>
                  </a:lnTo>
                  <a:lnTo>
                    <a:pt x="808837" y="0"/>
                  </a:lnTo>
                  <a:close/>
                </a:path>
                <a:path w="1617979" h="1617979">
                  <a:moveTo>
                    <a:pt x="1109544" y="57859"/>
                  </a:moveTo>
                  <a:lnTo>
                    <a:pt x="808837" y="57859"/>
                  </a:lnTo>
                  <a:lnTo>
                    <a:pt x="855403" y="59226"/>
                  </a:lnTo>
                  <a:lnTo>
                    <a:pt x="853723" y="59226"/>
                  </a:lnTo>
                  <a:lnTo>
                    <a:pt x="896812" y="63032"/>
                  </a:lnTo>
                  <a:lnTo>
                    <a:pt x="940491" y="69498"/>
                  </a:lnTo>
                  <a:lnTo>
                    <a:pt x="983799" y="78550"/>
                  </a:lnTo>
                  <a:lnTo>
                    <a:pt x="1026612" y="90189"/>
                  </a:lnTo>
                  <a:lnTo>
                    <a:pt x="1068807" y="104415"/>
                  </a:lnTo>
                  <a:lnTo>
                    <a:pt x="1110261" y="121227"/>
                  </a:lnTo>
                  <a:lnTo>
                    <a:pt x="1150849" y="140625"/>
                  </a:lnTo>
                  <a:lnTo>
                    <a:pt x="1190448" y="162610"/>
                  </a:lnTo>
                  <a:lnTo>
                    <a:pt x="1228935" y="187181"/>
                  </a:lnTo>
                  <a:lnTo>
                    <a:pt x="1266186" y="214338"/>
                  </a:lnTo>
                  <a:lnTo>
                    <a:pt x="1302077" y="244082"/>
                  </a:lnTo>
                  <a:lnTo>
                    <a:pt x="1336485" y="276413"/>
                  </a:lnTo>
                  <a:lnTo>
                    <a:pt x="1371288" y="313641"/>
                  </a:lnTo>
                  <a:lnTo>
                    <a:pt x="1403059" y="352584"/>
                  </a:lnTo>
                  <a:lnTo>
                    <a:pt x="1431802" y="393088"/>
                  </a:lnTo>
                  <a:lnTo>
                    <a:pt x="1457518" y="434997"/>
                  </a:lnTo>
                  <a:lnTo>
                    <a:pt x="1480208" y="478155"/>
                  </a:lnTo>
                  <a:lnTo>
                    <a:pt x="1499874" y="522408"/>
                  </a:lnTo>
                  <a:lnTo>
                    <a:pt x="1516519" y="567600"/>
                  </a:lnTo>
                  <a:lnTo>
                    <a:pt x="1530143" y="613576"/>
                  </a:lnTo>
                  <a:lnTo>
                    <a:pt x="1540749" y="660179"/>
                  </a:lnTo>
                  <a:lnTo>
                    <a:pt x="1548338" y="707256"/>
                  </a:lnTo>
                  <a:lnTo>
                    <a:pt x="1552913" y="754651"/>
                  </a:lnTo>
                  <a:lnTo>
                    <a:pt x="1554475" y="802209"/>
                  </a:lnTo>
                  <a:lnTo>
                    <a:pt x="1553025" y="849773"/>
                  </a:lnTo>
                  <a:lnTo>
                    <a:pt x="1548566" y="897189"/>
                  </a:lnTo>
                  <a:lnTo>
                    <a:pt x="1541099" y="944302"/>
                  </a:lnTo>
                  <a:lnTo>
                    <a:pt x="1530626" y="990957"/>
                  </a:lnTo>
                  <a:lnTo>
                    <a:pt x="1517217" y="1036766"/>
                  </a:lnTo>
                  <a:lnTo>
                    <a:pt x="1501234" y="1082828"/>
                  </a:lnTo>
                  <a:lnTo>
                    <a:pt x="1500993" y="1083247"/>
                  </a:lnTo>
                  <a:lnTo>
                    <a:pt x="1499103" y="1087926"/>
                  </a:lnTo>
                  <a:lnTo>
                    <a:pt x="1499014" y="1088147"/>
                  </a:lnTo>
                  <a:lnTo>
                    <a:pt x="1496731" y="1092409"/>
                  </a:lnTo>
                  <a:lnTo>
                    <a:pt x="1494847" y="1096817"/>
                  </a:lnTo>
                  <a:lnTo>
                    <a:pt x="1474806" y="1140654"/>
                  </a:lnTo>
                  <a:lnTo>
                    <a:pt x="1452274" y="1182579"/>
                  </a:lnTo>
                  <a:lnTo>
                    <a:pt x="1427377" y="1222542"/>
                  </a:lnTo>
                  <a:lnTo>
                    <a:pt x="1400239" y="1260492"/>
                  </a:lnTo>
                  <a:lnTo>
                    <a:pt x="1370987" y="1296376"/>
                  </a:lnTo>
                  <a:lnTo>
                    <a:pt x="1339745" y="1330145"/>
                  </a:lnTo>
                  <a:lnTo>
                    <a:pt x="1306640" y="1361747"/>
                  </a:lnTo>
                  <a:lnTo>
                    <a:pt x="1271796" y="1391130"/>
                  </a:lnTo>
                  <a:lnTo>
                    <a:pt x="1235340" y="1418245"/>
                  </a:lnTo>
                  <a:lnTo>
                    <a:pt x="1197396" y="1443039"/>
                  </a:lnTo>
                  <a:lnTo>
                    <a:pt x="1158090" y="1465463"/>
                  </a:lnTo>
                  <a:lnTo>
                    <a:pt x="1117548" y="1485463"/>
                  </a:lnTo>
                  <a:lnTo>
                    <a:pt x="1075895" y="1502990"/>
                  </a:lnTo>
                  <a:lnTo>
                    <a:pt x="1033256" y="1517993"/>
                  </a:lnTo>
                  <a:lnTo>
                    <a:pt x="989757" y="1530419"/>
                  </a:lnTo>
                  <a:lnTo>
                    <a:pt x="945041" y="1540326"/>
                  </a:lnTo>
                  <a:lnTo>
                    <a:pt x="944851" y="1540326"/>
                  </a:lnTo>
                  <a:lnTo>
                    <a:pt x="900681" y="1547341"/>
                  </a:lnTo>
                  <a:lnTo>
                    <a:pt x="855354" y="1551734"/>
                  </a:lnTo>
                  <a:lnTo>
                    <a:pt x="809669" y="1553347"/>
                  </a:lnTo>
                  <a:lnTo>
                    <a:pt x="1124856" y="1553347"/>
                  </a:lnTo>
                  <a:lnTo>
                    <a:pt x="1195019" y="1519778"/>
                  </a:lnTo>
                  <a:lnTo>
                    <a:pt x="1234530" y="1496813"/>
                  </a:lnTo>
                  <a:lnTo>
                    <a:pt x="1272969" y="1471430"/>
                  </a:lnTo>
                  <a:lnTo>
                    <a:pt x="1310228" y="1443630"/>
                  </a:lnTo>
                  <a:lnTo>
                    <a:pt x="1346200" y="1413412"/>
                  </a:lnTo>
                  <a:lnTo>
                    <a:pt x="1380777" y="1380777"/>
                  </a:lnTo>
                  <a:lnTo>
                    <a:pt x="1413412" y="1346201"/>
                  </a:lnTo>
                  <a:lnTo>
                    <a:pt x="1443630" y="1310231"/>
                  </a:lnTo>
                  <a:lnTo>
                    <a:pt x="1471430" y="1272972"/>
                  </a:lnTo>
                  <a:lnTo>
                    <a:pt x="1496813" y="1234534"/>
                  </a:lnTo>
                  <a:lnTo>
                    <a:pt x="1519778" y="1195023"/>
                  </a:lnTo>
                  <a:lnTo>
                    <a:pt x="1540326" y="1154547"/>
                  </a:lnTo>
                  <a:lnTo>
                    <a:pt x="1558457" y="1113212"/>
                  </a:lnTo>
                  <a:lnTo>
                    <a:pt x="1574170" y="1071125"/>
                  </a:lnTo>
                  <a:lnTo>
                    <a:pt x="1587466" y="1028396"/>
                  </a:lnTo>
                  <a:lnTo>
                    <a:pt x="1598344" y="985129"/>
                  </a:lnTo>
                  <a:lnTo>
                    <a:pt x="1606805" y="941434"/>
                  </a:lnTo>
                  <a:lnTo>
                    <a:pt x="1612848" y="897417"/>
                  </a:lnTo>
                  <a:lnTo>
                    <a:pt x="1616475" y="853185"/>
                  </a:lnTo>
                  <a:lnTo>
                    <a:pt x="1617683" y="808845"/>
                  </a:lnTo>
                  <a:lnTo>
                    <a:pt x="1616475" y="764506"/>
                  </a:lnTo>
                  <a:lnTo>
                    <a:pt x="1612848" y="720274"/>
                  </a:lnTo>
                  <a:lnTo>
                    <a:pt x="1606805" y="676256"/>
                  </a:lnTo>
                  <a:lnTo>
                    <a:pt x="1598344" y="632561"/>
                  </a:lnTo>
                  <a:lnTo>
                    <a:pt x="1587466" y="589294"/>
                  </a:lnTo>
                  <a:lnTo>
                    <a:pt x="1574170" y="546564"/>
                  </a:lnTo>
                  <a:lnTo>
                    <a:pt x="1558457" y="504477"/>
                  </a:lnTo>
                  <a:lnTo>
                    <a:pt x="1540326" y="463141"/>
                  </a:lnTo>
                  <a:lnTo>
                    <a:pt x="1519778" y="422664"/>
                  </a:lnTo>
                  <a:lnTo>
                    <a:pt x="1496813" y="383152"/>
                  </a:lnTo>
                  <a:lnTo>
                    <a:pt x="1471430" y="344713"/>
                  </a:lnTo>
                  <a:lnTo>
                    <a:pt x="1443630" y="307454"/>
                  </a:lnTo>
                  <a:lnTo>
                    <a:pt x="1413412" y="271483"/>
                  </a:lnTo>
                  <a:lnTo>
                    <a:pt x="1380777" y="236906"/>
                  </a:lnTo>
                  <a:lnTo>
                    <a:pt x="1346200" y="204271"/>
                  </a:lnTo>
                  <a:lnTo>
                    <a:pt x="1310228" y="174053"/>
                  </a:lnTo>
                  <a:lnTo>
                    <a:pt x="1272969" y="146253"/>
                  </a:lnTo>
                  <a:lnTo>
                    <a:pt x="1234530" y="120870"/>
                  </a:lnTo>
                  <a:lnTo>
                    <a:pt x="1195019" y="97905"/>
                  </a:lnTo>
                  <a:lnTo>
                    <a:pt x="1154541" y="77357"/>
                  </a:lnTo>
                  <a:lnTo>
                    <a:pt x="1113206" y="59226"/>
                  </a:lnTo>
                  <a:lnTo>
                    <a:pt x="1109544" y="57859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312110" y="5003453"/>
            <a:ext cx="499745" cy="1019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500" b="1" spc="-50">
                <a:solidFill>
                  <a:srgbClr val="1D6A85"/>
                </a:solidFill>
                <a:latin typeface="Noto Sans"/>
                <a:cs typeface="Noto Sans"/>
              </a:rPr>
              <a:t>1</a:t>
            </a:r>
            <a:endParaRPr sz="6500">
              <a:latin typeface="Noto Sans"/>
              <a:cs typeface="Noto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83253" y="4794775"/>
            <a:ext cx="5218430" cy="1449070"/>
          </a:xfrm>
          <a:custGeom>
            <a:avLst/>
            <a:gdLst/>
            <a:ahLst/>
            <a:cxnLst/>
            <a:rect l="l" t="t" r="r" b="b"/>
            <a:pathLst>
              <a:path w="5218430" h="1449070">
                <a:moveTo>
                  <a:pt x="5217956" y="0"/>
                </a:moveTo>
                <a:lnTo>
                  <a:pt x="0" y="0"/>
                </a:lnTo>
                <a:lnTo>
                  <a:pt x="0" y="1448657"/>
                </a:lnTo>
                <a:lnTo>
                  <a:pt x="5217956" y="1448657"/>
                </a:lnTo>
                <a:lnTo>
                  <a:pt x="5217956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013440" y="4947255"/>
            <a:ext cx="3310254" cy="115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algn="just">
              <a:lnSpc>
                <a:spcPct val="101099"/>
              </a:lnSpc>
              <a:spcBef>
                <a:spcPts val="95"/>
              </a:spcBef>
            </a:pP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Explorar</a:t>
            </a:r>
            <a:r>
              <a:rPr sz="24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uñas,</a:t>
            </a:r>
            <a:r>
              <a:rPr sz="2450" b="1" spc="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20">
                <a:solidFill>
                  <a:srgbClr val="1D6A85"/>
                </a:solidFill>
                <a:latin typeface="Noto Sans"/>
                <a:cs typeface="Noto Sans"/>
              </a:rPr>
              <a:t>cuero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cabelludo</a:t>
            </a:r>
            <a:r>
              <a:rPr sz="2450" b="1" spc="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450" b="1" spc="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regiones interglúteas</a:t>
            </a:r>
            <a:r>
              <a:rPr sz="2175" b="1" spc="-15" baseline="30651">
                <a:solidFill>
                  <a:srgbClr val="1D6A85"/>
                </a:solidFill>
                <a:latin typeface="Noto Sans"/>
                <a:cs typeface="Noto Sans"/>
              </a:rPr>
              <a:t>3</a:t>
            </a:r>
            <a:endParaRPr sz="2175" baseline="30651">
              <a:latin typeface="Noto Sans"/>
              <a:cs typeface="Noto San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113699" y="4710263"/>
            <a:ext cx="1617980" cy="1617980"/>
            <a:chOff x="7113699" y="4710263"/>
            <a:chExt cx="1617980" cy="1617980"/>
          </a:xfrm>
        </p:grpSpPr>
        <p:sp>
          <p:nvSpPr>
            <p:cNvPr id="22" name="object 22"/>
            <p:cNvSpPr/>
            <p:nvPr/>
          </p:nvSpPr>
          <p:spPr>
            <a:xfrm>
              <a:off x="7113699" y="4710263"/>
              <a:ext cx="1617980" cy="1617980"/>
            </a:xfrm>
            <a:custGeom>
              <a:avLst/>
              <a:gdLst/>
              <a:ahLst/>
              <a:cxnLst/>
              <a:rect l="l" t="t" r="r" b="b"/>
              <a:pathLst>
                <a:path w="1617979" h="1617979">
                  <a:moveTo>
                    <a:pt x="808837" y="0"/>
                  </a:moveTo>
                  <a:lnTo>
                    <a:pt x="764498" y="1208"/>
                  </a:lnTo>
                  <a:lnTo>
                    <a:pt x="720266" y="4834"/>
                  </a:lnTo>
                  <a:lnTo>
                    <a:pt x="676249" y="10878"/>
                  </a:lnTo>
                  <a:lnTo>
                    <a:pt x="632553" y="19339"/>
                  </a:lnTo>
                  <a:lnTo>
                    <a:pt x="589287" y="30217"/>
                  </a:lnTo>
                  <a:lnTo>
                    <a:pt x="546557" y="43513"/>
                  </a:lnTo>
                  <a:lnTo>
                    <a:pt x="504471" y="59226"/>
                  </a:lnTo>
                  <a:lnTo>
                    <a:pt x="463136" y="77357"/>
                  </a:lnTo>
                  <a:lnTo>
                    <a:pt x="422660" y="97905"/>
                  </a:lnTo>
                  <a:lnTo>
                    <a:pt x="383148" y="120870"/>
                  </a:lnTo>
                  <a:lnTo>
                    <a:pt x="344710" y="146253"/>
                  </a:lnTo>
                  <a:lnTo>
                    <a:pt x="307452" y="174053"/>
                  </a:lnTo>
                  <a:lnTo>
                    <a:pt x="271482" y="204271"/>
                  </a:lnTo>
                  <a:lnTo>
                    <a:pt x="236906" y="236906"/>
                  </a:lnTo>
                  <a:lnTo>
                    <a:pt x="204271" y="271483"/>
                  </a:lnTo>
                  <a:lnTo>
                    <a:pt x="174053" y="307454"/>
                  </a:lnTo>
                  <a:lnTo>
                    <a:pt x="146253" y="344713"/>
                  </a:lnTo>
                  <a:lnTo>
                    <a:pt x="120870" y="383152"/>
                  </a:lnTo>
                  <a:lnTo>
                    <a:pt x="97905" y="422664"/>
                  </a:lnTo>
                  <a:lnTo>
                    <a:pt x="77357" y="463141"/>
                  </a:lnTo>
                  <a:lnTo>
                    <a:pt x="59226" y="504477"/>
                  </a:lnTo>
                  <a:lnTo>
                    <a:pt x="43513" y="546564"/>
                  </a:lnTo>
                  <a:lnTo>
                    <a:pt x="30217" y="589294"/>
                  </a:lnTo>
                  <a:lnTo>
                    <a:pt x="19339" y="632561"/>
                  </a:lnTo>
                  <a:lnTo>
                    <a:pt x="10878" y="676256"/>
                  </a:lnTo>
                  <a:lnTo>
                    <a:pt x="4834" y="720274"/>
                  </a:lnTo>
                  <a:lnTo>
                    <a:pt x="1208" y="764506"/>
                  </a:lnTo>
                  <a:lnTo>
                    <a:pt x="0" y="808845"/>
                  </a:lnTo>
                  <a:lnTo>
                    <a:pt x="1208" y="853185"/>
                  </a:lnTo>
                  <a:lnTo>
                    <a:pt x="4834" y="897417"/>
                  </a:lnTo>
                  <a:lnTo>
                    <a:pt x="10878" y="941434"/>
                  </a:lnTo>
                  <a:lnTo>
                    <a:pt x="19339" y="985129"/>
                  </a:lnTo>
                  <a:lnTo>
                    <a:pt x="30217" y="1028396"/>
                  </a:lnTo>
                  <a:lnTo>
                    <a:pt x="43513" y="1071125"/>
                  </a:lnTo>
                  <a:lnTo>
                    <a:pt x="59226" y="1113212"/>
                  </a:lnTo>
                  <a:lnTo>
                    <a:pt x="77357" y="1154547"/>
                  </a:lnTo>
                  <a:lnTo>
                    <a:pt x="97905" y="1195023"/>
                  </a:lnTo>
                  <a:lnTo>
                    <a:pt x="120870" y="1234534"/>
                  </a:lnTo>
                  <a:lnTo>
                    <a:pt x="146253" y="1272972"/>
                  </a:lnTo>
                  <a:lnTo>
                    <a:pt x="174053" y="1310231"/>
                  </a:lnTo>
                  <a:lnTo>
                    <a:pt x="204271" y="1346201"/>
                  </a:lnTo>
                  <a:lnTo>
                    <a:pt x="236906" y="1380777"/>
                  </a:lnTo>
                  <a:lnTo>
                    <a:pt x="271482" y="1413412"/>
                  </a:lnTo>
                  <a:lnTo>
                    <a:pt x="307452" y="1443630"/>
                  </a:lnTo>
                  <a:lnTo>
                    <a:pt x="344710" y="1471430"/>
                  </a:lnTo>
                  <a:lnTo>
                    <a:pt x="383148" y="1496813"/>
                  </a:lnTo>
                  <a:lnTo>
                    <a:pt x="422660" y="1519778"/>
                  </a:lnTo>
                  <a:lnTo>
                    <a:pt x="463136" y="1540326"/>
                  </a:lnTo>
                  <a:lnTo>
                    <a:pt x="504471" y="1558457"/>
                  </a:lnTo>
                  <a:lnTo>
                    <a:pt x="546557" y="1574170"/>
                  </a:lnTo>
                  <a:lnTo>
                    <a:pt x="589287" y="1587466"/>
                  </a:lnTo>
                  <a:lnTo>
                    <a:pt x="632553" y="1598344"/>
                  </a:lnTo>
                  <a:lnTo>
                    <a:pt x="676249" y="1606805"/>
                  </a:lnTo>
                  <a:lnTo>
                    <a:pt x="720266" y="1612848"/>
                  </a:lnTo>
                  <a:lnTo>
                    <a:pt x="764498" y="1616475"/>
                  </a:lnTo>
                  <a:lnTo>
                    <a:pt x="808837" y="1617683"/>
                  </a:lnTo>
                  <a:lnTo>
                    <a:pt x="853177" y="1616475"/>
                  </a:lnTo>
                  <a:lnTo>
                    <a:pt x="897409" y="1612848"/>
                  </a:lnTo>
                  <a:lnTo>
                    <a:pt x="941426" y="1606805"/>
                  </a:lnTo>
                  <a:lnTo>
                    <a:pt x="985122" y="1598344"/>
                  </a:lnTo>
                  <a:lnTo>
                    <a:pt x="1028389" y="1587466"/>
                  </a:lnTo>
                  <a:lnTo>
                    <a:pt x="1071119" y="1574170"/>
                  </a:lnTo>
                  <a:lnTo>
                    <a:pt x="1113206" y="1558457"/>
                  </a:lnTo>
                  <a:lnTo>
                    <a:pt x="1154541" y="1540326"/>
                  </a:lnTo>
                  <a:lnTo>
                    <a:pt x="1195019" y="1519778"/>
                  </a:lnTo>
                  <a:lnTo>
                    <a:pt x="1234530" y="1496813"/>
                  </a:lnTo>
                  <a:lnTo>
                    <a:pt x="1272969" y="1471430"/>
                  </a:lnTo>
                  <a:lnTo>
                    <a:pt x="1310228" y="1443630"/>
                  </a:lnTo>
                  <a:lnTo>
                    <a:pt x="1346200" y="1413412"/>
                  </a:lnTo>
                  <a:lnTo>
                    <a:pt x="1380777" y="1380777"/>
                  </a:lnTo>
                  <a:lnTo>
                    <a:pt x="1413412" y="1346201"/>
                  </a:lnTo>
                  <a:lnTo>
                    <a:pt x="1443630" y="1310231"/>
                  </a:lnTo>
                  <a:lnTo>
                    <a:pt x="1471430" y="1272972"/>
                  </a:lnTo>
                  <a:lnTo>
                    <a:pt x="1496813" y="1234534"/>
                  </a:lnTo>
                  <a:lnTo>
                    <a:pt x="1519778" y="1195023"/>
                  </a:lnTo>
                  <a:lnTo>
                    <a:pt x="1540326" y="1154547"/>
                  </a:lnTo>
                  <a:lnTo>
                    <a:pt x="1558457" y="1113212"/>
                  </a:lnTo>
                  <a:lnTo>
                    <a:pt x="1574170" y="1071125"/>
                  </a:lnTo>
                  <a:lnTo>
                    <a:pt x="1587466" y="1028396"/>
                  </a:lnTo>
                  <a:lnTo>
                    <a:pt x="1598344" y="985129"/>
                  </a:lnTo>
                  <a:lnTo>
                    <a:pt x="1606805" y="941434"/>
                  </a:lnTo>
                  <a:lnTo>
                    <a:pt x="1612848" y="897417"/>
                  </a:lnTo>
                  <a:lnTo>
                    <a:pt x="1616475" y="853185"/>
                  </a:lnTo>
                  <a:lnTo>
                    <a:pt x="1617683" y="808845"/>
                  </a:lnTo>
                  <a:lnTo>
                    <a:pt x="1616475" y="764506"/>
                  </a:lnTo>
                  <a:lnTo>
                    <a:pt x="1612848" y="720274"/>
                  </a:lnTo>
                  <a:lnTo>
                    <a:pt x="1606805" y="676256"/>
                  </a:lnTo>
                  <a:lnTo>
                    <a:pt x="1598344" y="632561"/>
                  </a:lnTo>
                  <a:lnTo>
                    <a:pt x="1587466" y="589294"/>
                  </a:lnTo>
                  <a:lnTo>
                    <a:pt x="1574170" y="546564"/>
                  </a:lnTo>
                  <a:lnTo>
                    <a:pt x="1558457" y="504477"/>
                  </a:lnTo>
                  <a:lnTo>
                    <a:pt x="1540326" y="463141"/>
                  </a:lnTo>
                  <a:lnTo>
                    <a:pt x="1519778" y="422664"/>
                  </a:lnTo>
                  <a:lnTo>
                    <a:pt x="1496813" y="383152"/>
                  </a:lnTo>
                  <a:lnTo>
                    <a:pt x="1471430" y="344713"/>
                  </a:lnTo>
                  <a:lnTo>
                    <a:pt x="1443630" y="307454"/>
                  </a:lnTo>
                  <a:lnTo>
                    <a:pt x="1413412" y="271483"/>
                  </a:lnTo>
                  <a:lnTo>
                    <a:pt x="1380777" y="236906"/>
                  </a:lnTo>
                  <a:lnTo>
                    <a:pt x="1346200" y="204271"/>
                  </a:lnTo>
                  <a:lnTo>
                    <a:pt x="1310228" y="174053"/>
                  </a:lnTo>
                  <a:lnTo>
                    <a:pt x="1272969" y="146253"/>
                  </a:lnTo>
                  <a:lnTo>
                    <a:pt x="1234530" y="120870"/>
                  </a:lnTo>
                  <a:lnTo>
                    <a:pt x="1195019" y="97905"/>
                  </a:lnTo>
                  <a:lnTo>
                    <a:pt x="1154541" y="77357"/>
                  </a:lnTo>
                  <a:lnTo>
                    <a:pt x="1113206" y="59226"/>
                  </a:lnTo>
                  <a:lnTo>
                    <a:pt x="1071119" y="43513"/>
                  </a:lnTo>
                  <a:lnTo>
                    <a:pt x="1028389" y="30217"/>
                  </a:lnTo>
                  <a:lnTo>
                    <a:pt x="985122" y="19339"/>
                  </a:lnTo>
                  <a:lnTo>
                    <a:pt x="941426" y="10878"/>
                  </a:lnTo>
                  <a:lnTo>
                    <a:pt x="897409" y="4834"/>
                  </a:lnTo>
                  <a:lnTo>
                    <a:pt x="853177" y="1208"/>
                  </a:lnTo>
                  <a:lnTo>
                    <a:pt x="80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13699" y="4710263"/>
              <a:ext cx="1617980" cy="1617980"/>
            </a:xfrm>
            <a:custGeom>
              <a:avLst/>
              <a:gdLst/>
              <a:ahLst/>
              <a:cxnLst/>
              <a:rect l="l" t="t" r="r" b="b"/>
              <a:pathLst>
                <a:path w="1617979" h="1617979">
                  <a:moveTo>
                    <a:pt x="808837" y="0"/>
                  </a:moveTo>
                  <a:lnTo>
                    <a:pt x="764498" y="1208"/>
                  </a:lnTo>
                  <a:lnTo>
                    <a:pt x="720266" y="4834"/>
                  </a:lnTo>
                  <a:lnTo>
                    <a:pt x="676249" y="10878"/>
                  </a:lnTo>
                  <a:lnTo>
                    <a:pt x="632553" y="19339"/>
                  </a:lnTo>
                  <a:lnTo>
                    <a:pt x="589287" y="30217"/>
                  </a:lnTo>
                  <a:lnTo>
                    <a:pt x="546557" y="43513"/>
                  </a:lnTo>
                  <a:lnTo>
                    <a:pt x="504471" y="59226"/>
                  </a:lnTo>
                  <a:lnTo>
                    <a:pt x="463136" y="77357"/>
                  </a:lnTo>
                  <a:lnTo>
                    <a:pt x="422660" y="97905"/>
                  </a:lnTo>
                  <a:lnTo>
                    <a:pt x="383148" y="120870"/>
                  </a:lnTo>
                  <a:lnTo>
                    <a:pt x="344710" y="146253"/>
                  </a:lnTo>
                  <a:lnTo>
                    <a:pt x="307452" y="174053"/>
                  </a:lnTo>
                  <a:lnTo>
                    <a:pt x="271482" y="204271"/>
                  </a:lnTo>
                  <a:lnTo>
                    <a:pt x="236906" y="236906"/>
                  </a:lnTo>
                  <a:lnTo>
                    <a:pt x="204271" y="271483"/>
                  </a:lnTo>
                  <a:lnTo>
                    <a:pt x="174053" y="307454"/>
                  </a:lnTo>
                  <a:lnTo>
                    <a:pt x="146253" y="344713"/>
                  </a:lnTo>
                  <a:lnTo>
                    <a:pt x="120870" y="383152"/>
                  </a:lnTo>
                  <a:lnTo>
                    <a:pt x="97905" y="422664"/>
                  </a:lnTo>
                  <a:lnTo>
                    <a:pt x="77357" y="463141"/>
                  </a:lnTo>
                  <a:lnTo>
                    <a:pt x="59226" y="504477"/>
                  </a:lnTo>
                  <a:lnTo>
                    <a:pt x="43513" y="546564"/>
                  </a:lnTo>
                  <a:lnTo>
                    <a:pt x="30217" y="589294"/>
                  </a:lnTo>
                  <a:lnTo>
                    <a:pt x="19339" y="632561"/>
                  </a:lnTo>
                  <a:lnTo>
                    <a:pt x="10878" y="676256"/>
                  </a:lnTo>
                  <a:lnTo>
                    <a:pt x="4834" y="720274"/>
                  </a:lnTo>
                  <a:lnTo>
                    <a:pt x="1208" y="764506"/>
                  </a:lnTo>
                  <a:lnTo>
                    <a:pt x="35" y="807531"/>
                  </a:lnTo>
                  <a:lnTo>
                    <a:pt x="0" y="808845"/>
                  </a:lnTo>
                  <a:lnTo>
                    <a:pt x="1115" y="849773"/>
                  </a:lnTo>
                  <a:lnTo>
                    <a:pt x="4816" y="897189"/>
                  </a:lnTo>
                  <a:lnTo>
                    <a:pt x="10878" y="941434"/>
                  </a:lnTo>
                  <a:lnTo>
                    <a:pt x="19339" y="985129"/>
                  </a:lnTo>
                  <a:lnTo>
                    <a:pt x="30217" y="1028396"/>
                  </a:lnTo>
                  <a:lnTo>
                    <a:pt x="43513" y="1071125"/>
                  </a:lnTo>
                  <a:lnTo>
                    <a:pt x="59226" y="1113212"/>
                  </a:lnTo>
                  <a:lnTo>
                    <a:pt x="77357" y="1154547"/>
                  </a:lnTo>
                  <a:lnTo>
                    <a:pt x="97905" y="1195023"/>
                  </a:lnTo>
                  <a:lnTo>
                    <a:pt x="120870" y="1234534"/>
                  </a:lnTo>
                  <a:lnTo>
                    <a:pt x="146253" y="1272972"/>
                  </a:lnTo>
                  <a:lnTo>
                    <a:pt x="174053" y="1310231"/>
                  </a:lnTo>
                  <a:lnTo>
                    <a:pt x="204271" y="1346201"/>
                  </a:lnTo>
                  <a:lnTo>
                    <a:pt x="236906" y="1380777"/>
                  </a:lnTo>
                  <a:lnTo>
                    <a:pt x="271482" y="1413412"/>
                  </a:lnTo>
                  <a:lnTo>
                    <a:pt x="307452" y="1443630"/>
                  </a:lnTo>
                  <a:lnTo>
                    <a:pt x="344710" y="1471430"/>
                  </a:lnTo>
                  <a:lnTo>
                    <a:pt x="383148" y="1496813"/>
                  </a:lnTo>
                  <a:lnTo>
                    <a:pt x="422660" y="1519778"/>
                  </a:lnTo>
                  <a:lnTo>
                    <a:pt x="463136" y="1540326"/>
                  </a:lnTo>
                  <a:lnTo>
                    <a:pt x="504471" y="1558457"/>
                  </a:lnTo>
                  <a:lnTo>
                    <a:pt x="546557" y="1574170"/>
                  </a:lnTo>
                  <a:lnTo>
                    <a:pt x="589287" y="1587466"/>
                  </a:lnTo>
                  <a:lnTo>
                    <a:pt x="632553" y="1598344"/>
                  </a:lnTo>
                  <a:lnTo>
                    <a:pt x="676249" y="1606805"/>
                  </a:lnTo>
                  <a:lnTo>
                    <a:pt x="720266" y="1612848"/>
                  </a:lnTo>
                  <a:lnTo>
                    <a:pt x="764498" y="1616475"/>
                  </a:lnTo>
                  <a:lnTo>
                    <a:pt x="808837" y="1617683"/>
                  </a:lnTo>
                  <a:lnTo>
                    <a:pt x="853177" y="1616475"/>
                  </a:lnTo>
                  <a:lnTo>
                    <a:pt x="897409" y="1612848"/>
                  </a:lnTo>
                  <a:lnTo>
                    <a:pt x="941426" y="1606805"/>
                  </a:lnTo>
                  <a:lnTo>
                    <a:pt x="985122" y="1598344"/>
                  </a:lnTo>
                  <a:lnTo>
                    <a:pt x="1028389" y="1587466"/>
                  </a:lnTo>
                  <a:lnTo>
                    <a:pt x="1071119" y="1574170"/>
                  </a:lnTo>
                  <a:lnTo>
                    <a:pt x="1113206" y="1558457"/>
                  </a:lnTo>
                  <a:lnTo>
                    <a:pt x="1124856" y="1553347"/>
                  </a:lnTo>
                  <a:lnTo>
                    <a:pt x="809669" y="1553347"/>
                  </a:lnTo>
                  <a:lnTo>
                    <a:pt x="763752" y="1552128"/>
                  </a:lnTo>
                  <a:lnTo>
                    <a:pt x="717727" y="1548027"/>
                  </a:lnTo>
                  <a:lnTo>
                    <a:pt x="671721" y="1540993"/>
                  </a:lnTo>
                  <a:lnTo>
                    <a:pt x="625858" y="1530974"/>
                  </a:lnTo>
                  <a:lnTo>
                    <a:pt x="580519" y="1517993"/>
                  </a:lnTo>
                  <a:lnTo>
                    <a:pt x="535064" y="1501778"/>
                  </a:lnTo>
                  <a:lnTo>
                    <a:pt x="489308" y="1481876"/>
                  </a:lnTo>
                  <a:lnTo>
                    <a:pt x="445207" y="1458942"/>
                  </a:lnTo>
                  <a:lnTo>
                    <a:pt x="402814" y="1433137"/>
                  </a:lnTo>
                  <a:lnTo>
                    <a:pt x="362181" y="1404624"/>
                  </a:lnTo>
                  <a:lnTo>
                    <a:pt x="323359" y="1373567"/>
                  </a:lnTo>
                  <a:lnTo>
                    <a:pt x="286400" y="1340126"/>
                  </a:lnTo>
                  <a:lnTo>
                    <a:pt x="251356" y="1304465"/>
                  </a:lnTo>
                  <a:lnTo>
                    <a:pt x="252549" y="1303774"/>
                  </a:lnTo>
                  <a:lnTo>
                    <a:pt x="253000" y="1302465"/>
                  </a:lnTo>
                  <a:lnTo>
                    <a:pt x="253963" y="1301586"/>
                  </a:lnTo>
                  <a:lnTo>
                    <a:pt x="220672" y="1261851"/>
                  </a:lnTo>
                  <a:lnTo>
                    <a:pt x="190570" y="1220463"/>
                  </a:lnTo>
                  <a:lnTo>
                    <a:pt x="163658" y="1177578"/>
                  </a:lnTo>
                  <a:lnTo>
                    <a:pt x="139941" y="1133347"/>
                  </a:lnTo>
                  <a:lnTo>
                    <a:pt x="119522" y="1088147"/>
                  </a:lnTo>
                  <a:lnTo>
                    <a:pt x="119422" y="1087926"/>
                  </a:lnTo>
                  <a:lnTo>
                    <a:pt x="102123" y="1041520"/>
                  </a:lnTo>
                  <a:lnTo>
                    <a:pt x="101863" y="1041520"/>
                  </a:lnTo>
                  <a:lnTo>
                    <a:pt x="101514" y="1041269"/>
                  </a:lnTo>
                  <a:lnTo>
                    <a:pt x="101161" y="1041269"/>
                  </a:lnTo>
                  <a:lnTo>
                    <a:pt x="99721" y="1036997"/>
                  </a:lnTo>
                  <a:lnTo>
                    <a:pt x="99643" y="1036766"/>
                  </a:lnTo>
                  <a:lnTo>
                    <a:pt x="98690" y="1032180"/>
                  </a:lnTo>
                  <a:lnTo>
                    <a:pt x="97266" y="1027657"/>
                  </a:lnTo>
                  <a:lnTo>
                    <a:pt x="86755" y="990130"/>
                  </a:lnTo>
                  <a:lnTo>
                    <a:pt x="76659" y="944988"/>
                  </a:lnTo>
                  <a:lnTo>
                    <a:pt x="70063" y="903367"/>
                  </a:lnTo>
                  <a:lnTo>
                    <a:pt x="65213" y="855534"/>
                  </a:lnTo>
                  <a:lnTo>
                    <a:pt x="63465" y="808845"/>
                  </a:lnTo>
                  <a:lnTo>
                    <a:pt x="63416" y="807531"/>
                  </a:lnTo>
                  <a:lnTo>
                    <a:pt x="64674" y="759519"/>
                  </a:lnTo>
                  <a:lnTo>
                    <a:pt x="68991" y="711657"/>
                  </a:lnTo>
                  <a:lnTo>
                    <a:pt x="76372" y="664104"/>
                  </a:lnTo>
                  <a:lnTo>
                    <a:pt x="86818" y="617021"/>
                  </a:lnTo>
                  <a:lnTo>
                    <a:pt x="100334" y="570567"/>
                  </a:lnTo>
                  <a:lnTo>
                    <a:pt x="116924" y="524902"/>
                  </a:lnTo>
                  <a:lnTo>
                    <a:pt x="136590" y="480185"/>
                  </a:lnTo>
                  <a:lnTo>
                    <a:pt x="159337" y="436576"/>
                  </a:lnTo>
                  <a:lnTo>
                    <a:pt x="185167" y="394234"/>
                  </a:lnTo>
                  <a:lnTo>
                    <a:pt x="214085" y="353320"/>
                  </a:lnTo>
                  <a:lnTo>
                    <a:pt x="246094" y="313993"/>
                  </a:lnTo>
                  <a:lnTo>
                    <a:pt x="281198" y="276413"/>
                  </a:lnTo>
                  <a:lnTo>
                    <a:pt x="315604" y="244082"/>
                  </a:lnTo>
                  <a:lnTo>
                    <a:pt x="351494" y="214338"/>
                  </a:lnTo>
                  <a:lnTo>
                    <a:pt x="388744" y="187181"/>
                  </a:lnTo>
                  <a:lnTo>
                    <a:pt x="427230" y="162610"/>
                  </a:lnTo>
                  <a:lnTo>
                    <a:pt x="466829" y="140625"/>
                  </a:lnTo>
                  <a:lnTo>
                    <a:pt x="507416" y="121227"/>
                  </a:lnTo>
                  <a:lnTo>
                    <a:pt x="548869" y="104415"/>
                  </a:lnTo>
                  <a:lnTo>
                    <a:pt x="591064" y="90189"/>
                  </a:lnTo>
                  <a:lnTo>
                    <a:pt x="633877" y="78550"/>
                  </a:lnTo>
                  <a:lnTo>
                    <a:pt x="677184" y="69498"/>
                  </a:lnTo>
                  <a:lnTo>
                    <a:pt x="720863" y="63032"/>
                  </a:lnTo>
                  <a:lnTo>
                    <a:pt x="763952" y="59226"/>
                  </a:lnTo>
                  <a:lnTo>
                    <a:pt x="762271" y="59226"/>
                  </a:lnTo>
                  <a:lnTo>
                    <a:pt x="808837" y="57859"/>
                  </a:lnTo>
                  <a:lnTo>
                    <a:pt x="1109544" y="57859"/>
                  </a:lnTo>
                  <a:lnTo>
                    <a:pt x="1071119" y="43513"/>
                  </a:lnTo>
                  <a:lnTo>
                    <a:pt x="1028389" y="30217"/>
                  </a:lnTo>
                  <a:lnTo>
                    <a:pt x="985122" y="19339"/>
                  </a:lnTo>
                  <a:lnTo>
                    <a:pt x="941426" y="10878"/>
                  </a:lnTo>
                  <a:lnTo>
                    <a:pt x="897409" y="4834"/>
                  </a:lnTo>
                  <a:lnTo>
                    <a:pt x="853177" y="1208"/>
                  </a:lnTo>
                  <a:lnTo>
                    <a:pt x="808837" y="0"/>
                  </a:lnTo>
                  <a:close/>
                </a:path>
                <a:path w="1617979" h="1617979">
                  <a:moveTo>
                    <a:pt x="1109544" y="57859"/>
                  </a:moveTo>
                  <a:lnTo>
                    <a:pt x="808837" y="57859"/>
                  </a:lnTo>
                  <a:lnTo>
                    <a:pt x="855403" y="59226"/>
                  </a:lnTo>
                  <a:lnTo>
                    <a:pt x="853723" y="59226"/>
                  </a:lnTo>
                  <a:lnTo>
                    <a:pt x="896812" y="63032"/>
                  </a:lnTo>
                  <a:lnTo>
                    <a:pt x="940491" y="69498"/>
                  </a:lnTo>
                  <a:lnTo>
                    <a:pt x="983799" y="78550"/>
                  </a:lnTo>
                  <a:lnTo>
                    <a:pt x="1026612" y="90189"/>
                  </a:lnTo>
                  <a:lnTo>
                    <a:pt x="1068807" y="104415"/>
                  </a:lnTo>
                  <a:lnTo>
                    <a:pt x="1110261" y="121227"/>
                  </a:lnTo>
                  <a:lnTo>
                    <a:pt x="1150849" y="140625"/>
                  </a:lnTo>
                  <a:lnTo>
                    <a:pt x="1190448" y="162610"/>
                  </a:lnTo>
                  <a:lnTo>
                    <a:pt x="1228935" y="187181"/>
                  </a:lnTo>
                  <a:lnTo>
                    <a:pt x="1266186" y="214338"/>
                  </a:lnTo>
                  <a:lnTo>
                    <a:pt x="1302077" y="244082"/>
                  </a:lnTo>
                  <a:lnTo>
                    <a:pt x="1336485" y="276413"/>
                  </a:lnTo>
                  <a:lnTo>
                    <a:pt x="1371288" y="313641"/>
                  </a:lnTo>
                  <a:lnTo>
                    <a:pt x="1403059" y="352584"/>
                  </a:lnTo>
                  <a:lnTo>
                    <a:pt x="1431802" y="393088"/>
                  </a:lnTo>
                  <a:lnTo>
                    <a:pt x="1457518" y="434997"/>
                  </a:lnTo>
                  <a:lnTo>
                    <a:pt x="1480208" y="478155"/>
                  </a:lnTo>
                  <a:lnTo>
                    <a:pt x="1499874" y="522408"/>
                  </a:lnTo>
                  <a:lnTo>
                    <a:pt x="1516519" y="567600"/>
                  </a:lnTo>
                  <a:lnTo>
                    <a:pt x="1530143" y="613576"/>
                  </a:lnTo>
                  <a:lnTo>
                    <a:pt x="1540749" y="660179"/>
                  </a:lnTo>
                  <a:lnTo>
                    <a:pt x="1548338" y="707256"/>
                  </a:lnTo>
                  <a:lnTo>
                    <a:pt x="1552913" y="754651"/>
                  </a:lnTo>
                  <a:lnTo>
                    <a:pt x="1554475" y="802209"/>
                  </a:lnTo>
                  <a:lnTo>
                    <a:pt x="1553025" y="849773"/>
                  </a:lnTo>
                  <a:lnTo>
                    <a:pt x="1548566" y="897189"/>
                  </a:lnTo>
                  <a:lnTo>
                    <a:pt x="1541099" y="944302"/>
                  </a:lnTo>
                  <a:lnTo>
                    <a:pt x="1530626" y="990957"/>
                  </a:lnTo>
                  <a:lnTo>
                    <a:pt x="1517217" y="1036766"/>
                  </a:lnTo>
                  <a:lnTo>
                    <a:pt x="1501234" y="1082828"/>
                  </a:lnTo>
                  <a:lnTo>
                    <a:pt x="1500993" y="1083247"/>
                  </a:lnTo>
                  <a:lnTo>
                    <a:pt x="1499103" y="1087926"/>
                  </a:lnTo>
                  <a:lnTo>
                    <a:pt x="1499014" y="1088147"/>
                  </a:lnTo>
                  <a:lnTo>
                    <a:pt x="1496731" y="1092409"/>
                  </a:lnTo>
                  <a:lnTo>
                    <a:pt x="1494847" y="1096817"/>
                  </a:lnTo>
                  <a:lnTo>
                    <a:pt x="1474806" y="1140654"/>
                  </a:lnTo>
                  <a:lnTo>
                    <a:pt x="1452274" y="1182579"/>
                  </a:lnTo>
                  <a:lnTo>
                    <a:pt x="1427377" y="1222542"/>
                  </a:lnTo>
                  <a:lnTo>
                    <a:pt x="1400239" y="1260492"/>
                  </a:lnTo>
                  <a:lnTo>
                    <a:pt x="1370987" y="1296376"/>
                  </a:lnTo>
                  <a:lnTo>
                    <a:pt x="1339745" y="1330145"/>
                  </a:lnTo>
                  <a:lnTo>
                    <a:pt x="1306640" y="1361747"/>
                  </a:lnTo>
                  <a:lnTo>
                    <a:pt x="1271796" y="1391130"/>
                  </a:lnTo>
                  <a:lnTo>
                    <a:pt x="1235340" y="1418245"/>
                  </a:lnTo>
                  <a:lnTo>
                    <a:pt x="1197396" y="1443039"/>
                  </a:lnTo>
                  <a:lnTo>
                    <a:pt x="1158090" y="1465463"/>
                  </a:lnTo>
                  <a:lnTo>
                    <a:pt x="1117548" y="1485463"/>
                  </a:lnTo>
                  <a:lnTo>
                    <a:pt x="1075895" y="1502990"/>
                  </a:lnTo>
                  <a:lnTo>
                    <a:pt x="1033256" y="1517993"/>
                  </a:lnTo>
                  <a:lnTo>
                    <a:pt x="989757" y="1530419"/>
                  </a:lnTo>
                  <a:lnTo>
                    <a:pt x="945041" y="1540326"/>
                  </a:lnTo>
                  <a:lnTo>
                    <a:pt x="944851" y="1540326"/>
                  </a:lnTo>
                  <a:lnTo>
                    <a:pt x="900681" y="1547341"/>
                  </a:lnTo>
                  <a:lnTo>
                    <a:pt x="855354" y="1551734"/>
                  </a:lnTo>
                  <a:lnTo>
                    <a:pt x="809669" y="1553347"/>
                  </a:lnTo>
                  <a:lnTo>
                    <a:pt x="1124856" y="1553347"/>
                  </a:lnTo>
                  <a:lnTo>
                    <a:pt x="1195019" y="1519778"/>
                  </a:lnTo>
                  <a:lnTo>
                    <a:pt x="1234530" y="1496813"/>
                  </a:lnTo>
                  <a:lnTo>
                    <a:pt x="1272969" y="1471430"/>
                  </a:lnTo>
                  <a:lnTo>
                    <a:pt x="1310228" y="1443630"/>
                  </a:lnTo>
                  <a:lnTo>
                    <a:pt x="1346200" y="1413412"/>
                  </a:lnTo>
                  <a:lnTo>
                    <a:pt x="1380777" y="1380777"/>
                  </a:lnTo>
                  <a:lnTo>
                    <a:pt x="1413412" y="1346201"/>
                  </a:lnTo>
                  <a:lnTo>
                    <a:pt x="1443630" y="1310231"/>
                  </a:lnTo>
                  <a:lnTo>
                    <a:pt x="1471430" y="1272972"/>
                  </a:lnTo>
                  <a:lnTo>
                    <a:pt x="1496813" y="1234534"/>
                  </a:lnTo>
                  <a:lnTo>
                    <a:pt x="1519778" y="1195023"/>
                  </a:lnTo>
                  <a:lnTo>
                    <a:pt x="1540326" y="1154547"/>
                  </a:lnTo>
                  <a:lnTo>
                    <a:pt x="1558457" y="1113212"/>
                  </a:lnTo>
                  <a:lnTo>
                    <a:pt x="1574170" y="1071125"/>
                  </a:lnTo>
                  <a:lnTo>
                    <a:pt x="1587466" y="1028396"/>
                  </a:lnTo>
                  <a:lnTo>
                    <a:pt x="1598344" y="985129"/>
                  </a:lnTo>
                  <a:lnTo>
                    <a:pt x="1606805" y="941434"/>
                  </a:lnTo>
                  <a:lnTo>
                    <a:pt x="1612848" y="897417"/>
                  </a:lnTo>
                  <a:lnTo>
                    <a:pt x="1616475" y="853185"/>
                  </a:lnTo>
                  <a:lnTo>
                    <a:pt x="1617683" y="808845"/>
                  </a:lnTo>
                  <a:lnTo>
                    <a:pt x="1616475" y="764506"/>
                  </a:lnTo>
                  <a:lnTo>
                    <a:pt x="1612848" y="720274"/>
                  </a:lnTo>
                  <a:lnTo>
                    <a:pt x="1606805" y="676256"/>
                  </a:lnTo>
                  <a:lnTo>
                    <a:pt x="1598344" y="632561"/>
                  </a:lnTo>
                  <a:lnTo>
                    <a:pt x="1587466" y="589294"/>
                  </a:lnTo>
                  <a:lnTo>
                    <a:pt x="1574170" y="546564"/>
                  </a:lnTo>
                  <a:lnTo>
                    <a:pt x="1558457" y="504477"/>
                  </a:lnTo>
                  <a:lnTo>
                    <a:pt x="1540326" y="463141"/>
                  </a:lnTo>
                  <a:lnTo>
                    <a:pt x="1519778" y="422664"/>
                  </a:lnTo>
                  <a:lnTo>
                    <a:pt x="1496813" y="383152"/>
                  </a:lnTo>
                  <a:lnTo>
                    <a:pt x="1471430" y="344713"/>
                  </a:lnTo>
                  <a:lnTo>
                    <a:pt x="1443630" y="307454"/>
                  </a:lnTo>
                  <a:lnTo>
                    <a:pt x="1413412" y="271483"/>
                  </a:lnTo>
                  <a:lnTo>
                    <a:pt x="1380777" y="236906"/>
                  </a:lnTo>
                  <a:lnTo>
                    <a:pt x="1346200" y="204271"/>
                  </a:lnTo>
                  <a:lnTo>
                    <a:pt x="1310228" y="174053"/>
                  </a:lnTo>
                  <a:lnTo>
                    <a:pt x="1272969" y="146253"/>
                  </a:lnTo>
                  <a:lnTo>
                    <a:pt x="1234530" y="120870"/>
                  </a:lnTo>
                  <a:lnTo>
                    <a:pt x="1195019" y="97905"/>
                  </a:lnTo>
                  <a:lnTo>
                    <a:pt x="1154541" y="77357"/>
                  </a:lnTo>
                  <a:lnTo>
                    <a:pt x="1113206" y="59226"/>
                  </a:lnTo>
                  <a:lnTo>
                    <a:pt x="1109544" y="57859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689001" y="4988848"/>
            <a:ext cx="499745" cy="1019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500" b="1" spc="-50">
                <a:solidFill>
                  <a:srgbClr val="1D6A85"/>
                </a:solidFill>
                <a:latin typeface="Noto Sans"/>
                <a:cs typeface="Noto Sans"/>
              </a:rPr>
              <a:t>2</a:t>
            </a:r>
            <a:endParaRPr sz="6500">
              <a:latin typeface="Noto Sans"/>
              <a:cs typeface="Noto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831398" y="4794775"/>
            <a:ext cx="4956810" cy="1449070"/>
          </a:xfrm>
          <a:custGeom>
            <a:avLst/>
            <a:gdLst/>
            <a:ahLst/>
            <a:cxnLst/>
            <a:rect l="l" t="t" r="r" b="b"/>
            <a:pathLst>
              <a:path w="4956809" h="1449070">
                <a:moveTo>
                  <a:pt x="4956655" y="0"/>
                </a:moveTo>
                <a:lnTo>
                  <a:pt x="0" y="0"/>
                </a:lnTo>
                <a:lnTo>
                  <a:pt x="0" y="1448657"/>
                </a:lnTo>
                <a:lnTo>
                  <a:pt x="4956655" y="1448657"/>
                </a:lnTo>
                <a:lnTo>
                  <a:pt x="4956655" y="0"/>
                </a:lnTo>
                <a:close/>
              </a:path>
            </a:pathLst>
          </a:custGeom>
          <a:solidFill>
            <a:srgbClr val="1D6A85">
              <a:alpha val="1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4673975" y="5122833"/>
            <a:ext cx="3409315" cy="781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Uso</a:t>
            </a:r>
            <a:r>
              <a:rPr sz="2450" b="1" spc="4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450" b="1" spc="4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herramientas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450" b="1" spc="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cribado</a:t>
            </a:r>
            <a:r>
              <a:rPr sz="2450" b="1" spc="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validadas</a:t>
            </a:r>
            <a:r>
              <a:rPr sz="2175" b="1" spc="-15" baseline="30651">
                <a:solidFill>
                  <a:srgbClr val="1D6A85"/>
                </a:solidFill>
                <a:latin typeface="Noto Sans"/>
                <a:cs typeface="Noto Sans"/>
              </a:rPr>
              <a:t>4</a:t>
            </a:r>
            <a:endParaRPr sz="2175" baseline="30651">
              <a:latin typeface="Noto Sans"/>
              <a:cs typeface="Noto San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2791511" y="4710263"/>
            <a:ext cx="1617980" cy="1617980"/>
            <a:chOff x="12791511" y="4710263"/>
            <a:chExt cx="1617980" cy="1617980"/>
          </a:xfrm>
        </p:grpSpPr>
        <p:sp>
          <p:nvSpPr>
            <p:cNvPr id="28" name="object 28"/>
            <p:cNvSpPr/>
            <p:nvPr/>
          </p:nvSpPr>
          <p:spPr>
            <a:xfrm>
              <a:off x="12791511" y="4710263"/>
              <a:ext cx="1617980" cy="1617980"/>
            </a:xfrm>
            <a:custGeom>
              <a:avLst/>
              <a:gdLst/>
              <a:ahLst/>
              <a:cxnLst/>
              <a:rect l="l" t="t" r="r" b="b"/>
              <a:pathLst>
                <a:path w="1617979" h="1617979">
                  <a:moveTo>
                    <a:pt x="808837" y="0"/>
                  </a:moveTo>
                  <a:lnTo>
                    <a:pt x="764498" y="1208"/>
                  </a:lnTo>
                  <a:lnTo>
                    <a:pt x="720266" y="4834"/>
                  </a:lnTo>
                  <a:lnTo>
                    <a:pt x="676249" y="10878"/>
                  </a:lnTo>
                  <a:lnTo>
                    <a:pt x="632553" y="19339"/>
                  </a:lnTo>
                  <a:lnTo>
                    <a:pt x="589287" y="30217"/>
                  </a:lnTo>
                  <a:lnTo>
                    <a:pt x="546557" y="43513"/>
                  </a:lnTo>
                  <a:lnTo>
                    <a:pt x="504471" y="59226"/>
                  </a:lnTo>
                  <a:lnTo>
                    <a:pt x="463136" y="77357"/>
                  </a:lnTo>
                  <a:lnTo>
                    <a:pt x="422660" y="97905"/>
                  </a:lnTo>
                  <a:lnTo>
                    <a:pt x="383148" y="120870"/>
                  </a:lnTo>
                  <a:lnTo>
                    <a:pt x="344710" y="146253"/>
                  </a:lnTo>
                  <a:lnTo>
                    <a:pt x="307452" y="174053"/>
                  </a:lnTo>
                  <a:lnTo>
                    <a:pt x="271482" y="204271"/>
                  </a:lnTo>
                  <a:lnTo>
                    <a:pt x="236906" y="236906"/>
                  </a:lnTo>
                  <a:lnTo>
                    <a:pt x="204271" y="271483"/>
                  </a:lnTo>
                  <a:lnTo>
                    <a:pt x="174053" y="307454"/>
                  </a:lnTo>
                  <a:lnTo>
                    <a:pt x="146253" y="344713"/>
                  </a:lnTo>
                  <a:lnTo>
                    <a:pt x="120870" y="383152"/>
                  </a:lnTo>
                  <a:lnTo>
                    <a:pt x="97905" y="422664"/>
                  </a:lnTo>
                  <a:lnTo>
                    <a:pt x="77357" y="463141"/>
                  </a:lnTo>
                  <a:lnTo>
                    <a:pt x="59226" y="504477"/>
                  </a:lnTo>
                  <a:lnTo>
                    <a:pt x="43513" y="546564"/>
                  </a:lnTo>
                  <a:lnTo>
                    <a:pt x="30217" y="589294"/>
                  </a:lnTo>
                  <a:lnTo>
                    <a:pt x="19339" y="632561"/>
                  </a:lnTo>
                  <a:lnTo>
                    <a:pt x="10878" y="676256"/>
                  </a:lnTo>
                  <a:lnTo>
                    <a:pt x="4834" y="720274"/>
                  </a:lnTo>
                  <a:lnTo>
                    <a:pt x="1208" y="764506"/>
                  </a:lnTo>
                  <a:lnTo>
                    <a:pt x="0" y="808845"/>
                  </a:lnTo>
                  <a:lnTo>
                    <a:pt x="1208" y="853185"/>
                  </a:lnTo>
                  <a:lnTo>
                    <a:pt x="4834" y="897417"/>
                  </a:lnTo>
                  <a:lnTo>
                    <a:pt x="10878" y="941434"/>
                  </a:lnTo>
                  <a:lnTo>
                    <a:pt x="19339" y="985129"/>
                  </a:lnTo>
                  <a:lnTo>
                    <a:pt x="30217" y="1028396"/>
                  </a:lnTo>
                  <a:lnTo>
                    <a:pt x="43513" y="1071125"/>
                  </a:lnTo>
                  <a:lnTo>
                    <a:pt x="59226" y="1113212"/>
                  </a:lnTo>
                  <a:lnTo>
                    <a:pt x="77357" y="1154547"/>
                  </a:lnTo>
                  <a:lnTo>
                    <a:pt x="97905" y="1195023"/>
                  </a:lnTo>
                  <a:lnTo>
                    <a:pt x="120870" y="1234534"/>
                  </a:lnTo>
                  <a:lnTo>
                    <a:pt x="146253" y="1272972"/>
                  </a:lnTo>
                  <a:lnTo>
                    <a:pt x="174053" y="1310231"/>
                  </a:lnTo>
                  <a:lnTo>
                    <a:pt x="204271" y="1346201"/>
                  </a:lnTo>
                  <a:lnTo>
                    <a:pt x="236906" y="1380777"/>
                  </a:lnTo>
                  <a:lnTo>
                    <a:pt x="271482" y="1413412"/>
                  </a:lnTo>
                  <a:lnTo>
                    <a:pt x="307452" y="1443630"/>
                  </a:lnTo>
                  <a:lnTo>
                    <a:pt x="344710" y="1471430"/>
                  </a:lnTo>
                  <a:lnTo>
                    <a:pt x="383148" y="1496813"/>
                  </a:lnTo>
                  <a:lnTo>
                    <a:pt x="422660" y="1519778"/>
                  </a:lnTo>
                  <a:lnTo>
                    <a:pt x="463136" y="1540326"/>
                  </a:lnTo>
                  <a:lnTo>
                    <a:pt x="504471" y="1558457"/>
                  </a:lnTo>
                  <a:lnTo>
                    <a:pt x="546557" y="1574170"/>
                  </a:lnTo>
                  <a:lnTo>
                    <a:pt x="589287" y="1587466"/>
                  </a:lnTo>
                  <a:lnTo>
                    <a:pt x="632553" y="1598344"/>
                  </a:lnTo>
                  <a:lnTo>
                    <a:pt x="676249" y="1606805"/>
                  </a:lnTo>
                  <a:lnTo>
                    <a:pt x="720266" y="1612848"/>
                  </a:lnTo>
                  <a:lnTo>
                    <a:pt x="764498" y="1616475"/>
                  </a:lnTo>
                  <a:lnTo>
                    <a:pt x="808837" y="1617683"/>
                  </a:lnTo>
                  <a:lnTo>
                    <a:pt x="853177" y="1616475"/>
                  </a:lnTo>
                  <a:lnTo>
                    <a:pt x="897409" y="1612848"/>
                  </a:lnTo>
                  <a:lnTo>
                    <a:pt x="941426" y="1606805"/>
                  </a:lnTo>
                  <a:lnTo>
                    <a:pt x="985122" y="1598344"/>
                  </a:lnTo>
                  <a:lnTo>
                    <a:pt x="1028389" y="1587466"/>
                  </a:lnTo>
                  <a:lnTo>
                    <a:pt x="1071119" y="1574170"/>
                  </a:lnTo>
                  <a:lnTo>
                    <a:pt x="1113206" y="1558457"/>
                  </a:lnTo>
                  <a:lnTo>
                    <a:pt x="1154541" y="1540326"/>
                  </a:lnTo>
                  <a:lnTo>
                    <a:pt x="1195019" y="1519778"/>
                  </a:lnTo>
                  <a:lnTo>
                    <a:pt x="1234530" y="1496813"/>
                  </a:lnTo>
                  <a:lnTo>
                    <a:pt x="1272969" y="1471430"/>
                  </a:lnTo>
                  <a:lnTo>
                    <a:pt x="1310228" y="1443630"/>
                  </a:lnTo>
                  <a:lnTo>
                    <a:pt x="1346200" y="1413412"/>
                  </a:lnTo>
                  <a:lnTo>
                    <a:pt x="1380777" y="1380777"/>
                  </a:lnTo>
                  <a:lnTo>
                    <a:pt x="1413412" y="1346201"/>
                  </a:lnTo>
                  <a:lnTo>
                    <a:pt x="1443630" y="1310231"/>
                  </a:lnTo>
                  <a:lnTo>
                    <a:pt x="1471430" y="1272972"/>
                  </a:lnTo>
                  <a:lnTo>
                    <a:pt x="1496813" y="1234534"/>
                  </a:lnTo>
                  <a:lnTo>
                    <a:pt x="1519778" y="1195023"/>
                  </a:lnTo>
                  <a:lnTo>
                    <a:pt x="1540326" y="1154547"/>
                  </a:lnTo>
                  <a:lnTo>
                    <a:pt x="1558457" y="1113212"/>
                  </a:lnTo>
                  <a:lnTo>
                    <a:pt x="1574170" y="1071125"/>
                  </a:lnTo>
                  <a:lnTo>
                    <a:pt x="1587466" y="1028396"/>
                  </a:lnTo>
                  <a:lnTo>
                    <a:pt x="1598344" y="985129"/>
                  </a:lnTo>
                  <a:lnTo>
                    <a:pt x="1606805" y="941434"/>
                  </a:lnTo>
                  <a:lnTo>
                    <a:pt x="1612848" y="897417"/>
                  </a:lnTo>
                  <a:lnTo>
                    <a:pt x="1616475" y="853185"/>
                  </a:lnTo>
                  <a:lnTo>
                    <a:pt x="1617683" y="808845"/>
                  </a:lnTo>
                  <a:lnTo>
                    <a:pt x="1616475" y="764506"/>
                  </a:lnTo>
                  <a:lnTo>
                    <a:pt x="1612848" y="720274"/>
                  </a:lnTo>
                  <a:lnTo>
                    <a:pt x="1606805" y="676256"/>
                  </a:lnTo>
                  <a:lnTo>
                    <a:pt x="1598344" y="632561"/>
                  </a:lnTo>
                  <a:lnTo>
                    <a:pt x="1587466" y="589294"/>
                  </a:lnTo>
                  <a:lnTo>
                    <a:pt x="1574170" y="546564"/>
                  </a:lnTo>
                  <a:lnTo>
                    <a:pt x="1558457" y="504477"/>
                  </a:lnTo>
                  <a:lnTo>
                    <a:pt x="1540326" y="463141"/>
                  </a:lnTo>
                  <a:lnTo>
                    <a:pt x="1519778" y="422664"/>
                  </a:lnTo>
                  <a:lnTo>
                    <a:pt x="1496813" y="383152"/>
                  </a:lnTo>
                  <a:lnTo>
                    <a:pt x="1471430" y="344713"/>
                  </a:lnTo>
                  <a:lnTo>
                    <a:pt x="1443630" y="307454"/>
                  </a:lnTo>
                  <a:lnTo>
                    <a:pt x="1413412" y="271483"/>
                  </a:lnTo>
                  <a:lnTo>
                    <a:pt x="1380777" y="236906"/>
                  </a:lnTo>
                  <a:lnTo>
                    <a:pt x="1346200" y="204271"/>
                  </a:lnTo>
                  <a:lnTo>
                    <a:pt x="1310228" y="174053"/>
                  </a:lnTo>
                  <a:lnTo>
                    <a:pt x="1272969" y="146253"/>
                  </a:lnTo>
                  <a:lnTo>
                    <a:pt x="1234530" y="120870"/>
                  </a:lnTo>
                  <a:lnTo>
                    <a:pt x="1195019" y="97905"/>
                  </a:lnTo>
                  <a:lnTo>
                    <a:pt x="1154541" y="77357"/>
                  </a:lnTo>
                  <a:lnTo>
                    <a:pt x="1113206" y="59226"/>
                  </a:lnTo>
                  <a:lnTo>
                    <a:pt x="1071119" y="43513"/>
                  </a:lnTo>
                  <a:lnTo>
                    <a:pt x="1028389" y="30217"/>
                  </a:lnTo>
                  <a:lnTo>
                    <a:pt x="985122" y="19339"/>
                  </a:lnTo>
                  <a:lnTo>
                    <a:pt x="941426" y="10878"/>
                  </a:lnTo>
                  <a:lnTo>
                    <a:pt x="897409" y="4834"/>
                  </a:lnTo>
                  <a:lnTo>
                    <a:pt x="853177" y="1208"/>
                  </a:lnTo>
                  <a:lnTo>
                    <a:pt x="80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791511" y="4710263"/>
              <a:ext cx="1617980" cy="1617980"/>
            </a:xfrm>
            <a:custGeom>
              <a:avLst/>
              <a:gdLst/>
              <a:ahLst/>
              <a:cxnLst/>
              <a:rect l="l" t="t" r="r" b="b"/>
              <a:pathLst>
                <a:path w="1617980" h="1617979">
                  <a:moveTo>
                    <a:pt x="808837" y="0"/>
                  </a:moveTo>
                  <a:lnTo>
                    <a:pt x="764498" y="1208"/>
                  </a:lnTo>
                  <a:lnTo>
                    <a:pt x="720266" y="4834"/>
                  </a:lnTo>
                  <a:lnTo>
                    <a:pt x="676249" y="10878"/>
                  </a:lnTo>
                  <a:lnTo>
                    <a:pt x="632553" y="19339"/>
                  </a:lnTo>
                  <a:lnTo>
                    <a:pt x="589287" y="30217"/>
                  </a:lnTo>
                  <a:lnTo>
                    <a:pt x="546557" y="43513"/>
                  </a:lnTo>
                  <a:lnTo>
                    <a:pt x="504471" y="59226"/>
                  </a:lnTo>
                  <a:lnTo>
                    <a:pt x="463136" y="77357"/>
                  </a:lnTo>
                  <a:lnTo>
                    <a:pt x="422660" y="97905"/>
                  </a:lnTo>
                  <a:lnTo>
                    <a:pt x="383148" y="120870"/>
                  </a:lnTo>
                  <a:lnTo>
                    <a:pt x="344710" y="146253"/>
                  </a:lnTo>
                  <a:lnTo>
                    <a:pt x="307452" y="174053"/>
                  </a:lnTo>
                  <a:lnTo>
                    <a:pt x="271482" y="204271"/>
                  </a:lnTo>
                  <a:lnTo>
                    <a:pt x="236906" y="236906"/>
                  </a:lnTo>
                  <a:lnTo>
                    <a:pt x="204271" y="271483"/>
                  </a:lnTo>
                  <a:lnTo>
                    <a:pt x="174053" y="307454"/>
                  </a:lnTo>
                  <a:lnTo>
                    <a:pt x="146253" y="344713"/>
                  </a:lnTo>
                  <a:lnTo>
                    <a:pt x="120870" y="383152"/>
                  </a:lnTo>
                  <a:lnTo>
                    <a:pt x="97905" y="422664"/>
                  </a:lnTo>
                  <a:lnTo>
                    <a:pt x="77357" y="463141"/>
                  </a:lnTo>
                  <a:lnTo>
                    <a:pt x="59226" y="504477"/>
                  </a:lnTo>
                  <a:lnTo>
                    <a:pt x="43513" y="546564"/>
                  </a:lnTo>
                  <a:lnTo>
                    <a:pt x="30217" y="589294"/>
                  </a:lnTo>
                  <a:lnTo>
                    <a:pt x="19339" y="632561"/>
                  </a:lnTo>
                  <a:lnTo>
                    <a:pt x="10878" y="676256"/>
                  </a:lnTo>
                  <a:lnTo>
                    <a:pt x="4834" y="720274"/>
                  </a:lnTo>
                  <a:lnTo>
                    <a:pt x="1208" y="764506"/>
                  </a:lnTo>
                  <a:lnTo>
                    <a:pt x="35" y="807531"/>
                  </a:lnTo>
                  <a:lnTo>
                    <a:pt x="0" y="808845"/>
                  </a:lnTo>
                  <a:lnTo>
                    <a:pt x="1115" y="849773"/>
                  </a:lnTo>
                  <a:lnTo>
                    <a:pt x="4816" y="897189"/>
                  </a:lnTo>
                  <a:lnTo>
                    <a:pt x="10878" y="941434"/>
                  </a:lnTo>
                  <a:lnTo>
                    <a:pt x="19339" y="985129"/>
                  </a:lnTo>
                  <a:lnTo>
                    <a:pt x="30217" y="1028396"/>
                  </a:lnTo>
                  <a:lnTo>
                    <a:pt x="43513" y="1071125"/>
                  </a:lnTo>
                  <a:lnTo>
                    <a:pt x="59226" y="1113212"/>
                  </a:lnTo>
                  <a:lnTo>
                    <a:pt x="77357" y="1154547"/>
                  </a:lnTo>
                  <a:lnTo>
                    <a:pt x="97905" y="1195023"/>
                  </a:lnTo>
                  <a:lnTo>
                    <a:pt x="120870" y="1234534"/>
                  </a:lnTo>
                  <a:lnTo>
                    <a:pt x="146253" y="1272972"/>
                  </a:lnTo>
                  <a:lnTo>
                    <a:pt x="174053" y="1310231"/>
                  </a:lnTo>
                  <a:lnTo>
                    <a:pt x="204271" y="1346201"/>
                  </a:lnTo>
                  <a:lnTo>
                    <a:pt x="236906" y="1380777"/>
                  </a:lnTo>
                  <a:lnTo>
                    <a:pt x="271482" y="1413412"/>
                  </a:lnTo>
                  <a:lnTo>
                    <a:pt x="307452" y="1443630"/>
                  </a:lnTo>
                  <a:lnTo>
                    <a:pt x="344710" y="1471430"/>
                  </a:lnTo>
                  <a:lnTo>
                    <a:pt x="383148" y="1496813"/>
                  </a:lnTo>
                  <a:lnTo>
                    <a:pt x="422660" y="1519778"/>
                  </a:lnTo>
                  <a:lnTo>
                    <a:pt x="463136" y="1540326"/>
                  </a:lnTo>
                  <a:lnTo>
                    <a:pt x="504471" y="1558457"/>
                  </a:lnTo>
                  <a:lnTo>
                    <a:pt x="546557" y="1574170"/>
                  </a:lnTo>
                  <a:lnTo>
                    <a:pt x="589287" y="1587466"/>
                  </a:lnTo>
                  <a:lnTo>
                    <a:pt x="632553" y="1598344"/>
                  </a:lnTo>
                  <a:lnTo>
                    <a:pt x="676249" y="1606805"/>
                  </a:lnTo>
                  <a:lnTo>
                    <a:pt x="720266" y="1612848"/>
                  </a:lnTo>
                  <a:lnTo>
                    <a:pt x="764498" y="1616475"/>
                  </a:lnTo>
                  <a:lnTo>
                    <a:pt x="808837" y="1617683"/>
                  </a:lnTo>
                  <a:lnTo>
                    <a:pt x="853177" y="1616475"/>
                  </a:lnTo>
                  <a:lnTo>
                    <a:pt x="897409" y="1612848"/>
                  </a:lnTo>
                  <a:lnTo>
                    <a:pt x="941426" y="1606805"/>
                  </a:lnTo>
                  <a:lnTo>
                    <a:pt x="985122" y="1598344"/>
                  </a:lnTo>
                  <a:lnTo>
                    <a:pt x="1028389" y="1587466"/>
                  </a:lnTo>
                  <a:lnTo>
                    <a:pt x="1071119" y="1574170"/>
                  </a:lnTo>
                  <a:lnTo>
                    <a:pt x="1113206" y="1558457"/>
                  </a:lnTo>
                  <a:lnTo>
                    <a:pt x="1124856" y="1553347"/>
                  </a:lnTo>
                  <a:lnTo>
                    <a:pt x="809669" y="1553347"/>
                  </a:lnTo>
                  <a:lnTo>
                    <a:pt x="763752" y="1552128"/>
                  </a:lnTo>
                  <a:lnTo>
                    <a:pt x="717727" y="1548027"/>
                  </a:lnTo>
                  <a:lnTo>
                    <a:pt x="671721" y="1540993"/>
                  </a:lnTo>
                  <a:lnTo>
                    <a:pt x="625858" y="1530974"/>
                  </a:lnTo>
                  <a:lnTo>
                    <a:pt x="580519" y="1517993"/>
                  </a:lnTo>
                  <a:lnTo>
                    <a:pt x="535064" y="1501778"/>
                  </a:lnTo>
                  <a:lnTo>
                    <a:pt x="489308" y="1481876"/>
                  </a:lnTo>
                  <a:lnTo>
                    <a:pt x="445207" y="1458942"/>
                  </a:lnTo>
                  <a:lnTo>
                    <a:pt x="402814" y="1433137"/>
                  </a:lnTo>
                  <a:lnTo>
                    <a:pt x="362181" y="1404624"/>
                  </a:lnTo>
                  <a:lnTo>
                    <a:pt x="323359" y="1373567"/>
                  </a:lnTo>
                  <a:lnTo>
                    <a:pt x="286400" y="1340126"/>
                  </a:lnTo>
                  <a:lnTo>
                    <a:pt x="251356" y="1304465"/>
                  </a:lnTo>
                  <a:lnTo>
                    <a:pt x="252549" y="1303774"/>
                  </a:lnTo>
                  <a:lnTo>
                    <a:pt x="253000" y="1302465"/>
                  </a:lnTo>
                  <a:lnTo>
                    <a:pt x="253963" y="1301586"/>
                  </a:lnTo>
                  <a:lnTo>
                    <a:pt x="220672" y="1261851"/>
                  </a:lnTo>
                  <a:lnTo>
                    <a:pt x="190570" y="1220463"/>
                  </a:lnTo>
                  <a:lnTo>
                    <a:pt x="163658" y="1177578"/>
                  </a:lnTo>
                  <a:lnTo>
                    <a:pt x="139941" y="1133347"/>
                  </a:lnTo>
                  <a:lnTo>
                    <a:pt x="119522" y="1088147"/>
                  </a:lnTo>
                  <a:lnTo>
                    <a:pt x="119422" y="1087926"/>
                  </a:lnTo>
                  <a:lnTo>
                    <a:pt x="102123" y="1041520"/>
                  </a:lnTo>
                  <a:lnTo>
                    <a:pt x="101863" y="1041520"/>
                  </a:lnTo>
                  <a:lnTo>
                    <a:pt x="101507" y="1041269"/>
                  </a:lnTo>
                  <a:lnTo>
                    <a:pt x="101161" y="1041269"/>
                  </a:lnTo>
                  <a:lnTo>
                    <a:pt x="99721" y="1036997"/>
                  </a:lnTo>
                  <a:lnTo>
                    <a:pt x="99643" y="1036766"/>
                  </a:lnTo>
                  <a:lnTo>
                    <a:pt x="98690" y="1032180"/>
                  </a:lnTo>
                  <a:lnTo>
                    <a:pt x="97266" y="1027657"/>
                  </a:lnTo>
                  <a:lnTo>
                    <a:pt x="86755" y="990130"/>
                  </a:lnTo>
                  <a:lnTo>
                    <a:pt x="76659" y="944988"/>
                  </a:lnTo>
                  <a:lnTo>
                    <a:pt x="70063" y="903367"/>
                  </a:lnTo>
                  <a:lnTo>
                    <a:pt x="65215" y="855534"/>
                  </a:lnTo>
                  <a:lnTo>
                    <a:pt x="63468" y="808845"/>
                  </a:lnTo>
                  <a:lnTo>
                    <a:pt x="63419" y="807531"/>
                  </a:lnTo>
                  <a:lnTo>
                    <a:pt x="64678" y="759519"/>
                  </a:lnTo>
                  <a:lnTo>
                    <a:pt x="68996" y="711657"/>
                  </a:lnTo>
                  <a:lnTo>
                    <a:pt x="76376" y="664104"/>
                  </a:lnTo>
                  <a:lnTo>
                    <a:pt x="86822" y="617021"/>
                  </a:lnTo>
                  <a:lnTo>
                    <a:pt x="100338" y="570567"/>
                  </a:lnTo>
                  <a:lnTo>
                    <a:pt x="116927" y="524902"/>
                  </a:lnTo>
                  <a:lnTo>
                    <a:pt x="136593" y="480185"/>
                  </a:lnTo>
                  <a:lnTo>
                    <a:pt x="159339" y="436576"/>
                  </a:lnTo>
                  <a:lnTo>
                    <a:pt x="185168" y="394234"/>
                  </a:lnTo>
                  <a:lnTo>
                    <a:pt x="214086" y="353320"/>
                  </a:lnTo>
                  <a:lnTo>
                    <a:pt x="246094" y="313993"/>
                  </a:lnTo>
                  <a:lnTo>
                    <a:pt x="281198" y="276413"/>
                  </a:lnTo>
                  <a:lnTo>
                    <a:pt x="315604" y="244082"/>
                  </a:lnTo>
                  <a:lnTo>
                    <a:pt x="351494" y="214338"/>
                  </a:lnTo>
                  <a:lnTo>
                    <a:pt x="388744" y="187181"/>
                  </a:lnTo>
                  <a:lnTo>
                    <a:pt x="427230" y="162610"/>
                  </a:lnTo>
                  <a:lnTo>
                    <a:pt x="466829" y="140625"/>
                  </a:lnTo>
                  <a:lnTo>
                    <a:pt x="507416" y="121227"/>
                  </a:lnTo>
                  <a:lnTo>
                    <a:pt x="548869" y="104415"/>
                  </a:lnTo>
                  <a:lnTo>
                    <a:pt x="591064" y="90189"/>
                  </a:lnTo>
                  <a:lnTo>
                    <a:pt x="633877" y="78550"/>
                  </a:lnTo>
                  <a:lnTo>
                    <a:pt x="677184" y="69498"/>
                  </a:lnTo>
                  <a:lnTo>
                    <a:pt x="720863" y="63032"/>
                  </a:lnTo>
                  <a:lnTo>
                    <a:pt x="763952" y="59226"/>
                  </a:lnTo>
                  <a:lnTo>
                    <a:pt x="762271" y="59226"/>
                  </a:lnTo>
                  <a:lnTo>
                    <a:pt x="808837" y="57859"/>
                  </a:lnTo>
                  <a:lnTo>
                    <a:pt x="1109544" y="57859"/>
                  </a:lnTo>
                  <a:lnTo>
                    <a:pt x="1071119" y="43513"/>
                  </a:lnTo>
                  <a:lnTo>
                    <a:pt x="1028389" y="30217"/>
                  </a:lnTo>
                  <a:lnTo>
                    <a:pt x="985122" y="19339"/>
                  </a:lnTo>
                  <a:lnTo>
                    <a:pt x="941426" y="10878"/>
                  </a:lnTo>
                  <a:lnTo>
                    <a:pt x="897409" y="4834"/>
                  </a:lnTo>
                  <a:lnTo>
                    <a:pt x="853177" y="1208"/>
                  </a:lnTo>
                  <a:lnTo>
                    <a:pt x="808837" y="0"/>
                  </a:lnTo>
                  <a:close/>
                </a:path>
                <a:path w="1617980" h="1617979">
                  <a:moveTo>
                    <a:pt x="1109544" y="57859"/>
                  </a:moveTo>
                  <a:lnTo>
                    <a:pt x="808837" y="57859"/>
                  </a:lnTo>
                  <a:lnTo>
                    <a:pt x="855403" y="59226"/>
                  </a:lnTo>
                  <a:lnTo>
                    <a:pt x="853723" y="59226"/>
                  </a:lnTo>
                  <a:lnTo>
                    <a:pt x="896812" y="63032"/>
                  </a:lnTo>
                  <a:lnTo>
                    <a:pt x="940491" y="69498"/>
                  </a:lnTo>
                  <a:lnTo>
                    <a:pt x="983799" y="78550"/>
                  </a:lnTo>
                  <a:lnTo>
                    <a:pt x="1026612" y="90189"/>
                  </a:lnTo>
                  <a:lnTo>
                    <a:pt x="1068807" y="104415"/>
                  </a:lnTo>
                  <a:lnTo>
                    <a:pt x="1110261" y="121227"/>
                  </a:lnTo>
                  <a:lnTo>
                    <a:pt x="1150849" y="140625"/>
                  </a:lnTo>
                  <a:lnTo>
                    <a:pt x="1190448" y="162610"/>
                  </a:lnTo>
                  <a:lnTo>
                    <a:pt x="1228935" y="187181"/>
                  </a:lnTo>
                  <a:lnTo>
                    <a:pt x="1266186" y="214338"/>
                  </a:lnTo>
                  <a:lnTo>
                    <a:pt x="1302077" y="244082"/>
                  </a:lnTo>
                  <a:lnTo>
                    <a:pt x="1336485" y="276413"/>
                  </a:lnTo>
                  <a:lnTo>
                    <a:pt x="1371288" y="313641"/>
                  </a:lnTo>
                  <a:lnTo>
                    <a:pt x="1403059" y="352584"/>
                  </a:lnTo>
                  <a:lnTo>
                    <a:pt x="1431802" y="393088"/>
                  </a:lnTo>
                  <a:lnTo>
                    <a:pt x="1457518" y="434997"/>
                  </a:lnTo>
                  <a:lnTo>
                    <a:pt x="1480208" y="478155"/>
                  </a:lnTo>
                  <a:lnTo>
                    <a:pt x="1499874" y="522408"/>
                  </a:lnTo>
                  <a:lnTo>
                    <a:pt x="1516519" y="567600"/>
                  </a:lnTo>
                  <a:lnTo>
                    <a:pt x="1530143" y="613576"/>
                  </a:lnTo>
                  <a:lnTo>
                    <a:pt x="1540749" y="660179"/>
                  </a:lnTo>
                  <a:lnTo>
                    <a:pt x="1548338" y="707256"/>
                  </a:lnTo>
                  <a:lnTo>
                    <a:pt x="1552913" y="754651"/>
                  </a:lnTo>
                  <a:lnTo>
                    <a:pt x="1554475" y="802209"/>
                  </a:lnTo>
                  <a:lnTo>
                    <a:pt x="1553025" y="849773"/>
                  </a:lnTo>
                  <a:lnTo>
                    <a:pt x="1548566" y="897189"/>
                  </a:lnTo>
                  <a:lnTo>
                    <a:pt x="1541099" y="944302"/>
                  </a:lnTo>
                  <a:lnTo>
                    <a:pt x="1530626" y="990957"/>
                  </a:lnTo>
                  <a:lnTo>
                    <a:pt x="1517217" y="1036766"/>
                  </a:lnTo>
                  <a:lnTo>
                    <a:pt x="1501234" y="1082828"/>
                  </a:lnTo>
                  <a:lnTo>
                    <a:pt x="1500993" y="1083247"/>
                  </a:lnTo>
                  <a:lnTo>
                    <a:pt x="1499103" y="1087926"/>
                  </a:lnTo>
                  <a:lnTo>
                    <a:pt x="1499014" y="1088147"/>
                  </a:lnTo>
                  <a:lnTo>
                    <a:pt x="1496731" y="1092409"/>
                  </a:lnTo>
                  <a:lnTo>
                    <a:pt x="1494847" y="1096817"/>
                  </a:lnTo>
                  <a:lnTo>
                    <a:pt x="1474806" y="1140654"/>
                  </a:lnTo>
                  <a:lnTo>
                    <a:pt x="1452274" y="1182579"/>
                  </a:lnTo>
                  <a:lnTo>
                    <a:pt x="1427377" y="1222542"/>
                  </a:lnTo>
                  <a:lnTo>
                    <a:pt x="1400239" y="1260492"/>
                  </a:lnTo>
                  <a:lnTo>
                    <a:pt x="1370987" y="1296376"/>
                  </a:lnTo>
                  <a:lnTo>
                    <a:pt x="1339745" y="1330145"/>
                  </a:lnTo>
                  <a:lnTo>
                    <a:pt x="1306640" y="1361747"/>
                  </a:lnTo>
                  <a:lnTo>
                    <a:pt x="1271796" y="1391130"/>
                  </a:lnTo>
                  <a:lnTo>
                    <a:pt x="1235340" y="1418245"/>
                  </a:lnTo>
                  <a:lnTo>
                    <a:pt x="1197396" y="1443039"/>
                  </a:lnTo>
                  <a:lnTo>
                    <a:pt x="1158090" y="1465463"/>
                  </a:lnTo>
                  <a:lnTo>
                    <a:pt x="1117548" y="1485463"/>
                  </a:lnTo>
                  <a:lnTo>
                    <a:pt x="1075895" y="1502990"/>
                  </a:lnTo>
                  <a:lnTo>
                    <a:pt x="1033256" y="1517993"/>
                  </a:lnTo>
                  <a:lnTo>
                    <a:pt x="989757" y="1530419"/>
                  </a:lnTo>
                  <a:lnTo>
                    <a:pt x="945041" y="1540326"/>
                  </a:lnTo>
                  <a:lnTo>
                    <a:pt x="944851" y="1540326"/>
                  </a:lnTo>
                  <a:lnTo>
                    <a:pt x="900681" y="1547341"/>
                  </a:lnTo>
                  <a:lnTo>
                    <a:pt x="855354" y="1551734"/>
                  </a:lnTo>
                  <a:lnTo>
                    <a:pt x="809669" y="1553347"/>
                  </a:lnTo>
                  <a:lnTo>
                    <a:pt x="1124856" y="1553347"/>
                  </a:lnTo>
                  <a:lnTo>
                    <a:pt x="1195019" y="1519778"/>
                  </a:lnTo>
                  <a:lnTo>
                    <a:pt x="1234530" y="1496813"/>
                  </a:lnTo>
                  <a:lnTo>
                    <a:pt x="1272969" y="1471430"/>
                  </a:lnTo>
                  <a:lnTo>
                    <a:pt x="1310228" y="1443630"/>
                  </a:lnTo>
                  <a:lnTo>
                    <a:pt x="1346200" y="1413412"/>
                  </a:lnTo>
                  <a:lnTo>
                    <a:pt x="1380777" y="1380777"/>
                  </a:lnTo>
                  <a:lnTo>
                    <a:pt x="1413412" y="1346201"/>
                  </a:lnTo>
                  <a:lnTo>
                    <a:pt x="1443630" y="1310231"/>
                  </a:lnTo>
                  <a:lnTo>
                    <a:pt x="1471430" y="1272972"/>
                  </a:lnTo>
                  <a:lnTo>
                    <a:pt x="1496813" y="1234534"/>
                  </a:lnTo>
                  <a:lnTo>
                    <a:pt x="1519778" y="1195023"/>
                  </a:lnTo>
                  <a:lnTo>
                    <a:pt x="1540326" y="1154547"/>
                  </a:lnTo>
                  <a:lnTo>
                    <a:pt x="1558457" y="1113212"/>
                  </a:lnTo>
                  <a:lnTo>
                    <a:pt x="1574170" y="1071125"/>
                  </a:lnTo>
                  <a:lnTo>
                    <a:pt x="1587466" y="1028396"/>
                  </a:lnTo>
                  <a:lnTo>
                    <a:pt x="1598344" y="985129"/>
                  </a:lnTo>
                  <a:lnTo>
                    <a:pt x="1606805" y="941434"/>
                  </a:lnTo>
                  <a:lnTo>
                    <a:pt x="1612848" y="897417"/>
                  </a:lnTo>
                  <a:lnTo>
                    <a:pt x="1616475" y="853185"/>
                  </a:lnTo>
                  <a:lnTo>
                    <a:pt x="1617683" y="808845"/>
                  </a:lnTo>
                  <a:lnTo>
                    <a:pt x="1616475" y="764506"/>
                  </a:lnTo>
                  <a:lnTo>
                    <a:pt x="1612848" y="720274"/>
                  </a:lnTo>
                  <a:lnTo>
                    <a:pt x="1606805" y="676256"/>
                  </a:lnTo>
                  <a:lnTo>
                    <a:pt x="1598344" y="632561"/>
                  </a:lnTo>
                  <a:lnTo>
                    <a:pt x="1587466" y="589294"/>
                  </a:lnTo>
                  <a:lnTo>
                    <a:pt x="1574170" y="546564"/>
                  </a:lnTo>
                  <a:lnTo>
                    <a:pt x="1558457" y="504477"/>
                  </a:lnTo>
                  <a:lnTo>
                    <a:pt x="1540326" y="463141"/>
                  </a:lnTo>
                  <a:lnTo>
                    <a:pt x="1519778" y="422664"/>
                  </a:lnTo>
                  <a:lnTo>
                    <a:pt x="1496813" y="383152"/>
                  </a:lnTo>
                  <a:lnTo>
                    <a:pt x="1471430" y="344713"/>
                  </a:lnTo>
                  <a:lnTo>
                    <a:pt x="1443630" y="307454"/>
                  </a:lnTo>
                  <a:lnTo>
                    <a:pt x="1413412" y="271483"/>
                  </a:lnTo>
                  <a:lnTo>
                    <a:pt x="1380777" y="236906"/>
                  </a:lnTo>
                  <a:lnTo>
                    <a:pt x="1346200" y="204271"/>
                  </a:lnTo>
                  <a:lnTo>
                    <a:pt x="1310228" y="174053"/>
                  </a:lnTo>
                  <a:lnTo>
                    <a:pt x="1272969" y="146253"/>
                  </a:lnTo>
                  <a:lnTo>
                    <a:pt x="1234530" y="120870"/>
                  </a:lnTo>
                  <a:lnTo>
                    <a:pt x="1195019" y="97905"/>
                  </a:lnTo>
                  <a:lnTo>
                    <a:pt x="1154541" y="77357"/>
                  </a:lnTo>
                  <a:lnTo>
                    <a:pt x="1113206" y="59226"/>
                  </a:lnTo>
                  <a:lnTo>
                    <a:pt x="1109544" y="57859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3366668" y="5003453"/>
            <a:ext cx="499745" cy="1019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500" b="1" spc="-50">
                <a:solidFill>
                  <a:srgbClr val="1D6A85"/>
                </a:solidFill>
                <a:latin typeface="Noto Sans"/>
                <a:cs typeface="Noto Sans"/>
              </a:rPr>
              <a:t>3</a:t>
            </a:r>
            <a:endParaRPr sz="6500">
              <a:latin typeface="Noto Sans"/>
              <a:cs typeface="Noto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33278" y="9041658"/>
            <a:ext cx="17540605" cy="9499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APs: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artritis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psoriásica;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PURE-4:</a:t>
            </a:r>
            <a:r>
              <a:rPr sz="13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evaluación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simplificada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cribado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artritis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psoriásica,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sus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siglas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inglés.</a:t>
            </a:r>
            <a:endParaRPr sz="1300">
              <a:latin typeface="Noto Sans"/>
              <a:cs typeface="Noto Sans"/>
            </a:endParaRPr>
          </a:p>
          <a:p>
            <a:pPr marL="12700">
              <a:spcBef>
                <a:spcPts val="37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Haroon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Delayed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diagnosis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leads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to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worse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outcomes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2015;74:1045–1050;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Coates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LC,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Screening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clinics.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2013;72:736–743;</a:t>
            </a:r>
            <a:endParaRPr sz="1300">
              <a:latin typeface="Noto Sans"/>
              <a:cs typeface="Noto Sans"/>
            </a:endParaRPr>
          </a:p>
          <a:p>
            <a:pPr marL="12700" marR="41275">
              <a:lnSpc>
                <a:spcPct val="109200"/>
              </a:lnSpc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Eder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Haddad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Rosen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CF,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Incidence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Factors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Psoriasis: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Prospective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Cohort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Study.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Rheumatol.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2016;68(4):915-923.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4.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Schoels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MM,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Aletaha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Funovits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et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Development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validation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UnclutteRed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screening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Evaluation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(PURE-4)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questionnaire.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&amp;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Research.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2018;70(7):1065–1072.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233377" y="241090"/>
            <a:ext cx="12640673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20"/>
              <a:t>ESTRATEGIAS</a:t>
            </a:r>
            <a:r>
              <a:rPr spc="-10"/>
              <a:t> </a:t>
            </a:r>
            <a:r>
              <a:t>DE</a:t>
            </a:r>
            <a:r>
              <a:rPr spc="-5"/>
              <a:t> </a:t>
            </a:r>
            <a:r>
              <a:t>PREVENCIÓN</a:t>
            </a:r>
            <a:r>
              <a:rPr spc="-5"/>
              <a:t> </a:t>
            </a:r>
            <a:r>
              <a:t>Y</a:t>
            </a:r>
            <a:r>
              <a:rPr spc="-5"/>
              <a:t> </a:t>
            </a:r>
            <a:r>
              <a:t>ABORDAJE</a:t>
            </a:r>
            <a:r>
              <a:rPr spc="-5"/>
              <a:t> </a:t>
            </a:r>
            <a:r>
              <a:t>DE</a:t>
            </a:r>
            <a:r>
              <a:rPr spc="-5"/>
              <a:t> </a:t>
            </a:r>
            <a:r>
              <a:t>LA</a:t>
            </a:r>
            <a:r>
              <a:rPr spc="-5"/>
              <a:t> </a:t>
            </a:r>
            <a:r>
              <a:rPr spc="-10"/>
              <a:t>ARTRITIS </a:t>
            </a:r>
            <a:r>
              <a:t>PSORIÁSICA</a:t>
            </a:r>
            <a:r>
              <a:rPr spc="-60"/>
              <a:t> </a:t>
            </a:r>
            <a:r>
              <a:t>DESDE</a:t>
            </a:r>
            <a:r>
              <a:rPr spc="-55"/>
              <a:t> </a:t>
            </a:r>
            <a:r>
              <a:rPr spc="-10"/>
              <a:t>ATENCIÓN</a:t>
            </a:r>
            <a:r>
              <a:rPr spc="-55"/>
              <a:t> </a:t>
            </a:r>
            <a:r>
              <a:rPr spc="-10"/>
              <a:t>PRIMARIA</a:t>
            </a:r>
          </a:p>
        </p:txBody>
      </p:sp>
      <p:sp>
        <p:nvSpPr>
          <p:cNvPr id="34" name="object 34"/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3279" y="3080250"/>
            <a:ext cx="15873094" cy="6911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75055" indent="-415925">
              <a:spcBef>
                <a:spcPts val="90"/>
              </a:spcBef>
              <a:buClr>
                <a:srgbClr val="EB959D"/>
              </a:buClr>
              <a:buAutoNum type="arabicPeriod"/>
              <a:tabLst>
                <a:tab pos="1075055" algn="l"/>
              </a:tabLst>
            </a:pP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Signos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sugestivos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dactilitis</a:t>
            </a:r>
            <a:r>
              <a:rPr sz="2950" b="1" spc="-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(dedo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forma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950" b="1" spc="-7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 spc="-10">
                <a:solidFill>
                  <a:srgbClr val="1D6A85"/>
                </a:solidFill>
                <a:latin typeface="Noto Sans"/>
                <a:cs typeface="Noto Sans"/>
              </a:rPr>
              <a:t>salchicha)</a:t>
            </a:r>
            <a:endParaRPr sz="2950">
              <a:latin typeface="Noto Sans"/>
              <a:cs typeface="Noto Sans"/>
            </a:endParaRPr>
          </a:p>
          <a:p>
            <a:pPr marL="1076325" marR="768985">
              <a:lnSpc>
                <a:spcPct val="102800"/>
              </a:lnSpc>
            </a:pP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¿Ha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tenido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alguna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vez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dolor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e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hinchazón/inflmación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afectan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todo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un</a:t>
            </a:r>
            <a:r>
              <a:rPr sz="2950" spc="-7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20">
                <a:solidFill>
                  <a:srgbClr val="7F8487"/>
                </a:solidFill>
                <a:latin typeface="Noto Sans"/>
                <a:cs typeface="Noto Sans"/>
              </a:rPr>
              <a:t>dedo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9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9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mano</a:t>
            </a:r>
            <a:r>
              <a:rPr sz="29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29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del</a:t>
            </a:r>
            <a:r>
              <a:rPr sz="29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20">
                <a:solidFill>
                  <a:srgbClr val="7F8487"/>
                </a:solidFill>
                <a:latin typeface="Noto Sans"/>
                <a:cs typeface="Noto Sans"/>
              </a:rPr>
              <a:t>pie?</a:t>
            </a:r>
            <a:endParaRPr sz="2950">
              <a:latin typeface="Noto Sans"/>
              <a:cs typeface="Noto Sans"/>
            </a:endParaRPr>
          </a:p>
          <a:p>
            <a:pPr marL="1075055" indent="-415925">
              <a:spcBef>
                <a:spcPts val="1920"/>
              </a:spcBef>
              <a:buClr>
                <a:srgbClr val="EB959D"/>
              </a:buClr>
              <a:buAutoNum type="arabicPeriod" startAt="2"/>
              <a:tabLst>
                <a:tab pos="1075055" algn="l"/>
              </a:tabLst>
            </a:pP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Dolor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inflamación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el</a:t>
            </a:r>
            <a:r>
              <a:rPr sz="2950" b="1" spc="-8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 spc="-10">
                <a:solidFill>
                  <a:srgbClr val="1D6A85"/>
                </a:solidFill>
                <a:latin typeface="Noto Sans"/>
                <a:cs typeface="Noto Sans"/>
              </a:rPr>
              <a:t>talón</a:t>
            </a:r>
            <a:endParaRPr sz="2950">
              <a:latin typeface="Noto Sans"/>
              <a:cs typeface="Noto Sans"/>
            </a:endParaRPr>
          </a:p>
          <a:p>
            <a:pPr marL="1076325" marR="2070100">
              <a:lnSpc>
                <a:spcPct val="102800"/>
              </a:lnSpc>
            </a:pP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¿Ha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tenido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notado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alguna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vez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dolor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talón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al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ponerse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pie</a:t>
            </a:r>
            <a:r>
              <a:rPr sz="2950" spc="-6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950" spc="-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25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mañana?</a:t>
            </a:r>
            <a:endParaRPr sz="2950">
              <a:latin typeface="Noto Sans"/>
              <a:cs typeface="Noto Sans"/>
            </a:endParaRPr>
          </a:p>
          <a:p>
            <a:pPr marL="1075055" indent="-415925">
              <a:spcBef>
                <a:spcPts val="1920"/>
              </a:spcBef>
              <a:buClr>
                <a:srgbClr val="EB959D"/>
              </a:buClr>
              <a:buAutoNum type="arabicPeriod" startAt="3"/>
              <a:tabLst>
                <a:tab pos="1075055" algn="l"/>
              </a:tabLst>
            </a:pP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Dolor</a:t>
            </a:r>
            <a:r>
              <a:rPr sz="2950" b="1" spc="-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2950" b="1" spc="-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los</a:t>
            </a:r>
            <a:r>
              <a:rPr sz="2950" b="1" spc="-5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dos</a:t>
            </a:r>
            <a:r>
              <a:rPr sz="2950" b="1" spc="-6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 spc="-10">
                <a:solidFill>
                  <a:srgbClr val="1D6A85"/>
                </a:solidFill>
                <a:latin typeface="Noto Sans"/>
                <a:cs typeface="Noto Sans"/>
              </a:rPr>
              <a:t>glúteos</a:t>
            </a:r>
            <a:endParaRPr sz="2950">
              <a:latin typeface="Noto Sans"/>
              <a:cs typeface="Noto Sans"/>
            </a:endParaRPr>
          </a:p>
          <a:p>
            <a:pPr marL="1076325" marR="1002030">
              <a:lnSpc>
                <a:spcPct val="102800"/>
              </a:lnSpc>
            </a:pP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¿Ha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tenido</a:t>
            </a:r>
            <a:r>
              <a:rPr sz="2950" spc="-7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alguna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vez</a:t>
            </a:r>
            <a:r>
              <a:rPr sz="2950" spc="-7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dolor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950" spc="-7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el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glúteo</a:t>
            </a:r>
            <a:r>
              <a:rPr sz="2950" spc="-7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derecho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2950" spc="-7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izquierdo,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al</a:t>
            </a:r>
            <a:r>
              <a:rPr sz="2950" spc="-7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mismo</a:t>
            </a:r>
            <a:r>
              <a:rPr sz="2950" spc="-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tiempo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2950" spc="-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950" spc="-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separado?</a:t>
            </a:r>
            <a:endParaRPr sz="2950">
              <a:latin typeface="Noto Sans"/>
              <a:cs typeface="Noto Sans"/>
            </a:endParaRPr>
          </a:p>
          <a:p>
            <a:pPr marL="1075055" indent="-415925">
              <a:spcBef>
                <a:spcPts val="1920"/>
              </a:spcBef>
              <a:buClr>
                <a:srgbClr val="EB959D"/>
              </a:buClr>
              <a:buAutoNum type="arabicPeriod" startAt="4"/>
              <a:tabLst>
                <a:tab pos="1075055" algn="l"/>
              </a:tabLst>
            </a:pP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Dolor</a:t>
            </a:r>
            <a:r>
              <a:rPr sz="2950" b="1" spc="-9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articular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periférico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con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hinchazón,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antes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los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1D6A85"/>
                </a:solidFill>
                <a:latin typeface="Noto Sans"/>
                <a:cs typeface="Noto Sans"/>
              </a:rPr>
              <a:t>50</a:t>
            </a:r>
            <a:r>
              <a:rPr sz="2950" b="1" spc="-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b="1" spc="-20">
                <a:solidFill>
                  <a:srgbClr val="1D6A85"/>
                </a:solidFill>
                <a:latin typeface="Noto Sans"/>
                <a:cs typeface="Noto Sans"/>
              </a:rPr>
              <a:t>años</a:t>
            </a:r>
            <a:endParaRPr sz="2950">
              <a:latin typeface="Noto Sans"/>
              <a:cs typeface="Noto Sans"/>
            </a:endParaRPr>
          </a:p>
          <a:p>
            <a:pPr marL="1076325" marR="1848485">
              <a:lnSpc>
                <a:spcPct val="102800"/>
              </a:lnSpc>
            </a:pP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¿Ha</a:t>
            </a:r>
            <a:r>
              <a:rPr sz="295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tenido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alguna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vez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hinchazón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dolor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95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una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articulación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(manos,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pies,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rodillas</a:t>
            </a:r>
            <a:r>
              <a:rPr sz="2950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o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tobillos,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950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7F8487"/>
                </a:solidFill>
                <a:latin typeface="Noto Sans"/>
                <a:cs typeface="Noto Sans"/>
              </a:rPr>
              <a:t>ejemplo)?</a:t>
            </a:r>
            <a:endParaRPr sz="2950">
              <a:latin typeface="Noto Sans"/>
              <a:cs typeface="Noto Sans"/>
            </a:endParaRPr>
          </a:p>
          <a:p>
            <a:pPr marL="12700">
              <a:spcBef>
                <a:spcPts val="3629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Schoels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MM,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Aletaha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Funovits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Development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validation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UnclutteRed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screening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Evaluation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(PURE-4)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questionnaire.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Care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&amp;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Research.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2018;70(7):1065–1072.</a:t>
            </a:r>
            <a:endParaRPr sz="1300">
              <a:latin typeface="Noto Sans"/>
              <a:cs typeface="Noto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047002" y="3208841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EB95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47002" y="3797173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1D6A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97216" y="3234558"/>
            <a:ext cx="480059" cy="9652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25">
                <a:solidFill>
                  <a:srgbClr val="EB959D"/>
                </a:solidFill>
                <a:latin typeface="Noto Sans"/>
                <a:cs typeface="Noto Sans"/>
              </a:rPr>
              <a:t>SÍ</a:t>
            </a:r>
            <a:endParaRPr sz="2300">
              <a:latin typeface="Noto Sans"/>
              <a:cs typeface="Noto Sans"/>
            </a:endParaRPr>
          </a:p>
          <a:p>
            <a:pPr marL="12700">
              <a:spcBef>
                <a:spcPts val="1850"/>
              </a:spcBef>
            </a:pPr>
            <a:r>
              <a:rPr sz="2300" spc="-25">
                <a:solidFill>
                  <a:srgbClr val="1D6A85"/>
                </a:solidFill>
                <a:latin typeface="Noto Sans"/>
                <a:cs typeface="Noto Sans"/>
              </a:rPr>
              <a:t>NO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47002" y="4837718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EB95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47002" y="5426050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1D6A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597216" y="4870397"/>
            <a:ext cx="480059" cy="9652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25">
                <a:solidFill>
                  <a:srgbClr val="EB959D"/>
                </a:solidFill>
                <a:latin typeface="Noto Sans"/>
                <a:cs typeface="Noto Sans"/>
              </a:rPr>
              <a:t>SÍ</a:t>
            </a:r>
            <a:endParaRPr sz="2300">
              <a:latin typeface="Noto Sans"/>
              <a:cs typeface="Noto Sans"/>
            </a:endParaRPr>
          </a:p>
          <a:p>
            <a:pPr marL="12700">
              <a:spcBef>
                <a:spcPts val="1850"/>
              </a:spcBef>
            </a:pPr>
            <a:r>
              <a:rPr sz="2300" spc="-25">
                <a:solidFill>
                  <a:srgbClr val="1D6A85"/>
                </a:solidFill>
                <a:latin typeface="Noto Sans"/>
                <a:cs typeface="Noto Sans"/>
              </a:rPr>
              <a:t>NO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47002" y="6436818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EB95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47002" y="7025150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1D6A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597216" y="6455553"/>
            <a:ext cx="480059" cy="9652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25">
                <a:solidFill>
                  <a:srgbClr val="EB959D"/>
                </a:solidFill>
                <a:latin typeface="Noto Sans"/>
                <a:cs typeface="Noto Sans"/>
              </a:rPr>
              <a:t>SÍ</a:t>
            </a:r>
            <a:endParaRPr sz="2300">
              <a:latin typeface="Noto Sans"/>
              <a:cs typeface="Noto Sans"/>
            </a:endParaRPr>
          </a:p>
          <a:p>
            <a:pPr marL="12700">
              <a:spcBef>
                <a:spcPts val="1850"/>
              </a:spcBef>
            </a:pPr>
            <a:r>
              <a:rPr sz="2300" spc="-25">
                <a:solidFill>
                  <a:srgbClr val="1D6A85"/>
                </a:solidFill>
                <a:latin typeface="Noto Sans"/>
                <a:cs typeface="Noto Sans"/>
              </a:rPr>
              <a:t>NO</a:t>
            </a:r>
            <a:endParaRPr sz="2300">
              <a:latin typeface="Noto Sans"/>
              <a:cs typeface="Noto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47002" y="8081648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EB95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47002" y="8669980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209962" y="419934"/>
                </a:moveTo>
                <a:lnTo>
                  <a:pt x="258103" y="414389"/>
                </a:lnTo>
                <a:lnTo>
                  <a:pt x="302296" y="398595"/>
                </a:lnTo>
                <a:lnTo>
                  <a:pt x="341281" y="373811"/>
                </a:lnTo>
                <a:lnTo>
                  <a:pt x="373796" y="341297"/>
                </a:lnTo>
                <a:lnTo>
                  <a:pt x="398582" y="302315"/>
                </a:lnTo>
                <a:lnTo>
                  <a:pt x="414378" y="258123"/>
                </a:lnTo>
                <a:lnTo>
                  <a:pt x="419924" y="209983"/>
                </a:lnTo>
                <a:lnTo>
                  <a:pt x="414378" y="161840"/>
                </a:lnTo>
                <a:lnTo>
                  <a:pt x="398582" y="117644"/>
                </a:lnTo>
                <a:lnTo>
                  <a:pt x="373796" y="78656"/>
                </a:lnTo>
                <a:lnTo>
                  <a:pt x="341281" y="46135"/>
                </a:lnTo>
                <a:lnTo>
                  <a:pt x="302296" y="21345"/>
                </a:lnTo>
                <a:lnTo>
                  <a:pt x="258103" y="5546"/>
                </a:lnTo>
                <a:lnTo>
                  <a:pt x="209962" y="0"/>
                </a:lnTo>
                <a:lnTo>
                  <a:pt x="161821" y="5546"/>
                </a:lnTo>
                <a:lnTo>
                  <a:pt x="117628" y="21345"/>
                </a:lnTo>
                <a:lnTo>
                  <a:pt x="78643" y="46135"/>
                </a:lnTo>
                <a:lnTo>
                  <a:pt x="46127" y="78656"/>
                </a:lnTo>
                <a:lnTo>
                  <a:pt x="21341" y="117644"/>
                </a:lnTo>
                <a:lnTo>
                  <a:pt x="5545" y="161840"/>
                </a:lnTo>
                <a:lnTo>
                  <a:pt x="0" y="209983"/>
                </a:lnTo>
                <a:lnTo>
                  <a:pt x="5545" y="258123"/>
                </a:lnTo>
                <a:lnTo>
                  <a:pt x="21341" y="302315"/>
                </a:lnTo>
                <a:lnTo>
                  <a:pt x="46127" y="341297"/>
                </a:lnTo>
                <a:lnTo>
                  <a:pt x="78643" y="373811"/>
                </a:lnTo>
                <a:lnTo>
                  <a:pt x="117628" y="398595"/>
                </a:lnTo>
                <a:lnTo>
                  <a:pt x="161821" y="414389"/>
                </a:lnTo>
                <a:lnTo>
                  <a:pt x="209962" y="419934"/>
                </a:lnTo>
                <a:close/>
              </a:path>
            </a:pathLst>
          </a:custGeom>
          <a:ln w="19664">
            <a:solidFill>
              <a:srgbClr val="1D6A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597216" y="8072521"/>
            <a:ext cx="480059" cy="9652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25">
                <a:solidFill>
                  <a:srgbClr val="EB959D"/>
                </a:solidFill>
                <a:latin typeface="Noto Sans"/>
                <a:cs typeface="Noto Sans"/>
              </a:rPr>
              <a:t>SÍ</a:t>
            </a:r>
            <a:endParaRPr sz="2300">
              <a:latin typeface="Noto Sans"/>
              <a:cs typeface="Noto Sans"/>
            </a:endParaRPr>
          </a:p>
          <a:p>
            <a:pPr marL="12700">
              <a:spcBef>
                <a:spcPts val="1850"/>
              </a:spcBef>
            </a:pPr>
            <a:r>
              <a:rPr sz="2300" spc="-25">
                <a:solidFill>
                  <a:srgbClr val="1D6A85"/>
                </a:solidFill>
                <a:latin typeface="Noto Sans"/>
                <a:cs typeface="Noto Sans"/>
              </a:rPr>
              <a:t>NO</a:t>
            </a:r>
            <a:endParaRPr sz="2300">
              <a:latin typeface="Noto Sans"/>
              <a:cs typeface="Noto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1853715"/>
            <a:ext cx="4865370" cy="836294"/>
            <a:chOff x="0" y="1853715"/>
            <a:chExt cx="4865370" cy="836294"/>
          </a:xfrm>
        </p:grpSpPr>
        <p:sp>
          <p:nvSpPr>
            <p:cNvPr id="16" name="object 16"/>
            <p:cNvSpPr/>
            <p:nvPr/>
          </p:nvSpPr>
          <p:spPr>
            <a:xfrm>
              <a:off x="0" y="1945943"/>
              <a:ext cx="4746625" cy="743585"/>
            </a:xfrm>
            <a:custGeom>
              <a:avLst/>
              <a:gdLst/>
              <a:ahLst/>
              <a:cxnLst/>
              <a:rect l="l" t="t" r="r" b="b"/>
              <a:pathLst>
                <a:path w="4746625" h="743585">
                  <a:moveTo>
                    <a:pt x="4589488" y="0"/>
                  </a:moveTo>
                  <a:lnTo>
                    <a:pt x="0" y="0"/>
                  </a:lnTo>
                  <a:lnTo>
                    <a:pt x="0" y="743558"/>
                  </a:lnTo>
                  <a:lnTo>
                    <a:pt x="4589488" y="743558"/>
                  </a:lnTo>
                  <a:lnTo>
                    <a:pt x="4638986" y="735576"/>
                  </a:lnTo>
                  <a:lnTo>
                    <a:pt x="4681972" y="713347"/>
                  </a:lnTo>
                  <a:lnTo>
                    <a:pt x="4715869" y="679452"/>
                  </a:lnTo>
                  <a:lnTo>
                    <a:pt x="4738098" y="636469"/>
                  </a:lnTo>
                  <a:lnTo>
                    <a:pt x="4746080" y="586976"/>
                  </a:lnTo>
                  <a:lnTo>
                    <a:pt x="4746080" y="156592"/>
                  </a:lnTo>
                  <a:lnTo>
                    <a:pt x="4738098" y="107098"/>
                  </a:lnTo>
                  <a:lnTo>
                    <a:pt x="4715869" y="64112"/>
                  </a:lnTo>
                  <a:lnTo>
                    <a:pt x="4681972" y="30214"/>
                  </a:lnTo>
                  <a:lnTo>
                    <a:pt x="4638986" y="7983"/>
                  </a:lnTo>
                  <a:lnTo>
                    <a:pt x="4589488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1853715"/>
              <a:ext cx="4865370" cy="743585"/>
            </a:xfrm>
            <a:custGeom>
              <a:avLst/>
              <a:gdLst/>
              <a:ahLst/>
              <a:cxnLst/>
              <a:rect l="l" t="t" r="r" b="b"/>
              <a:pathLst>
                <a:path w="4865370" h="743585">
                  <a:moveTo>
                    <a:pt x="4708631" y="0"/>
                  </a:moveTo>
                  <a:lnTo>
                    <a:pt x="0" y="0"/>
                  </a:lnTo>
                  <a:lnTo>
                    <a:pt x="0" y="743568"/>
                  </a:lnTo>
                  <a:lnTo>
                    <a:pt x="4708631" y="743568"/>
                  </a:lnTo>
                  <a:lnTo>
                    <a:pt x="4758129" y="735585"/>
                  </a:lnTo>
                  <a:lnTo>
                    <a:pt x="4801115" y="713354"/>
                  </a:lnTo>
                  <a:lnTo>
                    <a:pt x="4835012" y="679456"/>
                  </a:lnTo>
                  <a:lnTo>
                    <a:pt x="4857240" y="636470"/>
                  </a:lnTo>
                  <a:lnTo>
                    <a:pt x="4865223" y="586976"/>
                  </a:lnTo>
                  <a:lnTo>
                    <a:pt x="4865223" y="156592"/>
                  </a:lnTo>
                  <a:lnTo>
                    <a:pt x="4857240" y="107098"/>
                  </a:lnTo>
                  <a:lnTo>
                    <a:pt x="4835012" y="64112"/>
                  </a:lnTo>
                  <a:lnTo>
                    <a:pt x="4801115" y="30214"/>
                  </a:lnTo>
                  <a:lnTo>
                    <a:pt x="4758129" y="7983"/>
                  </a:lnTo>
                  <a:lnTo>
                    <a:pt x="4708631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70587" y="1978239"/>
            <a:ext cx="2757170" cy="474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spcBef>
                <a:spcPts val="90"/>
              </a:spcBef>
            </a:pPr>
            <a:r>
              <a:rPr sz="2950" b="1">
                <a:solidFill>
                  <a:srgbClr val="FFFFFF"/>
                </a:solidFill>
                <a:latin typeface="Noto Sans"/>
                <a:cs typeface="Noto Sans"/>
              </a:rPr>
              <a:t>Escala</a:t>
            </a:r>
            <a:r>
              <a:rPr sz="2950" b="1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950" b="1" spc="-25">
                <a:solidFill>
                  <a:srgbClr val="FFFFFF"/>
                </a:solidFill>
                <a:latin typeface="Noto Sans"/>
                <a:cs typeface="Noto Sans"/>
              </a:rPr>
              <a:t>PURE-4</a:t>
            </a:r>
            <a:r>
              <a:rPr sz="2550" b="1" spc="-37" baseline="32679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2550" baseline="32679">
              <a:latin typeface="Noto Sans"/>
              <a:cs typeface="Noto San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33377" y="241090"/>
            <a:ext cx="12640673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20"/>
              <a:t>ESTRATEGIAS</a:t>
            </a:r>
            <a:r>
              <a:rPr spc="-10"/>
              <a:t> </a:t>
            </a:r>
            <a:r>
              <a:t>DE</a:t>
            </a:r>
            <a:r>
              <a:rPr spc="-5"/>
              <a:t> </a:t>
            </a:r>
            <a:r>
              <a:t>PREVENCIÓN</a:t>
            </a:r>
            <a:r>
              <a:rPr spc="-5"/>
              <a:t> </a:t>
            </a:r>
            <a:r>
              <a:t>Y</a:t>
            </a:r>
            <a:r>
              <a:rPr spc="-5"/>
              <a:t> </a:t>
            </a:r>
            <a:r>
              <a:t>ABORDAJE</a:t>
            </a:r>
            <a:r>
              <a:rPr spc="-5"/>
              <a:t> </a:t>
            </a:r>
            <a:r>
              <a:t>DE</a:t>
            </a:r>
            <a:r>
              <a:rPr spc="-5"/>
              <a:t> </a:t>
            </a:r>
            <a:r>
              <a:t>LA</a:t>
            </a:r>
            <a:r>
              <a:rPr spc="-5"/>
              <a:t> </a:t>
            </a:r>
            <a:r>
              <a:rPr spc="-10"/>
              <a:t>ARTRITIS </a:t>
            </a:r>
            <a:r>
              <a:t>PSORIÁSICA</a:t>
            </a:r>
            <a:r>
              <a:rPr spc="-60"/>
              <a:t> </a:t>
            </a:r>
            <a:r>
              <a:t>DESDE</a:t>
            </a:r>
            <a:r>
              <a:rPr spc="-55"/>
              <a:t> </a:t>
            </a:r>
            <a:r>
              <a:rPr spc="-10"/>
              <a:t>ATENCIÓN</a:t>
            </a:r>
            <a:r>
              <a:rPr spc="-55"/>
              <a:t> </a:t>
            </a:r>
            <a:r>
              <a:rPr spc="-10"/>
              <a:t>PRIMARIA</a:t>
            </a:r>
          </a:p>
        </p:txBody>
      </p:sp>
      <p:sp>
        <p:nvSpPr>
          <p:cNvPr id="21" name="object 21"/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8902" y="1888957"/>
            <a:ext cx="17573644" cy="686223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57899" y="2082988"/>
            <a:ext cx="780732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600" b="1" spc="-10">
                <a:solidFill>
                  <a:srgbClr val="EB959D"/>
                </a:solidFill>
                <a:latin typeface="Noto Sans"/>
                <a:cs typeface="Noto Sans"/>
              </a:rPr>
              <a:t>Identificación</a:t>
            </a:r>
            <a:r>
              <a:rPr sz="2600" b="1" spc="-10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EB959D"/>
                </a:solidFill>
                <a:latin typeface="Noto Sans"/>
                <a:cs typeface="Noto Sans"/>
              </a:rPr>
              <a:t>precoz</a:t>
            </a:r>
            <a:r>
              <a:rPr sz="2600" b="1" spc="-10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en</a:t>
            </a:r>
            <a:r>
              <a:rPr sz="2600" b="1" spc="-10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pacientes</a:t>
            </a:r>
            <a:r>
              <a:rPr sz="2600" b="1" spc="-10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con</a:t>
            </a:r>
            <a:r>
              <a:rPr sz="2600" b="1" spc="-10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EB959D"/>
                </a:solidFill>
                <a:latin typeface="Noto Sans"/>
                <a:cs typeface="Noto Sans"/>
              </a:rPr>
              <a:t>psoriasis</a:t>
            </a:r>
            <a:endParaRPr sz="2600">
              <a:latin typeface="Noto Sans"/>
              <a:cs typeface="Noto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40707" y="2082988"/>
            <a:ext cx="513016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Acompañamiento</a:t>
            </a:r>
            <a:r>
              <a:rPr sz="2600" b="1" spc="1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FFFFFF"/>
                </a:solidFill>
                <a:latin typeface="Noto Sans"/>
                <a:cs typeface="Noto Sans"/>
              </a:rPr>
              <a:t>del</a:t>
            </a:r>
            <a:r>
              <a:rPr sz="2600" b="1" spc="1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FFFFFF"/>
                </a:solidFill>
                <a:latin typeface="Noto Sans"/>
                <a:cs typeface="Noto Sans"/>
              </a:rPr>
              <a:t>paciente</a:t>
            </a:r>
            <a:endParaRPr sz="2600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2249" y="3278070"/>
            <a:ext cx="15741650" cy="94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12300"/>
              </a:lnSpc>
              <a:spcBef>
                <a:spcPts val="95"/>
              </a:spcBef>
            </a:pP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Comprueba si tu paciente tiene alguna de estas condiciones, ya que todas aumentan el riesgo </a:t>
            </a:r>
            <a:r>
              <a:rPr sz="2700" spc="-25">
                <a:solidFill>
                  <a:srgbClr val="7F8487"/>
                </a:solidFill>
                <a:latin typeface="Noto Sans"/>
                <a:cs typeface="Noto Sans"/>
              </a:rPr>
              <a:t>de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APs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son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más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frecuentes</a:t>
            </a:r>
            <a:r>
              <a:rPr sz="270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en</a:t>
            </a:r>
            <a:r>
              <a:rPr sz="27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700">
                <a:solidFill>
                  <a:srgbClr val="7F8487"/>
                </a:solidFill>
                <a:latin typeface="Noto Sans"/>
                <a:cs typeface="Noto Sans"/>
              </a:rPr>
              <a:t>psoriasis:</a:t>
            </a:r>
            <a:r>
              <a:rPr sz="2325" baseline="32258">
                <a:solidFill>
                  <a:srgbClr val="7F8487"/>
                </a:solidFill>
                <a:latin typeface="Noto Sans"/>
                <a:cs typeface="Noto Sans"/>
              </a:rPr>
              <a:t>1-</a:t>
            </a:r>
            <a:r>
              <a:rPr sz="2325" spc="-75" baseline="32258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325" baseline="32258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79117" y="6869734"/>
            <a:ext cx="169100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10">
                <a:solidFill>
                  <a:srgbClr val="7F8487"/>
                </a:solidFill>
                <a:latin typeface="Noto Sans"/>
                <a:cs typeface="Noto Sans"/>
              </a:rPr>
              <a:t>Obesidad</a:t>
            </a:r>
            <a:endParaRPr sz="2800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16025" y="6828726"/>
            <a:ext cx="354330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2130">
              <a:lnSpc>
                <a:spcPct val="110700"/>
              </a:lnSpc>
              <a:spcBef>
                <a:spcPts val="100"/>
              </a:spcBef>
            </a:pPr>
            <a:r>
              <a:rPr sz="2800" b="1" spc="-30">
                <a:solidFill>
                  <a:srgbClr val="7F8487"/>
                </a:solidFill>
                <a:latin typeface="Noto Sans"/>
                <a:cs typeface="Noto Sans"/>
              </a:rPr>
              <a:t>Tabaquismo</a:t>
            </a:r>
            <a:r>
              <a:rPr sz="2800" b="1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 b="1" spc="-50">
                <a:solidFill>
                  <a:srgbClr val="7F8487"/>
                </a:solidFill>
                <a:latin typeface="Noto Sans"/>
                <a:cs typeface="Noto Sans"/>
              </a:rPr>
              <a:t>o </a:t>
            </a:r>
            <a:r>
              <a:rPr sz="2800" b="1">
                <a:solidFill>
                  <a:srgbClr val="7F8487"/>
                </a:solidFill>
                <a:latin typeface="Noto Sans"/>
                <a:cs typeface="Noto Sans"/>
              </a:rPr>
              <a:t>consumo</a:t>
            </a:r>
            <a:r>
              <a:rPr sz="2800" b="1" spc="-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800" b="1" spc="-8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7F8487"/>
                </a:solidFill>
                <a:latin typeface="Noto Sans"/>
                <a:cs typeface="Noto Sans"/>
              </a:rPr>
              <a:t>alcohol</a:t>
            </a:r>
            <a:endParaRPr sz="2800">
              <a:latin typeface="Noto Sans"/>
              <a:cs typeface="Noto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7473" y="6823597"/>
            <a:ext cx="2708275" cy="969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975">
              <a:lnSpc>
                <a:spcPct val="110600"/>
              </a:lnSpc>
              <a:spcBef>
                <a:spcPts val="100"/>
              </a:spcBef>
            </a:pPr>
            <a:r>
              <a:rPr sz="2800" b="1">
                <a:solidFill>
                  <a:srgbClr val="7F8487"/>
                </a:solidFill>
                <a:latin typeface="Noto Sans"/>
                <a:cs typeface="Noto Sans"/>
              </a:rPr>
              <a:t>Actividad</a:t>
            </a:r>
            <a:r>
              <a:rPr sz="2800" b="1" spc="-1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7F8487"/>
                </a:solidFill>
                <a:latin typeface="Noto Sans"/>
                <a:cs typeface="Noto Sans"/>
              </a:rPr>
              <a:t>física regular</a:t>
            </a:r>
            <a:endParaRPr sz="2800">
              <a:latin typeface="Noto Sans"/>
              <a:cs typeface="Noto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3278" y="9041658"/>
            <a:ext cx="17588865" cy="9499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APs: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artritis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psoriásica.</a:t>
            </a:r>
            <a:endParaRPr sz="1300"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Love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TJ,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Zhu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Y,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Zhang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Y,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Obesity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risk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arthritis: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population-based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study.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Ann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Dis.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2012;71(8):1273-1277;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Nguyen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UDT,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Zhang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Y,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Lu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Smoking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paradox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development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psoriatic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among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psoriasis: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population-based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study.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Rheum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2018;77(1):119-123;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Klingberg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Bilberg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Björkman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Weight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loss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improves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disease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activity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and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obesity: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interventional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study.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Res</a:t>
            </a:r>
            <a:r>
              <a:rPr sz="1300" spc="1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Ther.</a:t>
            </a:r>
            <a:r>
              <a:rPr sz="1300" spc="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2019;21(1):17.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33377" y="241090"/>
            <a:ext cx="12640673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20"/>
              <a:t>ESTRATEGIAS</a:t>
            </a:r>
            <a:r>
              <a:rPr spc="-10"/>
              <a:t> </a:t>
            </a:r>
            <a:r>
              <a:t>DE</a:t>
            </a:r>
            <a:r>
              <a:rPr spc="-5"/>
              <a:t> </a:t>
            </a:r>
            <a:r>
              <a:t>PREVENCIÓN</a:t>
            </a:r>
            <a:r>
              <a:rPr spc="-5"/>
              <a:t> </a:t>
            </a:r>
            <a:r>
              <a:t>Y</a:t>
            </a:r>
            <a:r>
              <a:rPr spc="-5"/>
              <a:t> </a:t>
            </a:r>
            <a:r>
              <a:t>ABORDAJE</a:t>
            </a:r>
            <a:r>
              <a:rPr spc="-5"/>
              <a:t> </a:t>
            </a:r>
            <a:r>
              <a:t>DE</a:t>
            </a:r>
            <a:r>
              <a:rPr spc="-5"/>
              <a:t> </a:t>
            </a:r>
            <a:r>
              <a:t>LA</a:t>
            </a:r>
            <a:r>
              <a:rPr spc="-5"/>
              <a:t> </a:t>
            </a:r>
            <a:r>
              <a:rPr spc="-10"/>
              <a:t>ARTRITIS </a:t>
            </a:r>
            <a:r>
              <a:t>PSORIÁSICA</a:t>
            </a:r>
            <a:r>
              <a:rPr spc="-60"/>
              <a:t> </a:t>
            </a:r>
            <a:r>
              <a:t>DESDE</a:t>
            </a:r>
            <a:r>
              <a:rPr spc="-55"/>
              <a:t> </a:t>
            </a:r>
            <a:r>
              <a:rPr spc="-10"/>
              <a:t>ATENCIÓN</a:t>
            </a:r>
            <a:r>
              <a:rPr spc="-55"/>
              <a:t> </a:t>
            </a:r>
            <a:r>
              <a:rPr spc="-10"/>
              <a:t>PRIMARIA</a:t>
            </a:r>
          </a:p>
        </p:txBody>
      </p:sp>
      <p:sp>
        <p:nvSpPr>
          <p:cNvPr id="12" name="object 12"/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48920" y="3154164"/>
            <a:ext cx="6904419" cy="5440303"/>
            <a:chOff x="12148920" y="3154164"/>
            <a:chExt cx="6904419" cy="5440303"/>
          </a:xfrm>
        </p:grpSpPr>
        <p:sp>
          <p:nvSpPr>
            <p:cNvPr id="4" name="object 4"/>
            <p:cNvSpPr/>
            <p:nvPr/>
          </p:nvSpPr>
          <p:spPr>
            <a:xfrm>
              <a:off x="12480455" y="3531612"/>
              <a:ext cx="6572884" cy="5062855"/>
            </a:xfrm>
            <a:custGeom>
              <a:avLst/>
              <a:gdLst/>
              <a:ahLst/>
              <a:cxnLst/>
              <a:rect l="l" t="t" r="r" b="b"/>
              <a:pathLst>
                <a:path w="6572884" h="5062855">
                  <a:moveTo>
                    <a:pt x="6268196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4757886"/>
                  </a:lnTo>
                  <a:lnTo>
                    <a:pt x="3983" y="4807253"/>
                  </a:lnTo>
                  <a:lnTo>
                    <a:pt x="15515" y="4854084"/>
                  </a:lnTo>
                  <a:lnTo>
                    <a:pt x="33970" y="4897752"/>
                  </a:lnTo>
                  <a:lnTo>
                    <a:pt x="58720" y="4937631"/>
                  </a:lnTo>
                  <a:lnTo>
                    <a:pt x="89139" y="4973093"/>
                  </a:lnTo>
                  <a:lnTo>
                    <a:pt x="124602" y="5003512"/>
                  </a:lnTo>
                  <a:lnTo>
                    <a:pt x="164480" y="5028263"/>
                  </a:lnTo>
                  <a:lnTo>
                    <a:pt x="208148" y="5046717"/>
                  </a:lnTo>
                  <a:lnTo>
                    <a:pt x="254979" y="5058249"/>
                  </a:lnTo>
                  <a:lnTo>
                    <a:pt x="304346" y="5062233"/>
                  </a:lnTo>
                  <a:lnTo>
                    <a:pt x="6268196" y="5062233"/>
                  </a:lnTo>
                  <a:lnTo>
                    <a:pt x="6317563" y="5058249"/>
                  </a:lnTo>
                  <a:lnTo>
                    <a:pt x="6364394" y="5046717"/>
                  </a:lnTo>
                  <a:lnTo>
                    <a:pt x="6408062" y="5028263"/>
                  </a:lnTo>
                  <a:lnTo>
                    <a:pt x="6447941" y="5003512"/>
                  </a:lnTo>
                  <a:lnTo>
                    <a:pt x="6483403" y="4973093"/>
                  </a:lnTo>
                  <a:lnTo>
                    <a:pt x="6513822" y="4937631"/>
                  </a:lnTo>
                  <a:lnTo>
                    <a:pt x="6538573" y="4897752"/>
                  </a:lnTo>
                  <a:lnTo>
                    <a:pt x="6557027" y="4854084"/>
                  </a:lnTo>
                  <a:lnTo>
                    <a:pt x="6568560" y="4807253"/>
                  </a:lnTo>
                  <a:lnTo>
                    <a:pt x="6572543" y="4757886"/>
                  </a:lnTo>
                  <a:lnTo>
                    <a:pt x="6572543" y="304346"/>
                  </a:lnTo>
                  <a:lnTo>
                    <a:pt x="6568560" y="254979"/>
                  </a:lnTo>
                  <a:lnTo>
                    <a:pt x="6557027" y="208148"/>
                  </a:lnTo>
                  <a:lnTo>
                    <a:pt x="6538573" y="164480"/>
                  </a:lnTo>
                  <a:lnTo>
                    <a:pt x="6513822" y="124602"/>
                  </a:lnTo>
                  <a:lnTo>
                    <a:pt x="6483403" y="89139"/>
                  </a:lnTo>
                  <a:lnTo>
                    <a:pt x="6447941" y="58720"/>
                  </a:lnTo>
                  <a:lnTo>
                    <a:pt x="6408062" y="33970"/>
                  </a:lnTo>
                  <a:lnTo>
                    <a:pt x="6364394" y="15515"/>
                  </a:lnTo>
                  <a:lnTo>
                    <a:pt x="6317563" y="3983"/>
                  </a:lnTo>
                  <a:lnTo>
                    <a:pt x="6268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48920" y="3154164"/>
              <a:ext cx="6622415" cy="5272405"/>
            </a:xfrm>
            <a:custGeom>
              <a:avLst/>
              <a:gdLst/>
              <a:ahLst/>
              <a:cxnLst/>
              <a:rect l="l" t="t" r="r" b="b"/>
              <a:pathLst>
                <a:path w="6622415" h="5272405">
                  <a:moveTo>
                    <a:pt x="6317514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4967440"/>
                  </a:lnTo>
                  <a:lnTo>
                    <a:pt x="3983" y="5016807"/>
                  </a:lnTo>
                  <a:lnTo>
                    <a:pt x="15515" y="5063638"/>
                  </a:lnTo>
                  <a:lnTo>
                    <a:pt x="33970" y="5107306"/>
                  </a:lnTo>
                  <a:lnTo>
                    <a:pt x="58720" y="5147184"/>
                  </a:lnTo>
                  <a:lnTo>
                    <a:pt x="89139" y="5182647"/>
                  </a:lnTo>
                  <a:lnTo>
                    <a:pt x="124602" y="5213066"/>
                  </a:lnTo>
                  <a:lnTo>
                    <a:pt x="164480" y="5237817"/>
                  </a:lnTo>
                  <a:lnTo>
                    <a:pt x="208148" y="5256271"/>
                  </a:lnTo>
                  <a:lnTo>
                    <a:pt x="254979" y="5267803"/>
                  </a:lnTo>
                  <a:lnTo>
                    <a:pt x="304346" y="5271787"/>
                  </a:lnTo>
                  <a:lnTo>
                    <a:pt x="6317514" y="5271787"/>
                  </a:lnTo>
                  <a:lnTo>
                    <a:pt x="6366881" y="5267803"/>
                  </a:lnTo>
                  <a:lnTo>
                    <a:pt x="6413712" y="5256271"/>
                  </a:lnTo>
                  <a:lnTo>
                    <a:pt x="6457380" y="5237817"/>
                  </a:lnTo>
                  <a:lnTo>
                    <a:pt x="6497259" y="5213066"/>
                  </a:lnTo>
                  <a:lnTo>
                    <a:pt x="6532721" y="5182647"/>
                  </a:lnTo>
                  <a:lnTo>
                    <a:pt x="6563140" y="5147184"/>
                  </a:lnTo>
                  <a:lnTo>
                    <a:pt x="6587891" y="5107306"/>
                  </a:lnTo>
                  <a:lnTo>
                    <a:pt x="6606345" y="5063638"/>
                  </a:lnTo>
                  <a:lnTo>
                    <a:pt x="6617877" y="5016807"/>
                  </a:lnTo>
                  <a:lnTo>
                    <a:pt x="6621861" y="4967440"/>
                  </a:lnTo>
                  <a:lnTo>
                    <a:pt x="6621861" y="304346"/>
                  </a:lnTo>
                  <a:lnTo>
                    <a:pt x="6617877" y="254979"/>
                  </a:lnTo>
                  <a:lnTo>
                    <a:pt x="6606345" y="208148"/>
                  </a:lnTo>
                  <a:lnTo>
                    <a:pt x="6587891" y="164480"/>
                  </a:lnTo>
                  <a:lnTo>
                    <a:pt x="6563140" y="124602"/>
                  </a:lnTo>
                  <a:lnTo>
                    <a:pt x="6532721" y="89139"/>
                  </a:lnTo>
                  <a:lnTo>
                    <a:pt x="6497259" y="58720"/>
                  </a:lnTo>
                  <a:lnTo>
                    <a:pt x="6457380" y="33970"/>
                  </a:lnTo>
                  <a:lnTo>
                    <a:pt x="6413712" y="15515"/>
                  </a:lnTo>
                  <a:lnTo>
                    <a:pt x="6366881" y="3983"/>
                  </a:lnTo>
                  <a:lnTo>
                    <a:pt x="6317514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714056" y="4514181"/>
            <a:ext cx="5534025" cy="351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465" marR="30480" indent="-635" algn="ctr">
              <a:lnSpc>
                <a:spcPct val="100499"/>
              </a:lnSpc>
              <a:spcBef>
                <a:spcPts val="95"/>
              </a:spcBef>
            </a:pP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Un</a:t>
            </a:r>
            <a:r>
              <a:rPr sz="2850" spc="-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abordaje</a:t>
            </a:r>
            <a:r>
              <a:rPr sz="2850" b="1" spc="-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precoz</a:t>
            </a:r>
            <a:r>
              <a:rPr sz="2850" b="1" spc="-50">
                <a:solidFill>
                  <a:srgbClr val="FFFFFF"/>
                </a:solidFill>
                <a:latin typeface="Noto Sans"/>
                <a:cs typeface="Noto Sans"/>
              </a:rPr>
              <a:t> y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adecuado de la </a:t>
            </a:r>
            <a:r>
              <a:rPr sz="2850" b="1" spc="-10">
                <a:solidFill>
                  <a:srgbClr val="FFFFFF"/>
                </a:solidFill>
                <a:latin typeface="Noto Sans"/>
                <a:cs typeface="Noto Sans"/>
              </a:rPr>
              <a:t>psoriasis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facilita</a:t>
            </a:r>
            <a:r>
              <a:rPr sz="28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la detección </a:t>
            </a:r>
            <a:r>
              <a:rPr sz="2850" spc="-10">
                <a:solidFill>
                  <a:srgbClr val="FFFFFF"/>
                </a:solidFill>
                <a:latin typeface="Noto Sans"/>
                <a:cs typeface="Noto Sans"/>
              </a:rPr>
              <a:t>temprana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de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artritis psoriásica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y </a:t>
            </a:r>
            <a:r>
              <a:rPr sz="2850" spc="-10">
                <a:solidFill>
                  <a:srgbClr val="FFFFFF"/>
                </a:solidFill>
                <a:latin typeface="Noto Sans"/>
                <a:cs typeface="Noto Sans"/>
              </a:rPr>
              <a:t>puede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reducir</a:t>
            </a:r>
            <a:r>
              <a:rPr sz="2850" b="1" spc="-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850" b="1" spc="-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progresión</a:t>
            </a:r>
            <a:r>
              <a:rPr sz="2850" b="1" spc="-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del</a:t>
            </a:r>
            <a:r>
              <a:rPr sz="2850" b="1" spc="-4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 spc="-20">
                <a:solidFill>
                  <a:srgbClr val="FFFFFF"/>
                </a:solidFill>
                <a:latin typeface="Noto Sans"/>
                <a:cs typeface="Noto Sans"/>
              </a:rPr>
              <a:t>daño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estructural</a:t>
            </a:r>
            <a:r>
              <a:rPr sz="2850" b="1" spc="-1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FFFFFF"/>
                </a:solidFill>
                <a:latin typeface="Noto Sans"/>
                <a:cs typeface="Noto Sans"/>
              </a:rPr>
              <a:t>articular,</a:t>
            </a:r>
            <a:r>
              <a:rPr sz="2850" b="1" spc="-114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spc="-10">
                <a:solidFill>
                  <a:srgbClr val="FFFFFF"/>
                </a:solidFill>
                <a:latin typeface="Noto Sans"/>
                <a:cs typeface="Noto Sans"/>
              </a:rPr>
              <a:t>evitando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retrasos</a:t>
            </a:r>
            <a:r>
              <a:rPr sz="2850" spc="-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diagnósticos</a:t>
            </a:r>
            <a:r>
              <a:rPr sz="2850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que</a:t>
            </a:r>
            <a:r>
              <a:rPr sz="2850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spc="-25">
                <a:solidFill>
                  <a:srgbClr val="FFFFFF"/>
                </a:solidFill>
                <a:latin typeface="Noto Sans"/>
                <a:cs typeface="Noto Sans"/>
              </a:rPr>
              <a:t>se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asocian</a:t>
            </a:r>
            <a:r>
              <a:rPr sz="2850" spc="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a</a:t>
            </a:r>
            <a:r>
              <a:rPr sz="2850" spc="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FFFFFF"/>
                </a:solidFill>
                <a:latin typeface="Noto Sans"/>
                <a:cs typeface="Noto Sans"/>
              </a:rPr>
              <a:t>peor</a:t>
            </a:r>
            <a:r>
              <a:rPr sz="2850" spc="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850" spc="-10">
                <a:solidFill>
                  <a:srgbClr val="FFFFFF"/>
                </a:solidFill>
                <a:latin typeface="Noto Sans"/>
                <a:cs typeface="Noto Sans"/>
              </a:rPr>
              <a:t>pronóstico.</a:t>
            </a:r>
            <a:r>
              <a:rPr sz="2475" spc="-15" baseline="31986">
                <a:solidFill>
                  <a:srgbClr val="FFFFFF"/>
                </a:solidFill>
                <a:latin typeface="Noto Sans"/>
                <a:cs typeface="Noto Sans"/>
              </a:rPr>
              <a:t>1-</a:t>
            </a:r>
            <a:r>
              <a:rPr sz="2475" spc="-75" baseline="31986">
                <a:solidFill>
                  <a:srgbClr val="FFFFFF"/>
                </a:solidFill>
                <a:latin typeface="Noto Sans"/>
                <a:cs typeface="Noto Sans"/>
              </a:rPr>
              <a:t>3</a:t>
            </a:r>
            <a:endParaRPr sz="2475" baseline="31986">
              <a:latin typeface="Noto Sans"/>
              <a:cs typeface="Noto San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69191" y="1884008"/>
            <a:ext cx="15143480" cy="2408555"/>
            <a:chOff x="1569191" y="1884007"/>
            <a:chExt cx="15143480" cy="2408555"/>
          </a:xfrm>
        </p:grpSpPr>
        <p:sp>
          <p:nvSpPr>
            <p:cNvPr id="8" name="object 8"/>
            <p:cNvSpPr/>
            <p:nvPr/>
          </p:nvSpPr>
          <p:spPr>
            <a:xfrm>
              <a:off x="14506197" y="2086070"/>
              <a:ext cx="2205990" cy="2205990"/>
            </a:xfrm>
            <a:custGeom>
              <a:avLst/>
              <a:gdLst/>
              <a:ahLst/>
              <a:cxnLst/>
              <a:rect l="l" t="t" r="r" b="b"/>
              <a:pathLst>
                <a:path w="2205990" h="2205990">
                  <a:moveTo>
                    <a:pt x="1102936" y="0"/>
                  </a:moveTo>
                  <a:lnTo>
                    <a:pt x="1058377" y="894"/>
                  </a:lnTo>
                  <a:lnTo>
                    <a:pt x="1013877" y="3579"/>
                  </a:lnTo>
                  <a:lnTo>
                    <a:pt x="969494" y="8053"/>
                  </a:lnTo>
                  <a:lnTo>
                    <a:pt x="925287" y="14317"/>
                  </a:lnTo>
                  <a:lnTo>
                    <a:pt x="881313" y="22371"/>
                  </a:lnTo>
                  <a:lnTo>
                    <a:pt x="837633" y="32214"/>
                  </a:lnTo>
                  <a:lnTo>
                    <a:pt x="794303" y="43847"/>
                  </a:lnTo>
                  <a:lnTo>
                    <a:pt x="751383" y="57270"/>
                  </a:lnTo>
                  <a:lnTo>
                    <a:pt x="708932" y="72482"/>
                  </a:lnTo>
                  <a:lnTo>
                    <a:pt x="667007" y="89484"/>
                  </a:lnTo>
                  <a:lnTo>
                    <a:pt x="625667" y="108276"/>
                  </a:lnTo>
                  <a:lnTo>
                    <a:pt x="584971" y="128858"/>
                  </a:lnTo>
                  <a:lnTo>
                    <a:pt x="544978" y="151229"/>
                  </a:lnTo>
                  <a:lnTo>
                    <a:pt x="505745" y="175390"/>
                  </a:lnTo>
                  <a:lnTo>
                    <a:pt x="467332" y="201340"/>
                  </a:lnTo>
                  <a:lnTo>
                    <a:pt x="429797" y="229080"/>
                  </a:lnTo>
                  <a:lnTo>
                    <a:pt x="393198" y="258610"/>
                  </a:lnTo>
                  <a:lnTo>
                    <a:pt x="357594" y="289930"/>
                  </a:lnTo>
                  <a:lnTo>
                    <a:pt x="323043" y="323039"/>
                  </a:lnTo>
                  <a:lnTo>
                    <a:pt x="289933" y="357591"/>
                  </a:lnTo>
                  <a:lnTo>
                    <a:pt x="258613" y="393195"/>
                  </a:lnTo>
                  <a:lnTo>
                    <a:pt x="229082" y="429795"/>
                  </a:lnTo>
                  <a:lnTo>
                    <a:pt x="201341" y="467331"/>
                  </a:lnTo>
                  <a:lnTo>
                    <a:pt x="175390" y="505744"/>
                  </a:lnTo>
                  <a:lnTo>
                    <a:pt x="151229" y="544977"/>
                  </a:lnTo>
                  <a:lnTo>
                    <a:pt x="128858" y="584971"/>
                  </a:lnTo>
                  <a:lnTo>
                    <a:pt x="108276" y="625667"/>
                  </a:lnTo>
                  <a:lnTo>
                    <a:pt x="89484" y="667007"/>
                  </a:lnTo>
                  <a:lnTo>
                    <a:pt x="72482" y="708932"/>
                  </a:lnTo>
                  <a:lnTo>
                    <a:pt x="57269" y="751384"/>
                  </a:lnTo>
                  <a:lnTo>
                    <a:pt x="43846" y="794304"/>
                  </a:lnTo>
                  <a:lnTo>
                    <a:pt x="32213" y="837633"/>
                  </a:lnTo>
                  <a:lnTo>
                    <a:pt x="22370" y="881314"/>
                  </a:lnTo>
                  <a:lnTo>
                    <a:pt x="14316" y="925287"/>
                  </a:lnTo>
                  <a:lnTo>
                    <a:pt x="8053" y="969495"/>
                  </a:lnTo>
                  <a:lnTo>
                    <a:pt x="3579" y="1013877"/>
                  </a:lnTo>
                  <a:lnTo>
                    <a:pt x="894" y="1058377"/>
                  </a:lnTo>
                  <a:lnTo>
                    <a:pt x="0" y="1102936"/>
                  </a:lnTo>
                  <a:lnTo>
                    <a:pt x="895" y="1147494"/>
                  </a:lnTo>
                  <a:lnTo>
                    <a:pt x="3579" y="1191994"/>
                  </a:lnTo>
                  <a:lnTo>
                    <a:pt x="8054" y="1236377"/>
                  </a:lnTo>
                  <a:lnTo>
                    <a:pt x="14318" y="1280584"/>
                  </a:lnTo>
                  <a:lnTo>
                    <a:pt x="22372" y="1324557"/>
                  </a:lnTo>
                  <a:lnTo>
                    <a:pt x="32216" y="1368237"/>
                  </a:lnTo>
                  <a:lnTo>
                    <a:pt x="43849" y="1411567"/>
                  </a:lnTo>
                  <a:lnTo>
                    <a:pt x="57272" y="1454486"/>
                  </a:lnTo>
                  <a:lnTo>
                    <a:pt x="72484" y="1496938"/>
                  </a:lnTo>
                  <a:lnTo>
                    <a:pt x="89487" y="1538862"/>
                  </a:lnTo>
                  <a:lnTo>
                    <a:pt x="108279" y="1580202"/>
                  </a:lnTo>
                  <a:lnTo>
                    <a:pt x="128861" y="1620897"/>
                  </a:lnTo>
                  <a:lnTo>
                    <a:pt x="151232" y="1660891"/>
                  </a:lnTo>
                  <a:lnTo>
                    <a:pt x="175393" y="1700123"/>
                  </a:lnTo>
                  <a:lnTo>
                    <a:pt x="201344" y="1738536"/>
                  </a:lnTo>
                  <a:lnTo>
                    <a:pt x="229084" y="1776071"/>
                  </a:lnTo>
                  <a:lnTo>
                    <a:pt x="258614" y="1812670"/>
                  </a:lnTo>
                  <a:lnTo>
                    <a:pt x="289934" y="1848274"/>
                  </a:lnTo>
                  <a:lnTo>
                    <a:pt x="323043" y="1882824"/>
                  </a:lnTo>
                  <a:lnTo>
                    <a:pt x="357594" y="1915934"/>
                  </a:lnTo>
                  <a:lnTo>
                    <a:pt x="393198" y="1947253"/>
                  </a:lnTo>
                  <a:lnTo>
                    <a:pt x="429796" y="1976784"/>
                  </a:lnTo>
                  <a:lnTo>
                    <a:pt x="467332" y="2004524"/>
                  </a:lnTo>
                  <a:lnTo>
                    <a:pt x="505745" y="2030475"/>
                  </a:lnTo>
                  <a:lnTo>
                    <a:pt x="544977" y="2054636"/>
                  </a:lnTo>
                  <a:lnTo>
                    <a:pt x="584970" y="2077007"/>
                  </a:lnTo>
                  <a:lnTo>
                    <a:pt x="625666" y="2097589"/>
                  </a:lnTo>
                  <a:lnTo>
                    <a:pt x="667005" y="2116381"/>
                  </a:lnTo>
                  <a:lnTo>
                    <a:pt x="708930" y="2133383"/>
                  </a:lnTo>
                  <a:lnTo>
                    <a:pt x="751381" y="2148596"/>
                  </a:lnTo>
                  <a:lnTo>
                    <a:pt x="794301" y="2162019"/>
                  </a:lnTo>
                  <a:lnTo>
                    <a:pt x="837630" y="2173652"/>
                  </a:lnTo>
                  <a:lnTo>
                    <a:pt x="881311" y="2183496"/>
                  </a:lnTo>
                  <a:lnTo>
                    <a:pt x="925284" y="2191550"/>
                  </a:lnTo>
                  <a:lnTo>
                    <a:pt x="969491" y="2197814"/>
                  </a:lnTo>
                  <a:lnTo>
                    <a:pt x="1013874" y="2202288"/>
                  </a:lnTo>
                  <a:lnTo>
                    <a:pt x="1058373" y="2204973"/>
                  </a:lnTo>
                  <a:lnTo>
                    <a:pt x="1102932" y="2205868"/>
                  </a:lnTo>
                  <a:lnTo>
                    <a:pt x="1147490" y="2204974"/>
                  </a:lnTo>
                  <a:lnTo>
                    <a:pt x="1191990" y="2202289"/>
                  </a:lnTo>
                  <a:lnTo>
                    <a:pt x="1236373" y="2197815"/>
                  </a:lnTo>
                  <a:lnTo>
                    <a:pt x="1280580" y="2191551"/>
                  </a:lnTo>
                  <a:lnTo>
                    <a:pt x="1324554" y="2183498"/>
                  </a:lnTo>
                  <a:lnTo>
                    <a:pt x="1368234" y="2173654"/>
                  </a:lnTo>
                  <a:lnTo>
                    <a:pt x="1411564" y="2162021"/>
                  </a:lnTo>
                  <a:lnTo>
                    <a:pt x="1454484" y="2148599"/>
                  </a:lnTo>
                  <a:lnTo>
                    <a:pt x="1496936" y="2133386"/>
                  </a:lnTo>
                  <a:lnTo>
                    <a:pt x="1538861" y="2116384"/>
                  </a:lnTo>
                  <a:lnTo>
                    <a:pt x="1580200" y="2097592"/>
                  </a:lnTo>
                  <a:lnTo>
                    <a:pt x="1620896" y="2077010"/>
                  </a:lnTo>
                  <a:lnTo>
                    <a:pt x="1660890" y="2054639"/>
                  </a:lnTo>
                  <a:lnTo>
                    <a:pt x="1700123" y="2030477"/>
                  </a:lnTo>
                  <a:lnTo>
                    <a:pt x="1738537" y="2004526"/>
                  </a:lnTo>
                  <a:lnTo>
                    <a:pt x="1776073" y="1976785"/>
                  </a:lnTo>
                  <a:lnTo>
                    <a:pt x="1812672" y="1947255"/>
                  </a:lnTo>
                  <a:lnTo>
                    <a:pt x="1848277" y="1915935"/>
                  </a:lnTo>
                  <a:lnTo>
                    <a:pt x="1882828" y="1882824"/>
                  </a:lnTo>
                  <a:lnTo>
                    <a:pt x="1915938" y="1848274"/>
                  </a:lnTo>
                  <a:lnTo>
                    <a:pt x="1947257" y="1812670"/>
                  </a:lnTo>
                  <a:lnTo>
                    <a:pt x="1976787" y="1776071"/>
                  </a:lnTo>
                  <a:lnTo>
                    <a:pt x="2004528" y="1738536"/>
                  </a:lnTo>
                  <a:lnTo>
                    <a:pt x="2030478" y="1700122"/>
                  </a:lnTo>
                  <a:lnTo>
                    <a:pt x="2054639" y="1660890"/>
                  </a:lnTo>
                  <a:lnTo>
                    <a:pt x="2077010" y="1620896"/>
                  </a:lnTo>
                  <a:lnTo>
                    <a:pt x="2097592" y="1580201"/>
                  </a:lnTo>
                  <a:lnTo>
                    <a:pt x="2116383" y="1538861"/>
                  </a:lnTo>
                  <a:lnTo>
                    <a:pt x="2133386" y="1496936"/>
                  </a:lnTo>
                  <a:lnTo>
                    <a:pt x="2148598" y="1454484"/>
                  </a:lnTo>
                  <a:lnTo>
                    <a:pt x="2162021" y="1411565"/>
                  </a:lnTo>
                  <a:lnTo>
                    <a:pt x="2173654" y="1368235"/>
                  </a:lnTo>
                  <a:lnTo>
                    <a:pt x="2183497" y="1324554"/>
                  </a:lnTo>
                  <a:lnTo>
                    <a:pt x="2191551" y="1280581"/>
                  </a:lnTo>
                  <a:lnTo>
                    <a:pt x="2197815" y="1236374"/>
                  </a:lnTo>
                  <a:lnTo>
                    <a:pt x="2202289" y="1191991"/>
                  </a:lnTo>
                  <a:lnTo>
                    <a:pt x="2204973" y="1147490"/>
                  </a:lnTo>
                  <a:lnTo>
                    <a:pt x="2205868" y="1102932"/>
                  </a:lnTo>
                  <a:lnTo>
                    <a:pt x="2204973" y="1058373"/>
                  </a:lnTo>
                  <a:lnTo>
                    <a:pt x="2202289" y="1013873"/>
                  </a:lnTo>
                  <a:lnTo>
                    <a:pt x="2197815" y="969490"/>
                  </a:lnTo>
                  <a:lnTo>
                    <a:pt x="2191551" y="925283"/>
                  </a:lnTo>
                  <a:lnTo>
                    <a:pt x="2183497" y="881309"/>
                  </a:lnTo>
                  <a:lnTo>
                    <a:pt x="2173654" y="837629"/>
                  </a:lnTo>
                  <a:lnTo>
                    <a:pt x="2162021" y="794299"/>
                  </a:lnTo>
                  <a:lnTo>
                    <a:pt x="2148598" y="751379"/>
                  </a:lnTo>
                  <a:lnTo>
                    <a:pt x="2133386" y="708928"/>
                  </a:lnTo>
                  <a:lnTo>
                    <a:pt x="2116383" y="667003"/>
                  </a:lnTo>
                  <a:lnTo>
                    <a:pt x="2097592" y="625663"/>
                  </a:lnTo>
                  <a:lnTo>
                    <a:pt x="2077010" y="584967"/>
                  </a:lnTo>
                  <a:lnTo>
                    <a:pt x="2054639" y="544974"/>
                  </a:lnTo>
                  <a:lnTo>
                    <a:pt x="2030478" y="505741"/>
                  </a:lnTo>
                  <a:lnTo>
                    <a:pt x="2004528" y="467328"/>
                  </a:lnTo>
                  <a:lnTo>
                    <a:pt x="1976787" y="429793"/>
                  </a:lnTo>
                  <a:lnTo>
                    <a:pt x="1947257" y="393194"/>
                  </a:lnTo>
                  <a:lnTo>
                    <a:pt x="1915938" y="357590"/>
                  </a:lnTo>
                  <a:lnTo>
                    <a:pt x="1882828" y="323039"/>
                  </a:lnTo>
                  <a:lnTo>
                    <a:pt x="1848278" y="289930"/>
                  </a:lnTo>
                  <a:lnTo>
                    <a:pt x="1812674" y="258610"/>
                  </a:lnTo>
                  <a:lnTo>
                    <a:pt x="1776075" y="229080"/>
                  </a:lnTo>
                  <a:lnTo>
                    <a:pt x="1738540" y="201340"/>
                  </a:lnTo>
                  <a:lnTo>
                    <a:pt x="1700126" y="175390"/>
                  </a:lnTo>
                  <a:lnTo>
                    <a:pt x="1660894" y="151229"/>
                  </a:lnTo>
                  <a:lnTo>
                    <a:pt x="1620900" y="128858"/>
                  </a:lnTo>
                  <a:lnTo>
                    <a:pt x="1580204" y="108276"/>
                  </a:lnTo>
                  <a:lnTo>
                    <a:pt x="1538865" y="89484"/>
                  </a:lnTo>
                  <a:lnTo>
                    <a:pt x="1496940" y="72482"/>
                  </a:lnTo>
                  <a:lnTo>
                    <a:pt x="1454488" y="57270"/>
                  </a:lnTo>
                  <a:lnTo>
                    <a:pt x="1411569" y="43847"/>
                  </a:lnTo>
                  <a:lnTo>
                    <a:pt x="1368239" y="32214"/>
                  </a:lnTo>
                  <a:lnTo>
                    <a:pt x="1324558" y="22371"/>
                  </a:lnTo>
                  <a:lnTo>
                    <a:pt x="1280585" y="14317"/>
                  </a:lnTo>
                  <a:lnTo>
                    <a:pt x="1236378" y="8053"/>
                  </a:lnTo>
                  <a:lnTo>
                    <a:pt x="1191994" y="3579"/>
                  </a:lnTo>
                  <a:lnTo>
                    <a:pt x="1147494" y="894"/>
                  </a:lnTo>
                  <a:lnTo>
                    <a:pt x="1102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06194" y="2094845"/>
              <a:ext cx="2205990" cy="2197100"/>
            </a:xfrm>
            <a:custGeom>
              <a:avLst/>
              <a:gdLst/>
              <a:ahLst/>
              <a:cxnLst/>
              <a:rect l="l" t="t" r="r" b="b"/>
              <a:pathLst>
                <a:path w="2205990" h="2197100">
                  <a:moveTo>
                    <a:pt x="1150213" y="810641"/>
                  </a:moveTo>
                  <a:lnTo>
                    <a:pt x="1143698" y="795324"/>
                  </a:lnTo>
                  <a:lnTo>
                    <a:pt x="1132700" y="784047"/>
                  </a:lnTo>
                  <a:lnTo>
                    <a:pt x="1118298" y="777773"/>
                  </a:lnTo>
                  <a:lnTo>
                    <a:pt x="1101509" y="777468"/>
                  </a:lnTo>
                  <a:lnTo>
                    <a:pt x="1090650" y="781443"/>
                  </a:lnTo>
                  <a:lnTo>
                    <a:pt x="1081252" y="788771"/>
                  </a:lnTo>
                  <a:lnTo>
                    <a:pt x="1073937" y="798296"/>
                  </a:lnTo>
                  <a:lnTo>
                    <a:pt x="1069390" y="808888"/>
                  </a:lnTo>
                  <a:lnTo>
                    <a:pt x="1068959" y="1252804"/>
                  </a:lnTo>
                  <a:lnTo>
                    <a:pt x="1084313" y="1277797"/>
                  </a:lnTo>
                  <a:lnTo>
                    <a:pt x="1108570" y="1286510"/>
                  </a:lnTo>
                  <a:lnTo>
                    <a:pt x="1133221" y="1278813"/>
                  </a:lnTo>
                  <a:lnTo>
                    <a:pt x="1149794" y="1254569"/>
                  </a:lnTo>
                  <a:lnTo>
                    <a:pt x="1150213" y="810641"/>
                  </a:lnTo>
                  <a:close/>
                </a:path>
                <a:path w="2205990" h="2197100">
                  <a:moveTo>
                    <a:pt x="1757235" y="1074775"/>
                  </a:moveTo>
                  <a:lnTo>
                    <a:pt x="1754606" y="1032535"/>
                  </a:lnTo>
                  <a:lnTo>
                    <a:pt x="1749209" y="990777"/>
                  </a:lnTo>
                  <a:lnTo>
                    <a:pt x="1741119" y="949617"/>
                  </a:lnTo>
                  <a:lnTo>
                    <a:pt x="1730400" y="909180"/>
                  </a:lnTo>
                  <a:lnTo>
                    <a:pt x="1717141" y="869594"/>
                  </a:lnTo>
                  <a:lnTo>
                    <a:pt x="1701406" y="830973"/>
                  </a:lnTo>
                  <a:lnTo>
                    <a:pt x="1688719" y="804735"/>
                  </a:lnTo>
                  <a:lnTo>
                    <a:pt x="1688719" y="1082306"/>
                  </a:lnTo>
                  <a:lnTo>
                    <a:pt x="1688198" y="1114488"/>
                  </a:lnTo>
                  <a:lnTo>
                    <a:pt x="1688147" y="1117384"/>
                  </a:lnTo>
                  <a:lnTo>
                    <a:pt x="1688058" y="1122819"/>
                  </a:lnTo>
                  <a:lnTo>
                    <a:pt x="1684426" y="1163510"/>
                  </a:lnTo>
                  <a:lnTo>
                    <a:pt x="1677758" y="1204239"/>
                  </a:lnTo>
                  <a:lnTo>
                    <a:pt x="1667954" y="1244892"/>
                  </a:lnTo>
                  <a:lnTo>
                    <a:pt x="1654949" y="1285328"/>
                  </a:lnTo>
                  <a:lnTo>
                    <a:pt x="1638655" y="1325397"/>
                  </a:lnTo>
                  <a:lnTo>
                    <a:pt x="1618970" y="1364970"/>
                  </a:lnTo>
                  <a:lnTo>
                    <a:pt x="1595843" y="1403921"/>
                  </a:lnTo>
                  <a:lnTo>
                    <a:pt x="1569110" y="1442085"/>
                  </a:lnTo>
                  <a:lnTo>
                    <a:pt x="1540192" y="1477238"/>
                  </a:lnTo>
                  <a:lnTo>
                    <a:pt x="1509268" y="1509369"/>
                  </a:lnTo>
                  <a:lnTo>
                    <a:pt x="1476502" y="1538503"/>
                  </a:lnTo>
                  <a:lnTo>
                    <a:pt x="1442097" y="1564652"/>
                  </a:lnTo>
                  <a:lnTo>
                    <a:pt x="1406207" y="1587830"/>
                  </a:lnTo>
                  <a:lnTo>
                    <a:pt x="1369034" y="1608048"/>
                  </a:lnTo>
                  <a:lnTo>
                    <a:pt x="1330731" y="1625320"/>
                  </a:lnTo>
                  <a:lnTo>
                    <a:pt x="1291488" y="1639658"/>
                  </a:lnTo>
                  <a:lnTo>
                    <a:pt x="1251496" y="1651076"/>
                  </a:lnTo>
                  <a:lnTo>
                    <a:pt x="1210894" y="1659585"/>
                  </a:lnTo>
                  <a:lnTo>
                    <a:pt x="1169898" y="1665198"/>
                  </a:lnTo>
                  <a:lnTo>
                    <a:pt x="1128674" y="1667929"/>
                  </a:lnTo>
                  <a:lnTo>
                    <a:pt x="1087386" y="1667789"/>
                  </a:lnTo>
                  <a:lnTo>
                    <a:pt x="1046226" y="1664792"/>
                  </a:lnTo>
                  <a:lnTo>
                    <a:pt x="1005370" y="1658950"/>
                  </a:lnTo>
                  <a:lnTo>
                    <a:pt x="964996" y="1650276"/>
                  </a:lnTo>
                  <a:lnTo>
                    <a:pt x="925271" y="1638782"/>
                  </a:lnTo>
                  <a:lnTo>
                    <a:pt x="886383" y="1624482"/>
                  </a:lnTo>
                  <a:lnTo>
                    <a:pt x="848512" y="1607388"/>
                  </a:lnTo>
                  <a:lnTo>
                    <a:pt x="811822" y="1587512"/>
                  </a:lnTo>
                  <a:lnTo>
                    <a:pt x="776503" y="1564868"/>
                  </a:lnTo>
                  <a:lnTo>
                    <a:pt x="742734" y="1539481"/>
                  </a:lnTo>
                  <a:lnTo>
                    <a:pt x="710692" y="1511338"/>
                  </a:lnTo>
                  <a:lnTo>
                    <a:pt x="680529" y="1480464"/>
                  </a:lnTo>
                  <a:lnTo>
                    <a:pt x="652462" y="1446885"/>
                  </a:lnTo>
                  <a:lnTo>
                    <a:pt x="626643" y="1410589"/>
                  </a:lnTo>
                  <a:lnTo>
                    <a:pt x="603262" y="1371612"/>
                  </a:lnTo>
                  <a:lnTo>
                    <a:pt x="582485" y="1329944"/>
                  </a:lnTo>
                  <a:lnTo>
                    <a:pt x="565137" y="1287208"/>
                  </a:lnTo>
                  <a:lnTo>
                    <a:pt x="551434" y="1244130"/>
                  </a:lnTo>
                  <a:lnTo>
                    <a:pt x="541274" y="1200886"/>
                  </a:lnTo>
                  <a:lnTo>
                    <a:pt x="534568" y="1157617"/>
                  </a:lnTo>
                  <a:lnTo>
                    <a:pt x="531228" y="1114488"/>
                  </a:lnTo>
                  <a:lnTo>
                    <a:pt x="531139" y="1071651"/>
                  </a:lnTo>
                  <a:lnTo>
                    <a:pt x="534238" y="1029246"/>
                  </a:lnTo>
                  <a:lnTo>
                    <a:pt x="540423" y="987450"/>
                  </a:lnTo>
                  <a:lnTo>
                    <a:pt x="549579" y="946391"/>
                  </a:lnTo>
                  <a:lnTo>
                    <a:pt x="561644" y="906259"/>
                  </a:lnTo>
                  <a:lnTo>
                    <a:pt x="576516" y="867168"/>
                  </a:lnTo>
                  <a:lnTo>
                    <a:pt x="594093" y="829310"/>
                  </a:lnTo>
                  <a:lnTo>
                    <a:pt x="614286" y="792810"/>
                  </a:lnTo>
                  <a:lnTo>
                    <a:pt x="636993" y="757834"/>
                  </a:lnTo>
                  <a:lnTo>
                    <a:pt x="662152" y="724547"/>
                  </a:lnTo>
                  <a:lnTo>
                    <a:pt x="689635" y="693089"/>
                  </a:lnTo>
                  <a:lnTo>
                    <a:pt x="719366" y="663613"/>
                  </a:lnTo>
                  <a:lnTo>
                    <a:pt x="751243" y="636282"/>
                  </a:lnTo>
                  <a:lnTo>
                    <a:pt x="785190" y="611251"/>
                  </a:lnTo>
                  <a:lnTo>
                    <a:pt x="821105" y="588670"/>
                  </a:lnTo>
                  <a:lnTo>
                    <a:pt x="858875" y="568693"/>
                  </a:lnTo>
                  <a:lnTo>
                    <a:pt x="898448" y="551484"/>
                  </a:lnTo>
                  <a:lnTo>
                    <a:pt x="939698" y="537184"/>
                  </a:lnTo>
                  <a:lnTo>
                    <a:pt x="982535" y="525945"/>
                  </a:lnTo>
                  <a:lnTo>
                    <a:pt x="1026883" y="517944"/>
                  </a:lnTo>
                  <a:lnTo>
                    <a:pt x="1072642" y="513308"/>
                  </a:lnTo>
                  <a:lnTo>
                    <a:pt x="1117714" y="512178"/>
                  </a:lnTo>
                  <a:lnTo>
                    <a:pt x="1161707" y="514337"/>
                  </a:lnTo>
                  <a:lnTo>
                    <a:pt x="1204506" y="519658"/>
                  </a:lnTo>
                  <a:lnTo>
                    <a:pt x="1246060" y="528015"/>
                  </a:lnTo>
                  <a:lnTo>
                    <a:pt x="1286281" y="539267"/>
                  </a:lnTo>
                  <a:lnTo>
                    <a:pt x="1325079" y="553275"/>
                  </a:lnTo>
                  <a:lnTo>
                    <a:pt x="1362379" y="569912"/>
                  </a:lnTo>
                  <a:lnTo>
                    <a:pt x="1398092" y="589038"/>
                  </a:lnTo>
                  <a:lnTo>
                    <a:pt x="1432153" y="610501"/>
                  </a:lnTo>
                  <a:lnTo>
                    <a:pt x="1464462" y="634199"/>
                  </a:lnTo>
                  <a:lnTo>
                    <a:pt x="1494942" y="659968"/>
                  </a:lnTo>
                  <a:lnTo>
                    <a:pt x="1523530" y="687692"/>
                  </a:lnTo>
                  <a:lnTo>
                    <a:pt x="1550111" y="717219"/>
                  </a:lnTo>
                  <a:lnTo>
                    <a:pt x="1574634" y="748436"/>
                  </a:lnTo>
                  <a:lnTo>
                    <a:pt x="1596999" y="781177"/>
                  </a:lnTo>
                  <a:lnTo>
                    <a:pt x="1617129" y="815327"/>
                  </a:lnTo>
                  <a:lnTo>
                    <a:pt x="1634947" y="850747"/>
                  </a:lnTo>
                  <a:lnTo>
                    <a:pt x="1650377" y="887298"/>
                  </a:lnTo>
                  <a:lnTo>
                    <a:pt x="1663319" y="924852"/>
                  </a:lnTo>
                  <a:lnTo>
                    <a:pt x="1673707" y="963256"/>
                  </a:lnTo>
                  <a:lnTo>
                    <a:pt x="1681467" y="1002398"/>
                  </a:lnTo>
                  <a:lnTo>
                    <a:pt x="1686496" y="1042123"/>
                  </a:lnTo>
                  <a:lnTo>
                    <a:pt x="1688719" y="1082306"/>
                  </a:lnTo>
                  <a:lnTo>
                    <a:pt x="1688719" y="804735"/>
                  </a:lnTo>
                  <a:lnTo>
                    <a:pt x="1662811" y="757161"/>
                  </a:lnTo>
                  <a:lnTo>
                    <a:pt x="1640103" y="722210"/>
                  </a:lnTo>
                  <a:lnTo>
                    <a:pt x="1615224" y="688721"/>
                  </a:lnTo>
                  <a:lnTo>
                    <a:pt x="1588236" y="656818"/>
                  </a:lnTo>
                  <a:lnTo>
                    <a:pt x="1559229" y="626630"/>
                  </a:lnTo>
                  <a:lnTo>
                    <a:pt x="1528267" y="598284"/>
                  </a:lnTo>
                  <a:lnTo>
                    <a:pt x="1495425" y="571893"/>
                  </a:lnTo>
                  <a:lnTo>
                    <a:pt x="1460779" y="547573"/>
                  </a:lnTo>
                  <a:lnTo>
                    <a:pt x="1424393" y="525475"/>
                  </a:lnTo>
                  <a:lnTo>
                    <a:pt x="1398816" y="512178"/>
                  </a:lnTo>
                  <a:lnTo>
                    <a:pt x="1386357" y="505701"/>
                  </a:lnTo>
                  <a:lnTo>
                    <a:pt x="1346733" y="488378"/>
                  </a:lnTo>
                  <a:lnTo>
                    <a:pt x="1305610" y="473621"/>
                  </a:lnTo>
                  <a:lnTo>
                    <a:pt x="1263053" y="461581"/>
                  </a:lnTo>
                  <a:lnTo>
                    <a:pt x="1219123" y="452348"/>
                  </a:lnTo>
                  <a:lnTo>
                    <a:pt x="1173911" y="446074"/>
                  </a:lnTo>
                  <a:lnTo>
                    <a:pt x="1127493" y="442861"/>
                  </a:lnTo>
                  <a:lnTo>
                    <a:pt x="1084072" y="443776"/>
                  </a:lnTo>
                  <a:lnTo>
                    <a:pt x="1038479" y="447319"/>
                  </a:lnTo>
                  <a:lnTo>
                    <a:pt x="994105" y="453809"/>
                  </a:lnTo>
                  <a:lnTo>
                    <a:pt x="951014" y="463130"/>
                  </a:lnTo>
                  <a:lnTo>
                    <a:pt x="909281" y="475157"/>
                  </a:lnTo>
                  <a:lnTo>
                    <a:pt x="868972" y="489788"/>
                  </a:lnTo>
                  <a:lnTo>
                    <a:pt x="830148" y="506882"/>
                  </a:lnTo>
                  <a:lnTo>
                    <a:pt x="792873" y="526338"/>
                  </a:lnTo>
                  <a:lnTo>
                    <a:pt x="757212" y="548043"/>
                  </a:lnTo>
                  <a:lnTo>
                    <a:pt x="723201" y="571893"/>
                  </a:lnTo>
                  <a:lnTo>
                    <a:pt x="691019" y="597674"/>
                  </a:lnTo>
                  <a:lnTo>
                    <a:pt x="660628" y="625386"/>
                  </a:lnTo>
                  <a:lnTo>
                    <a:pt x="632104" y="654850"/>
                  </a:lnTo>
                  <a:lnTo>
                    <a:pt x="605536" y="685965"/>
                  </a:lnTo>
                  <a:lnTo>
                    <a:pt x="580986" y="718604"/>
                  </a:lnTo>
                  <a:lnTo>
                    <a:pt x="558520" y="752652"/>
                  </a:lnTo>
                  <a:lnTo>
                    <a:pt x="538213" y="787996"/>
                  </a:lnTo>
                  <a:lnTo>
                    <a:pt x="520103" y="824509"/>
                  </a:lnTo>
                  <a:lnTo>
                    <a:pt x="504291" y="862088"/>
                  </a:lnTo>
                  <a:lnTo>
                    <a:pt x="490816" y="900582"/>
                  </a:lnTo>
                  <a:lnTo>
                    <a:pt x="479755" y="939914"/>
                  </a:lnTo>
                  <a:lnTo>
                    <a:pt x="471182" y="979932"/>
                  </a:lnTo>
                  <a:lnTo>
                    <a:pt x="465162" y="1020533"/>
                  </a:lnTo>
                  <a:lnTo>
                    <a:pt x="461746" y="1061593"/>
                  </a:lnTo>
                  <a:lnTo>
                    <a:pt x="461010" y="1103007"/>
                  </a:lnTo>
                  <a:lnTo>
                    <a:pt x="463016" y="1144638"/>
                  </a:lnTo>
                  <a:lnTo>
                    <a:pt x="467842" y="1186370"/>
                  </a:lnTo>
                  <a:lnTo>
                    <a:pt x="475551" y="1228102"/>
                  </a:lnTo>
                  <a:lnTo>
                    <a:pt x="486206" y="1269695"/>
                  </a:lnTo>
                  <a:lnTo>
                    <a:pt x="499859" y="1311046"/>
                  </a:lnTo>
                  <a:lnTo>
                    <a:pt x="516597" y="1352016"/>
                  </a:lnTo>
                  <a:lnTo>
                    <a:pt x="536486" y="1392516"/>
                  </a:lnTo>
                  <a:lnTo>
                    <a:pt x="559574" y="1432407"/>
                  </a:lnTo>
                  <a:lnTo>
                    <a:pt x="585635" y="1471079"/>
                  </a:lnTo>
                  <a:lnTo>
                    <a:pt x="613727" y="1507109"/>
                  </a:lnTo>
                  <a:lnTo>
                    <a:pt x="643724" y="1540522"/>
                  </a:lnTo>
                  <a:lnTo>
                    <a:pt x="675474" y="1571307"/>
                  </a:lnTo>
                  <a:lnTo>
                    <a:pt x="708825" y="1599463"/>
                  </a:lnTo>
                  <a:lnTo>
                    <a:pt x="743648" y="1625003"/>
                  </a:lnTo>
                  <a:lnTo>
                    <a:pt x="779780" y="1647913"/>
                  </a:lnTo>
                  <a:lnTo>
                    <a:pt x="817105" y="1668208"/>
                  </a:lnTo>
                  <a:lnTo>
                    <a:pt x="855446" y="1685874"/>
                  </a:lnTo>
                  <a:lnTo>
                    <a:pt x="894689" y="1700936"/>
                  </a:lnTo>
                  <a:lnTo>
                    <a:pt x="934681" y="1713369"/>
                  </a:lnTo>
                  <a:lnTo>
                    <a:pt x="975271" y="1723199"/>
                  </a:lnTo>
                  <a:lnTo>
                    <a:pt x="1016317" y="1730413"/>
                  </a:lnTo>
                  <a:lnTo>
                    <a:pt x="1057668" y="1735010"/>
                  </a:lnTo>
                  <a:lnTo>
                    <a:pt x="1099210" y="1737004"/>
                  </a:lnTo>
                  <a:lnTo>
                    <a:pt x="1140764" y="1736394"/>
                  </a:lnTo>
                  <a:lnTo>
                    <a:pt x="1182204" y="1733169"/>
                  </a:lnTo>
                  <a:lnTo>
                    <a:pt x="1223391" y="1727339"/>
                  </a:lnTo>
                  <a:lnTo>
                    <a:pt x="1264170" y="1718906"/>
                  </a:lnTo>
                  <a:lnTo>
                    <a:pt x="1304404" y="1707883"/>
                  </a:lnTo>
                  <a:lnTo>
                    <a:pt x="1343939" y="1694243"/>
                  </a:lnTo>
                  <a:lnTo>
                    <a:pt x="1382649" y="1678012"/>
                  </a:lnTo>
                  <a:lnTo>
                    <a:pt x="1420368" y="1659178"/>
                  </a:lnTo>
                  <a:lnTo>
                    <a:pt x="1456969" y="1637753"/>
                  </a:lnTo>
                  <a:lnTo>
                    <a:pt x="1492313" y="1613725"/>
                  </a:lnTo>
                  <a:lnTo>
                    <a:pt x="1526235" y="1587119"/>
                  </a:lnTo>
                  <a:lnTo>
                    <a:pt x="1558620" y="1557909"/>
                  </a:lnTo>
                  <a:lnTo>
                    <a:pt x="1589290" y="1526108"/>
                  </a:lnTo>
                  <a:lnTo>
                    <a:pt x="1618132" y="1491729"/>
                  </a:lnTo>
                  <a:lnTo>
                    <a:pt x="1644980" y="1454746"/>
                  </a:lnTo>
                  <a:lnTo>
                    <a:pt x="1669694" y="1415199"/>
                  </a:lnTo>
                  <a:lnTo>
                    <a:pt x="1691894" y="1373555"/>
                  </a:lnTo>
                  <a:lnTo>
                    <a:pt x="1710715" y="1331404"/>
                  </a:lnTo>
                  <a:lnTo>
                    <a:pt x="1726260" y="1288872"/>
                  </a:lnTo>
                  <a:lnTo>
                    <a:pt x="1738591" y="1246085"/>
                  </a:lnTo>
                  <a:lnTo>
                    <a:pt x="1747774" y="1203159"/>
                  </a:lnTo>
                  <a:lnTo>
                    <a:pt x="1753895" y="1160208"/>
                  </a:lnTo>
                  <a:lnTo>
                    <a:pt x="1757032" y="1117384"/>
                  </a:lnTo>
                  <a:lnTo>
                    <a:pt x="1757095" y="1103007"/>
                  </a:lnTo>
                  <a:lnTo>
                    <a:pt x="1757197" y="1082306"/>
                  </a:lnTo>
                  <a:lnTo>
                    <a:pt x="1757235" y="1074775"/>
                  </a:lnTo>
                  <a:close/>
                </a:path>
                <a:path w="2205990" h="2197100">
                  <a:moveTo>
                    <a:pt x="2205863" y="1104900"/>
                  </a:moveTo>
                  <a:lnTo>
                    <a:pt x="2204974" y="1054100"/>
                  </a:lnTo>
                  <a:lnTo>
                    <a:pt x="2202281" y="1016000"/>
                  </a:lnTo>
                  <a:lnTo>
                    <a:pt x="2197811" y="965200"/>
                  </a:lnTo>
                  <a:lnTo>
                    <a:pt x="2191550" y="927100"/>
                  </a:lnTo>
                  <a:lnTo>
                    <a:pt x="2183498" y="876300"/>
                  </a:lnTo>
                  <a:lnTo>
                    <a:pt x="2173655" y="838200"/>
                  </a:lnTo>
                  <a:lnTo>
                    <a:pt x="2162022" y="787400"/>
                  </a:lnTo>
                  <a:lnTo>
                    <a:pt x="2148598" y="749300"/>
                  </a:lnTo>
                  <a:lnTo>
                    <a:pt x="2133384" y="711200"/>
                  </a:lnTo>
                  <a:lnTo>
                    <a:pt x="2119604" y="670039"/>
                  </a:lnTo>
                  <a:lnTo>
                    <a:pt x="2119604" y="1079500"/>
                  </a:lnTo>
                  <a:lnTo>
                    <a:pt x="2119071" y="1130300"/>
                  </a:lnTo>
                  <a:lnTo>
                    <a:pt x="2116290" y="1181100"/>
                  </a:lnTo>
                  <a:lnTo>
                    <a:pt x="2111260" y="1219200"/>
                  </a:lnTo>
                  <a:lnTo>
                    <a:pt x="2103996" y="1270000"/>
                  </a:lnTo>
                  <a:lnTo>
                    <a:pt x="2094496" y="1320800"/>
                  </a:lnTo>
                  <a:lnTo>
                    <a:pt x="2082761" y="1371600"/>
                  </a:lnTo>
                  <a:lnTo>
                    <a:pt x="2068779" y="1409700"/>
                  </a:lnTo>
                  <a:lnTo>
                    <a:pt x="2063762" y="1422400"/>
                  </a:lnTo>
                  <a:lnTo>
                    <a:pt x="2058454" y="1447800"/>
                  </a:lnTo>
                  <a:lnTo>
                    <a:pt x="2052942" y="1460500"/>
                  </a:lnTo>
                  <a:lnTo>
                    <a:pt x="2047087" y="1473200"/>
                  </a:lnTo>
                  <a:lnTo>
                    <a:pt x="2046744" y="1473200"/>
                  </a:lnTo>
                  <a:lnTo>
                    <a:pt x="2044052" y="1485900"/>
                  </a:lnTo>
                  <a:lnTo>
                    <a:pt x="2040940" y="1485900"/>
                  </a:lnTo>
                  <a:lnTo>
                    <a:pt x="2038375" y="1498600"/>
                  </a:lnTo>
                  <a:lnTo>
                    <a:pt x="2018614" y="1536700"/>
                  </a:lnTo>
                  <a:lnTo>
                    <a:pt x="1996998" y="1574800"/>
                  </a:lnTo>
                  <a:lnTo>
                    <a:pt x="1973592" y="1625600"/>
                  </a:lnTo>
                  <a:lnTo>
                    <a:pt x="1948459" y="1663700"/>
                  </a:lnTo>
                  <a:lnTo>
                    <a:pt x="1921662" y="1701800"/>
                  </a:lnTo>
                  <a:lnTo>
                    <a:pt x="1893277" y="1739900"/>
                  </a:lnTo>
                  <a:lnTo>
                    <a:pt x="1863382" y="1778000"/>
                  </a:lnTo>
                  <a:lnTo>
                    <a:pt x="1832025" y="1803400"/>
                  </a:lnTo>
                  <a:lnTo>
                    <a:pt x="1799285" y="1841500"/>
                  </a:lnTo>
                  <a:lnTo>
                    <a:pt x="1765223" y="1866900"/>
                  </a:lnTo>
                  <a:lnTo>
                    <a:pt x="1729917" y="1892300"/>
                  </a:lnTo>
                  <a:lnTo>
                    <a:pt x="1693430" y="1930400"/>
                  </a:lnTo>
                  <a:lnTo>
                    <a:pt x="1655838" y="1955800"/>
                  </a:lnTo>
                  <a:lnTo>
                    <a:pt x="1617192" y="1968500"/>
                  </a:lnTo>
                  <a:lnTo>
                    <a:pt x="1577568" y="1993900"/>
                  </a:lnTo>
                  <a:lnTo>
                    <a:pt x="1537042" y="2019300"/>
                  </a:lnTo>
                  <a:lnTo>
                    <a:pt x="1495666" y="2032000"/>
                  </a:lnTo>
                  <a:lnTo>
                    <a:pt x="1453527" y="2057400"/>
                  </a:lnTo>
                  <a:lnTo>
                    <a:pt x="1323136" y="2095500"/>
                  </a:lnTo>
                  <a:lnTo>
                    <a:pt x="1278585" y="2095500"/>
                  </a:lnTo>
                  <a:lnTo>
                    <a:pt x="1233589" y="2108200"/>
                  </a:lnTo>
                  <a:lnTo>
                    <a:pt x="1188237" y="2108200"/>
                  </a:lnTo>
                  <a:lnTo>
                    <a:pt x="1142593" y="2120900"/>
                  </a:lnTo>
                  <a:lnTo>
                    <a:pt x="1050671" y="2120900"/>
                  </a:lnTo>
                  <a:lnTo>
                    <a:pt x="1004544" y="2108200"/>
                  </a:lnTo>
                  <a:lnTo>
                    <a:pt x="958380" y="2108200"/>
                  </a:lnTo>
                  <a:lnTo>
                    <a:pt x="729615" y="2044700"/>
                  </a:lnTo>
                  <a:lnTo>
                    <a:pt x="680897" y="2019300"/>
                  </a:lnTo>
                  <a:lnTo>
                    <a:pt x="633526" y="2006600"/>
                  </a:lnTo>
                  <a:lnTo>
                    <a:pt x="587552" y="1981200"/>
                  </a:lnTo>
                  <a:lnTo>
                    <a:pt x="543001" y="1943100"/>
                  </a:lnTo>
                  <a:lnTo>
                    <a:pt x="499910" y="1917700"/>
                  </a:lnTo>
                  <a:lnTo>
                    <a:pt x="458304" y="1879600"/>
                  </a:lnTo>
                  <a:lnTo>
                    <a:pt x="418211" y="1854200"/>
                  </a:lnTo>
                  <a:lnTo>
                    <a:pt x="379691" y="1816100"/>
                  </a:lnTo>
                  <a:lnTo>
                    <a:pt x="342747" y="1778000"/>
                  </a:lnTo>
                  <a:lnTo>
                    <a:pt x="346303" y="1778000"/>
                  </a:lnTo>
                  <a:lnTo>
                    <a:pt x="311848" y="1727200"/>
                  </a:lnTo>
                  <a:lnTo>
                    <a:pt x="279844" y="1689100"/>
                  </a:lnTo>
                  <a:lnTo>
                    <a:pt x="250278" y="1651000"/>
                  </a:lnTo>
                  <a:lnTo>
                    <a:pt x="223164" y="1600200"/>
                  </a:lnTo>
                  <a:lnTo>
                    <a:pt x="198501" y="1562100"/>
                  </a:lnTo>
                  <a:lnTo>
                    <a:pt x="176288" y="1511300"/>
                  </a:lnTo>
                  <a:lnTo>
                    <a:pt x="156527" y="1460500"/>
                  </a:lnTo>
                  <a:lnTo>
                    <a:pt x="139230" y="1422400"/>
                  </a:lnTo>
                  <a:lnTo>
                    <a:pt x="137934" y="1422400"/>
                  </a:lnTo>
                  <a:lnTo>
                    <a:pt x="135877" y="1409700"/>
                  </a:lnTo>
                  <a:lnTo>
                    <a:pt x="134569" y="1409700"/>
                  </a:lnTo>
                  <a:lnTo>
                    <a:pt x="132638" y="1397000"/>
                  </a:lnTo>
                  <a:lnTo>
                    <a:pt x="129692" y="1384300"/>
                  </a:lnTo>
                  <a:lnTo>
                    <a:pt x="126898" y="1384300"/>
                  </a:lnTo>
                  <a:lnTo>
                    <a:pt x="124193" y="1371600"/>
                  </a:lnTo>
                  <a:lnTo>
                    <a:pt x="121551" y="1358900"/>
                  </a:lnTo>
                  <a:lnTo>
                    <a:pt x="118300" y="1346200"/>
                  </a:lnTo>
                  <a:lnTo>
                    <a:pt x="115176" y="1333500"/>
                  </a:lnTo>
                  <a:lnTo>
                    <a:pt x="106908" y="1295400"/>
                  </a:lnTo>
                  <a:lnTo>
                    <a:pt x="100190" y="1257300"/>
                  </a:lnTo>
                  <a:lnTo>
                    <a:pt x="98920" y="1257300"/>
                  </a:lnTo>
                  <a:lnTo>
                    <a:pt x="97726" y="1244600"/>
                  </a:lnTo>
                  <a:lnTo>
                    <a:pt x="96596" y="1231900"/>
                  </a:lnTo>
                  <a:lnTo>
                    <a:pt x="95542" y="1231900"/>
                  </a:lnTo>
                  <a:lnTo>
                    <a:pt x="90258" y="1181100"/>
                  </a:lnTo>
                  <a:lnTo>
                    <a:pt x="87249" y="1130300"/>
                  </a:lnTo>
                  <a:lnTo>
                    <a:pt x="86487" y="1079500"/>
                  </a:lnTo>
                  <a:lnTo>
                    <a:pt x="87998" y="1041400"/>
                  </a:lnTo>
                  <a:lnTo>
                    <a:pt x="91770" y="990600"/>
                  </a:lnTo>
                  <a:lnTo>
                    <a:pt x="97802" y="939800"/>
                  </a:lnTo>
                  <a:lnTo>
                    <a:pt x="106108" y="889000"/>
                  </a:lnTo>
                  <a:lnTo>
                    <a:pt x="116687" y="850900"/>
                  </a:lnTo>
                  <a:lnTo>
                    <a:pt x="129540" y="800100"/>
                  </a:lnTo>
                  <a:lnTo>
                    <a:pt x="144653" y="749300"/>
                  </a:lnTo>
                  <a:lnTo>
                    <a:pt x="162052" y="711200"/>
                  </a:lnTo>
                  <a:lnTo>
                    <a:pt x="181737" y="660400"/>
                  </a:lnTo>
                  <a:lnTo>
                    <a:pt x="203695" y="622300"/>
                  </a:lnTo>
                  <a:lnTo>
                    <a:pt x="227939" y="571500"/>
                  </a:lnTo>
                  <a:lnTo>
                    <a:pt x="254457" y="533400"/>
                  </a:lnTo>
                  <a:lnTo>
                    <a:pt x="283273" y="495300"/>
                  </a:lnTo>
                  <a:lnTo>
                    <a:pt x="314363" y="457200"/>
                  </a:lnTo>
                  <a:lnTo>
                    <a:pt x="347751" y="406400"/>
                  </a:lnTo>
                  <a:lnTo>
                    <a:pt x="383438" y="368300"/>
                  </a:lnTo>
                  <a:lnTo>
                    <a:pt x="418096" y="342900"/>
                  </a:lnTo>
                  <a:lnTo>
                    <a:pt x="453885" y="304800"/>
                  </a:lnTo>
                  <a:lnTo>
                    <a:pt x="490753" y="279400"/>
                  </a:lnTo>
                  <a:lnTo>
                    <a:pt x="528612" y="254000"/>
                  </a:lnTo>
                  <a:lnTo>
                    <a:pt x="567410" y="228600"/>
                  </a:lnTo>
                  <a:lnTo>
                    <a:pt x="607072" y="203200"/>
                  </a:lnTo>
                  <a:lnTo>
                    <a:pt x="647534" y="177800"/>
                  </a:lnTo>
                  <a:lnTo>
                    <a:pt x="730554" y="152400"/>
                  </a:lnTo>
                  <a:lnTo>
                    <a:pt x="772985" y="127000"/>
                  </a:lnTo>
                  <a:lnTo>
                    <a:pt x="859320" y="101600"/>
                  </a:lnTo>
                  <a:lnTo>
                    <a:pt x="903097" y="101600"/>
                  </a:lnTo>
                  <a:lnTo>
                    <a:pt x="947178" y="88900"/>
                  </a:lnTo>
                  <a:lnTo>
                    <a:pt x="991514" y="88900"/>
                  </a:lnTo>
                  <a:lnTo>
                    <a:pt x="1036015" y="76200"/>
                  </a:lnTo>
                  <a:lnTo>
                    <a:pt x="1169860" y="76200"/>
                  </a:lnTo>
                  <a:lnTo>
                    <a:pt x="1214361" y="88900"/>
                  </a:lnTo>
                  <a:lnTo>
                    <a:pt x="1258684" y="88900"/>
                  </a:lnTo>
                  <a:lnTo>
                    <a:pt x="1302766" y="101600"/>
                  </a:lnTo>
                  <a:lnTo>
                    <a:pt x="1346542" y="101600"/>
                  </a:lnTo>
                  <a:lnTo>
                    <a:pt x="1432877" y="127000"/>
                  </a:lnTo>
                  <a:lnTo>
                    <a:pt x="1475308" y="152400"/>
                  </a:lnTo>
                  <a:lnTo>
                    <a:pt x="1558328" y="177800"/>
                  </a:lnTo>
                  <a:lnTo>
                    <a:pt x="1598790" y="203200"/>
                  </a:lnTo>
                  <a:lnTo>
                    <a:pt x="1638452" y="228600"/>
                  </a:lnTo>
                  <a:lnTo>
                    <a:pt x="1677250" y="254000"/>
                  </a:lnTo>
                  <a:lnTo>
                    <a:pt x="1715122" y="279400"/>
                  </a:lnTo>
                  <a:lnTo>
                    <a:pt x="1751977" y="304800"/>
                  </a:lnTo>
                  <a:lnTo>
                    <a:pt x="1787779" y="342900"/>
                  </a:lnTo>
                  <a:lnTo>
                    <a:pt x="1822424" y="368300"/>
                  </a:lnTo>
                  <a:lnTo>
                    <a:pt x="1857908" y="406400"/>
                  </a:lnTo>
                  <a:lnTo>
                    <a:pt x="1891118" y="444500"/>
                  </a:lnTo>
                  <a:lnTo>
                    <a:pt x="1922081" y="495300"/>
                  </a:lnTo>
                  <a:lnTo>
                    <a:pt x="1950783" y="533400"/>
                  </a:lnTo>
                  <a:lnTo>
                    <a:pt x="1977237" y="571500"/>
                  </a:lnTo>
                  <a:lnTo>
                    <a:pt x="2001431" y="622300"/>
                  </a:lnTo>
                  <a:lnTo>
                    <a:pt x="2023364" y="660400"/>
                  </a:lnTo>
                  <a:lnTo>
                    <a:pt x="2043061" y="698500"/>
                  </a:lnTo>
                  <a:lnTo>
                    <a:pt x="2060498" y="749300"/>
                  </a:lnTo>
                  <a:lnTo>
                    <a:pt x="2075675" y="800100"/>
                  </a:lnTo>
                  <a:lnTo>
                    <a:pt x="2088616" y="838200"/>
                  </a:lnTo>
                  <a:lnTo>
                    <a:pt x="2099310" y="889000"/>
                  </a:lnTo>
                  <a:lnTo>
                    <a:pt x="2107755" y="939800"/>
                  </a:lnTo>
                  <a:lnTo>
                    <a:pt x="2113953" y="990600"/>
                  </a:lnTo>
                  <a:lnTo>
                    <a:pt x="2117902" y="1028700"/>
                  </a:lnTo>
                  <a:lnTo>
                    <a:pt x="2119604" y="1079500"/>
                  </a:lnTo>
                  <a:lnTo>
                    <a:pt x="2119604" y="670039"/>
                  </a:lnTo>
                  <a:lnTo>
                    <a:pt x="2097595" y="622300"/>
                  </a:lnTo>
                  <a:lnTo>
                    <a:pt x="2077008" y="584200"/>
                  </a:lnTo>
                  <a:lnTo>
                    <a:pt x="2054631" y="546100"/>
                  </a:lnTo>
                  <a:lnTo>
                    <a:pt x="2030476" y="508000"/>
                  </a:lnTo>
                  <a:lnTo>
                    <a:pt x="2004529" y="469900"/>
                  </a:lnTo>
                  <a:lnTo>
                    <a:pt x="1976780" y="431800"/>
                  </a:lnTo>
                  <a:lnTo>
                    <a:pt x="1947252" y="393700"/>
                  </a:lnTo>
                  <a:lnTo>
                    <a:pt x="1915934" y="355600"/>
                  </a:lnTo>
                  <a:lnTo>
                    <a:pt x="1882825" y="317500"/>
                  </a:lnTo>
                  <a:lnTo>
                    <a:pt x="1848281" y="292100"/>
                  </a:lnTo>
                  <a:lnTo>
                    <a:pt x="1812671" y="254000"/>
                  </a:lnTo>
                  <a:lnTo>
                    <a:pt x="1776069" y="228600"/>
                  </a:lnTo>
                  <a:lnTo>
                    <a:pt x="1738541" y="203200"/>
                  </a:lnTo>
                  <a:lnTo>
                    <a:pt x="1700123" y="177800"/>
                  </a:lnTo>
                  <a:lnTo>
                    <a:pt x="1660893" y="152400"/>
                  </a:lnTo>
                  <a:lnTo>
                    <a:pt x="1620901" y="127000"/>
                  </a:lnTo>
                  <a:lnTo>
                    <a:pt x="1580197" y="101600"/>
                  </a:lnTo>
                  <a:lnTo>
                    <a:pt x="1496936" y="76200"/>
                  </a:lnTo>
                  <a:lnTo>
                    <a:pt x="1454480" y="50800"/>
                  </a:lnTo>
                  <a:lnTo>
                    <a:pt x="1368234" y="25400"/>
                  </a:lnTo>
                  <a:lnTo>
                    <a:pt x="1324559" y="25400"/>
                  </a:lnTo>
                  <a:lnTo>
                    <a:pt x="1236370" y="0"/>
                  </a:lnTo>
                  <a:lnTo>
                    <a:pt x="969492" y="0"/>
                  </a:lnTo>
                  <a:lnTo>
                    <a:pt x="881316" y="25400"/>
                  </a:lnTo>
                  <a:lnTo>
                    <a:pt x="837628" y="25400"/>
                  </a:lnTo>
                  <a:lnTo>
                    <a:pt x="751382" y="50800"/>
                  </a:lnTo>
                  <a:lnTo>
                    <a:pt x="708926" y="76200"/>
                  </a:lnTo>
                  <a:lnTo>
                    <a:pt x="625665" y="101600"/>
                  </a:lnTo>
                  <a:lnTo>
                    <a:pt x="584974" y="127000"/>
                  </a:lnTo>
                  <a:lnTo>
                    <a:pt x="544969" y="152400"/>
                  </a:lnTo>
                  <a:lnTo>
                    <a:pt x="505739" y="177800"/>
                  </a:lnTo>
                  <a:lnTo>
                    <a:pt x="467334" y="203200"/>
                  </a:lnTo>
                  <a:lnTo>
                    <a:pt x="429793" y="228600"/>
                  </a:lnTo>
                  <a:lnTo>
                    <a:pt x="393192" y="254000"/>
                  </a:lnTo>
                  <a:lnTo>
                    <a:pt x="357593" y="292100"/>
                  </a:lnTo>
                  <a:lnTo>
                    <a:pt x="323037" y="317500"/>
                  </a:lnTo>
                  <a:lnTo>
                    <a:pt x="289928" y="355600"/>
                  </a:lnTo>
                  <a:lnTo>
                    <a:pt x="258610" y="393700"/>
                  </a:lnTo>
                  <a:lnTo>
                    <a:pt x="229082" y="431800"/>
                  </a:lnTo>
                  <a:lnTo>
                    <a:pt x="201345" y="469900"/>
                  </a:lnTo>
                  <a:lnTo>
                    <a:pt x="175387" y="508000"/>
                  </a:lnTo>
                  <a:lnTo>
                    <a:pt x="151231" y="546100"/>
                  </a:lnTo>
                  <a:lnTo>
                    <a:pt x="128854" y="584200"/>
                  </a:lnTo>
                  <a:lnTo>
                    <a:pt x="108280" y="622300"/>
                  </a:lnTo>
                  <a:lnTo>
                    <a:pt x="89484" y="660400"/>
                  </a:lnTo>
                  <a:lnTo>
                    <a:pt x="72478" y="711200"/>
                  </a:lnTo>
                  <a:lnTo>
                    <a:pt x="57264" y="749300"/>
                  </a:lnTo>
                  <a:lnTo>
                    <a:pt x="43840" y="787400"/>
                  </a:lnTo>
                  <a:lnTo>
                    <a:pt x="32207" y="838200"/>
                  </a:lnTo>
                  <a:lnTo>
                    <a:pt x="22364" y="876300"/>
                  </a:lnTo>
                  <a:lnTo>
                    <a:pt x="14312" y="927100"/>
                  </a:lnTo>
                  <a:lnTo>
                    <a:pt x="8051" y="965200"/>
                  </a:lnTo>
                  <a:lnTo>
                    <a:pt x="3581" y="1016000"/>
                  </a:lnTo>
                  <a:lnTo>
                    <a:pt x="889" y="1054100"/>
                  </a:lnTo>
                  <a:lnTo>
                    <a:pt x="0" y="1104900"/>
                  </a:lnTo>
                  <a:lnTo>
                    <a:pt x="889" y="1143000"/>
                  </a:lnTo>
                  <a:lnTo>
                    <a:pt x="3581" y="1193800"/>
                  </a:lnTo>
                  <a:lnTo>
                    <a:pt x="8051" y="1231900"/>
                  </a:lnTo>
                  <a:lnTo>
                    <a:pt x="14312" y="1282700"/>
                  </a:lnTo>
                  <a:lnTo>
                    <a:pt x="22364" y="1320800"/>
                  </a:lnTo>
                  <a:lnTo>
                    <a:pt x="32207" y="1371600"/>
                  </a:lnTo>
                  <a:lnTo>
                    <a:pt x="43853" y="1409700"/>
                  </a:lnTo>
                  <a:lnTo>
                    <a:pt x="57264" y="1447800"/>
                  </a:lnTo>
                  <a:lnTo>
                    <a:pt x="72478" y="1498600"/>
                  </a:lnTo>
                  <a:lnTo>
                    <a:pt x="89484" y="1536700"/>
                  </a:lnTo>
                  <a:lnTo>
                    <a:pt x="108280" y="1574800"/>
                  </a:lnTo>
                  <a:lnTo>
                    <a:pt x="128854" y="1612900"/>
                  </a:lnTo>
                  <a:lnTo>
                    <a:pt x="151231" y="1663700"/>
                  </a:lnTo>
                  <a:lnTo>
                    <a:pt x="175387" y="1701800"/>
                  </a:lnTo>
                  <a:lnTo>
                    <a:pt x="201345" y="1739900"/>
                  </a:lnTo>
                  <a:lnTo>
                    <a:pt x="229082" y="1778000"/>
                  </a:lnTo>
                  <a:lnTo>
                    <a:pt x="258610" y="1816100"/>
                  </a:lnTo>
                  <a:lnTo>
                    <a:pt x="289928" y="1841500"/>
                  </a:lnTo>
                  <a:lnTo>
                    <a:pt x="323037" y="1879600"/>
                  </a:lnTo>
                  <a:lnTo>
                    <a:pt x="357593" y="1917700"/>
                  </a:lnTo>
                  <a:lnTo>
                    <a:pt x="393192" y="1943100"/>
                  </a:lnTo>
                  <a:lnTo>
                    <a:pt x="429793" y="1968500"/>
                  </a:lnTo>
                  <a:lnTo>
                    <a:pt x="467334" y="2006600"/>
                  </a:lnTo>
                  <a:lnTo>
                    <a:pt x="505739" y="2032000"/>
                  </a:lnTo>
                  <a:lnTo>
                    <a:pt x="544969" y="2057400"/>
                  </a:lnTo>
                  <a:lnTo>
                    <a:pt x="584974" y="2070100"/>
                  </a:lnTo>
                  <a:lnTo>
                    <a:pt x="625665" y="2095500"/>
                  </a:lnTo>
                  <a:lnTo>
                    <a:pt x="667004" y="2108200"/>
                  </a:lnTo>
                  <a:lnTo>
                    <a:pt x="708926" y="2133600"/>
                  </a:lnTo>
                  <a:lnTo>
                    <a:pt x="881303" y="2184400"/>
                  </a:lnTo>
                  <a:lnTo>
                    <a:pt x="925283" y="2184400"/>
                  </a:lnTo>
                  <a:lnTo>
                    <a:pt x="969492" y="2197100"/>
                  </a:lnTo>
                  <a:lnTo>
                    <a:pt x="1236370" y="2197100"/>
                  </a:lnTo>
                  <a:lnTo>
                    <a:pt x="1280579" y="2184400"/>
                  </a:lnTo>
                  <a:lnTo>
                    <a:pt x="1324546" y="2184400"/>
                  </a:lnTo>
                  <a:lnTo>
                    <a:pt x="1496936" y="2133600"/>
                  </a:lnTo>
                  <a:lnTo>
                    <a:pt x="1517891" y="2120900"/>
                  </a:lnTo>
                  <a:lnTo>
                    <a:pt x="1538859" y="2108200"/>
                  </a:lnTo>
                  <a:lnTo>
                    <a:pt x="1580197" y="2095500"/>
                  </a:lnTo>
                  <a:lnTo>
                    <a:pt x="1620888" y="2070100"/>
                  </a:lnTo>
                  <a:lnTo>
                    <a:pt x="1660893" y="2057400"/>
                  </a:lnTo>
                  <a:lnTo>
                    <a:pt x="1700123" y="2032000"/>
                  </a:lnTo>
                  <a:lnTo>
                    <a:pt x="1738541" y="2006600"/>
                  </a:lnTo>
                  <a:lnTo>
                    <a:pt x="1776069" y="1968500"/>
                  </a:lnTo>
                  <a:lnTo>
                    <a:pt x="1812671" y="1943100"/>
                  </a:lnTo>
                  <a:lnTo>
                    <a:pt x="1848269" y="1917700"/>
                  </a:lnTo>
                  <a:lnTo>
                    <a:pt x="1882825" y="1879600"/>
                  </a:lnTo>
                  <a:lnTo>
                    <a:pt x="1915934" y="1841500"/>
                  </a:lnTo>
                  <a:lnTo>
                    <a:pt x="1947252" y="1816100"/>
                  </a:lnTo>
                  <a:lnTo>
                    <a:pt x="1976780" y="1778000"/>
                  </a:lnTo>
                  <a:lnTo>
                    <a:pt x="2004529" y="1739900"/>
                  </a:lnTo>
                  <a:lnTo>
                    <a:pt x="2030476" y="1701800"/>
                  </a:lnTo>
                  <a:lnTo>
                    <a:pt x="2054631" y="1663700"/>
                  </a:lnTo>
                  <a:lnTo>
                    <a:pt x="2077008" y="1612900"/>
                  </a:lnTo>
                  <a:lnTo>
                    <a:pt x="2097595" y="1574800"/>
                  </a:lnTo>
                  <a:lnTo>
                    <a:pt x="2116378" y="1536700"/>
                  </a:lnTo>
                  <a:lnTo>
                    <a:pt x="2133384" y="1498600"/>
                  </a:lnTo>
                  <a:lnTo>
                    <a:pt x="2148598" y="1447800"/>
                  </a:lnTo>
                  <a:lnTo>
                    <a:pt x="2162022" y="1409700"/>
                  </a:lnTo>
                  <a:lnTo>
                    <a:pt x="2173655" y="1371600"/>
                  </a:lnTo>
                  <a:lnTo>
                    <a:pt x="2183498" y="1320800"/>
                  </a:lnTo>
                  <a:lnTo>
                    <a:pt x="2191550" y="1282700"/>
                  </a:lnTo>
                  <a:lnTo>
                    <a:pt x="2197811" y="1231900"/>
                  </a:lnTo>
                  <a:lnTo>
                    <a:pt x="2202281" y="1193800"/>
                  </a:lnTo>
                  <a:lnTo>
                    <a:pt x="2204974" y="1143000"/>
                  </a:lnTo>
                  <a:lnTo>
                    <a:pt x="2205863" y="110490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68493" y="3423678"/>
              <a:ext cx="94336" cy="969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69191" y="1884007"/>
              <a:ext cx="1541145" cy="1541145"/>
            </a:xfrm>
            <a:custGeom>
              <a:avLst/>
              <a:gdLst/>
              <a:ahLst/>
              <a:cxnLst/>
              <a:rect l="l" t="t" r="r" b="b"/>
              <a:pathLst>
                <a:path w="1541144" h="1541145">
                  <a:moveTo>
                    <a:pt x="770560" y="0"/>
                  </a:moveTo>
                  <a:lnTo>
                    <a:pt x="725073" y="1335"/>
                  </a:lnTo>
                  <a:lnTo>
                    <a:pt x="679713" y="5341"/>
                  </a:lnTo>
                  <a:lnTo>
                    <a:pt x="634609" y="12019"/>
                  </a:lnTo>
                  <a:lnTo>
                    <a:pt x="589888" y="21367"/>
                  </a:lnTo>
                  <a:lnTo>
                    <a:pt x="545677" y="33386"/>
                  </a:lnTo>
                  <a:lnTo>
                    <a:pt x="502104" y="48076"/>
                  </a:lnTo>
                  <a:lnTo>
                    <a:pt x="459298" y="65437"/>
                  </a:lnTo>
                  <a:lnTo>
                    <a:pt x="417385" y="85469"/>
                  </a:lnTo>
                  <a:lnTo>
                    <a:pt x="376493" y="108171"/>
                  </a:lnTo>
                  <a:lnTo>
                    <a:pt x="336750" y="133545"/>
                  </a:lnTo>
                  <a:lnTo>
                    <a:pt x="298284" y="161590"/>
                  </a:lnTo>
                  <a:lnTo>
                    <a:pt x="261222" y="192305"/>
                  </a:lnTo>
                  <a:lnTo>
                    <a:pt x="225692" y="225692"/>
                  </a:lnTo>
                  <a:lnTo>
                    <a:pt x="192305" y="261222"/>
                  </a:lnTo>
                  <a:lnTo>
                    <a:pt x="161590" y="298284"/>
                  </a:lnTo>
                  <a:lnTo>
                    <a:pt x="133545" y="336750"/>
                  </a:lnTo>
                  <a:lnTo>
                    <a:pt x="108171" y="376493"/>
                  </a:lnTo>
                  <a:lnTo>
                    <a:pt x="85469" y="417385"/>
                  </a:lnTo>
                  <a:lnTo>
                    <a:pt x="65437" y="459298"/>
                  </a:lnTo>
                  <a:lnTo>
                    <a:pt x="48076" y="502104"/>
                  </a:lnTo>
                  <a:lnTo>
                    <a:pt x="33386" y="545677"/>
                  </a:lnTo>
                  <a:lnTo>
                    <a:pt x="21367" y="589888"/>
                  </a:lnTo>
                  <a:lnTo>
                    <a:pt x="12019" y="634609"/>
                  </a:lnTo>
                  <a:lnTo>
                    <a:pt x="5341" y="679713"/>
                  </a:lnTo>
                  <a:lnTo>
                    <a:pt x="1335" y="725073"/>
                  </a:lnTo>
                  <a:lnTo>
                    <a:pt x="0" y="770560"/>
                  </a:lnTo>
                  <a:lnTo>
                    <a:pt x="1335" y="816047"/>
                  </a:lnTo>
                  <a:lnTo>
                    <a:pt x="5341" y="861407"/>
                  </a:lnTo>
                  <a:lnTo>
                    <a:pt x="12019" y="906511"/>
                  </a:lnTo>
                  <a:lnTo>
                    <a:pt x="21367" y="951232"/>
                  </a:lnTo>
                  <a:lnTo>
                    <a:pt x="33386" y="995443"/>
                  </a:lnTo>
                  <a:lnTo>
                    <a:pt x="48076" y="1039015"/>
                  </a:lnTo>
                  <a:lnTo>
                    <a:pt x="65437" y="1081822"/>
                  </a:lnTo>
                  <a:lnTo>
                    <a:pt x="85469" y="1123735"/>
                  </a:lnTo>
                  <a:lnTo>
                    <a:pt x="108171" y="1164626"/>
                  </a:lnTo>
                  <a:lnTo>
                    <a:pt x="133545" y="1204369"/>
                  </a:lnTo>
                  <a:lnTo>
                    <a:pt x="161590" y="1242836"/>
                  </a:lnTo>
                  <a:lnTo>
                    <a:pt x="192305" y="1279898"/>
                  </a:lnTo>
                  <a:lnTo>
                    <a:pt x="225692" y="1315428"/>
                  </a:lnTo>
                  <a:lnTo>
                    <a:pt x="261222" y="1348814"/>
                  </a:lnTo>
                  <a:lnTo>
                    <a:pt x="298284" y="1379530"/>
                  </a:lnTo>
                  <a:lnTo>
                    <a:pt x="336750" y="1407575"/>
                  </a:lnTo>
                  <a:lnTo>
                    <a:pt x="376493" y="1432948"/>
                  </a:lnTo>
                  <a:lnTo>
                    <a:pt x="417385" y="1455651"/>
                  </a:lnTo>
                  <a:lnTo>
                    <a:pt x="459298" y="1475683"/>
                  </a:lnTo>
                  <a:lnTo>
                    <a:pt x="502104" y="1493044"/>
                  </a:lnTo>
                  <a:lnTo>
                    <a:pt x="545677" y="1507734"/>
                  </a:lnTo>
                  <a:lnTo>
                    <a:pt x="589888" y="1519753"/>
                  </a:lnTo>
                  <a:lnTo>
                    <a:pt x="634609" y="1529101"/>
                  </a:lnTo>
                  <a:lnTo>
                    <a:pt x="679713" y="1535778"/>
                  </a:lnTo>
                  <a:lnTo>
                    <a:pt x="725073" y="1539785"/>
                  </a:lnTo>
                  <a:lnTo>
                    <a:pt x="770560" y="1541120"/>
                  </a:lnTo>
                  <a:lnTo>
                    <a:pt x="816047" y="1539785"/>
                  </a:lnTo>
                  <a:lnTo>
                    <a:pt x="861407" y="1535778"/>
                  </a:lnTo>
                  <a:lnTo>
                    <a:pt x="906511" y="1529101"/>
                  </a:lnTo>
                  <a:lnTo>
                    <a:pt x="951232" y="1519753"/>
                  </a:lnTo>
                  <a:lnTo>
                    <a:pt x="995443" y="1507734"/>
                  </a:lnTo>
                  <a:lnTo>
                    <a:pt x="1039015" y="1493044"/>
                  </a:lnTo>
                  <a:lnTo>
                    <a:pt x="1081822" y="1475683"/>
                  </a:lnTo>
                  <a:lnTo>
                    <a:pt x="1123735" y="1455651"/>
                  </a:lnTo>
                  <a:lnTo>
                    <a:pt x="1164626" y="1432948"/>
                  </a:lnTo>
                  <a:lnTo>
                    <a:pt x="1204369" y="1407575"/>
                  </a:lnTo>
                  <a:lnTo>
                    <a:pt x="1242836" y="1379530"/>
                  </a:lnTo>
                  <a:lnTo>
                    <a:pt x="1279898" y="1348814"/>
                  </a:lnTo>
                  <a:lnTo>
                    <a:pt x="1315428" y="1315428"/>
                  </a:lnTo>
                  <a:lnTo>
                    <a:pt x="1348814" y="1279898"/>
                  </a:lnTo>
                  <a:lnTo>
                    <a:pt x="1379530" y="1242836"/>
                  </a:lnTo>
                  <a:lnTo>
                    <a:pt x="1407575" y="1204369"/>
                  </a:lnTo>
                  <a:lnTo>
                    <a:pt x="1432948" y="1164626"/>
                  </a:lnTo>
                  <a:lnTo>
                    <a:pt x="1455651" y="1123735"/>
                  </a:lnTo>
                  <a:lnTo>
                    <a:pt x="1475683" y="1081822"/>
                  </a:lnTo>
                  <a:lnTo>
                    <a:pt x="1493044" y="1039015"/>
                  </a:lnTo>
                  <a:lnTo>
                    <a:pt x="1507734" y="995443"/>
                  </a:lnTo>
                  <a:lnTo>
                    <a:pt x="1519753" y="951232"/>
                  </a:lnTo>
                  <a:lnTo>
                    <a:pt x="1529101" y="906511"/>
                  </a:lnTo>
                  <a:lnTo>
                    <a:pt x="1535778" y="861407"/>
                  </a:lnTo>
                  <a:lnTo>
                    <a:pt x="1539785" y="816047"/>
                  </a:lnTo>
                  <a:lnTo>
                    <a:pt x="1541120" y="770560"/>
                  </a:lnTo>
                  <a:lnTo>
                    <a:pt x="1539785" y="725073"/>
                  </a:lnTo>
                  <a:lnTo>
                    <a:pt x="1535778" y="679713"/>
                  </a:lnTo>
                  <a:lnTo>
                    <a:pt x="1529101" y="634609"/>
                  </a:lnTo>
                  <a:lnTo>
                    <a:pt x="1519753" y="589888"/>
                  </a:lnTo>
                  <a:lnTo>
                    <a:pt x="1507734" y="545677"/>
                  </a:lnTo>
                  <a:lnTo>
                    <a:pt x="1493044" y="502104"/>
                  </a:lnTo>
                  <a:lnTo>
                    <a:pt x="1475683" y="459298"/>
                  </a:lnTo>
                  <a:lnTo>
                    <a:pt x="1455651" y="417385"/>
                  </a:lnTo>
                  <a:lnTo>
                    <a:pt x="1432948" y="376493"/>
                  </a:lnTo>
                  <a:lnTo>
                    <a:pt x="1407575" y="336750"/>
                  </a:lnTo>
                  <a:lnTo>
                    <a:pt x="1379530" y="298284"/>
                  </a:lnTo>
                  <a:lnTo>
                    <a:pt x="1348814" y="261222"/>
                  </a:lnTo>
                  <a:lnTo>
                    <a:pt x="1315428" y="225692"/>
                  </a:lnTo>
                  <a:lnTo>
                    <a:pt x="1279898" y="192305"/>
                  </a:lnTo>
                  <a:lnTo>
                    <a:pt x="1242836" y="161590"/>
                  </a:lnTo>
                  <a:lnTo>
                    <a:pt x="1204369" y="133545"/>
                  </a:lnTo>
                  <a:lnTo>
                    <a:pt x="1164626" y="108171"/>
                  </a:lnTo>
                  <a:lnTo>
                    <a:pt x="1123735" y="85469"/>
                  </a:lnTo>
                  <a:lnTo>
                    <a:pt x="1081822" y="65437"/>
                  </a:lnTo>
                  <a:lnTo>
                    <a:pt x="1039015" y="48076"/>
                  </a:lnTo>
                  <a:lnTo>
                    <a:pt x="995443" y="33386"/>
                  </a:lnTo>
                  <a:lnTo>
                    <a:pt x="951232" y="21367"/>
                  </a:lnTo>
                  <a:lnTo>
                    <a:pt x="906511" y="12019"/>
                  </a:lnTo>
                  <a:lnTo>
                    <a:pt x="861407" y="5341"/>
                  </a:lnTo>
                  <a:lnTo>
                    <a:pt x="816047" y="1335"/>
                  </a:lnTo>
                  <a:lnTo>
                    <a:pt x="770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9186" y="1884012"/>
              <a:ext cx="1541145" cy="1541145"/>
            </a:xfrm>
            <a:custGeom>
              <a:avLst/>
              <a:gdLst/>
              <a:ahLst/>
              <a:cxnLst/>
              <a:rect l="l" t="t" r="r" b="b"/>
              <a:pathLst>
                <a:path w="1541145" h="1541145">
                  <a:moveTo>
                    <a:pt x="1204150" y="549833"/>
                  </a:moveTo>
                  <a:lnTo>
                    <a:pt x="1201737" y="542213"/>
                  </a:lnTo>
                  <a:lnTo>
                    <a:pt x="1194866" y="537133"/>
                  </a:lnTo>
                  <a:lnTo>
                    <a:pt x="1185430" y="538403"/>
                  </a:lnTo>
                  <a:lnTo>
                    <a:pt x="1101737" y="590473"/>
                  </a:lnTo>
                  <a:lnTo>
                    <a:pt x="1079868" y="627303"/>
                  </a:lnTo>
                  <a:lnTo>
                    <a:pt x="1048943" y="656513"/>
                  </a:lnTo>
                  <a:lnTo>
                    <a:pt x="1012075" y="678103"/>
                  </a:lnTo>
                  <a:lnTo>
                    <a:pt x="972388" y="695883"/>
                  </a:lnTo>
                  <a:lnTo>
                    <a:pt x="965212" y="697153"/>
                  </a:lnTo>
                  <a:lnTo>
                    <a:pt x="958011" y="699693"/>
                  </a:lnTo>
                  <a:lnTo>
                    <a:pt x="900303" y="726363"/>
                  </a:lnTo>
                  <a:lnTo>
                    <a:pt x="857148" y="753033"/>
                  </a:lnTo>
                  <a:lnTo>
                    <a:pt x="814006" y="780973"/>
                  </a:lnTo>
                  <a:lnTo>
                    <a:pt x="771017" y="803833"/>
                  </a:lnTo>
                  <a:lnTo>
                    <a:pt x="763231" y="806373"/>
                  </a:lnTo>
                  <a:lnTo>
                    <a:pt x="756678" y="808913"/>
                  </a:lnTo>
                  <a:lnTo>
                    <a:pt x="749973" y="807643"/>
                  </a:lnTo>
                  <a:lnTo>
                    <a:pt x="724966" y="773353"/>
                  </a:lnTo>
                  <a:lnTo>
                    <a:pt x="726782" y="765733"/>
                  </a:lnTo>
                  <a:lnTo>
                    <a:pt x="730415" y="759383"/>
                  </a:lnTo>
                  <a:lnTo>
                    <a:pt x="735685" y="754303"/>
                  </a:lnTo>
                  <a:lnTo>
                    <a:pt x="742403" y="750493"/>
                  </a:lnTo>
                  <a:lnTo>
                    <a:pt x="775030" y="730173"/>
                  </a:lnTo>
                  <a:lnTo>
                    <a:pt x="800061" y="716203"/>
                  </a:lnTo>
                  <a:lnTo>
                    <a:pt x="754570" y="716203"/>
                  </a:lnTo>
                  <a:lnTo>
                    <a:pt x="751370" y="716203"/>
                  </a:lnTo>
                  <a:lnTo>
                    <a:pt x="740600" y="722553"/>
                  </a:lnTo>
                  <a:lnTo>
                    <a:pt x="729907" y="727633"/>
                  </a:lnTo>
                  <a:lnTo>
                    <a:pt x="719797" y="733983"/>
                  </a:lnTo>
                  <a:lnTo>
                    <a:pt x="698563" y="773353"/>
                  </a:lnTo>
                  <a:lnTo>
                    <a:pt x="698157" y="780973"/>
                  </a:lnTo>
                  <a:lnTo>
                    <a:pt x="698093" y="782243"/>
                  </a:lnTo>
                  <a:lnTo>
                    <a:pt x="698017" y="783513"/>
                  </a:lnTo>
                  <a:lnTo>
                    <a:pt x="697953" y="784783"/>
                  </a:lnTo>
                  <a:lnTo>
                    <a:pt x="689267" y="787323"/>
                  </a:lnTo>
                  <a:lnTo>
                    <a:pt x="693077" y="765733"/>
                  </a:lnTo>
                  <a:lnTo>
                    <a:pt x="694550" y="744143"/>
                  </a:lnTo>
                  <a:lnTo>
                    <a:pt x="694639" y="700963"/>
                  </a:lnTo>
                  <a:lnTo>
                    <a:pt x="753681" y="712393"/>
                  </a:lnTo>
                  <a:lnTo>
                    <a:pt x="754265" y="714933"/>
                  </a:lnTo>
                  <a:lnTo>
                    <a:pt x="802335" y="714933"/>
                  </a:lnTo>
                  <a:lnTo>
                    <a:pt x="827405" y="700963"/>
                  </a:lnTo>
                  <a:lnTo>
                    <a:pt x="841095" y="693343"/>
                  </a:lnTo>
                  <a:lnTo>
                    <a:pt x="843381" y="692073"/>
                  </a:lnTo>
                  <a:lnTo>
                    <a:pt x="876300" y="673023"/>
                  </a:lnTo>
                  <a:lnTo>
                    <a:pt x="881519" y="664133"/>
                  </a:lnTo>
                  <a:lnTo>
                    <a:pt x="879894" y="655243"/>
                  </a:lnTo>
                  <a:lnTo>
                    <a:pt x="873226" y="650163"/>
                  </a:lnTo>
                  <a:lnTo>
                    <a:pt x="863320" y="651433"/>
                  </a:lnTo>
                  <a:lnTo>
                    <a:pt x="788631" y="693343"/>
                  </a:lnTo>
                  <a:lnTo>
                    <a:pt x="775208" y="690803"/>
                  </a:lnTo>
                  <a:lnTo>
                    <a:pt x="667778" y="670496"/>
                  </a:lnTo>
                  <a:lnTo>
                    <a:pt x="667778" y="695883"/>
                  </a:lnTo>
                  <a:lnTo>
                    <a:pt x="667778" y="769543"/>
                  </a:lnTo>
                  <a:lnTo>
                    <a:pt x="662584" y="784783"/>
                  </a:lnTo>
                  <a:lnTo>
                    <a:pt x="661339" y="787323"/>
                  </a:lnTo>
                  <a:lnTo>
                    <a:pt x="650189" y="801293"/>
                  </a:lnTo>
                  <a:lnTo>
                    <a:pt x="637044" y="805103"/>
                  </a:lnTo>
                  <a:lnTo>
                    <a:pt x="624166" y="800023"/>
                  </a:lnTo>
                  <a:lnTo>
                    <a:pt x="608088" y="750493"/>
                  </a:lnTo>
                  <a:lnTo>
                    <a:pt x="607885" y="736523"/>
                  </a:lnTo>
                  <a:lnTo>
                    <a:pt x="607783" y="730173"/>
                  </a:lnTo>
                  <a:lnTo>
                    <a:pt x="607923" y="727633"/>
                  </a:lnTo>
                  <a:lnTo>
                    <a:pt x="607999" y="726363"/>
                  </a:lnTo>
                  <a:lnTo>
                    <a:pt x="608558" y="716203"/>
                  </a:lnTo>
                  <a:lnTo>
                    <a:pt x="608634" y="714933"/>
                  </a:lnTo>
                  <a:lnTo>
                    <a:pt x="612076" y="707313"/>
                  </a:lnTo>
                  <a:lnTo>
                    <a:pt x="619099" y="700963"/>
                  </a:lnTo>
                  <a:lnTo>
                    <a:pt x="627507" y="695883"/>
                  </a:lnTo>
                  <a:lnTo>
                    <a:pt x="635139" y="690803"/>
                  </a:lnTo>
                  <a:lnTo>
                    <a:pt x="667778" y="695883"/>
                  </a:lnTo>
                  <a:lnTo>
                    <a:pt x="667778" y="670496"/>
                  </a:lnTo>
                  <a:lnTo>
                    <a:pt x="634174" y="664133"/>
                  </a:lnTo>
                  <a:lnTo>
                    <a:pt x="626211" y="665403"/>
                  </a:lnTo>
                  <a:lnTo>
                    <a:pt x="607377" y="679373"/>
                  </a:lnTo>
                  <a:lnTo>
                    <a:pt x="594385" y="687374"/>
                  </a:lnTo>
                  <a:lnTo>
                    <a:pt x="594385" y="802563"/>
                  </a:lnTo>
                  <a:lnTo>
                    <a:pt x="567575" y="810183"/>
                  </a:lnTo>
                  <a:lnTo>
                    <a:pt x="567575" y="736523"/>
                  </a:lnTo>
                  <a:lnTo>
                    <a:pt x="581888" y="726363"/>
                  </a:lnTo>
                  <a:lnTo>
                    <a:pt x="581888" y="764463"/>
                  </a:lnTo>
                  <a:lnTo>
                    <a:pt x="582676" y="769543"/>
                  </a:lnTo>
                  <a:lnTo>
                    <a:pt x="594385" y="802563"/>
                  </a:lnTo>
                  <a:lnTo>
                    <a:pt x="594385" y="687374"/>
                  </a:lnTo>
                  <a:lnTo>
                    <a:pt x="548043" y="718743"/>
                  </a:lnTo>
                  <a:lnTo>
                    <a:pt x="540207" y="754303"/>
                  </a:lnTo>
                  <a:lnTo>
                    <a:pt x="540105" y="759383"/>
                  </a:lnTo>
                  <a:lnTo>
                    <a:pt x="541477" y="789863"/>
                  </a:lnTo>
                  <a:lnTo>
                    <a:pt x="541553" y="792403"/>
                  </a:lnTo>
                  <a:lnTo>
                    <a:pt x="541629" y="794943"/>
                  </a:lnTo>
                  <a:lnTo>
                    <a:pt x="541705" y="797483"/>
                  </a:lnTo>
                  <a:lnTo>
                    <a:pt x="541820" y="801293"/>
                  </a:lnTo>
                  <a:lnTo>
                    <a:pt x="541947" y="805103"/>
                  </a:lnTo>
                  <a:lnTo>
                    <a:pt x="542061" y="808913"/>
                  </a:lnTo>
                  <a:lnTo>
                    <a:pt x="542175" y="812723"/>
                  </a:lnTo>
                  <a:lnTo>
                    <a:pt x="542290" y="816533"/>
                  </a:lnTo>
                  <a:lnTo>
                    <a:pt x="542366" y="819073"/>
                  </a:lnTo>
                  <a:lnTo>
                    <a:pt x="540524" y="841933"/>
                  </a:lnTo>
                  <a:lnTo>
                    <a:pt x="540423" y="843203"/>
                  </a:lnTo>
                  <a:lnTo>
                    <a:pt x="540321" y="844473"/>
                  </a:lnTo>
                  <a:lnTo>
                    <a:pt x="529412" y="862253"/>
                  </a:lnTo>
                  <a:lnTo>
                    <a:pt x="510540" y="867333"/>
                  </a:lnTo>
                  <a:lnTo>
                    <a:pt x="491883" y="860983"/>
                  </a:lnTo>
                  <a:lnTo>
                    <a:pt x="481647" y="843203"/>
                  </a:lnTo>
                  <a:lnTo>
                    <a:pt x="481711" y="838123"/>
                  </a:lnTo>
                  <a:lnTo>
                    <a:pt x="481825" y="830503"/>
                  </a:lnTo>
                  <a:lnTo>
                    <a:pt x="481952" y="821613"/>
                  </a:lnTo>
                  <a:lnTo>
                    <a:pt x="482053" y="813993"/>
                  </a:lnTo>
                  <a:lnTo>
                    <a:pt x="481939" y="784783"/>
                  </a:lnTo>
                  <a:lnTo>
                    <a:pt x="480364" y="744143"/>
                  </a:lnTo>
                  <a:lnTo>
                    <a:pt x="480326" y="742873"/>
                  </a:lnTo>
                  <a:lnTo>
                    <a:pt x="485470" y="692073"/>
                  </a:lnTo>
                  <a:lnTo>
                    <a:pt x="507644" y="651433"/>
                  </a:lnTo>
                  <a:lnTo>
                    <a:pt x="544042" y="620953"/>
                  </a:lnTo>
                  <a:lnTo>
                    <a:pt x="585050" y="596823"/>
                  </a:lnTo>
                  <a:lnTo>
                    <a:pt x="629373" y="576503"/>
                  </a:lnTo>
                  <a:lnTo>
                    <a:pt x="675703" y="559993"/>
                  </a:lnTo>
                  <a:lnTo>
                    <a:pt x="769150" y="532053"/>
                  </a:lnTo>
                  <a:lnTo>
                    <a:pt x="813663" y="516813"/>
                  </a:lnTo>
                  <a:lnTo>
                    <a:pt x="859586" y="499033"/>
                  </a:lnTo>
                  <a:lnTo>
                    <a:pt x="904100" y="478713"/>
                  </a:lnTo>
                  <a:lnTo>
                    <a:pt x="947381" y="455853"/>
                  </a:lnTo>
                  <a:lnTo>
                    <a:pt x="989609" y="431723"/>
                  </a:lnTo>
                  <a:lnTo>
                    <a:pt x="1030973" y="405053"/>
                  </a:lnTo>
                  <a:lnTo>
                    <a:pt x="1199210" y="326313"/>
                  </a:lnTo>
                  <a:lnTo>
                    <a:pt x="1204010" y="317423"/>
                  </a:lnTo>
                  <a:lnTo>
                    <a:pt x="1201547" y="308533"/>
                  </a:lnTo>
                  <a:lnTo>
                    <a:pt x="1194015" y="303453"/>
                  </a:lnTo>
                  <a:lnTo>
                    <a:pt x="1183640" y="305993"/>
                  </a:lnTo>
                  <a:lnTo>
                    <a:pt x="1143139" y="325043"/>
                  </a:lnTo>
                  <a:lnTo>
                    <a:pt x="1059459" y="363143"/>
                  </a:lnTo>
                  <a:lnTo>
                    <a:pt x="1019098" y="382193"/>
                  </a:lnTo>
                  <a:lnTo>
                    <a:pt x="980884" y="405053"/>
                  </a:lnTo>
                  <a:lnTo>
                    <a:pt x="944118" y="426643"/>
                  </a:lnTo>
                  <a:lnTo>
                    <a:pt x="906538" y="449503"/>
                  </a:lnTo>
                  <a:lnTo>
                    <a:pt x="865835" y="468553"/>
                  </a:lnTo>
                  <a:lnTo>
                    <a:pt x="818705" y="487603"/>
                  </a:lnTo>
                  <a:lnTo>
                    <a:pt x="675398" y="533323"/>
                  </a:lnTo>
                  <a:lnTo>
                    <a:pt x="628611" y="549833"/>
                  </a:lnTo>
                  <a:lnTo>
                    <a:pt x="583133" y="570153"/>
                  </a:lnTo>
                  <a:lnTo>
                    <a:pt x="539432" y="595553"/>
                  </a:lnTo>
                  <a:lnTo>
                    <a:pt x="483133" y="642543"/>
                  </a:lnTo>
                  <a:lnTo>
                    <a:pt x="454850" y="707313"/>
                  </a:lnTo>
                  <a:lnTo>
                    <a:pt x="454850" y="813993"/>
                  </a:lnTo>
                  <a:lnTo>
                    <a:pt x="310870" y="797483"/>
                  </a:lnTo>
                  <a:lnTo>
                    <a:pt x="299758" y="797483"/>
                  </a:lnTo>
                  <a:lnTo>
                    <a:pt x="294741" y="796213"/>
                  </a:lnTo>
                  <a:lnTo>
                    <a:pt x="288417" y="806373"/>
                  </a:lnTo>
                  <a:lnTo>
                    <a:pt x="288417" y="812723"/>
                  </a:lnTo>
                  <a:lnTo>
                    <a:pt x="291261" y="816533"/>
                  </a:lnTo>
                  <a:lnTo>
                    <a:pt x="292633" y="821613"/>
                  </a:lnTo>
                  <a:lnTo>
                    <a:pt x="298678" y="822883"/>
                  </a:lnTo>
                  <a:lnTo>
                    <a:pt x="454596" y="839393"/>
                  </a:lnTo>
                  <a:lnTo>
                    <a:pt x="463931" y="867333"/>
                  </a:lnTo>
                  <a:lnTo>
                    <a:pt x="483704" y="886383"/>
                  </a:lnTo>
                  <a:lnTo>
                    <a:pt x="509866" y="894003"/>
                  </a:lnTo>
                  <a:lnTo>
                    <a:pt x="538353" y="886383"/>
                  </a:lnTo>
                  <a:lnTo>
                    <a:pt x="564527" y="852093"/>
                  </a:lnTo>
                  <a:lnTo>
                    <a:pt x="568007" y="838123"/>
                  </a:lnTo>
                  <a:lnTo>
                    <a:pt x="591070" y="830503"/>
                  </a:lnTo>
                  <a:lnTo>
                    <a:pt x="606729" y="826693"/>
                  </a:lnTo>
                  <a:lnTo>
                    <a:pt x="615340" y="825423"/>
                  </a:lnTo>
                  <a:lnTo>
                    <a:pt x="619582" y="825423"/>
                  </a:lnTo>
                  <a:lnTo>
                    <a:pt x="628027" y="831773"/>
                  </a:lnTo>
                  <a:lnTo>
                    <a:pt x="634949" y="831773"/>
                  </a:lnTo>
                  <a:lnTo>
                    <a:pt x="649058" y="830503"/>
                  </a:lnTo>
                  <a:lnTo>
                    <a:pt x="659130" y="825423"/>
                  </a:lnTo>
                  <a:lnTo>
                    <a:pt x="667359" y="819073"/>
                  </a:lnTo>
                  <a:lnTo>
                    <a:pt x="675944" y="813993"/>
                  </a:lnTo>
                  <a:lnTo>
                    <a:pt x="683437" y="812723"/>
                  </a:lnTo>
                  <a:lnTo>
                    <a:pt x="691616" y="812723"/>
                  </a:lnTo>
                  <a:lnTo>
                    <a:pt x="707644" y="810183"/>
                  </a:lnTo>
                  <a:lnTo>
                    <a:pt x="733844" y="830503"/>
                  </a:lnTo>
                  <a:lnTo>
                    <a:pt x="760526" y="833043"/>
                  </a:lnTo>
                  <a:lnTo>
                    <a:pt x="787704" y="824153"/>
                  </a:lnTo>
                  <a:lnTo>
                    <a:pt x="815416" y="808913"/>
                  </a:lnTo>
                  <a:lnTo>
                    <a:pt x="869061" y="810183"/>
                  </a:lnTo>
                  <a:lnTo>
                    <a:pt x="1030592" y="810183"/>
                  </a:lnTo>
                  <a:lnTo>
                    <a:pt x="1084249" y="811453"/>
                  </a:lnTo>
                  <a:lnTo>
                    <a:pt x="1093698" y="819073"/>
                  </a:lnTo>
                  <a:lnTo>
                    <a:pt x="1096213" y="830503"/>
                  </a:lnTo>
                  <a:lnTo>
                    <a:pt x="1091984" y="841933"/>
                  </a:lnTo>
                  <a:lnTo>
                    <a:pt x="1081252" y="847013"/>
                  </a:lnTo>
                  <a:lnTo>
                    <a:pt x="915746" y="848283"/>
                  </a:lnTo>
                  <a:lnTo>
                    <a:pt x="908431" y="852093"/>
                  </a:lnTo>
                  <a:lnTo>
                    <a:pt x="905611" y="858443"/>
                  </a:lnTo>
                  <a:lnTo>
                    <a:pt x="907186" y="866063"/>
                  </a:lnTo>
                  <a:lnTo>
                    <a:pt x="912977" y="872413"/>
                  </a:lnTo>
                  <a:lnTo>
                    <a:pt x="1124877" y="873683"/>
                  </a:lnTo>
                  <a:lnTo>
                    <a:pt x="1137424" y="880033"/>
                  </a:lnTo>
                  <a:lnTo>
                    <a:pt x="1140637" y="892733"/>
                  </a:lnTo>
                  <a:lnTo>
                    <a:pt x="1135138" y="905433"/>
                  </a:lnTo>
                  <a:lnTo>
                    <a:pt x="1121511" y="910513"/>
                  </a:lnTo>
                  <a:lnTo>
                    <a:pt x="915670" y="910513"/>
                  </a:lnTo>
                  <a:lnTo>
                    <a:pt x="908608" y="915593"/>
                  </a:lnTo>
                  <a:lnTo>
                    <a:pt x="905675" y="921943"/>
                  </a:lnTo>
                  <a:lnTo>
                    <a:pt x="907072" y="928293"/>
                  </a:lnTo>
                  <a:lnTo>
                    <a:pt x="912977" y="934643"/>
                  </a:lnTo>
                  <a:lnTo>
                    <a:pt x="1162456" y="935913"/>
                  </a:lnTo>
                  <a:lnTo>
                    <a:pt x="1173759" y="942263"/>
                  </a:lnTo>
                  <a:lnTo>
                    <a:pt x="1178166" y="953693"/>
                  </a:lnTo>
                  <a:lnTo>
                    <a:pt x="1175423" y="965123"/>
                  </a:lnTo>
                  <a:lnTo>
                    <a:pt x="1165301" y="972743"/>
                  </a:lnTo>
                  <a:lnTo>
                    <a:pt x="912977" y="974013"/>
                  </a:lnTo>
                  <a:lnTo>
                    <a:pt x="906830" y="980363"/>
                  </a:lnTo>
                  <a:lnTo>
                    <a:pt x="905802" y="987983"/>
                  </a:lnTo>
                  <a:lnTo>
                    <a:pt x="909459" y="994333"/>
                  </a:lnTo>
                  <a:lnTo>
                    <a:pt x="917321" y="998143"/>
                  </a:lnTo>
                  <a:lnTo>
                    <a:pt x="1124877" y="998143"/>
                  </a:lnTo>
                  <a:lnTo>
                    <a:pt x="1136205" y="1004493"/>
                  </a:lnTo>
                  <a:lnTo>
                    <a:pt x="1140663" y="1015923"/>
                  </a:lnTo>
                  <a:lnTo>
                    <a:pt x="1137932" y="1027353"/>
                  </a:lnTo>
                  <a:lnTo>
                    <a:pt x="1127721" y="1034973"/>
                  </a:lnTo>
                  <a:lnTo>
                    <a:pt x="817245" y="1036243"/>
                  </a:lnTo>
                  <a:lnTo>
                    <a:pt x="809701" y="1038783"/>
                  </a:lnTo>
                  <a:lnTo>
                    <a:pt x="804659" y="1046403"/>
                  </a:lnTo>
                  <a:lnTo>
                    <a:pt x="808736" y="1055293"/>
                  </a:lnTo>
                  <a:lnTo>
                    <a:pt x="814908" y="1061643"/>
                  </a:lnTo>
                  <a:lnTo>
                    <a:pt x="991679" y="1061643"/>
                  </a:lnTo>
                  <a:lnTo>
                    <a:pt x="991679" y="1089583"/>
                  </a:lnTo>
                  <a:lnTo>
                    <a:pt x="979487" y="1099743"/>
                  </a:lnTo>
                  <a:lnTo>
                    <a:pt x="974712" y="1098473"/>
                  </a:lnTo>
                  <a:lnTo>
                    <a:pt x="742480" y="1098473"/>
                  </a:lnTo>
                  <a:lnTo>
                    <a:pt x="676198" y="1065453"/>
                  </a:lnTo>
                  <a:lnTo>
                    <a:pt x="642632" y="1036243"/>
                  </a:lnTo>
                  <a:lnTo>
                    <a:pt x="622160" y="1014653"/>
                  </a:lnTo>
                  <a:lnTo>
                    <a:pt x="619531" y="1012113"/>
                  </a:lnTo>
                  <a:lnTo>
                    <a:pt x="616775" y="1010843"/>
                  </a:lnTo>
                  <a:lnTo>
                    <a:pt x="613244" y="1010843"/>
                  </a:lnTo>
                  <a:lnTo>
                    <a:pt x="586536" y="1009573"/>
                  </a:lnTo>
                  <a:lnTo>
                    <a:pt x="557174" y="1009573"/>
                  </a:lnTo>
                  <a:lnTo>
                    <a:pt x="451878" y="1014653"/>
                  </a:lnTo>
                  <a:lnTo>
                    <a:pt x="400634" y="1015923"/>
                  </a:lnTo>
                  <a:lnTo>
                    <a:pt x="349681" y="1019733"/>
                  </a:lnTo>
                  <a:lnTo>
                    <a:pt x="301955" y="1024813"/>
                  </a:lnTo>
                  <a:lnTo>
                    <a:pt x="294144" y="1026083"/>
                  </a:lnTo>
                  <a:lnTo>
                    <a:pt x="288417" y="1036243"/>
                  </a:lnTo>
                  <a:lnTo>
                    <a:pt x="288417" y="1041323"/>
                  </a:lnTo>
                  <a:lnTo>
                    <a:pt x="291757" y="1046403"/>
                  </a:lnTo>
                  <a:lnTo>
                    <a:pt x="294589" y="1051483"/>
                  </a:lnTo>
                  <a:lnTo>
                    <a:pt x="321818" y="1051483"/>
                  </a:lnTo>
                  <a:lnTo>
                    <a:pt x="344170" y="1048943"/>
                  </a:lnTo>
                  <a:lnTo>
                    <a:pt x="366826" y="1045133"/>
                  </a:lnTo>
                  <a:lnTo>
                    <a:pt x="387756" y="1042593"/>
                  </a:lnTo>
                  <a:lnTo>
                    <a:pt x="495884" y="1037513"/>
                  </a:lnTo>
                  <a:lnTo>
                    <a:pt x="550024" y="1036243"/>
                  </a:lnTo>
                  <a:lnTo>
                    <a:pt x="604227" y="1036243"/>
                  </a:lnTo>
                  <a:lnTo>
                    <a:pt x="633349" y="1062913"/>
                  </a:lnTo>
                  <a:lnTo>
                    <a:pt x="664413" y="1087043"/>
                  </a:lnTo>
                  <a:lnTo>
                    <a:pt x="698144" y="1107363"/>
                  </a:lnTo>
                  <a:lnTo>
                    <a:pt x="735304" y="1122603"/>
                  </a:lnTo>
                  <a:lnTo>
                    <a:pt x="984618" y="1122603"/>
                  </a:lnTo>
                  <a:lnTo>
                    <a:pt x="1002487" y="1113713"/>
                  </a:lnTo>
                  <a:lnTo>
                    <a:pt x="1013358" y="1099743"/>
                  </a:lnTo>
                  <a:lnTo>
                    <a:pt x="1018324" y="1080693"/>
                  </a:lnTo>
                  <a:lnTo>
                    <a:pt x="1018476" y="1065453"/>
                  </a:lnTo>
                  <a:lnTo>
                    <a:pt x="1018514" y="1061643"/>
                  </a:lnTo>
                  <a:lnTo>
                    <a:pt x="1128572" y="1061643"/>
                  </a:lnTo>
                  <a:lnTo>
                    <a:pt x="1148194" y="1052753"/>
                  </a:lnTo>
                  <a:lnTo>
                    <a:pt x="1161173" y="1038783"/>
                  </a:lnTo>
                  <a:lnTo>
                    <a:pt x="1166571" y="1019733"/>
                  </a:lnTo>
                  <a:lnTo>
                    <a:pt x="1163459" y="998143"/>
                  </a:lnTo>
                  <a:lnTo>
                    <a:pt x="1193571" y="982903"/>
                  </a:lnTo>
                  <a:lnTo>
                    <a:pt x="1203744" y="954963"/>
                  </a:lnTo>
                  <a:lnTo>
                    <a:pt x="1193761" y="925753"/>
                  </a:lnTo>
                  <a:lnTo>
                    <a:pt x="1163459" y="910513"/>
                  </a:lnTo>
                  <a:lnTo>
                    <a:pt x="1166342" y="887653"/>
                  </a:lnTo>
                  <a:lnTo>
                    <a:pt x="1158506" y="866063"/>
                  </a:lnTo>
                  <a:lnTo>
                    <a:pt x="1141958" y="852093"/>
                  </a:lnTo>
                  <a:lnTo>
                    <a:pt x="1118743" y="848283"/>
                  </a:lnTo>
                  <a:lnTo>
                    <a:pt x="1121803" y="833043"/>
                  </a:lnTo>
                  <a:lnTo>
                    <a:pt x="1120838" y="819073"/>
                  </a:lnTo>
                  <a:lnTo>
                    <a:pt x="1115466" y="805103"/>
                  </a:lnTo>
                  <a:lnTo>
                    <a:pt x="1105293" y="794943"/>
                  </a:lnTo>
                  <a:lnTo>
                    <a:pt x="1102944" y="792403"/>
                  </a:lnTo>
                  <a:lnTo>
                    <a:pt x="1089253" y="786053"/>
                  </a:lnTo>
                  <a:lnTo>
                    <a:pt x="855687" y="786053"/>
                  </a:lnTo>
                  <a:lnTo>
                    <a:pt x="858164" y="782243"/>
                  </a:lnTo>
                  <a:lnTo>
                    <a:pt x="863714" y="779703"/>
                  </a:lnTo>
                  <a:lnTo>
                    <a:pt x="867676" y="777163"/>
                  </a:lnTo>
                  <a:lnTo>
                    <a:pt x="887945" y="764463"/>
                  </a:lnTo>
                  <a:lnTo>
                    <a:pt x="933513" y="737793"/>
                  </a:lnTo>
                  <a:lnTo>
                    <a:pt x="976896" y="720013"/>
                  </a:lnTo>
                  <a:lnTo>
                    <a:pt x="984453" y="718743"/>
                  </a:lnTo>
                  <a:lnTo>
                    <a:pt x="1025766" y="700963"/>
                  </a:lnTo>
                  <a:lnTo>
                    <a:pt x="1064412" y="676833"/>
                  </a:lnTo>
                  <a:lnTo>
                    <a:pt x="1097305" y="646353"/>
                  </a:lnTo>
                  <a:lnTo>
                    <a:pt x="1121359" y="608253"/>
                  </a:lnTo>
                  <a:lnTo>
                    <a:pt x="1200213" y="558723"/>
                  </a:lnTo>
                  <a:lnTo>
                    <a:pt x="1204150" y="549833"/>
                  </a:lnTo>
                  <a:close/>
                </a:path>
                <a:path w="1541145" h="1541145">
                  <a:moveTo>
                    <a:pt x="1541119" y="770559"/>
                  </a:moveTo>
                  <a:lnTo>
                    <a:pt x="1539786" y="725068"/>
                  </a:lnTo>
                  <a:lnTo>
                    <a:pt x="1535772" y="679716"/>
                  </a:lnTo>
                  <a:lnTo>
                    <a:pt x="1529105" y="634606"/>
                  </a:lnTo>
                  <a:lnTo>
                    <a:pt x="1519758" y="589889"/>
                  </a:lnTo>
                  <a:lnTo>
                    <a:pt x="1507731" y="545680"/>
                  </a:lnTo>
                  <a:lnTo>
                    <a:pt x="1493037" y="502107"/>
                  </a:lnTo>
                  <a:lnTo>
                    <a:pt x="1480743" y="471792"/>
                  </a:lnTo>
                  <a:lnTo>
                    <a:pt x="1480743" y="750074"/>
                  </a:lnTo>
                  <a:lnTo>
                    <a:pt x="1480134" y="798233"/>
                  </a:lnTo>
                  <a:lnTo>
                    <a:pt x="1476286" y="846277"/>
                  </a:lnTo>
                  <a:lnTo>
                    <a:pt x="1469199" y="894016"/>
                  </a:lnTo>
                  <a:lnTo>
                    <a:pt x="1458887" y="941285"/>
                  </a:lnTo>
                  <a:lnTo>
                    <a:pt x="1445399" y="987704"/>
                  </a:lnTo>
                  <a:lnTo>
                    <a:pt x="1430185" y="1031570"/>
                  </a:lnTo>
                  <a:lnTo>
                    <a:pt x="1429943" y="1031976"/>
                  </a:lnTo>
                  <a:lnTo>
                    <a:pt x="1428153" y="1036434"/>
                  </a:lnTo>
                  <a:lnTo>
                    <a:pt x="1428064" y="1036650"/>
                  </a:lnTo>
                  <a:lnTo>
                    <a:pt x="1425892" y="1040714"/>
                  </a:lnTo>
                  <a:lnTo>
                    <a:pt x="1424101" y="1044917"/>
                  </a:lnTo>
                  <a:lnTo>
                    <a:pt x="1404162" y="1088377"/>
                  </a:lnTo>
                  <a:lnTo>
                    <a:pt x="1381658" y="1129855"/>
                  </a:lnTo>
                  <a:lnTo>
                    <a:pt x="1356702" y="1169314"/>
                  </a:lnTo>
                  <a:lnTo>
                    <a:pt x="1329461" y="1206677"/>
                  </a:lnTo>
                  <a:lnTo>
                    <a:pt x="1300060" y="1241894"/>
                  </a:lnTo>
                  <a:lnTo>
                    <a:pt x="1268615" y="1274914"/>
                  </a:lnTo>
                  <a:lnTo>
                    <a:pt x="1235290" y="1305687"/>
                  </a:lnTo>
                  <a:lnTo>
                    <a:pt x="1200200" y="1334147"/>
                  </a:lnTo>
                  <a:lnTo>
                    <a:pt x="1163485" y="1360246"/>
                  </a:lnTo>
                  <a:lnTo>
                    <a:pt x="1125270" y="1383919"/>
                  </a:lnTo>
                  <a:lnTo>
                    <a:pt x="1085723" y="1405128"/>
                  </a:lnTo>
                  <a:lnTo>
                    <a:pt x="1044943" y="1423809"/>
                  </a:lnTo>
                  <a:lnTo>
                    <a:pt x="1003084" y="1439900"/>
                  </a:lnTo>
                  <a:lnTo>
                    <a:pt x="960272" y="1453362"/>
                  </a:lnTo>
                  <a:lnTo>
                    <a:pt x="916647" y="1464119"/>
                  </a:lnTo>
                  <a:lnTo>
                    <a:pt x="872350" y="1472133"/>
                  </a:lnTo>
                  <a:lnTo>
                    <a:pt x="827506" y="1477352"/>
                  </a:lnTo>
                  <a:lnTo>
                    <a:pt x="782256" y="1479702"/>
                  </a:lnTo>
                  <a:lnTo>
                    <a:pt x="736727" y="1479143"/>
                  </a:lnTo>
                  <a:lnTo>
                    <a:pt x="691997" y="1475689"/>
                  </a:lnTo>
                  <a:lnTo>
                    <a:pt x="691565" y="1475689"/>
                  </a:lnTo>
                  <a:lnTo>
                    <a:pt x="645401" y="1469059"/>
                  </a:lnTo>
                  <a:lnTo>
                    <a:pt x="599871" y="1459433"/>
                  </a:lnTo>
                  <a:lnTo>
                    <a:pt x="554609" y="1446669"/>
                  </a:lnTo>
                  <a:lnTo>
                    <a:pt x="509739" y="1430718"/>
                  </a:lnTo>
                  <a:lnTo>
                    <a:pt x="466153" y="1411744"/>
                  </a:lnTo>
                  <a:lnTo>
                    <a:pt x="424129" y="1389900"/>
                  </a:lnTo>
                  <a:lnTo>
                    <a:pt x="383743" y="1365313"/>
                  </a:lnTo>
                  <a:lnTo>
                    <a:pt x="345033" y="1338148"/>
                  </a:lnTo>
                  <a:lnTo>
                    <a:pt x="308051" y="1308557"/>
                  </a:lnTo>
                  <a:lnTo>
                    <a:pt x="272846" y="1276705"/>
                  </a:lnTo>
                  <a:lnTo>
                    <a:pt x="239560" y="1242834"/>
                  </a:lnTo>
                  <a:lnTo>
                    <a:pt x="239280" y="1242834"/>
                  </a:lnTo>
                  <a:lnTo>
                    <a:pt x="240588" y="1242072"/>
                  </a:lnTo>
                  <a:lnTo>
                    <a:pt x="241020" y="1240828"/>
                  </a:lnTo>
                  <a:lnTo>
                    <a:pt x="241947" y="1239989"/>
                  </a:lnTo>
                  <a:lnTo>
                    <a:pt x="210223" y="1202131"/>
                  </a:lnTo>
                  <a:lnTo>
                    <a:pt x="181546" y="1162697"/>
                  </a:lnTo>
                  <a:lnTo>
                    <a:pt x="155905" y="1121841"/>
                  </a:lnTo>
                  <a:lnTo>
                    <a:pt x="133311" y="1079703"/>
                  </a:lnTo>
                  <a:lnTo>
                    <a:pt x="113855" y="1036650"/>
                  </a:lnTo>
                  <a:lnTo>
                    <a:pt x="97282" y="992225"/>
                  </a:lnTo>
                  <a:lnTo>
                    <a:pt x="97040" y="992225"/>
                  </a:lnTo>
                  <a:lnTo>
                    <a:pt x="96710" y="991997"/>
                  </a:lnTo>
                  <a:lnTo>
                    <a:pt x="96367" y="991997"/>
                  </a:lnTo>
                  <a:lnTo>
                    <a:pt x="94996" y="987907"/>
                  </a:lnTo>
                  <a:lnTo>
                    <a:pt x="94932" y="987704"/>
                  </a:lnTo>
                  <a:lnTo>
                    <a:pt x="94005" y="983335"/>
                  </a:lnTo>
                  <a:lnTo>
                    <a:pt x="92659" y="979030"/>
                  </a:lnTo>
                  <a:lnTo>
                    <a:pt x="80467" y="934631"/>
                  </a:lnTo>
                  <a:lnTo>
                    <a:pt x="71462" y="891717"/>
                  </a:lnTo>
                  <a:lnTo>
                    <a:pt x="66840" y="861402"/>
                  </a:lnTo>
                  <a:lnTo>
                    <a:pt x="66738" y="860615"/>
                  </a:lnTo>
                  <a:lnTo>
                    <a:pt x="61887" y="811530"/>
                  </a:lnTo>
                  <a:lnTo>
                    <a:pt x="60401" y="762279"/>
                  </a:lnTo>
                  <a:lnTo>
                    <a:pt x="62306" y="713028"/>
                  </a:lnTo>
                  <a:lnTo>
                    <a:pt x="67576" y="663994"/>
                  </a:lnTo>
                  <a:lnTo>
                    <a:pt x="76238" y="615365"/>
                  </a:lnTo>
                  <a:lnTo>
                    <a:pt x="88290" y="567309"/>
                  </a:lnTo>
                  <a:lnTo>
                    <a:pt x="103733" y="520039"/>
                  </a:lnTo>
                  <a:lnTo>
                    <a:pt x="122567" y="473722"/>
                  </a:lnTo>
                  <a:lnTo>
                    <a:pt x="144818" y="428574"/>
                  </a:lnTo>
                  <a:lnTo>
                    <a:pt x="170459" y="384771"/>
                  </a:lnTo>
                  <a:lnTo>
                    <a:pt x="199517" y="342506"/>
                  </a:lnTo>
                  <a:lnTo>
                    <a:pt x="231990" y="301955"/>
                  </a:lnTo>
                  <a:lnTo>
                    <a:pt x="267893" y="263334"/>
                  </a:lnTo>
                  <a:lnTo>
                    <a:pt x="303466" y="230073"/>
                  </a:lnTo>
                  <a:lnTo>
                    <a:pt x="340690" y="199720"/>
                  </a:lnTo>
                  <a:lnTo>
                    <a:pt x="379399" y="172237"/>
                  </a:lnTo>
                  <a:lnTo>
                    <a:pt x="419468" y="147662"/>
                  </a:lnTo>
                  <a:lnTo>
                    <a:pt x="460743" y="125971"/>
                  </a:lnTo>
                  <a:lnTo>
                    <a:pt x="503047" y="107175"/>
                  </a:lnTo>
                  <a:lnTo>
                    <a:pt x="546265" y="91274"/>
                  </a:lnTo>
                  <a:lnTo>
                    <a:pt x="590219" y="78257"/>
                  </a:lnTo>
                  <a:lnTo>
                    <a:pt x="634784" y="68135"/>
                  </a:lnTo>
                  <a:lnTo>
                    <a:pt x="679792" y="60909"/>
                  </a:lnTo>
                  <a:lnTo>
                    <a:pt x="725106" y="56565"/>
                  </a:lnTo>
                  <a:lnTo>
                    <a:pt x="770559" y="55118"/>
                  </a:lnTo>
                  <a:lnTo>
                    <a:pt x="816025" y="56565"/>
                  </a:lnTo>
                  <a:lnTo>
                    <a:pt x="861326" y="60909"/>
                  </a:lnTo>
                  <a:lnTo>
                    <a:pt x="906348" y="68135"/>
                  </a:lnTo>
                  <a:lnTo>
                    <a:pt x="950899" y="78257"/>
                  </a:lnTo>
                  <a:lnTo>
                    <a:pt x="994867" y="91274"/>
                  </a:lnTo>
                  <a:lnTo>
                    <a:pt x="1038072" y="107175"/>
                  </a:lnTo>
                  <a:lnTo>
                    <a:pt x="1080389" y="125971"/>
                  </a:lnTo>
                  <a:lnTo>
                    <a:pt x="1121651" y="147662"/>
                  </a:lnTo>
                  <a:lnTo>
                    <a:pt x="1161719" y="172237"/>
                  </a:lnTo>
                  <a:lnTo>
                    <a:pt x="1200429" y="199720"/>
                  </a:lnTo>
                  <a:lnTo>
                    <a:pt x="1237653" y="230073"/>
                  </a:lnTo>
                  <a:lnTo>
                    <a:pt x="1273225" y="263334"/>
                  </a:lnTo>
                  <a:lnTo>
                    <a:pt x="1308366" y="301078"/>
                  </a:lnTo>
                  <a:lnTo>
                    <a:pt x="1340231" y="340652"/>
                  </a:lnTo>
                  <a:lnTo>
                    <a:pt x="1368844" y="381876"/>
                  </a:lnTo>
                  <a:lnTo>
                    <a:pt x="1394206" y="424586"/>
                  </a:lnTo>
                  <a:lnTo>
                    <a:pt x="1416316" y="468604"/>
                  </a:lnTo>
                  <a:lnTo>
                    <a:pt x="1435176" y="513740"/>
                  </a:lnTo>
                  <a:lnTo>
                    <a:pt x="1450771" y="559816"/>
                  </a:lnTo>
                  <a:lnTo>
                    <a:pt x="1463128" y="606679"/>
                  </a:lnTo>
                  <a:lnTo>
                    <a:pt x="1472247" y="654113"/>
                  </a:lnTo>
                  <a:lnTo>
                    <a:pt x="1478114" y="701979"/>
                  </a:lnTo>
                  <a:lnTo>
                    <a:pt x="1480743" y="750074"/>
                  </a:lnTo>
                  <a:lnTo>
                    <a:pt x="1480743" y="471792"/>
                  </a:lnTo>
                  <a:lnTo>
                    <a:pt x="1455648" y="417385"/>
                  </a:lnTo>
                  <a:lnTo>
                    <a:pt x="1432941" y="376491"/>
                  </a:lnTo>
                  <a:lnTo>
                    <a:pt x="1407579" y="336753"/>
                  </a:lnTo>
                  <a:lnTo>
                    <a:pt x="1379524" y="298284"/>
                  </a:lnTo>
                  <a:lnTo>
                    <a:pt x="1348816" y="261226"/>
                  </a:lnTo>
                  <a:lnTo>
                    <a:pt x="1315427" y="225691"/>
                  </a:lnTo>
                  <a:lnTo>
                    <a:pt x="1279893" y="192303"/>
                  </a:lnTo>
                  <a:lnTo>
                    <a:pt x="1242834" y="161594"/>
                  </a:lnTo>
                  <a:lnTo>
                    <a:pt x="1204366" y="133540"/>
                  </a:lnTo>
                  <a:lnTo>
                    <a:pt x="1164628" y="108165"/>
                  </a:lnTo>
                  <a:lnTo>
                    <a:pt x="1123734" y="85471"/>
                  </a:lnTo>
                  <a:lnTo>
                    <a:pt x="1081824" y="65443"/>
                  </a:lnTo>
                  <a:lnTo>
                    <a:pt x="1039012" y="48082"/>
                  </a:lnTo>
                  <a:lnTo>
                    <a:pt x="995438" y="33388"/>
                  </a:lnTo>
                  <a:lnTo>
                    <a:pt x="951230" y="21361"/>
                  </a:lnTo>
                  <a:lnTo>
                    <a:pt x="906513" y="12014"/>
                  </a:lnTo>
                  <a:lnTo>
                    <a:pt x="861402" y="5346"/>
                  </a:lnTo>
                  <a:lnTo>
                    <a:pt x="816051" y="1333"/>
                  </a:lnTo>
                  <a:lnTo>
                    <a:pt x="770559" y="0"/>
                  </a:lnTo>
                  <a:lnTo>
                    <a:pt x="725068" y="1333"/>
                  </a:lnTo>
                  <a:lnTo>
                    <a:pt x="679716" y="5346"/>
                  </a:lnTo>
                  <a:lnTo>
                    <a:pt x="634606" y="12014"/>
                  </a:lnTo>
                  <a:lnTo>
                    <a:pt x="589889" y="21361"/>
                  </a:lnTo>
                  <a:lnTo>
                    <a:pt x="545680" y="33388"/>
                  </a:lnTo>
                  <a:lnTo>
                    <a:pt x="502107" y="48082"/>
                  </a:lnTo>
                  <a:lnTo>
                    <a:pt x="459295" y="65443"/>
                  </a:lnTo>
                  <a:lnTo>
                    <a:pt x="417385" y="85471"/>
                  </a:lnTo>
                  <a:lnTo>
                    <a:pt x="376491" y="108165"/>
                  </a:lnTo>
                  <a:lnTo>
                    <a:pt x="336753" y="133540"/>
                  </a:lnTo>
                  <a:lnTo>
                    <a:pt x="298284" y="161594"/>
                  </a:lnTo>
                  <a:lnTo>
                    <a:pt x="261226" y="192303"/>
                  </a:lnTo>
                  <a:lnTo>
                    <a:pt x="225691" y="225691"/>
                  </a:lnTo>
                  <a:lnTo>
                    <a:pt x="192303" y="261226"/>
                  </a:lnTo>
                  <a:lnTo>
                    <a:pt x="161594" y="298284"/>
                  </a:lnTo>
                  <a:lnTo>
                    <a:pt x="133540" y="336753"/>
                  </a:lnTo>
                  <a:lnTo>
                    <a:pt x="108165" y="376491"/>
                  </a:lnTo>
                  <a:lnTo>
                    <a:pt x="85471" y="417385"/>
                  </a:lnTo>
                  <a:lnTo>
                    <a:pt x="65430" y="459295"/>
                  </a:lnTo>
                  <a:lnTo>
                    <a:pt x="48069" y="502107"/>
                  </a:lnTo>
                  <a:lnTo>
                    <a:pt x="33388" y="545680"/>
                  </a:lnTo>
                  <a:lnTo>
                    <a:pt x="21361" y="589889"/>
                  </a:lnTo>
                  <a:lnTo>
                    <a:pt x="12014" y="634606"/>
                  </a:lnTo>
                  <a:lnTo>
                    <a:pt x="5334" y="679716"/>
                  </a:lnTo>
                  <a:lnTo>
                    <a:pt x="1333" y="725068"/>
                  </a:lnTo>
                  <a:lnTo>
                    <a:pt x="0" y="770559"/>
                  </a:lnTo>
                  <a:lnTo>
                    <a:pt x="1333" y="816051"/>
                  </a:lnTo>
                  <a:lnTo>
                    <a:pt x="5270" y="860615"/>
                  </a:lnTo>
                  <a:lnTo>
                    <a:pt x="5334" y="861402"/>
                  </a:lnTo>
                  <a:lnTo>
                    <a:pt x="12014" y="906513"/>
                  </a:lnTo>
                  <a:lnTo>
                    <a:pt x="21361" y="951230"/>
                  </a:lnTo>
                  <a:lnTo>
                    <a:pt x="33388" y="995438"/>
                  </a:lnTo>
                  <a:lnTo>
                    <a:pt x="48069" y="1039012"/>
                  </a:lnTo>
                  <a:lnTo>
                    <a:pt x="65430" y="1081824"/>
                  </a:lnTo>
                  <a:lnTo>
                    <a:pt x="85471" y="1123734"/>
                  </a:lnTo>
                  <a:lnTo>
                    <a:pt x="108165" y="1164628"/>
                  </a:lnTo>
                  <a:lnTo>
                    <a:pt x="133540" y="1204366"/>
                  </a:lnTo>
                  <a:lnTo>
                    <a:pt x="161594" y="1242834"/>
                  </a:lnTo>
                  <a:lnTo>
                    <a:pt x="192303" y="1279893"/>
                  </a:lnTo>
                  <a:lnTo>
                    <a:pt x="225691" y="1315427"/>
                  </a:lnTo>
                  <a:lnTo>
                    <a:pt x="261226" y="1348816"/>
                  </a:lnTo>
                  <a:lnTo>
                    <a:pt x="298284" y="1379524"/>
                  </a:lnTo>
                  <a:lnTo>
                    <a:pt x="336753" y="1407579"/>
                  </a:lnTo>
                  <a:lnTo>
                    <a:pt x="376491" y="1432953"/>
                  </a:lnTo>
                  <a:lnTo>
                    <a:pt x="417385" y="1455648"/>
                  </a:lnTo>
                  <a:lnTo>
                    <a:pt x="459295" y="1475689"/>
                  </a:lnTo>
                  <a:lnTo>
                    <a:pt x="502107" y="1493050"/>
                  </a:lnTo>
                  <a:lnTo>
                    <a:pt x="545680" y="1507731"/>
                  </a:lnTo>
                  <a:lnTo>
                    <a:pt x="589889" y="1519758"/>
                  </a:lnTo>
                  <a:lnTo>
                    <a:pt x="634606" y="1529105"/>
                  </a:lnTo>
                  <a:lnTo>
                    <a:pt x="679716" y="1535772"/>
                  </a:lnTo>
                  <a:lnTo>
                    <a:pt x="725068" y="1539786"/>
                  </a:lnTo>
                  <a:lnTo>
                    <a:pt x="770559" y="1541119"/>
                  </a:lnTo>
                  <a:lnTo>
                    <a:pt x="816051" y="1539786"/>
                  </a:lnTo>
                  <a:lnTo>
                    <a:pt x="861402" y="1535772"/>
                  </a:lnTo>
                  <a:lnTo>
                    <a:pt x="906513" y="1529105"/>
                  </a:lnTo>
                  <a:lnTo>
                    <a:pt x="951230" y="1519758"/>
                  </a:lnTo>
                  <a:lnTo>
                    <a:pt x="995438" y="1507731"/>
                  </a:lnTo>
                  <a:lnTo>
                    <a:pt x="1039012" y="1493050"/>
                  </a:lnTo>
                  <a:lnTo>
                    <a:pt x="1071918" y="1479702"/>
                  </a:lnTo>
                  <a:lnTo>
                    <a:pt x="1081824" y="1475689"/>
                  </a:lnTo>
                  <a:lnTo>
                    <a:pt x="1123734" y="1455648"/>
                  </a:lnTo>
                  <a:lnTo>
                    <a:pt x="1164628" y="1432953"/>
                  </a:lnTo>
                  <a:lnTo>
                    <a:pt x="1204366" y="1407579"/>
                  </a:lnTo>
                  <a:lnTo>
                    <a:pt x="1242834" y="1379524"/>
                  </a:lnTo>
                  <a:lnTo>
                    <a:pt x="1279893" y="1348816"/>
                  </a:lnTo>
                  <a:lnTo>
                    <a:pt x="1315427" y="1315427"/>
                  </a:lnTo>
                  <a:lnTo>
                    <a:pt x="1348816" y="1279893"/>
                  </a:lnTo>
                  <a:lnTo>
                    <a:pt x="1379524" y="1242834"/>
                  </a:lnTo>
                  <a:lnTo>
                    <a:pt x="1407579" y="1204366"/>
                  </a:lnTo>
                  <a:lnTo>
                    <a:pt x="1432941" y="1164628"/>
                  </a:lnTo>
                  <a:lnTo>
                    <a:pt x="1455648" y="1123734"/>
                  </a:lnTo>
                  <a:lnTo>
                    <a:pt x="1475676" y="1081824"/>
                  </a:lnTo>
                  <a:lnTo>
                    <a:pt x="1493037" y="1039012"/>
                  </a:lnTo>
                  <a:lnTo>
                    <a:pt x="1507731" y="995438"/>
                  </a:lnTo>
                  <a:lnTo>
                    <a:pt x="1519758" y="951230"/>
                  </a:lnTo>
                  <a:lnTo>
                    <a:pt x="1529105" y="906513"/>
                  </a:lnTo>
                  <a:lnTo>
                    <a:pt x="1535772" y="861402"/>
                  </a:lnTo>
                  <a:lnTo>
                    <a:pt x="1539786" y="816051"/>
                  </a:lnTo>
                  <a:lnTo>
                    <a:pt x="1541119" y="770559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0218" y="2800572"/>
              <a:ext cx="83142" cy="831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4687" y="2771360"/>
              <a:ext cx="82988" cy="829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66518" y="2761595"/>
              <a:ext cx="186055" cy="133350"/>
            </a:xfrm>
            <a:custGeom>
              <a:avLst/>
              <a:gdLst/>
              <a:ahLst/>
              <a:cxnLst/>
              <a:rect l="l" t="t" r="r" b="b"/>
              <a:pathLst>
                <a:path w="186055" h="133350">
                  <a:moveTo>
                    <a:pt x="25565" y="89662"/>
                  </a:moveTo>
                  <a:lnTo>
                    <a:pt x="19837" y="83934"/>
                  </a:lnTo>
                  <a:lnTo>
                    <a:pt x="5715" y="83934"/>
                  </a:lnTo>
                  <a:lnTo>
                    <a:pt x="0" y="89662"/>
                  </a:lnTo>
                  <a:lnTo>
                    <a:pt x="0" y="103784"/>
                  </a:lnTo>
                  <a:lnTo>
                    <a:pt x="5715" y="109512"/>
                  </a:lnTo>
                  <a:lnTo>
                    <a:pt x="19837" y="109512"/>
                  </a:lnTo>
                  <a:lnTo>
                    <a:pt x="25565" y="103784"/>
                  </a:lnTo>
                  <a:lnTo>
                    <a:pt x="25565" y="96723"/>
                  </a:lnTo>
                  <a:lnTo>
                    <a:pt x="25565" y="89662"/>
                  </a:lnTo>
                  <a:close/>
                </a:path>
                <a:path w="186055" h="133350">
                  <a:moveTo>
                    <a:pt x="91579" y="50863"/>
                  </a:moveTo>
                  <a:lnTo>
                    <a:pt x="85839" y="45110"/>
                  </a:lnTo>
                  <a:lnTo>
                    <a:pt x="71653" y="45110"/>
                  </a:lnTo>
                  <a:lnTo>
                    <a:pt x="65913" y="50863"/>
                  </a:lnTo>
                  <a:lnTo>
                    <a:pt x="65913" y="65036"/>
                  </a:lnTo>
                  <a:lnTo>
                    <a:pt x="71653" y="70789"/>
                  </a:lnTo>
                  <a:lnTo>
                    <a:pt x="85839" y="70789"/>
                  </a:lnTo>
                  <a:lnTo>
                    <a:pt x="91579" y="65036"/>
                  </a:lnTo>
                  <a:lnTo>
                    <a:pt x="91579" y="57950"/>
                  </a:lnTo>
                  <a:lnTo>
                    <a:pt x="91579" y="50863"/>
                  </a:lnTo>
                  <a:close/>
                </a:path>
                <a:path w="186055" h="133350">
                  <a:moveTo>
                    <a:pt x="104228" y="100203"/>
                  </a:moveTo>
                  <a:lnTo>
                    <a:pt x="98488" y="94462"/>
                  </a:lnTo>
                  <a:lnTo>
                    <a:pt x="84315" y="94462"/>
                  </a:lnTo>
                  <a:lnTo>
                    <a:pt x="78574" y="100203"/>
                  </a:lnTo>
                  <a:lnTo>
                    <a:pt x="78574" y="114363"/>
                  </a:lnTo>
                  <a:lnTo>
                    <a:pt x="84315" y="120116"/>
                  </a:lnTo>
                  <a:lnTo>
                    <a:pt x="98488" y="120116"/>
                  </a:lnTo>
                  <a:lnTo>
                    <a:pt x="104228" y="114363"/>
                  </a:lnTo>
                  <a:lnTo>
                    <a:pt x="104228" y="107289"/>
                  </a:lnTo>
                  <a:lnTo>
                    <a:pt x="104228" y="100203"/>
                  </a:lnTo>
                  <a:close/>
                </a:path>
                <a:path w="186055" h="133350">
                  <a:moveTo>
                    <a:pt x="163347" y="61569"/>
                  </a:moveTo>
                  <a:lnTo>
                    <a:pt x="157568" y="55791"/>
                  </a:lnTo>
                  <a:lnTo>
                    <a:pt x="143332" y="55791"/>
                  </a:lnTo>
                  <a:lnTo>
                    <a:pt x="137553" y="61569"/>
                  </a:lnTo>
                  <a:lnTo>
                    <a:pt x="137553" y="75806"/>
                  </a:lnTo>
                  <a:lnTo>
                    <a:pt x="143332" y="81584"/>
                  </a:lnTo>
                  <a:lnTo>
                    <a:pt x="157568" y="81584"/>
                  </a:lnTo>
                  <a:lnTo>
                    <a:pt x="163347" y="75806"/>
                  </a:lnTo>
                  <a:lnTo>
                    <a:pt x="163347" y="68681"/>
                  </a:lnTo>
                  <a:lnTo>
                    <a:pt x="163347" y="61569"/>
                  </a:lnTo>
                  <a:close/>
                </a:path>
                <a:path w="186055" h="133350">
                  <a:moveTo>
                    <a:pt x="164566" y="5803"/>
                  </a:moveTo>
                  <a:lnTo>
                    <a:pt x="158762" y="0"/>
                  </a:lnTo>
                  <a:lnTo>
                    <a:pt x="144437" y="0"/>
                  </a:lnTo>
                  <a:lnTo>
                    <a:pt x="138620" y="5803"/>
                  </a:lnTo>
                  <a:lnTo>
                    <a:pt x="138620" y="20129"/>
                  </a:lnTo>
                  <a:lnTo>
                    <a:pt x="144437" y="25933"/>
                  </a:lnTo>
                  <a:lnTo>
                    <a:pt x="158762" y="25933"/>
                  </a:lnTo>
                  <a:lnTo>
                    <a:pt x="164566" y="20129"/>
                  </a:lnTo>
                  <a:lnTo>
                    <a:pt x="164566" y="12966"/>
                  </a:lnTo>
                  <a:lnTo>
                    <a:pt x="164566" y="5803"/>
                  </a:lnTo>
                  <a:close/>
                </a:path>
                <a:path w="186055" h="133350">
                  <a:moveTo>
                    <a:pt x="186055" y="113131"/>
                  </a:moveTo>
                  <a:lnTo>
                    <a:pt x="180276" y="107353"/>
                  </a:lnTo>
                  <a:lnTo>
                    <a:pt x="166014" y="107353"/>
                  </a:lnTo>
                  <a:lnTo>
                    <a:pt x="160235" y="113131"/>
                  </a:lnTo>
                  <a:lnTo>
                    <a:pt x="160235" y="127393"/>
                  </a:lnTo>
                  <a:lnTo>
                    <a:pt x="166014" y="133172"/>
                  </a:lnTo>
                  <a:lnTo>
                    <a:pt x="180276" y="133172"/>
                  </a:lnTo>
                  <a:lnTo>
                    <a:pt x="186055" y="127393"/>
                  </a:lnTo>
                  <a:lnTo>
                    <a:pt x="186055" y="120256"/>
                  </a:lnTo>
                  <a:lnTo>
                    <a:pt x="186055" y="113131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56490" y="2105440"/>
            <a:ext cx="9873204" cy="6354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93875" marR="179705">
              <a:lnSpc>
                <a:spcPct val="100400"/>
              </a:lnSpc>
              <a:spcBef>
                <a:spcPts val="95"/>
              </a:spcBef>
            </a:pPr>
            <a:r>
              <a:rPr sz="3200">
                <a:solidFill>
                  <a:srgbClr val="1D6A85"/>
                </a:solidFill>
                <a:latin typeface="Noto Sans"/>
                <a:cs typeface="Noto Sans"/>
              </a:rPr>
              <a:t>El</a:t>
            </a:r>
            <a:r>
              <a:rPr sz="3200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200" b="1">
                <a:solidFill>
                  <a:srgbClr val="1D6A85"/>
                </a:solidFill>
                <a:latin typeface="Noto Sans"/>
                <a:cs typeface="Noto Sans"/>
              </a:rPr>
              <a:t>control</a:t>
            </a:r>
            <a:r>
              <a:rPr sz="32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2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32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2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320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200" b="1">
                <a:solidFill>
                  <a:srgbClr val="1D6A85"/>
                </a:solidFill>
                <a:latin typeface="Noto Sans"/>
                <a:cs typeface="Noto Sans"/>
              </a:rPr>
              <a:t>artritis</a:t>
            </a:r>
            <a:r>
              <a:rPr sz="3200" b="1" spc="-10">
                <a:solidFill>
                  <a:srgbClr val="1D6A85"/>
                </a:solidFill>
                <a:latin typeface="Noto Sans"/>
                <a:cs typeface="Noto Sans"/>
              </a:rPr>
              <a:t> psoriásica </a:t>
            </a:r>
            <a:r>
              <a:rPr sz="3200" b="1">
                <a:solidFill>
                  <a:srgbClr val="1D6A85"/>
                </a:solidFill>
                <a:latin typeface="Noto Sans"/>
                <a:cs typeface="Noto Sans"/>
              </a:rPr>
              <a:t>en</a:t>
            </a:r>
            <a:r>
              <a:rPr sz="320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3200" b="1">
                <a:solidFill>
                  <a:srgbClr val="1D6A85"/>
                </a:solidFill>
                <a:latin typeface="Noto Sans"/>
                <a:cs typeface="Noto Sans"/>
              </a:rPr>
              <a:t>pacientes con psoriasis </a:t>
            </a:r>
            <a:r>
              <a:rPr sz="3200" spc="-10">
                <a:solidFill>
                  <a:srgbClr val="1D6A85"/>
                </a:solidFill>
                <a:latin typeface="Noto Sans"/>
                <a:cs typeface="Noto Sans"/>
              </a:rPr>
              <a:t>requiere:</a:t>
            </a:r>
            <a:endParaRPr sz="3200">
              <a:latin typeface="Noto Sans"/>
              <a:cs typeface="Noto Sans"/>
            </a:endParaRPr>
          </a:p>
          <a:p>
            <a:pPr marL="516890" marR="1044575" indent="-504190">
              <a:spcBef>
                <a:spcPts val="4270"/>
              </a:spcBef>
              <a:buChar char="•"/>
              <a:tabLst>
                <a:tab pos="516890" algn="l"/>
              </a:tabLst>
            </a:pP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Cribado</a:t>
            </a:r>
            <a:r>
              <a:rPr sz="2800" b="1" spc="-12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regular</a:t>
            </a:r>
            <a:r>
              <a:rPr sz="2800" b="1" spc="-12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800" b="1" spc="-114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EB959D"/>
                </a:solidFill>
                <a:latin typeface="Noto Sans"/>
                <a:cs typeface="Noto Sans"/>
              </a:rPr>
              <a:t>síntomas musculoesqueléticos</a:t>
            </a:r>
            <a:r>
              <a:rPr sz="2800" b="1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para</a:t>
            </a:r>
            <a:r>
              <a:rPr sz="2800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detectar</a:t>
            </a:r>
            <a:r>
              <a:rPr sz="2800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25">
                <a:solidFill>
                  <a:srgbClr val="EB959D"/>
                </a:solidFill>
                <a:latin typeface="Noto Sans"/>
                <a:cs typeface="Noto Sans"/>
              </a:rPr>
              <a:t>APs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precozmente</a:t>
            </a:r>
            <a:r>
              <a:rPr sz="2800" spc="-1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y</a:t>
            </a:r>
            <a:r>
              <a:rPr sz="2800" spc="-1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evitar</a:t>
            </a:r>
            <a:r>
              <a:rPr sz="2800" spc="-1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retrasos</a:t>
            </a:r>
            <a:r>
              <a:rPr sz="2800" spc="-1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diagnósticos.</a:t>
            </a:r>
            <a:endParaRPr sz="2800">
              <a:latin typeface="Noto Sans"/>
              <a:cs typeface="Noto Sans"/>
            </a:endParaRPr>
          </a:p>
          <a:p>
            <a:pPr marL="516890" marR="5080" indent="-504190">
              <a:spcBef>
                <a:spcPts val="1725"/>
              </a:spcBef>
              <a:buChar char="•"/>
              <a:tabLst>
                <a:tab pos="516890" algn="l"/>
              </a:tabLst>
            </a:pP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Detección</a:t>
            </a:r>
            <a:r>
              <a:rPr sz="2800" b="1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EB959D"/>
                </a:solidFill>
                <a:latin typeface="Noto Sans"/>
                <a:cs typeface="Noto Sans"/>
              </a:rPr>
              <a:t>temprana</a:t>
            </a:r>
            <a:r>
              <a:rPr sz="2800" b="1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800" b="1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inflamación</a:t>
            </a:r>
            <a:r>
              <a:rPr sz="2800" b="1" spc="-13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EB959D"/>
                </a:solidFill>
                <a:latin typeface="Noto Sans"/>
                <a:cs typeface="Noto Sans"/>
              </a:rPr>
              <a:t>articular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y</a:t>
            </a:r>
            <a:r>
              <a:rPr sz="2800" b="1" spc="-12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daño</a:t>
            </a:r>
            <a:r>
              <a:rPr sz="2800" b="1" spc="-114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EB959D"/>
                </a:solidFill>
                <a:latin typeface="Noto Sans"/>
                <a:cs typeface="Noto Sans"/>
              </a:rPr>
              <a:t>estructural</a:t>
            </a:r>
            <a:r>
              <a:rPr sz="2800" b="1" spc="-114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mediante</a:t>
            </a:r>
            <a:r>
              <a:rPr sz="2800" spc="-114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coordinación</a:t>
            </a:r>
            <a:r>
              <a:rPr sz="2800" spc="-114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entre dermatología</a:t>
            </a:r>
            <a:r>
              <a:rPr sz="2800" spc="-7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y</a:t>
            </a:r>
            <a:r>
              <a:rPr sz="2800" spc="-7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reumatología</a:t>
            </a:r>
            <a:r>
              <a:rPr sz="2800" spc="-7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para</a:t>
            </a:r>
            <a:r>
              <a:rPr sz="2800" spc="-7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confirmar</a:t>
            </a:r>
            <a:r>
              <a:rPr sz="2800" spc="-7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25">
                <a:solidFill>
                  <a:srgbClr val="EB959D"/>
                </a:solidFill>
                <a:latin typeface="Noto Sans"/>
                <a:cs typeface="Noto Sans"/>
              </a:rPr>
              <a:t>el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diagnóstico</a:t>
            </a:r>
            <a:r>
              <a:rPr sz="2800" spc="-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e</a:t>
            </a:r>
            <a:r>
              <a:rPr sz="2800" spc="-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iniciar</a:t>
            </a:r>
            <a:r>
              <a:rPr sz="2800" spc="-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tratamiento</a:t>
            </a:r>
            <a:r>
              <a:rPr sz="2800" spc="-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dirigido.</a:t>
            </a:r>
            <a:endParaRPr sz="2800">
              <a:latin typeface="Noto Sans"/>
              <a:cs typeface="Noto Sans"/>
            </a:endParaRPr>
          </a:p>
          <a:p>
            <a:pPr marL="516890" marR="111760" indent="-504190">
              <a:spcBef>
                <a:spcPts val="1720"/>
              </a:spcBef>
              <a:buChar char="•"/>
              <a:tabLst>
                <a:tab pos="516890" algn="l"/>
              </a:tabLst>
            </a:pPr>
            <a:r>
              <a:rPr sz="2800" b="1" spc="-10">
                <a:solidFill>
                  <a:srgbClr val="EB959D"/>
                </a:solidFill>
                <a:latin typeface="Noto Sans"/>
                <a:cs typeface="Noto Sans"/>
              </a:rPr>
              <a:t>Seguimiento</a:t>
            </a:r>
            <a:r>
              <a:rPr sz="2800" b="1" spc="-11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 spc="-10">
                <a:solidFill>
                  <a:srgbClr val="EB959D"/>
                </a:solidFill>
                <a:latin typeface="Noto Sans"/>
                <a:cs typeface="Noto Sans"/>
              </a:rPr>
              <a:t>multidisciplinar</a:t>
            </a:r>
            <a:r>
              <a:rPr sz="2800" b="1" spc="-11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b="1">
                <a:solidFill>
                  <a:srgbClr val="EB959D"/>
                </a:solidFill>
                <a:latin typeface="Noto Sans"/>
                <a:cs typeface="Noto Sans"/>
              </a:rPr>
              <a:t>continuo</a:t>
            </a:r>
            <a:r>
              <a:rPr sz="2800" b="1" spc="-11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20">
                <a:solidFill>
                  <a:srgbClr val="EB959D"/>
                </a:solidFill>
                <a:latin typeface="Noto Sans"/>
                <a:cs typeface="Noto Sans"/>
              </a:rPr>
              <a:t>para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abordar</a:t>
            </a:r>
            <a:r>
              <a:rPr sz="2800" spc="-9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comorbilidades</a:t>
            </a:r>
            <a:r>
              <a:rPr sz="2800" spc="-9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y</a:t>
            </a:r>
            <a:r>
              <a:rPr sz="2800" spc="-9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optimizar</a:t>
            </a:r>
            <a:r>
              <a:rPr sz="2800" spc="-9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la</a:t>
            </a:r>
            <a:r>
              <a:rPr sz="2800" spc="-9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respuesta terapéutica</a:t>
            </a:r>
            <a:r>
              <a:rPr sz="2800" spc="-13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mediante</a:t>
            </a:r>
            <a:r>
              <a:rPr sz="2800" spc="-1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>
                <a:solidFill>
                  <a:srgbClr val="EB959D"/>
                </a:solidFill>
                <a:latin typeface="Noto Sans"/>
                <a:cs typeface="Noto Sans"/>
              </a:rPr>
              <a:t>ajustes</a:t>
            </a:r>
            <a:r>
              <a:rPr sz="2800" spc="-12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800" spc="-10">
                <a:solidFill>
                  <a:srgbClr val="EB959D"/>
                </a:solidFill>
                <a:latin typeface="Noto Sans"/>
                <a:cs typeface="Noto Sans"/>
              </a:rPr>
              <a:t>precoces.</a:t>
            </a:r>
            <a:endParaRPr sz="2800">
              <a:latin typeface="Noto Sans"/>
              <a:cs typeface="Noto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3279" y="9533357"/>
            <a:ext cx="18110835" cy="4368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Mease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PJ,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Gladman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DD,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Collier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DH,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Early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recognition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diagnosis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arthritis: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recommendations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GRAPPA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2019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update.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i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Rheumatol.</a:t>
            </a:r>
            <a:r>
              <a:rPr sz="1300" i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2020;47(1):20–27;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Schaefer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45">
                <a:solidFill>
                  <a:srgbClr val="939598"/>
                </a:solidFill>
                <a:latin typeface="Noto Sans"/>
                <a:cs typeface="Noto Sans"/>
              </a:rPr>
              <a:t>CP,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Mease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PJ,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Georges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Assessment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impact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diagnostic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delay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clinical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outcomes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Rheumatol</a:t>
            </a:r>
            <a:r>
              <a:rPr sz="1300" i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Ther.</a:t>
            </a:r>
            <a:r>
              <a:rPr sz="1300" i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2020;7(3):521–536;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Ritchlin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CT,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Colbert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RA,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Gladman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DD.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Psoriatic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arthritis.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N</a:t>
            </a:r>
            <a:r>
              <a:rPr sz="1300" i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Engl</a:t>
            </a:r>
            <a:r>
              <a:rPr sz="1300" i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i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i="1">
                <a:solidFill>
                  <a:srgbClr val="939598"/>
                </a:solidFill>
                <a:latin typeface="Noto Sans"/>
                <a:cs typeface="Noto Sans"/>
              </a:rPr>
              <a:t>Med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2017;376:957–970.</a:t>
            </a:r>
            <a:endParaRPr sz="1300">
              <a:latin typeface="Noto Sans"/>
              <a:cs typeface="Noto San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33377" y="241090"/>
            <a:ext cx="12640673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t>ARTRITIS</a:t>
            </a:r>
            <a:r>
              <a:rPr spc="-40"/>
              <a:t> </a:t>
            </a:r>
            <a:r>
              <a:t>PSORIÁSICA</a:t>
            </a:r>
            <a:r>
              <a:rPr spc="-35"/>
              <a:t> </a:t>
            </a:r>
            <a:r>
              <a:t>–</a:t>
            </a:r>
            <a:r>
              <a:rPr spc="-35"/>
              <a:t> </a:t>
            </a:r>
            <a:r>
              <a:rPr spc="-10"/>
              <a:t>IMPORTANCIA</a:t>
            </a:r>
            <a:r>
              <a:rPr spc="-40"/>
              <a:t> </a:t>
            </a:r>
            <a:r>
              <a:t>DEL</a:t>
            </a:r>
            <a:r>
              <a:rPr spc="-35"/>
              <a:t> </a:t>
            </a:r>
            <a:r>
              <a:t>ABORDAJE</a:t>
            </a:r>
            <a:r>
              <a:rPr spc="-35"/>
              <a:t> </a:t>
            </a:r>
            <a:r>
              <a:rPr spc="-10"/>
              <a:t>PRECOZ </a:t>
            </a:r>
            <a:r>
              <a:t>Y </a:t>
            </a:r>
            <a:r>
              <a:rPr spc="-10"/>
              <a:t>COORDINADO</a:t>
            </a:r>
          </a:p>
        </p:txBody>
      </p:sp>
      <p:sp>
        <p:nvSpPr>
          <p:cNvPr id="20" name="object 20"/>
          <p:cNvSpPr/>
          <p:nvPr/>
        </p:nvSpPr>
        <p:spPr>
          <a:xfrm>
            <a:off x="15600962" y="-3"/>
            <a:ext cx="3556000" cy="942975"/>
          </a:xfrm>
          <a:custGeom>
            <a:avLst/>
            <a:gdLst/>
            <a:ahLst/>
            <a:cxnLst/>
            <a:rect l="l" t="t" r="r" b="b"/>
            <a:pathLst>
              <a:path w="3556000" h="942975">
                <a:moveTo>
                  <a:pt x="3555504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3309700" y="942641"/>
                </a:lnTo>
                <a:lnTo>
                  <a:pt x="3359238" y="937647"/>
                </a:lnTo>
                <a:lnTo>
                  <a:pt x="3405378" y="923325"/>
                </a:lnTo>
                <a:lnTo>
                  <a:pt x="3447132" y="900662"/>
                </a:lnTo>
                <a:lnTo>
                  <a:pt x="3483510" y="870647"/>
                </a:lnTo>
                <a:lnTo>
                  <a:pt x="3513525" y="834269"/>
                </a:lnTo>
                <a:lnTo>
                  <a:pt x="3536187" y="792515"/>
                </a:lnTo>
                <a:lnTo>
                  <a:pt x="3550510" y="746375"/>
                </a:lnTo>
                <a:lnTo>
                  <a:pt x="3555504" y="696837"/>
                </a:lnTo>
                <a:lnTo>
                  <a:pt x="3555504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6015020" y="229189"/>
            <a:ext cx="2727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Noto Sans"/>
                <a:cs typeface="Noto Sans"/>
              </a:rPr>
              <a:t>Artritis </a:t>
            </a: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psoriásica</a:t>
            </a:r>
            <a:endParaRPr sz="2400">
              <a:latin typeface="Noto Sans"/>
              <a:cs typeface="Noto San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Imagen 35">
            <a:extLst>
              <a:ext uri="{FF2B5EF4-FFF2-40B4-BE49-F238E27FC236}">
                <a16:creationId xmlns:a16="http://schemas.microsoft.com/office/drawing/2014/main" id="{40CA18B9-2673-6FDB-F906-2834A5F0B9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81146" y="2086065"/>
            <a:ext cx="2256086" cy="225608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BD9A0-F802-501B-0C96-DCA2F9658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0D6E0-2334-EBC3-F321-20C4B421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7"/>
          <a:stretch>
            <a:fillRect/>
          </a:stretch>
        </p:blipFill>
        <p:spPr>
          <a:xfrm>
            <a:off x="8936" y="0"/>
            <a:ext cx="20101514" cy="10226675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D0836141-B64D-EF37-373F-5EEAFB2D3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78354" y="3631069"/>
            <a:ext cx="12209976" cy="3217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 indent="233679" algn="ctr">
              <a:lnSpc>
                <a:spcPct val="110100"/>
              </a:lnSpc>
              <a:spcBef>
                <a:spcPts val="90"/>
              </a:spcBef>
            </a:pPr>
            <a:r>
              <a:rPr sz="4800" b="0">
                <a:solidFill>
                  <a:srgbClr val="7F8487"/>
                </a:solidFill>
              </a:rPr>
              <a:t>Tratar</a:t>
            </a:r>
            <a:r>
              <a:rPr sz="4800" b="0" spc="-30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psoriasis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forma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precoz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eficaz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puede</a:t>
            </a:r>
            <a:r>
              <a:rPr sz="4800" b="0" spc="-25">
                <a:solidFill>
                  <a:srgbClr val="7F8487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detener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el</a:t>
            </a:r>
            <a:r>
              <a:rPr sz="4800" spc="-25">
                <a:solidFill>
                  <a:srgbClr val="EB959D"/>
                </a:solidFill>
              </a:rPr>
              <a:t> </a:t>
            </a:r>
            <a:r>
              <a:rPr sz="4800" spc="-10">
                <a:solidFill>
                  <a:srgbClr val="EB959D"/>
                </a:solidFill>
              </a:rPr>
              <a:t>efecto </a:t>
            </a:r>
            <a:r>
              <a:rPr sz="4800">
                <a:solidFill>
                  <a:srgbClr val="EB959D"/>
                </a:solidFill>
              </a:rPr>
              <a:t>dominó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y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evitar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>
                <a:solidFill>
                  <a:srgbClr val="EB959D"/>
                </a:solidFill>
              </a:rPr>
              <a:t>las complicaciones</a:t>
            </a:r>
            <a:r>
              <a:rPr sz="4800" spc="-5">
                <a:solidFill>
                  <a:srgbClr val="EB959D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de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las</a:t>
            </a:r>
            <a:r>
              <a:rPr sz="4800" b="0" spc="-5">
                <a:solidFill>
                  <a:srgbClr val="7F8487"/>
                </a:solidFill>
              </a:rPr>
              <a:t> </a:t>
            </a:r>
            <a:r>
              <a:rPr sz="4800" b="0">
                <a:solidFill>
                  <a:srgbClr val="7F8487"/>
                </a:solidFill>
              </a:rPr>
              <a:t>comorbilidades </a:t>
            </a:r>
            <a:r>
              <a:rPr sz="4800" b="0" spc="-10">
                <a:solidFill>
                  <a:srgbClr val="7F8487"/>
                </a:solidFill>
              </a:rPr>
              <a:t>asociadas.</a:t>
            </a:r>
            <a:r>
              <a:rPr sz="4400" b="0" spc="-15" baseline="31944">
                <a:solidFill>
                  <a:srgbClr val="7F8487"/>
                </a:solidFill>
              </a:rPr>
              <a:t>1</a:t>
            </a:r>
            <a:endParaRPr sz="4400" baseline="31944"/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D4690731-1368-2207-A6E1-A6D4D0BC3D03}"/>
              </a:ext>
            </a:extLst>
          </p:cNvPr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-2139385" y="3020178"/>
            <a:ext cx="7623238" cy="5831021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77400CB6-DD6D-7A32-F9E8-86037EE3978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326122" y="144006"/>
            <a:ext cx="3594850" cy="4720401"/>
          </a:xfrm>
          <a:prstGeom prst="rect">
            <a:avLst/>
          </a:prstGeom>
        </p:spPr>
      </p:pic>
      <p:grpSp>
        <p:nvGrpSpPr>
          <p:cNvPr id="19" name="object 19">
            <a:extLst>
              <a:ext uri="{FF2B5EF4-FFF2-40B4-BE49-F238E27FC236}">
                <a16:creationId xmlns:a16="http://schemas.microsoft.com/office/drawing/2014/main" id="{D1AF2EEB-69CC-1C7E-424C-FFBAB3C70F37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2122FABB-2D0F-F03C-40FD-4E44D826288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7BF646FF-A8D0-DFA8-B68B-E49FB7FDBD9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FBE3A30F-E73B-215C-5BBE-6B22802B984D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79A2DA2-B4BA-4AA8-F0B1-0AA5819A22E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36949D73-6F87-94BE-F346-EF491F47C66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828D909C-730D-AFAE-6C85-1AD674ABE727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5B7D5DF2-C2DA-D54F-B432-DDD7C27A64C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3FBDB506-4193-2767-89F2-BC4422DAC7FA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EB9DAE87-7E4A-7C8D-B80C-44E94DC5885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7206A721-4BF3-BC43-6603-C1AFD1216F34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5A0851E9-4A11-538C-BEDD-3B6535F9A99F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9301FD0B-EC20-9F08-5A96-15EA2B5C26F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5248C923-DA7E-0E11-9582-3C0C15B9C59E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81FC6420-C27F-3099-665A-5218C6A00C64}"/>
              </a:ext>
            </a:extLst>
          </p:cNvPr>
          <p:cNvSpPr txBox="1"/>
          <p:nvPr/>
        </p:nvSpPr>
        <p:spPr>
          <a:xfrm>
            <a:off x="3285099" y="10402457"/>
            <a:ext cx="13533364" cy="710003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CV:</a:t>
            </a:r>
            <a:r>
              <a:rPr sz="1300" b="1" spc="-1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chemeClr val="bg1"/>
                </a:solidFill>
                <a:latin typeface="Noto Sans"/>
                <a:cs typeface="Noto Sans"/>
              </a:rPr>
              <a:t>cardiovascular.</a:t>
            </a:r>
            <a:endParaRPr sz="1300">
              <a:solidFill>
                <a:schemeClr val="bg1"/>
              </a:solidFill>
              <a:latin typeface="Noto Sans"/>
              <a:cs typeface="Noto Sans"/>
            </a:endParaRPr>
          </a:p>
          <a:p>
            <a:pPr marL="38100" marR="30480">
              <a:lnSpc>
                <a:spcPct val="108900"/>
              </a:lnSpc>
              <a:spcBef>
                <a:spcPts val="229"/>
              </a:spcBef>
            </a:pPr>
            <a:r>
              <a:rPr sz="13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sz="1300" b="1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International Federation of Psoriasis Associations (IFPA). World Psoriasis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Day 2022: Breaking the Chain. Disponible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en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https://ifpa-pso.com/world-psoriasis-day.</a:t>
            </a:r>
            <a:r>
              <a:rPr sz="1300" spc="-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Acceso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: 28 </a:t>
            </a:r>
            <a:r>
              <a:rPr lang="en-US" sz="1300" err="1">
                <a:solidFill>
                  <a:schemeClr val="bg1"/>
                </a:solidFill>
                <a:latin typeface="Noto Sans"/>
                <a:cs typeface="Noto Sans"/>
              </a:rPr>
              <a:t>nov</a:t>
            </a:r>
            <a:r>
              <a:rPr sz="1300">
                <a:solidFill>
                  <a:schemeClr val="bg1"/>
                </a:solidFill>
                <a:latin typeface="Noto Sans"/>
                <a:cs typeface="Noto Sans"/>
              </a:rPr>
              <a:t> 2025; </a:t>
            </a: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D49DB762-EC5E-DCAC-AE1C-29CF17F3AE72}"/>
              </a:ext>
            </a:extLst>
          </p:cNvPr>
          <p:cNvSpPr txBox="1">
            <a:spLocks/>
          </p:cNvSpPr>
          <p:nvPr/>
        </p:nvSpPr>
        <p:spPr>
          <a:xfrm>
            <a:off x="1131667" y="1071282"/>
            <a:ext cx="16569746" cy="7798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38100" marR="30480" indent="233679" algn="l">
              <a:lnSpc>
                <a:spcPct val="110100"/>
              </a:lnSpc>
              <a:spcBef>
                <a:spcPts val="90"/>
              </a:spcBef>
            </a:pPr>
            <a:r>
              <a:rPr lang="es-ES" sz="4800">
                <a:solidFill>
                  <a:srgbClr val="1D6985"/>
                </a:solidFill>
              </a:rPr>
              <a:t>PSORIASIS Y WYNZORA</a:t>
            </a:r>
            <a:endParaRPr lang="es-ES" sz="4400">
              <a:solidFill>
                <a:srgbClr val="1D69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09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1905B-E859-BF6A-E56C-8ACFD419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>
            <a:extLst>
              <a:ext uri="{FF2B5EF4-FFF2-40B4-BE49-F238E27FC236}">
                <a16:creationId xmlns:a16="http://schemas.microsoft.com/office/drawing/2014/main" id="{4DED9254-C1E5-C3FF-0DE7-220B62B695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69B614C2-A89D-7147-0CF6-0C537730B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1667" y="516118"/>
            <a:ext cx="12640673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/>
              <a:t>TRATAMIENTO DE LA PSORIASIS</a:t>
            </a:r>
            <a:r>
              <a:rPr lang="es-ES_tradnl" baseline="30000"/>
              <a:t>1</a:t>
            </a:r>
            <a:r>
              <a:rPr lang="es-ES_tradnl"/>
              <a:t> </a:t>
            </a:r>
            <a:endParaRPr spc="-10"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F397C9BE-EFE2-F0D6-AECE-06AC24BBCC8A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87D090DA-8E94-7570-1FC6-2023A47F9B5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1478A5E6-95AD-E37D-20E1-F90BBA7CD9D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FDC64030-BD29-5870-C404-93AE19D5A189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FCAE54CA-FE05-72D9-AA48-C040E415162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18809C22-8A92-6A26-9261-0FEDB947C54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9FAA7A01-C3B6-D241-73BC-8C8830562059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C8C9D0DF-F39F-51D6-BA54-B5551EF314E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13BC3F9E-ABED-3A3E-B598-8909349C747D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B90ECB38-9912-2DBB-92FC-F100464D833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B18E5FDB-56FE-F189-041E-CE5CFC92ECEF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73507E6D-4A2C-3F54-982D-CBEFDCF0D1E9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8653216A-CD0C-1A9D-7A0D-8F6BEC5C6BE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9B9EAFCB-3D52-83DD-7B4F-9156C1EE850A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8F9F3033-2322-43C3-C4AA-FB39C77B23C4}"/>
              </a:ext>
            </a:extLst>
          </p:cNvPr>
          <p:cNvSpPr/>
          <p:nvPr/>
        </p:nvSpPr>
        <p:spPr>
          <a:xfrm>
            <a:off x="7047230" y="6541113"/>
            <a:ext cx="121655" cy="190930"/>
          </a:xfrm>
          <a:custGeom>
            <a:avLst/>
            <a:gdLst>
              <a:gd name="connsiteX0" fmla="*/ 70229 w 71248"/>
              <a:gd name="connsiteY0" fmla="*/ 120582 h 121596"/>
              <a:gd name="connsiteX1" fmla="*/ 70229 w 71248"/>
              <a:gd name="connsiteY1" fmla="*/ 120582 h 121596"/>
              <a:gd name="connsiteX2" fmla="*/ 70229 w 71248"/>
              <a:gd name="connsiteY2" fmla="*/ 115673 h 121596"/>
              <a:gd name="connsiteX3" fmla="*/ 27796 w 71248"/>
              <a:gd name="connsiteY3" fmla="*/ 73288 h 121596"/>
              <a:gd name="connsiteX4" fmla="*/ 9946 w 71248"/>
              <a:gd name="connsiteY4" fmla="*/ 2460 h 121596"/>
              <a:gd name="connsiteX5" fmla="*/ 8503 w 71248"/>
              <a:gd name="connsiteY5" fmla="*/ 1021 h 121596"/>
              <a:gd name="connsiteX6" fmla="*/ 2682 w 71248"/>
              <a:gd name="connsiteY6" fmla="*/ 2579 h 121596"/>
              <a:gd name="connsiteX7" fmla="*/ 22876 w 71248"/>
              <a:gd name="connsiteY7" fmla="*/ 78195 h 121596"/>
              <a:gd name="connsiteX8" fmla="*/ 65311 w 71248"/>
              <a:gd name="connsiteY8" fmla="*/ 120580 h 121596"/>
              <a:gd name="connsiteX9" fmla="*/ 70226 w 71248"/>
              <a:gd name="connsiteY9" fmla="*/ 120580 h 12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48" h="121596">
                <a:moveTo>
                  <a:pt x="70229" y="120582"/>
                </a:moveTo>
                <a:lnTo>
                  <a:pt x="70229" y="120582"/>
                </a:lnTo>
                <a:cubicBezTo>
                  <a:pt x="71588" y="119227"/>
                  <a:pt x="71588" y="117028"/>
                  <a:pt x="70229" y="115673"/>
                </a:cubicBezTo>
                <a:lnTo>
                  <a:pt x="27796" y="73288"/>
                </a:lnTo>
                <a:cubicBezTo>
                  <a:pt x="8635" y="54152"/>
                  <a:pt x="2685" y="26741"/>
                  <a:pt x="9946" y="2460"/>
                </a:cubicBezTo>
                <a:lnTo>
                  <a:pt x="8503" y="1021"/>
                </a:lnTo>
                <a:cubicBezTo>
                  <a:pt x="6608" y="-873"/>
                  <a:pt x="3375" y="-5"/>
                  <a:pt x="2682" y="2579"/>
                </a:cubicBezTo>
                <a:cubicBezTo>
                  <a:pt x="-4327" y="28691"/>
                  <a:pt x="2401" y="57749"/>
                  <a:pt x="22876" y="78195"/>
                </a:cubicBezTo>
                <a:lnTo>
                  <a:pt x="65311" y="120580"/>
                </a:lnTo>
                <a:cubicBezTo>
                  <a:pt x="66668" y="121935"/>
                  <a:pt x="68869" y="121935"/>
                  <a:pt x="70226" y="120580"/>
                </a:cubicBezTo>
                <a:close/>
              </a:path>
            </a:pathLst>
          </a:custGeom>
          <a:solidFill>
            <a:srgbClr val="FEFEFE"/>
          </a:solidFill>
          <a:ln w="2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507846" rtl="0">
              <a:defRPr/>
            </a:pPr>
            <a:endParaRPr lang="es-ES" sz="2700" kern="1200">
              <a:solidFill>
                <a:prstClr val="black"/>
              </a:solidFill>
              <a:latin typeface="Noto Sans "/>
              <a:cs typeface="Arial" panose="020B0604020202020204" pitchFamily="34" charset="0"/>
            </a:endParaRPr>
          </a:p>
        </p:txBody>
      </p:sp>
      <p:grpSp>
        <p:nvGrpSpPr>
          <p:cNvPr id="38" name="Grupo 13">
            <a:extLst>
              <a:ext uri="{FF2B5EF4-FFF2-40B4-BE49-F238E27FC236}">
                <a16:creationId xmlns:a16="http://schemas.microsoft.com/office/drawing/2014/main" id="{A4C6845A-7BFB-4EDD-C393-41D9CD348B14}"/>
              </a:ext>
            </a:extLst>
          </p:cNvPr>
          <p:cNvGrpSpPr/>
          <p:nvPr/>
        </p:nvGrpSpPr>
        <p:grpSpPr>
          <a:xfrm>
            <a:off x="785015" y="3428561"/>
            <a:ext cx="5255004" cy="645555"/>
            <a:chOff x="547445" y="2387477"/>
            <a:chExt cx="2930641" cy="391493"/>
          </a:xfrm>
        </p:grpSpPr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B861D347-5D3B-D152-EEF1-D83D5143F838}"/>
                </a:ext>
              </a:extLst>
            </p:cNvPr>
            <p:cNvSpPr/>
            <p:nvPr/>
          </p:nvSpPr>
          <p:spPr>
            <a:xfrm>
              <a:off x="547445" y="2387477"/>
              <a:ext cx="386645" cy="379305"/>
            </a:xfrm>
            <a:custGeom>
              <a:avLst/>
              <a:gdLst>
                <a:gd name="connsiteX0" fmla="*/ 269913 w 406037"/>
                <a:gd name="connsiteY0" fmla="*/ 380886 h 398329"/>
                <a:gd name="connsiteX1" fmla="*/ 279492 w 406037"/>
                <a:gd name="connsiteY1" fmla="*/ 371197 h 398329"/>
                <a:gd name="connsiteX2" fmla="*/ 279850 w 406037"/>
                <a:gd name="connsiteY2" fmla="*/ 370827 h 398329"/>
                <a:gd name="connsiteX3" fmla="*/ 300865 w 406037"/>
                <a:gd name="connsiteY3" fmla="*/ 357700 h 398329"/>
                <a:gd name="connsiteX4" fmla="*/ 320206 w 406037"/>
                <a:gd name="connsiteY4" fmla="*/ 369831 h 398329"/>
                <a:gd name="connsiteX5" fmla="*/ 321060 w 406037"/>
                <a:gd name="connsiteY5" fmla="*/ 370880 h 398329"/>
                <a:gd name="connsiteX6" fmla="*/ 331284 w 406037"/>
                <a:gd name="connsiteY6" fmla="*/ 380886 h 398329"/>
                <a:gd name="connsiteX7" fmla="*/ 269913 w 406037"/>
                <a:gd name="connsiteY7" fmla="*/ 380886 h 398329"/>
                <a:gd name="connsiteX8" fmla="*/ 128805 w 406037"/>
                <a:gd name="connsiteY8" fmla="*/ 371475 h 398329"/>
                <a:gd name="connsiteX9" fmla="*/ 150025 w 406037"/>
                <a:gd name="connsiteY9" fmla="*/ 359331 h 398329"/>
                <a:gd name="connsiteX10" fmla="*/ 151144 w 406037"/>
                <a:gd name="connsiteY10" fmla="*/ 359331 h 398329"/>
                <a:gd name="connsiteX11" fmla="*/ 172293 w 406037"/>
                <a:gd name="connsiteY11" fmla="*/ 371475 h 398329"/>
                <a:gd name="connsiteX12" fmla="*/ 181654 w 406037"/>
                <a:gd name="connsiteY12" fmla="*/ 380886 h 398329"/>
                <a:gd name="connsiteX13" fmla="*/ 119434 w 406037"/>
                <a:gd name="connsiteY13" fmla="*/ 380886 h 398329"/>
                <a:gd name="connsiteX14" fmla="*/ 128805 w 406037"/>
                <a:gd name="connsiteY14" fmla="*/ 371475 h 398329"/>
                <a:gd name="connsiteX15" fmla="*/ 17703 w 406037"/>
                <a:gd name="connsiteY15" fmla="*/ 325166 h 398329"/>
                <a:gd name="connsiteX16" fmla="*/ 26612 w 406037"/>
                <a:gd name="connsiteY16" fmla="*/ 295526 h 398329"/>
                <a:gd name="connsiteX17" fmla="*/ 33259 w 406037"/>
                <a:gd name="connsiteY17" fmla="*/ 302165 h 398329"/>
                <a:gd name="connsiteX18" fmla="*/ 26878 w 406037"/>
                <a:gd name="connsiteY18" fmla="*/ 325156 h 398329"/>
                <a:gd name="connsiteX19" fmla="*/ 74949 w 406037"/>
                <a:gd name="connsiteY19" fmla="*/ 370941 h 398329"/>
                <a:gd name="connsiteX20" fmla="*/ 109117 w 406037"/>
                <a:gd name="connsiteY20" fmla="*/ 352241 h 398329"/>
                <a:gd name="connsiteX21" fmla="*/ 150025 w 406037"/>
                <a:gd name="connsiteY21" fmla="*/ 330595 h 398329"/>
                <a:gd name="connsiteX22" fmla="*/ 151144 w 406037"/>
                <a:gd name="connsiteY22" fmla="*/ 330595 h 398329"/>
                <a:gd name="connsiteX23" fmla="*/ 192002 w 406037"/>
                <a:gd name="connsiteY23" fmla="*/ 352241 h 398329"/>
                <a:gd name="connsiteX24" fmla="*/ 226126 w 406037"/>
                <a:gd name="connsiteY24" fmla="*/ 370953 h 398329"/>
                <a:gd name="connsiteX25" fmla="*/ 260405 w 406037"/>
                <a:gd name="connsiteY25" fmla="*/ 352089 h 398329"/>
                <a:gd name="connsiteX26" fmla="*/ 300986 w 406037"/>
                <a:gd name="connsiteY26" fmla="*/ 330668 h 398329"/>
                <a:gd name="connsiteX27" fmla="*/ 339448 w 406037"/>
                <a:gd name="connsiteY27" fmla="*/ 350891 h 398329"/>
                <a:gd name="connsiteX28" fmla="*/ 340744 w 406037"/>
                <a:gd name="connsiteY28" fmla="*/ 352276 h 398329"/>
                <a:gd name="connsiteX29" fmla="*/ 372550 w 406037"/>
                <a:gd name="connsiteY29" fmla="*/ 370943 h 398329"/>
                <a:gd name="connsiteX30" fmla="*/ 374018 w 406037"/>
                <a:gd name="connsiteY30" fmla="*/ 370976 h 398329"/>
                <a:gd name="connsiteX31" fmla="*/ 374378 w 406037"/>
                <a:gd name="connsiteY31" fmla="*/ 370966 h 398329"/>
                <a:gd name="connsiteX32" fmla="*/ 378959 w 406037"/>
                <a:gd name="connsiteY32" fmla="*/ 375541 h 398329"/>
                <a:gd name="connsiteX33" fmla="*/ 374520 w 406037"/>
                <a:gd name="connsiteY33" fmla="*/ 380129 h 398329"/>
                <a:gd name="connsiteX34" fmla="*/ 373995 w 406037"/>
                <a:gd name="connsiteY34" fmla="*/ 380108 h 398329"/>
                <a:gd name="connsiteX35" fmla="*/ 372803 w 406037"/>
                <a:gd name="connsiteY35" fmla="*/ 380118 h 398329"/>
                <a:gd name="connsiteX36" fmla="*/ 334023 w 406037"/>
                <a:gd name="connsiteY36" fmla="*/ 358576 h 398329"/>
                <a:gd name="connsiteX37" fmla="*/ 333168 w 406037"/>
                <a:gd name="connsiteY37" fmla="*/ 357662 h 398329"/>
                <a:gd name="connsiteX38" fmla="*/ 300862 w 406037"/>
                <a:gd name="connsiteY38" fmla="*/ 339957 h 398329"/>
                <a:gd name="connsiteX39" fmla="*/ 266890 w 406037"/>
                <a:gd name="connsiteY39" fmla="*/ 358759 h 398329"/>
                <a:gd name="connsiteX40" fmla="*/ 266520 w 406037"/>
                <a:gd name="connsiteY40" fmla="*/ 359179 h 398329"/>
                <a:gd name="connsiteX41" fmla="*/ 226093 w 406037"/>
                <a:gd name="connsiteY41" fmla="*/ 380640 h 398329"/>
                <a:gd name="connsiteX42" fmla="*/ 185258 w 406037"/>
                <a:gd name="connsiteY42" fmla="*/ 359539 h 398329"/>
                <a:gd name="connsiteX43" fmla="*/ 151141 w 406037"/>
                <a:gd name="connsiteY43" fmla="*/ 341885 h 398329"/>
                <a:gd name="connsiteX44" fmla="*/ 150023 w 406037"/>
                <a:gd name="connsiteY44" fmla="*/ 341885 h 398329"/>
                <a:gd name="connsiteX45" fmla="*/ 115835 w 406037"/>
                <a:gd name="connsiteY45" fmla="*/ 359549 h 398329"/>
                <a:gd name="connsiteX46" fmla="*/ 74947 w 406037"/>
                <a:gd name="connsiteY46" fmla="*/ 380129 h 398329"/>
                <a:gd name="connsiteX47" fmla="*/ 17700 w 406037"/>
                <a:gd name="connsiteY47" fmla="*/ 325169 h 398329"/>
                <a:gd name="connsiteX48" fmla="*/ 70851 w 406037"/>
                <a:gd name="connsiteY48" fmla="*/ 207196 h 398329"/>
                <a:gd name="connsiteX49" fmla="*/ 86428 w 406037"/>
                <a:gd name="connsiteY49" fmla="*/ 191627 h 398329"/>
                <a:gd name="connsiteX50" fmla="*/ 142533 w 406037"/>
                <a:gd name="connsiteY50" fmla="*/ 247666 h 398329"/>
                <a:gd name="connsiteX51" fmla="*/ 126956 w 406037"/>
                <a:gd name="connsiteY51" fmla="*/ 263225 h 398329"/>
                <a:gd name="connsiteX52" fmla="*/ 111019 w 406037"/>
                <a:gd name="connsiteY52" fmla="*/ 269464 h 398329"/>
                <a:gd name="connsiteX53" fmla="*/ 94227 w 406037"/>
                <a:gd name="connsiteY53" fmla="*/ 262845 h 398329"/>
                <a:gd name="connsiteX54" fmla="*/ 69575 w 406037"/>
                <a:gd name="connsiteY54" fmla="*/ 238230 h 398329"/>
                <a:gd name="connsiteX55" fmla="*/ 63757 w 406037"/>
                <a:gd name="connsiteY55" fmla="*/ 223072 h 398329"/>
                <a:gd name="connsiteX56" fmla="*/ 70848 w 406037"/>
                <a:gd name="connsiteY56" fmla="*/ 207194 h 398329"/>
                <a:gd name="connsiteX57" fmla="*/ 220024 w 406037"/>
                <a:gd name="connsiteY57" fmla="*/ 46448 h 398329"/>
                <a:gd name="connsiteX58" fmla="*/ 286190 w 406037"/>
                <a:gd name="connsiteY58" fmla="*/ 112534 h 398329"/>
                <a:gd name="connsiteX59" fmla="*/ 154261 w 406037"/>
                <a:gd name="connsiteY59" fmla="*/ 234364 h 398329"/>
                <a:gd name="connsiteX60" fmla="*/ 140215 w 406037"/>
                <a:gd name="connsiteY60" fmla="*/ 220336 h 398329"/>
                <a:gd name="connsiteX61" fmla="*/ 98051 w 406037"/>
                <a:gd name="connsiteY61" fmla="*/ 178214 h 398329"/>
                <a:gd name="connsiteX62" fmla="*/ 220026 w 406037"/>
                <a:gd name="connsiteY62" fmla="*/ 46448 h 398329"/>
                <a:gd name="connsiteX63" fmla="*/ 243618 w 406037"/>
                <a:gd name="connsiteY63" fmla="*/ 21352 h 398329"/>
                <a:gd name="connsiteX64" fmla="*/ 310791 w 406037"/>
                <a:gd name="connsiteY64" fmla="*/ 88456 h 398329"/>
                <a:gd name="connsiteX65" fmla="*/ 298963 w 406037"/>
                <a:gd name="connsiteY65" fmla="*/ 100271 h 398329"/>
                <a:gd name="connsiteX66" fmla="*/ 263933 w 406037"/>
                <a:gd name="connsiteY66" fmla="*/ 65283 h 398329"/>
                <a:gd name="connsiteX67" fmla="*/ 231787 w 406037"/>
                <a:gd name="connsiteY67" fmla="*/ 33177 h 398329"/>
                <a:gd name="connsiteX68" fmla="*/ 243615 w 406037"/>
                <a:gd name="connsiteY68" fmla="*/ 21352 h 398329"/>
                <a:gd name="connsiteX69" fmla="*/ 77962 w 406037"/>
                <a:gd name="connsiteY69" fmla="*/ 271633 h 398329"/>
                <a:gd name="connsiteX70" fmla="*/ 51378 w 406037"/>
                <a:gd name="connsiteY70" fmla="*/ 288691 h 398329"/>
                <a:gd name="connsiteX71" fmla="*/ 39963 w 406037"/>
                <a:gd name="connsiteY71" fmla="*/ 277740 h 398329"/>
                <a:gd name="connsiteX72" fmla="*/ 57442 w 406037"/>
                <a:gd name="connsiteY72" fmla="*/ 251126 h 398329"/>
                <a:gd name="connsiteX73" fmla="*/ 77962 w 406037"/>
                <a:gd name="connsiteY73" fmla="*/ 271633 h 398329"/>
                <a:gd name="connsiteX74" fmla="*/ 397306 w 406037"/>
                <a:gd name="connsiteY74" fmla="*/ 380891 h 398329"/>
                <a:gd name="connsiteX75" fmla="*/ 396086 w 406037"/>
                <a:gd name="connsiteY75" fmla="*/ 380891 h 398329"/>
                <a:gd name="connsiteX76" fmla="*/ 396671 w 406037"/>
                <a:gd name="connsiteY76" fmla="*/ 375799 h 398329"/>
                <a:gd name="connsiteX77" fmla="*/ 374384 w 406037"/>
                <a:gd name="connsiteY77" fmla="*/ 353269 h 398329"/>
                <a:gd name="connsiteX78" fmla="*/ 373973 w 406037"/>
                <a:gd name="connsiteY78" fmla="*/ 353279 h 398329"/>
                <a:gd name="connsiteX79" fmla="*/ 373488 w 406037"/>
                <a:gd name="connsiteY79" fmla="*/ 353259 h 398329"/>
                <a:gd name="connsiteX80" fmla="*/ 353719 w 406037"/>
                <a:gd name="connsiteY80" fmla="*/ 340223 h 398329"/>
                <a:gd name="connsiteX81" fmla="*/ 352443 w 406037"/>
                <a:gd name="connsiteY81" fmla="*/ 338861 h 398329"/>
                <a:gd name="connsiteX82" fmla="*/ 300994 w 406037"/>
                <a:gd name="connsiteY82" fmla="*/ 312974 h 398329"/>
                <a:gd name="connsiteX83" fmla="*/ 247270 w 406037"/>
                <a:gd name="connsiteY83" fmla="*/ 340213 h 398329"/>
                <a:gd name="connsiteX84" fmla="*/ 226134 w 406037"/>
                <a:gd name="connsiteY84" fmla="*/ 353239 h 398329"/>
                <a:gd name="connsiteX85" fmla="*/ 204974 w 406037"/>
                <a:gd name="connsiteY85" fmla="*/ 340317 h 398329"/>
                <a:gd name="connsiteX86" fmla="*/ 151149 w 406037"/>
                <a:gd name="connsiteY86" fmla="*/ 313149 h 398329"/>
                <a:gd name="connsiteX87" fmla="*/ 150030 w 406037"/>
                <a:gd name="connsiteY87" fmla="*/ 313149 h 398329"/>
                <a:gd name="connsiteX88" fmla="*/ 96164 w 406037"/>
                <a:gd name="connsiteY88" fmla="*/ 340317 h 398329"/>
                <a:gd name="connsiteX89" fmla="*/ 74954 w 406037"/>
                <a:gd name="connsiteY89" fmla="*/ 353340 h 398329"/>
                <a:gd name="connsiteX90" fmla="*/ 44601 w 406037"/>
                <a:gd name="connsiteY90" fmla="*/ 325209 h 398329"/>
                <a:gd name="connsiteX91" fmla="*/ 48596 w 406037"/>
                <a:gd name="connsiteY91" fmla="*/ 311056 h 398329"/>
                <a:gd name="connsiteX92" fmla="*/ 50962 w 406037"/>
                <a:gd name="connsiteY92" fmla="*/ 309987 h 398329"/>
                <a:gd name="connsiteX93" fmla="*/ 92845 w 406037"/>
                <a:gd name="connsiteY93" fmla="*/ 283105 h 398329"/>
                <a:gd name="connsiteX94" fmla="*/ 111024 w 406037"/>
                <a:gd name="connsiteY94" fmla="*/ 287151 h 398329"/>
                <a:gd name="connsiteX95" fmla="*/ 139487 w 406037"/>
                <a:gd name="connsiteY95" fmla="*/ 275736 h 398329"/>
                <a:gd name="connsiteX96" fmla="*/ 161324 w 406037"/>
                <a:gd name="connsiteY96" fmla="*/ 253926 h 398329"/>
                <a:gd name="connsiteX97" fmla="*/ 304978 w 406037"/>
                <a:gd name="connsiteY97" fmla="*/ 119277 h 398329"/>
                <a:gd name="connsiteX98" fmla="*/ 305123 w 406037"/>
                <a:gd name="connsiteY98" fmla="*/ 119133 h 398329"/>
                <a:gd name="connsiteX99" fmla="*/ 305227 w 406037"/>
                <a:gd name="connsiteY99" fmla="*/ 119029 h 398329"/>
                <a:gd name="connsiteX100" fmla="*/ 329579 w 406037"/>
                <a:gd name="connsiteY100" fmla="*/ 94705 h 398329"/>
                <a:gd name="connsiteX101" fmla="*/ 329579 w 406037"/>
                <a:gd name="connsiteY101" fmla="*/ 82204 h 398329"/>
                <a:gd name="connsiteX102" fmla="*/ 249880 w 406037"/>
                <a:gd name="connsiteY102" fmla="*/ 2586 h 398329"/>
                <a:gd name="connsiteX103" fmla="*/ 243621 w 406037"/>
                <a:gd name="connsiteY103" fmla="*/ 0 h 398329"/>
                <a:gd name="connsiteX104" fmla="*/ 237364 w 406037"/>
                <a:gd name="connsiteY104" fmla="*/ 2586 h 398329"/>
                <a:gd name="connsiteX105" fmla="*/ 213009 w 406037"/>
                <a:gd name="connsiteY105" fmla="*/ 26912 h 398329"/>
                <a:gd name="connsiteX106" fmla="*/ 79258 w 406037"/>
                <a:gd name="connsiteY106" fmla="*/ 172451 h 398329"/>
                <a:gd name="connsiteX107" fmla="*/ 58327 w 406037"/>
                <a:gd name="connsiteY107" fmla="*/ 194680 h 398329"/>
                <a:gd name="connsiteX108" fmla="*/ 46057 w 406037"/>
                <a:gd name="connsiteY108" fmla="*/ 222362 h 398329"/>
                <a:gd name="connsiteX109" fmla="*/ 47310 w 406037"/>
                <a:gd name="connsiteY109" fmla="*/ 233845 h 398329"/>
                <a:gd name="connsiteX110" fmla="*/ 23789 w 406037"/>
                <a:gd name="connsiteY110" fmla="*/ 271904 h 398329"/>
                <a:gd name="connsiteX111" fmla="*/ 0 w 406037"/>
                <a:gd name="connsiteY111" fmla="*/ 325171 h 398329"/>
                <a:gd name="connsiteX112" fmla="*/ 28022 w 406037"/>
                <a:gd name="connsiteY112" fmla="*/ 380883 h 398329"/>
                <a:gd name="connsiteX113" fmla="*/ 8879 w 406037"/>
                <a:gd name="connsiteY113" fmla="*/ 380883 h 398329"/>
                <a:gd name="connsiteX114" fmla="*/ 145 w 406037"/>
                <a:gd name="connsiteY114" fmla="*/ 389605 h 398329"/>
                <a:gd name="connsiteX115" fmla="*/ 8879 w 406037"/>
                <a:gd name="connsiteY115" fmla="*/ 398329 h 398329"/>
                <a:gd name="connsiteX116" fmla="*/ 373486 w 406037"/>
                <a:gd name="connsiteY116" fmla="*/ 398329 h 398329"/>
                <a:gd name="connsiteX117" fmla="*/ 374381 w 406037"/>
                <a:gd name="connsiteY117" fmla="*/ 398329 h 398329"/>
                <a:gd name="connsiteX118" fmla="*/ 397303 w 406037"/>
                <a:gd name="connsiteY118" fmla="*/ 398329 h 398329"/>
                <a:gd name="connsiteX119" fmla="*/ 406038 w 406037"/>
                <a:gd name="connsiteY119" fmla="*/ 389605 h 398329"/>
                <a:gd name="connsiteX120" fmla="*/ 397303 w 406037"/>
                <a:gd name="connsiteY120" fmla="*/ 380883 h 39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406037" h="398329">
                  <a:moveTo>
                    <a:pt x="269913" y="380886"/>
                  </a:moveTo>
                  <a:cubicBezTo>
                    <a:pt x="273512" y="377611"/>
                    <a:pt x="276647" y="374254"/>
                    <a:pt x="279492" y="371197"/>
                  </a:cubicBezTo>
                  <a:lnTo>
                    <a:pt x="279850" y="370827"/>
                  </a:lnTo>
                  <a:cubicBezTo>
                    <a:pt x="289368" y="360616"/>
                    <a:pt x="292480" y="357700"/>
                    <a:pt x="300865" y="357700"/>
                  </a:cubicBezTo>
                  <a:cubicBezTo>
                    <a:pt x="308674" y="357700"/>
                    <a:pt x="311121" y="360068"/>
                    <a:pt x="320206" y="369831"/>
                  </a:cubicBezTo>
                  <a:lnTo>
                    <a:pt x="321060" y="370880"/>
                  </a:lnTo>
                  <a:cubicBezTo>
                    <a:pt x="324121" y="374173"/>
                    <a:pt x="327522" y="377603"/>
                    <a:pt x="331284" y="380886"/>
                  </a:cubicBezTo>
                  <a:lnTo>
                    <a:pt x="269913" y="380886"/>
                  </a:lnTo>
                  <a:close/>
                  <a:moveTo>
                    <a:pt x="128805" y="371475"/>
                  </a:moveTo>
                  <a:cubicBezTo>
                    <a:pt x="137869" y="361743"/>
                    <a:pt x="141314" y="359331"/>
                    <a:pt x="150025" y="359331"/>
                  </a:cubicBezTo>
                  <a:lnTo>
                    <a:pt x="151144" y="359331"/>
                  </a:lnTo>
                  <a:cubicBezTo>
                    <a:pt x="159807" y="359331"/>
                    <a:pt x="163239" y="361743"/>
                    <a:pt x="172293" y="371475"/>
                  </a:cubicBezTo>
                  <a:cubicBezTo>
                    <a:pt x="174986" y="374358"/>
                    <a:pt x="178048" y="377633"/>
                    <a:pt x="181654" y="380886"/>
                  </a:cubicBezTo>
                  <a:lnTo>
                    <a:pt x="119434" y="380886"/>
                  </a:lnTo>
                  <a:cubicBezTo>
                    <a:pt x="123063" y="377641"/>
                    <a:pt x="126124" y="374358"/>
                    <a:pt x="128805" y="371475"/>
                  </a:cubicBezTo>
                  <a:close/>
                  <a:moveTo>
                    <a:pt x="17703" y="325166"/>
                  </a:moveTo>
                  <a:cubicBezTo>
                    <a:pt x="17703" y="314532"/>
                    <a:pt x="20870" y="304237"/>
                    <a:pt x="26612" y="295526"/>
                  </a:cubicBezTo>
                  <a:lnTo>
                    <a:pt x="33259" y="302165"/>
                  </a:lnTo>
                  <a:cubicBezTo>
                    <a:pt x="29131" y="309040"/>
                    <a:pt x="26878" y="316966"/>
                    <a:pt x="26878" y="325156"/>
                  </a:cubicBezTo>
                  <a:cubicBezTo>
                    <a:pt x="26878" y="349573"/>
                    <a:pt x="49341" y="370941"/>
                    <a:pt x="74949" y="370941"/>
                  </a:cubicBezTo>
                  <a:cubicBezTo>
                    <a:pt x="91792" y="370941"/>
                    <a:pt x="99819" y="362229"/>
                    <a:pt x="109117" y="352241"/>
                  </a:cubicBezTo>
                  <a:cubicBezTo>
                    <a:pt x="118498" y="342182"/>
                    <a:pt x="129125" y="330595"/>
                    <a:pt x="150025" y="330595"/>
                  </a:cubicBezTo>
                  <a:lnTo>
                    <a:pt x="151144" y="330595"/>
                  </a:lnTo>
                  <a:cubicBezTo>
                    <a:pt x="172004" y="330595"/>
                    <a:pt x="182166" y="341690"/>
                    <a:pt x="192002" y="352241"/>
                  </a:cubicBezTo>
                  <a:cubicBezTo>
                    <a:pt x="201261" y="362186"/>
                    <a:pt x="209265" y="370953"/>
                    <a:pt x="226126" y="370953"/>
                  </a:cubicBezTo>
                  <a:cubicBezTo>
                    <a:pt x="242822" y="370953"/>
                    <a:pt x="250892" y="362300"/>
                    <a:pt x="260405" y="352089"/>
                  </a:cubicBezTo>
                  <a:cubicBezTo>
                    <a:pt x="270210" y="341558"/>
                    <a:pt x="280350" y="330668"/>
                    <a:pt x="300986" y="330668"/>
                  </a:cubicBezTo>
                  <a:cubicBezTo>
                    <a:pt x="320705" y="330668"/>
                    <a:pt x="329808" y="340492"/>
                    <a:pt x="339448" y="350891"/>
                  </a:cubicBezTo>
                  <a:lnTo>
                    <a:pt x="340744" y="352276"/>
                  </a:lnTo>
                  <a:cubicBezTo>
                    <a:pt x="351020" y="363308"/>
                    <a:pt x="358860" y="370627"/>
                    <a:pt x="372550" y="370943"/>
                  </a:cubicBezTo>
                  <a:cubicBezTo>
                    <a:pt x="373032" y="370997"/>
                    <a:pt x="373544" y="371004"/>
                    <a:pt x="374018" y="370976"/>
                  </a:cubicBezTo>
                  <a:lnTo>
                    <a:pt x="374378" y="370966"/>
                  </a:lnTo>
                  <a:cubicBezTo>
                    <a:pt x="376904" y="370966"/>
                    <a:pt x="378959" y="373018"/>
                    <a:pt x="378959" y="375541"/>
                  </a:cubicBezTo>
                  <a:cubicBezTo>
                    <a:pt x="378959" y="378067"/>
                    <a:pt x="376904" y="380129"/>
                    <a:pt x="374520" y="380129"/>
                  </a:cubicBezTo>
                  <a:lnTo>
                    <a:pt x="373995" y="380108"/>
                  </a:lnTo>
                  <a:cubicBezTo>
                    <a:pt x="373595" y="380088"/>
                    <a:pt x="373194" y="380098"/>
                    <a:pt x="372803" y="380118"/>
                  </a:cubicBezTo>
                  <a:cubicBezTo>
                    <a:pt x="356126" y="379852"/>
                    <a:pt x="344309" y="369618"/>
                    <a:pt x="334023" y="358576"/>
                  </a:cubicBezTo>
                  <a:lnTo>
                    <a:pt x="333168" y="357662"/>
                  </a:lnTo>
                  <a:cubicBezTo>
                    <a:pt x="323602" y="347377"/>
                    <a:pt x="316688" y="339957"/>
                    <a:pt x="300862" y="339957"/>
                  </a:cubicBezTo>
                  <a:cubicBezTo>
                    <a:pt x="284392" y="339957"/>
                    <a:pt x="276664" y="348261"/>
                    <a:pt x="266890" y="358759"/>
                  </a:cubicBezTo>
                  <a:lnTo>
                    <a:pt x="266520" y="359179"/>
                  </a:lnTo>
                  <a:cubicBezTo>
                    <a:pt x="256707" y="369712"/>
                    <a:pt x="246565" y="380640"/>
                    <a:pt x="226093" y="380640"/>
                  </a:cubicBezTo>
                  <a:cubicBezTo>
                    <a:pt x="204989" y="380640"/>
                    <a:pt x="194507" y="369464"/>
                    <a:pt x="185258" y="359539"/>
                  </a:cubicBezTo>
                  <a:cubicBezTo>
                    <a:pt x="175240" y="348783"/>
                    <a:pt x="167451" y="341885"/>
                    <a:pt x="151141" y="341885"/>
                  </a:cubicBezTo>
                  <a:lnTo>
                    <a:pt x="150023" y="341885"/>
                  </a:lnTo>
                  <a:cubicBezTo>
                    <a:pt x="133664" y="341885"/>
                    <a:pt x="125863" y="348783"/>
                    <a:pt x="115835" y="359549"/>
                  </a:cubicBezTo>
                  <a:cubicBezTo>
                    <a:pt x="105269" y="370893"/>
                    <a:pt x="94901" y="380129"/>
                    <a:pt x="74947" y="380129"/>
                  </a:cubicBezTo>
                  <a:cubicBezTo>
                    <a:pt x="44449" y="380129"/>
                    <a:pt x="17700" y="354440"/>
                    <a:pt x="17700" y="325169"/>
                  </a:cubicBezTo>
                  <a:close/>
                  <a:moveTo>
                    <a:pt x="70851" y="207196"/>
                  </a:moveTo>
                  <a:lnTo>
                    <a:pt x="86428" y="191627"/>
                  </a:lnTo>
                  <a:lnTo>
                    <a:pt x="142533" y="247666"/>
                  </a:lnTo>
                  <a:lnTo>
                    <a:pt x="126956" y="263225"/>
                  </a:lnTo>
                  <a:cubicBezTo>
                    <a:pt x="122939" y="267248"/>
                    <a:pt x="117265" y="269464"/>
                    <a:pt x="111019" y="269464"/>
                  </a:cubicBezTo>
                  <a:cubicBezTo>
                    <a:pt x="104587" y="269464"/>
                    <a:pt x="98472" y="267053"/>
                    <a:pt x="94227" y="262845"/>
                  </a:cubicBezTo>
                  <a:lnTo>
                    <a:pt x="69575" y="238230"/>
                  </a:lnTo>
                  <a:cubicBezTo>
                    <a:pt x="65588" y="234251"/>
                    <a:pt x="63521" y="228860"/>
                    <a:pt x="63757" y="223072"/>
                  </a:cubicBezTo>
                  <a:cubicBezTo>
                    <a:pt x="63993" y="217159"/>
                    <a:pt x="66511" y="211523"/>
                    <a:pt x="70848" y="207194"/>
                  </a:cubicBezTo>
                  <a:close/>
                  <a:moveTo>
                    <a:pt x="220024" y="46448"/>
                  </a:moveTo>
                  <a:lnTo>
                    <a:pt x="286190" y="112534"/>
                  </a:lnTo>
                  <a:lnTo>
                    <a:pt x="154261" y="234364"/>
                  </a:lnTo>
                  <a:lnTo>
                    <a:pt x="140215" y="220336"/>
                  </a:lnTo>
                  <a:lnTo>
                    <a:pt x="98051" y="178214"/>
                  </a:lnTo>
                  <a:lnTo>
                    <a:pt x="220026" y="46448"/>
                  </a:lnTo>
                  <a:close/>
                  <a:moveTo>
                    <a:pt x="243618" y="21352"/>
                  </a:moveTo>
                  <a:lnTo>
                    <a:pt x="310791" y="88456"/>
                  </a:lnTo>
                  <a:lnTo>
                    <a:pt x="298963" y="100271"/>
                  </a:lnTo>
                  <a:lnTo>
                    <a:pt x="263933" y="65283"/>
                  </a:lnTo>
                  <a:lnTo>
                    <a:pt x="231787" y="33177"/>
                  </a:lnTo>
                  <a:lnTo>
                    <a:pt x="243615" y="21352"/>
                  </a:lnTo>
                  <a:close/>
                  <a:moveTo>
                    <a:pt x="77962" y="271633"/>
                  </a:moveTo>
                  <a:lnTo>
                    <a:pt x="51378" y="288691"/>
                  </a:lnTo>
                  <a:lnTo>
                    <a:pt x="39963" y="277740"/>
                  </a:lnTo>
                  <a:lnTo>
                    <a:pt x="57442" y="251126"/>
                  </a:lnTo>
                  <a:lnTo>
                    <a:pt x="77962" y="271633"/>
                  </a:lnTo>
                  <a:close/>
                  <a:moveTo>
                    <a:pt x="397306" y="380891"/>
                  </a:moveTo>
                  <a:lnTo>
                    <a:pt x="396086" y="380891"/>
                  </a:lnTo>
                  <a:cubicBezTo>
                    <a:pt x="396466" y="379247"/>
                    <a:pt x="396671" y="377545"/>
                    <a:pt x="396671" y="375799"/>
                  </a:cubicBezTo>
                  <a:cubicBezTo>
                    <a:pt x="396671" y="363524"/>
                    <a:pt x="386674" y="353269"/>
                    <a:pt x="374384" y="353269"/>
                  </a:cubicBezTo>
                  <a:cubicBezTo>
                    <a:pt x="374239" y="353269"/>
                    <a:pt x="374105" y="353279"/>
                    <a:pt x="373973" y="353279"/>
                  </a:cubicBezTo>
                  <a:cubicBezTo>
                    <a:pt x="373808" y="353269"/>
                    <a:pt x="373656" y="353259"/>
                    <a:pt x="373488" y="353259"/>
                  </a:cubicBezTo>
                  <a:cubicBezTo>
                    <a:pt x="366871" y="353259"/>
                    <a:pt x="363133" y="350323"/>
                    <a:pt x="353719" y="340223"/>
                  </a:cubicBezTo>
                  <a:lnTo>
                    <a:pt x="352443" y="338861"/>
                  </a:lnTo>
                  <a:cubicBezTo>
                    <a:pt x="342324" y="327940"/>
                    <a:pt x="328451" y="312974"/>
                    <a:pt x="300994" y="312974"/>
                  </a:cubicBezTo>
                  <a:cubicBezTo>
                    <a:pt x="272645" y="312974"/>
                    <a:pt x="258082" y="328604"/>
                    <a:pt x="247270" y="340213"/>
                  </a:cubicBezTo>
                  <a:cubicBezTo>
                    <a:pt x="237414" y="350774"/>
                    <a:pt x="234292" y="353239"/>
                    <a:pt x="226134" y="353239"/>
                  </a:cubicBezTo>
                  <a:cubicBezTo>
                    <a:pt x="217881" y="353239"/>
                    <a:pt x="214551" y="350589"/>
                    <a:pt x="204974" y="340317"/>
                  </a:cubicBezTo>
                  <a:cubicBezTo>
                    <a:pt x="194317" y="328872"/>
                    <a:pt x="179716" y="313149"/>
                    <a:pt x="151149" y="313149"/>
                  </a:cubicBezTo>
                  <a:lnTo>
                    <a:pt x="150030" y="313149"/>
                  </a:lnTo>
                  <a:cubicBezTo>
                    <a:pt x="121412" y="313149"/>
                    <a:pt x="106819" y="328875"/>
                    <a:pt x="96164" y="340317"/>
                  </a:cubicBezTo>
                  <a:cubicBezTo>
                    <a:pt x="86524" y="350650"/>
                    <a:pt x="83184" y="353340"/>
                    <a:pt x="74954" y="353340"/>
                  </a:cubicBezTo>
                  <a:cubicBezTo>
                    <a:pt x="59344" y="353340"/>
                    <a:pt x="44601" y="339671"/>
                    <a:pt x="44601" y="325209"/>
                  </a:cubicBezTo>
                  <a:cubicBezTo>
                    <a:pt x="44601" y="320158"/>
                    <a:pt x="46019" y="315272"/>
                    <a:pt x="48596" y="311056"/>
                  </a:cubicBezTo>
                  <a:cubicBezTo>
                    <a:pt x="49420" y="310828"/>
                    <a:pt x="50209" y="310469"/>
                    <a:pt x="50962" y="309987"/>
                  </a:cubicBezTo>
                  <a:lnTo>
                    <a:pt x="92845" y="283105"/>
                  </a:lnTo>
                  <a:cubicBezTo>
                    <a:pt x="98427" y="285732"/>
                    <a:pt x="104653" y="287151"/>
                    <a:pt x="111024" y="287151"/>
                  </a:cubicBezTo>
                  <a:cubicBezTo>
                    <a:pt x="122008" y="287151"/>
                    <a:pt x="132120" y="283095"/>
                    <a:pt x="139487" y="275736"/>
                  </a:cubicBezTo>
                  <a:lnTo>
                    <a:pt x="161324" y="253926"/>
                  </a:lnTo>
                  <a:cubicBezTo>
                    <a:pt x="162473" y="252778"/>
                    <a:pt x="304978" y="119277"/>
                    <a:pt x="304978" y="119277"/>
                  </a:cubicBezTo>
                  <a:cubicBezTo>
                    <a:pt x="305032" y="119224"/>
                    <a:pt x="305072" y="119173"/>
                    <a:pt x="305123" y="119133"/>
                  </a:cubicBezTo>
                  <a:cubicBezTo>
                    <a:pt x="305156" y="119100"/>
                    <a:pt x="305194" y="119072"/>
                    <a:pt x="305227" y="119029"/>
                  </a:cubicBezTo>
                  <a:lnTo>
                    <a:pt x="329579" y="94705"/>
                  </a:lnTo>
                  <a:cubicBezTo>
                    <a:pt x="333044" y="91258"/>
                    <a:pt x="333044" y="85652"/>
                    <a:pt x="329579" y="82204"/>
                  </a:cubicBezTo>
                  <a:lnTo>
                    <a:pt x="249880" y="2586"/>
                  </a:lnTo>
                  <a:cubicBezTo>
                    <a:pt x="248224" y="935"/>
                    <a:pt x="245977" y="0"/>
                    <a:pt x="243621" y="0"/>
                  </a:cubicBezTo>
                  <a:cubicBezTo>
                    <a:pt x="241267" y="0"/>
                    <a:pt x="239017" y="935"/>
                    <a:pt x="237364" y="2586"/>
                  </a:cubicBezTo>
                  <a:lnTo>
                    <a:pt x="213009" y="26912"/>
                  </a:lnTo>
                  <a:cubicBezTo>
                    <a:pt x="212043" y="27878"/>
                    <a:pt x="79258" y="172451"/>
                    <a:pt x="79258" y="172451"/>
                  </a:cubicBezTo>
                  <a:cubicBezTo>
                    <a:pt x="78386" y="173406"/>
                    <a:pt x="58327" y="194680"/>
                    <a:pt x="58327" y="194680"/>
                  </a:cubicBezTo>
                  <a:cubicBezTo>
                    <a:pt x="50835" y="202163"/>
                    <a:pt x="46478" y="211997"/>
                    <a:pt x="46057" y="222362"/>
                  </a:cubicBezTo>
                  <a:cubicBezTo>
                    <a:pt x="45900" y="226314"/>
                    <a:pt x="46333" y="230172"/>
                    <a:pt x="47310" y="233845"/>
                  </a:cubicBezTo>
                  <a:lnTo>
                    <a:pt x="23789" y="271904"/>
                  </a:lnTo>
                  <a:cubicBezTo>
                    <a:pt x="8664" y="285492"/>
                    <a:pt x="0" y="304850"/>
                    <a:pt x="0" y="325171"/>
                  </a:cubicBezTo>
                  <a:cubicBezTo>
                    <a:pt x="0" y="347002"/>
                    <a:pt x="11139" y="367316"/>
                    <a:pt x="28022" y="380883"/>
                  </a:cubicBezTo>
                  <a:lnTo>
                    <a:pt x="8879" y="380883"/>
                  </a:lnTo>
                  <a:cubicBezTo>
                    <a:pt x="4060" y="380883"/>
                    <a:pt x="145" y="384792"/>
                    <a:pt x="145" y="389605"/>
                  </a:cubicBezTo>
                  <a:cubicBezTo>
                    <a:pt x="145" y="394428"/>
                    <a:pt x="4060" y="398329"/>
                    <a:pt x="8879" y="398329"/>
                  </a:cubicBezTo>
                  <a:lnTo>
                    <a:pt x="373486" y="398329"/>
                  </a:lnTo>
                  <a:lnTo>
                    <a:pt x="374381" y="398329"/>
                  </a:lnTo>
                  <a:lnTo>
                    <a:pt x="397303" y="398329"/>
                  </a:lnTo>
                  <a:cubicBezTo>
                    <a:pt x="402122" y="398329"/>
                    <a:pt x="406038" y="394428"/>
                    <a:pt x="406038" y="389605"/>
                  </a:cubicBezTo>
                  <a:cubicBezTo>
                    <a:pt x="406038" y="384792"/>
                    <a:pt x="402122" y="380883"/>
                    <a:pt x="397303" y="380883"/>
                  </a:cubicBezTo>
                  <a:close/>
                </a:path>
              </a:pathLst>
            </a:custGeom>
            <a:solidFill>
              <a:srgbClr val="FC8E9B"/>
            </a:solidFill>
            <a:ln w="2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507846" rtl="0">
                <a:defRPr/>
              </a:pPr>
              <a:endParaRPr lang="es-ES" sz="2700" b="1" kern="1200">
                <a:solidFill>
                  <a:prstClr val="black"/>
                </a:solidFill>
                <a:latin typeface="Noto Sans "/>
                <a:cs typeface="Arial" panose="020B0604020202020204" pitchFamily="34" charset="0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17E8C51-8995-CA9D-BF94-2FCE4E2F8F5E}"/>
                </a:ext>
              </a:extLst>
            </p:cNvPr>
            <p:cNvSpPr txBox="1"/>
            <p:nvPr/>
          </p:nvSpPr>
          <p:spPr>
            <a:xfrm>
              <a:off x="1054501" y="2470999"/>
              <a:ext cx="2423585" cy="307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507846" rtl="0">
                <a:defRPr/>
              </a:pPr>
              <a:r>
                <a:rPr lang="es-ES" sz="2700" b="1" kern="1200">
                  <a:latin typeface="Noto Sans "/>
                  <a:ea typeface="Noto Sans"/>
                  <a:cs typeface="Arial" panose="020B0604020202020204" pitchFamily="34" charset="0"/>
                  <a:sym typeface="Noto Sans"/>
                </a:rPr>
                <a:t>TRATAMIENTO TÓPICO</a:t>
              </a:r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B742160-D4DA-705F-FF92-F0638F1F6A35}"/>
              </a:ext>
            </a:extLst>
          </p:cNvPr>
          <p:cNvSpPr txBox="1"/>
          <p:nvPr/>
        </p:nvSpPr>
        <p:spPr>
          <a:xfrm>
            <a:off x="8338151" y="6259628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" sz="2700" b="1" kern="1200">
                <a:latin typeface="Noto Sans "/>
                <a:ea typeface="Noto Sans"/>
                <a:cs typeface="Arial" panose="020B0604020202020204" pitchFamily="34" charset="0"/>
                <a:sym typeface="Noto Sans"/>
              </a:rPr>
              <a:t>TRATAMIENTO SISTÉMICO NO BIOLÓGICO</a:t>
            </a: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1A973E7E-E4EC-E88C-4EB1-AAE8DEBEC6F3}"/>
              </a:ext>
            </a:extLst>
          </p:cNvPr>
          <p:cNvSpPr/>
          <p:nvPr/>
        </p:nvSpPr>
        <p:spPr>
          <a:xfrm>
            <a:off x="596672" y="1959408"/>
            <a:ext cx="4562633" cy="963892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FC8E9B"/>
          </a:solidFill>
          <a:ln w="253" cap="flat">
            <a:solidFill>
              <a:srgbClr val="F896A3"/>
            </a:solidFill>
            <a:prstDash val="solid"/>
            <a:miter/>
          </a:ln>
        </p:spPr>
        <p:txBody>
          <a:bodyPr rtlCol="0" anchor="ctr"/>
          <a:lstStyle/>
          <a:p>
            <a:pPr algn="ctr" defTabSz="1507846" rtl="0">
              <a:lnSpc>
                <a:spcPts val="2968"/>
              </a:lnSpc>
              <a:defRPr/>
            </a:pPr>
            <a: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Psoriasis </a:t>
            </a:r>
            <a:b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</a:br>
            <a: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leve-moderada</a:t>
            </a:r>
            <a:endParaRPr lang="es-ES" sz="2700" b="1" kern="1200">
              <a:solidFill>
                <a:schemeClr val="bg1"/>
              </a:solidFill>
              <a:latin typeface="Noto Sans "/>
              <a:cs typeface="Arial" panose="020B0604020202020204" pitchFamily="34" charset="0"/>
            </a:endParaRPr>
          </a:p>
        </p:txBody>
      </p:sp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D2AB71AC-1247-17AA-A372-9129E64FEE43}"/>
              </a:ext>
            </a:extLst>
          </p:cNvPr>
          <p:cNvSpPr/>
          <p:nvPr/>
        </p:nvSpPr>
        <p:spPr>
          <a:xfrm>
            <a:off x="5274234" y="1970014"/>
            <a:ext cx="4562633" cy="963892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B86A78"/>
          </a:solidFill>
          <a:ln w="253" cap="flat">
            <a:solidFill>
              <a:srgbClr val="B86A78"/>
            </a:solidFill>
            <a:prstDash val="solid"/>
            <a:miter/>
          </a:ln>
        </p:spPr>
        <p:txBody>
          <a:bodyPr rtlCol="0" anchor="ctr"/>
          <a:lstStyle/>
          <a:p>
            <a:pPr algn="ctr" defTabSz="1507846" rtl="0">
              <a:lnSpc>
                <a:spcPts val="2968"/>
              </a:lnSpc>
              <a:defRPr/>
            </a:pPr>
            <a: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Psoriasis </a:t>
            </a:r>
            <a:b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</a:br>
            <a:r>
              <a:rPr lang="es-ES" sz="2700" b="1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moderada</a:t>
            </a:r>
            <a:endParaRPr lang="es-ES" sz="2700" b="1" kern="1200">
              <a:solidFill>
                <a:schemeClr val="bg1"/>
              </a:solidFill>
              <a:latin typeface="Noto Sans "/>
              <a:cs typeface="Arial" panose="020B0604020202020204" pitchFamily="34" charset="0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7C99D90C-E83C-00FE-41FE-AFAA46CE36C3}"/>
              </a:ext>
            </a:extLst>
          </p:cNvPr>
          <p:cNvSpPr/>
          <p:nvPr/>
        </p:nvSpPr>
        <p:spPr>
          <a:xfrm>
            <a:off x="9951797" y="1959408"/>
            <a:ext cx="4562633" cy="963892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008C93"/>
          </a:solidFill>
          <a:ln w="253" cap="flat">
            <a:solidFill>
              <a:srgbClr val="008C93"/>
            </a:solidFill>
            <a:prstDash val="solid"/>
            <a:miter/>
          </a:ln>
        </p:spPr>
        <p:txBody>
          <a:bodyPr rtlCol="0" anchor="ctr"/>
          <a:lstStyle/>
          <a:p>
            <a:pPr algn="ctr" defTabSz="1507846" rtl="0">
              <a:lnSpc>
                <a:spcPts val="2968"/>
              </a:lnSpc>
              <a:defRPr/>
            </a:pPr>
            <a: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Psoriasis </a:t>
            </a:r>
            <a:b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</a:br>
            <a:r>
              <a:rPr lang="es-ES" sz="2700" b="1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moderada-grave</a:t>
            </a:r>
            <a:endParaRPr lang="es-ES" sz="2700" b="1" kern="1200">
              <a:solidFill>
                <a:schemeClr val="bg1"/>
              </a:solidFill>
              <a:latin typeface="Noto Sans "/>
              <a:cs typeface="Arial" panose="020B0604020202020204" pitchFamily="34" charset="0"/>
            </a:endParaRPr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FD9023CD-9BCC-17B5-0080-8F00DC95A6F3}"/>
              </a:ext>
            </a:extLst>
          </p:cNvPr>
          <p:cNvSpPr/>
          <p:nvPr/>
        </p:nvSpPr>
        <p:spPr>
          <a:xfrm>
            <a:off x="14629359" y="1970014"/>
            <a:ext cx="4562633" cy="963892"/>
          </a:xfrm>
          <a:custGeom>
            <a:avLst/>
            <a:gdLst>
              <a:gd name="connsiteX0" fmla="*/ 1293643 w 1338472"/>
              <a:gd name="connsiteY0" fmla="*/ 0 h 398331"/>
              <a:gd name="connsiteX1" fmla="*/ 1338472 w 1338472"/>
              <a:gd name="connsiteY1" fmla="*/ 44776 h 398331"/>
              <a:gd name="connsiteX2" fmla="*/ 1338472 w 1338472"/>
              <a:gd name="connsiteY2" fmla="*/ 353556 h 398331"/>
              <a:gd name="connsiteX3" fmla="*/ 1293643 w 1338472"/>
              <a:gd name="connsiteY3" fmla="*/ 398332 h 398331"/>
              <a:gd name="connsiteX4" fmla="*/ 44829 w 1338472"/>
              <a:gd name="connsiteY4" fmla="*/ 398332 h 398331"/>
              <a:gd name="connsiteX5" fmla="*/ 0 w 1338472"/>
              <a:gd name="connsiteY5" fmla="*/ 353556 h 398331"/>
              <a:gd name="connsiteX6" fmla="*/ 0 w 1338472"/>
              <a:gd name="connsiteY6" fmla="*/ 44776 h 398331"/>
              <a:gd name="connsiteX7" fmla="*/ 44829 w 1338472"/>
              <a:gd name="connsiteY7" fmla="*/ 0 h 39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8472" h="398331">
                <a:moveTo>
                  <a:pt x="1293643" y="0"/>
                </a:moveTo>
                <a:cubicBezTo>
                  <a:pt x="1318401" y="0"/>
                  <a:pt x="1338472" y="20047"/>
                  <a:pt x="1338472" y="44776"/>
                </a:cubicBezTo>
                <a:lnTo>
                  <a:pt x="1338472" y="353556"/>
                </a:lnTo>
                <a:cubicBezTo>
                  <a:pt x="1338472" y="378285"/>
                  <a:pt x="1318401" y="398332"/>
                  <a:pt x="1293643" y="398332"/>
                </a:cubicBezTo>
                <a:lnTo>
                  <a:pt x="44829" y="398332"/>
                </a:lnTo>
                <a:cubicBezTo>
                  <a:pt x="20071" y="398332"/>
                  <a:pt x="0" y="378285"/>
                  <a:pt x="0" y="353556"/>
                </a:cubicBezTo>
                <a:lnTo>
                  <a:pt x="0" y="44776"/>
                </a:lnTo>
                <a:cubicBezTo>
                  <a:pt x="0" y="20047"/>
                  <a:pt x="20071" y="0"/>
                  <a:pt x="44829" y="0"/>
                </a:cubicBezTo>
                <a:close/>
              </a:path>
            </a:pathLst>
          </a:custGeom>
          <a:solidFill>
            <a:srgbClr val="015B76"/>
          </a:solidFill>
          <a:ln w="253" cap="flat">
            <a:solidFill>
              <a:srgbClr val="015B76"/>
            </a:solidFill>
            <a:prstDash val="solid"/>
            <a:miter/>
          </a:ln>
        </p:spPr>
        <p:txBody>
          <a:bodyPr rtlCol="0" anchor="ctr"/>
          <a:lstStyle/>
          <a:p>
            <a:pPr algn="ctr" defTabSz="1507846" rtl="0">
              <a:lnSpc>
                <a:spcPts val="2968"/>
              </a:lnSpc>
              <a:defRPr/>
            </a:pPr>
            <a: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Psoriasis </a:t>
            </a:r>
            <a:br>
              <a:rPr lang="es-ES" sz="2700" b="1" kern="1200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</a:br>
            <a:r>
              <a:rPr lang="es-ES" sz="2700" b="1">
                <a:solidFill>
                  <a:schemeClr val="bg1"/>
                </a:solidFill>
                <a:latin typeface="Noto Sans "/>
                <a:ea typeface="Noto Sans" panose="020B0502040504020204" pitchFamily="34"/>
                <a:cs typeface="Arial" panose="020B0604020202020204" pitchFamily="34" charset="0"/>
                <a:sym typeface="Arial"/>
              </a:rPr>
              <a:t>grave</a:t>
            </a:r>
            <a:endParaRPr lang="es-ES" sz="2700" b="1" kern="1200">
              <a:solidFill>
                <a:schemeClr val="bg1"/>
              </a:solidFill>
              <a:latin typeface="Noto Sans "/>
              <a:cs typeface="Arial" panose="020B0604020202020204" pitchFamily="34" charset="0"/>
            </a:endParaRPr>
          </a:p>
        </p:txBody>
      </p:sp>
      <p:pic>
        <p:nvPicPr>
          <p:cNvPr id="46" name="Gráfico 45" descr="Medicina contorno">
            <a:extLst>
              <a:ext uri="{FF2B5EF4-FFF2-40B4-BE49-F238E27FC236}">
                <a16:creationId xmlns:a16="http://schemas.microsoft.com/office/drawing/2014/main" id="{CEFC8776-F0BA-FE1B-3B22-B3F1BC47F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87041" y="6259628"/>
            <a:ext cx="981968" cy="981968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DA29BCE6-8A5E-E283-956B-E15DBBC3459E}"/>
              </a:ext>
            </a:extLst>
          </p:cNvPr>
          <p:cNvSpPr txBox="1"/>
          <p:nvPr/>
        </p:nvSpPr>
        <p:spPr>
          <a:xfrm>
            <a:off x="6891823" y="4893501"/>
            <a:ext cx="72941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" sz="2700" b="1" kern="1200">
                <a:latin typeface="Noto Sans "/>
                <a:ea typeface="Noto Sans"/>
                <a:cs typeface="Arial" panose="020B0604020202020204" pitchFamily="34" charset="0"/>
                <a:sym typeface="Noto Sans"/>
              </a:rPr>
              <a:t>FOTOTERAPIA</a:t>
            </a:r>
          </a:p>
        </p:txBody>
      </p:sp>
      <p:pic>
        <p:nvPicPr>
          <p:cNvPr id="48" name="Gráfico 47" descr="Bombilla con relleno sólido">
            <a:extLst>
              <a:ext uri="{FF2B5EF4-FFF2-40B4-BE49-F238E27FC236}">
                <a16:creationId xmlns:a16="http://schemas.microsoft.com/office/drawing/2014/main" id="{8A4F8DA9-1C7E-02CD-D918-7459C37CD1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02520" y="4658876"/>
            <a:ext cx="893073" cy="893073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4BF85470-7FB5-8784-32BB-F7C53C19E413}"/>
              </a:ext>
            </a:extLst>
          </p:cNvPr>
          <p:cNvSpPr txBox="1"/>
          <p:nvPr/>
        </p:nvSpPr>
        <p:spPr>
          <a:xfrm>
            <a:off x="11612658" y="7438994"/>
            <a:ext cx="40196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" sz="2700" b="1" kern="1200">
                <a:latin typeface="Noto Sans "/>
                <a:ea typeface="Noto Sans"/>
                <a:cs typeface="Arial" panose="020B0604020202020204" pitchFamily="34" charset="0"/>
                <a:sym typeface="Noto Sans"/>
              </a:rPr>
              <a:t>TRATAMIENTO SISTÉMICO BIOLÓGICO</a:t>
            </a:r>
          </a:p>
        </p:txBody>
      </p:sp>
      <p:pic>
        <p:nvPicPr>
          <p:cNvPr id="50" name="Gráfico 49" descr="Aguja contorno">
            <a:extLst>
              <a:ext uri="{FF2B5EF4-FFF2-40B4-BE49-F238E27FC236}">
                <a16:creationId xmlns:a16="http://schemas.microsoft.com/office/drawing/2014/main" id="{7CD4735A-39CE-4956-B1A0-F50C468FC5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17051" y="7655063"/>
            <a:ext cx="1025604" cy="1025604"/>
          </a:xfrm>
          <a:prstGeom prst="rect">
            <a:avLst/>
          </a:prstGeom>
        </p:spPr>
      </p:pic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A05A5904-45D8-9E76-180C-46236774DDE6}"/>
              </a:ext>
            </a:extLst>
          </p:cNvPr>
          <p:cNvCxnSpPr>
            <a:cxnSpLocks/>
          </p:cNvCxnSpPr>
          <p:nvPr/>
        </p:nvCxnSpPr>
        <p:spPr>
          <a:xfrm>
            <a:off x="5965021" y="3810511"/>
            <a:ext cx="13226971" cy="0"/>
          </a:xfrm>
          <a:prstGeom prst="straightConnector1">
            <a:avLst/>
          </a:prstGeom>
          <a:ln w="53975">
            <a:solidFill>
              <a:srgbClr val="FC8E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6D198D5D-4915-D9C4-F528-FF44FE5124ED}"/>
              </a:ext>
            </a:extLst>
          </p:cNvPr>
          <p:cNvCxnSpPr>
            <a:cxnSpLocks/>
          </p:cNvCxnSpPr>
          <p:nvPr/>
        </p:nvCxnSpPr>
        <p:spPr>
          <a:xfrm>
            <a:off x="9799368" y="5163969"/>
            <a:ext cx="9430123" cy="0"/>
          </a:xfrm>
          <a:prstGeom prst="straightConnector1">
            <a:avLst/>
          </a:prstGeom>
          <a:ln w="53975">
            <a:solidFill>
              <a:srgbClr val="B86A7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3B528933-680B-F0BE-D981-826759D670BD}"/>
              </a:ext>
            </a:extLst>
          </p:cNvPr>
          <p:cNvCxnSpPr>
            <a:cxnSpLocks/>
          </p:cNvCxnSpPr>
          <p:nvPr/>
        </p:nvCxnSpPr>
        <p:spPr>
          <a:xfrm>
            <a:off x="13291151" y="6468137"/>
            <a:ext cx="5938339" cy="0"/>
          </a:xfrm>
          <a:prstGeom prst="straightConnector1">
            <a:avLst/>
          </a:prstGeom>
          <a:ln w="53975">
            <a:solidFill>
              <a:srgbClr val="008C9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137EADE6-4450-49A0-32AC-88FBC101AC47}"/>
              </a:ext>
            </a:extLst>
          </p:cNvPr>
          <p:cNvCxnSpPr>
            <a:cxnSpLocks/>
          </p:cNvCxnSpPr>
          <p:nvPr/>
        </p:nvCxnSpPr>
        <p:spPr>
          <a:xfrm>
            <a:off x="14476930" y="8167865"/>
            <a:ext cx="4752560" cy="0"/>
          </a:xfrm>
          <a:prstGeom prst="straightConnector1">
            <a:avLst/>
          </a:prstGeom>
          <a:ln w="53975">
            <a:solidFill>
              <a:srgbClr val="015B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bject 3">
            <a:extLst>
              <a:ext uri="{FF2B5EF4-FFF2-40B4-BE49-F238E27FC236}">
                <a16:creationId xmlns:a16="http://schemas.microsoft.com/office/drawing/2014/main" id="{4FE0432B-D7F8-4F7B-580B-ABA25B69B5F1}"/>
              </a:ext>
            </a:extLst>
          </p:cNvPr>
          <p:cNvSpPr txBox="1"/>
          <p:nvPr/>
        </p:nvSpPr>
        <p:spPr>
          <a:xfrm>
            <a:off x="3172553" y="10371270"/>
            <a:ext cx="13533364" cy="659796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Bewley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A, Page B.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Maximizing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patient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adherence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for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optimal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outcomes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in psoriasis. J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Eur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Acad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2011;25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Suppl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4:9-14.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Pinter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A, Green LJ,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Selmer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J, et al. A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pooled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analysis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randomized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controlled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phase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3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trials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investigating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efficacy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safety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 novel,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fixed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dose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calcipotriene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and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cream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for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topical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treatment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plaque psoriasis. J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Eur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Acad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2022;36(2):228–36.</a:t>
            </a:r>
          </a:p>
        </p:txBody>
      </p:sp>
    </p:spTree>
    <p:extLst>
      <p:ext uri="{BB962C8B-B14F-4D97-AF65-F5344CB8AC3E}">
        <p14:creationId xmlns:p14="http://schemas.microsoft.com/office/powerpoint/2010/main" val="270696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D17D-76C5-D4F5-559F-C5C29D4EA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>
            <a:extLst>
              <a:ext uri="{FF2B5EF4-FFF2-40B4-BE49-F238E27FC236}">
                <a16:creationId xmlns:a16="http://schemas.microsoft.com/office/drawing/2014/main" id="{1D62E91A-E547-DCEB-532E-9D6CBAEAC9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F6925A23-14B9-BDED-7FB0-DFD6D00807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1667" y="516118"/>
            <a:ext cx="12640673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 spc="-10"/>
              <a:t>TRATAMIENTO TÓPICO</a:t>
            </a:r>
            <a:r>
              <a:rPr lang="es-ES_tradnl" spc="-10" baseline="30000"/>
              <a:t>1</a:t>
            </a:r>
            <a:endParaRPr spc="-10"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A9A6282E-06E3-B052-EF61-15714BC4E69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8454BC54-FD5B-2BD7-7F66-20C4A1CF79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69147F96-A680-BD40-9AE5-22152FF3EB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677F58CC-305F-6C9C-98E7-8EC083B032D5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9F839DA0-307D-9CF6-F272-9E71D070D81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0979BA27-2124-471F-4104-86D04BCA49A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227E132C-100D-2A7A-3E2A-94ADBD4AC30C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E7A01F7A-927F-6B5A-4756-3032E0CF794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93FD4732-5D98-6AA8-3E63-5D4EFC984A55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398BEEBD-AC08-A278-A7A5-177BC8675DF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A0F79671-DF9C-27A3-62EF-61E0033B1507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1D27C916-13E3-98A4-672B-2589B6116B88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16C92974-A625-FEE4-D2B1-8DD9BEE5174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3AB42509-1D5A-C104-2353-FB436C49C849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DA9C7A8B-D7A6-92D2-BF2E-3D5AD9DC7C1C}"/>
              </a:ext>
            </a:extLst>
          </p:cNvPr>
          <p:cNvSpPr/>
          <p:nvPr/>
        </p:nvSpPr>
        <p:spPr>
          <a:xfrm>
            <a:off x="1578090" y="2131278"/>
            <a:ext cx="16587701" cy="65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3298" b="1">
                <a:solidFill>
                  <a:srgbClr val="EC959D"/>
                </a:solidFill>
                <a:latin typeface="Noto Sans "/>
                <a:ea typeface="Noto Sans" panose="020B0502040504020204" pitchFamily="34"/>
                <a:cs typeface="Noto Sans" panose="020B0502040504020204" pitchFamily="34"/>
              </a:rPr>
              <a:t>Existen varias modalidades de tratamiento tópico para tratar la psoriasis: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5208AEC-330C-711A-E933-48712EF49C81}"/>
              </a:ext>
            </a:extLst>
          </p:cNvPr>
          <p:cNvGrpSpPr/>
          <p:nvPr/>
        </p:nvGrpSpPr>
        <p:grpSpPr>
          <a:xfrm>
            <a:off x="7449821" y="4501072"/>
            <a:ext cx="4319308" cy="4215194"/>
            <a:chOff x="4547410" y="2267322"/>
            <a:chExt cx="2619416" cy="2556277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21B5922A-2E2B-3A16-FFAB-37DC6AB3A54F}"/>
                </a:ext>
              </a:extLst>
            </p:cNvPr>
            <p:cNvSpPr/>
            <p:nvPr/>
          </p:nvSpPr>
          <p:spPr>
            <a:xfrm>
              <a:off x="4547410" y="2267322"/>
              <a:ext cx="2619416" cy="25562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Noto Sans "/>
                <a:cs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9D59F54E-466B-EC69-7271-40AE828EED60}"/>
                </a:ext>
              </a:extLst>
            </p:cNvPr>
            <p:cNvSpPr/>
            <p:nvPr/>
          </p:nvSpPr>
          <p:spPr>
            <a:xfrm>
              <a:off x="4636723" y="3365473"/>
              <a:ext cx="2446738" cy="302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2638" b="1">
                  <a:solidFill>
                    <a:srgbClr val="015B76"/>
                  </a:solidFill>
                  <a:latin typeface="Noto Sans "/>
                  <a:cs typeface="Arial" panose="020B0604020202020204" pitchFamily="34" charset="0"/>
                </a:rPr>
                <a:t>Tratamiento tópico</a:t>
              </a:r>
            </a:p>
          </p:txBody>
        </p:sp>
        <p:pic>
          <p:nvPicPr>
            <p:cNvPr id="6" name="Imagen 2">
              <a:extLst>
                <a:ext uri="{FF2B5EF4-FFF2-40B4-BE49-F238E27FC236}">
                  <a16:creationId xmlns:a16="http://schemas.microsoft.com/office/drawing/2014/main" id="{564FA608-9020-08B4-2E38-8D1A0AF90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08" r="7936" b="14355"/>
            <a:stretch/>
          </p:blipFill>
          <p:spPr>
            <a:xfrm rot="8099536">
              <a:off x="5496864" y="2695077"/>
              <a:ext cx="687733" cy="58907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32">
              <a:extLst>
                <a:ext uri="{FF2B5EF4-FFF2-40B4-BE49-F238E27FC236}">
                  <a16:creationId xmlns:a16="http://schemas.microsoft.com/office/drawing/2014/main" id="{7EB640A7-FE4D-CF2C-3DE8-A8115558258D}"/>
                </a:ext>
              </a:extLst>
            </p:cNvPr>
            <p:cNvSpPr/>
            <p:nvPr/>
          </p:nvSpPr>
          <p:spPr>
            <a:xfrm>
              <a:off x="4756683" y="3639684"/>
              <a:ext cx="2168096" cy="634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319"/>
                </a:spcAft>
              </a:pPr>
              <a:r>
                <a:rPr lang="es-ES" sz="1979">
                  <a:latin typeface="Noto Sans "/>
                  <a:cs typeface="Arial" panose="020B0604020202020204" pitchFamily="34" charset="0"/>
                </a:rPr>
                <a:t>Cremas, pomadas, geles y espumas aplicados directamente sobre la piel</a:t>
              </a:r>
            </a:p>
          </p:txBody>
        </p:sp>
      </p:grp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36CE303-C2B4-FD5A-6B05-28804C2EAA21}"/>
              </a:ext>
            </a:extLst>
          </p:cNvPr>
          <p:cNvSpPr/>
          <p:nvPr/>
        </p:nvSpPr>
        <p:spPr>
          <a:xfrm>
            <a:off x="2086459" y="6182845"/>
            <a:ext cx="4669230" cy="1060103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419127A-BEEE-F5F7-5E6E-F17E6C5AF3A2}"/>
              </a:ext>
            </a:extLst>
          </p:cNvPr>
          <p:cNvSpPr/>
          <p:nvPr/>
        </p:nvSpPr>
        <p:spPr>
          <a:xfrm>
            <a:off x="2468907" y="4439860"/>
            <a:ext cx="4557670" cy="986918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AA9287B-B38F-63BC-4700-5B46EAAC9954}"/>
              </a:ext>
            </a:extLst>
          </p:cNvPr>
          <p:cNvSpPr/>
          <p:nvPr/>
        </p:nvSpPr>
        <p:spPr>
          <a:xfrm>
            <a:off x="2892150" y="7826355"/>
            <a:ext cx="4557671" cy="1039340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9F27E24-DB9B-DFFE-9D7A-A389DDF7EEBF}"/>
              </a:ext>
            </a:extLst>
          </p:cNvPr>
          <p:cNvSpPr/>
          <p:nvPr/>
        </p:nvSpPr>
        <p:spPr>
          <a:xfrm>
            <a:off x="7026577" y="3055177"/>
            <a:ext cx="5067195" cy="986918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4199928-10A5-20B6-77B7-ADAA9E8894CD}"/>
              </a:ext>
            </a:extLst>
          </p:cNvPr>
          <p:cNvSpPr/>
          <p:nvPr/>
        </p:nvSpPr>
        <p:spPr>
          <a:xfrm>
            <a:off x="12192372" y="4439859"/>
            <a:ext cx="5177587" cy="1137007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5A72383-B5DA-C865-8F36-BE90D36E07B9}"/>
              </a:ext>
            </a:extLst>
          </p:cNvPr>
          <p:cNvSpPr/>
          <p:nvPr/>
        </p:nvSpPr>
        <p:spPr>
          <a:xfrm>
            <a:off x="12615616" y="6293840"/>
            <a:ext cx="4557671" cy="648834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303855C-B899-B79C-24E9-E8D67F545928}"/>
              </a:ext>
            </a:extLst>
          </p:cNvPr>
          <p:cNvSpPr/>
          <p:nvPr/>
        </p:nvSpPr>
        <p:spPr>
          <a:xfrm>
            <a:off x="11758392" y="8589883"/>
            <a:ext cx="4557671" cy="658256"/>
          </a:xfrm>
          <a:prstGeom prst="roundRect">
            <a:avLst/>
          </a:prstGeom>
          <a:solidFill>
            <a:srgbClr val="E1EBEE">
              <a:alpha val="50000"/>
            </a:srgbClr>
          </a:solidFill>
          <a:ln>
            <a:solidFill>
              <a:srgbClr val="E1E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09">
              <a:solidFill>
                <a:schemeClr val="tx1"/>
              </a:solidFill>
              <a:latin typeface="Noto Sans "/>
            </a:endParaRP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1B9FEF09-2A7E-0856-F8BB-3CFB8657E415}"/>
              </a:ext>
            </a:extLst>
          </p:cNvPr>
          <p:cNvSpPr/>
          <p:nvPr/>
        </p:nvSpPr>
        <p:spPr>
          <a:xfrm>
            <a:off x="7133939" y="3358879"/>
            <a:ext cx="4852470" cy="447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Cremas hidratantes y emolientes </a:t>
            </a:r>
          </a:p>
        </p:txBody>
      </p:sp>
      <p:sp>
        <p:nvSpPr>
          <p:cNvPr id="16" name="Rectangle 52">
            <a:extLst>
              <a:ext uri="{FF2B5EF4-FFF2-40B4-BE49-F238E27FC236}">
                <a16:creationId xmlns:a16="http://schemas.microsoft.com/office/drawing/2014/main" id="{E2AD8CE5-1724-9024-FF0A-4A3DBAD2C526}"/>
              </a:ext>
            </a:extLst>
          </p:cNvPr>
          <p:cNvSpPr/>
          <p:nvPr/>
        </p:nvSpPr>
        <p:spPr>
          <a:xfrm>
            <a:off x="2468907" y="4660674"/>
            <a:ext cx="4557670" cy="496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Inhibidores de la </a:t>
            </a:r>
            <a:r>
              <a:rPr lang="es-ES" sz="2638" b="1" err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calcineurina</a:t>
            </a:r>
            <a:endParaRPr lang="es-ES" sz="2638" b="1">
              <a:solidFill>
                <a:srgbClr val="015B76"/>
              </a:solidFill>
              <a:latin typeface="Noto Sans "/>
              <a:cs typeface="Arial" panose="020B0604020202020204" pitchFamily="34" charset="0"/>
            </a:endParaRPr>
          </a:p>
        </p:txBody>
      </p:sp>
      <p:sp>
        <p:nvSpPr>
          <p:cNvPr id="20" name="Rectangle 51">
            <a:extLst>
              <a:ext uri="{FF2B5EF4-FFF2-40B4-BE49-F238E27FC236}">
                <a16:creationId xmlns:a16="http://schemas.microsoft.com/office/drawing/2014/main" id="{79ABDDEF-96D4-C67D-CF43-3EF526975F6E}"/>
              </a:ext>
            </a:extLst>
          </p:cNvPr>
          <p:cNvSpPr/>
          <p:nvPr/>
        </p:nvSpPr>
        <p:spPr>
          <a:xfrm>
            <a:off x="2123130" y="6557200"/>
            <a:ext cx="4471423" cy="432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Análogos de la vitamina A</a:t>
            </a:r>
          </a:p>
        </p:txBody>
      </p:sp>
      <p:sp>
        <p:nvSpPr>
          <p:cNvPr id="21" name="Rectangle 49">
            <a:extLst>
              <a:ext uri="{FF2B5EF4-FFF2-40B4-BE49-F238E27FC236}">
                <a16:creationId xmlns:a16="http://schemas.microsoft.com/office/drawing/2014/main" id="{627EDA36-37E4-1153-328B-15120D1684C9}"/>
              </a:ext>
            </a:extLst>
          </p:cNvPr>
          <p:cNvSpPr/>
          <p:nvPr/>
        </p:nvSpPr>
        <p:spPr>
          <a:xfrm>
            <a:off x="11758394" y="8711109"/>
            <a:ext cx="4557670" cy="435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Análogos de la vitamina D</a:t>
            </a: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BC8A92B0-4096-7242-F70F-22F4693B4303}"/>
              </a:ext>
            </a:extLst>
          </p:cNvPr>
          <p:cNvSpPr/>
          <p:nvPr/>
        </p:nvSpPr>
        <p:spPr>
          <a:xfrm>
            <a:off x="12638019" y="6408579"/>
            <a:ext cx="4492567" cy="407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Corticoesteroides</a:t>
            </a: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871F67FF-CC03-AA4D-729E-B91D24D705B0}"/>
              </a:ext>
            </a:extLst>
          </p:cNvPr>
          <p:cNvSpPr/>
          <p:nvPr/>
        </p:nvSpPr>
        <p:spPr>
          <a:xfrm>
            <a:off x="3326128" y="7954963"/>
            <a:ext cx="3689714" cy="81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Preparaciones de </a:t>
            </a:r>
            <a:r>
              <a:rPr lang="es-ES" sz="2638" b="1" err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ditranol</a:t>
            </a:r>
            <a:endParaRPr lang="es-ES" sz="2638" b="1">
              <a:solidFill>
                <a:srgbClr val="015B76"/>
              </a:solidFill>
              <a:latin typeface="Noto Sans "/>
              <a:cs typeface="Arial" panose="020B0604020202020204" pitchFamily="34" charset="0"/>
            </a:endParaRPr>
          </a:p>
        </p:txBody>
      </p:sp>
      <p:sp>
        <p:nvSpPr>
          <p:cNvPr id="54" name="Rectangle 30">
            <a:extLst>
              <a:ext uri="{FF2B5EF4-FFF2-40B4-BE49-F238E27FC236}">
                <a16:creationId xmlns:a16="http://schemas.microsoft.com/office/drawing/2014/main" id="{9EF7DF48-244E-D41A-CDFE-26E32246B37C}"/>
              </a:ext>
            </a:extLst>
          </p:cNvPr>
          <p:cNvSpPr/>
          <p:nvPr/>
        </p:nvSpPr>
        <p:spPr>
          <a:xfrm>
            <a:off x="12543807" y="4769143"/>
            <a:ext cx="4600482" cy="477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rgbClr val="015B76"/>
                </a:solidFill>
                <a:latin typeface="Noto Sans "/>
                <a:cs typeface="Arial" panose="020B0604020202020204" pitchFamily="34" charset="0"/>
              </a:rPr>
              <a:t>Preparaciones de alquitrán de hulla</a:t>
            </a:r>
          </a:p>
        </p:txBody>
      </p:sp>
      <p:sp>
        <p:nvSpPr>
          <p:cNvPr id="56" name="TextBox 27">
            <a:extLst>
              <a:ext uri="{FF2B5EF4-FFF2-40B4-BE49-F238E27FC236}">
                <a16:creationId xmlns:a16="http://schemas.microsoft.com/office/drawing/2014/main" id="{A66796C1-F461-B610-3595-15894FEB2CD7}"/>
              </a:ext>
            </a:extLst>
          </p:cNvPr>
          <p:cNvSpPr txBox="1"/>
          <p:nvPr/>
        </p:nvSpPr>
        <p:spPr>
          <a:xfrm>
            <a:off x="15279378" y="7081138"/>
            <a:ext cx="2872710" cy="131061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979">
                <a:latin typeface="Noto Sans "/>
                <a:cs typeface="Arial" panose="020B0604020202020204" pitchFamily="34" charset="0"/>
              </a:rPr>
              <a:t>Los esteroides y los tratamientos tópicos a base de vitamina D pueden combinarse </a:t>
            </a:r>
          </a:p>
        </p:txBody>
      </p:sp>
      <p:grpSp>
        <p:nvGrpSpPr>
          <p:cNvPr id="58" name="Group 26">
            <a:extLst>
              <a:ext uri="{FF2B5EF4-FFF2-40B4-BE49-F238E27FC236}">
                <a16:creationId xmlns:a16="http://schemas.microsoft.com/office/drawing/2014/main" id="{E24DF7AA-D816-B955-A7AD-E5925078CB4D}"/>
              </a:ext>
            </a:extLst>
          </p:cNvPr>
          <p:cNvGrpSpPr/>
          <p:nvPr/>
        </p:nvGrpSpPr>
        <p:grpSpPr>
          <a:xfrm rot="797271">
            <a:off x="14205749" y="7289814"/>
            <a:ext cx="1080594" cy="1327172"/>
            <a:chOff x="8080204" y="4335156"/>
            <a:chExt cx="1056566" cy="1133296"/>
          </a:xfrm>
        </p:grpSpPr>
        <p:pic>
          <p:nvPicPr>
            <p:cNvPr id="59" name="Picture 2" descr="https://static.thenounproject.com/png/512942-200.png">
              <a:extLst>
                <a:ext uri="{FF2B5EF4-FFF2-40B4-BE49-F238E27FC236}">
                  <a16:creationId xmlns:a16="http://schemas.microsoft.com/office/drawing/2014/main" id="{220A4AB9-C5CB-0A3A-0B18-C58059368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8080204" y="4335156"/>
              <a:ext cx="910870" cy="91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ttps://static.thenounproject.com/png/512942-200.png">
              <a:extLst>
                <a:ext uri="{FF2B5EF4-FFF2-40B4-BE49-F238E27FC236}">
                  <a16:creationId xmlns:a16="http://schemas.microsoft.com/office/drawing/2014/main" id="{723C32B6-A5B9-3B26-C10D-50272B631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8225900" y="4557582"/>
              <a:ext cx="910870" cy="91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object 3">
            <a:extLst>
              <a:ext uri="{FF2B5EF4-FFF2-40B4-BE49-F238E27FC236}">
                <a16:creationId xmlns:a16="http://schemas.microsoft.com/office/drawing/2014/main" id="{C640B12E-975C-9A50-62D2-F2E06E82BC09}"/>
              </a:ext>
            </a:extLst>
          </p:cNvPr>
          <p:cNvSpPr txBox="1"/>
          <p:nvPr/>
        </p:nvSpPr>
        <p:spPr>
          <a:xfrm>
            <a:off x="3285368" y="10531644"/>
            <a:ext cx="13533364" cy="259686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Psoriasis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Association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Psoriasis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Treatments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. Puede consultarse en: https://www.psoriasis-association.org.uk/psoriasis-and-treatments/treatments/from-a-gp</a:t>
            </a:r>
          </a:p>
        </p:txBody>
      </p:sp>
    </p:spTree>
    <p:extLst>
      <p:ext uri="{BB962C8B-B14F-4D97-AF65-F5344CB8AC3E}">
        <p14:creationId xmlns:p14="http://schemas.microsoft.com/office/powerpoint/2010/main" val="910937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EB18-7F09-AAC6-B807-8ECCAB20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>
            <a:extLst>
              <a:ext uri="{FF2B5EF4-FFF2-40B4-BE49-F238E27FC236}">
                <a16:creationId xmlns:a16="http://schemas.microsoft.com/office/drawing/2014/main" id="{1DE7514C-B5B4-12B1-2A48-D705119B92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E5EBC39D-8DED-CABF-42BC-E6EE04BB9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1667" y="516118"/>
            <a:ext cx="12640673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 spc="-10"/>
              <a:t>TRATAMIENTO TÓPICO DE PSORIASIS EN AP</a:t>
            </a:r>
            <a:r>
              <a:rPr lang="es-ES_tradnl" spc="-10" baseline="30000"/>
              <a:t>1,2</a:t>
            </a:r>
            <a:endParaRPr spc="-10"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FF3927F3-0E97-DE6C-77BE-8C07B5E7F2DF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D3436913-972F-103F-4801-DFB3582EE2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88C04F52-30AD-FE8A-CFBD-3A889DFE024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3A7823CA-D24C-D241-383D-AE8B68363C12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46DDBFAD-5062-EC75-0456-C4D891A93DB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6AB19C90-FB3E-ABCD-2F01-32FF453965F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131B4F5C-0F61-B517-EDB4-C0FE19D03176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ED9736E6-4649-5802-6AB5-40F37DC85FF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3A21B7A9-8F75-CB9E-10A0-78AFCEE7D117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C765993D-6A7A-5D34-DF6C-32B8B0D571C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E134B2FA-8AE5-D04C-6AA0-35127956CFD8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6CBAC8EA-8A28-C794-FAB8-7329CFD444FC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EC16ECCD-B5C0-CDA6-CCD3-E1C1B2A5992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4BE51953-E463-7A5D-4649-31E77B148A29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85F598D5-75A9-663D-EA00-8892CBBC6C18}"/>
              </a:ext>
            </a:extLst>
          </p:cNvPr>
          <p:cNvSpPr/>
          <p:nvPr/>
        </p:nvSpPr>
        <p:spPr>
          <a:xfrm>
            <a:off x="1464946" y="2061377"/>
            <a:ext cx="16587701" cy="55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700" b="1">
                <a:solidFill>
                  <a:srgbClr val="015B76"/>
                </a:solidFill>
                <a:latin typeface="Noto Sans "/>
                <a:ea typeface="Noto Sans" panose="020B0502040504020204" pitchFamily="34"/>
                <a:cs typeface="Noto Sans" panose="020B0502040504020204" pitchFamily="34"/>
              </a:rPr>
              <a:t>Si bien hay un gran número de tratamientos, los que se prescriben casi en exclusividad son: </a:t>
            </a:r>
          </a:p>
        </p:txBody>
      </p:sp>
      <p:sp>
        <p:nvSpPr>
          <p:cNvPr id="61" name="object 3">
            <a:extLst>
              <a:ext uri="{FF2B5EF4-FFF2-40B4-BE49-F238E27FC236}">
                <a16:creationId xmlns:a16="http://schemas.microsoft.com/office/drawing/2014/main" id="{7AC81C9F-3390-0085-513B-505224908754}"/>
              </a:ext>
            </a:extLst>
          </p:cNvPr>
          <p:cNvSpPr txBox="1"/>
          <p:nvPr/>
        </p:nvSpPr>
        <p:spPr>
          <a:xfrm>
            <a:off x="3383792" y="10454735"/>
            <a:ext cx="13533364" cy="723916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1. GPS–AEDV. Tratamiento tópico de la psoriasis: recomendaciones de expertos (Actas </a:t>
            </a:r>
            <a:r>
              <a:rPr lang="es-ES" sz="1300" err="1">
                <a:solidFill>
                  <a:schemeClr val="bg1"/>
                </a:solidFill>
                <a:latin typeface="Noto Sans"/>
                <a:cs typeface="Noto Sans"/>
              </a:rPr>
              <a:t>Dermosifiliográficas</a:t>
            </a: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, 2025). 2. </a:t>
            </a:r>
            <a:r>
              <a:rPr lang="en-US" sz="1300">
                <a:solidFill>
                  <a:schemeClr val="bg1"/>
                </a:solidFill>
                <a:latin typeface="Noto Sans"/>
                <a:cs typeface="Noto Sans"/>
              </a:rPr>
              <a:t>Joint AAD–NPF Guidelines of Care for the Management and Treatment of Psoriasis with Topical Therapy (2021–24).</a:t>
            </a:r>
          </a:p>
          <a:p>
            <a:pPr marL="38100">
              <a:spcBef>
                <a:spcPts val="465"/>
              </a:spcBef>
            </a:pPr>
            <a:r>
              <a:rPr lang="es-ES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9A7A510-F405-D6BA-7911-0C436751E1EE}"/>
              </a:ext>
            </a:extLst>
          </p:cNvPr>
          <p:cNvSpPr/>
          <p:nvPr/>
        </p:nvSpPr>
        <p:spPr>
          <a:xfrm>
            <a:off x="2137176" y="3205242"/>
            <a:ext cx="4429185" cy="1770495"/>
          </a:xfrm>
          <a:prstGeom prst="roundRect">
            <a:avLst/>
          </a:prstGeom>
          <a:solidFill>
            <a:srgbClr val="008C93"/>
          </a:solidFill>
          <a:ln>
            <a:solidFill>
              <a:srgbClr val="008C9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>
                <a:solidFill>
                  <a:schemeClr val="bg1"/>
                </a:solidFill>
                <a:latin typeface="Noto Sans "/>
              </a:rPr>
              <a:t>Corticoides en monoterapia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52CBAB4-1FDE-D156-DC49-4996008511D9}"/>
              </a:ext>
            </a:extLst>
          </p:cNvPr>
          <p:cNvSpPr/>
          <p:nvPr/>
        </p:nvSpPr>
        <p:spPr>
          <a:xfrm>
            <a:off x="2193947" y="5334108"/>
            <a:ext cx="4429185" cy="1770495"/>
          </a:xfrm>
          <a:prstGeom prst="roundRect">
            <a:avLst/>
          </a:prstGeom>
          <a:solidFill>
            <a:srgbClr val="EC959D"/>
          </a:solidFill>
          <a:ln>
            <a:solidFill>
              <a:srgbClr val="EC959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err="1">
                <a:solidFill>
                  <a:schemeClr val="bg1"/>
                </a:solidFill>
                <a:latin typeface="Noto Sans "/>
              </a:rPr>
              <a:t>Calcipotriol</a:t>
            </a:r>
            <a:r>
              <a:rPr lang="es-ES" sz="3000" b="1">
                <a:solidFill>
                  <a:schemeClr val="bg1"/>
                </a:solidFill>
                <a:latin typeface="Noto Sans "/>
              </a:rPr>
              <a:t> + Betametasona</a:t>
            </a:r>
          </a:p>
        </p:txBody>
      </p:sp>
      <p:sp>
        <p:nvSpPr>
          <p:cNvPr id="38" name="Rectángulo: esquinas redondeadas 6">
            <a:extLst>
              <a:ext uri="{FF2B5EF4-FFF2-40B4-BE49-F238E27FC236}">
                <a16:creationId xmlns:a16="http://schemas.microsoft.com/office/drawing/2014/main" id="{35775153-6199-0B01-2F14-00E08ED2582F}"/>
              </a:ext>
            </a:extLst>
          </p:cNvPr>
          <p:cNvSpPr/>
          <p:nvPr/>
        </p:nvSpPr>
        <p:spPr>
          <a:xfrm>
            <a:off x="2193947" y="7619451"/>
            <a:ext cx="4429185" cy="1770495"/>
          </a:xfrm>
          <a:prstGeom prst="roundRect">
            <a:avLst/>
          </a:prstGeom>
          <a:solidFill>
            <a:srgbClr val="B86A78"/>
          </a:solidFill>
          <a:ln>
            <a:solidFill>
              <a:srgbClr val="B86A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pPr algn="ctr"/>
            <a:r>
              <a:rPr lang="es-ES" sz="3000" b="1">
                <a:solidFill>
                  <a:schemeClr val="bg1"/>
                </a:solidFill>
                <a:latin typeface="Noto Sans "/>
              </a:rPr>
              <a:t>INHIBIDORES</a:t>
            </a:r>
          </a:p>
          <a:p>
            <a:pPr algn="ctr"/>
            <a:r>
              <a:rPr lang="es-ES" sz="3000" b="1">
                <a:solidFill>
                  <a:schemeClr val="bg1"/>
                </a:solidFill>
                <a:latin typeface="Noto Sans "/>
              </a:rPr>
              <a:t>CALCINEURINA</a:t>
            </a:r>
          </a:p>
        </p:txBody>
      </p:sp>
      <p:sp>
        <p:nvSpPr>
          <p:cNvPr id="39" name="CuadroTexto 14">
            <a:extLst>
              <a:ext uri="{FF2B5EF4-FFF2-40B4-BE49-F238E27FC236}">
                <a16:creationId xmlns:a16="http://schemas.microsoft.com/office/drawing/2014/main" id="{231D1FDB-E19F-1865-BB50-4498A338C23C}"/>
              </a:ext>
            </a:extLst>
          </p:cNvPr>
          <p:cNvSpPr txBox="1"/>
          <p:nvPr/>
        </p:nvSpPr>
        <p:spPr>
          <a:xfrm>
            <a:off x="7115306" y="8423655"/>
            <a:ext cx="6351293" cy="460029"/>
          </a:xfrm>
          <a:prstGeom prst="rect">
            <a:avLst/>
          </a:prstGeom>
          <a:noFill/>
        </p:spPr>
        <p:txBody>
          <a:bodyPr wrap="square" lIns="150781" tIns="75390" rIns="150781" bIns="75390" anchor="t">
            <a:spAutoFit/>
          </a:bodyPr>
          <a:lstStyle/>
          <a:p>
            <a:pPr algn="l"/>
            <a:r>
              <a:rPr lang="es-ES" altLang="es-ES" sz="2000" b="1">
                <a:solidFill>
                  <a:schemeClr val="bg1">
                    <a:lumMod val="50000"/>
                  </a:schemeClr>
                </a:solidFill>
                <a:latin typeface="Noto Sans "/>
                <a:ea typeface="Arial Unicode MS"/>
                <a:cs typeface="Arial"/>
              </a:rPr>
              <a:t>(Psoriasis pliegues)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CFBE830-5F5C-4CB0-37A6-563D2BB942A1}"/>
              </a:ext>
            </a:extLst>
          </p:cNvPr>
          <p:cNvSpPr txBox="1"/>
          <p:nvPr/>
        </p:nvSpPr>
        <p:spPr>
          <a:xfrm>
            <a:off x="7115306" y="3294395"/>
            <a:ext cx="8132354" cy="1716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a-ES" sz="2638" b="1" err="1">
                <a:solidFill>
                  <a:srgbClr val="015B76"/>
                </a:solidFill>
                <a:latin typeface="Noto Sans "/>
              </a:rPr>
              <a:t>Muy</a:t>
            </a:r>
            <a:r>
              <a:rPr lang="ca-ES" sz="2638" b="1">
                <a:solidFill>
                  <a:srgbClr val="015B76"/>
                </a:solidFill>
                <a:latin typeface="Noto Sans "/>
              </a:rPr>
              <a:t> alta potencia: </a:t>
            </a:r>
            <a:r>
              <a:rPr lang="ca-ES" sz="2638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propionato</a:t>
            </a:r>
            <a:r>
              <a:rPr lang="ca-ES" sz="2638">
                <a:solidFill>
                  <a:schemeClr val="bg1">
                    <a:lumMod val="50000"/>
                  </a:schemeClr>
                </a:solidFill>
                <a:latin typeface="Noto Sans "/>
              </a:rPr>
              <a:t> de </a:t>
            </a:r>
            <a:r>
              <a:rPr lang="ca-ES" sz="2638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clobetasol</a:t>
            </a:r>
            <a:endParaRPr lang="ca-ES" sz="2638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just"/>
            <a:r>
              <a:rPr lang="ca-ES" sz="2638" b="1">
                <a:solidFill>
                  <a:srgbClr val="015B76"/>
                </a:solidFill>
                <a:latin typeface="Noto Sans "/>
              </a:rPr>
              <a:t>Alta potencia</a:t>
            </a:r>
            <a:r>
              <a:rPr lang="ca-ES" sz="2638">
                <a:solidFill>
                  <a:srgbClr val="015B76"/>
                </a:solidFill>
                <a:latin typeface="Noto Sans "/>
              </a:rPr>
              <a:t>: </a:t>
            </a:r>
            <a:r>
              <a:rPr lang="ca-ES" sz="2638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Metilprednisolona</a:t>
            </a:r>
            <a:r>
              <a:rPr lang="ca-ES" sz="2638">
                <a:solidFill>
                  <a:schemeClr val="bg1">
                    <a:lumMod val="50000"/>
                  </a:schemeClr>
                </a:solidFill>
                <a:latin typeface="Noto Sans "/>
              </a:rPr>
              <a:t>, </a:t>
            </a:r>
            <a:r>
              <a:rPr lang="ca-ES" sz="2638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mometasona</a:t>
            </a:r>
            <a:endParaRPr lang="ca-ES" sz="2638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algn="just"/>
            <a:r>
              <a:rPr lang="ca-ES" sz="2638" b="1">
                <a:solidFill>
                  <a:srgbClr val="015B76"/>
                </a:solidFill>
                <a:latin typeface="Noto Sans "/>
              </a:rPr>
              <a:t>Mediana potencia: </a:t>
            </a:r>
            <a:r>
              <a:rPr lang="ca-ES" sz="2638" err="1">
                <a:solidFill>
                  <a:schemeClr val="bg1">
                    <a:lumMod val="50000"/>
                  </a:schemeClr>
                </a:solidFill>
                <a:latin typeface="Noto Sans "/>
              </a:rPr>
              <a:t>Prednicarbato</a:t>
            </a:r>
            <a:r>
              <a:rPr lang="ca-ES" sz="2638">
                <a:solidFill>
                  <a:schemeClr val="bg1">
                    <a:lumMod val="50000"/>
                  </a:schemeClr>
                </a:solidFill>
                <a:latin typeface="Noto Sans "/>
              </a:rPr>
              <a:t>, betametasona</a:t>
            </a:r>
          </a:p>
          <a:p>
            <a:pPr algn="just"/>
            <a:r>
              <a:rPr lang="ca-ES" sz="2638" b="1" err="1">
                <a:solidFill>
                  <a:srgbClr val="015B76"/>
                </a:solidFill>
                <a:latin typeface="Noto Sans "/>
              </a:rPr>
              <a:t>Baja</a:t>
            </a:r>
            <a:r>
              <a:rPr lang="ca-ES" sz="2638" b="1">
                <a:solidFill>
                  <a:srgbClr val="015B76"/>
                </a:solidFill>
                <a:latin typeface="Noto Sans "/>
              </a:rPr>
              <a:t> potencia: </a:t>
            </a:r>
            <a:r>
              <a:rPr lang="ca-ES" sz="2638">
                <a:solidFill>
                  <a:schemeClr val="bg1">
                    <a:lumMod val="50000"/>
                  </a:schemeClr>
                </a:solidFill>
                <a:latin typeface="Noto Sans "/>
              </a:rPr>
              <a:t>Hidrocortisona</a:t>
            </a:r>
            <a:endParaRPr lang="es-ES_tradnl" sz="2638">
              <a:solidFill>
                <a:schemeClr val="bg1">
                  <a:lumMod val="50000"/>
                </a:schemeClr>
              </a:solidFill>
              <a:latin typeface="Noto Sans "/>
            </a:endParaRPr>
          </a:p>
        </p:txBody>
      </p:sp>
    </p:spTree>
    <p:extLst>
      <p:ext uri="{BB962C8B-B14F-4D97-AF65-F5344CB8AC3E}">
        <p14:creationId xmlns:p14="http://schemas.microsoft.com/office/powerpoint/2010/main" val="3067855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0257F-22A1-A53C-EFFA-3932D3FE2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>
            <a:extLst>
              <a:ext uri="{FF2B5EF4-FFF2-40B4-BE49-F238E27FC236}">
                <a16:creationId xmlns:a16="http://schemas.microsoft.com/office/drawing/2014/main" id="{DADCD6D4-5266-9683-3C0A-7621EFEEEC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806867AC-1ECC-EDF3-513F-4FC356C53F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1667" y="516118"/>
            <a:ext cx="12640673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 spc="-10"/>
              <a:t>CORTICOIDE EN MONOTERAPIA: LIMITACIONES</a:t>
            </a:r>
            <a:r>
              <a:rPr lang="es-ES_tradnl" spc="-10" baseline="30000"/>
              <a:t>1,2</a:t>
            </a:r>
            <a:endParaRPr lang="es-ES_tradnl" spc="-10"/>
          </a:p>
        </p:txBody>
      </p: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0262D30B-3B12-5CB1-6C42-EF1EB029B217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6A36390E-88CE-A5DB-2AC5-B5F780D3FB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35502D67-B943-7030-07D4-E127CC7BF37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B33360F9-EA51-6FCD-82CC-34F86FEF23DA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A46CF247-2367-D16F-AE5C-3EE5C8FAF3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6A59E3FA-1F7C-1D5A-4E1D-2D138D65E00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27198476-72D4-AD7A-FADD-2FD2C37AC424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81E8A33D-63EA-0804-040E-0FEC32B3699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46DC762D-9076-1C86-F366-50C88390B927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B39CC53F-FB5C-9435-2DC7-E1C47F43E7A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F7A8891E-7623-39E2-16C2-A5B6F5A5E7DD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96548646-34D7-E45A-60FC-F2380E506BF9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9A61CB93-957A-8AEF-D808-82AE37875CD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73C6533C-978F-2954-D718-36F5B460C32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3">
            <a:extLst>
              <a:ext uri="{FF2B5EF4-FFF2-40B4-BE49-F238E27FC236}">
                <a16:creationId xmlns:a16="http://schemas.microsoft.com/office/drawing/2014/main" id="{E5E40628-3243-809F-502D-A2DA2923BC33}"/>
              </a:ext>
            </a:extLst>
          </p:cNvPr>
          <p:cNvSpPr txBox="1"/>
          <p:nvPr/>
        </p:nvSpPr>
        <p:spPr>
          <a:xfrm>
            <a:off x="2947467" y="10273293"/>
            <a:ext cx="14231161" cy="92397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BDP: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dipropionato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de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betametasona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CAL: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</a:p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1 Megna M, Cinelli E, Camela E, et al.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/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formulations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for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: an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overview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of the options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efficacy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data. Expert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Rev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Clin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Immunol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2020 Jun;16(6):599–620. 2.Paul C, Leonardi C,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Menter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A, et al.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Plus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Aerosol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Foam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Patients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with Moderate-to-Severe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: Sub-Group Analysis of the PSO-ABLE Study.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Am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J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Clin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Jun. de 2017;18 (3):405-411.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48274D3-5EDB-5254-9D14-7A1085285DD2}"/>
              </a:ext>
            </a:extLst>
          </p:cNvPr>
          <p:cNvSpPr txBox="1">
            <a:spLocks/>
          </p:cNvSpPr>
          <p:nvPr/>
        </p:nvSpPr>
        <p:spPr>
          <a:xfrm>
            <a:off x="2447495" y="2835275"/>
            <a:ext cx="9661955" cy="6429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1979"/>
              </a:spcAft>
              <a:buClr>
                <a:srgbClr val="EC959D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Actúan principalmente sobre la inflamación.</a:t>
            </a:r>
          </a:p>
          <a:p>
            <a:pPr algn="just">
              <a:lnSpc>
                <a:spcPct val="100000"/>
              </a:lnSpc>
              <a:spcAft>
                <a:spcPts val="1979"/>
              </a:spcAft>
              <a:buClr>
                <a:srgbClr val="EC959D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Mejora rápida de eritema, infiltración y prurito.</a:t>
            </a:r>
          </a:p>
          <a:p>
            <a:pPr algn="just">
              <a:lnSpc>
                <a:spcPct val="100000"/>
              </a:lnSpc>
              <a:spcAft>
                <a:spcPts val="1979"/>
              </a:spcAft>
              <a:buClr>
                <a:srgbClr val="EC959D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Riesgo de </a:t>
            </a:r>
            <a:r>
              <a:rPr lang="es-ES" sz="2700" b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efectos adversos con uso prolongado:</a:t>
            </a:r>
          </a:p>
          <a:p>
            <a:pPr lvl="1" algn="just">
              <a:lnSpc>
                <a:spcPct val="100000"/>
              </a:lnSpc>
              <a:spcAft>
                <a:spcPts val="1979"/>
              </a:spcAft>
              <a:buClr>
                <a:srgbClr val="015B76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Atrofia cutánea</a:t>
            </a:r>
          </a:p>
          <a:p>
            <a:pPr lvl="1" algn="just">
              <a:lnSpc>
                <a:spcPct val="100000"/>
              </a:lnSpc>
              <a:spcAft>
                <a:spcPts val="1979"/>
              </a:spcAft>
              <a:buClr>
                <a:srgbClr val="015B76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Telangiectasias y estrías</a:t>
            </a:r>
          </a:p>
          <a:p>
            <a:pPr lvl="1" algn="just">
              <a:lnSpc>
                <a:spcPct val="100000"/>
              </a:lnSpc>
              <a:spcAft>
                <a:spcPts val="1979"/>
              </a:spcAft>
              <a:buClr>
                <a:srgbClr val="015B76"/>
              </a:buClr>
            </a:pPr>
            <a:r>
              <a:rPr lang="es-ES" sz="2700" err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Taquifilaxia</a:t>
            </a:r>
            <a:endParaRPr lang="es-ES" sz="2700">
              <a:solidFill>
                <a:schemeClr val="bg1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 algn="just">
              <a:lnSpc>
                <a:spcPct val="100000"/>
              </a:lnSpc>
              <a:spcAft>
                <a:spcPts val="1979"/>
              </a:spcAft>
              <a:buClr>
                <a:srgbClr val="015B76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Rebote tras la suspensión</a:t>
            </a:r>
          </a:p>
          <a:p>
            <a:pPr algn="just">
              <a:lnSpc>
                <a:spcPct val="100000"/>
              </a:lnSpc>
              <a:spcAft>
                <a:spcPts val="1979"/>
              </a:spcAft>
              <a:buClr>
                <a:srgbClr val="EC959D"/>
              </a:buClr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Uso limitado como tratamiento de mantenimiento.</a:t>
            </a:r>
            <a:endParaRPr lang="en-US" sz="2700">
              <a:solidFill>
                <a:schemeClr val="bg1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471202" indent="-471202" algn="just">
              <a:lnSpc>
                <a:spcPct val="100000"/>
              </a:lnSpc>
              <a:spcAft>
                <a:spcPts val="1979"/>
              </a:spcAft>
              <a:buClr>
                <a:schemeClr val="accent6"/>
              </a:buClr>
            </a:pPr>
            <a:endParaRPr lang="es-ES" sz="27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Gráfico 7" descr="Señal de negación con relleno sólido">
            <a:extLst>
              <a:ext uri="{FF2B5EF4-FFF2-40B4-BE49-F238E27FC236}">
                <a16:creationId xmlns:a16="http://schemas.microsoft.com/office/drawing/2014/main" id="{8634B449-9F97-720B-9494-52CCC600B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84762" y="3444875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CE710-A1B4-F564-ECE5-361C7571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C2F28C60-1E04-0EF5-EC10-1B078A277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E2553C3F-E330-0DF6-3C1A-823BF6649B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5DBBA08D-4A70-37D3-0F07-0F80B3D9C5FC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LOCALIZACIÓN DE LA PSORIASIS</a:t>
            </a:r>
            <a:r>
              <a:rPr lang="en-US" sz="3600" spc="-10" baseline="30000"/>
              <a:t>1</a:t>
            </a:r>
            <a:endParaRPr lang="en-US" sz="3600" spc="-1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7FF19B79-10B5-C6C9-507B-31DEBE9F4116}"/>
              </a:ext>
            </a:extLst>
          </p:cNvPr>
          <p:cNvSpPr txBox="1"/>
          <p:nvPr/>
        </p:nvSpPr>
        <p:spPr>
          <a:xfrm>
            <a:off x="1131667" y="9578915"/>
            <a:ext cx="18440400" cy="48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1.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Butacu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A-I, Toma C,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Negulet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I-E, Manole I,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Banica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AN,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Plesea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A, et al.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Updates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 in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Special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Areas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 J Clin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Med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 2024;13(24):7549.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Dopytalska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K,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Sobolewski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Błaszczak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A,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Szymańska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E,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Walecka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I. Psoriasis in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special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localizations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Reumatologia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 2018;56(6):392‑398.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CCD2D8D2-C0F8-C27F-CDA9-9BB53225C116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1A5FDC60-5E1E-FB2B-A4CF-85E853ECBEF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64864406-0F5B-924A-1CA4-96F41B4065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3626A9EF-8913-7B1E-D9B2-5B4B73269C3B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C6EBD3EB-1644-B3C4-DB0A-53E616226D1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1BEDAE68-BE89-6C84-E42A-9CDC8B8291F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B3A50F98-3F29-7505-E843-5E69FECE8879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6FD84FFE-9318-8ACD-9D66-25CAF5CD1B9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A39B41D8-F6BC-634C-0537-4F670A9E4A51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44185212-D339-749E-06CC-9525E948C0E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E824B3CA-F899-B494-8569-C5D33A8FBB39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8070B9E1-A436-9C97-E604-6BBD2B457799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D7888F48-ECF8-219E-01DB-7BF1BEA9CDC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EDE0F8C0-7B2B-13BA-85C2-8168A7893230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Google Shape;1248;p45">
            <a:extLst>
              <a:ext uri="{FF2B5EF4-FFF2-40B4-BE49-F238E27FC236}">
                <a16:creationId xmlns:a16="http://schemas.microsoft.com/office/drawing/2014/main" id="{1DB989DF-07E3-8463-8218-C91653C49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rcRect b="6419"/>
          <a:stretch>
            <a:fillRect/>
          </a:stretch>
        </p:blipFill>
        <p:spPr>
          <a:xfrm>
            <a:off x="6919074" y="2090576"/>
            <a:ext cx="6172200" cy="64294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oogle Shape;1253;p45">
            <a:extLst>
              <a:ext uri="{FF2B5EF4-FFF2-40B4-BE49-F238E27FC236}">
                <a16:creationId xmlns:a16="http://schemas.microsoft.com/office/drawing/2014/main" id="{F3372963-F386-42D4-7ED9-28763DE529FD}"/>
              </a:ext>
            </a:extLst>
          </p:cNvPr>
          <p:cNvSpPr txBox="1"/>
          <p:nvPr/>
        </p:nvSpPr>
        <p:spPr>
          <a:xfrm>
            <a:off x="1145370" y="2312479"/>
            <a:ext cx="5347290" cy="9831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Uñas:</a:t>
            </a:r>
            <a:r>
              <a:rPr lang="es-ES" sz="2700" b="1" kern="1200">
                <a:solidFill>
                  <a:srgbClr val="F896A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_tradnl" sz="2700">
                <a:solidFill>
                  <a:srgbClr val="7F8487"/>
                </a:solidFill>
                <a:latin typeface="Noto Sans"/>
                <a:cs typeface="Noto Sans"/>
              </a:rPr>
              <a:t>Es común. Múltiples </a:t>
            </a:r>
            <a:r>
              <a:rPr lang="es-ES_tradnl" sz="2700">
                <a:solidFill>
                  <a:schemeClr val="bg1">
                    <a:lumMod val="50000"/>
                  </a:schemeClr>
                </a:solidFill>
                <a:latin typeface="Noto Sans"/>
                <a:cs typeface="Noto Sans"/>
              </a:rPr>
              <a:t>manifestaciones</a:t>
            </a:r>
            <a:r>
              <a:rPr lang="es-ES_tradnl" sz="270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endParaRPr lang="es-ES" sz="2700" kern="12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" name="Google Shape;1255;p45">
            <a:extLst>
              <a:ext uri="{FF2B5EF4-FFF2-40B4-BE49-F238E27FC236}">
                <a16:creationId xmlns:a16="http://schemas.microsoft.com/office/drawing/2014/main" id="{99A05CDA-664E-4A0A-758C-6666DB648D41}"/>
              </a:ext>
            </a:extLst>
          </p:cNvPr>
          <p:cNvSpPr txBox="1"/>
          <p:nvPr/>
        </p:nvSpPr>
        <p:spPr>
          <a:xfrm>
            <a:off x="1156766" y="3779419"/>
            <a:ext cx="5071668" cy="9831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Palmoplantar:</a:t>
            </a:r>
            <a:r>
              <a:rPr lang="es-ES" sz="2700" b="1" kern="1200">
                <a:solidFill>
                  <a:srgbClr val="F896A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27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Puede ser dolorosa y afectar </a:t>
            </a:r>
            <a:r>
              <a:rPr lang="es-ES" sz="2700" kern="1200" err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QoL</a:t>
            </a:r>
            <a:r>
              <a:rPr lang="es-ES" sz="27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12" name="Google Shape;1256;p45">
            <a:extLst>
              <a:ext uri="{FF2B5EF4-FFF2-40B4-BE49-F238E27FC236}">
                <a16:creationId xmlns:a16="http://schemas.microsoft.com/office/drawing/2014/main" id="{4D53A929-BEA3-45E2-7199-D31CD5E365BF}"/>
              </a:ext>
            </a:extLst>
          </p:cNvPr>
          <p:cNvSpPr txBox="1"/>
          <p:nvPr/>
        </p:nvSpPr>
        <p:spPr>
          <a:xfrm>
            <a:off x="1156766" y="5196659"/>
            <a:ext cx="5347290" cy="22296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Pliegues (inversa):</a:t>
            </a:r>
            <a:r>
              <a:rPr lang="es-ES" sz="2700" b="1" kern="1200">
                <a:solidFill>
                  <a:srgbClr val="F896A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27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presenta en áreas como las axilas, la ingle, debajo de los senos y otras áreas intertriginosas.</a:t>
            </a:r>
          </a:p>
        </p:txBody>
      </p:sp>
      <p:sp>
        <p:nvSpPr>
          <p:cNvPr id="13" name="Google Shape;1254;p45">
            <a:extLst>
              <a:ext uri="{FF2B5EF4-FFF2-40B4-BE49-F238E27FC236}">
                <a16:creationId xmlns:a16="http://schemas.microsoft.com/office/drawing/2014/main" id="{5E9DC5F7-A84A-2BAE-6172-C8CA9B1B0972}"/>
              </a:ext>
            </a:extLst>
          </p:cNvPr>
          <p:cNvSpPr txBox="1"/>
          <p:nvPr/>
        </p:nvSpPr>
        <p:spPr>
          <a:xfrm>
            <a:off x="1156766" y="7713045"/>
            <a:ext cx="5347290" cy="9831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Genitales:</a:t>
            </a:r>
            <a:r>
              <a:rPr lang="es-ES" sz="2700" b="1" kern="1200">
                <a:solidFill>
                  <a:srgbClr val="F896A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27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Hasta el 60% de los pacientes.</a:t>
            </a:r>
          </a:p>
        </p:txBody>
      </p:sp>
      <p:sp>
        <p:nvSpPr>
          <p:cNvPr id="16" name="Google Shape;1250;p45">
            <a:extLst>
              <a:ext uri="{FF2B5EF4-FFF2-40B4-BE49-F238E27FC236}">
                <a16:creationId xmlns:a16="http://schemas.microsoft.com/office/drawing/2014/main" id="{6B532CD1-025D-63DD-2051-5C7F23F75D73}"/>
              </a:ext>
            </a:extLst>
          </p:cNvPr>
          <p:cNvSpPr txBox="1"/>
          <p:nvPr/>
        </p:nvSpPr>
        <p:spPr>
          <a:xfrm>
            <a:off x="13343371" y="2372817"/>
            <a:ext cx="5658031" cy="22296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Cuero cabelludo:</a:t>
            </a:r>
            <a:r>
              <a:rPr lang="es-ES" sz="2700" b="1" kern="1200">
                <a:solidFill>
                  <a:srgbClr val="F896A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s-ES" sz="27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Hasta el 80% de los pacientes la presentan  y puede extenderse a la frente, la parte posterior del cuello y alrededor de las orejas.</a:t>
            </a:r>
          </a:p>
        </p:txBody>
      </p:sp>
      <p:sp>
        <p:nvSpPr>
          <p:cNvPr id="17" name="Google Shape;1251;p45">
            <a:extLst>
              <a:ext uri="{FF2B5EF4-FFF2-40B4-BE49-F238E27FC236}">
                <a16:creationId xmlns:a16="http://schemas.microsoft.com/office/drawing/2014/main" id="{12496807-41E7-0EDE-B1E3-F105E88E42F4}"/>
              </a:ext>
            </a:extLst>
          </p:cNvPr>
          <p:cNvSpPr txBox="1"/>
          <p:nvPr/>
        </p:nvSpPr>
        <p:spPr>
          <a:xfrm>
            <a:off x="13470847" y="4921286"/>
            <a:ext cx="6076184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Codos y rodillas</a:t>
            </a:r>
            <a:endParaRPr lang="es-ES" sz="2700" kern="1200" baseline="30000">
              <a:solidFill>
                <a:srgbClr val="D97C8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8" name="Google Shape;1252;p45">
            <a:extLst>
              <a:ext uri="{FF2B5EF4-FFF2-40B4-BE49-F238E27FC236}">
                <a16:creationId xmlns:a16="http://schemas.microsoft.com/office/drawing/2014/main" id="{E9CBF7FC-DCF4-84CC-8F5F-DB20FA17EF95}"/>
              </a:ext>
            </a:extLst>
          </p:cNvPr>
          <p:cNvSpPr txBox="1"/>
          <p:nvPr/>
        </p:nvSpPr>
        <p:spPr>
          <a:xfrm>
            <a:off x="13451568" y="5880940"/>
            <a:ext cx="6049632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Región lumbosacra</a:t>
            </a:r>
            <a:r>
              <a:rPr lang="es-ES" sz="2700" b="1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glúteos</a:t>
            </a:r>
            <a:endParaRPr lang="es-ES" sz="2700" kern="1200" baseline="30000">
              <a:solidFill>
                <a:srgbClr val="D97C8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Google Shape;1257;p45">
            <a:extLst>
              <a:ext uri="{FF2B5EF4-FFF2-40B4-BE49-F238E27FC236}">
                <a16:creationId xmlns:a16="http://schemas.microsoft.com/office/drawing/2014/main" id="{5CE51851-7A81-3133-2870-E5E1626D965F}"/>
              </a:ext>
            </a:extLst>
          </p:cNvPr>
          <p:cNvSpPr txBox="1"/>
          <p:nvPr/>
        </p:nvSpPr>
        <p:spPr>
          <a:xfrm>
            <a:off x="13454776" y="6854564"/>
            <a:ext cx="6076184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Tronco y extremidades</a:t>
            </a:r>
            <a:endParaRPr lang="es-ES" sz="2700" kern="1200" baseline="30000">
              <a:solidFill>
                <a:srgbClr val="D97C8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0" name="Google Shape;1257;p45">
            <a:extLst>
              <a:ext uri="{FF2B5EF4-FFF2-40B4-BE49-F238E27FC236}">
                <a16:creationId xmlns:a16="http://schemas.microsoft.com/office/drawing/2014/main" id="{F90A388D-9CDD-5D49-DCEE-44FB78C8671E}"/>
              </a:ext>
            </a:extLst>
          </p:cNvPr>
          <p:cNvSpPr txBox="1"/>
          <p:nvPr/>
        </p:nvSpPr>
        <p:spPr>
          <a:xfrm>
            <a:off x="13529085" y="7765222"/>
            <a:ext cx="178509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>
                <a:solidFill>
                  <a:srgbClr val="D97C8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Ombligo</a:t>
            </a:r>
          </a:p>
        </p:txBody>
      </p:sp>
    </p:spTree>
    <p:extLst>
      <p:ext uri="{BB962C8B-B14F-4D97-AF65-F5344CB8AC3E}">
        <p14:creationId xmlns:p14="http://schemas.microsoft.com/office/powerpoint/2010/main" val="18675455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46008D12-F2B0-AC32-8052-3240410E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1" y="3755702"/>
            <a:ext cx="9551303" cy="44781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DEE37D6-5CDB-F153-B04F-5489E1B7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900" y="2202613"/>
            <a:ext cx="9594850" cy="4750237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227772" y="1979604"/>
            <a:ext cx="17648555" cy="130746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100" marR="30480">
              <a:lnSpc>
                <a:spcPts val="3329"/>
              </a:lnSpc>
              <a:spcBef>
                <a:spcPts val="300"/>
              </a:spcBef>
            </a:pP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Gracias</a:t>
            </a:r>
            <a:r>
              <a:rPr sz="285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a</a:t>
            </a:r>
            <a:r>
              <a:rPr sz="285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8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tecnología</a:t>
            </a:r>
            <a:r>
              <a:rPr sz="285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 spc="-35">
                <a:solidFill>
                  <a:srgbClr val="7F8487"/>
                </a:solidFill>
                <a:latin typeface="Noto Sans"/>
                <a:cs typeface="Noto Sans"/>
              </a:rPr>
              <a:t>PAD,</a:t>
            </a:r>
            <a:r>
              <a:rPr sz="285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8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combinación</a:t>
            </a:r>
            <a:r>
              <a:rPr sz="28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fija</a:t>
            </a:r>
            <a:r>
              <a:rPr sz="28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8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CAL</a:t>
            </a:r>
            <a:r>
              <a:rPr sz="28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8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BDP</a:t>
            </a:r>
            <a:r>
              <a:rPr sz="28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no</a:t>
            </a:r>
            <a:r>
              <a:rPr sz="285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solo</a:t>
            </a:r>
            <a:r>
              <a:rPr sz="285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ofrece</a:t>
            </a:r>
            <a:r>
              <a:rPr sz="28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mayor</a:t>
            </a:r>
            <a:r>
              <a:rPr sz="28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eficacia</a:t>
            </a:r>
            <a:r>
              <a:rPr sz="2850" b="1" spc="-1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que</a:t>
            </a:r>
            <a:r>
              <a:rPr sz="28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 spc="-25">
                <a:solidFill>
                  <a:srgbClr val="1D6A85"/>
                </a:solidFill>
                <a:latin typeface="Noto Sans"/>
                <a:cs typeface="Noto Sans"/>
              </a:rPr>
              <a:t>la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monoterapia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,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sino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también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mejora</a:t>
            </a:r>
            <a:r>
              <a:rPr sz="285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85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tolerabilidad</a:t>
            </a:r>
            <a:r>
              <a:rPr sz="285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al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reducir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los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efectos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>
                <a:solidFill>
                  <a:srgbClr val="7F8487"/>
                </a:solidFill>
                <a:latin typeface="Noto Sans"/>
                <a:cs typeface="Noto Sans"/>
              </a:rPr>
              <a:t>adversos,</a:t>
            </a:r>
            <a:r>
              <a:rPr sz="2850" spc="-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850" b="1" spc="-10">
                <a:solidFill>
                  <a:srgbClr val="1D6A85"/>
                </a:solidFill>
                <a:latin typeface="Noto Sans"/>
                <a:cs typeface="Noto Sans"/>
              </a:rPr>
              <a:t>favoreciendo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85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adherencia</a:t>
            </a:r>
            <a:r>
              <a:rPr sz="285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85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evitando</a:t>
            </a:r>
            <a:r>
              <a:rPr sz="285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85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progresión</a:t>
            </a:r>
            <a:r>
              <a:rPr sz="285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hacia</a:t>
            </a:r>
            <a:r>
              <a:rPr sz="285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formas</a:t>
            </a:r>
            <a:r>
              <a:rPr sz="285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más</a:t>
            </a:r>
            <a:r>
              <a:rPr sz="285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severas</a:t>
            </a:r>
            <a:r>
              <a:rPr sz="2850" b="1" spc="-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850" b="1" spc="-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850" b="1" spc="-10">
                <a:solidFill>
                  <a:srgbClr val="1D6A85"/>
                </a:solidFill>
                <a:latin typeface="Noto Sans"/>
                <a:cs typeface="Noto Sans"/>
              </a:rPr>
              <a:t>psoriasis</a:t>
            </a:r>
            <a:r>
              <a:rPr sz="2850" spc="-10">
                <a:solidFill>
                  <a:srgbClr val="7F8487"/>
                </a:solidFill>
                <a:latin typeface="Noto Sans"/>
                <a:cs typeface="Noto Sans"/>
              </a:rPr>
              <a:t>.</a:t>
            </a:r>
            <a:r>
              <a:rPr sz="2475" spc="-15" baseline="31986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2475" baseline="31986">
              <a:latin typeface="Noto Sans"/>
              <a:cs typeface="Noto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3250" y="6929904"/>
            <a:ext cx="6177915" cy="828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spcBef>
                <a:spcPts val="130"/>
              </a:spcBef>
            </a:pP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Reduce</a:t>
            </a:r>
            <a:r>
              <a:rPr sz="2600" b="1" spc="6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60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atrofia</a:t>
            </a:r>
            <a:r>
              <a:rPr sz="260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cutánea</a:t>
            </a:r>
            <a:r>
              <a:rPr sz="260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1D6A85"/>
                </a:solidFill>
                <a:latin typeface="Noto Sans"/>
                <a:cs typeface="Noto Sans"/>
              </a:rPr>
              <a:t>provocada</a:t>
            </a:r>
            <a:endParaRPr sz="2600">
              <a:latin typeface="Noto Sans"/>
              <a:cs typeface="Noto Sans"/>
            </a:endParaRPr>
          </a:p>
          <a:p>
            <a:pPr marL="38100">
              <a:spcBef>
                <a:spcPts val="40"/>
              </a:spcBef>
            </a:pP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los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corticosteroides.</a:t>
            </a:r>
            <a:r>
              <a:rPr sz="2250" spc="-15" baseline="33333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250" baseline="33333">
              <a:latin typeface="Noto Sans"/>
              <a:cs typeface="Noto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2117" y="4099631"/>
            <a:ext cx="4697095" cy="1731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9855">
              <a:lnSpc>
                <a:spcPts val="3535"/>
              </a:lnSpc>
              <a:spcBef>
                <a:spcPts val="90"/>
              </a:spcBef>
            </a:pPr>
            <a:r>
              <a:rPr sz="2950" b="1" spc="-10">
                <a:solidFill>
                  <a:srgbClr val="1D6A85"/>
                </a:solidFill>
                <a:latin typeface="Noto Sans"/>
                <a:cs typeface="Noto Sans"/>
              </a:rPr>
              <a:t>Calcipotriol:</a:t>
            </a:r>
            <a:endParaRPr sz="2950">
              <a:latin typeface="Noto Sans"/>
              <a:cs typeface="Noto Sans"/>
            </a:endParaRPr>
          </a:p>
          <a:p>
            <a:pPr marL="109855">
              <a:lnSpc>
                <a:spcPts val="3535"/>
              </a:lnSpc>
            </a:pPr>
            <a:r>
              <a:rPr sz="2950" spc="-30">
                <a:solidFill>
                  <a:srgbClr val="1D6A85"/>
                </a:solidFill>
                <a:latin typeface="Noto Sans"/>
                <a:cs typeface="Noto Sans"/>
              </a:rPr>
              <a:t>análogo</a:t>
            </a:r>
            <a:r>
              <a:rPr sz="2950" spc="-1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950" spc="-1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950" spc="-1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spc="-35">
                <a:solidFill>
                  <a:srgbClr val="1D6A85"/>
                </a:solidFill>
                <a:latin typeface="Noto Sans"/>
                <a:cs typeface="Noto Sans"/>
              </a:rPr>
              <a:t>vitamina</a:t>
            </a:r>
            <a:r>
              <a:rPr sz="2950" spc="-1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950" spc="-50">
                <a:solidFill>
                  <a:srgbClr val="1D6A85"/>
                </a:solidFill>
                <a:latin typeface="Noto Sans"/>
                <a:cs typeface="Noto Sans"/>
              </a:rPr>
              <a:t>D</a:t>
            </a:r>
            <a:endParaRPr sz="2950">
              <a:latin typeface="Noto Sans"/>
              <a:cs typeface="Noto Sans"/>
            </a:endParaRPr>
          </a:p>
          <a:p>
            <a:pPr marL="12700">
              <a:spcBef>
                <a:spcPts val="3240"/>
              </a:spcBef>
            </a:pP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Evita</a:t>
            </a:r>
            <a:r>
              <a:rPr sz="2600" b="1" spc="3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600" b="1" spc="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pérdida</a:t>
            </a:r>
            <a:r>
              <a:rPr sz="2600" b="1" spc="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600" b="1" spc="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agua</a:t>
            </a:r>
            <a:r>
              <a:rPr sz="2600" b="1" spc="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y</a:t>
            </a:r>
            <a:r>
              <a:rPr sz="2600" b="1" spc="3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 b="1" spc="-25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endParaRPr sz="2600">
              <a:latin typeface="Noto Sans"/>
              <a:cs typeface="Noto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6018" y="5814755"/>
            <a:ext cx="5692140" cy="828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478155">
              <a:lnSpc>
                <a:spcPct val="101200"/>
              </a:lnSpc>
              <a:spcBef>
                <a:spcPts val="95"/>
              </a:spcBef>
            </a:pPr>
            <a:r>
              <a:rPr sz="2600" b="1">
                <a:solidFill>
                  <a:srgbClr val="1D6A85"/>
                </a:solidFill>
                <a:latin typeface="Noto Sans"/>
                <a:cs typeface="Noto Sans"/>
              </a:rPr>
              <a:t>alteración</a:t>
            </a:r>
            <a:r>
              <a:rPr sz="2600" b="1" spc="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barrera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cutánea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provocada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los</a:t>
            </a:r>
            <a:r>
              <a:rPr sz="2600" spc="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corticosteroides.</a:t>
            </a:r>
            <a:r>
              <a:rPr sz="2250" spc="-15" baseline="33333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2250" baseline="33333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00524" y="4082448"/>
            <a:ext cx="4772660" cy="2574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67945" algn="r">
              <a:lnSpc>
                <a:spcPts val="3535"/>
              </a:lnSpc>
              <a:spcBef>
                <a:spcPts val="90"/>
              </a:spcBef>
            </a:pPr>
            <a:r>
              <a:rPr sz="2950" b="1" spc="-10">
                <a:solidFill>
                  <a:srgbClr val="EB959D"/>
                </a:solidFill>
                <a:latin typeface="Noto Sans"/>
                <a:cs typeface="Noto Sans"/>
              </a:rPr>
              <a:t>Betametasona:</a:t>
            </a:r>
            <a:endParaRPr sz="2950">
              <a:latin typeface="Noto Sans"/>
              <a:cs typeface="Noto Sans"/>
            </a:endParaRPr>
          </a:p>
          <a:p>
            <a:pPr marR="67945" algn="r">
              <a:lnSpc>
                <a:spcPts val="3535"/>
              </a:lnSpc>
            </a:pPr>
            <a:r>
              <a:rPr sz="2950" spc="-35">
                <a:solidFill>
                  <a:srgbClr val="EB959D"/>
                </a:solidFill>
                <a:latin typeface="Noto Sans"/>
                <a:cs typeface="Noto Sans"/>
              </a:rPr>
              <a:t>corticoide</a:t>
            </a:r>
            <a:r>
              <a:rPr sz="2950" spc="-1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950">
                <a:solidFill>
                  <a:srgbClr val="EB959D"/>
                </a:solidFill>
                <a:latin typeface="Noto Sans"/>
                <a:cs typeface="Noto Sans"/>
              </a:rPr>
              <a:t>de</a:t>
            </a:r>
            <a:r>
              <a:rPr sz="2950" spc="-1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EB959D"/>
                </a:solidFill>
                <a:latin typeface="Noto Sans"/>
                <a:cs typeface="Noto Sans"/>
              </a:rPr>
              <a:t>alta</a:t>
            </a:r>
            <a:r>
              <a:rPr sz="2950" spc="-14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950" spc="-10">
                <a:solidFill>
                  <a:srgbClr val="EB959D"/>
                </a:solidFill>
                <a:latin typeface="Noto Sans"/>
                <a:cs typeface="Noto Sans"/>
              </a:rPr>
              <a:t>potencia</a:t>
            </a:r>
            <a:endParaRPr sz="2950">
              <a:latin typeface="Noto Sans"/>
              <a:cs typeface="Noto Sans"/>
            </a:endParaRPr>
          </a:p>
          <a:p>
            <a:pPr marL="38100" marR="30480">
              <a:lnSpc>
                <a:spcPct val="101200"/>
              </a:lnSpc>
              <a:spcBef>
                <a:spcPts val="3525"/>
              </a:spcBef>
            </a:pP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Reduce</a:t>
            </a:r>
            <a:r>
              <a:rPr sz="2600" b="1" spc="8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la</a:t>
            </a:r>
            <a:r>
              <a:rPr sz="2600" b="1" spc="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irritación</a:t>
            </a:r>
            <a:r>
              <a:rPr sz="2600" b="1" spc="85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 b="1" spc="-10">
                <a:solidFill>
                  <a:srgbClr val="EB959D"/>
                </a:solidFill>
                <a:latin typeface="Noto Sans"/>
                <a:cs typeface="Noto Sans"/>
              </a:rPr>
              <a:t>cutánea </a:t>
            </a:r>
            <a:r>
              <a:rPr sz="2600" b="1">
                <a:solidFill>
                  <a:srgbClr val="EB959D"/>
                </a:solidFill>
                <a:latin typeface="Noto Sans"/>
                <a:cs typeface="Noto Sans"/>
              </a:rPr>
              <a:t>perilesional</a:t>
            </a:r>
            <a:r>
              <a:rPr sz="2600" b="1" spc="90">
                <a:solidFill>
                  <a:srgbClr val="EB959D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generada</a:t>
            </a:r>
            <a:r>
              <a:rPr sz="2600" spc="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>
                <a:solidFill>
                  <a:srgbClr val="7F8487"/>
                </a:solidFill>
                <a:latin typeface="Noto Sans"/>
                <a:cs typeface="Noto Sans"/>
              </a:rPr>
              <a:t>por</a:t>
            </a:r>
            <a:r>
              <a:rPr sz="2600" spc="9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600" spc="-25">
                <a:solidFill>
                  <a:srgbClr val="7F8487"/>
                </a:solidFill>
                <a:latin typeface="Noto Sans"/>
                <a:cs typeface="Noto Sans"/>
              </a:rPr>
              <a:t>el </a:t>
            </a:r>
            <a:r>
              <a:rPr sz="2600" spc="-10">
                <a:solidFill>
                  <a:srgbClr val="7F8487"/>
                </a:solidFill>
                <a:latin typeface="Noto Sans"/>
                <a:cs typeface="Noto Sans"/>
              </a:rPr>
              <a:t>calcipotriol.</a:t>
            </a:r>
            <a:r>
              <a:rPr sz="2250" spc="-15" baseline="33333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2250" baseline="33333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7817" y="9153887"/>
            <a:ext cx="17470755" cy="7666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8100">
              <a:spcBef>
                <a:spcPts val="470"/>
              </a:spcBef>
            </a:pP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BDP:</a:t>
            </a:r>
            <a:r>
              <a:rPr lang="es-ES" sz="1050" b="1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betametasona</a:t>
            </a:r>
            <a:r>
              <a:rPr lang="es-ES" sz="1050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dipropionato;</a:t>
            </a:r>
            <a:r>
              <a:rPr lang="es-ES" sz="1050" spc="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CAL:</a:t>
            </a:r>
            <a:r>
              <a:rPr lang="es-ES" sz="1050" b="1" spc="4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calcipotriol.</a:t>
            </a:r>
            <a:endParaRPr lang="es-ES" sz="1050">
              <a:latin typeface="Noto Sans"/>
              <a:cs typeface="Noto Sans"/>
            </a:endParaRPr>
          </a:p>
          <a:p>
            <a:pPr marL="38100" marR="30480">
              <a:lnSpc>
                <a:spcPct val="109200"/>
              </a:lnSpc>
              <a:spcBef>
                <a:spcPts val="235"/>
              </a:spcBef>
            </a:pP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lang="es-ES" sz="105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López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Estebaranz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JL,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Real-world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use,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perception,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satisfaction,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adherence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calcipotriol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20">
                <a:solidFill>
                  <a:srgbClr val="939598"/>
                </a:solidFill>
                <a:latin typeface="Noto Sans"/>
                <a:cs typeface="Noto Sans"/>
              </a:rPr>
              <a:t>PAD-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plaque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Spain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Germany: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results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lang="es-ES" sz="105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105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cross-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sectional,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online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survey.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Dermatolog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Treat.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2024;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35(1):2357618;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lang="es-ES" sz="1050" b="1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Segaert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Optimizing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anti-inflammatory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immunomodulatory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effects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corticosteroid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vitamin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analogue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fixed-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dose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combination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therapy.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Dermatol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Ther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(Heidelb)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2017;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7(3):265-279;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lang="es-ES" sz="1050" b="1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Ficha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Técnica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Wynzora</a:t>
            </a:r>
            <a:r>
              <a:rPr lang="es-ES" sz="1000" baseline="33333">
                <a:solidFill>
                  <a:srgbClr val="939598"/>
                </a:solidFill>
                <a:latin typeface="Noto Sans"/>
                <a:cs typeface="Noto Sans"/>
              </a:rPr>
              <a:t>®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Agencia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Española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Medicamentos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Productos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Sanitarios.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Centro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información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del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Medicamento.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Fecha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acceso: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Noviembre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2025.</a:t>
            </a:r>
            <a:r>
              <a:rPr lang="es-ES" sz="105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Disponible</a:t>
            </a:r>
            <a:r>
              <a:rPr lang="es-ES" sz="105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25">
                <a:solidFill>
                  <a:srgbClr val="939598"/>
                </a:solidFill>
                <a:latin typeface="Noto Sans"/>
                <a:cs typeface="Noto Sans"/>
              </a:rPr>
              <a:t>en: </a:t>
            </a:r>
            <a:r>
              <a:rPr lang="es-ES" sz="1050">
                <a:solidFill>
                  <a:srgbClr val="939598"/>
                </a:solidFill>
                <a:latin typeface="Noto Sans"/>
                <a:cs typeface="Noto Sans"/>
              </a:rPr>
              <a:t>https://cima.</a:t>
            </a:r>
            <a:r>
              <a:rPr lang="es-ES" sz="1050" spc="7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050" spc="-10">
                <a:solidFill>
                  <a:srgbClr val="939598"/>
                </a:solidFill>
                <a:latin typeface="Noto Sans"/>
                <a:cs typeface="Noto Sans"/>
              </a:rPr>
              <a:t>aemps.es/cima/pdfs/ft/86088/FT_86088.pdf</a:t>
            </a:r>
            <a:endParaRPr lang="es-ES" sz="1050">
              <a:latin typeface="Noto Sans"/>
              <a:cs typeface="Noto San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100" cy="159924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07817" y="648750"/>
            <a:ext cx="14200505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>
              <a:spcBef>
                <a:spcPts val="100"/>
              </a:spcBef>
            </a:pPr>
            <a:r>
              <a:rPr lang="es-ES"/>
              <a:t>COMBINACIÓN CALCIPOTRIOL Y DIPROPIONATO DE BETAMETASONA</a:t>
            </a:r>
            <a:endParaRPr sz="2850" baseline="32163"/>
          </a:p>
        </p:txBody>
      </p:sp>
      <p:sp>
        <p:nvSpPr>
          <p:cNvPr id="14" name="object 14"/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2842" y="8797500"/>
            <a:ext cx="17698415" cy="1101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57350">
              <a:lnSpc>
                <a:spcPct val="100499"/>
              </a:lnSpc>
              <a:spcBef>
                <a:spcPts val="95"/>
              </a:spcBef>
            </a:pP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*Se</a:t>
            </a:r>
            <a:r>
              <a:rPr sz="24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considera</a:t>
            </a:r>
            <a:r>
              <a:rPr sz="24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respondedores</a:t>
            </a:r>
            <a:r>
              <a:rPr sz="24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a</a:t>
            </a:r>
            <a:r>
              <a:rPr sz="24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los</a:t>
            </a:r>
            <a:r>
              <a:rPr sz="2400" spc="-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 spc="-10">
                <a:solidFill>
                  <a:srgbClr val="7F8487"/>
                </a:solidFill>
                <a:latin typeface="Noto Sans"/>
                <a:cs typeface="Noto Sans"/>
              </a:rPr>
              <a:t>pacientes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(6078</a:t>
            </a:r>
            <a:r>
              <a:rPr sz="24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incluidos)</a:t>
            </a:r>
            <a:r>
              <a:rPr sz="24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4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consiguen</a:t>
            </a:r>
            <a:r>
              <a:rPr sz="24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un</a:t>
            </a:r>
            <a:r>
              <a:rPr sz="24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PASI</a:t>
            </a:r>
            <a:r>
              <a:rPr sz="24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75</a:t>
            </a:r>
            <a:r>
              <a:rPr sz="24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a</a:t>
            </a:r>
            <a:r>
              <a:rPr sz="24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400" spc="-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>
                <a:solidFill>
                  <a:srgbClr val="7F8487"/>
                </a:solidFill>
                <a:latin typeface="Noto Sans"/>
                <a:cs typeface="Noto Sans"/>
              </a:rPr>
              <a:t>semana</a:t>
            </a:r>
            <a:r>
              <a:rPr sz="240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00" spc="-50">
                <a:solidFill>
                  <a:srgbClr val="7F8487"/>
                </a:solidFill>
                <a:latin typeface="Noto Sans"/>
                <a:cs typeface="Noto Sans"/>
              </a:rPr>
              <a:t>4</a:t>
            </a:r>
            <a:endParaRPr sz="2400">
              <a:latin typeface="Noto Sans"/>
              <a:cs typeface="Noto Sans"/>
            </a:endParaRPr>
          </a:p>
          <a:p>
            <a:pPr marL="356235" marR="5080" indent="-184785" algn="ctr">
              <a:lnSpc>
                <a:spcPct val="109200"/>
              </a:lnSpc>
              <a:spcBef>
                <a:spcPts val="2275"/>
              </a:spcBef>
            </a:pP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Adaptado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de: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van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de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Kerkhof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 spc="-90">
                <a:solidFill>
                  <a:srgbClr val="A7A9AC"/>
                </a:solidFill>
                <a:latin typeface="Noto Sans"/>
                <a:cs typeface="Noto Sans"/>
              </a:rPr>
              <a:t>P,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de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Peuter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R,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Ryttov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J,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Jansen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 spc="-45">
                <a:solidFill>
                  <a:srgbClr val="A7A9AC"/>
                </a:solidFill>
                <a:latin typeface="Noto Sans"/>
                <a:cs typeface="Noto Sans"/>
              </a:rPr>
              <a:t>JP.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Mixed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treatment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comparison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of</a:t>
            </a:r>
            <a:r>
              <a:rPr sz="1300" spc="1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a</a:t>
            </a:r>
            <a:r>
              <a:rPr sz="1300" spc="1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 spc="-20">
                <a:solidFill>
                  <a:srgbClr val="A7A9AC"/>
                </a:solidFill>
                <a:latin typeface="Noto Sans"/>
                <a:cs typeface="Noto Sans"/>
              </a:rPr>
              <a:t>two-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compound</a:t>
            </a:r>
            <a:r>
              <a:rPr sz="1300" spc="5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formulation</a:t>
            </a:r>
            <a:r>
              <a:rPr sz="1300" spc="5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(TCF)</a:t>
            </a:r>
            <a:r>
              <a:rPr sz="1300" spc="5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product</a:t>
            </a:r>
            <a:r>
              <a:rPr sz="1300" spc="5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containing</a:t>
            </a:r>
            <a:r>
              <a:rPr sz="1300" spc="5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calcipotriol</a:t>
            </a:r>
            <a:r>
              <a:rPr sz="1300" spc="5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and</a:t>
            </a:r>
            <a:r>
              <a:rPr sz="1300" spc="5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betamethasone</a:t>
            </a:r>
            <a:r>
              <a:rPr sz="1300" spc="5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dipropionate</a:t>
            </a:r>
            <a:r>
              <a:rPr sz="1300" spc="5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 spc="-20">
                <a:solidFill>
                  <a:srgbClr val="A7A9AC"/>
                </a:solidFill>
                <a:latin typeface="Noto Sans"/>
                <a:cs typeface="Noto Sans"/>
              </a:rPr>
              <a:t>with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other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topical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treatments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in</a:t>
            </a:r>
            <a:r>
              <a:rPr sz="1300" spc="4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psoriasis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vulgaris.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Curr</a:t>
            </a:r>
            <a:r>
              <a:rPr sz="1300" spc="4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Med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Res</a:t>
            </a:r>
            <a:r>
              <a:rPr sz="1300" spc="35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Opin.</a:t>
            </a:r>
            <a:r>
              <a:rPr sz="1300" spc="40">
                <a:solidFill>
                  <a:srgbClr val="A7A9AC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A7A9AC"/>
                </a:solidFill>
                <a:latin typeface="Noto Sans"/>
                <a:cs typeface="Noto Sans"/>
              </a:rPr>
              <a:t>2011;27(1):225-</a:t>
            </a:r>
            <a:r>
              <a:rPr sz="1300" spc="-20">
                <a:solidFill>
                  <a:srgbClr val="A7A9AC"/>
                </a:solidFill>
                <a:latin typeface="Noto Sans"/>
                <a:cs typeface="Noto Sans"/>
              </a:rPr>
              <a:t>238.</a:t>
            </a:r>
            <a:endParaRPr sz="1300">
              <a:latin typeface="Noto Sans"/>
              <a:cs typeface="Noto San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C560CB-14C8-7FA1-858E-005DEAA52215}"/>
              </a:ext>
            </a:extLst>
          </p:cNvPr>
          <p:cNvGrpSpPr/>
          <p:nvPr/>
        </p:nvGrpSpPr>
        <p:grpSpPr>
          <a:xfrm>
            <a:off x="5251450" y="2343950"/>
            <a:ext cx="9240481" cy="6053925"/>
            <a:chOff x="9881573" y="2634700"/>
            <a:chExt cx="9240481" cy="6053925"/>
          </a:xfrm>
        </p:grpSpPr>
        <p:sp>
          <p:nvSpPr>
            <p:cNvPr id="3" name="object 3"/>
            <p:cNvSpPr/>
            <p:nvPr/>
          </p:nvSpPr>
          <p:spPr>
            <a:xfrm>
              <a:off x="10703859" y="3391431"/>
              <a:ext cx="8418195" cy="0"/>
            </a:xfrm>
            <a:custGeom>
              <a:avLst/>
              <a:gdLst/>
              <a:ahLst/>
              <a:cxnLst/>
              <a:rect l="l" t="t" r="r" b="b"/>
              <a:pathLst>
                <a:path w="8418194">
                  <a:moveTo>
                    <a:pt x="0" y="0"/>
                  </a:moveTo>
                  <a:lnTo>
                    <a:pt x="8417775" y="0"/>
                  </a:lnTo>
                </a:path>
              </a:pathLst>
            </a:custGeom>
            <a:ln w="30878">
              <a:solidFill>
                <a:srgbClr val="B5B6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" name="object 4"/>
            <p:cNvGrpSpPr/>
            <p:nvPr/>
          </p:nvGrpSpPr>
          <p:grpSpPr>
            <a:xfrm>
              <a:off x="10703859" y="3928173"/>
              <a:ext cx="8418195" cy="4191635"/>
              <a:chOff x="10703858" y="3928173"/>
              <a:chExt cx="8418195" cy="4191635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10703858" y="4059097"/>
                <a:ext cx="8418195" cy="3364865"/>
              </a:xfrm>
              <a:custGeom>
                <a:avLst/>
                <a:gdLst/>
                <a:ahLst/>
                <a:cxnLst/>
                <a:rect l="l" t="t" r="r" b="b"/>
                <a:pathLst>
                  <a:path w="8418194" h="3364865">
                    <a:moveTo>
                      <a:pt x="0" y="0"/>
                    </a:moveTo>
                    <a:lnTo>
                      <a:pt x="6584976" y="0"/>
                    </a:lnTo>
                  </a:path>
                  <a:path w="8418194" h="3364865">
                    <a:moveTo>
                      <a:pt x="7462101" y="0"/>
                    </a:moveTo>
                    <a:lnTo>
                      <a:pt x="8417775" y="0"/>
                    </a:lnTo>
                  </a:path>
                  <a:path w="8418194" h="3364865">
                    <a:moveTo>
                      <a:pt x="0" y="680743"/>
                    </a:moveTo>
                    <a:lnTo>
                      <a:pt x="6584976" y="680743"/>
                    </a:lnTo>
                  </a:path>
                  <a:path w="8418194" h="3364865">
                    <a:moveTo>
                      <a:pt x="7462101" y="680743"/>
                    </a:moveTo>
                    <a:lnTo>
                      <a:pt x="8417775" y="680743"/>
                    </a:lnTo>
                  </a:path>
                  <a:path w="8418194" h="3364865">
                    <a:moveTo>
                      <a:pt x="0" y="1348409"/>
                    </a:moveTo>
                    <a:lnTo>
                      <a:pt x="6584976" y="1348409"/>
                    </a:lnTo>
                  </a:path>
                  <a:path w="8418194" h="3364865">
                    <a:moveTo>
                      <a:pt x="7462101" y="1348409"/>
                    </a:moveTo>
                    <a:lnTo>
                      <a:pt x="8417775" y="1348409"/>
                    </a:lnTo>
                  </a:path>
                  <a:path w="8418194" h="3364865">
                    <a:moveTo>
                      <a:pt x="0" y="2029173"/>
                    </a:moveTo>
                    <a:lnTo>
                      <a:pt x="6584976" y="2029173"/>
                    </a:lnTo>
                  </a:path>
                  <a:path w="8418194" h="3364865">
                    <a:moveTo>
                      <a:pt x="7462101" y="2029173"/>
                    </a:moveTo>
                    <a:lnTo>
                      <a:pt x="8417775" y="2029173"/>
                    </a:lnTo>
                  </a:path>
                  <a:path w="8418194" h="3364865">
                    <a:moveTo>
                      <a:pt x="4647443" y="2696828"/>
                    </a:moveTo>
                    <a:lnTo>
                      <a:pt x="6584976" y="2696828"/>
                    </a:lnTo>
                  </a:path>
                  <a:path w="8418194" h="3364865">
                    <a:moveTo>
                      <a:pt x="7462101" y="2696828"/>
                    </a:moveTo>
                    <a:lnTo>
                      <a:pt x="8417775" y="2696828"/>
                    </a:lnTo>
                  </a:path>
                  <a:path w="8418194" h="3364865">
                    <a:moveTo>
                      <a:pt x="0" y="2696828"/>
                    </a:moveTo>
                    <a:lnTo>
                      <a:pt x="3770318" y="2696828"/>
                    </a:lnTo>
                  </a:path>
                  <a:path w="8418194" h="3364865">
                    <a:moveTo>
                      <a:pt x="4647443" y="3364483"/>
                    </a:moveTo>
                    <a:lnTo>
                      <a:pt x="6584976" y="3364483"/>
                    </a:lnTo>
                  </a:path>
                  <a:path w="8418194" h="3364865">
                    <a:moveTo>
                      <a:pt x="7462101" y="3364483"/>
                    </a:moveTo>
                    <a:lnTo>
                      <a:pt x="8417775" y="3364483"/>
                    </a:lnTo>
                  </a:path>
                  <a:path w="8418194" h="3364865">
                    <a:moveTo>
                      <a:pt x="1845895" y="3364483"/>
                    </a:moveTo>
                    <a:lnTo>
                      <a:pt x="3770318" y="3364483"/>
                    </a:lnTo>
                  </a:path>
                  <a:path w="8418194" h="3364865">
                    <a:moveTo>
                      <a:pt x="0" y="3364483"/>
                    </a:moveTo>
                    <a:lnTo>
                      <a:pt x="968770" y="3364483"/>
                    </a:lnTo>
                  </a:path>
                </a:pathLst>
              </a:custGeom>
              <a:ln w="30878">
                <a:solidFill>
                  <a:srgbClr val="B5B6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11672621" y="3928179"/>
                <a:ext cx="6493510" cy="4176395"/>
              </a:xfrm>
              <a:custGeom>
                <a:avLst/>
                <a:gdLst/>
                <a:ahLst/>
                <a:cxnLst/>
                <a:rect l="l" t="t" r="r" b="b"/>
                <a:pathLst>
                  <a:path w="6493509" h="4176395">
                    <a:moveTo>
                      <a:pt x="877125" y="2893199"/>
                    </a:moveTo>
                    <a:lnTo>
                      <a:pt x="0" y="2893199"/>
                    </a:lnTo>
                    <a:lnTo>
                      <a:pt x="0" y="4176153"/>
                    </a:lnTo>
                    <a:lnTo>
                      <a:pt x="877125" y="4176153"/>
                    </a:lnTo>
                    <a:lnTo>
                      <a:pt x="877125" y="2893199"/>
                    </a:lnTo>
                    <a:close/>
                  </a:path>
                  <a:path w="6493509" h="4176395">
                    <a:moveTo>
                      <a:pt x="3678669" y="2160079"/>
                    </a:moveTo>
                    <a:lnTo>
                      <a:pt x="2801556" y="2160079"/>
                    </a:lnTo>
                    <a:lnTo>
                      <a:pt x="2801556" y="4176166"/>
                    </a:lnTo>
                    <a:lnTo>
                      <a:pt x="3678669" y="4176166"/>
                    </a:lnTo>
                    <a:lnTo>
                      <a:pt x="3678669" y="2160079"/>
                    </a:lnTo>
                    <a:close/>
                  </a:path>
                  <a:path w="6493509" h="4176395">
                    <a:moveTo>
                      <a:pt x="6493332" y="0"/>
                    </a:moveTo>
                    <a:lnTo>
                      <a:pt x="5616206" y="0"/>
                    </a:lnTo>
                    <a:lnTo>
                      <a:pt x="5616206" y="4176153"/>
                    </a:lnTo>
                    <a:lnTo>
                      <a:pt x="6493332" y="4176153"/>
                    </a:lnTo>
                    <a:lnTo>
                      <a:pt x="6493332" y="0"/>
                    </a:lnTo>
                    <a:close/>
                  </a:path>
                </a:pathLst>
              </a:custGeom>
              <a:solidFill>
                <a:srgbClr val="1D6A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0703858" y="8104342"/>
                <a:ext cx="84181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18194">
                    <a:moveTo>
                      <a:pt x="0" y="0"/>
                    </a:moveTo>
                    <a:lnTo>
                      <a:pt x="8417775" y="0"/>
                    </a:lnTo>
                  </a:path>
                </a:pathLst>
              </a:custGeom>
              <a:ln w="30878">
                <a:solidFill>
                  <a:srgbClr val="B5B6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/>
            <p:cNvSpPr txBox="1"/>
            <p:nvPr/>
          </p:nvSpPr>
          <p:spPr>
            <a:xfrm>
              <a:off x="9881573" y="3167444"/>
              <a:ext cx="667385" cy="521745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R="5080" algn="r">
                <a:spcBef>
                  <a:spcPts val="105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70%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60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60%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55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50%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60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40%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55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30%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60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20%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60"/>
                </a:spcBef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10%</a:t>
              </a:r>
              <a:endParaRPr sz="2550">
                <a:latin typeface="Noto Sans"/>
                <a:cs typeface="Noto Sans"/>
              </a:endParaRPr>
            </a:p>
            <a:p>
              <a:pPr marR="5080" algn="r">
                <a:spcBef>
                  <a:spcPts val="2255"/>
                </a:spcBef>
              </a:pPr>
              <a:r>
                <a:rPr sz="2550" spc="-50">
                  <a:solidFill>
                    <a:srgbClr val="7F8487"/>
                  </a:solidFill>
                  <a:latin typeface="Noto Sans"/>
                  <a:cs typeface="Noto Sans"/>
                </a:rPr>
                <a:t>0</a:t>
              </a:r>
              <a:endParaRPr sz="2550">
                <a:latin typeface="Noto Sans"/>
                <a:cs typeface="Noto San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0700177" y="2634700"/>
              <a:ext cx="7660640" cy="4152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2550" b="1">
                  <a:solidFill>
                    <a:srgbClr val="1D6A85"/>
                  </a:solidFill>
                  <a:latin typeface="Noto Sans"/>
                  <a:cs typeface="Noto Sans"/>
                </a:rPr>
                <a:t>Proporción</a:t>
              </a:r>
              <a:r>
                <a:rPr sz="2550" b="1" spc="-60">
                  <a:solidFill>
                    <a:srgbClr val="1D6A85"/>
                  </a:solidFill>
                  <a:latin typeface="Noto Sans"/>
                  <a:cs typeface="Noto Sans"/>
                </a:rPr>
                <a:t> </a:t>
              </a:r>
              <a:r>
                <a:rPr sz="2550" b="1">
                  <a:solidFill>
                    <a:srgbClr val="1D6A85"/>
                  </a:solidFill>
                  <a:latin typeface="Noto Sans"/>
                  <a:cs typeface="Noto Sans"/>
                </a:rPr>
                <a:t>de</a:t>
              </a:r>
              <a:r>
                <a:rPr sz="2550" b="1" spc="-60">
                  <a:solidFill>
                    <a:srgbClr val="1D6A85"/>
                  </a:solidFill>
                  <a:latin typeface="Noto Sans"/>
                  <a:cs typeface="Noto Sans"/>
                </a:rPr>
                <a:t> </a:t>
              </a:r>
              <a:r>
                <a:rPr sz="2550" b="1">
                  <a:solidFill>
                    <a:srgbClr val="1D6A85"/>
                  </a:solidFill>
                  <a:latin typeface="Noto Sans"/>
                  <a:cs typeface="Noto Sans"/>
                </a:rPr>
                <a:t>respondedores</a:t>
              </a:r>
              <a:r>
                <a:rPr sz="2550" b="1" spc="-55">
                  <a:solidFill>
                    <a:srgbClr val="1D6A85"/>
                  </a:solidFill>
                  <a:latin typeface="Noto Sans"/>
                  <a:cs typeface="Noto Sans"/>
                </a:rPr>
                <a:t> </a:t>
              </a:r>
              <a:r>
                <a:rPr sz="2550" b="1">
                  <a:solidFill>
                    <a:srgbClr val="1D6A85"/>
                  </a:solidFill>
                  <a:latin typeface="Noto Sans"/>
                  <a:cs typeface="Noto Sans"/>
                </a:rPr>
                <a:t>por</a:t>
              </a:r>
              <a:r>
                <a:rPr sz="2550" b="1" spc="-60">
                  <a:solidFill>
                    <a:srgbClr val="1D6A85"/>
                  </a:solidFill>
                  <a:latin typeface="Noto Sans"/>
                  <a:cs typeface="Noto Sans"/>
                </a:rPr>
                <a:t> </a:t>
              </a:r>
              <a:r>
                <a:rPr sz="2550" b="1" spc="-10">
                  <a:solidFill>
                    <a:srgbClr val="1D6A85"/>
                  </a:solidFill>
                  <a:latin typeface="Noto Sans"/>
                  <a:cs typeface="Noto Sans"/>
                </a:rPr>
                <a:t>tratamiento*</a:t>
              </a:r>
              <a:endParaRPr sz="2550">
                <a:latin typeface="Noto Sans"/>
                <a:cs typeface="Noto Sans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1813092" y="8273335"/>
              <a:ext cx="6572250" cy="4152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  <a:tabLst>
                  <a:tab pos="2791460" algn="l"/>
                  <a:tab pos="5209540" algn="l"/>
                </a:tabLst>
              </a:pP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CAL</a:t>
              </a:r>
              <a:r>
                <a:rPr sz="2550">
                  <a:solidFill>
                    <a:srgbClr val="7F8487"/>
                  </a:solidFill>
                  <a:latin typeface="Noto Sans"/>
                  <a:cs typeface="Noto Sans"/>
                </a:rPr>
                <a:t>	</a:t>
              </a:r>
              <a:r>
                <a:rPr sz="2550" spc="-25">
                  <a:solidFill>
                    <a:srgbClr val="7F8487"/>
                  </a:solidFill>
                  <a:latin typeface="Noto Sans"/>
                  <a:cs typeface="Noto Sans"/>
                </a:rPr>
                <a:t>BDP</a:t>
              </a:r>
              <a:r>
                <a:rPr sz="2550">
                  <a:solidFill>
                    <a:srgbClr val="7F8487"/>
                  </a:solidFill>
                  <a:latin typeface="Noto Sans"/>
                  <a:cs typeface="Noto Sans"/>
                </a:rPr>
                <a:t>	</a:t>
              </a:r>
              <a:r>
                <a:rPr sz="2550" spc="-10">
                  <a:solidFill>
                    <a:srgbClr val="7F8487"/>
                  </a:solidFill>
                  <a:latin typeface="Noto Sans"/>
                  <a:cs typeface="Noto Sans"/>
                </a:rPr>
                <a:t>CAL/BDP</a:t>
              </a:r>
              <a:endParaRPr sz="2550">
                <a:latin typeface="Noto Sans"/>
                <a:cs typeface="Noto Sans"/>
              </a:endParaRPr>
            </a:p>
          </p:txBody>
        </p:sp>
      </p:grp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0104100" cy="1599732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50066" y="590105"/>
            <a:ext cx="14200505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>
              <a:spcBef>
                <a:spcPts val="100"/>
              </a:spcBef>
            </a:pPr>
            <a:r>
              <a:rPr lang="es-ES"/>
              <a:t>COMBINACIÓN CALCIPOTRIOL Y DIPROPIONATO DE BETAMETASONA</a:t>
            </a:r>
            <a:endParaRPr sz="2850" baseline="32163"/>
          </a:p>
        </p:txBody>
      </p:sp>
      <p:sp>
        <p:nvSpPr>
          <p:cNvPr id="18" name="object 18"/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21473" y="10381584"/>
            <a:ext cx="14218790" cy="66928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lang="es-ES" sz="900" b="1">
                <a:solidFill>
                  <a:schemeClr val="bg1"/>
                </a:solidFill>
                <a:latin typeface="Noto Sans"/>
                <a:cs typeface="Noto Sans"/>
              </a:rPr>
              <a:t>CAL:</a:t>
            </a:r>
            <a:r>
              <a:rPr lang="es-ES" sz="900" b="1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;</a:t>
            </a:r>
            <a:r>
              <a:rPr lang="es-ES" sz="900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chemeClr val="bg1"/>
                </a:solidFill>
                <a:latin typeface="Noto Sans"/>
                <a:cs typeface="Noto Sans"/>
              </a:rPr>
              <a:t>BDP:</a:t>
            </a:r>
            <a:r>
              <a:rPr lang="es-ES" sz="900" b="1" spc="5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betametasona</a:t>
            </a:r>
            <a:r>
              <a:rPr lang="es-ES" sz="900" spc="4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chemeClr val="bg1"/>
                </a:solidFill>
                <a:latin typeface="Noto Sans"/>
                <a:cs typeface="Noto Sans"/>
              </a:rPr>
              <a:t>dipropionato.</a:t>
            </a:r>
            <a:endParaRPr lang="es-ES" sz="900">
              <a:solidFill>
                <a:schemeClr val="bg1"/>
              </a:solidFill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lang="es-ES" sz="900" b="1">
                <a:solidFill>
                  <a:schemeClr val="bg1"/>
                </a:solidFill>
                <a:latin typeface="Noto Sans"/>
                <a:cs typeface="Noto Sans"/>
              </a:rPr>
              <a:t>1.</a:t>
            </a:r>
            <a:r>
              <a:rPr lang="es-ES" sz="9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Van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Kerkhof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spc="-90">
                <a:solidFill>
                  <a:schemeClr val="bg1"/>
                </a:solidFill>
                <a:latin typeface="Noto Sans"/>
                <a:cs typeface="Noto Sans"/>
              </a:rPr>
              <a:t>P,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de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Peuter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R,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Ryttov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J,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Jansen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spc="-45">
                <a:solidFill>
                  <a:schemeClr val="bg1"/>
                </a:solidFill>
                <a:latin typeface="Noto Sans"/>
                <a:cs typeface="Noto Sans"/>
              </a:rPr>
              <a:t>JP.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Mixed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treatment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comparison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a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two-compound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formulation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(TCF)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product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containing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other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topical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treatments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in</a:t>
            </a:r>
            <a:r>
              <a:rPr lang="es-ES" sz="900" spc="2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spc="-10">
                <a:solidFill>
                  <a:schemeClr val="bg1"/>
                </a:solidFill>
                <a:latin typeface="Noto Sans"/>
                <a:cs typeface="Noto Sans"/>
              </a:rPr>
              <a:t>psoriasis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vulgaris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Curr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Med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Res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Opin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2011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Jan;27(1):225-38.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b="1">
                <a:solidFill>
                  <a:schemeClr val="bg1"/>
                </a:solidFill>
                <a:latin typeface="Noto Sans"/>
                <a:cs typeface="Noto Sans"/>
              </a:rPr>
              <a:t>2.</a:t>
            </a:r>
            <a:r>
              <a:rPr lang="es-ES" sz="900" b="1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Yélamos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O,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Alejo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B,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Ertekin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SS,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Villa-Crespo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L,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Zamora-Barquero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Set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al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Non-invasive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clinical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and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microscopic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evaluation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of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the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response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to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treatment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with</a:t>
            </a:r>
            <a:r>
              <a:rPr lang="es-ES" sz="900" spc="1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clobetasol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cream</a:t>
            </a:r>
            <a:r>
              <a:rPr lang="es-ES" sz="900" spc="2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spc="-25">
                <a:solidFill>
                  <a:schemeClr val="bg1"/>
                </a:solidFill>
                <a:latin typeface="Noto Sans"/>
                <a:cs typeface="Noto Sans"/>
              </a:rPr>
              <a:t>vs.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/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es-ES" sz="9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foam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in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mild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to</a:t>
            </a:r>
            <a:r>
              <a:rPr lang="es-ES" sz="9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moderate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plaque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psoriasis: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an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investigator-initiated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,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phase</a:t>
            </a:r>
            <a:r>
              <a:rPr lang="es-ES" sz="9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IV,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unicentric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,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open,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randomized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clinical</a:t>
            </a:r>
            <a:r>
              <a:rPr lang="es-ES" sz="9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trial.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J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Eur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.</a:t>
            </a:r>
            <a:r>
              <a:rPr lang="es-ES" sz="900" spc="35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2021</a:t>
            </a:r>
            <a:r>
              <a:rPr lang="es-ES" sz="900" spc="4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es-ES" sz="900">
                <a:solidFill>
                  <a:schemeClr val="bg1"/>
                </a:solidFill>
                <a:latin typeface="Noto Sans"/>
                <a:cs typeface="Noto Sans"/>
              </a:rPr>
              <a:t>Jan;35(1):143-</a:t>
            </a:r>
            <a:r>
              <a:rPr lang="es-ES" sz="900" spc="-20">
                <a:solidFill>
                  <a:schemeClr val="bg1"/>
                </a:solidFill>
                <a:latin typeface="Noto Sans"/>
                <a:cs typeface="Noto Sans"/>
              </a:rPr>
              <a:t>149.</a:t>
            </a:r>
            <a:endParaRPr lang="es-ES" sz="900">
              <a:solidFill>
                <a:schemeClr val="bg1"/>
              </a:solidFill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8FE63A7-4A37-C7F4-9833-49FDF22BF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6">
            <a:extLst>
              <a:ext uri="{FF2B5EF4-FFF2-40B4-BE49-F238E27FC236}">
                <a16:creationId xmlns:a16="http://schemas.microsoft.com/office/drawing/2014/main" id="{8B3FE975-BD67-1FA2-BA26-93ACB236F2F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0104100" cy="1599732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8D38BD52-FC76-3817-CC47-831260F402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066" y="590105"/>
            <a:ext cx="14200505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>
              <a:spcBef>
                <a:spcPts val="100"/>
              </a:spcBef>
            </a:pPr>
            <a:r>
              <a:rPr lang="es-ES"/>
              <a:t>COMBINACIÓN CALCIPOTRIOL Y DIPROPIONATO DE BETAMETASONA</a:t>
            </a:r>
            <a:endParaRPr sz="2850" baseline="32163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D91F58C4-6F15-E88C-CEFE-0D982370A0F2}"/>
              </a:ext>
            </a:extLst>
          </p:cNvPr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7C679773-CCF5-43BD-E1F6-1154CF8FAC19}"/>
              </a:ext>
            </a:extLst>
          </p:cNvPr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20" name="object 20">
            <a:extLst>
              <a:ext uri="{FF2B5EF4-FFF2-40B4-BE49-F238E27FC236}">
                <a16:creationId xmlns:a16="http://schemas.microsoft.com/office/drawing/2014/main" id="{1DFBDC48-8BF8-F059-B477-95832395FECE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98AB5497-FEFE-F13F-7B8F-DCBE71A47CE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0305A13B-4B84-CD3F-06F0-408AB0D81DF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E781C7D7-D1ED-685E-A4CD-8F19AFA354E5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35042A21-DFD2-1237-D4ED-F611A5DF190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CE91D95A-0A6D-7814-6D9B-FD5A6FEF175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396AD9CB-BB03-A5EE-3413-BF43CC787FBE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3B72C6FF-F288-21E7-E86B-C07FF376856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1E91B9DC-D240-9353-13BF-3888853F12E8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C8B0BF53-10B4-22C8-2545-0618DA66FD1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EFF81D41-C0FE-D147-39F7-895892127F9F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0D977D2B-FF11-DC4E-4C46-97B1EB5C9A60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B508F98A-4586-46AD-896E-749A09A57AB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F01FBF0C-AC7E-642E-1A58-A6443339E23C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3BDE2CEB-B691-7C67-7FDA-CCEAC62B5A16}"/>
              </a:ext>
            </a:extLst>
          </p:cNvPr>
          <p:cNvGrpSpPr/>
          <p:nvPr/>
        </p:nvGrpSpPr>
        <p:grpSpPr>
          <a:xfrm>
            <a:off x="286344" y="4089575"/>
            <a:ext cx="10682939" cy="1863826"/>
            <a:chOff x="261717" y="1376729"/>
            <a:chExt cx="7165150" cy="1130305"/>
          </a:xfrm>
        </p:grpSpPr>
        <p:sp>
          <p:nvSpPr>
            <p:cNvPr id="15" name="Rounded Rectangle 6">
              <a:extLst>
                <a:ext uri="{FF2B5EF4-FFF2-40B4-BE49-F238E27FC236}">
                  <a16:creationId xmlns:a16="http://schemas.microsoft.com/office/drawing/2014/main" id="{7C0382D1-88F5-992C-6ABB-37E2E29A75D6}"/>
                </a:ext>
              </a:extLst>
            </p:cNvPr>
            <p:cNvSpPr/>
            <p:nvPr/>
          </p:nvSpPr>
          <p:spPr>
            <a:xfrm>
              <a:off x="261717" y="1376729"/>
              <a:ext cx="6461272" cy="1130305"/>
            </a:xfrm>
            <a:prstGeom prst="roundRect">
              <a:avLst/>
            </a:prstGeom>
            <a:noFill/>
            <a:ln w="28575">
              <a:solidFill>
                <a:srgbClr val="006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9A98A9B5-2923-0A20-18BD-6433C86E6CA2}"/>
                </a:ext>
              </a:extLst>
            </p:cNvPr>
            <p:cNvGrpSpPr/>
            <p:nvPr/>
          </p:nvGrpSpPr>
          <p:grpSpPr>
            <a:xfrm>
              <a:off x="409227" y="1572549"/>
              <a:ext cx="7017640" cy="692651"/>
              <a:chOff x="545131" y="1802165"/>
              <a:chExt cx="7017640" cy="692651"/>
            </a:xfrm>
          </p:grpSpPr>
          <p:grpSp>
            <p:nvGrpSpPr>
              <p:cNvPr id="35" name="Group 16">
                <a:extLst>
                  <a:ext uri="{FF2B5EF4-FFF2-40B4-BE49-F238E27FC236}">
                    <a16:creationId xmlns:a16="http://schemas.microsoft.com/office/drawing/2014/main" id="{75C933CE-81AA-D634-7D83-50F48445F052}"/>
                  </a:ext>
                </a:extLst>
              </p:cNvPr>
              <p:cNvGrpSpPr/>
              <p:nvPr/>
            </p:nvGrpSpPr>
            <p:grpSpPr>
              <a:xfrm>
                <a:off x="2682476" y="1802937"/>
                <a:ext cx="3050826" cy="691879"/>
                <a:chOff x="2787285" y="1906800"/>
                <a:chExt cx="3050826" cy="691879"/>
              </a:xfrm>
            </p:grpSpPr>
            <p:sp>
              <p:nvSpPr>
                <p:cNvPr id="42" name="Rectangle 51">
                  <a:extLst>
                    <a:ext uri="{FF2B5EF4-FFF2-40B4-BE49-F238E27FC236}">
                      <a16:creationId xmlns:a16="http://schemas.microsoft.com/office/drawing/2014/main" id="{7C981F56-A9E7-3E4A-7564-C8218D24794F}"/>
                    </a:ext>
                  </a:extLst>
                </p:cNvPr>
                <p:cNvSpPr/>
                <p:nvPr/>
              </p:nvSpPr>
              <p:spPr>
                <a:xfrm>
                  <a:off x="3677300" y="2352730"/>
                  <a:ext cx="2160811" cy="2459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1319"/>
                    </a:spcAft>
                  </a:pPr>
                  <a:r>
                    <a:rPr lang="es-ES" sz="2000" i="1"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Gel</a:t>
                  </a:r>
                </a:p>
              </p:txBody>
            </p:sp>
            <p:sp>
              <p:nvSpPr>
                <p:cNvPr id="43" name="Rectangle 11">
                  <a:extLst>
                    <a:ext uri="{FF2B5EF4-FFF2-40B4-BE49-F238E27FC236}">
                      <a16:creationId xmlns:a16="http://schemas.microsoft.com/office/drawing/2014/main" id="{2DA2F278-97A1-DFA5-2FAF-89DC82F2D8D8}"/>
                    </a:ext>
                  </a:extLst>
                </p:cNvPr>
                <p:cNvSpPr/>
                <p:nvPr/>
              </p:nvSpPr>
              <p:spPr>
                <a:xfrm>
                  <a:off x="2787285" y="1906800"/>
                  <a:ext cx="791476" cy="2426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sz="2000" b="1"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CAL/BDP</a:t>
                  </a:r>
                </a:p>
              </p:txBody>
            </p:sp>
          </p:grpSp>
          <p:grpSp>
            <p:nvGrpSpPr>
              <p:cNvPr id="36" name="Group 14">
                <a:extLst>
                  <a:ext uri="{FF2B5EF4-FFF2-40B4-BE49-F238E27FC236}">
                    <a16:creationId xmlns:a16="http://schemas.microsoft.com/office/drawing/2014/main" id="{164A07C5-259C-E51E-A075-DF9C7F6434ED}"/>
                  </a:ext>
                </a:extLst>
              </p:cNvPr>
              <p:cNvGrpSpPr/>
              <p:nvPr/>
            </p:nvGrpSpPr>
            <p:grpSpPr>
              <a:xfrm>
                <a:off x="545131" y="1814984"/>
                <a:ext cx="3083126" cy="666246"/>
                <a:chOff x="759852" y="1911858"/>
                <a:chExt cx="3083126" cy="666246"/>
              </a:xfrm>
            </p:grpSpPr>
            <p:sp>
              <p:nvSpPr>
                <p:cNvPr id="40" name="Rectangle 53">
                  <a:extLst>
                    <a:ext uri="{FF2B5EF4-FFF2-40B4-BE49-F238E27FC236}">
                      <a16:creationId xmlns:a16="http://schemas.microsoft.com/office/drawing/2014/main" id="{377712E4-1F3C-6F09-C772-04DE8B6007E7}"/>
                    </a:ext>
                  </a:extLst>
                </p:cNvPr>
                <p:cNvSpPr/>
                <p:nvPr/>
              </p:nvSpPr>
              <p:spPr>
                <a:xfrm>
                  <a:off x="1682167" y="2332155"/>
                  <a:ext cx="2160811" cy="2459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1319"/>
                    </a:spcAft>
                  </a:pPr>
                  <a:r>
                    <a:rPr lang="es-ES" sz="2000" i="1"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Pomada</a:t>
                  </a:r>
                </a:p>
              </p:txBody>
            </p:sp>
            <p:sp>
              <p:nvSpPr>
                <p:cNvPr id="41" name="Rectangle 62">
                  <a:extLst>
                    <a:ext uri="{FF2B5EF4-FFF2-40B4-BE49-F238E27FC236}">
                      <a16:creationId xmlns:a16="http://schemas.microsoft.com/office/drawing/2014/main" id="{FD7A9E84-F9DB-B513-88C4-019A2DC6FC60}"/>
                    </a:ext>
                  </a:extLst>
                </p:cNvPr>
                <p:cNvSpPr/>
                <p:nvPr/>
              </p:nvSpPr>
              <p:spPr>
                <a:xfrm>
                  <a:off x="759852" y="1911858"/>
                  <a:ext cx="791475" cy="2426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sz="2000" b="1"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CAL/BDP</a:t>
                  </a:r>
                </a:p>
              </p:txBody>
            </p:sp>
          </p:grp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C4608F38-8DAC-9474-02C5-7DC360B826B5}"/>
                  </a:ext>
                </a:extLst>
              </p:cNvPr>
              <p:cNvGrpSpPr/>
              <p:nvPr/>
            </p:nvGrpSpPr>
            <p:grpSpPr>
              <a:xfrm>
                <a:off x="4518735" y="1802165"/>
                <a:ext cx="3044036" cy="674732"/>
                <a:chOff x="4675186" y="1911857"/>
                <a:chExt cx="3044036" cy="674732"/>
              </a:xfrm>
            </p:grpSpPr>
            <p:sp>
              <p:nvSpPr>
                <p:cNvPr id="38" name="Rectangle 56">
                  <a:extLst>
                    <a:ext uri="{FF2B5EF4-FFF2-40B4-BE49-F238E27FC236}">
                      <a16:creationId xmlns:a16="http://schemas.microsoft.com/office/drawing/2014/main" id="{9394ED19-F1E6-5491-9299-CB1112B72913}"/>
                    </a:ext>
                  </a:extLst>
                </p:cNvPr>
                <p:cNvSpPr/>
                <p:nvPr/>
              </p:nvSpPr>
              <p:spPr>
                <a:xfrm>
                  <a:off x="5558412" y="2340640"/>
                  <a:ext cx="2160810" cy="2459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1319"/>
                    </a:spcAft>
                  </a:pPr>
                  <a:r>
                    <a:rPr lang="es-ES" sz="2000" i="1"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Espuma</a:t>
                  </a:r>
                </a:p>
              </p:txBody>
            </p:sp>
            <p:sp>
              <p:nvSpPr>
                <p:cNvPr id="39" name="Rectangle 64">
                  <a:extLst>
                    <a:ext uri="{FF2B5EF4-FFF2-40B4-BE49-F238E27FC236}">
                      <a16:creationId xmlns:a16="http://schemas.microsoft.com/office/drawing/2014/main" id="{51364A3D-5323-B522-B6C6-4C77D456A8D7}"/>
                    </a:ext>
                  </a:extLst>
                </p:cNvPr>
                <p:cNvSpPr/>
                <p:nvPr/>
              </p:nvSpPr>
              <p:spPr>
                <a:xfrm>
                  <a:off x="4675186" y="1911857"/>
                  <a:ext cx="791476" cy="2426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sz="2000" b="1"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CAL/BDP</a:t>
                  </a:r>
                </a:p>
              </p:txBody>
            </p:sp>
          </p:grpSp>
        </p:grpSp>
      </p:grpSp>
      <p:sp>
        <p:nvSpPr>
          <p:cNvPr id="44" name="TextBox 28">
            <a:extLst>
              <a:ext uri="{FF2B5EF4-FFF2-40B4-BE49-F238E27FC236}">
                <a16:creationId xmlns:a16="http://schemas.microsoft.com/office/drawing/2014/main" id="{438DDA32-42D4-FFAF-42D3-4EDF8EFF1DE8}"/>
              </a:ext>
            </a:extLst>
          </p:cNvPr>
          <p:cNvSpPr txBox="1"/>
          <p:nvPr/>
        </p:nvSpPr>
        <p:spPr>
          <a:xfrm>
            <a:off x="277288" y="6140157"/>
            <a:ext cx="9633486" cy="510778"/>
          </a:xfrm>
          <a:prstGeom prst="roundRect">
            <a:avLst/>
          </a:prstGeom>
          <a:solidFill>
            <a:srgbClr val="00678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ES" sz="2400" b="1" i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Formulaciones no acuosas con base de aceite o parafina</a:t>
            </a:r>
            <a:r>
              <a:rPr lang="es-ES" sz="2400" b="1" i="0" baseline="3000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endParaRPr lang="es-ES" sz="2400" b="1" baseline="300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5" name="Imagen 44" descr="Icono&#10;&#10;Descripción generada automáticamente">
            <a:extLst>
              <a:ext uri="{FF2B5EF4-FFF2-40B4-BE49-F238E27FC236}">
                <a16:creationId xmlns:a16="http://schemas.microsoft.com/office/drawing/2014/main" id="{4A9769A9-D7AE-1EF4-F01E-AA521DA711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23" y="4944150"/>
            <a:ext cx="819298" cy="819298"/>
          </a:xfrm>
          <a:prstGeom prst="rect">
            <a:avLst/>
          </a:prstGeom>
        </p:spPr>
      </p:pic>
      <p:pic>
        <p:nvPicPr>
          <p:cNvPr id="46" name="Imagen 45" descr="Icono&#10;&#10;Descripción generada automáticamente">
            <a:extLst>
              <a:ext uri="{FF2B5EF4-FFF2-40B4-BE49-F238E27FC236}">
                <a16:creationId xmlns:a16="http://schemas.microsoft.com/office/drawing/2014/main" id="{55D7C58C-59B7-B27D-805A-C6472D3576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79" y="4944150"/>
            <a:ext cx="819298" cy="819298"/>
          </a:xfrm>
          <a:prstGeom prst="rect">
            <a:avLst/>
          </a:prstGeom>
        </p:spPr>
      </p:pic>
      <p:pic>
        <p:nvPicPr>
          <p:cNvPr id="47" name="Imagen 46" descr="Icono&#10;&#10;Descripción generada automáticamente">
            <a:extLst>
              <a:ext uri="{FF2B5EF4-FFF2-40B4-BE49-F238E27FC236}">
                <a16:creationId xmlns:a16="http://schemas.microsoft.com/office/drawing/2014/main" id="{22B1C2FF-0FE9-75D8-CCFA-609236D27A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06" y="4850807"/>
            <a:ext cx="819298" cy="819298"/>
          </a:xfrm>
          <a:prstGeom prst="rect">
            <a:avLst/>
          </a:prstGeom>
        </p:spPr>
      </p:pic>
      <p:sp>
        <p:nvSpPr>
          <p:cNvPr id="49" name="Right Arrow 79">
            <a:extLst>
              <a:ext uri="{FF2B5EF4-FFF2-40B4-BE49-F238E27FC236}">
                <a16:creationId xmlns:a16="http://schemas.microsoft.com/office/drawing/2014/main" id="{D040DD66-15F0-7321-1DBF-E0554C23E44C}"/>
              </a:ext>
            </a:extLst>
          </p:cNvPr>
          <p:cNvSpPr/>
          <p:nvPr/>
        </p:nvSpPr>
        <p:spPr>
          <a:xfrm rot="5400000">
            <a:off x="4815555" y="8180879"/>
            <a:ext cx="652988" cy="534263"/>
          </a:xfrm>
          <a:prstGeom prst="rightArrow">
            <a:avLst/>
          </a:prstGeom>
          <a:gradFill rotWithShape="0">
            <a:gsLst>
              <a:gs pos="100000">
                <a:schemeClr val="accent1">
                  <a:lumMod val="75000"/>
                </a:schemeClr>
              </a:gs>
              <a:gs pos="19000">
                <a:schemeClr val="accent5">
                  <a:lumMod val="40000"/>
                  <a:lumOff val="60000"/>
                  <a:alpha val="50000"/>
                </a:schemeClr>
              </a:gs>
            </a:gsLst>
            <a:lin ang="0" scaled="1"/>
          </a:gra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890172" tIns="62825" rIns="62825" bIns="62825" numCol="1" spcCol="1270" anchor="ctr" anchorCtr="0">
            <a:noAutofit/>
          </a:bodyPr>
          <a:lstStyle/>
          <a:p>
            <a:endParaRPr lang="es-ES" sz="2400">
              <a:solidFill>
                <a:srgbClr val="00206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51" name="Group 8">
            <a:extLst>
              <a:ext uri="{FF2B5EF4-FFF2-40B4-BE49-F238E27FC236}">
                <a16:creationId xmlns:a16="http://schemas.microsoft.com/office/drawing/2014/main" id="{7CE897DC-02A7-12E0-4894-CC1CDACA3562}"/>
              </a:ext>
            </a:extLst>
          </p:cNvPr>
          <p:cNvGrpSpPr/>
          <p:nvPr/>
        </p:nvGrpSpPr>
        <p:grpSpPr>
          <a:xfrm>
            <a:off x="10140719" y="4068820"/>
            <a:ext cx="5365911" cy="1863826"/>
            <a:chOff x="261718" y="1376729"/>
            <a:chExt cx="7165151" cy="1130305"/>
          </a:xfrm>
        </p:grpSpPr>
        <p:sp>
          <p:nvSpPr>
            <p:cNvPr id="52" name="Rounded Rectangle 6">
              <a:extLst>
                <a:ext uri="{FF2B5EF4-FFF2-40B4-BE49-F238E27FC236}">
                  <a16:creationId xmlns:a16="http://schemas.microsoft.com/office/drawing/2014/main" id="{6F26F953-4E10-84F4-7A46-A0A799DEC2D7}"/>
                </a:ext>
              </a:extLst>
            </p:cNvPr>
            <p:cNvSpPr/>
            <p:nvPr/>
          </p:nvSpPr>
          <p:spPr>
            <a:xfrm>
              <a:off x="261718" y="1376729"/>
              <a:ext cx="5518011" cy="1130305"/>
            </a:xfrm>
            <a:prstGeom prst="roundRect">
              <a:avLst/>
            </a:prstGeom>
            <a:noFill/>
            <a:ln w="28575">
              <a:solidFill>
                <a:srgbClr val="006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53" name="Group 17">
              <a:extLst>
                <a:ext uri="{FF2B5EF4-FFF2-40B4-BE49-F238E27FC236}">
                  <a16:creationId xmlns:a16="http://schemas.microsoft.com/office/drawing/2014/main" id="{72445738-9678-D404-FB6C-F525153A0F47}"/>
                </a:ext>
              </a:extLst>
            </p:cNvPr>
            <p:cNvGrpSpPr/>
            <p:nvPr/>
          </p:nvGrpSpPr>
          <p:grpSpPr>
            <a:xfrm>
              <a:off x="403626" y="1500657"/>
              <a:ext cx="7023243" cy="746624"/>
              <a:chOff x="695981" y="1839965"/>
              <a:chExt cx="7023243" cy="746624"/>
            </a:xfrm>
          </p:grpSpPr>
          <p:sp>
            <p:nvSpPr>
              <p:cNvPr id="54" name="Rectangle 56">
                <a:extLst>
                  <a:ext uri="{FF2B5EF4-FFF2-40B4-BE49-F238E27FC236}">
                    <a16:creationId xmlns:a16="http://schemas.microsoft.com/office/drawing/2014/main" id="{C78B88F0-9DC4-4C4C-D9B8-D10FD0F71F1F}"/>
                  </a:ext>
                </a:extLst>
              </p:cNvPr>
              <p:cNvSpPr/>
              <p:nvPr/>
            </p:nvSpPr>
            <p:spPr>
              <a:xfrm>
                <a:off x="2832271" y="2340640"/>
                <a:ext cx="4886953" cy="245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319"/>
                  </a:spcAft>
                </a:pPr>
                <a:r>
                  <a:rPr lang="es-ES" sz="2000" i="1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Crema acuosa</a:t>
                </a:r>
              </a:p>
            </p:txBody>
          </p:sp>
          <p:sp>
            <p:nvSpPr>
              <p:cNvPr id="55" name="Rectangle 64">
                <a:extLst>
                  <a:ext uri="{FF2B5EF4-FFF2-40B4-BE49-F238E27FC236}">
                    <a16:creationId xmlns:a16="http://schemas.microsoft.com/office/drawing/2014/main" id="{14E5447D-896E-DB05-5F9D-2303E44D3995}"/>
                  </a:ext>
                </a:extLst>
              </p:cNvPr>
              <p:cNvSpPr/>
              <p:nvPr/>
            </p:nvSpPr>
            <p:spPr>
              <a:xfrm>
                <a:off x="695981" y="1839965"/>
                <a:ext cx="1751362" cy="2426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CAL/BDP</a:t>
                </a:r>
              </a:p>
            </p:txBody>
          </p:sp>
        </p:grpSp>
      </p:grpSp>
      <p:pic>
        <p:nvPicPr>
          <p:cNvPr id="56" name="Imagen 55" descr="Icono&#10;&#10;Descripción generada automáticamente">
            <a:extLst>
              <a:ext uri="{FF2B5EF4-FFF2-40B4-BE49-F238E27FC236}">
                <a16:creationId xmlns:a16="http://schemas.microsoft.com/office/drawing/2014/main" id="{D6E3FA59-2434-91BD-1016-91B2AC5C19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24" y="5154060"/>
            <a:ext cx="819298" cy="819298"/>
          </a:xfrm>
          <a:prstGeom prst="rect">
            <a:avLst/>
          </a:prstGeom>
        </p:spPr>
      </p:pic>
      <p:sp>
        <p:nvSpPr>
          <p:cNvPr id="57" name="TextBox 28">
            <a:extLst>
              <a:ext uri="{FF2B5EF4-FFF2-40B4-BE49-F238E27FC236}">
                <a16:creationId xmlns:a16="http://schemas.microsoft.com/office/drawing/2014/main" id="{EB1CC5E5-7BE2-9B24-09DE-520C654D2E7D}"/>
              </a:ext>
            </a:extLst>
          </p:cNvPr>
          <p:cNvSpPr txBox="1"/>
          <p:nvPr/>
        </p:nvSpPr>
        <p:spPr>
          <a:xfrm>
            <a:off x="10256058" y="6168975"/>
            <a:ext cx="4017046" cy="510778"/>
          </a:xfrm>
          <a:prstGeom prst="roundRect">
            <a:avLst/>
          </a:prstGeom>
          <a:solidFill>
            <a:srgbClr val="00678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ES" sz="2400" b="1" i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Formulación PAD</a:t>
            </a:r>
            <a:r>
              <a:rPr lang="es-ES" sz="2400" b="1" baseline="30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</a:p>
        </p:txBody>
      </p:sp>
      <p:grpSp>
        <p:nvGrpSpPr>
          <p:cNvPr id="58" name="object 15">
            <a:extLst>
              <a:ext uri="{FF2B5EF4-FFF2-40B4-BE49-F238E27FC236}">
                <a16:creationId xmlns:a16="http://schemas.microsoft.com/office/drawing/2014/main" id="{CFB2991D-0F34-CE9D-67B6-A27905E4A895}"/>
              </a:ext>
            </a:extLst>
          </p:cNvPr>
          <p:cNvGrpSpPr/>
          <p:nvPr/>
        </p:nvGrpSpPr>
        <p:grpSpPr>
          <a:xfrm>
            <a:off x="-6350" y="2038110"/>
            <a:ext cx="15450572" cy="1228943"/>
            <a:chOff x="0" y="1853715"/>
            <a:chExt cx="4865370" cy="836294"/>
          </a:xfrm>
        </p:grpSpPr>
        <p:sp>
          <p:nvSpPr>
            <p:cNvPr id="59" name="object 16">
              <a:extLst>
                <a:ext uri="{FF2B5EF4-FFF2-40B4-BE49-F238E27FC236}">
                  <a16:creationId xmlns:a16="http://schemas.microsoft.com/office/drawing/2014/main" id="{D5AE7C7A-5E3B-59D9-4420-DC952CA59C33}"/>
                </a:ext>
              </a:extLst>
            </p:cNvPr>
            <p:cNvSpPr/>
            <p:nvPr/>
          </p:nvSpPr>
          <p:spPr>
            <a:xfrm>
              <a:off x="0" y="1945943"/>
              <a:ext cx="4746625" cy="743585"/>
            </a:xfrm>
            <a:custGeom>
              <a:avLst/>
              <a:gdLst/>
              <a:ahLst/>
              <a:cxnLst/>
              <a:rect l="l" t="t" r="r" b="b"/>
              <a:pathLst>
                <a:path w="4746625" h="743585">
                  <a:moveTo>
                    <a:pt x="4589488" y="0"/>
                  </a:moveTo>
                  <a:lnTo>
                    <a:pt x="0" y="0"/>
                  </a:lnTo>
                  <a:lnTo>
                    <a:pt x="0" y="743558"/>
                  </a:lnTo>
                  <a:lnTo>
                    <a:pt x="4589488" y="743558"/>
                  </a:lnTo>
                  <a:lnTo>
                    <a:pt x="4638986" y="735576"/>
                  </a:lnTo>
                  <a:lnTo>
                    <a:pt x="4681972" y="713347"/>
                  </a:lnTo>
                  <a:lnTo>
                    <a:pt x="4715869" y="679452"/>
                  </a:lnTo>
                  <a:lnTo>
                    <a:pt x="4738098" y="636469"/>
                  </a:lnTo>
                  <a:lnTo>
                    <a:pt x="4746080" y="586976"/>
                  </a:lnTo>
                  <a:lnTo>
                    <a:pt x="4746080" y="156592"/>
                  </a:lnTo>
                  <a:lnTo>
                    <a:pt x="4738098" y="107098"/>
                  </a:lnTo>
                  <a:lnTo>
                    <a:pt x="4715869" y="64112"/>
                  </a:lnTo>
                  <a:lnTo>
                    <a:pt x="4681972" y="30214"/>
                  </a:lnTo>
                  <a:lnTo>
                    <a:pt x="4638986" y="7983"/>
                  </a:lnTo>
                  <a:lnTo>
                    <a:pt x="4589488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7">
              <a:extLst>
                <a:ext uri="{FF2B5EF4-FFF2-40B4-BE49-F238E27FC236}">
                  <a16:creationId xmlns:a16="http://schemas.microsoft.com/office/drawing/2014/main" id="{A5475F85-928B-88B9-8BD7-4F8913C2D657}"/>
                </a:ext>
              </a:extLst>
            </p:cNvPr>
            <p:cNvSpPr/>
            <p:nvPr/>
          </p:nvSpPr>
          <p:spPr>
            <a:xfrm>
              <a:off x="0" y="1853715"/>
              <a:ext cx="4865370" cy="743585"/>
            </a:xfrm>
            <a:custGeom>
              <a:avLst/>
              <a:gdLst/>
              <a:ahLst/>
              <a:cxnLst/>
              <a:rect l="l" t="t" r="r" b="b"/>
              <a:pathLst>
                <a:path w="4865370" h="743585">
                  <a:moveTo>
                    <a:pt x="4708631" y="0"/>
                  </a:moveTo>
                  <a:lnTo>
                    <a:pt x="0" y="0"/>
                  </a:lnTo>
                  <a:lnTo>
                    <a:pt x="0" y="743568"/>
                  </a:lnTo>
                  <a:lnTo>
                    <a:pt x="4708631" y="743568"/>
                  </a:lnTo>
                  <a:lnTo>
                    <a:pt x="4758129" y="735585"/>
                  </a:lnTo>
                  <a:lnTo>
                    <a:pt x="4801115" y="713354"/>
                  </a:lnTo>
                  <a:lnTo>
                    <a:pt x="4835012" y="679456"/>
                  </a:lnTo>
                  <a:lnTo>
                    <a:pt x="4857240" y="636470"/>
                  </a:lnTo>
                  <a:lnTo>
                    <a:pt x="4865223" y="586976"/>
                  </a:lnTo>
                  <a:lnTo>
                    <a:pt x="4865223" y="156592"/>
                  </a:lnTo>
                  <a:lnTo>
                    <a:pt x="4857240" y="107098"/>
                  </a:lnTo>
                  <a:lnTo>
                    <a:pt x="4835012" y="64112"/>
                  </a:lnTo>
                  <a:lnTo>
                    <a:pt x="4801115" y="30214"/>
                  </a:lnTo>
                  <a:lnTo>
                    <a:pt x="4758129" y="7983"/>
                  </a:lnTo>
                  <a:lnTo>
                    <a:pt x="4708631" y="0"/>
                  </a:lnTo>
                  <a:close/>
                </a:path>
              </a:pathLst>
            </a:custGeom>
            <a:solidFill>
              <a:srgbClr val="EB9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18">
            <a:extLst>
              <a:ext uri="{FF2B5EF4-FFF2-40B4-BE49-F238E27FC236}">
                <a16:creationId xmlns:a16="http://schemas.microsoft.com/office/drawing/2014/main" id="{FE13E169-24B7-8C26-D9D0-0DC726990A01}"/>
              </a:ext>
            </a:extLst>
          </p:cNvPr>
          <p:cNvSpPr txBox="1"/>
          <p:nvPr/>
        </p:nvSpPr>
        <p:spPr>
          <a:xfrm>
            <a:off x="292101" y="2162634"/>
            <a:ext cx="14554199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spcBef>
                <a:spcPts val="90"/>
              </a:spcBef>
            </a:pPr>
            <a:r>
              <a:rPr lang="es-ES" sz="2700" b="1">
                <a:solidFill>
                  <a:srgbClr val="FFFFFF"/>
                </a:solidFill>
                <a:latin typeface="Noto Sans"/>
                <a:cs typeface="Noto Sans"/>
              </a:rPr>
              <a:t>Las opciones de tratamiento disponibles que combinan CAL/BDP consisten en pomada, gel, espuma y crema</a:t>
            </a:r>
          </a:p>
        </p:txBody>
      </p:sp>
      <p:sp>
        <p:nvSpPr>
          <p:cNvPr id="62" name="TextBox 28">
            <a:extLst>
              <a:ext uri="{FF2B5EF4-FFF2-40B4-BE49-F238E27FC236}">
                <a16:creationId xmlns:a16="http://schemas.microsoft.com/office/drawing/2014/main" id="{AD972E3E-561B-8AA7-B5D9-F88520AFA426}"/>
              </a:ext>
            </a:extLst>
          </p:cNvPr>
          <p:cNvSpPr txBox="1"/>
          <p:nvPr/>
        </p:nvSpPr>
        <p:spPr>
          <a:xfrm>
            <a:off x="2755862" y="7016344"/>
            <a:ext cx="4694449" cy="919401"/>
          </a:xfrm>
          <a:prstGeom prst="roundRect">
            <a:avLst/>
          </a:prstGeom>
          <a:solidFill>
            <a:srgbClr val="00678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i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Grasas, pegajosas e incómodas</a:t>
            </a:r>
            <a:r>
              <a:rPr lang="es-ES" sz="2400" b="1" i="0" baseline="3000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  <a:endParaRPr lang="es-ES" sz="2400" b="1" baseline="300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id="{02ABBCAB-63D6-9545-AAAA-180F14787057}"/>
              </a:ext>
            </a:extLst>
          </p:cNvPr>
          <p:cNvSpPr txBox="1"/>
          <p:nvPr/>
        </p:nvSpPr>
        <p:spPr>
          <a:xfrm>
            <a:off x="1250066" y="8904938"/>
            <a:ext cx="8062278" cy="43531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100" marR="30480" algn="ctr">
              <a:lnSpc>
                <a:spcPts val="3329"/>
              </a:lnSpc>
              <a:spcBef>
                <a:spcPts val="300"/>
              </a:spcBef>
            </a:pPr>
            <a:r>
              <a:rPr lang="es-ES_tradnl" sz="2000">
                <a:solidFill>
                  <a:srgbClr val="7F8487"/>
                </a:solidFill>
                <a:latin typeface="Noto Sans"/>
                <a:cs typeface="Noto Sans"/>
              </a:rPr>
              <a:t>Insatisfacción del paciente y adherencia deficiente</a:t>
            </a:r>
            <a:r>
              <a:rPr lang="es-ES_tradnl" sz="2000" baseline="30000">
                <a:solidFill>
                  <a:srgbClr val="7F8487"/>
                </a:solidFill>
                <a:latin typeface="Noto Sans"/>
                <a:cs typeface="Noto Sans"/>
              </a:rPr>
              <a:t>1,3</a:t>
            </a:r>
            <a:endParaRPr lang="en-US" baseline="31986">
              <a:latin typeface="Noto Sans"/>
              <a:cs typeface="Noto Sans"/>
            </a:endParaRPr>
          </a:p>
        </p:txBody>
      </p:sp>
      <p:sp>
        <p:nvSpPr>
          <p:cNvPr id="64" name="object 3">
            <a:extLst>
              <a:ext uri="{FF2B5EF4-FFF2-40B4-BE49-F238E27FC236}">
                <a16:creationId xmlns:a16="http://schemas.microsoft.com/office/drawing/2014/main" id="{F6B1DBE9-4A1C-19E5-AE54-F086984F3D27}"/>
              </a:ext>
            </a:extLst>
          </p:cNvPr>
          <p:cNvSpPr txBox="1"/>
          <p:nvPr/>
        </p:nvSpPr>
        <p:spPr>
          <a:xfrm>
            <a:off x="2947467" y="10405381"/>
            <a:ext cx="13624511" cy="85985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1 Stein Gold L, et al. J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Drugs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2021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Apr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1;20(4):420-425. 2  Pinter A et al. J Eur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2021.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Oct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10. 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: 10.1111/jdv.17734. 3 Puig L, et al.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Actas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Dermosifiliogr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2013; 104(6):488-496. 4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Praestegaard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M, et al.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Polyaphron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dispersion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technology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a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novel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topical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formulation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delivery system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combining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drug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penetration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local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tolerability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convenience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of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application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Ther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(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Heidelb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) 2022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: 10.1007/s13555-022-00794-y. 4. </a:t>
            </a:r>
            <a:r>
              <a:rPr lang="en-US" sz="1300">
                <a:solidFill>
                  <a:schemeClr val="bg1"/>
                </a:solidFill>
                <a:latin typeface="Noto Sans"/>
                <a:cs typeface="Noto Sans"/>
              </a:rPr>
              <a:t>Bianchi J, Page B, Robertson S. Your Dermatology Pocket Guide: Common skin conditions explained. 2014 p. 1–118.</a:t>
            </a:r>
            <a:endParaRPr lang="it-IT" sz="1300">
              <a:solidFill>
                <a:schemeClr val="bg1"/>
              </a:solidFill>
              <a:latin typeface="Noto Sans"/>
              <a:cs typeface="Noto Sans"/>
            </a:endParaRPr>
          </a:p>
        </p:txBody>
      </p:sp>
      <p:graphicFrame>
        <p:nvGraphicFramePr>
          <p:cNvPr id="66" name="Diagrama 65">
            <a:extLst>
              <a:ext uri="{FF2B5EF4-FFF2-40B4-BE49-F238E27FC236}">
                <a16:creationId xmlns:a16="http://schemas.microsoft.com/office/drawing/2014/main" id="{EC8E0FAF-5EF6-6A28-FEF4-3933615468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998895"/>
              </p:ext>
            </p:extLst>
          </p:nvPr>
        </p:nvGraphicFramePr>
        <p:xfrm>
          <a:off x="14950568" y="3169882"/>
          <a:ext cx="4073702" cy="634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67" name="Google Shape;598;p9">
            <a:extLst>
              <a:ext uri="{FF2B5EF4-FFF2-40B4-BE49-F238E27FC236}">
                <a16:creationId xmlns:a16="http://schemas.microsoft.com/office/drawing/2014/main" id="{BA9C2972-388A-BCFA-F1C1-8A921F30DDAE}"/>
              </a:ext>
            </a:extLst>
          </p:cNvPr>
          <p:cNvSpPr txBox="1"/>
          <p:nvPr/>
        </p:nvSpPr>
        <p:spPr>
          <a:xfrm>
            <a:off x="17586573" y="7069297"/>
            <a:ext cx="2704887" cy="101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t" anchorCtr="0">
            <a:spAutoFit/>
          </a:bodyPr>
          <a:lstStyle/>
          <a:p>
            <a:pPr marL="23561" algn="ctr" defTabSz="1507846" rtl="0">
              <a:lnSpc>
                <a:spcPct val="200000"/>
              </a:lnSpc>
              <a:buClr>
                <a:srgbClr val="000000"/>
              </a:buClr>
              <a:defRPr/>
            </a:pPr>
            <a:r>
              <a:rPr lang="es-ES" sz="2800" b="1">
                <a:solidFill>
                  <a:srgbClr val="3494BA"/>
                </a:solidFill>
                <a:latin typeface="Calibri" panose="020F0502020204030204"/>
                <a:ea typeface="Arial"/>
                <a:cs typeface="Arial"/>
                <a:sym typeface="Arial"/>
              </a:rPr>
              <a:t>+ Agua</a:t>
            </a:r>
            <a:endParaRPr b="1">
              <a:solidFill>
                <a:srgbClr val="3494BA"/>
              </a:solidFill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595;p9">
            <a:extLst>
              <a:ext uri="{FF2B5EF4-FFF2-40B4-BE49-F238E27FC236}">
                <a16:creationId xmlns:a16="http://schemas.microsoft.com/office/drawing/2014/main" id="{21E5DB8D-8B0F-DF79-BCB6-690DA59DE3A8}"/>
              </a:ext>
            </a:extLst>
          </p:cNvPr>
          <p:cNvSpPr txBox="1"/>
          <p:nvPr/>
        </p:nvSpPr>
        <p:spPr>
          <a:xfrm>
            <a:off x="16178721" y="7076019"/>
            <a:ext cx="2704887" cy="101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ctr" anchorCtr="0">
            <a:spAutoFit/>
          </a:bodyPr>
          <a:lstStyle/>
          <a:p>
            <a:pPr marL="23561" algn="ctr" defTabSz="1507846" rtl="0">
              <a:lnSpc>
                <a:spcPct val="200000"/>
              </a:lnSpc>
              <a:buClr>
                <a:srgbClr val="000000"/>
              </a:buClr>
              <a:defRPr/>
            </a:pPr>
            <a:r>
              <a:rPr lang="es-ES" sz="2800" b="1">
                <a:solidFill>
                  <a:srgbClr val="E3AE17"/>
                </a:solidFill>
                <a:latin typeface="Calibri" panose="020F0502020204030204"/>
                <a:ea typeface="Arial"/>
                <a:cs typeface="Arial"/>
                <a:sym typeface="Arial"/>
              </a:rPr>
              <a:t>- Grasa</a:t>
            </a:r>
            <a:endParaRPr b="1">
              <a:solidFill>
                <a:srgbClr val="E3AE17"/>
              </a:solidFill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9" name="Imagen 68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71D6396-DB5F-EB9D-69C5-A79F8E631B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83928" y="5234194"/>
            <a:ext cx="1398190" cy="1914009"/>
          </a:xfrm>
          <a:prstGeom prst="rect">
            <a:avLst/>
          </a:prstGeom>
        </p:spPr>
      </p:pic>
      <p:pic>
        <p:nvPicPr>
          <p:cNvPr id="70" name="Imagen 6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2113CA-47DD-4301-6E9B-476A6B8D58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7122759" y="5536805"/>
            <a:ext cx="996510" cy="1914009"/>
          </a:xfrm>
          <a:prstGeom prst="rect">
            <a:avLst/>
          </a:prstGeom>
        </p:spPr>
      </p:pic>
      <p:sp>
        <p:nvSpPr>
          <p:cNvPr id="71" name="Google Shape;595;p9">
            <a:extLst>
              <a:ext uri="{FF2B5EF4-FFF2-40B4-BE49-F238E27FC236}">
                <a16:creationId xmlns:a16="http://schemas.microsoft.com/office/drawing/2014/main" id="{5F9660A5-A2ED-BFDE-7888-261EE9652934}"/>
              </a:ext>
            </a:extLst>
          </p:cNvPr>
          <p:cNvSpPr txBox="1"/>
          <p:nvPr/>
        </p:nvSpPr>
        <p:spPr>
          <a:xfrm>
            <a:off x="16067757" y="4266562"/>
            <a:ext cx="2704887" cy="101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ctr" anchorCtr="0">
            <a:spAutoFit/>
          </a:bodyPr>
          <a:lstStyle/>
          <a:p>
            <a:pPr marL="23561" algn="ctr" defTabSz="1507846" rtl="0">
              <a:lnSpc>
                <a:spcPct val="200000"/>
              </a:lnSpc>
              <a:buClr>
                <a:srgbClr val="000000"/>
              </a:buClr>
              <a:defRPr/>
            </a:pPr>
            <a:r>
              <a:rPr lang="es-ES" sz="2800" b="1">
                <a:solidFill>
                  <a:srgbClr val="E3AE17"/>
                </a:solidFill>
                <a:latin typeface="Calibri" panose="020F0502020204030204"/>
                <a:ea typeface="Arial"/>
                <a:cs typeface="Arial"/>
                <a:sym typeface="Arial"/>
              </a:rPr>
              <a:t>+ Grasa</a:t>
            </a:r>
            <a:endParaRPr b="1">
              <a:solidFill>
                <a:srgbClr val="E3AE17"/>
              </a:solidFill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598;p9">
            <a:extLst>
              <a:ext uri="{FF2B5EF4-FFF2-40B4-BE49-F238E27FC236}">
                <a16:creationId xmlns:a16="http://schemas.microsoft.com/office/drawing/2014/main" id="{A519E33C-35EA-181D-7FAF-161D1D25E9DD}"/>
              </a:ext>
            </a:extLst>
          </p:cNvPr>
          <p:cNvSpPr txBox="1"/>
          <p:nvPr/>
        </p:nvSpPr>
        <p:spPr>
          <a:xfrm>
            <a:off x="17466622" y="4255924"/>
            <a:ext cx="2704887" cy="101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56" tIns="75357" rIns="150756" bIns="75357" anchor="t" anchorCtr="0">
            <a:spAutoFit/>
          </a:bodyPr>
          <a:lstStyle/>
          <a:p>
            <a:pPr marL="23561" algn="ctr" defTabSz="1507846" rtl="0">
              <a:lnSpc>
                <a:spcPct val="200000"/>
              </a:lnSpc>
              <a:buClr>
                <a:srgbClr val="000000"/>
              </a:buClr>
              <a:defRPr/>
            </a:pPr>
            <a:r>
              <a:rPr lang="es-ES" sz="2800" b="1">
                <a:solidFill>
                  <a:srgbClr val="3494BA"/>
                </a:solidFill>
                <a:latin typeface="Calibri" panose="020F0502020204030204"/>
                <a:ea typeface="Arial"/>
                <a:cs typeface="Arial"/>
                <a:sym typeface="Arial"/>
              </a:rPr>
              <a:t>- Agua</a:t>
            </a:r>
            <a:endParaRPr b="1">
              <a:solidFill>
                <a:srgbClr val="3494BA"/>
              </a:solidFill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860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157DE6-DEC0-8C49-59A5-9161787B7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6">
            <a:extLst>
              <a:ext uri="{FF2B5EF4-FFF2-40B4-BE49-F238E27FC236}">
                <a16:creationId xmlns:a16="http://schemas.microsoft.com/office/drawing/2014/main" id="{05ABD430-57B9-4D79-2B04-18F5E58559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20104100" cy="1599732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D1E67286-784B-DCDB-A87C-EFAC05AC00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066" y="590105"/>
            <a:ext cx="14200505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>
              <a:spcBef>
                <a:spcPts val="100"/>
              </a:spcBef>
            </a:pPr>
            <a:r>
              <a:rPr lang="es-ES"/>
              <a:t>ADHERENCIA AL TRATAMIENTO</a:t>
            </a:r>
            <a:r>
              <a:rPr lang="es-ES" baseline="30000"/>
              <a:t>1-3</a:t>
            </a:r>
            <a:r>
              <a:rPr lang="es-ES"/>
              <a:t> </a:t>
            </a:r>
            <a:endParaRPr sz="2850" baseline="32163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BB171F1C-96EF-78F1-8FB9-166C4727900A}"/>
              </a:ext>
            </a:extLst>
          </p:cNvPr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9CCF9CAD-009E-9487-6695-5FC044DC802F}"/>
              </a:ext>
            </a:extLst>
          </p:cNvPr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20" name="object 20">
            <a:extLst>
              <a:ext uri="{FF2B5EF4-FFF2-40B4-BE49-F238E27FC236}">
                <a16:creationId xmlns:a16="http://schemas.microsoft.com/office/drawing/2014/main" id="{4A49B21E-A34F-DF80-D0F6-2793C0853F8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E8CA5F8E-1C45-F636-5B16-E520CAC61CD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470DA309-301F-001F-ED3F-9349085958D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D853D01D-F306-C9EE-3BB1-3DA811C37576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F995E322-8954-5C12-6AF0-8411D7D3068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CB79CF16-1BFB-B22D-8BB0-D94131FF733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EE349306-2FFC-908D-1B2E-8BB0C6EBCCAA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58417E3D-DA29-C5C2-1554-63E5A7C56D8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6486B19E-7DF0-325E-F564-2F9513BAE0BC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3A85F608-DA25-275B-99D5-A01D9FD9B52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CCB5613C-04F9-CB3F-5344-C8999AC56DA5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65F9BB5D-118D-306D-5D92-9B6A53A75A6D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B67C7033-35D8-BEF3-B42F-AF76ABA29A2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6D8E36D9-0CDE-90EB-CD1D-3C3DA5C88E0D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3">
            <a:extLst>
              <a:ext uri="{FF2B5EF4-FFF2-40B4-BE49-F238E27FC236}">
                <a16:creationId xmlns:a16="http://schemas.microsoft.com/office/drawing/2014/main" id="{43FE6F32-0F74-68F0-F110-6E00FF77BA4C}"/>
              </a:ext>
            </a:extLst>
          </p:cNvPr>
          <p:cNvSpPr txBox="1"/>
          <p:nvPr/>
        </p:nvSpPr>
        <p:spPr>
          <a:xfrm>
            <a:off x="2947467" y="10405381"/>
            <a:ext cx="13624511" cy="659796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1.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Fouéré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S,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Adjadj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L,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Pawin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H. J Eur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2005;19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Suppl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3:2-6. 2 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Bewley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A, Page B.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Maximizing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patient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adherence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for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optimal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outcomes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.. 2. J Eur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2011; 25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Suppl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4:9-14.3.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Bewley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A, Page B.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Maximizing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patient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adherence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for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optimal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outcomes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J Eur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Acad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Venereol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2011;25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Suppl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4:9-14. </a:t>
            </a:r>
          </a:p>
        </p:txBody>
      </p:sp>
      <p:sp>
        <p:nvSpPr>
          <p:cNvPr id="3" name="TextBox 80">
            <a:extLst>
              <a:ext uri="{FF2B5EF4-FFF2-40B4-BE49-F238E27FC236}">
                <a16:creationId xmlns:a16="http://schemas.microsoft.com/office/drawing/2014/main" id="{84A9D5BE-350E-6341-1AEE-30344D27DBDD}"/>
              </a:ext>
            </a:extLst>
          </p:cNvPr>
          <p:cNvSpPr txBox="1"/>
          <p:nvPr/>
        </p:nvSpPr>
        <p:spPr>
          <a:xfrm>
            <a:off x="1131667" y="2803186"/>
            <a:ext cx="3571756" cy="201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 rtl="0">
              <a:defRPr/>
            </a:pPr>
            <a:r>
              <a:rPr lang="fr-FR" sz="5277" b="1" kern="1200">
                <a:solidFill>
                  <a:srgbClr val="EC959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73% </a:t>
            </a:r>
          </a:p>
          <a:p>
            <a:pPr algn="ctr" defTabSz="1507846" rtl="0">
              <a:defRPr/>
            </a:pPr>
            <a:r>
              <a:rPr lang="es-ES" sz="24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los pacientes </a:t>
            </a:r>
            <a:r>
              <a:rPr lang="es-ES" sz="2400" b="1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</a:t>
            </a:r>
            <a:r>
              <a:rPr lang="es-ES" sz="24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 adhieren al tratamiento tópico</a:t>
            </a:r>
            <a:r>
              <a:rPr lang="es-ES" sz="2400" kern="1200" baseline="300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  <a:endParaRPr lang="es-ES" sz="2400" kern="1200">
              <a:solidFill>
                <a:schemeClr val="bg1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975FAA5-8696-570D-0CEA-CAEF16471A7E}"/>
              </a:ext>
            </a:extLst>
          </p:cNvPr>
          <p:cNvGrpSpPr/>
          <p:nvPr/>
        </p:nvGrpSpPr>
        <p:grpSpPr>
          <a:xfrm>
            <a:off x="5574269" y="2280031"/>
            <a:ext cx="6114456" cy="3300176"/>
            <a:chOff x="4338918" y="1753385"/>
            <a:chExt cx="3708072" cy="1816162"/>
          </a:xfrm>
          <a:gradFill>
            <a:gsLst>
              <a:gs pos="0">
                <a:schemeClr val="bg2">
                  <a:alpha val="0"/>
                </a:schemeClr>
              </a:gs>
              <a:gs pos="100000">
                <a:srgbClr val="EDEFF3">
                  <a:alpha val="44000"/>
                </a:srgbClr>
              </a:gs>
            </a:gsLst>
            <a:lin ang="10800000" scaled="0"/>
          </a:gradFill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5F1B866D-1B3F-5286-1DF5-67E8F11907AA}"/>
                </a:ext>
              </a:extLst>
            </p:cNvPr>
            <p:cNvSpPr/>
            <p:nvPr/>
          </p:nvSpPr>
          <p:spPr>
            <a:xfrm>
              <a:off x="4338918" y="1753385"/>
              <a:ext cx="3708072" cy="18161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38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4C6C3F3-CE28-2F98-477C-18430B17575E}"/>
                </a:ext>
              </a:extLst>
            </p:cNvPr>
            <p:cNvSpPr txBox="1"/>
            <p:nvPr/>
          </p:nvSpPr>
          <p:spPr>
            <a:xfrm>
              <a:off x="4456087" y="1987045"/>
              <a:ext cx="3590903" cy="139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 defTabSz="1507846" rtl="0">
                <a:buClr>
                  <a:srgbClr val="EC959D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Falta de eficacia</a:t>
              </a:r>
            </a:p>
            <a:p>
              <a:pPr marL="457200" indent="-457200" algn="l" defTabSz="1507846" rtl="0">
                <a:buClr>
                  <a:srgbClr val="EC959D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Aplicación no adaptada al estilo de vida de los pacientes, incómoda y lenta</a:t>
              </a:r>
              <a:endParaRPr lang="en-US" sz="2638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471202" indent="-471202" algn="l" defTabSz="1507846" rtl="0">
                <a:buClr>
                  <a:srgbClr val="EC959D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</a:t>
              </a:r>
              <a:r>
                <a:rPr lang="es-ES" sz="2638" kern="1200" err="1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aracterísticas</a:t>
              </a: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cosméticas deficientes</a:t>
              </a:r>
              <a:endParaRPr lang="en-US" sz="2638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7" name="TextBox 80">
            <a:extLst>
              <a:ext uri="{FF2B5EF4-FFF2-40B4-BE49-F238E27FC236}">
                <a16:creationId xmlns:a16="http://schemas.microsoft.com/office/drawing/2014/main" id="{3C3BD00B-07D1-0746-D09C-BDACA4964FAE}"/>
              </a:ext>
            </a:extLst>
          </p:cNvPr>
          <p:cNvSpPr txBox="1"/>
          <p:nvPr/>
        </p:nvSpPr>
        <p:spPr>
          <a:xfrm>
            <a:off x="1227607" y="6875276"/>
            <a:ext cx="3524639" cy="201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507846" rtl="0">
              <a:defRPr/>
            </a:pPr>
            <a:r>
              <a:rPr lang="fr-FR" sz="528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81% </a:t>
            </a:r>
          </a:p>
          <a:p>
            <a:pPr algn="ctr" defTabSz="1507846" rtl="0">
              <a:defRPr/>
            </a:pPr>
            <a:r>
              <a:rPr lang="es-ES" sz="24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los pacientes </a:t>
            </a:r>
            <a:r>
              <a:rPr lang="es-ES" sz="2400" b="1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</a:t>
            </a:r>
            <a:r>
              <a:rPr lang="es-ES" sz="2400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están satisfechos con su tratamiento tópico</a:t>
            </a:r>
            <a:r>
              <a:rPr lang="es-ES" sz="2400" kern="1200" baseline="300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endParaRPr lang="en-GB" sz="2400" kern="1200">
              <a:solidFill>
                <a:schemeClr val="bg1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A376083-A0E0-E3AC-D614-14A237C828DD}"/>
              </a:ext>
            </a:extLst>
          </p:cNvPr>
          <p:cNvGrpSpPr/>
          <p:nvPr/>
        </p:nvGrpSpPr>
        <p:grpSpPr>
          <a:xfrm>
            <a:off x="5549843" y="6028952"/>
            <a:ext cx="7178017" cy="3779571"/>
            <a:chOff x="4388877" y="4316143"/>
            <a:chExt cx="3668268" cy="2088370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8D97A93E-70C9-F825-E594-5DE55C881303}"/>
                </a:ext>
              </a:extLst>
            </p:cNvPr>
            <p:cNvSpPr/>
            <p:nvPr/>
          </p:nvSpPr>
          <p:spPr>
            <a:xfrm>
              <a:off x="4388877" y="4316144"/>
              <a:ext cx="3668268" cy="2088369"/>
            </a:xfrm>
            <a:prstGeom prst="roundRect">
              <a:avLst/>
            </a:prstGeom>
            <a:gradFill>
              <a:gsLst>
                <a:gs pos="0">
                  <a:srgbClr val="F8F9FA">
                    <a:alpha val="5000"/>
                  </a:srgbClr>
                </a:gs>
                <a:gs pos="100000">
                  <a:srgbClr val="F8F9FA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638" b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F7F5CBE-48AC-6C8D-B05D-6C3A64AF99BF}"/>
                </a:ext>
              </a:extLst>
            </p:cNvPr>
            <p:cNvSpPr txBox="1"/>
            <p:nvPr/>
          </p:nvSpPr>
          <p:spPr>
            <a:xfrm>
              <a:off x="4550543" y="4316143"/>
              <a:ext cx="3451342" cy="2069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507846" rtl="0">
                <a:buClr>
                  <a:schemeClr val="accent3"/>
                </a:buClr>
                <a:defRPr/>
              </a:pPr>
              <a:endParaRPr lang="es-ES" sz="2638" kern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514350" indent="-514350" algn="l" defTabSz="1507846" rtl="0">
                <a:buClr>
                  <a:srgbClr val="015B76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Absorción lenta</a:t>
              </a:r>
            </a:p>
            <a:p>
              <a:pPr marL="514350" indent="-514350" algn="l" defTabSz="1507846" rtl="0">
                <a:buClr>
                  <a:srgbClr val="015B76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Elevada frecuencia de aplicación</a:t>
              </a:r>
            </a:p>
            <a:p>
              <a:pPr marL="514350" indent="-514350" algn="l" defTabSz="1507846" rtl="0">
                <a:buClr>
                  <a:srgbClr val="015B76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Mancha la ropa </a:t>
              </a:r>
            </a:p>
            <a:p>
              <a:pPr marL="514350" indent="-514350" algn="l" defTabSz="1507846" rtl="0">
                <a:buClr>
                  <a:srgbClr val="015B76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Textura grasa</a:t>
              </a:r>
            </a:p>
            <a:p>
              <a:pPr marL="514350" indent="-514350" algn="l" defTabSz="1507846" rtl="0">
                <a:buClr>
                  <a:srgbClr val="015B76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Deja la piel brillante</a:t>
              </a:r>
            </a:p>
            <a:p>
              <a:pPr marL="514350" indent="-514350" algn="l" defTabSz="1507846" rtl="0">
                <a:buClr>
                  <a:srgbClr val="015B76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2638" kern="1200">
                  <a:solidFill>
                    <a:schemeClr val="bg1">
                      <a:lumMod val="50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 de absorción sin poder vestirse inmediatamente después de la aplicación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0E4CB5F-9F03-174C-4CBB-F2B4707BA7BE}"/>
              </a:ext>
            </a:extLst>
          </p:cNvPr>
          <p:cNvSpPr txBox="1"/>
          <p:nvPr/>
        </p:nvSpPr>
        <p:spPr>
          <a:xfrm>
            <a:off x="12936074" y="8243841"/>
            <a:ext cx="6641763" cy="144954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>
            <a:defPPr>
              <a:defRPr lang="x-none"/>
            </a:defPPr>
            <a:lvl1pPr algn="ctr">
              <a:defRPr sz="1500">
                <a:solidFill>
                  <a:srgbClr val="006783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</a:lstStyle>
          <a:p>
            <a:pPr defTabSz="1507846" rtl="0">
              <a:defRPr/>
            </a:pPr>
            <a:r>
              <a:rPr lang="es-ES" sz="2638" b="1" u="sng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es-ES" sz="2638" b="1" u="sng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xiste una gran necesidad de mejorar el cumplimiento del tratamiento y la satisfacción de los pacientes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4195F10-E397-195F-13DB-DA760B9ABACD}"/>
              </a:ext>
            </a:extLst>
          </p:cNvPr>
          <p:cNvSpPr txBox="1"/>
          <p:nvPr/>
        </p:nvSpPr>
        <p:spPr>
          <a:xfrm>
            <a:off x="12333975" y="2305617"/>
            <a:ext cx="6860724" cy="95410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 defTabSz="1507846" rtl="0">
              <a:defRPr/>
            </a:pPr>
            <a:r>
              <a:rPr lang="es-ES" sz="2700" b="1" kern="1200">
                <a:solidFill>
                  <a:srgbClr val="008C9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falta de adherencia a los tratamientos tópicos… </a:t>
            </a:r>
          </a:p>
        </p:txBody>
      </p:sp>
      <p:sp>
        <p:nvSpPr>
          <p:cNvPr id="13" name="Arc 29">
            <a:extLst>
              <a:ext uri="{FF2B5EF4-FFF2-40B4-BE49-F238E27FC236}">
                <a16:creationId xmlns:a16="http://schemas.microsoft.com/office/drawing/2014/main" id="{660CAD98-7861-C15C-3C7B-D3EAC43BFB74}"/>
              </a:ext>
            </a:extLst>
          </p:cNvPr>
          <p:cNvSpPr/>
          <p:nvPr/>
        </p:nvSpPr>
        <p:spPr>
          <a:xfrm>
            <a:off x="921800" y="1983404"/>
            <a:ext cx="3958954" cy="3751983"/>
          </a:xfrm>
          <a:prstGeom prst="arc">
            <a:avLst>
              <a:gd name="adj1" fmla="val 16200000"/>
              <a:gd name="adj2" fmla="val 10263373"/>
            </a:avLst>
          </a:prstGeom>
          <a:noFill/>
          <a:ln w="76200" cap="rnd" cmpd="sng" algn="ctr">
            <a:solidFill>
              <a:srgbClr val="EC959D"/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defTabSz="1507808" rtl="0">
              <a:defRPr/>
            </a:pPr>
            <a:endParaRPr lang="en-US" sz="2968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8" name="Arc 29">
            <a:extLst>
              <a:ext uri="{FF2B5EF4-FFF2-40B4-BE49-F238E27FC236}">
                <a16:creationId xmlns:a16="http://schemas.microsoft.com/office/drawing/2014/main" id="{9955830C-324E-5CB4-A046-33C5CD4A69EF}"/>
              </a:ext>
            </a:extLst>
          </p:cNvPr>
          <p:cNvSpPr/>
          <p:nvPr/>
        </p:nvSpPr>
        <p:spPr>
          <a:xfrm>
            <a:off x="1047669" y="6121534"/>
            <a:ext cx="3884513" cy="3745835"/>
          </a:xfrm>
          <a:prstGeom prst="arc">
            <a:avLst>
              <a:gd name="adj1" fmla="val 16200000"/>
              <a:gd name="adj2" fmla="val 10263373"/>
            </a:avLst>
          </a:prstGeom>
          <a:noFill/>
          <a:ln w="76200" cap="rnd" cmpd="sng" algn="ctr">
            <a:solidFill>
              <a:srgbClr val="015B76"/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defTabSz="1507808" rtl="0">
              <a:defRPr/>
            </a:pPr>
            <a:endParaRPr lang="en-US" sz="2968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3" name="Rectángulo: esquinas redondeadas 72">
            <a:extLst>
              <a:ext uri="{FF2B5EF4-FFF2-40B4-BE49-F238E27FC236}">
                <a16:creationId xmlns:a16="http://schemas.microsoft.com/office/drawing/2014/main" id="{28A12CCA-6284-114A-2FC2-DB60F47668C6}"/>
              </a:ext>
            </a:extLst>
          </p:cNvPr>
          <p:cNvSpPr/>
          <p:nvPr/>
        </p:nvSpPr>
        <p:spPr>
          <a:xfrm>
            <a:off x="13505391" y="3544438"/>
            <a:ext cx="4700059" cy="1770495"/>
          </a:xfrm>
          <a:prstGeom prst="roundRect">
            <a:avLst/>
          </a:prstGeom>
          <a:solidFill>
            <a:srgbClr val="008C93"/>
          </a:solidFill>
          <a:ln>
            <a:solidFill>
              <a:srgbClr val="008C9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Conlleva resultados de tratamiento subóptimos</a:t>
            </a:r>
          </a:p>
        </p:txBody>
      </p: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id="{D05BBF11-A768-E801-D810-F1ACED378C9F}"/>
              </a:ext>
            </a:extLst>
          </p:cNvPr>
          <p:cNvSpPr/>
          <p:nvPr/>
        </p:nvSpPr>
        <p:spPr>
          <a:xfrm>
            <a:off x="13078645" y="5817644"/>
            <a:ext cx="5553550" cy="2137095"/>
          </a:xfrm>
          <a:prstGeom prst="roundRect">
            <a:avLst/>
          </a:prstGeom>
          <a:solidFill>
            <a:srgbClr val="008C93"/>
          </a:solidFill>
          <a:ln>
            <a:solidFill>
              <a:srgbClr val="008C9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38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 deriva de la aceptación de la formulación farmacéutica por el paciente y su percepción de la eficacia</a:t>
            </a:r>
          </a:p>
        </p:txBody>
      </p:sp>
    </p:spTree>
    <p:extLst>
      <p:ext uri="{BB962C8B-B14F-4D97-AF65-F5344CB8AC3E}">
        <p14:creationId xmlns:p14="http://schemas.microsoft.com/office/powerpoint/2010/main" val="18070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12" grpId="0" animBg="1"/>
      <p:bldP spid="13" grpId="0" animBg="1"/>
      <p:bldP spid="48" grpId="0" animBg="1"/>
      <p:bldP spid="73" grpId="0" animBg="1"/>
      <p:bldP spid="7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3279" y="8825350"/>
            <a:ext cx="17561560" cy="11664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CAL:</a:t>
            </a:r>
            <a:r>
              <a:rPr sz="13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calcipotriol;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BDP:</a:t>
            </a:r>
            <a:r>
              <a:rPr sz="1300" b="1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betametasona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dipropionato;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PAD:</a:t>
            </a:r>
            <a:r>
              <a:rPr sz="1300" b="1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tecnología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dispersión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poliafrónica,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por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sus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siglas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inglés.</a:t>
            </a:r>
            <a:endParaRPr sz="1300">
              <a:latin typeface="Noto Sans"/>
              <a:cs typeface="Noto Sans"/>
            </a:endParaRPr>
          </a:p>
          <a:p>
            <a:pPr marL="12700" marR="5080">
              <a:lnSpc>
                <a:spcPct val="109200"/>
              </a:lnSpc>
              <a:spcBef>
                <a:spcPts val="235"/>
              </a:spcBef>
            </a:pP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sz="1300" b="1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Armstrong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20">
                <a:solidFill>
                  <a:srgbClr val="939598"/>
                </a:solidFill>
                <a:latin typeface="Noto Sans"/>
                <a:cs typeface="Noto Sans"/>
              </a:rPr>
              <a:t>AW,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Pooled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analysis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demonstrating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superior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patient-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reported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treatment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outcomes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Calcipotriene/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versus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suspension/gel.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Drugs</a:t>
            </a:r>
            <a:r>
              <a:rPr sz="1300" spc="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Dermatol.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2022;</a:t>
            </a:r>
            <a:r>
              <a:rPr sz="1300" spc="5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21(3):242-248.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sz="1300" b="1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Pinter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pooled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analysis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randomized,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controlled,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phase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3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trials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investigating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efficacy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safety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novel,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fixed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dose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calcipotriene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sz="1300" spc="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topical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treatment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plaque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Eur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Acad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Dermatol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Venereol.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2022;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36(2):228-236.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sz="1300" b="1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Praestegaard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M,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Polyaphron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dispersion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technology,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novel</a:t>
            </a:r>
            <a:r>
              <a:rPr sz="1300" spc="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topical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formulation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delivery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system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combining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drug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penetration,</a:t>
            </a:r>
            <a:r>
              <a:rPr sz="1300" spc="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 spc="-10">
                <a:solidFill>
                  <a:srgbClr val="939598"/>
                </a:solidFill>
                <a:latin typeface="Noto Sans"/>
                <a:cs typeface="Noto Sans"/>
              </a:rPr>
              <a:t>local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tolerability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convenience</a:t>
            </a:r>
            <a:r>
              <a:rPr sz="1300" spc="6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application.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Dermatol</a:t>
            </a:r>
            <a:r>
              <a:rPr sz="1300" spc="6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Ther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(Heidelb)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2022</a:t>
            </a:r>
            <a:r>
              <a:rPr sz="1300" spc="6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doi:</a:t>
            </a:r>
            <a:r>
              <a:rPr sz="1300" spc="5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300">
                <a:solidFill>
                  <a:srgbClr val="939598"/>
                </a:solidFill>
                <a:latin typeface="Noto Sans"/>
                <a:cs typeface="Noto Sans"/>
              </a:rPr>
              <a:t>10.1007/s13555-022-00794-</a:t>
            </a:r>
            <a:r>
              <a:rPr sz="1300" spc="-25">
                <a:solidFill>
                  <a:srgbClr val="939598"/>
                </a:solidFill>
                <a:latin typeface="Noto Sans"/>
                <a:cs typeface="Noto Sans"/>
              </a:rPr>
              <a:t>y.</a:t>
            </a:r>
            <a:endParaRPr sz="1300">
              <a:latin typeface="Noto Sans"/>
              <a:cs typeface="Noto San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43286" y="6471123"/>
            <a:ext cx="9251950" cy="2229485"/>
            <a:chOff x="1243286" y="6471122"/>
            <a:chExt cx="9251950" cy="2229485"/>
          </a:xfrm>
        </p:grpSpPr>
        <p:sp>
          <p:nvSpPr>
            <p:cNvPr id="4" name="object 4"/>
            <p:cNvSpPr/>
            <p:nvPr/>
          </p:nvSpPr>
          <p:spPr>
            <a:xfrm>
              <a:off x="1517956" y="6582201"/>
              <a:ext cx="8976995" cy="2118360"/>
            </a:xfrm>
            <a:custGeom>
              <a:avLst/>
              <a:gdLst/>
              <a:ahLst/>
              <a:cxnLst/>
              <a:rect l="l" t="t" r="r" b="b"/>
              <a:pathLst>
                <a:path w="8976995" h="2118359">
                  <a:moveTo>
                    <a:pt x="8672427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1813735"/>
                  </a:lnTo>
                  <a:lnTo>
                    <a:pt x="3983" y="1863100"/>
                  </a:lnTo>
                  <a:lnTo>
                    <a:pt x="15515" y="1909929"/>
                  </a:lnTo>
                  <a:lnTo>
                    <a:pt x="33970" y="1953596"/>
                  </a:lnTo>
                  <a:lnTo>
                    <a:pt x="58720" y="1993475"/>
                  </a:lnTo>
                  <a:lnTo>
                    <a:pt x="89139" y="2028938"/>
                  </a:lnTo>
                  <a:lnTo>
                    <a:pt x="124602" y="2059358"/>
                  </a:lnTo>
                  <a:lnTo>
                    <a:pt x="164480" y="2084110"/>
                  </a:lnTo>
                  <a:lnTo>
                    <a:pt x="208148" y="2102565"/>
                  </a:lnTo>
                  <a:lnTo>
                    <a:pt x="254979" y="2114098"/>
                  </a:lnTo>
                  <a:lnTo>
                    <a:pt x="304346" y="2118082"/>
                  </a:lnTo>
                  <a:lnTo>
                    <a:pt x="8672427" y="2118082"/>
                  </a:lnTo>
                  <a:lnTo>
                    <a:pt x="8721794" y="2114098"/>
                  </a:lnTo>
                  <a:lnTo>
                    <a:pt x="8768625" y="2102565"/>
                  </a:lnTo>
                  <a:lnTo>
                    <a:pt x="8812293" y="2084110"/>
                  </a:lnTo>
                  <a:lnTo>
                    <a:pt x="8852171" y="2059358"/>
                  </a:lnTo>
                  <a:lnTo>
                    <a:pt x="8887633" y="2028938"/>
                  </a:lnTo>
                  <a:lnTo>
                    <a:pt x="8918053" y="1993475"/>
                  </a:lnTo>
                  <a:lnTo>
                    <a:pt x="8942803" y="1953596"/>
                  </a:lnTo>
                  <a:lnTo>
                    <a:pt x="8961258" y="1909929"/>
                  </a:lnTo>
                  <a:lnTo>
                    <a:pt x="8972790" y="1863100"/>
                  </a:lnTo>
                  <a:lnTo>
                    <a:pt x="8976773" y="1813735"/>
                  </a:lnTo>
                  <a:lnTo>
                    <a:pt x="8976773" y="304346"/>
                  </a:lnTo>
                  <a:lnTo>
                    <a:pt x="8972790" y="254979"/>
                  </a:lnTo>
                  <a:lnTo>
                    <a:pt x="8961258" y="208148"/>
                  </a:lnTo>
                  <a:lnTo>
                    <a:pt x="8942803" y="164480"/>
                  </a:lnTo>
                  <a:lnTo>
                    <a:pt x="8918053" y="124602"/>
                  </a:lnTo>
                  <a:lnTo>
                    <a:pt x="8887633" y="89139"/>
                  </a:lnTo>
                  <a:lnTo>
                    <a:pt x="8852171" y="58720"/>
                  </a:lnTo>
                  <a:lnTo>
                    <a:pt x="8812293" y="33970"/>
                  </a:lnTo>
                  <a:lnTo>
                    <a:pt x="8768625" y="15515"/>
                  </a:lnTo>
                  <a:lnTo>
                    <a:pt x="8721794" y="3983"/>
                  </a:lnTo>
                  <a:lnTo>
                    <a:pt x="8672427" y="0"/>
                  </a:lnTo>
                  <a:close/>
                </a:path>
              </a:pathLst>
            </a:custGeom>
            <a:solidFill>
              <a:srgbClr val="EB959D">
                <a:alpha val="5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3286" y="6471122"/>
              <a:ext cx="9093835" cy="2118360"/>
            </a:xfrm>
            <a:custGeom>
              <a:avLst/>
              <a:gdLst/>
              <a:ahLst/>
              <a:cxnLst/>
              <a:rect l="l" t="t" r="r" b="b"/>
              <a:pathLst>
                <a:path w="9093835" h="2118359">
                  <a:moveTo>
                    <a:pt x="8789313" y="0"/>
                  </a:moveTo>
                  <a:lnTo>
                    <a:pt x="304346" y="0"/>
                  </a:lnTo>
                  <a:lnTo>
                    <a:pt x="254979" y="3983"/>
                  </a:lnTo>
                  <a:lnTo>
                    <a:pt x="208148" y="15515"/>
                  </a:lnTo>
                  <a:lnTo>
                    <a:pt x="164480" y="33970"/>
                  </a:lnTo>
                  <a:lnTo>
                    <a:pt x="124602" y="58720"/>
                  </a:lnTo>
                  <a:lnTo>
                    <a:pt x="89139" y="89139"/>
                  </a:lnTo>
                  <a:lnTo>
                    <a:pt x="58720" y="124602"/>
                  </a:lnTo>
                  <a:lnTo>
                    <a:pt x="33970" y="164480"/>
                  </a:lnTo>
                  <a:lnTo>
                    <a:pt x="15515" y="208148"/>
                  </a:lnTo>
                  <a:lnTo>
                    <a:pt x="3983" y="254979"/>
                  </a:lnTo>
                  <a:lnTo>
                    <a:pt x="0" y="304346"/>
                  </a:lnTo>
                  <a:lnTo>
                    <a:pt x="0" y="1813735"/>
                  </a:lnTo>
                  <a:lnTo>
                    <a:pt x="3983" y="1863100"/>
                  </a:lnTo>
                  <a:lnTo>
                    <a:pt x="15515" y="1909929"/>
                  </a:lnTo>
                  <a:lnTo>
                    <a:pt x="33970" y="1953596"/>
                  </a:lnTo>
                  <a:lnTo>
                    <a:pt x="58720" y="1993475"/>
                  </a:lnTo>
                  <a:lnTo>
                    <a:pt x="89139" y="2028938"/>
                  </a:lnTo>
                  <a:lnTo>
                    <a:pt x="124602" y="2059358"/>
                  </a:lnTo>
                  <a:lnTo>
                    <a:pt x="164480" y="2084110"/>
                  </a:lnTo>
                  <a:lnTo>
                    <a:pt x="208148" y="2102565"/>
                  </a:lnTo>
                  <a:lnTo>
                    <a:pt x="254979" y="2114098"/>
                  </a:lnTo>
                  <a:lnTo>
                    <a:pt x="304346" y="2118082"/>
                  </a:lnTo>
                  <a:lnTo>
                    <a:pt x="8789313" y="2118082"/>
                  </a:lnTo>
                  <a:lnTo>
                    <a:pt x="8838678" y="2114098"/>
                  </a:lnTo>
                  <a:lnTo>
                    <a:pt x="8885507" y="2102565"/>
                  </a:lnTo>
                  <a:lnTo>
                    <a:pt x="8929175" y="2084110"/>
                  </a:lnTo>
                  <a:lnTo>
                    <a:pt x="8969053" y="2059358"/>
                  </a:lnTo>
                  <a:lnTo>
                    <a:pt x="9004516" y="2028938"/>
                  </a:lnTo>
                  <a:lnTo>
                    <a:pt x="9034936" y="1993475"/>
                  </a:lnTo>
                  <a:lnTo>
                    <a:pt x="9059688" y="1953596"/>
                  </a:lnTo>
                  <a:lnTo>
                    <a:pt x="9078143" y="1909929"/>
                  </a:lnTo>
                  <a:lnTo>
                    <a:pt x="9089676" y="1863100"/>
                  </a:lnTo>
                  <a:lnTo>
                    <a:pt x="9093660" y="1813735"/>
                  </a:lnTo>
                  <a:lnTo>
                    <a:pt x="9093660" y="304346"/>
                  </a:lnTo>
                  <a:lnTo>
                    <a:pt x="9089676" y="254979"/>
                  </a:lnTo>
                  <a:lnTo>
                    <a:pt x="9078143" y="208148"/>
                  </a:lnTo>
                  <a:lnTo>
                    <a:pt x="9059688" y="164480"/>
                  </a:lnTo>
                  <a:lnTo>
                    <a:pt x="9034936" y="124602"/>
                  </a:lnTo>
                  <a:lnTo>
                    <a:pt x="9004516" y="89139"/>
                  </a:lnTo>
                  <a:lnTo>
                    <a:pt x="8969053" y="58720"/>
                  </a:lnTo>
                  <a:lnTo>
                    <a:pt x="8929175" y="33970"/>
                  </a:lnTo>
                  <a:lnTo>
                    <a:pt x="8885507" y="15515"/>
                  </a:lnTo>
                  <a:lnTo>
                    <a:pt x="8838678" y="3983"/>
                  </a:lnTo>
                  <a:lnTo>
                    <a:pt x="8789313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50118" y="6712915"/>
            <a:ext cx="7915909" cy="1583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spcBef>
                <a:spcPts val="105"/>
              </a:spcBef>
            </a:pP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550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se</a:t>
            </a:r>
            <a:r>
              <a:rPr sz="25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ha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desarrollado</a:t>
            </a:r>
            <a:r>
              <a:rPr sz="25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utilizando</a:t>
            </a:r>
            <a:r>
              <a:rPr sz="25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tecnología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PAD</a:t>
            </a:r>
            <a:r>
              <a:rPr sz="25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consiste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compuestos</a:t>
            </a:r>
            <a:r>
              <a:rPr sz="25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activos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CAL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25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 spc="-25">
                <a:solidFill>
                  <a:srgbClr val="FFFFFF"/>
                </a:solidFill>
                <a:latin typeface="Noto Sans"/>
                <a:cs typeface="Noto Sans"/>
              </a:rPr>
              <a:t>BDP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totalmente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solubilizados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sus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propias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gotas</a:t>
            </a:r>
            <a:r>
              <a:rPr sz="2550" spc="-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 spc="-25">
                <a:solidFill>
                  <a:srgbClr val="FFFFFF"/>
                </a:solidFill>
                <a:latin typeface="Noto Sans"/>
                <a:cs typeface="Noto Sans"/>
              </a:rPr>
              <a:t>de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aceite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FFFFFF"/>
                </a:solidFill>
                <a:latin typeface="Noto Sans"/>
                <a:cs typeface="Noto Sans"/>
              </a:rPr>
              <a:t>dispersas en una base </a:t>
            </a:r>
            <a:r>
              <a:rPr sz="2550" spc="-10">
                <a:solidFill>
                  <a:srgbClr val="FFFFFF"/>
                </a:solidFill>
                <a:latin typeface="Noto Sans"/>
                <a:cs typeface="Noto Sans"/>
              </a:rPr>
              <a:t>acuosa</a:t>
            </a:r>
            <a:r>
              <a:rPr sz="2175" spc="-15" baseline="32567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2175" baseline="32567">
              <a:latin typeface="Noto Sans"/>
              <a:cs typeface="Noto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60368" y="7749009"/>
            <a:ext cx="3249930" cy="2366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1450">
                <a:solidFill>
                  <a:srgbClr val="939598"/>
                </a:solidFill>
                <a:latin typeface="Noto Sans"/>
                <a:cs typeface="Noto Sans"/>
              </a:rPr>
              <a:t>Source:</a:t>
            </a:r>
            <a:r>
              <a:rPr sz="145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450">
                <a:solidFill>
                  <a:srgbClr val="939598"/>
                </a:solidFill>
                <a:latin typeface="Noto Sans"/>
                <a:cs typeface="Noto Sans"/>
              </a:rPr>
              <a:t>Armstrong</a:t>
            </a:r>
            <a:r>
              <a:rPr sz="145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450">
                <a:solidFill>
                  <a:srgbClr val="939598"/>
                </a:solidFill>
                <a:latin typeface="Noto Sans"/>
                <a:cs typeface="Noto Sans"/>
              </a:rPr>
              <a:t>AW</a:t>
            </a:r>
            <a:r>
              <a:rPr sz="145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450">
                <a:solidFill>
                  <a:srgbClr val="939598"/>
                </a:solidFill>
                <a:latin typeface="Noto Sans"/>
                <a:cs typeface="Noto Sans"/>
              </a:rPr>
              <a:t>et.</a:t>
            </a:r>
            <a:r>
              <a:rPr sz="145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45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sz="1450" spc="-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sz="1450" spc="-10">
                <a:solidFill>
                  <a:srgbClr val="939598"/>
                </a:solidFill>
                <a:latin typeface="Noto Sans"/>
                <a:cs typeface="Noto Sans"/>
              </a:rPr>
              <a:t>(2022).</a:t>
            </a:r>
            <a:r>
              <a:rPr sz="1275" spc="-15" baseline="32679">
                <a:solidFill>
                  <a:srgbClr val="939598"/>
                </a:solidFill>
                <a:latin typeface="Noto Sans"/>
                <a:cs typeface="Noto Sans"/>
              </a:rPr>
              <a:t>1</a:t>
            </a:r>
            <a:endParaRPr sz="1275" baseline="32679">
              <a:latin typeface="Noto Sans"/>
              <a:cs typeface="Noto San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82907" y="2444483"/>
            <a:ext cx="7673558" cy="569255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79784" y="2065551"/>
            <a:ext cx="8503285" cy="33940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75310">
              <a:spcBef>
                <a:spcPts val="90"/>
              </a:spcBef>
            </a:pPr>
            <a:r>
              <a:rPr sz="2950" b="1" spc="-10">
                <a:solidFill>
                  <a:srgbClr val="FFFFFF"/>
                </a:solidFill>
                <a:latin typeface="Noto Sans"/>
                <a:cs typeface="Noto Sans"/>
              </a:rPr>
              <a:t>TECNOLOGÍA</a:t>
            </a:r>
            <a:r>
              <a:rPr sz="2950" b="1" spc="-1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950" b="1" spc="-20">
                <a:solidFill>
                  <a:srgbClr val="FFFFFF"/>
                </a:solidFill>
                <a:latin typeface="Noto Sans"/>
                <a:cs typeface="Noto Sans"/>
              </a:rPr>
              <a:t>PAD</a:t>
            </a:r>
            <a:r>
              <a:rPr sz="2950" b="1" spc="-1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95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2950" b="1" spc="-1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295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550" b="1" spc="-15" baseline="32679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550" baseline="32679">
              <a:latin typeface="Noto Sans"/>
              <a:cs typeface="Noto Sans"/>
            </a:endParaRPr>
          </a:p>
          <a:p>
            <a:pPr marL="63500">
              <a:spcBef>
                <a:spcPts val="5"/>
              </a:spcBef>
            </a:pP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Esta</a:t>
            </a:r>
            <a:r>
              <a:rPr sz="255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tecnología</a:t>
            </a:r>
            <a:r>
              <a:rPr sz="255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PAD</a:t>
            </a:r>
            <a:r>
              <a:rPr sz="255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55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Wynzora</a:t>
            </a:r>
            <a:r>
              <a:rPr sz="2550" spc="-2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proporciona:</a:t>
            </a:r>
            <a:r>
              <a:rPr sz="2175" spc="-15" baseline="32567">
                <a:solidFill>
                  <a:srgbClr val="7F8487"/>
                </a:solidFill>
                <a:latin typeface="Noto Sans"/>
                <a:cs typeface="Noto Sans"/>
              </a:rPr>
              <a:t>1-</a:t>
            </a:r>
            <a:r>
              <a:rPr sz="2175" spc="-75" baseline="32567">
                <a:solidFill>
                  <a:srgbClr val="7F8487"/>
                </a:solidFill>
                <a:latin typeface="Noto Sans"/>
                <a:cs typeface="Noto Sans"/>
              </a:rPr>
              <a:t>3</a:t>
            </a:r>
            <a:endParaRPr sz="2175" baseline="32567">
              <a:latin typeface="Noto Sans"/>
              <a:cs typeface="Noto Sans"/>
            </a:endParaRPr>
          </a:p>
          <a:p>
            <a:pPr marL="567055" indent="-503555">
              <a:spcBef>
                <a:spcPts val="880"/>
              </a:spcBef>
              <a:buChar char="•"/>
              <a:tabLst>
                <a:tab pos="567055" algn="l"/>
              </a:tabLst>
            </a:pP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Solubilidad completa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de los principios 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activos.</a:t>
            </a:r>
            <a:endParaRPr sz="2550">
              <a:latin typeface="Noto Sans"/>
              <a:cs typeface="Noto Sans"/>
            </a:endParaRPr>
          </a:p>
          <a:p>
            <a:pPr marL="567690" marR="310515" indent="-504825">
              <a:spcBef>
                <a:spcPts val="1739"/>
              </a:spcBef>
              <a:buChar char="•"/>
              <a:tabLst>
                <a:tab pos="567690" algn="l"/>
              </a:tabLst>
            </a:pP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Evaporación</a:t>
            </a:r>
            <a:r>
              <a:rPr sz="255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del</a:t>
            </a:r>
            <a:r>
              <a:rPr sz="255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agua</a:t>
            </a:r>
            <a:r>
              <a:rPr sz="255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tras</a:t>
            </a:r>
            <a:r>
              <a:rPr sz="255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550" b="1" spc="-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aplicación</a:t>
            </a:r>
            <a:r>
              <a:rPr sz="2550" b="1" spc="-2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conlleva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la</a:t>
            </a:r>
            <a:r>
              <a:rPr sz="2550" spc="-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sobresaturación</a:t>
            </a:r>
            <a:r>
              <a:rPr sz="255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del</a:t>
            </a:r>
            <a:r>
              <a:rPr sz="2550" spc="-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fármaco.</a:t>
            </a:r>
            <a:endParaRPr sz="2550">
              <a:latin typeface="Noto Sans"/>
              <a:cs typeface="Noto Sans"/>
            </a:endParaRPr>
          </a:p>
          <a:p>
            <a:pPr marL="567690" marR="17780" indent="-504825">
              <a:lnSpc>
                <a:spcPct val="108800"/>
              </a:lnSpc>
              <a:spcBef>
                <a:spcPts val="1475"/>
              </a:spcBef>
              <a:buChar char="•"/>
              <a:tabLst>
                <a:tab pos="567690" algn="l"/>
              </a:tabLst>
            </a:pP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Bajos</a:t>
            </a:r>
            <a:r>
              <a:rPr sz="25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niveles</a:t>
            </a:r>
            <a:r>
              <a:rPr sz="25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de</a:t>
            </a:r>
            <a:r>
              <a:rPr sz="25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 b="1">
                <a:solidFill>
                  <a:srgbClr val="1D6A85"/>
                </a:solidFill>
                <a:latin typeface="Noto Sans"/>
                <a:cs typeface="Noto Sans"/>
              </a:rPr>
              <a:t>tensioactivos</a:t>
            </a:r>
            <a:r>
              <a:rPr sz="2550" b="1" spc="-1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libres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que</a:t>
            </a:r>
            <a:r>
              <a:rPr sz="2550" spc="-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dificulten </a:t>
            </a:r>
            <a:r>
              <a:rPr sz="2550">
                <a:solidFill>
                  <a:srgbClr val="7F8487"/>
                </a:solidFill>
                <a:latin typeface="Noto Sans"/>
                <a:cs typeface="Noto Sans"/>
              </a:rPr>
              <a:t>la </a:t>
            </a:r>
            <a:r>
              <a:rPr sz="2550" spc="-10">
                <a:solidFill>
                  <a:srgbClr val="7F8487"/>
                </a:solidFill>
                <a:latin typeface="Noto Sans"/>
                <a:cs typeface="Noto Sans"/>
              </a:rPr>
              <a:t>penetración.</a:t>
            </a:r>
            <a:endParaRPr sz="2550">
              <a:latin typeface="Noto Sans"/>
              <a:cs typeface="Noto San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34147" y="438690"/>
            <a:ext cx="1264067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" sz="3600"/>
              <a:t>TECNOLOGÍA PAD</a:t>
            </a:r>
            <a:endParaRPr lang="es-ES" sz="3200" baseline="32163"/>
          </a:p>
        </p:txBody>
      </p:sp>
      <p:sp>
        <p:nvSpPr>
          <p:cNvPr id="15" name="object 15"/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04DAB3-21E4-7B7C-5816-E6129967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>
            <a:extLst>
              <a:ext uri="{FF2B5EF4-FFF2-40B4-BE49-F238E27FC236}">
                <a16:creationId xmlns:a16="http://schemas.microsoft.com/office/drawing/2014/main" id="{002255F0-3683-525C-9955-C8550F9F44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8BBE6D4E-4735-378C-EB74-ECA80383C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279" y="519465"/>
            <a:ext cx="12640673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_tradnl" sz="2850"/>
              <a:t>SATISFACCIÓN Y PRERFERENCIA DE WYNZORA</a:t>
            </a:r>
            <a:r>
              <a:rPr lang="es-ES_tradnl" sz="2850" baseline="30000"/>
              <a:t>1</a:t>
            </a:r>
            <a:endParaRPr sz="285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5DF0459F-24C9-9A4A-4FCD-7C1511451859}"/>
              </a:ext>
            </a:extLst>
          </p:cNvPr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A594056-87B6-CF91-0DA6-FCB4125F9556}"/>
              </a:ext>
            </a:extLst>
          </p:cNvPr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261A19BA-6330-27B6-026C-2DBE640B8392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F86F312A-B61A-97D7-12F1-17AA82240FA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0B4E1C04-8DF9-FBF9-DFCA-E2C927FD4CE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5F9BE96D-D5E7-DE6D-32C0-EE79AC6A3846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F636832B-2626-D216-5FC9-1583F8763A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F3559996-356D-D856-D024-21F48EBB164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9061F749-DD6B-2B31-526C-024BB05B7E18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08149D7E-320A-C845-4828-464B0EC2A4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1A28E9A2-D69F-46A9-E53B-42D6147CFF92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AFD96B0B-D61D-F3D9-F1F7-03F7ECEAE6B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EFD054F3-3F40-9404-63F3-783935D9A3E6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019A6058-C68B-75E5-8B45-C9B0569CDEDC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6B43D184-4472-68C2-6608-BEB9B93BAB6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795F907A-3298-F652-B481-B5A1C76091BB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">
            <a:extLst>
              <a:ext uri="{FF2B5EF4-FFF2-40B4-BE49-F238E27FC236}">
                <a16:creationId xmlns:a16="http://schemas.microsoft.com/office/drawing/2014/main" id="{D474213F-FB44-4981-288F-8D4EA1719BFD}"/>
              </a:ext>
            </a:extLst>
          </p:cNvPr>
          <p:cNvSpPr txBox="1"/>
          <p:nvPr/>
        </p:nvSpPr>
        <p:spPr>
          <a:xfrm>
            <a:off x="2947467" y="10405381"/>
            <a:ext cx="13624511" cy="45974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1. López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Estebaranz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JL,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Kurzen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H,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Galván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J. Real-world use,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perception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satisfaction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adherence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of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PAD-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cream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patients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with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plaque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Spain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Germany: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results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from a cross-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sectional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online survey. J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Dermatolog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Treat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2024 Dec;35(1):2357618.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64F73109-54F4-BBB6-3355-F38CB9AA6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134" y="2753646"/>
            <a:ext cx="16860246" cy="58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05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6E92027-4377-9019-4129-18B002271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>
            <a:extLst>
              <a:ext uri="{FF2B5EF4-FFF2-40B4-BE49-F238E27FC236}">
                <a16:creationId xmlns:a16="http://schemas.microsoft.com/office/drawing/2014/main" id="{54E99415-5100-893F-3E67-BD550F2597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494A6743-5E37-5061-3D2B-5AD89E2CF8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279" y="519465"/>
            <a:ext cx="12640673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_tradnl" sz="2850"/>
              <a:t>SATISFACCIÓN Y PRERFERENCIA DE WYNZORA</a:t>
            </a:r>
            <a:r>
              <a:rPr lang="es-ES_tradnl" sz="2850" baseline="30000"/>
              <a:t>1</a:t>
            </a:r>
            <a:endParaRPr sz="285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8084CF13-9C0E-1594-A5F9-BC90C080BD8A}"/>
              </a:ext>
            </a:extLst>
          </p:cNvPr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B5ECEB29-CCAB-67EF-8423-62A2EDC6123B}"/>
              </a:ext>
            </a:extLst>
          </p:cNvPr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0095F3CF-75B5-4BC2-33BA-D9AE26D4346E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0093B698-4DDF-71D4-87BD-778F410E35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7455728E-0780-3325-AF23-41ADB64C73E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89BC4994-19AC-29AD-BF95-8CFFB636753A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B9B9DB92-93BF-CA67-529B-F40F854686C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FCA94C68-8405-826A-00E1-03857943D7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8174BEF7-7504-29E4-DC1B-00F1A982A3CD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BC31EFA9-E4A0-E052-A3CC-83CF44C8B45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ADC90942-AE05-7AC2-1AB1-CCB47BA4FF6D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13AE11C5-1175-CB3F-3D7A-7FB20CB8631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280B3F30-5364-07BB-ACBA-49DAD08540A5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AF42B701-248D-ECCF-D906-2C8030D792FC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AA448EE3-C08D-CB4D-13B9-8BC0FAFBA9A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E2573503-0836-2701-8DAF-1DEACB41E172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">
            <a:extLst>
              <a:ext uri="{FF2B5EF4-FFF2-40B4-BE49-F238E27FC236}">
                <a16:creationId xmlns:a16="http://schemas.microsoft.com/office/drawing/2014/main" id="{C5375CE5-7696-D801-F0D0-6EA2F6C2AB5B}"/>
              </a:ext>
            </a:extLst>
          </p:cNvPr>
          <p:cNvSpPr txBox="1"/>
          <p:nvPr/>
        </p:nvSpPr>
        <p:spPr>
          <a:xfrm>
            <a:off x="2947467" y="10405381"/>
            <a:ext cx="13624511" cy="45974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1. López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Estebaranz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JL, et al. Real-world use,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perception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satisfaction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adherence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of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PAD-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cream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patients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with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plaque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Spain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Germany: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results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from a cross-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sectional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online survey. J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Dermatolog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Treat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2024; 35(1):2357618.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: 10.1080/09546634.2024.2357618.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D22E05-B2D0-11BB-EF4C-38FE49581FA0}"/>
              </a:ext>
            </a:extLst>
          </p:cNvPr>
          <p:cNvSpPr txBox="1"/>
          <p:nvPr/>
        </p:nvSpPr>
        <p:spPr>
          <a:xfrm>
            <a:off x="15769410" y="4203774"/>
            <a:ext cx="2626487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Fácil</a:t>
            </a:r>
            <a:r>
              <a:rPr lang="en-GB" sz="20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usar y Bien </a:t>
            </a: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tolerada</a:t>
            </a:r>
            <a:endParaRPr lang="en-GB" sz="2000" b="1" kern="1200">
              <a:solidFill>
                <a:srgbClr val="015B7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Gráfico 2" descr="Marca de insignia con relleno sólido">
            <a:extLst>
              <a:ext uri="{FF2B5EF4-FFF2-40B4-BE49-F238E27FC236}">
                <a16:creationId xmlns:a16="http://schemas.microsoft.com/office/drawing/2014/main" id="{E139ABAC-0774-0571-978D-A7B428C948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35232" y="4065232"/>
            <a:ext cx="1065773" cy="1065773"/>
          </a:xfrm>
          <a:prstGeom prst="rect">
            <a:avLst/>
          </a:prstGeom>
        </p:spPr>
      </p:pic>
      <p:pic>
        <p:nvPicPr>
          <p:cNvPr id="4" name="Gráfico 3" descr="Marca de insignia con relleno sólido">
            <a:extLst>
              <a:ext uri="{FF2B5EF4-FFF2-40B4-BE49-F238E27FC236}">
                <a16:creationId xmlns:a16="http://schemas.microsoft.com/office/drawing/2014/main" id="{9416DA8F-6865-2BFC-6667-49FEA7D40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35232" y="5260773"/>
            <a:ext cx="1065773" cy="10657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128708-3145-F879-490A-FE51AFCD2103}"/>
              </a:ext>
            </a:extLst>
          </p:cNvPr>
          <p:cNvSpPr txBox="1"/>
          <p:nvPr/>
        </p:nvSpPr>
        <p:spPr>
          <a:xfrm>
            <a:off x="15769410" y="5381686"/>
            <a:ext cx="197166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Proporciona</a:t>
            </a:r>
            <a:r>
              <a:rPr lang="en-GB" sz="20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pPr algn="l" defTabSz="1507846" rtl="0">
              <a:defRPr/>
            </a:pP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alivio</a:t>
            </a:r>
            <a:r>
              <a:rPr lang="en-GB" sz="20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rápido</a:t>
            </a:r>
            <a:endParaRPr lang="en-GB" sz="2000" b="1" kern="1200">
              <a:solidFill>
                <a:srgbClr val="015B7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Gráfico 5" descr="Marca de insignia con relleno sólido">
            <a:extLst>
              <a:ext uri="{FF2B5EF4-FFF2-40B4-BE49-F238E27FC236}">
                <a16:creationId xmlns:a16="http://schemas.microsoft.com/office/drawing/2014/main" id="{2B1B5830-8E90-0073-27FF-23A090719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35232" y="6521716"/>
            <a:ext cx="1065773" cy="10657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15D684-E355-89B1-4737-80C8A215719E}"/>
              </a:ext>
            </a:extLst>
          </p:cNvPr>
          <p:cNvSpPr txBox="1"/>
          <p:nvPr/>
        </p:nvSpPr>
        <p:spPr>
          <a:xfrm>
            <a:off x="15769410" y="6659970"/>
            <a:ext cx="2474311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n-GB" sz="20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 </a:t>
            </a: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grasa</a:t>
            </a:r>
            <a:r>
              <a:rPr lang="en-GB" sz="20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se </a:t>
            </a:r>
            <a:r>
              <a:rPr lang="en-GB" sz="20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absorbe</a:t>
            </a:r>
            <a:r>
              <a:rPr lang="en-GB" sz="20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bien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617AA9-CEE9-E650-982E-1B489D1490DD}"/>
              </a:ext>
            </a:extLst>
          </p:cNvPr>
          <p:cNvSpPr txBox="1"/>
          <p:nvPr/>
        </p:nvSpPr>
        <p:spPr>
          <a:xfrm>
            <a:off x="578355" y="1890614"/>
            <a:ext cx="7197496" cy="816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It’s easy/convenient to apply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It’s well-tolerated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does not cause itching/burning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can be quickly applied</a:t>
            </a:r>
          </a:p>
          <a:p>
            <a:pPr algn="r" defTabSz="1507846" rtl="0"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has a quick action on my symptoms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reduces the itching on my body/scalp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My skin feels well-moisturized after application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It’s well absorbed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improves the pain caused by my psoriasis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does not run off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My skin is not sticky after application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It’s no greasy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There is a short waiting time between application and putting clothes on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effectively heals my skin lesions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does not leave stains on clothing and/or sheets</a:t>
            </a:r>
          </a:p>
          <a:p>
            <a:pPr algn="r" defTabSz="1507846" rtl="0">
              <a:lnSpc>
                <a:spcPct val="210000"/>
              </a:lnSpc>
              <a:defRPr/>
            </a:pPr>
            <a:r>
              <a:rPr lang="en-GB" sz="14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Its smells good</a:t>
            </a:r>
          </a:p>
          <a:p>
            <a:pPr algn="r" defTabSz="1507846" rtl="0">
              <a:lnSpc>
                <a:spcPct val="210000"/>
              </a:lnSpc>
              <a:defRPr/>
            </a:pPr>
            <a:endParaRPr lang="en-GB" sz="1400" kern="1200">
              <a:solidFill>
                <a:prstClr val="black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r" defTabSz="1507846" rtl="0">
              <a:lnSpc>
                <a:spcPct val="210000"/>
              </a:lnSpc>
              <a:defRPr/>
            </a:pPr>
            <a:endParaRPr lang="en-GB" sz="1400" kern="1200">
              <a:solidFill>
                <a:prstClr val="black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15DE77-DB7A-87B0-262A-7132CF3E2880}"/>
              </a:ext>
            </a:extLst>
          </p:cNvPr>
          <p:cNvSpPr txBox="1"/>
          <p:nvPr/>
        </p:nvSpPr>
        <p:spPr>
          <a:xfrm>
            <a:off x="7687051" y="8956576"/>
            <a:ext cx="624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C89C85-5C89-12E9-A9AE-1D25048050C9}"/>
              </a:ext>
            </a:extLst>
          </p:cNvPr>
          <p:cNvSpPr txBox="1"/>
          <p:nvPr/>
        </p:nvSpPr>
        <p:spPr>
          <a:xfrm>
            <a:off x="6708896" y="9099905"/>
            <a:ext cx="6295957" cy="78181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507846" rtl="0">
              <a:lnSpc>
                <a:spcPct val="270000"/>
              </a:lnSpc>
              <a:defRPr/>
            </a:pPr>
            <a:r>
              <a:rPr lang="en-GB" sz="2000" b="1" kern="1200" err="1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GB" sz="2000" b="1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GB" sz="2000" b="1" kern="1200" err="1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pacientes</a:t>
            </a:r>
            <a:r>
              <a:rPr lang="en-GB" sz="2000" b="1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2000" b="1" kern="1200" err="1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GB" sz="2000" b="1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2000" b="1" kern="1200" err="1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escogió</a:t>
            </a:r>
            <a:r>
              <a:rPr lang="en-GB" sz="2000" b="1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8,9 o 10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39E4B4-70B5-8BDC-8028-10668BAD13B3}"/>
              </a:ext>
            </a:extLst>
          </p:cNvPr>
          <p:cNvSpPr txBox="1"/>
          <p:nvPr/>
        </p:nvSpPr>
        <p:spPr>
          <a:xfrm>
            <a:off x="8241640" y="8956576"/>
            <a:ext cx="71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A9D94D-1208-30D7-152E-8BE6EA5CA280}"/>
              </a:ext>
            </a:extLst>
          </p:cNvPr>
          <p:cNvSpPr txBox="1"/>
          <p:nvPr/>
        </p:nvSpPr>
        <p:spPr>
          <a:xfrm>
            <a:off x="8763061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20%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9C184DE-33D6-7EC5-7AC3-B8B9F2AEFE0D}"/>
              </a:ext>
            </a:extLst>
          </p:cNvPr>
          <p:cNvSpPr txBox="1"/>
          <p:nvPr/>
        </p:nvSpPr>
        <p:spPr>
          <a:xfrm>
            <a:off x="9322520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30%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EA6C4A2-0E84-C960-C940-77F4B7F123E2}"/>
              </a:ext>
            </a:extLst>
          </p:cNvPr>
          <p:cNvSpPr txBox="1"/>
          <p:nvPr/>
        </p:nvSpPr>
        <p:spPr>
          <a:xfrm>
            <a:off x="9881978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40%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33BFB5-07A3-AD4A-793D-5521A89A03F2}"/>
              </a:ext>
            </a:extLst>
          </p:cNvPr>
          <p:cNvSpPr txBox="1"/>
          <p:nvPr/>
        </p:nvSpPr>
        <p:spPr>
          <a:xfrm>
            <a:off x="10441437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50%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06D5F5F-4C22-CAAB-AC0F-70F9D770B8C4}"/>
              </a:ext>
            </a:extLst>
          </p:cNvPr>
          <p:cNvSpPr txBox="1"/>
          <p:nvPr/>
        </p:nvSpPr>
        <p:spPr>
          <a:xfrm>
            <a:off x="11028186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60%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FA29413-94F0-1A3A-2933-70E91B4B9E08}"/>
              </a:ext>
            </a:extLst>
          </p:cNvPr>
          <p:cNvSpPr txBox="1"/>
          <p:nvPr/>
        </p:nvSpPr>
        <p:spPr>
          <a:xfrm>
            <a:off x="11587644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70%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5EC919F-ABEB-C78D-85DE-F605302BDDCD}"/>
              </a:ext>
            </a:extLst>
          </p:cNvPr>
          <p:cNvSpPr txBox="1"/>
          <p:nvPr/>
        </p:nvSpPr>
        <p:spPr>
          <a:xfrm>
            <a:off x="12140279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80%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7DA7B69-531B-A1F8-A562-409CA5CAA519}"/>
              </a:ext>
            </a:extLst>
          </p:cNvPr>
          <p:cNvSpPr txBox="1"/>
          <p:nvPr/>
        </p:nvSpPr>
        <p:spPr>
          <a:xfrm>
            <a:off x="12720206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90%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168CCB1-262D-E769-E189-84EA7E6504E0}"/>
              </a:ext>
            </a:extLst>
          </p:cNvPr>
          <p:cNvSpPr txBox="1"/>
          <p:nvPr/>
        </p:nvSpPr>
        <p:spPr>
          <a:xfrm>
            <a:off x="13293310" y="8956576"/>
            <a:ext cx="820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sz="16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100%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97677AC-5ED1-BD0D-EB19-7A51A0F26EB7}"/>
              </a:ext>
            </a:extLst>
          </p:cNvPr>
          <p:cNvCxnSpPr>
            <a:cxnSpLocks/>
          </p:cNvCxnSpPr>
          <p:nvPr/>
        </p:nvCxnSpPr>
        <p:spPr>
          <a:xfrm>
            <a:off x="8557488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7128BA3F-0EB1-E68E-E076-1A3D471CF619}"/>
              </a:ext>
            </a:extLst>
          </p:cNvPr>
          <p:cNvCxnSpPr>
            <a:cxnSpLocks/>
          </p:cNvCxnSpPr>
          <p:nvPr/>
        </p:nvCxnSpPr>
        <p:spPr>
          <a:xfrm>
            <a:off x="9104677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F70B83ED-F8EE-4D4B-66AD-36833EBFE56E}"/>
              </a:ext>
            </a:extLst>
          </p:cNvPr>
          <p:cNvCxnSpPr>
            <a:cxnSpLocks/>
          </p:cNvCxnSpPr>
          <p:nvPr/>
        </p:nvCxnSpPr>
        <p:spPr>
          <a:xfrm>
            <a:off x="9676185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140E82BA-9146-E4EC-C706-AF24D3F120DE}"/>
              </a:ext>
            </a:extLst>
          </p:cNvPr>
          <p:cNvCxnSpPr>
            <a:cxnSpLocks/>
          </p:cNvCxnSpPr>
          <p:nvPr/>
        </p:nvCxnSpPr>
        <p:spPr>
          <a:xfrm>
            <a:off x="10223373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B21C1F63-6F29-CE55-1ABC-AEDFB6728417}"/>
              </a:ext>
            </a:extLst>
          </p:cNvPr>
          <p:cNvCxnSpPr>
            <a:cxnSpLocks/>
          </p:cNvCxnSpPr>
          <p:nvPr/>
        </p:nvCxnSpPr>
        <p:spPr>
          <a:xfrm>
            <a:off x="10782720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1E054B7C-FBF4-5A53-9F7B-9E073E105DAA}"/>
              </a:ext>
            </a:extLst>
          </p:cNvPr>
          <p:cNvCxnSpPr>
            <a:cxnSpLocks/>
          </p:cNvCxnSpPr>
          <p:nvPr/>
        </p:nvCxnSpPr>
        <p:spPr>
          <a:xfrm>
            <a:off x="11378549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872463C3-8082-462E-42E3-8FC2C755D71D}"/>
              </a:ext>
            </a:extLst>
          </p:cNvPr>
          <p:cNvCxnSpPr>
            <a:cxnSpLocks/>
          </p:cNvCxnSpPr>
          <p:nvPr/>
        </p:nvCxnSpPr>
        <p:spPr>
          <a:xfrm>
            <a:off x="11937898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2CE1CB40-F40A-3A20-624E-15757B2D1DBB}"/>
              </a:ext>
            </a:extLst>
          </p:cNvPr>
          <p:cNvCxnSpPr>
            <a:cxnSpLocks/>
          </p:cNvCxnSpPr>
          <p:nvPr/>
        </p:nvCxnSpPr>
        <p:spPr>
          <a:xfrm>
            <a:off x="12485086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A5E6DBD3-B57D-FF4E-5846-36F866585657}"/>
              </a:ext>
            </a:extLst>
          </p:cNvPr>
          <p:cNvCxnSpPr>
            <a:cxnSpLocks/>
          </p:cNvCxnSpPr>
          <p:nvPr/>
        </p:nvCxnSpPr>
        <p:spPr>
          <a:xfrm>
            <a:off x="13056594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F9DC2058-C01F-76E5-02D8-BA081327D172}"/>
              </a:ext>
            </a:extLst>
          </p:cNvPr>
          <p:cNvCxnSpPr>
            <a:cxnSpLocks/>
          </p:cNvCxnSpPr>
          <p:nvPr/>
        </p:nvCxnSpPr>
        <p:spPr>
          <a:xfrm>
            <a:off x="13615942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Rectángulo 50">
            <a:extLst>
              <a:ext uri="{FF2B5EF4-FFF2-40B4-BE49-F238E27FC236}">
                <a16:creationId xmlns:a16="http://schemas.microsoft.com/office/drawing/2014/main" id="{A4A99E5D-8F23-C5CC-7738-AE3A25FDFE73}"/>
              </a:ext>
            </a:extLst>
          </p:cNvPr>
          <p:cNvSpPr/>
          <p:nvPr/>
        </p:nvSpPr>
        <p:spPr>
          <a:xfrm>
            <a:off x="7969752" y="3063224"/>
            <a:ext cx="3765762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F42A521-D703-DA70-AEC9-0734291FA350}"/>
              </a:ext>
            </a:extLst>
          </p:cNvPr>
          <p:cNvSpPr/>
          <p:nvPr/>
        </p:nvSpPr>
        <p:spPr>
          <a:xfrm>
            <a:off x="7969752" y="3482059"/>
            <a:ext cx="3669170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4F08F3CA-7A43-3753-0D9F-C241ACA4BBBD}"/>
              </a:ext>
            </a:extLst>
          </p:cNvPr>
          <p:cNvSpPr/>
          <p:nvPr/>
        </p:nvSpPr>
        <p:spPr>
          <a:xfrm>
            <a:off x="7969753" y="3895659"/>
            <a:ext cx="3611580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ADCC93E7-0163-2492-182B-53D29914A300}"/>
              </a:ext>
            </a:extLst>
          </p:cNvPr>
          <p:cNvSpPr/>
          <p:nvPr/>
        </p:nvSpPr>
        <p:spPr>
          <a:xfrm>
            <a:off x="7969753" y="4319730"/>
            <a:ext cx="3611580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BB186849-6952-D3F9-7AD5-B1B879231E72}"/>
              </a:ext>
            </a:extLst>
          </p:cNvPr>
          <p:cNvSpPr/>
          <p:nvPr/>
        </p:nvSpPr>
        <p:spPr>
          <a:xfrm>
            <a:off x="7969753" y="4738565"/>
            <a:ext cx="3480694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7A340F4D-D1F0-2202-F3D5-15F52A57A3AA}"/>
              </a:ext>
            </a:extLst>
          </p:cNvPr>
          <p:cNvSpPr/>
          <p:nvPr/>
        </p:nvSpPr>
        <p:spPr>
          <a:xfrm>
            <a:off x="7969754" y="5146930"/>
            <a:ext cx="3433573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17BD10E6-31EE-D5E6-B0DE-01D9860204A3}"/>
              </a:ext>
            </a:extLst>
          </p:cNvPr>
          <p:cNvSpPr/>
          <p:nvPr/>
        </p:nvSpPr>
        <p:spPr>
          <a:xfrm>
            <a:off x="7969754" y="5581472"/>
            <a:ext cx="3433573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595E8540-51D2-4C39-6880-B424DCAF5BB9}"/>
              </a:ext>
            </a:extLst>
          </p:cNvPr>
          <p:cNvSpPr/>
          <p:nvPr/>
        </p:nvSpPr>
        <p:spPr>
          <a:xfrm>
            <a:off x="7969753" y="5995072"/>
            <a:ext cx="3370748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A81BE048-541A-7B06-0703-72A737B7ACCD}"/>
              </a:ext>
            </a:extLst>
          </p:cNvPr>
          <p:cNvSpPr/>
          <p:nvPr/>
        </p:nvSpPr>
        <p:spPr>
          <a:xfrm>
            <a:off x="7969753" y="6413907"/>
            <a:ext cx="3370748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9644AAA-EEFF-4955-6BFC-F47FD6D9BFB4}"/>
              </a:ext>
            </a:extLst>
          </p:cNvPr>
          <p:cNvSpPr/>
          <p:nvPr/>
        </p:nvSpPr>
        <p:spPr>
          <a:xfrm>
            <a:off x="7969754" y="6827507"/>
            <a:ext cx="3255568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5359F3A8-6E59-A8CC-670D-7BF684E37E12}"/>
              </a:ext>
            </a:extLst>
          </p:cNvPr>
          <p:cNvSpPr/>
          <p:nvPr/>
        </p:nvSpPr>
        <p:spPr>
          <a:xfrm>
            <a:off x="7969754" y="7246342"/>
            <a:ext cx="3208449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999E9FFD-FE4F-181F-104D-B07E89A45BD5}"/>
              </a:ext>
            </a:extLst>
          </p:cNvPr>
          <p:cNvSpPr/>
          <p:nvPr/>
        </p:nvSpPr>
        <p:spPr>
          <a:xfrm>
            <a:off x="7969754" y="7675649"/>
            <a:ext cx="3208449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558442E8-2B98-32E2-EE17-B9FB9E7AA941}"/>
              </a:ext>
            </a:extLst>
          </p:cNvPr>
          <p:cNvSpPr/>
          <p:nvPr/>
        </p:nvSpPr>
        <p:spPr>
          <a:xfrm>
            <a:off x="7969755" y="8078778"/>
            <a:ext cx="2815791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11A7DAF2-77A5-A043-A182-DFB6D95233E5}"/>
              </a:ext>
            </a:extLst>
          </p:cNvPr>
          <p:cNvSpPr/>
          <p:nvPr/>
        </p:nvSpPr>
        <p:spPr>
          <a:xfrm>
            <a:off x="7969756" y="8497613"/>
            <a:ext cx="2376012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05C400D2-2D45-1AE5-BF63-843AD720D704}"/>
              </a:ext>
            </a:extLst>
          </p:cNvPr>
          <p:cNvSpPr/>
          <p:nvPr/>
        </p:nvSpPr>
        <p:spPr>
          <a:xfrm>
            <a:off x="7969752" y="2649624"/>
            <a:ext cx="3826823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81E0878-E42C-A391-F76D-EA1B456A73CF}"/>
              </a:ext>
            </a:extLst>
          </p:cNvPr>
          <p:cNvSpPr/>
          <p:nvPr/>
        </p:nvSpPr>
        <p:spPr>
          <a:xfrm>
            <a:off x="7969752" y="2230788"/>
            <a:ext cx="3826823" cy="249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es-ES_tradnl" sz="3200" kern="1200">
              <a:solidFill>
                <a:prstClr val="white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D3F8ADA1-7044-4F50-4876-3A09D3D70445}"/>
              </a:ext>
            </a:extLst>
          </p:cNvPr>
          <p:cNvCxnSpPr>
            <a:cxnSpLocks/>
          </p:cNvCxnSpPr>
          <p:nvPr/>
        </p:nvCxnSpPr>
        <p:spPr>
          <a:xfrm>
            <a:off x="7961662" y="2079475"/>
            <a:ext cx="0" cy="6877099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5EF46277-079E-B7B8-0E4B-AAB891E96248}"/>
              </a:ext>
            </a:extLst>
          </p:cNvPr>
          <p:cNvSpPr txBox="1"/>
          <p:nvPr/>
        </p:nvSpPr>
        <p:spPr>
          <a:xfrm>
            <a:off x="11836476" y="2197935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68%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D4025AA2-1D29-D388-5021-C870955B6916}"/>
              </a:ext>
            </a:extLst>
          </p:cNvPr>
          <p:cNvSpPr txBox="1"/>
          <p:nvPr/>
        </p:nvSpPr>
        <p:spPr>
          <a:xfrm>
            <a:off x="11836476" y="2584063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68%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CBA0F9CC-3787-8C02-A0A8-1922A432F647}"/>
              </a:ext>
            </a:extLst>
          </p:cNvPr>
          <p:cNvSpPr txBox="1"/>
          <p:nvPr/>
        </p:nvSpPr>
        <p:spPr>
          <a:xfrm>
            <a:off x="11712115" y="3009338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67%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3DE26A77-38F0-F4AC-30EE-8823093B1E02}"/>
              </a:ext>
            </a:extLst>
          </p:cNvPr>
          <p:cNvSpPr txBox="1"/>
          <p:nvPr/>
        </p:nvSpPr>
        <p:spPr>
          <a:xfrm>
            <a:off x="11599353" y="3432749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65%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DC277B0F-D0D1-556F-7E6C-7C55E9400F87}"/>
              </a:ext>
            </a:extLst>
          </p:cNvPr>
          <p:cNvSpPr txBox="1"/>
          <p:nvPr/>
        </p:nvSpPr>
        <p:spPr>
          <a:xfrm>
            <a:off x="11560691" y="3832254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64%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65E34CD-5376-3A95-AE0A-7A9EC1D211B1}"/>
              </a:ext>
            </a:extLst>
          </p:cNvPr>
          <p:cNvSpPr txBox="1"/>
          <p:nvPr/>
        </p:nvSpPr>
        <p:spPr>
          <a:xfrm>
            <a:off x="11560691" y="4257532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64%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65B979-B874-F305-CD19-5190CE514042}"/>
              </a:ext>
            </a:extLst>
          </p:cNvPr>
          <p:cNvSpPr txBox="1"/>
          <p:nvPr/>
        </p:nvSpPr>
        <p:spPr>
          <a:xfrm>
            <a:off x="11431818" y="4669924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62%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D65C86C5-820F-8473-E001-F491E187A253}"/>
              </a:ext>
            </a:extLst>
          </p:cNvPr>
          <p:cNvSpPr txBox="1"/>
          <p:nvPr/>
        </p:nvSpPr>
        <p:spPr>
          <a:xfrm>
            <a:off x="11367382" y="5082317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61%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76F7032-F853-B895-8FAD-B17F1BFB4CAE}"/>
              </a:ext>
            </a:extLst>
          </p:cNvPr>
          <p:cNvSpPr txBox="1"/>
          <p:nvPr/>
        </p:nvSpPr>
        <p:spPr>
          <a:xfrm>
            <a:off x="11367382" y="5507597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61%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5333FE2-D68D-A1DB-5B1B-977E6B65C4C1}"/>
              </a:ext>
            </a:extLst>
          </p:cNvPr>
          <p:cNvSpPr txBox="1"/>
          <p:nvPr/>
        </p:nvSpPr>
        <p:spPr>
          <a:xfrm>
            <a:off x="11302946" y="5919990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60%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504488DC-C258-9CDF-5940-86D96DA6592E}"/>
              </a:ext>
            </a:extLst>
          </p:cNvPr>
          <p:cNvSpPr txBox="1"/>
          <p:nvPr/>
        </p:nvSpPr>
        <p:spPr>
          <a:xfrm>
            <a:off x="11290059" y="6345269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60%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FF9BBD36-12C6-0992-A55B-BA935BF3A742}"/>
              </a:ext>
            </a:extLst>
          </p:cNvPr>
          <p:cNvSpPr txBox="1"/>
          <p:nvPr/>
        </p:nvSpPr>
        <p:spPr>
          <a:xfrm>
            <a:off x="11199848" y="6770549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58%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037B8A5C-3DB9-9248-D1E0-65C549028264}"/>
              </a:ext>
            </a:extLst>
          </p:cNvPr>
          <p:cNvSpPr txBox="1"/>
          <p:nvPr/>
        </p:nvSpPr>
        <p:spPr>
          <a:xfrm>
            <a:off x="11135412" y="7170055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57%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5CC36C58-8744-57CE-7C50-978B69AA5BF9}"/>
              </a:ext>
            </a:extLst>
          </p:cNvPr>
          <p:cNvSpPr txBox="1"/>
          <p:nvPr/>
        </p:nvSpPr>
        <p:spPr>
          <a:xfrm>
            <a:off x="11135412" y="7608221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57%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5515A9B4-23BE-4C91-7FF1-72D240C9211C}"/>
              </a:ext>
            </a:extLst>
          </p:cNvPr>
          <p:cNvSpPr txBox="1"/>
          <p:nvPr/>
        </p:nvSpPr>
        <p:spPr>
          <a:xfrm>
            <a:off x="10774570" y="8020613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50%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675C594E-824B-4B11-B938-FFBA86E134F9}"/>
              </a:ext>
            </a:extLst>
          </p:cNvPr>
          <p:cNvSpPr txBox="1"/>
          <p:nvPr/>
        </p:nvSpPr>
        <p:spPr>
          <a:xfrm>
            <a:off x="10336404" y="8433006"/>
            <a:ext cx="82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s-ES_tradnl" b="1" kern="1200">
                <a:solidFill>
                  <a:srgbClr val="15608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42%</a:t>
            </a:r>
          </a:p>
        </p:txBody>
      </p:sp>
    </p:spTree>
    <p:extLst>
      <p:ext uri="{BB962C8B-B14F-4D97-AF65-F5344CB8AC3E}">
        <p14:creationId xmlns:p14="http://schemas.microsoft.com/office/powerpoint/2010/main" val="40093048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65A7CF-B6B0-3B0E-9283-19F83AA25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>
            <a:extLst>
              <a:ext uri="{FF2B5EF4-FFF2-40B4-BE49-F238E27FC236}">
                <a16:creationId xmlns:a16="http://schemas.microsoft.com/office/drawing/2014/main" id="{DE83FF13-9BE3-B28C-E2EF-6B95FC178FA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20B4D20F-4B28-A2F0-8E08-241C59B4D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279" y="519465"/>
            <a:ext cx="12640673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_tradnl" sz="2850"/>
              <a:t>SATISFACCIÓN Y PRERFERENCIA DE WYNZORA</a:t>
            </a:r>
            <a:r>
              <a:rPr lang="es-ES_tradnl" sz="2850" baseline="30000"/>
              <a:t>1</a:t>
            </a:r>
            <a:endParaRPr sz="285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91A4D41-B768-C5C1-EA3A-948BF023F30C}"/>
              </a:ext>
            </a:extLst>
          </p:cNvPr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88060B7-7FC7-218E-D479-716949801F62}"/>
              </a:ext>
            </a:extLst>
          </p:cNvPr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3E11C036-88E0-D918-C7E7-220C4D316C1C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F9875A85-0FBA-6345-1611-5757623373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E1EDEE48-54FA-206E-416B-0595C46B186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0E49DA16-448D-4131-9B9E-762EE57AC24E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3D78A0E8-BB51-18ED-3985-777C699BAE6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2165FF19-ECE2-E2CC-45E4-B1E5DE247E0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A62E787A-9A6D-7761-4653-E9F6ED11D824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D6210617-FF3D-CC78-0AF8-2A8FE6F6B89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FE86F08E-A782-7067-B440-238584CF02F8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16E693FA-675D-B3AA-7810-8EC36B0BE49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8FCC1368-821B-A0B3-6BC7-FB57314A086B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AE54002C-32AB-1FD8-AAD1-761170A9993F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F1AC5422-9603-6185-8038-B76800C84E7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90AE2130-A68A-DE24-4FF6-508FC8E2F81B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">
            <a:extLst>
              <a:ext uri="{FF2B5EF4-FFF2-40B4-BE49-F238E27FC236}">
                <a16:creationId xmlns:a16="http://schemas.microsoft.com/office/drawing/2014/main" id="{B1BFBD08-EC80-58A1-BA56-D10E7EE41FD5}"/>
              </a:ext>
            </a:extLst>
          </p:cNvPr>
          <p:cNvSpPr txBox="1"/>
          <p:nvPr/>
        </p:nvSpPr>
        <p:spPr>
          <a:xfrm>
            <a:off x="2947467" y="10405381"/>
            <a:ext cx="13624511" cy="45974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>
              <a:spcBef>
                <a:spcPts val="465"/>
              </a:spcBef>
            </a:pP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1. López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Estebaranz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JL, et al. Real-world use,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perception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satisfaction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adherence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of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calcipotriol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betamethasone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dipropionate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PAD-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cream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patients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with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plaque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psoriasis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in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Spain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and Germany: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results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from a cross-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sectional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, online survey. J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Dermatolog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Treat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. 2024; 35(1):2357618. </a:t>
            </a:r>
            <a:r>
              <a:rPr lang="it-IT" sz="1300" err="1">
                <a:solidFill>
                  <a:schemeClr val="bg1"/>
                </a:solidFill>
                <a:latin typeface="Noto Sans"/>
                <a:cs typeface="Noto Sans"/>
              </a:rPr>
              <a:t>doi</a:t>
            </a:r>
            <a:r>
              <a:rPr lang="it-IT" sz="1300">
                <a:solidFill>
                  <a:schemeClr val="bg1"/>
                </a:solidFill>
                <a:latin typeface="Noto Sans"/>
                <a:cs typeface="Noto Sans"/>
              </a:rPr>
              <a:t>: 10.1080/09546634.2024.2357618.</a:t>
            </a:r>
          </a:p>
        </p:txBody>
      </p:sp>
      <p:sp>
        <p:nvSpPr>
          <p:cNvPr id="129" name="Rectángulo redondeado 2">
            <a:extLst>
              <a:ext uri="{FF2B5EF4-FFF2-40B4-BE49-F238E27FC236}">
                <a16:creationId xmlns:a16="http://schemas.microsoft.com/office/drawing/2014/main" id="{5F836C4B-77DE-7E22-FED6-854D31245C8B}"/>
              </a:ext>
            </a:extLst>
          </p:cNvPr>
          <p:cNvSpPr/>
          <p:nvPr/>
        </p:nvSpPr>
        <p:spPr>
          <a:xfrm>
            <a:off x="12891791" y="2734908"/>
            <a:ext cx="4744597" cy="6817150"/>
          </a:xfrm>
          <a:prstGeom prst="roundRect">
            <a:avLst>
              <a:gd name="adj" fmla="val 6391"/>
            </a:avLst>
          </a:prstGeom>
          <a:solidFill>
            <a:srgbClr val="FFFFFF">
              <a:lumMod val="10000"/>
              <a:lumOff val="90000"/>
            </a:srgbClr>
          </a:solidFill>
          <a:ln w="12700" cap="flat" cmpd="sng" algn="ctr">
            <a:solidFill>
              <a:srgbClr val="FFFFFF">
                <a:lumMod val="10000"/>
                <a:lumOff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5481985D-81B5-3D5E-4EB9-18DC3A567088}"/>
              </a:ext>
            </a:extLst>
          </p:cNvPr>
          <p:cNvSpPr/>
          <p:nvPr/>
        </p:nvSpPr>
        <p:spPr>
          <a:xfrm>
            <a:off x="1846144" y="5723562"/>
            <a:ext cx="4905016" cy="110090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4C9AF940-96E8-E798-800F-74418616EA85}"/>
              </a:ext>
            </a:extLst>
          </p:cNvPr>
          <p:cNvSpPr/>
          <p:nvPr/>
        </p:nvSpPr>
        <p:spPr>
          <a:xfrm>
            <a:off x="7333727" y="5723561"/>
            <a:ext cx="4852332" cy="1075582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86473FE5-372B-5D83-6319-5CFE16B76292}"/>
              </a:ext>
            </a:extLst>
          </p:cNvPr>
          <p:cNvSpPr/>
          <p:nvPr/>
        </p:nvSpPr>
        <p:spPr>
          <a:xfrm>
            <a:off x="1846143" y="1934782"/>
            <a:ext cx="4905016" cy="939445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51B8CC29-D0F2-E437-8785-58343F5B62D2}"/>
              </a:ext>
            </a:extLst>
          </p:cNvPr>
          <p:cNvSpPr/>
          <p:nvPr/>
        </p:nvSpPr>
        <p:spPr>
          <a:xfrm>
            <a:off x="7068768" y="1837855"/>
            <a:ext cx="5436567" cy="1127373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C386B876-E32B-ABF9-2376-AAE5B9816869}"/>
              </a:ext>
            </a:extLst>
          </p:cNvPr>
          <p:cNvSpPr txBox="1"/>
          <p:nvPr/>
        </p:nvSpPr>
        <p:spPr>
          <a:xfrm>
            <a:off x="13264780" y="2623160"/>
            <a:ext cx="5919354" cy="1629580"/>
          </a:xfrm>
          <a:prstGeom prst="rect">
            <a:avLst/>
          </a:prstGeom>
          <a:noFill/>
        </p:spPr>
        <p:txBody>
          <a:bodyPr wrap="square" lIns="150781" tIns="75390" rIns="150781" bIns="75390" anchor="t">
            <a:spAutoFit/>
          </a:bodyPr>
          <a:lstStyle/>
          <a:p>
            <a:pPr algn="l" defTabSz="1507846" rtl="0">
              <a:defRPr/>
            </a:pPr>
            <a:r>
              <a:rPr lang="en-GB" sz="32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 </a:t>
            </a:r>
            <a:r>
              <a:rPr lang="en-GB" sz="32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mayoría</a:t>
            </a:r>
            <a:r>
              <a:rPr lang="en-GB" sz="32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GB" sz="32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pacientes</a:t>
            </a:r>
            <a:r>
              <a:rPr lang="en-GB" sz="32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32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consideraron</a:t>
            </a:r>
            <a:r>
              <a:rPr lang="en-GB" sz="32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3200" b="1" kern="1200" err="1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GB" sz="3200" b="1" kern="120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crema-PAD CAL/BDP:</a:t>
            </a:r>
            <a:endParaRPr lang="es-ES" sz="3200" kern="1200">
              <a:solidFill>
                <a:srgbClr val="015B7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DCF060CB-CD07-D2B8-2C04-F4D9F6F1C4C5}"/>
              </a:ext>
            </a:extLst>
          </p:cNvPr>
          <p:cNvSpPr txBox="1"/>
          <p:nvPr/>
        </p:nvSpPr>
        <p:spPr>
          <a:xfrm>
            <a:off x="13555617" y="4540927"/>
            <a:ext cx="4524071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1096" algn="l" defTabSz="1507846" rtl="0">
              <a:spcAft>
                <a:spcPts val="4947"/>
              </a:spcAft>
              <a:defRPr/>
            </a:pPr>
            <a:r>
              <a:rPr lang="en-GB" sz="3200" b="1" kern="1200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 </a:t>
            </a:r>
            <a:r>
              <a:rPr lang="en-GB" sz="3200" b="1" kern="1200" err="1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fácil</a:t>
            </a:r>
            <a:r>
              <a:rPr lang="en-GB" sz="3200" b="1" kern="1200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usar</a:t>
            </a:r>
          </a:p>
          <a:p>
            <a:pPr marL="831096" algn="l" defTabSz="1507846" rtl="0">
              <a:spcAft>
                <a:spcPts val="4947"/>
              </a:spcAft>
              <a:defRPr/>
            </a:pPr>
            <a:r>
              <a:rPr lang="en-GB" sz="3200" b="1" kern="1200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 </a:t>
            </a:r>
            <a:r>
              <a:rPr lang="en-GB" sz="3200" b="1" kern="1200" err="1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efectiva</a:t>
            </a:r>
            <a:endParaRPr lang="en-GB" sz="3200" b="1" kern="1200">
              <a:solidFill>
                <a:srgbClr val="FC8E9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831096" algn="l" defTabSz="1507846" rtl="0">
              <a:spcAft>
                <a:spcPts val="2968"/>
              </a:spcAft>
              <a:defRPr/>
            </a:pPr>
            <a:r>
              <a:rPr lang="en-GB" sz="3200" b="1" kern="1200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Menos </a:t>
            </a:r>
            <a:r>
              <a:rPr lang="en-GB" sz="3200" b="1" kern="1200" err="1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efectos</a:t>
            </a:r>
            <a:r>
              <a:rPr lang="en-GB" sz="3200" b="1" kern="1200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3200" b="1" kern="1200" err="1">
                <a:solidFill>
                  <a:srgbClr val="FC8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adversos</a:t>
            </a:r>
            <a:endParaRPr lang="en-GB" sz="3200" b="1" kern="1200">
              <a:solidFill>
                <a:srgbClr val="FC8E9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l" defTabSz="1507846" rtl="0">
              <a:defRPr/>
            </a:pPr>
            <a:r>
              <a:rPr lang="en-GB" sz="2800" b="1" kern="1200" err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Comparado</a:t>
            </a:r>
            <a:r>
              <a:rPr lang="en-GB" sz="2800" b="1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con </a:t>
            </a:r>
            <a:r>
              <a:rPr lang="en-GB" sz="2800" b="1" kern="1200" err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tratamientos</a:t>
            </a:r>
            <a:r>
              <a:rPr lang="en-GB" sz="2800" b="1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2800" b="1" kern="1200" err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tópicos</a:t>
            </a:r>
            <a:r>
              <a:rPr lang="en-GB" sz="2800" b="1" kern="1200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GB" sz="2800" b="1" kern="1200" err="1">
                <a:solidFill>
                  <a:schemeClr val="bg1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previos</a:t>
            </a:r>
            <a:endParaRPr lang="en-GB" sz="2800" b="1" kern="1200">
              <a:solidFill>
                <a:schemeClr val="bg1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7E5E93C7-59C2-AF56-7E96-40A47FF9F4BC}"/>
              </a:ext>
            </a:extLst>
          </p:cNvPr>
          <p:cNvSpPr txBox="1"/>
          <p:nvPr/>
        </p:nvSpPr>
        <p:spPr>
          <a:xfrm>
            <a:off x="2242798" y="2046492"/>
            <a:ext cx="4231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>
              <a:defRPr/>
            </a:pPr>
            <a:r>
              <a:rPr lang="es-ES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Prefiero CAL/BDP PAD-crema a mi tratamiento tópico anterior</a:t>
            </a:r>
            <a:endParaRPr lang="en-GB" sz="2000" b="1" kern="1200">
              <a:solidFill>
                <a:srgbClr val="196B2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B3FC59DB-219A-37DF-9503-3D29D904B2E5}"/>
              </a:ext>
            </a:extLst>
          </p:cNvPr>
          <p:cNvSpPr txBox="1"/>
          <p:nvPr/>
        </p:nvSpPr>
        <p:spPr>
          <a:xfrm>
            <a:off x="7478612" y="1949566"/>
            <a:ext cx="4852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>
              <a:defRPr/>
            </a:pPr>
            <a:r>
              <a:rPr lang="es-ES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CAL/BDP PAD-</a:t>
            </a:r>
            <a:r>
              <a:rPr lang="es-ES" sz="2000" kern="1200" err="1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cream</a:t>
            </a:r>
            <a:r>
              <a:rPr lang="es-ES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es más fácil de usar que mi anterior tratamiento tópico</a:t>
            </a:r>
            <a:endParaRPr lang="en-GB" sz="2000" b="1" kern="1200">
              <a:solidFill>
                <a:srgbClr val="196B2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5631C62C-F02B-3A67-6B1D-14180BF0D802}"/>
              </a:ext>
            </a:extLst>
          </p:cNvPr>
          <p:cNvSpPr txBox="1"/>
          <p:nvPr/>
        </p:nvSpPr>
        <p:spPr>
          <a:xfrm>
            <a:off x="7492315" y="5971204"/>
            <a:ext cx="4525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 rtl="0">
              <a:defRPr/>
            </a:pPr>
            <a:r>
              <a:rPr lang="es-ES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CAL/BDP PAD-</a:t>
            </a:r>
            <a:r>
              <a:rPr lang="es-ES" sz="2000" kern="1200" err="1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cream</a:t>
            </a:r>
            <a:r>
              <a:rPr lang="es-ES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es más eficaz que mi anterior tratamiento tópico</a:t>
            </a:r>
            <a:endParaRPr lang="en-GB" sz="2000" b="1" kern="1200">
              <a:solidFill>
                <a:srgbClr val="196B2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9053F03C-2739-5169-56DD-DA583A82B59C}"/>
              </a:ext>
            </a:extLst>
          </p:cNvPr>
          <p:cNvSpPr txBox="1"/>
          <p:nvPr/>
        </p:nvSpPr>
        <p:spPr>
          <a:xfrm>
            <a:off x="1976716" y="5777601"/>
            <a:ext cx="4785379" cy="1075582"/>
          </a:xfrm>
          <a:prstGeom prst="rect">
            <a:avLst/>
          </a:prstGeom>
          <a:noFill/>
        </p:spPr>
        <p:txBody>
          <a:bodyPr wrap="square" lIns="150781" tIns="75390" rIns="150781" bIns="75390" rtlCol="0" anchor="t">
            <a:spAutoFit/>
          </a:bodyPr>
          <a:lstStyle/>
          <a:p>
            <a:pPr algn="ctr" defTabSz="1507846" rtl="0">
              <a:defRPr/>
            </a:pPr>
            <a:r>
              <a:rPr lang="es-ES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CAL/BDP PAD-crema tiene menos efectos secundarios que mi anterior tratamiento tópico</a:t>
            </a:r>
            <a:endParaRPr lang="en-GB" sz="2000" b="1" kern="1200">
              <a:solidFill>
                <a:srgbClr val="196B2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aphicFrame>
        <p:nvGraphicFramePr>
          <p:cNvPr id="140" name="Gráfico 139">
            <a:extLst>
              <a:ext uri="{FF2B5EF4-FFF2-40B4-BE49-F238E27FC236}">
                <a16:creationId xmlns:a16="http://schemas.microsoft.com/office/drawing/2014/main" id="{D5643A98-8BD6-4812-E493-568587F60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811289"/>
              </p:ext>
            </p:extLst>
          </p:nvPr>
        </p:nvGraphicFramePr>
        <p:xfrm>
          <a:off x="2268515" y="2945893"/>
          <a:ext cx="4247563" cy="283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1" name="Gráfico 140">
            <a:extLst>
              <a:ext uri="{FF2B5EF4-FFF2-40B4-BE49-F238E27FC236}">
                <a16:creationId xmlns:a16="http://schemas.microsoft.com/office/drawing/2014/main" id="{0F336FE3-6F1E-9BF7-41B1-9AB246E6A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536458"/>
              </p:ext>
            </p:extLst>
          </p:nvPr>
        </p:nvGraphicFramePr>
        <p:xfrm>
          <a:off x="7722272" y="2945893"/>
          <a:ext cx="4247563" cy="283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2" name="Gráfico 141">
            <a:extLst>
              <a:ext uri="{FF2B5EF4-FFF2-40B4-BE49-F238E27FC236}">
                <a16:creationId xmlns:a16="http://schemas.microsoft.com/office/drawing/2014/main" id="{EF8FB49B-1813-4E7D-19DB-40D24C693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313787"/>
              </p:ext>
            </p:extLst>
          </p:nvPr>
        </p:nvGraphicFramePr>
        <p:xfrm>
          <a:off x="2467712" y="6830000"/>
          <a:ext cx="4247563" cy="283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43" name="Gráfico 142">
            <a:extLst>
              <a:ext uri="{FF2B5EF4-FFF2-40B4-BE49-F238E27FC236}">
                <a16:creationId xmlns:a16="http://schemas.microsoft.com/office/drawing/2014/main" id="{52C60582-9A60-46BE-7C31-8E5D9AE5C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702980"/>
              </p:ext>
            </p:extLst>
          </p:nvPr>
        </p:nvGraphicFramePr>
        <p:xfrm>
          <a:off x="7722272" y="6911776"/>
          <a:ext cx="4247563" cy="283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44" name="Rectángulo 143">
            <a:extLst>
              <a:ext uri="{FF2B5EF4-FFF2-40B4-BE49-F238E27FC236}">
                <a16:creationId xmlns:a16="http://schemas.microsoft.com/office/drawing/2014/main" id="{CA248BB3-A7DE-C23D-C48D-633F961FD6D8}"/>
              </a:ext>
            </a:extLst>
          </p:cNvPr>
          <p:cNvSpPr/>
          <p:nvPr/>
        </p:nvSpPr>
        <p:spPr>
          <a:xfrm>
            <a:off x="5730817" y="9545976"/>
            <a:ext cx="172321" cy="172321"/>
          </a:xfrm>
          <a:prstGeom prst="rect">
            <a:avLst/>
          </a:prstGeom>
          <a:solidFill>
            <a:srgbClr val="00285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1E54D50F-5DBE-BE23-53AC-C08E17E1F562}"/>
              </a:ext>
            </a:extLst>
          </p:cNvPr>
          <p:cNvSpPr txBox="1"/>
          <p:nvPr/>
        </p:nvSpPr>
        <p:spPr>
          <a:xfrm>
            <a:off x="6018389" y="9427182"/>
            <a:ext cx="111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n-GB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Agree</a:t>
            </a:r>
            <a:endParaRPr lang="en-GB" sz="2000" b="1" kern="1200">
              <a:solidFill>
                <a:srgbClr val="196B2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6" name="Rectángulo 145">
            <a:extLst>
              <a:ext uri="{FF2B5EF4-FFF2-40B4-BE49-F238E27FC236}">
                <a16:creationId xmlns:a16="http://schemas.microsoft.com/office/drawing/2014/main" id="{1374A538-671F-3C45-638B-9CF7BCC04918}"/>
              </a:ext>
            </a:extLst>
          </p:cNvPr>
          <p:cNvSpPr/>
          <p:nvPr/>
        </p:nvSpPr>
        <p:spPr>
          <a:xfrm>
            <a:off x="7163234" y="9545976"/>
            <a:ext cx="172321" cy="172321"/>
          </a:xfrm>
          <a:prstGeom prst="rect">
            <a:avLst/>
          </a:prstGeom>
          <a:solidFill>
            <a:srgbClr val="00F0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113EBC14-ABF5-7EE5-32C7-F59BB29B7B7F}"/>
              </a:ext>
            </a:extLst>
          </p:cNvPr>
          <p:cNvSpPr txBox="1"/>
          <p:nvPr/>
        </p:nvSpPr>
        <p:spPr>
          <a:xfrm>
            <a:off x="7450806" y="9427182"/>
            <a:ext cx="138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507846" rtl="0">
              <a:defRPr/>
            </a:pPr>
            <a:r>
              <a:rPr lang="en-GB" sz="2000" kern="120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Disagree</a:t>
            </a:r>
            <a:endParaRPr lang="en-GB" sz="2000" b="1" kern="1200">
              <a:solidFill>
                <a:srgbClr val="196B2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48" name="Gráfico 147">
            <a:extLst>
              <a:ext uri="{FF2B5EF4-FFF2-40B4-BE49-F238E27FC236}">
                <a16:creationId xmlns:a16="http://schemas.microsoft.com/office/drawing/2014/main" id="{D12D4569-4EE2-6EA1-DAA4-C2D4DA0AA6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526432" y="4568572"/>
            <a:ext cx="695039" cy="695039"/>
          </a:xfrm>
          <a:prstGeom prst="rect">
            <a:avLst/>
          </a:prstGeom>
        </p:spPr>
      </p:pic>
      <p:pic>
        <p:nvPicPr>
          <p:cNvPr id="149" name="Gráfico 148">
            <a:extLst>
              <a:ext uri="{FF2B5EF4-FFF2-40B4-BE49-F238E27FC236}">
                <a16:creationId xmlns:a16="http://schemas.microsoft.com/office/drawing/2014/main" id="{011E53BD-A4F7-0B93-F0CE-C218FE50ED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526432" y="5630482"/>
            <a:ext cx="695039" cy="695039"/>
          </a:xfrm>
          <a:prstGeom prst="rect">
            <a:avLst/>
          </a:prstGeom>
        </p:spPr>
      </p:pic>
      <p:pic>
        <p:nvPicPr>
          <p:cNvPr id="150" name="Gráfico 149">
            <a:extLst>
              <a:ext uri="{FF2B5EF4-FFF2-40B4-BE49-F238E27FC236}">
                <a16:creationId xmlns:a16="http://schemas.microsoft.com/office/drawing/2014/main" id="{6ACAE905-9CEB-52F5-14CE-E9BD12E0CF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555617" y="6718921"/>
            <a:ext cx="695039" cy="6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23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76324" y="2847294"/>
            <a:ext cx="2231390" cy="2291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Menor sensación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grasa</a:t>
            </a:r>
            <a:r>
              <a:rPr sz="2175" b="1" baseline="30651">
                <a:solidFill>
                  <a:srgbClr val="1D6A85"/>
                </a:solidFill>
                <a:latin typeface="Noto Sans"/>
                <a:cs typeface="Noto Sans"/>
              </a:rPr>
              <a:t>3</a:t>
            </a:r>
            <a:r>
              <a:rPr sz="2450" b="1">
                <a:solidFill>
                  <a:srgbClr val="7F8487"/>
                </a:solidFill>
                <a:latin typeface="Noto Sans"/>
                <a:cs typeface="Noto Sans"/>
              </a:rPr>
              <a:t>,</a:t>
            </a:r>
            <a:r>
              <a:rPr sz="2450" b="1" spc="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con</a:t>
            </a:r>
            <a:r>
              <a:rPr sz="2450" spc="3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un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70%</a:t>
            </a:r>
            <a:r>
              <a:rPr sz="2450" spc="2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de</a:t>
            </a:r>
            <a:r>
              <a:rPr sz="2450" spc="3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b="1" spc="-20">
                <a:solidFill>
                  <a:srgbClr val="1D6A85"/>
                </a:solidFill>
                <a:latin typeface="Noto Sans"/>
                <a:cs typeface="Noto Sans"/>
              </a:rPr>
              <a:t>alta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adherencia</a:t>
            </a:r>
            <a:r>
              <a:rPr sz="2450" b="1" spc="8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al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tratamiento</a:t>
            </a:r>
            <a:r>
              <a:rPr sz="2175" spc="-15" baseline="30651">
                <a:solidFill>
                  <a:srgbClr val="7F8487"/>
                </a:solidFill>
                <a:latin typeface="Noto Sans"/>
                <a:cs typeface="Noto Sans"/>
              </a:rPr>
              <a:t>5</a:t>
            </a:r>
            <a:endParaRPr sz="2175" baseline="30651">
              <a:latin typeface="Noto Sans"/>
              <a:cs typeface="Noto San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19943" y="3524126"/>
            <a:ext cx="885825" cy="988060"/>
            <a:chOff x="10524604" y="2700152"/>
            <a:chExt cx="885825" cy="988060"/>
          </a:xfrm>
        </p:grpSpPr>
        <p:sp>
          <p:nvSpPr>
            <p:cNvPr id="4" name="object 4"/>
            <p:cNvSpPr/>
            <p:nvPr/>
          </p:nvSpPr>
          <p:spPr>
            <a:xfrm>
              <a:off x="10524604" y="2700152"/>
              <a:ext cx="885825" cy="988060"/>
            </a:xfrm>
            <a:custGeom>
              <a:avLst/>
              <a:gdLst/>
              <a:ahLst/>
              <a:cxnLst/>
              <a:rect l="l" t="t" r="r" b="b"/>
              <a:pathLst>
                <a:path w="885825" h="988060">
                  <a:moveTo>
                    <a:pt x="622338" y="383133"/>
                  </a:moveTo>
                  <a:lnTo>
                    <a:pt x="620826" y="337172"/>
                  </a:lnTo>
                  <a:lnTo>
                    <a:pt x="620801" y="336473"/>
                  </a:lnTo>
                  <a:lnTo>
                    <a:pt x="609892" y="286245"/>
                  </a:lnTo>
                  <a:lnTo>
                    <a:pt x="609803" y="285800"/>
                  </a:lnTo>
                  <a:lnTo>
                    <a:pt x="591527" y="233184"/>
                  </a:lnTo>
                  <a:lnTo>
                    <a:pt x="591197" y="232448"/>
                  </a:lnTo>
                  <a:lnTo>
                    <a:pt x="591197" y="378434"/>
                  </a:lnTo>
                  <a:lnTo>
                    <a:pt x="584098" y="413994"/>
                  </a:lnTo>
                  <a:lnTo>
                    <a:pt x="550456" y="467906"/>
                  </a:lnTo>
                  <a:lnTo>
                    <a:pt x="499097" y="498614"/>
                  </a:lnTo>
                  <a:lnTo>
                    <a:pt x="439864" y="505866"/>
                  </a:lnTo>
                  <a:lnTo>
                    <a:pt x="410349" y="500608"/>
                  </a:lnTo>
                  <a:lnTo>
                    <a:pt x="357720" y="472147"/>
                  </a:lnTo>
                  <a:lnTo>
                    <a:pt x="321779" y="419544"/>
                  </a:lnTo>
                  <a:lnTo>
                    <a:pt x="312356" y="342519"/>
                  </a:lnTo>
                  <a:lnTo>
                    <a:pt x="313982" y="330238"/>
                  </a:lnTo>
                  <a:lnTo>
                    <a:pt x="323278" y="292620"/>
                  </a:lnTo>
                  <a:lnTo>
                    <a:pt x="341287" y="240766"/>
                  </a:lnTo>
                  <a:lnTo>
                    <a:pt x="364375" y="190512"/>
                  </a:lnTo>
                  <a:lnTo>
                    <a:pt x="390969" y="141668"/>
                  </a:lnTo>
                  <a:lnTo>
                    <a:pt x="419481" y="94068"/>
                  </a:lnTo>
                  <a:lnTo>
                    <a:pt x="448348" y="47548"/>
                  </a:lnTo>
                  <a:lnTo>
                    <a:pt x="454329" y="45758"/>
                  </a:lnTo>
                  <a:lnTo>
                    <a:pt x="509092" y="137210"/>
                  </a:lnTo>
                  <a:lnTo>
                    <a:pt x="536371" y="185775"/>
                  </a:lnTo>
                  <a:lnTo>
                    <a:pt x="560514" y="235623"/>
                  </a:lnTo>
                  <a:lnTo>
                    <a:pt x="579221" y="286245"/>
                  </a:lnTo>
                  <a:lnTo>
                    <a:pt x="590181" y="337172"/>
                  </a:lnTo>
                  <a:lnTo>
                    <a:pt x="591096" y="374573"/>
                  </a:lnTo>
                  <a:lnTo>
                    <a:pt x="591197" y="378434"/>
                  </a:lnTo>
                  <a:lnTo>
                    <a:pt x="591197" y="232448"/>
                  </a:lnTo>
                  <a:lnTo>
                    <a:pt x="568159" y="180670"/>
                  </a:lnTo>
                  <a:lnTo>
                    <a:pt x="541858" y="130302"/>
                  </a:lnTo>
                  <a:lnTo>
                    <a:pt x="514819" y="84137"/>
                  </a:lnTo>
                  <a:lnTo>
                    <a:pt x="490194" y="45758"/>
                  </a:lnTo>
                  <a:lnTo>
                    <a:pt x="482015" y="32829"/>
                  </a:lnTo>
                  <a:lnTo>
                    <a:pt x="471970" y="17843"/>
                  </a:lnTo>
                  <a:lnTo>
                    <a:pt x="460870" y="4991"/>
                  </a:lnTo>
                  <a:lnTo>
                    <a:pt x="450494" y="0"/>
                  </a:lnTo>
                  <a:lnTo>
                    <a:pt x="445795" y="419"/>
                  </a:lnTo>
                  <a:lnTo>
                    <a:pt x="441642" y="4991"/>
                  </a:lnTo>
                  <a:lnTo>
                    <a:pt x="438619" y="8255"/>
                  </a:lnTo>
                  <a:lnTo>
                    <a:pt x="375958" y="105308"/>
                  </a:lnTo>
                  <a:lnTo>
                    <a:pt x="352806" y="146050"/>
                  </a:lnTo>
                  <a:lnTo>
                    <a:pt x="330377" y="190106"/>
                  </a:lnTo>
                  <a:lnTo>
                    <a:pt x="310362" y="236232"/>
                  </a:lnTo>
                  <a:lnTo>
                    <a:pt x="294411" y="283197"/>
                  </a:lnTo>
                  <a:lnTo>
                    <a:pt x="284226" y="329717"/>
                  </a:lnTo>
                  <a:lnTo>
                    <a:pt x="281470" y="374573"/>
                  </a:lnTo>
                  <a:lnTo>
                    <a:pt x="287820" y="416496"/>
                  </a:lnTo>
                  <a:lnTo>
                    <a:pt x="303022" y="453313"/>
                  </a:lnTo>
                  <a:lnTo>
                    <a:pt x="324688" y="483209"/>
                  </a:lnTo>
                  <a:lnTo>
                    <a:pt x="351523" y="506272"/>
                  </a:lnTo>
                  <a:lnTo>
                    <a:pt x="382397" y="522706"/>
                  </a:lnTo>
                  <a:lnTo>
                    <a:pt x="382524" y="522706"/>
                  </a:lnTo>
                  <a:lnTo>
                    <a:pt x="415582" y="532345"/>
                  </a:lnTo>
                  <a:lnTo>
                    <a:pt x="450240" y="535533"/>
                  </a:lnTo>
                  <a:lnTo>
                    <a:pt x="484352" y="532345"/>
                  </a:lnTo>
                  <a:lnTo>
                    <a:pt x="484746" y="532345"/>
                  </a:lnTo>
                  <a:lnTo>
                    <a:pt x="549363" y="506882"/>
                  </a:lnTo>
                  <a:lnTo>
                    <a:pt x="598576" y="456907"/>
                  </a:lnTo>
                  <a:lnTo>
                    <a:pt x="614286" y="422948"/>
                  </a:lnTo>
                  <a:lnTo>
                    <a:pt x="622338" y="383133"/>
                  </a:lnTo>
                  <a:close/>
                </a:path>
                <a:path w="885825" h="988060">
                  <a:moveTo>
                    <a:pt x="885609" y="609269"/>
                  </a:moveTo>
                  <a:lnTo>
                    <a:pt x="876414" y="584454"/>
                  </a:lnTo>
                  <a:lnTo>
                    <a:pt x="870546" y="568604"/>
                  </a:lnTo>
                  <a:lnTo>
                    <a:pt x="852004" y="556336"/>
                  </a:lnTo>
                  <a:lnTo>
                    <a:pt x="830249" y="552246"/>
                  </a:lnTo>
                  <a:lnTo>
                    <a:pt x="808494" y="556336"/>
                  </a:lnTo>
                  <a:lnTo>
                    <a:pt x="789952" y="568604"/>
                  </a:lnTo>
                  <a:lnTo>
                    <a:pt x="777367" y="586663"/>
                  </a:lnTo>
                  <a:lnTo>
                    <a:pt x="770153" y="571106"/>
                  </a:lnTo>
                  <a:lnTo>
                    <a:pt x="761796" y="553072"/>
                  </a:lnTo>
                  <a:lnTo>
                    <a:pt x="745731" y="545452"/>
                  </a:lnTo>
                  <a:lnTo>
                    <a:pt x="745731" y="594652"/>
                  </a:lnTo>
                  <a:lnTo>
                    <a:pt x="745705" y="611289"/>
                  </a:lnTo>
                  <a:lnTo>
                    <a:pt x="745591" y="615391"/>
                  </a:lnTo>
                  <a:lnTo>
                    <a:pt x="745337" y="623150"/>
                  </a:lnTo>
                  <a:lnTo>
                    <a:pt x="745274" y="625055"/>
                  </a:lnTo>
                  <a:lnTo>
                    <a:pt x="745159" y="628573"/>
                  </a:lnTo>
                  <a:lnTo>
                    <a:pt x="640245" y="691870"/>
                  </a:lnTo>
                  <a:lnTo>
                    <a:pt x="630008" y="695794"/>
                  </a:lnTo>
                  <a:lnTo>
                    <a:pt x="619366" y="698728"/>
                  </a:lnTo>
                  <a:lnTo>
                    <a:pt x="607796" y="700608"/>
                  </a:lnTo>
                  <a:lnTo>
                    <a:pt x="605688" y="700608"/>
                  </a:lnTo>
                  <a:lnTo>
                    <a:pt x="597471" y="700938"/>
                  </a:lnTo>
                  <a:lnTo>
                    <a:pt x="683260" y="635431"/>
                  </a:lnTo>
                  <a:lnTo>
                    <a:pt x="701776" y="597916"/>
                  </a:lnTo>
                  <a:lnTo>
                    <a:pt x="706234" y="582752"/>
                  </a:lnTo>
                  <a:lnTo>
                    <a:pt x="707974" y="580453"/>
                  </a:lnTo>
                  <a:lnTo>
                    <a:pt x="714705" y="571842"/>
                  </a:lnTo>
                  <a:lnTo>
                    <a:pt x="730415" y="571106"/>
                  </a:lnTo>
                  <a:lnTo>
                    <a:pt x="742188" y="580453"/>
                  </a:lnTo>
                  <a:lnTo>
                    <a:pt x="745731" y="594652"/>
                  </a:lnTo>
                  <a:lnTo>
                    <a:pt x="745731" y="545452"/>
                  </a:lnTo>
                  <a:lnTo>
                    <a:pt x="731037" y="538467"/>
                  </a:lnTo>
                  <a:lnTo>
                    <a:pt x="697636" y="544652"/>
                  </a:lnTo>
                  <a:lnTo>
                    <a:pt x="674128" y="573392"/>
                  </a:lnTo>
                  <a:lnTo>
                    <a:pt x="671664" y="582752"/>
                  </a:lnTo>
                  <a:lnTo>
                    <a:pt x="669721" y="592404"/>
                  </a:lnTo>
                  <a:lnTo>
                    <a:pt x="667042" y="601395"/>
                  </a:lnTo>
                  <a:lnTo>
                    <a:pt x="666953" y="601700"/>
                  </a:lnTo>
                  <a:lnTo>
                    <a:pt x="662000" y="609942"/>
                  </a:lnTo>
                  <a:lnTo>
                    <a:pt x="652284" y="593051"/>
                  </a:lnTo>
                  <a:lnTo>
                    <a:pt x="641896" y="575030"/>
                  </a:lnTo>
                  <a:lnTo>
                    <a:pt x="631088" y="570433"/>
                  </a:lnTo>
                  <a:lnTo>
                    <a:pt x="631088" y="633907"/>
                  </a:lnTo>
                  <a:lnTo>
                    <a:pt x="612648" y="647065"/>
                  </a:lnTo>
                  <a:lnTo>
                    <a:pt x="556031" y="691375"/>
                  </a:lnTo>
                  <a:lnTo>
                    <a:pt x="541401" y="700951"/>
                  </a:lnTo>
                  <a:lnTo>
                    <a:pt x="500126" y="700951"/>
                  </a:lnTo>
                  <a:lnTo>
                    <a:pt x="499364" y="697420"/>
                  </a:lnTo>
                  <a:lnTo>
                    <a:pt x="501256" y="696658"/>
                  </a:lnTo>
                  <a:lnTo>
                    <a:pt x="503339" y="694626"/>
                  </a:lnTo>
                  <a:lnTo>
                    <a:pt x="521017" y="681151"/>
                  </a:lnTo>
                  <a:lnTo>
                    <a:pt x="539203" y="669963"/>
                  </a:lnTo>
                  <a:lnTo>
                    <a:pt x="555078" y="656628"/>
                  </a:lnTo>
                  <a:lnTo>
                    <a:pt x="555675" y="656132"/>
                  </a:lnTo>
                  <a:lnTo>
                    <a:pt x="568248" y="634682"/>
                  </a:lnTo>
                  <a:lnTo>
                    <a:pt x="571258" y="623150"/>
                  </a:lnTo>
                  <a:lnTo>
                    <a:pt x="574052" y="611466"/>
                  </a:lnTo>
                  <a:lnTo>
                    <a:pt x="579272" y="601395"/>
                  </a:lnTo>
                  <a:lnTo>
                    <a:pt x="589572" y="594652"/>
                  </a:lnTo>
                  <a:lnTo>
                    <a:pt x="608584" y="593051"/>
                  </a:lnTo>
                  <a:lnTo>
                    <a:pt x="621652" y="600875"/>
                  </a:lnTo>
                  <a:lnTo>
                    <a:pt x="629069" y="615391"/>
                  </a:lnTo>
                  <a:lnTo>
                    <a:pt x="630885" y="632079"/>
                  </a:lnTo>
                  <a:lnTo>
                    <a:pt x="630999" y="633095"/>
                  </a:lnTo>
                  <a:lnTo>
                    <a:pt x="631088" y="633907"/>
                  </a:lnTo>
                  <a:lnTo>
                    <a:pt x="631088" y="570433"/>
                  </a:lnTo>
                  <a:lnTo>
                    <a:pt x="607072" y="560184"/>
                  </a:lnTo>
                  <a:lnTo>
                    <a:pt x="570242" y="567207"/>
                  </a:lnTo>
                  <a:lnTo>
                    <a:pt x="544169" y="597916"/>
                  </a:lnTo>
                  <a:lnTo>
                    <a:pt x="541591" y="606856"/>
                  </a:lnTo>
                  <a:lnTo>
                    <a:pt x="539800" y="615391"/>
                  </a:lnTo>
                  <a:lnTo>
                    <a:pt x="539699" y="615861"/>
                  </a:lnTo>
                  <a:lnTo>
                    <a:pt x="516940" y="646468"/>
                  </a:lnTo>
                  <a:lnTo>
                    <a:pt x="501345" y="656475"/>
                  </a:lnTo>
                  <a:lnTo>
                    <a:pt x="500113" y="655320"/>
                  </a:lnTo>
                  <a:lnTo>
                    <a:pt x="472198" y="629348"/>
                  </a:lnTo>
                  <a:lnTo>
                    <a:pt x="444119" y="625436"/>
                  </a:lnTo>
                  <a:lnTo>
                    <a:pt x="441350" y="625055"/>
                  </a:lnTo>
                  <a:lnTo>
                    <a:pt x="433387" y="623951"/>
                  </a:lnTo>
                  <a:lnTo>
                    <a:pt x="391198" y="625055"/>
                  </a:lnTo>
                  <a:lnTo>
                    <a:pt x="351917" y="617435"/>
                  </a:lnTo>
                  <a:lnTo>
                    <a:pt x="345313" y="614286"/>
                  </a:lnTo>
                  <a:lnTo>
                    <a:pt x="340360" y="608571"/>
                  </a:lnTo>
                  <a:lnTo>
                    <a:pt x="334416" y="605320"/>
                  </a:lnTo>
                  <a:lnTo>
                    <a:pt x="311937" y="596011"/>
                  </a:lnTo>
                  <a:lnTo>
                    <a:pt x="289877" y="592823"/>
                  </a:lnTo>
                  <a:lnTo>
                    <a:pt x="267665" y="595376"/>
                  </a:lnTo>
                  <a:lnTo>
                    <a:pt x="244754" y="603237"/>
                  </a:lnTo>
                  <a:lnTo>
                    <a:pt x="224497" y="613308"/>
                  </a:lnTo>
                  <a:lnTo>
                    <a:pt x="184683" y="635711"/>
                  </a:lnTo>
                  <a:lnTo>
                    <a:pt x="164312" y="645680"/>
                  </a:lnTo>
                  <a:lnTo>
                    <a:pt x="161531" y="645020"/>
                  </a:lnTo>
                  <a:lnTo>
                    <a:pt x="152857" y="634085"/>
                  </a:lnTo>
                  <a:lnTo>
                    <a:pt x="141909" y="627761"/>
                  </a:lnTo>
                  <a:lnTo>
                    <a:pt x="94932" y="637387"/>
                  </a:lnTo>
                  <a:lnTo>
                    <a:pt x="34721" y="667600"/>
                  </a:lnTo>
                  <a:lnTo>
                    <a:pt x="3492" y="692962"/>
                  </a:lnTo>
                  <a:lnTo>
                    <a:pt x="152" y="708520"/>
                  </a:lnTo>
                  <a:lnTo>
                    <a:pt x="114" y="709168"/>
                  </a:lnTo>
                  <a:lnTo>
                    <a:pt x="18630" y="755586"/>
                  </a:lnTo>
                  <a:lnTo>
                    <a:pt x="40347" y="775487"/>
                  </a:lnTo>
                  <a:lnTo>
                    <a:pt x="47396" y="774077"/>
                  </a:lnTo>
                  <a:lnTo>
                    <a:pt x="55702" y="760831"/>
                  </a:lnTo>
                  <a:lnTo>
                    <a:pt x="48094" y="739711"/>
                  </a:lnTo>
                  <a:lnTo>
                    <a:pt x="36461" y="718616"/>
                  </a:lnTo>
                  <a:lnTo>
                    <a:pt x="32715" y="705421"/>
                  </a:lnTo>
                  <a:lnTo>
                    <a:pt x="127127" y="658914"/>
                  </a:lnTo>
                  <a:lnTo>
                    <a:pt x="132740" y="657491"/>
                  </a:lnTo>
                  <a:lnTo>
                    <a:pt x="135204" y="664324"/>
                  </a:lnTo>
                  <a:lnTo>
                    <a:pt x="137833" y="668578"/>
                  </a:lnTo>
                  <a:lnTo>
                    <a:pt x="161302" y="708520"/>
                  </a:lnTo>
                  <a:lnTo>
                    <a:pt x="184937" y="751840"/>
                  </a:lnTo>
                  <a:lnTo>
                    <a:pt x="208203" y="796607"/>
                  </a:lnTo>
                  <a:lnTo>
                    <a:pt x="230568" y="840930"/>
                  </a:lnTo>
                  <a:lnTo>
                    <a:pt x="251523" y="882904"/>
                  </a:lnTo>
                  <a:lnTo>
                    <a:pt x="254431" y="888365"/>
                  </a:lnTo>
                  <a:lnTo>
                    <a:pt x="258076" y="895642"/>
                  </a:lnTo>
                  <a:lnTo>
                    <a:pt x="260718" y="902817"/>
                  </a:lnTo>
                  <a:lnTo>
                    <a:pt x="260616" y="907961"/>
                  </a:lnTo>
                  <a:lnTo>
                    <a:pt x="164985" y="956703"/>
                  </a:lnTo>
                  <a:lnTo>
                    <a:pt x="81165" y="803541"/>
                  </a:lnTo>
                  <a:lnTo>
                    <a:pt x="71691" y="798372"/>
                  </a:lnTo>
                  <a:lnTo>
                    <a:pt x="62471" y="799452"/>
                  </a:lnTo>
                  <a:lnTo>
                    <a:pt x="55664" y="805764"/>
                  </a:lnTo>
                  <a:lnTo>
                    <a:pt x="53492" y="816267"/>
                  </a:lnTo>
                  <a:lnTo>
                    <a:pt x="53911" y="822312"/>
                  </a:lnTo>
                  <a:lnTo>
                    <a:pt x="58280" y="828852"/>
                  </a:lnTo>
                  <a:lnTo>
                    <a:pt x="60972" y="834313"/>
                  </a:lnTo>
                  <a:lnTo>
                    <a:pt x="79159" y="869657"/>
                  </a:lnTo>
                  <a:lnTo>
                    <a:pt x="98310" y="904671"/>
                  </a:lnTo>
                  <a:lnTo>
                    <a:pt x="117678" y="939609"/>
                  </a:lnTo>
                  <a:lnTo>
                    <a:pt x="136512" y="974636"/>
                  </a:lnTo>
                  <a:lnTo>
                    <a:pt x="155778" y="987717"/>
                  </a:lnTo>
                  <a:lnTo>
                    <a:pt x="176822" y="986574"/>
                  </a:lnTo>
                  <a:lnTo>
                    <a:pt x="198272" y="977455"/>
                  </a:lnTo>
                  <a:lnTo>
                    <a:pt x="218719" y="966584"/>
                  </a:lnTo>
                  <a:lnTo>
                    <a:pt x="233273" y="959446"/>
                  </a:lnTo>
                  <a:lnTo>
                    <a:pt x="238747" y="956703"/>
                  </a:lnTo>
                  <a:lnTo>
                    <a:pt x="252780" y="949680"/>
                  </a:lnTo>
                  <a:lnTo>
                    <a:pt x="271386" y="939609"/>
                  </a:lnTo>
                  <a:lnTo>
                    <a:pt x="283197" y="931595"/>
                  </a:lnTo>
                  <a:lnTo>
                    <a:pt x="291579" y="919721"/>
                  </a:lnTo>
                  <a:lnTo>
                    <a:pt x="294347" y="906602"/>
                  </a:lnTo>
                  <a:lnTo>
                    <a:pt x="292354" y="893064"/>
                  </a:lnTo>
                  <a:lnTo>
                    <a:pt x="286448" y="879894"/>
                  </a:lnTo>
                  <a:lnTo>
                    <a:pt x="307454" y="869124"/>
                  </a:lnTo>
                  <a:lnTo>
                    <a:pt x="350951" y="853249"/>
                  </a:lnTo>
                  <a:lnTo>
                    <a:pt x="419836" y="845718"/>
                  </a:lnTo>
                  <a:lnTo>
                    <a:pt x="512343" y="842505"/>
                  </a:lnTo>
                  <a:lnTo>
                    <a:pt x="558177" y="838974"/>
                  </a:lnTo>
                  <a:lnTo>
                    <a:pt x="602996" y="831684"/>
                  </a:lnTo>
                  <a:lnTo>
                    <a:pt x="646277" y="818756"/>
                  </a:lnTo>
                  <a:lnTo>
                    <a:pt x="687438" y="798372"/>
                  </a:lnTo>
                  <a:lnTo>
                    <a:pt x="720293" y="777062"/>
                  </a:lnTo>
                  <a:lnTo>
                    <a:pt x="755548" y="743864"/>
                  </a:lnTo>
                  <a:lnTo>
                    <a:pt x="753338" y="733577"/>
                  </a:lnTo>
                  <a:lnTo>
                    <a:pt x="745147" y="727087"/>
                  </a:lnTo>
                  <a:lnTo>
                    <a:pt x="732790" y="727278"/>
                  </a:lnTo>
                  <a:lnTo>
                    <a:pt x="700849" y="749579"/>
                  </a:lnTo>
                  <a:lnTo>
                    <a:pt x="668629" y="771550"/>
                  </a:lnTo>
                  <a:lnTo>
                    <a:pt x="634860" y="789851"/>
                  </a:lnTo>
                  <a:lnTo>
                    <a:pt x="597573" y="801585"/>
                  </a:lnTo>
                  <a:lnTo>
                    <a:pt x="552424" y="807580"/>
                  </a:lnTo>
                  <a:lnTo>
                    <a:pt x="505307" y="810437"/>
                  </a:lnTo>
                  <a:lnTo>
                    <a:pt x="409867" y="813714"/>
                  </a:lnTo>
                  <a:lnTo>
                    <a:pt x="363905" y="817613"/>
                  </a:lnTo>
                  <a:lnTo>
                    <a:pt x="339090" y="822629"/>
                  </a:lnTo>
                  <a:lnTo>
                    <a:pt x="316268" y="830351"/>
                  </a:lnTo>
                  <a:lnTo>
                    <a:pt x="270840" y="848918"/>
                  </a:lnTo>
                  <a:lnTo>
                    <a:pt x="178549" y="673544"/>
                  </a:lnTo>
                  <a:lnTo>
                    <a:pt x="200596" y="663930"/>
                  </a:lnTo>
                  <a:lnTo>
                    <a:pt x="212229" y="657491"/>
                  </a:lnTo>
                  <a:lnTo>
                    <a:pt x="233400" y="645680"/>
                  </a:lnTo>
                  <a:lnTo>
                    <a:pt x="243611" y="639940"/>
                  </a:lnTo>
                  <a:lnTo>
                    <a:pt x="265252" y="630085"/>
                  </a:lnTo>
                  <a:lnTo>
                    <a:pt x="293839" y="625436"/>
                  </a:lnTo>
                  <a:lnTo>
                    <a:pt x="314667" y="632345"/>
                  </a:lnTo>
                  <a:lnTo>
                    <a:pt x="333946" y="644029"/>
                  </a:lnTo>
                  <a:lnTo>
                    <a:pt x="357911" y="653757"/>
                  </a:lnTo>
                  <a:lnTo>
                    <a:pt x="382092" y="656590"/>
                  </a:lnTo>
                  <a:lnTo>
                    <a:pt x="406590" y="656132"/>
                  </a:lnTo>
                  <a:lnTo>
                    <a:pt x="428078" y="655320"/>
                  </a:lnTo>
                  <a:lnTo>
                    <a:pt x="433222" y="655320"/>
                  </a:lnTo>
                  <a:lnTo>
                    <a:pt x="471093" y="671512"/>
                  </a:lnTo>
                  <a:lnTo>
                    <a:pt x="471779" y="683018"/>
                  </a:lnTo>
                  <a:lnTo>
                    <a:pt x="466318" y="693597"/>
                  </a:lnTo>
                  <a:lnTo>
                    <a:pt x="446049" y="700608"/>
                  </a:lnTo>
                  <a:lnTo>
                    <a:pt x="414248" y="701433"/>
                  </a:lnTo>
                  <a:lnTo>
                    <a:pt x="386448" y="700608"/>
                  </a:lnTo>
                  <a:lnTo>
                    <a:pt x="378485" y="700608"/>
                  </a:lnTo>
                  <a:lnTo>
                    <a:pt x="356273" y="702056"/>
                  </a:lnTo>
                  <a:lnTo>
                    <a:pt x="349415" y="709168"/>
                  </a:lnTo>
                  <a:lnTo>
                    <a:pt x="347548" y="717537"/>
                  </a:lnTo>
                  <a:lnTo>
                    <a:pt x="350532" y="725576"/>
                  </a:lnTo>
                  <a:lnTo>
                    <a:pt x="358228" y="731748"/>
                  </a:lnTo>
                  <a:lnTo>
                    <a:pt x="615200" y="732447"/>
                  </a:lnTo>
                  <a:lnTo>
                    <a:pt x="623265" y="730719"/>
                  </a:lnTo>
                  <a:lnTo>
                    <a:pt x="631380" y="729297"/>
                  </a:lnTo>
                  <a:lnTo>
                    <a:pt x="639279" y="726897"/>
                  </a:lnTo>
                  <a:lnTo>
                    <a:pt x="668553" y="713435"/>
                  </a:lnTo>
                  <a:lnTo>
                    <a:pt x="689698" y="701433"/>
                  </a:lnTo>
                  <a:lnTo>
                    <a:pt x="690537" y="700951"/>
                  </a:lnTo>
                  <a:lnTo>
                    <a:pt x="709701" y="690067"/>
                  </a:lnTo>
                  <a:lnTo>
                    <a:pt x="750328" y="664781"/>
                  </a:lnTo>
                  <a:lnTo>
                    <a:pt x="782980" y="641388"/>
                  </a:lnTo>
                  <a:lnTo>
                    <a:pt x="802487" y="611466"/>
                  </a:lnTo>
                  <a:lnTo>
                    <a:pt x="811187" y="594880"/>
                  </a:lnTo>
                  <a:lnTo>
                    <a:pt x="820801" y="586663"/>
                  </a:lnTo>
                  <a:lnTo>
                    <a:pt x="823391" y="584454"/>
                  </a:lnTo>
                  <a:lnTo>
                    <a:pt x="841616" y="586943"/>
                  </a:lnTo>
                  <a:lnTo>
                    <a:pt x="853630" y="605574"/>
                  </a:lnTo>
                  <a:lnTo>
                    <a:pt x="845629" y="630707"/>
                  </a:lnTo>
                  <a:lnTo>
                    <a:pt x="828027" y="655320"/>
                  </a:lnTo>
                  <a:lnTo>
                    <a:pt x="811237" y="672414"/>
                  </a:lnTo>
                  <a:lnTo>
                    <a:pt x="784555" y="691007"/>
                  </a:lnTo>
                  <a:lnTo>
                    <a:pt x="774915" y="702525"/>
                  </a:lnTo>
                  <a:lnTo>
                    <a:pt x="776389" y="715683"/>
                  </a:lnTo>
                  <a:lnTo>
                    <a:pt x="781964" y="721779"/>
                  </a:lnTo>
                  <a:lnTo>
                    <a:pt x="787692" y="723671"/>
                  </a:lnTo>
                  <a:lnTo>
                    <a:pt x="793902" y="722452"/>
                  </a:lnTo>
                  <a:lnTo>
                    <a:pt x="800900" y="719201"/>
                  </a:lnTo>
                  <a:lnTo>
                    <a:pt x="836752" y="692962"/>
                  </a:lnTo>
                  <a:lnTo>
                    <a:pt x="837717" y="691870"/>
                  </a:lnTo>
                  <a:lnTo>
                    <a:pt x="869772" y="653440"/>
                  </a:lnTo>
                  <a:lnTo>
                    <a:pt x="885609" y="609269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1896" y="3071701"/>
              <a:ext cx="72371" cy="958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060468" y="3006304"/>
              <a:ext cx="34290" cy="42545"/>
            </a:xfrm>
            <a:custGeom>
              <a:avLst/>
              <a:gdLst/>
              <a:ahLst/>
              <a:cxnLst/>
              <a:rect l="l" t="t" r="r" b="b"/>
              <a:pathLst>
                <a:path w="34290" h="42544">
                  <a:moveTo>
                    <a:pt x="18295" y="0"/>
                  </a:moveTo>
                  <a:lnTo>
                    <a:pt x="3238" y="3854"/>
                  </a:lnTo>
                  <a:lnTo>
                    <a:pt x="0" y="14841"/>
                  </a:lnTo>
                  <a:lnTo>
                    <a:pt x="2885" y="29994"/>
                  </a:lnTo>
                  <a:lnTo>
                    <a:pt x="11546" y="41666"/>
                  </a:lnTo>
                  <a:lnTo>
                    <a:pt x="25635" y="42209"/>
                  </a:lnTo>
                  <a:lnTo>
                    <a:pt x="33943" y="29325"/>
                  </a:lnTo>
                  <a:lnTo>
                    <a:pt x="30013" y="11873"/>
                  </a:lnTo>
                  <a:lnTo>
                    <a:pt x="18295" y="0"/>
                  </a:lnTo>
                  <a:close/>
                </a:path>
              </a:pathLst>
            </a:custGeom>
            <a:solidFill>
              <a:srgbClr val="1D6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41669" y="2986936"/>
            <a:ext cx="2524125" cy="191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Eficacia</a:t>
            </a:r>
            <a:r>
              <a:rPr sz="2450" b="1" spc="9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en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cuerpo y</a:t>
            </a:r>
            <a:r>
              <a:rPr sz="245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0">
                <a:solidFill>
                  <a:srgbClr val="7F8487"/>
                </a:solidFill>
                <a:latin typeface="Noto Sans"/>
                <a:cs typeface="Noto Sans"/>
              </a:rPr>
              <a:t>cuero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cabelludo</a:t>
            </a:r>
            <a:r>
              <a:rPr sz="24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desde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la</a:t>
            </a:r>
            <a:r>
              <a:rPr sz="245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primera semana</a:t>
            </a:r>
            <a:r>
              <a:rPr sz="2175" b="1" spc="-15" baseline="30651">
                <a:solidFill>
                  <a:srgbClr val="7F8487"/>
                </a:solidFill>
                <a:latin typeface="Noto Sans"/>
                <a:cs typeface="Noto Sans"/>
              </a:rPr>
              <a:t>2</a:t>
            </a:r>
            <a:endParaRPr sz="2175" baseline="30651">
              <a:latin typeface="Noto Sans"/>
              <a:cs typeface="Noto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1641" y="3537003"/>
            <a:ext cx="964565" cy="962660"/>
          </a:xfrm>
          <a:custGeom>
            <a:avLst/>
            <a:gdLst/>
            <a:ahLst/>
            <a:cxnLst/>
            <a:rect l="l" t="t" r="r" b="b"/>
            <a:pathLst>
              <a:path w="964564" h="962660">
                <a:moveTo>
                  <a:pt x="420840" y="100330"/>
                </a:moveTo>
                <a:lnTo>
                  <a:pt x="379623" y="102870"/>
                </a:lnTo>
                <a:lnTo>
                  <a:pt x="339904" y="109220"/>
                </a:lnTo>
                <a:lnTo>
                  <a:pt x="301795" y="119380"/>
                </a:lnTo>
                <a:lnTo>
                  <a:pt x="265409" y="133350"/>
                </a:lnTo>
                <a:lnTo>
                  <a:pt x="230858" y="149860"/>
                </a:lnTo>
                <a:lnTo>
                  <a:pt x="167712" y="191770"/>
                </a:lnTo>
                <a:lnTo>
                  <a:pt x="113258" y="242570"/>
                </a:lnTo>
                <a:lnTo>
                  <a:pt x="68395" y="302260"/>
                </a:lnTo>
                <a:lnTo>
                  <a:pt x="34023" y="368300"/>
                </a:lnTo>
                <a:lnTo>
                  <a:pt x="11043" y="439420"/>
                </a:lnTo>
                <a:lnTo>
                  <a:pt x="354" y="513080"/>
                </a:lnTo>
                <a:lnTo>
                  <a:pt x="218" y="524510"/>
                </a:lnTo>
                <a:lnTo>
                  <a:pt x="97" y="534670"/>
                </a:lnTo>
                <a:lnTo>
                  <a:pt x="2858" y="589280"/>
                </a:lnTo>
                <a:lnTo>
                  <a:pt x="19453" y="664210"/>
                </a:lnTo>
                <a:lnTo>
                  <a:pt x="33317" y="701040"/>
                </a:lnTo>
                <a:lnTo>
                  <a:pt x="51041" y="736600"/>
                </a:lnTo>
                <a:lnTo>
                  <a:pt x="72738" y="772160"/>
                </a:lnTo>
                <a:lnTo>
                  <a:pt x="98520" y="805180"/>
                </a:lnTo>
                <a:lnTo>
                  <a:pt x="128501" y="838200"/>
                </a:lnTo>
                <a:lnTo>
                  <a:pt x="161175" y="867410"/>
                </a:lnTo>
                <a:lnTo>
                  <a:pt x="195179" y="892810"/>
                </a:lnTo>
                <a:lnTo>
                  <a:pt x="230300" y="914400"/>
                </a:lnTo>
                <a:lnTo>
                  <a:pt x="266328" y="930910"/>
                </a:lnTo>
                <a:lnTo>
                  <a:pt x="303054" y="944880"/>
                </a:lnTo>
                <a:lnTo>
                  <a:pt x="340265" y="955040"/>
                </a:lnTo>
                <a:lnTo>
                  <a:pt x="415305" y="962660"/>
                </a:lnTo>
                <a:lnTo>
                  <a:pt x="452712" y="962660"/>
                </a:lnTo>
                <a:lnTo>
                  <a:pt x="489763" y="958850"/>
                </a:lnTo>
                <a:lnTo>
                  <a:pt x="526247" y="951230"/>
                </a:lnTo>
                <a:lnTo>
                  <a:pt x="561954" y="941070"/>
                </a:lnTo>
                <a:lnTo>
                  <a:pt x="589729" y="930910"/>
                </a:lnTo>
                <a:lnTo>
                  <a:pt x="408332" y="930910"/>
                </a:lnTo>
                <a:lnTo>
                  <a:pt x="365770" y="925830"/>
                </a:lnTo>
                <a:lnTo>
                  <a:pt x="324591" y="916940"/>
                </a:lnTo>
                <a:lnTo>
                  <a:pt x="285052" y="902970"/>
                </a:lnTo>
                <a:lnTo>
                  <a:pt x="247413" y="885190"/>
                </a:lnTo>
                <a:lnTo>
                  <a:pt x="211932" y="864870"/>
                </a:lnTo>
                <a:lnTo>
                  <a:pt x="178867" y="840740"/>
                </a:lnTo>
                <a:lnTo>
                  <a:pt x="148477" y="812800"/>
                </a:lnTo>
                <a:lnTo>
                  <a:pt x="121020" y="782320"/>
                </a:lnTo>
                <a:lnTo>
                  <a:pt x="96756" y="748030"/>
                </a:lnTo>
                <a:lnTo>
                  <a:pt x="75942" y="712470"/>
                </a:lnTo>
                <a:lnTo>
                  <a:pt x="58837" y="675640"/>
                </a:lnTo>
                <a:lnTo>
                  <a:pt x="45700" y="635000"/>
                </a:lnTo>
                <a:lnTo>
                  <a:pt x="36788" y="594360"/>
                </a:lnTo>
                <a:lnTo>
                  <a:pt x="32362" y="551180"/>
                </a:lnTo>
                <a:lnTo>
                  <a:pt x="32483" y="534670"/>
                </a:lnTo>
                <a:lnTo>
                  <a:pt x="32558" y="524510"/>
                </a:lnTo>
                <a:lnTo>
                  <a:pt x="32679" y="508000"/>
                </a:lnTo>
                <a:lnTo>
                  <a:pt x="37998" y="463550"/>
                </a:lnTo>
                <a:lnTo>
                  <a:pt x="48577" y="419100"/>
                </a:lnTo>
                <a:lnTo>
                  <a:pt x="63921" y="375920"/>
                </a:lnTo>
                <a:lnTo>
                  <a:pt x="83623" y="335280"/>
                </a:lnTo>
                <a:lnTo>
                  <a:pt x="107316" y="298450"/>
                </a:lnTo>
                <a:lnTo>
                  <a:pt x="134631" y="264160"/>
                </a:lnTo>
                <a:lnTo>
                  <a:pt x="165200" y="234950"/>
                </a:lnTo>
                <a:lnTo>
                  <a:pt x="198655" y="208280"/>
                </a:lnTo>
                <a:lnTo>
                  <a:pt x="234628" y="185420"/>
                </a:lnTo>
                <a:lnTo>
                  <a:pt x="272752" y="166370"/>
                </a:lnTo>
                <a:lnTo>
                  <a:pt x="312657" y="151130"/>
                </a:lnTo>
                <a:lnTo>
                  <a:pt x="353977" y="140970"/>
                </a:lnTo>
                <a:lnTo>
                  <a:pt x="396343" y="134620"/>
                </a:lnTo>
                <a:lnTo>
                  <a:pt x="439386" y="132080"/>
                </a:lnTo>
                <a:lnTo>
                  <a:pt x="591588" y="132080"/>
                </a:lnTo>
                <a:lnTo>
                  <a:pt x="572717" y="124460"/>
                </a:lnTo>
                <a:lnTo>
                  <a:pt x="540493" y="114300"/>
                </a:lnTo>
                <a:lnTo>
                  <a:pt x="507317" y="107950"/>
                </a:lnTo>
                <a:lnTo>
                  <a:pt x="463442" y="101600"/>
                </a:lnTo>
                <a:lnTo>
                  <a:pt x="420840" y="100330"/>
                </a:lnTo>
                <a:close/>
              </a:path>
              <a:path w="964564" h="962660">
                <a:moveTo>
                  <a:pt x="814966" y="327660"/>
                </a:moveTo>
                <a:lnTo>
                  <a:pt x="662212" y="327660"/>
                </a:lnTo>
                <a:lnTo>
                  <a:pt x="693736" y="334010"/>
                </a:lnTo>
                <a:lnTo>
                  <a:pt x="725254" y="341630"/>
                </a:lnTo>
                <a:lnTo>
                  <a:pt x="756876" y="347980"/>
                </a:lnTo>
                <a:lnTo>
                  <a:pt x="788711" y="353060"/>
                </a:lnTo>
                <a:lnTo>
                  <a:pt x="806821" y="394970"/>
                </a:lnTo>
                <a:lnTo>
                  <a:pt x="819699" y="438150"/>
                </a:lnTo>
                <a:lnTo>
                  <a:pt x="827508" y="481330"/>
                </a:lnTo>
                <a:lnTo>
                  <a:pt x="830410" y="524510"/>
                </a:lnTo>
                <a:lnTo>
                  <a:pt x="828677" y="565150"/>
                </a:lnTo>
                <a:lnTo>
                  <a:pt x="828569" y="567690"/>
                </a:lnTo>
                <a:lnTo>
                  <a:pt x="822147" y="610870"/>
                </a:lnTo>
                <a:lnTo>
                  <a:pt x="811306" y="651510"/>
                </a:lnTo>
                <a:lnTo>
                  <a:pt x="796208" y="692150"/>
                </a:lnTo>
                <a:lnTo>
                  <a:pt x="777018" y="730250"/>
                </a:lnTo>
                <a:lnTo>
                  <a:pt x="753896" y="765810"/>
                </a:lnTo>
                <a:lnTo>
                  <a:pt x="727007" y="800100"/>
                </a:lnTo>
                <a:lnTo>
                  <a:pt x="696511" y="830580"/>
                </a:lnTo>
                <a:lnTo>
                  <a:pt x="662573" y="857250"/>
                </a:lnTo>
                <a:lnTo>
                  <a:pt x="625353" y="881380"/>
                </a:lnTo>
                <a:lnTo>
                  <a:pt x="585016" y="900430"/>
                </a:lnTo>
                <a:lnTo>
                  <a:pt x="541724" y="915670"/>
                </a:lnTo>
                <a:lnTo>
                  <a:pt x="496567" y="925830"/>
                </a:lnTo>
                <a:lnTo>
                  <a:pt x="452017" y="930910"/>
                </a:lnTo>
                <a:lnTo>
                  <a:pt x="589729" y="930910"/>
                </a:lnTo>
                <a:lnTo>
                  <a:pt x="630194" y="911860"/>
                </a:lnTo>
                <a:lnTo>
                  <a:pt x="692797" y="872490"/>
                </a:lnTo>
                <a:lnTo>
                  <a:pt x="748080" y="822960"/>
                </a:lnTo>
                <a:lnTo>
                  <a:pt x="794357" y="764540"/>
                </a:lnTo>
                <a:lnTo>
                  <a:pt x="813592" y="731520"/>
                </a:lnTo>
                <a:lnTo>
                  <a:pt x="843202" y="660400"/>
                </a:lnTo>
                <a:lnTo>
                  <a:pt x="853155" y="623570"/>
                </a:lnTo>
                <a:lnTo>
                  <a:pt x="859594" y="582930"/>
                </a:lnTo>
                <a:lnTo>
                  <a:pt x="862307" y="542290"/>
                </a:lnTo>
                <a:lnTo>
                  <a:pt x="861084" y="500380"/>
                </a:lnTo>
                <a:lnTo>
                  <a:pt x="855714" y="457200"/>
                </a:lnTo>
                <a:lnTo>
                  <a:pt x="838690" y="392430"/>
                </a:lnTo>
                <a:lnTo>
                  <a:pt x="812501" y="330200"/>
                </a:lnTo>
                <a:lnTo>
                  <a:pt x="814966" y="327660"/>
                </a:lnTo>
                <a:close/>
              </a:path>
              <a:path w="964564" h="962660">
                <a:moveTo>
                  <a:pt x="459328" y="250190"/>
                </a:moveTo>
                <a:lnTo>
                  <a:pt x="416559" y="250190"/>
                </a:lnTo>
                <a:lnTo>
                  <a:pt x="374329" y="255270"/>
                </a:lnTo>
                <a:lnTo>
                  <a:pt x="333428" y="267970"/>
                </a:lnTo>
                <a:lnTo>
                  <a:pt x="294647" y="284480"/>
                </a:lnTo>
                <a:lnTo>
                  <a:pt x="258775" y="308610"/>
                </a:lnTo>
                <a:lnTo>
                  <a:pt x="226603" y="336550"/>
                </a:lnTo>
                <a:lnTo>
                  <a:pt x="198921" y="370840"/>
                </a:lnTo>
                <a:lnTo>
                  <a:pt x="176518" y="408940"/>
                </a:lnTo>
                <a:lnTo>
                  <a:pt x="160186" y="453390"/>
                </a:lnTo>
                <a:lnTo>
                  <a:pt x="150962" y="497840"/>
                </a:lnTo>
                <a:lnTo>
                  <a:pt x="148935" y="539750"/>
                </a:lnTo>
                <a:lnTo>
                  <a:pt x="148874" y="541020"/>
                </a:lnTo>
                <a:lnTo>
                  <a:pt x="153387" y="584200"/>
                </a:lnTo>
                <a:lnTo>
                  <a:pt x="163969" y="623570"/>
                </a:lnTo>
                <a:lnTo>
                  <a:pt x="180086" y="660400"/>
                </a:lnTo>
                <a:lnTo>
                  <a:pt x="201205" y="694690"/>
                </a:lnTo>
                <a:lnTo>
                  <a:pt x="226791" y="725170"/>
                </a:lnTo>
                <a:lnTo>
                  <a:pt x="256311" y="753110"/>
                </a:lnTo>
                <a:lnTo>
                  <a:pt x="289232" y="774700"/>
                </a:lnTo>
                <a:lnTo>
                  <a:pt x="325020" y="793750"/>
                </a:lnTo>
                <a:lnTo>
                  <a:pt x="363142" y="806450"/>
                </a:lnTo>
                <a:lnTo>
                  <a:pt x="403064" y="812800"/>
                </a:lnTo>
                <a:lnTo>
                  <a:pt x="444252" y="814070"/>
                </a:lnTo>
                <a:lnTo>
                  <a:pt x="486173" y="808990"/>
                </a:lnTo>
                <a:lnTo>
                  <a:pt x="528293" y="797560"/>
                </a:lnTo>
                <a:lnTo>
                  <a:pt x="559633" y="782320"/>
                </a:lnTo>
                <a:lnTo>
                  <a:pt x="430912" y="782320"/>
                </a:lnTo>
                <a:lnTo>
                  <a:pt x="393517" y="779780"/>
                </a:lnTo>
                <a:lnTo>
                  <a:pt x="320830" y="758190"/>
                </a:lnTo>
                <a:lnTo>
                  <a:pt x="286889" y="737870"/>
                </a:lnTo>
                <a:lnTo>
                  <a:pt x="255450" y="711200"/>
                </a:lnTo>
                <a:lnTo>
                  <a:pt x="227189" y="676910"/>
                </a:lnTo>
                <a:lnTo>
                  <a:pt x="204945" y="640080"/>
                </a:lnTo>
                <a:lnTo>
                  <a:pt x="189835" y="603250"/>
                </a:lnTo>
                <a:lnTo>
                  <a:pt x="181418" y="565150"/>
                </a:lnTo>
                <a:lnTo>
                  <a:pt x="179252" y="528320"/>
                </a:lnTo>
                <a:lnTo>
                  <a:pt x="182897" y="491490"/>
                </a:lnTo>
                <a:lnTo>
                  <a:pt x="205857" y="422910"/>
                </a:lnTo>
                <a:lnTo>
                  <a:pt x="246770" y="363220"/>
                </a:lnTo>
                <a:lnTo>
                  <a:pt x="302109" y="317500"/>
                </a:lnTo>
                <a:lnTo>
                  <a:pt x="368348" y="288290"/>
                </a:lnTo>
                <a:lnTo>
                  <a:pt x="441961" y="279400"/>
                </a:lnTo>
                <a:lnTo>
                  <a:pt x="557316" y="279400"/>
                </a:lnTo>
                <a:lnTo>
                  <a:pt x="543324" y="271780"/>
                </a:lnTo>
                <a:lnTo>
                  <a:pt x="501846" y="257810"/>
                </a:lnTo>
                <a:lnTo>
                  <a:pt x="459328" y="250190"/>
                </a:lnTo>
                <a:close/>
              </a:path>
              <a:path w="964564" h="962660">
                <a:moveTo>
                  <a:pt x="660680" y="368300"/>
                </a:moveTo>
                <a:lnTo>
                  <a:pt x="619711" y="368300"/>
                </a:lnTo>
                <a:lnTo>
                  <a:pt x="642481" y="396240"/>
                </a:lnTo>
                <a:lnTo>
                  <a:pt x="660461" y="429260"/>
                </a:lnTo>
                <a:lnTo>
                  <a:pt x="673285" y="464820"/>
                </a:lnTo>
                <a:lnTo>
                  <a:pt x="680589" y="500380"/>
                </a:lnTo>
                <a:lnTo>
                  <a:pt x="682298" y="539750"/>
                </a:lnTo>
                <a:lnTo>
                  <a:pt x="682408" y="542290"/>
                </a:lnTo>
                <a:lnTo>
                  <a:pt x="677497" y="585470"/>
                </a:lnTo>
                <a:lnTo>
                  <a:pt x="666199" y="623570"/>
                </a:lnTo>
                <a:lnTo>
                  <a:pt x="649301" y="657860"/>
                </a:lnTo>
                <a:lnTo>
                  <a:pt x="627477" y="689610"/>
                </a:lnTo>
                <a:lnTo>
                  <a:pt x="571754" y="739140"/>
                </a:lnTo>
                <a:lnTo>
                  <a:pt x="504432" y="770890"/>
                </a:lnTo>
                <a:lnTo>
                  <a:pt x="430912" y="782320"/>
                </a:lnTo>
                <a:lnTo>
                  <a:pt x="559633" y="782320"/>
                </a:lnTo>
                <a:lnTo>
                  <a:pt x="609747" y="750570"/>
                </a:lnTo>
                <a:lnTo>
                  <a:pt x="643229" y="718820"/>
                </a:lnTo>
                <a:lnTo>
                  <a:pt x="670382" y="681990"/>
                </a:lnTo>
                <a:lnTo>
                  <a:pt x="691062" y="642620"/>
                </a:lnTo>
                <a:lnTo>
                  <a:pt x="705126" y="599440"/>
                </a:lnTo>
                <a:lnTo>
                  <a:pt x="712431" y="556260"/>
                </a:lnTo>
                <a:lnTo>
                  <a:pt x="712557" y="542290"/>
                </a:lnTo>
                <a:lnTo>
                  <a:pt x="712683" y="528320"/>
                </a:lnTo>
                <a:lnTo>
                  <a:pt x="712718" y="524510"/>
                </a:lnTo>
                <a:lnTo>
                  <a:pt x="712832" y="511810"/>
                </a:lnTo>
                <a:lnTo>
                  <a:pt x="706187" y="467360"/>
                </a:lnTo>
                <a:lnTo>
                  <a:pt x="692352" y="422910"/>
                </a:lnTo>
                <a:lnTo>
                  <a:pt x="671183" y="382270"/>
                </a:lnTo>
                <a:lnTo>
                  <a:pt x="660680" y="368300"/>
                </a:lnTo>
                <a:close/>
              </a:path>
              <a:path w="964564" h="962660">
                <a:moveTo>
                  <a:pt x="419712" y="431800"/>
                </a:moveTo>
                <a:lnTo>
                  <a:pt x="384676" y="443230"/>
                </a:lnTo>
                <a:lnTo>
                  <a:pt x="355279" y="466090"/>
                </a:lnTo>
                <a:lnTo>
                  <a:pt x="334077" y="508000"/>
                </a:lnTo>
                <a:lnTo>
                  <a:pt x="333852" y="524510"/>
                </a:lnTo>
                <a:lnTo>
                  <a:pt x="333800" y="528320"/>
                </a:lnTo>
                <a:lnTo>
                  <a:pt x="333696" y="535940"/>
                </a:lnTo>
                <a:lnTo>
                  <a:pt x="333575" y="544830"/>
                </a:lnTo>
                <a:lnTo>
                  <a:pt x="333471" y="552450"/>
                </a:lnTo>
                <a:lnTo>
                  <a:pt x="352055" y="593090"/>
                </a:lnTo>
                <a:lnTo>
                  <a:pt x="388420" y="622300"/>
                </a:lnTo>
                <a:lnTo>
                  <a:pt x="428133" y="632460"/>
                </a:lnTo>
                <a:lnTo>
                  <a:pt x="464678" y="626110"/>
                </a:lnTo>
                <a:lnTo>
                  <a:pt x="495577" y="608330"/>
                </a:lnTo>
                <a:lnTo>
                  <a:pt x="503170" y="599440"/>
                </a:lnTo>
                <a:lnTo>
                  <a:pt x="421005" y="599440"/>
                </a:lnTo>
                <a:lnTo>
                  <a:pt x="402060" y="594360"/>
                </a:lnTo>
                <a:lnTo>
                  <a:pt x="385474" y="582930"/>
                </a:lnTo>
                <a:lnTo>
                  <a:pt x="372627" y="567690"/>
                </a:lnTo>
                <a:lnTo>
                  <a:pt x="364902" y="549910"/>
                </a:lnTo>
                <a:lnTo>
                  <a:pt x="366714" y="513080"/>
                </a:lnTo>
                <a:lnTo>
                  <a:pt x="366839" y="510540"/>
                </a:lnTo>
                <a:lnTo>
                  <a:pt x="366964" y="508000"/>
                </a:lnTo>
                <a:lnTo>
                  <a:pt x="390111" y="476250"/>
                </a:lnTo>
                <a:lnTo>
                  <a:pt x="426027" y="463550"/>
                </a:lnTo>
                <a:lnTo>
                  <a:pt x="522303" y="463550"/>
                </a:lnTo>
                <a:lnTo>
                  <a:pt x="535291" y="450850"/>
                </a:lnTo>
                <a:lnTo>
                  <a:pt x="490553" y="450850"/>
                </a:lnTo>
                <a:lnTo>
                  <a:pt x="456350" y="434340"/>
                </a:lnTo>
                <a:lnTo>
                  <a:pt x="419712" y="431800"/>
                </a:lnTo>
                <a:close/>
              </a:path>
              <a:path w="964564" h="962660">
                <a:moveTo>
                  <a:pt x="523622" y="496570"/>
                </a:moveTo>
                <a:lnTo>
                  <a:pt x="488553" y="496570"/>
                </a:lnTo>
                <a:lnTo>
                  <a:pt x="491474" y="497840"/>
                </a:lnTo>
                <a:lnTo>
                  <a:pt x="499495" y="535940"/>
                </a:lnTo>
                <a:lnTo>
                  <a:pt x="488112" y="570230"/>
                </a:lnTo>
                <a:lnTo>
                  <a:pt x="460792" y="593090"/>
                </a:lnTo>
                <a:lnTo>
                  <a:pt x="421005" y="599440"/>
                </a:lnTo>
                <a:lnTo>
                  <a:pt x="503170" y="599440"/>
                </a:lnTo>
                <a:lnTo>
                  <a:pt x="518356" y="581660"/>
                </a:lnTo>
                <a:lnTo>
                  <a:pt x="530538" y="547370"/>
                </a:lnTo>
                <a:lnTo>
                  <a:pt x="529710" y="513080"/>
                </a:lnTo>
                <a:lnTo>
                  <a:pt x="529649" y="510540"/>
                </a:lnTo>
                <a:lnTo>
                  <a:pt x="523622" y="496570"/>
                </a:lnTo>
                <a:close/>
              </a:path>
              <a:path w="964564" h="962660">
                <a:moveTo>
                  <a:pt x="522303" y="463550"/>
                </a:moveTo>
                <a:lnTo>
                  <a:pt x="426027" y="463550"/>
                </a:lnTo>
                <a:lnTo>
                  <a:pt x="466396" y="473710"/>
                </a:lnTo>
                <a:lnTo>
                  <a:pt x="459811" y="482600"/>
                </a:lnTo>
                <a:lnTo>
                  <a:pt x="443883" y="497840"/>
                </a:lnTo>
                <a:lnTo>
                  <a:pt x="427018" y="513080"/>
                </a:lnTo>
                <a:lnTo>
                  <a:pt x="417623" y="524510"/>
                </a:lnTo>
                <a:lnTo>
                  <a:pt x="416202" y="534670"/>
                </a:lnTo>
                <a:lnTo>
                  <a:pt x="419565" y="542290"/>
                </a:lnTo>
                <a:lnTo>
                  <a:pt x="426643" y="547370"/>
                </a:lnTo>
                <a:lnTo>
                  <a:pt x="436366" y="547370"/>
                </a:lnTo>
                <a:lnTo>
                  <a:pt x="446201" y="539750"/>
                </a:lnTo>
                <a:lnTo>
                  <a:pt x="460572" y="525780"/>
                </a:lnTo>
                <a:lnTo>
                  <a:pt x="475410" y="509270"/>
                </a:lnTo>
                <a:lnTo>
                  <a:pt x="486647" y="499110"/>
                </a:lnTo>
                <a:lnTo>
                  <a:pt x="488270" y="497840"/>
                </a:lnTo>
                <a:lnTo>
                  <a:pt x="488553" y="496570"/>
                </a:lnTo>
                <a:lnTo>
                  <a:pt x="523622" y="496570"/>
                </a:lnTo>
                <a:lnTo>
                  <a:pt x="513212" y="472440"/>
                </a:lnTo>
                <a:lnTo>
                  <a:pt x="522303" y="463550"/>
                </a:lnTo>
                <a:close/>
              </a:path>
              <a:path w="964564" h="962660">
                <a:moveTo>
                  <a:pt x="557316" y="279400"/>
                </a:moveTo>
                <a:lnTo>
                  <a:pt x="441961" y="279400"/>
                </a:lnTo>
                <a:lnTo>
                  <a:pt x="480429" y="284480"/>
                </a:lnTo>
                <a:lnTo>
                  <a:pt x="519419" y="295910"/>
                </a:lnTo>
                <a:lnTo>
                  <a:pt x="558488" y="314960"/>
                </a:lnTo>
                <a:lnTo>
                  <a:pt x="568591" y="321310"/>
                </a:lnTo>
                <a:lnTo>
                  <a:pt x="587880" y="336550"/>
                </a:lnTo>
                <a:lnTo>
                  <a:pt x="597754" y="342900"/>
                </a:lnTo>
                <a:lnTo>
                  <a:pt x="490553" y="450850"/>
                </a:lnTo>
                <a:lnTo>
                  <a:pt x="535291" y="450850"/>
                </a:lnTo>
                <a:lnTo>
                  <a:pt x="619711" y="368300"/>
                </a:lnTo>
                <a:lnTo>
                  <a:pt x="660680" y="368300"/>
                </a:lnTo>
                <a:lnTo>
                  <a:pt x="642538" y="344170"/>
                </a:lnTo>
                <a:lnTo>
                  <a:pt x="646819" y="339090"/>
                </a:lnTo>
                <a:lnTo>
                  <a:pt x="651715" y="334010"/>
                </a:lnTo>
                <a:lnTo>
                  <a:pt x="656941" y="328930"/>
                </a:lnTo>
                <a:lnTo>
                  <a:pt x="662212" y="327660"/>
                </a:lnTo>
                <a:lnTo>
                  <a:pt x="814966" y="327660"/>
                </a:lnTo>
                <a:lnTo>
                  <a:pt x="821128" y="321310"/>
                </a:lnTo>
                <a:lnTo>
                  <a:pt x="619994" y="321310"/>
                </a:lnTo>
                <a:lnTo>
                  <a:pt x="582969" y="293370"/>
                </a:lnTo>
                <a:lnTo>
                  <a:pt x="557316" y="279400"/>
                </a:lnTo>
                <a:close/>
              </a:path>
              <a:path w="964564" h="962660">
                <a:moveTo>
                  <a:pt x="591588" y="132080"/>
                </a:moveTo>
                <a:lnTo>
                  <a:pt x="439386" y="132080"/>
                </a:lnTo>
                <a:lnTo>
                  <a:pt x="482739" y="135890"/>
                </a:lnTo>
                <a:lnTo>
                  <a:pt x="526035" y="143510"/>
                </a:lnTo>
                <a:lnTo>
                  <a:pt x="568904" y="156210"/>
                </a:lnTo>
                <a:lnTo>
                  <a:pt x="610978" y="175260"/>
                </a:lnTo>
                <a:lnTo>
                  <a:pt x="615911" y="207010"/>
                </a:lnTo>
                <a:lnTo>
                  <a:pt x="622506" y="238760"/>
                </a:lnTo>
                <a:lnTo>
                  <a:pt x="629719" y="269240"/>
                </a:lnTo>
                <a:lnTo>
                  <a:pt x="636506" y="300990"/>
                </a:lnTo>
                <a:lnTo>
                  <a:pt x="634498" y="306070"/>
                </a:lnTo>
                <a:lnTo>
                  <a:pt x="629939" y="312420"/>
                </a:lnTo>
                <a:lnTo>
                  <a:pt x="624535" y="316230"/>
                </a:lnTo>
                <a:lnTo>
                  <a:pt x="619994" y="321310"/>
                </a:lnTo>
                <a:lnTo>
                  <a:pt x="821128" y="321310"/>
                </a:lnTo>
                <a:lnTo>
                  <a:pt x="822360" y="320040"/>
                </a:lnTo>
                <a:lnTo>
                  <a:pt x="772879" y="320040"/>
                </a:lnTo>
                <a:lnTo>
                  <a:pt x="686631" y="299720"/>
                </a:lnTo>
                <a:lnTo>
                  <a:pt x="709385" y="276860"/>
                </a:lnTo>
                <a:lnTo>
                  <a:pt x="663469" y="276860"/>
                </a:lnTo>
                <a:lnTo>
                  <a:pt x="658690" y="254000"/>
                </a:lnTo>
                <a:lnTo>
                  <a:pt x="653584" y="231140"/>
                </a:lnTo>
                <a:lnTo>
                  <a:pt x="648809" y="208280"/>
                </a:lnTo>
                <a:lnTo>
                  <a:pt x="645019" y="186690"/>
                </a:lnTo>
                <a:lnTo>
                  <a:pt x="680845" y="151130"/>
                </a:lnTo>
                <a:lnTo>
                  <a:pt x="635030" y="151130"/>
                </a:lnTo>
                <a:lnTo>
                  <a:pt x="604168" y="137160"/>
                </a:lnTo>
                <a:lnTo>
                  <a:pt x="591588" y="132080"/>
                </a:lnTo>
                <a:close/>
              </a:path>
              <a:path w="964564" h="962660">
                <a:moveTo>
                  <a:pt x="961351" y="162560"/>
                </a:moveTo>
                <a:lnTo>
                  <a:pt x="830260" y="162560"/>
                </a:lnTo>
                <a:lnTo>
                  <a:pt x="914582" y="180340"/>
                </a:lnTo>
                <a:lnTo>
                  <a:pt x="911702" y="186690"/>
                </a:lnTo>
                <a:lnTo>
                  <a:pt x="779308" y="318770"/>
                </a:lnTo>
                <a:lnTo>
                  <a:pt x="772879" y="320040"/>
                </a:lnTo>
                <a:lnTo>
                  <a:pt x="822360" y="320040"/>
                </a:lnTo>
                <a:lnTo>
                  <a:pt x="962853" y="175260"/>
                </a:lnTo>
                <a:lnTo>
                  <a:pt x="963983" y="168910"/>
                </a:lnTo>
                <a:lnTo>
                  <a:pt x="961351" y="162560"/>
                </a:lnTo>
                <a:close/>
              </a:path>
              <a:path w="964564" h="962660">
                <a:moveTo>
                  <a:pt x="814454" y="49530"/>
                </a:moveTo>
                <a:lnTo>
                  <a:pt x="783204" y="49530"/>
                </a:lnTo>
                <a:lnTo>
                  <a:pt x="801475" y="139700"/>
                </a:lnTo>
                <a:lnTo>
                  <a:pt x="663469" y="276860"/>
                </a:lnTo>
                <a:lnTo>
                  <a:pt x="709385" y="276860"/>
                </a:lnTo>
                <a:lnTo>
                  <a:pt x="821893" y="163830"/>
                </a:lnTo>
                <a:lnTo>
                  <a:pt x="830260" y="162560"/>
                </a:lnTo>
                <a:lnTo>
                  <a:pt x="961351" y="162560"/>
                </a:lnTo>
                <a:lnTo>
                  <a:pt x="960298" y="160020"/>
                </a:lnTo>
                <a:lnTo>
                  <a:pt x="953691" y="157480"/>
                </a:lnTo>
                <a:lnTo>
                  <a:pt x="850835" y="135890"/>
                </a:lnTo>
                <a:lnTo>
                  <a:pt x="860854" y="125730"/>
                </a:lnTo>
                <a:lnTo>
                  <a:pt x="872744" y="113030"/>
                </a:lnTo>
                <a:lnTo>
                  <a:pt x="827673" y="113030"/>
                </a:lnTo>
                <a:lnTo>
                  <a:pt x="814454" y="49530"/>
                </a:lnTo>
                <a:close/>
              </a:path>
              <a:path w="964564" h="962660">
                <a:moveTo>
                  <a:pt x="797329" y="0"/>
                </a:moveTo>
                <a:lnTo>
                  <a:pt x="790156" y="1270"/>
                </a:lnTo>
                <a:lnTo>
                  <a:pt x="763007" y="22860"/>
                </a:lnTo>
                <a:lnTo>
                  <a:pt x="666780" y="120650"/>
                </a:lnTo>
                <a:lnTo>
                  <a:pt x="635030" y="151130"/>
                </a:lnTo>
                <a:lnTo>
                  <a:pt x="680845" y="151130"/>
                </a:lnTo>
                <a:lnTo>
                  <a:pt x="783204" y="49530"/>
                </a:lnTo>
                <a:lnTo>
                  <a:pt x="814454" y="49530"/>
                </a:lnTo>
                <a:lnTo>
                  <a:pt x="806522" y="11430"/>
                </a:lnTo>
                <a:lnTo>
                  <a:pt x="803873" y="5080"/>
                </a:lnTo>
                <a:lnTo>
                  <a:pt x="797329" y="0"/>
                </a:lnTo>
                <a:close/>
              </a:path>
              <a:path w="964564" h="962660">
                <a:moveTo>
                  <a:pt x="868730" y="87630"/>
                </a:moveTo>
                <a:lnTo>
                  <a:pt x="857058" y="87630"/>
                </a:lnTo>
                <a:lnTo>
                  <a:pt x="846607" y="93980"/>
                </a:lnTo>
                <a:lnTo>
                  <a:pt x="836954" y="104140"/>
                </a:lnTo>
                <a:lnTo>
                  <a:pt x="827673" y="113030"/>
                </a:lnTo>
                <a:lnTo>
                  <a:pt x="872744" y="113030"/>
                </a:lnTo>
                <a:lnTo>
                  <a:pt x="878154" y="99060"/>
                </a:lnTo>
                <a:lnTo>
                  <a:pt x="868730" y="87630"/>
                </a:lnTo>
                <a:close/>
              </a:path>
            </a:pathLst>
          </a:custGeom>
          <a:solidFill>
            <a:srgbClr val="1D6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12531" y="2994337"/>
            <a:ext cx="2051685" cy="1913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Aplicación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fácil</a:t>
            </a:r>
            <a:r>
              <a:rPr sz="2450" b="1" spc="25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y</a:t>
            </a:r>
            <a:r>
              <a:rPr sz="2450" spc="4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rápida </a:t>
            </a: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absorción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sin</a:t>
            </a:r>
            <a:r>
              <a:rPr sz="2450" spc="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sensación pegajosa</a:t>
            </a:r>
            <a:r>
              <a:rPr sz="2175" spc="-15" baseline="30651">
                <a:solidFill>
                  <a:srgbClr val="7F8487"/>
                </a:solidFill>
                <a:latin typeface="Noto Sans"/>
                <a:cs typeface="Noto Sans"/>
              </a:rPr>
              <a:t>3,4</a:t>
            </a:r>
            <a:endParaRPr sz="2175" baseline="30651">
              <a:latin typeface="Noto Sans"/>
              <a:cs typeface="Noto San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787" y="3502125"/>
            <a:ext cx="1231587" cy="10325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158611" y="2851779"/>
            <a:ext cx="2507615" cy="2291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2450" b="1" spc="-10">
                <a:solidFill>
                  <a:srgbClr val="1D6A85"/>
                </a:solidFill>
                <a:latin typeface="Noto Sans"/>
                <a:cs typeface="Noto Sans"/>
              </a:rPr>
              <a:t>Mayor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satisfacción</a:t>
            </a:r>
            <a:r>
              <a:rPr sz="2450" b="1" spc="15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 b="1" spc="-25">
                <a:solidFill>
                  <a:srgbClr val="1D6A85"/>
                </a:solidFill>
                <a:latin typeface="Noto Sans"/>
                <a:cs typeface="Noto Sans"/>
              </a:rPr>
              <a:t>del </a:t>
            </a:r>
            <a:r>
              <a:rPr sz="2450" b="1">
                <a:solidFill>
                  <a:srgbClr val="1D6A85"/>
                </a:solidFill>
                <a:latin typeface="Noto Sans"/>
                <a:cs typeface="Noto Sans"/>
              </a:rPr>
              <a:t>paciente</a:t>
            </a:r>
            <a:r>
              <a:rPr sz="2450" b="1" spc="70">
                <a:solidFill>
                  <a:srgbClr val="1D6A85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con</a:t>
            </a:r>
            <a:r>
              <a:rPr sz="2450" spc="8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el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tratamiento</a:t>
            </a:r>
            <a:r>
              <a:rPr sz="2450" spc="-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que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las</a:t>
            </a:r>
            <a:r>
              <a:rPr sz="2450" spc="4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fórmulas</a:t>
            </a:r>
            <a:r>
              <a:rPr sz="2450" spc="60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25">
                <a:solidFill>
                  <a:srgbClr val="7F8487"/>
                </a:solidFill>
                <a:latin typeface="Noto Sans"/>
                <a:cs typeface="Noto Sans"/>
              </a:rPr>
              <a:t>en </a:t>
            </a:r>
            <a:r>
              <a:rPr sz="2450">
                <a:solidFill>
                  <a:srgbClr val="7F8487"/>
                </a:solidFill>
                <a:latin typeface="Noto Sans"/>
                <a:cs typeface="Noto Sans"/>
              </a:rPr>
              <a:t>gel y</a:t>
            </a:r>
            <a:r>
              <a:rPr sz="2450" spc="15">
                <a:solidFill>
                  <a:srgbClr val="7F8487"/>
                </a:solidFill>
                <a:latin typeface="Noto Sans"/>
                <a:cs typeface="Noto Sans"/>
              </a:rPr>
              <a:t> </a:t>
            </a:r>
            <a:r>
              <a:rPr sz="2450" spc="-10">
                <a:solidFill>
                  <a:srgbClr val="7F8487"/>
                </a:solidFill>
                <a:latin typeface="Noto Sans"/>
                <a:cs typeface="Noto Sans"/>
              </a:rPr>
              <a:t>espuma</a:t>
            </a:r>
            <a:r>
              <a:rPr sz="2175" spc="-15" baseline="30651">
                <a:solidFill>
                  <a:srgbClr val="7F8487"/>
                </a:solidFill>
                <a:latin typeface="Noto Sans"/>
                <a:cs typeface="Noto Sans"/>
              </a:rPr>
              <a:t>5,6</a:t>
            </a:r>
            <a:endParaRPr sz="2175" baseline="30651">
              <a:latin typeface="Noto Sans"/>
              <a:cs typeface="Noto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79192" y="3488655"/>
            <a:ext cx="956310" cy="1062990"/>
          </a:xfrm>
          <a:custGeom>
            <a:avLst/>
            <a:gdLst/>
            <a:ahLst/>
            <a:cxnLst/>
            <a:rect l="l" t="t" r="r" b="b"/>
            <a:pathLst>
              <a:path w="956309" h="1062989">
                <a:moveTo>
                  <a:pt x="309067" y="405193"/>
                </a:moveTo>
                <a:lnTo>
                  <a:pt x="273761" y="376389"/>
                </a:lnTo>
                <a:lnTo>
                  <a:pt x="267677" y="375246"/>
                </a:lnTo>
                <a:lnTo>
                  <a:pt x="267677" y="410235"/>
                </a:lnTo>
                <a:lnTo>
                  <a:pt x="258597" y="422122"/>
                </a:lnTo>
                <a:lnTo>
                  <a:pt x="248285" y="433489"/>
                </a:lnTo>
                <a:lnTo>
                  <a:pt x="237820" y="444652"/>
                </a:lnTo>
                <a:lnTo>
                  <a:pt x="228282" y="455955"/>
                </a:lnTo>
                <a:lnTo>
                  <a:pt x="222796" y="464312"/>
                </a:lnTo>
                <a:lnTo>
                  <a:pt x="220256" y="471373"/>
                </a:lnTo>
                <a:lnTo>
                  <a:pt x="219646" y="479005"/>
                </a:lnTo>
                <a:lnTo>
                  <a:pt x="219951" y="489115"/>
                </a:lnTo>
                <a:lnTo>
                  <a:pt x="220941" y="502589"/>
                </a:lnTo>
                <a:lnTo>
                  <a:pt x="222694" y="516572"/>
                </a:lnTo>
                <a:lnTo>
                  <a:pt x="224612" y="530580"/>
                </a:lnTo>
                <a:lnTo>
                  <a:pt x="226148" y="544169"/>
                </a:lnTo>
                <a:lnTo>
                  <a:pt x="206832" y="536765"/>
                </a:lnTo>
                <a:lnTo>
                  <a:pt x="185826" y="526821"/>
                </a:lnTo>
                <a:lnTo>
                  <a:pt x="164719" y="519061"/>
                </a:lnTo>
                <a:lnTo>
                  <a:pt x="145122" y="518198"/>
                </a:lnTo>
                <a:lnTo>
                  <a:pt x="132194" y="523405"/>
                </a:lnTo>
                <a:lnTo>
                  <a:pt x="111734" y="532803"/>
                </a:lnTo>
                <a:lnTo>
                  <a:pt x="92392" y="541401"/>
                </a:lnTo>
                <a:lnTo>
                  <a:pt x="82854" y="544169"/>
                </a:lnTo>
                <a:lnTo>
                  <a:pt x="88633" y="468807"/>
                </a:lnTo>
                <a:lnTo>
                  <a:pt x="77597" y="452983"/>
                </a:lnTo>
                <a:lnTo>
                  <a:pt x="64985" y="438238"/>
                </a:lnTo>
                <a:lnTo>
                  <a:pt x="51841" y="423887"/>
                </a:lnTo>
                <a:lnTo>
                  <a:pt x="39230" y="409194"/>
                </a:lnTo>
                <a:lnTo>
                  <a:pt x="50139" y="406069"/>
                </a:lnTo>
                <a:lnTo>
                  <a:pt x="72771" y="401574"/>
                </a:lnTo>
                <a:lnTo>
                  <a:pt x="97053" y="396214"/>
                </a:lnTo>
                <a:lnTo>
                  <a:pt x="112991" y="390499"/>
                </a:lnTo>
                <a:lnTo>
                  <a:pt x="123558" y="377304"/>
                </a:lnTo>
                <a:lnTo>
                  <a:pt x="136410" y="355523"/>
                </a:lnTo>
                <a:lnTo>
                  <a:pt x="147929" y="335140"/>
                </a:lnTo>
                <a:lnTo>
                  <a:pt x="154495" y="326123"/>
                </a:lnTo>
                <a:lnTo>
                  <a:pt x="164592" y="341083"/>
                </a:lnTo>
                <a:lnTo>
                  <a:pt x="175069" y="360730"/>
                </a:lnTo>
                <a:lnTo>
                  <a:pt x="185928" y="379399"/>
                </a:lnTo>
                <a:lnTo>
                  <a:pt x="197167" y="391439"/>
                </a:lnTo>
                <a:lnTo>
                  <a:pt x="212293" y="396214"/>
                </a:lnTo>
                <a:lnTo>
                  <a:pt x="257594" y="406234"/>
                </a:lnTo>
                <a:lnTo>
                  <a:pt x="267677" y="410235"/>
                </a:lnTo>
                <a:lnTo>
                  <a:pt x="267677" y="375246"/>
                </a:lnTo>
                <a:lnTo>
                  <a:pt x="233692" y="368858"/>
                </a:lnTo>
                <a:lnTo>
                  <a:pt x="214934" y="363270"/>
                </a:lnTo>
                <a:lnTo>
                  <a:pt x="199885" y="339852"/>
                </a:lnTo>
                <a:lnTo>
                  <a:pt x="192087" y="326123"/>
                </a:lnTo>
                <a:lnTo>
                  <a:pt x="181889" y="308178"/>
                </a:lnTo>
                <a:lnTo>
                  <a:pt x="160896" y="286715"/>
                </a:lnTo>
                <a:lnTo>
                  <a:pt x="136855" y="293916"/>
                </a:lnTo>
                <a:lnTo>
                  <a:pt x="126580" y="309194"/>
                </a:lnTo>
                <a:lnTo>
                  <a:pt x="114617" y="330974"/>
                </a:lnTo>
                <a:lnTo>
                  <a:pt x="103073" y="351574"/>
                </a:lnTo>
                <a:lnTo>
                  <a:pt x="94056" y="363270"/>
                </a:lnTo>
                <a:lnTo>
                  <a:pt x="75565" y="368719"/>
                </a:lnTo>
                <a:lnTo>
                  <a:pt x="55854" y="372706"/>
                </a:lnTo>
                <a:lnTo>
                  <a:pt x="36537" y="376389"/>
                </a:lnTo>
                <a:lnTo>
                  <a:pt x="18376" y="381063"/>
                </a:lnTo>
                <a:lnTo>
                  <a:pt x="8648" y="386067"/>
                </a:lnTo>
                <a:lnTo>
                  <a:pt x="2311" y="393534"/>
                </a:lnTo>
                <a:lnTo>
                  <a:pt x="0" y="402958"/>
                </a:lnTo>
                <a:lnTo>
                  <a:pt x="2336" y="413880"/>
                </a:lnTo>
                <a:lnTo>
                  <a:pt x="57404" y="479005"/>
                </a:lnTo>
                <a:lnTo>
                  <a:pt x="49733" y="556209"/>
                </a:lnTo>
                <a:lnTo>
                  <a:pt x="67729" y="581177"/>
                </a:lnTo>
                <a:lnTo>
                  <a:pt x="85775" y="578345"/>
                </a:lnTo>
                <a:lnTo>
                  <a:pt x="110147" y="568096"/>
                </a:lnTo>
                <a:lnTo>
                  <a:pt x="134988" y="556399"/>
                </a:lnTo>
                <a:lnTo>
                  <a:pt x="154495" y="549249"/>
                </a:lnTo>
                <a:lnTo>
                  <a:pt x="173736" y="556209"/>
                </a:lnTo>
                <a:lnTo>
                  <a:pt x="197700" y="567613"/>
                </a:lnTo>
                <a:lnTo>
                  <a:pt x="221208" y="577811"/>
                </a:lnTo>
                <a:lnTo>
                  <a:pt x="239153" y="581177"/>
                </a:lnTo>
                <a:lnTo>
                  <a:pt x="240436" y="580669"/>
                </a:lnTo>
                <a:lnTo>
                  <a:pt x="246608" y="578345"/>
                </a:lnTo>
                <a:lnTo>
                  <a:pt x="247256" y="577811"/>
                </a:lnTo>
                <a:lnTo>
                  <a:pt x="252958" y="572808"/>
                </a:lnTo>
                <a:lnTo>
                  <a:pt x="257302" y="565594"/>
                </a:lnTo>
                <a:lnTo>
                  <a:pt x="258965" y="557707"/>
                </a:lnTo>
                <a:lnTo>
                  <a:pt x="258165" y="549249"/>
                </a:lnTo>
                <a:lnTo>
                  <a:pt x="257670" y="544169"/>
                </a:lnTo>
                <a:lnTo>
                  <a:pt x="251421" y="479183"/>
                </a:lnTo>
                <a:lnTo>
                  <a:pt x="305943" y="415239"/>
                </a:lnTo>
                <a:lnTo>
                  <a:pt x="309067" y="405193"/>
                </a:lnTo>
                <a:close/>
              </a:path>
              <a:path w="956309" h="1062989">
                <a:moveTo>
                  <a:pt x="694524" y="160388"/>
                </a:moveTo>
                <a:lnTo>
                  <a:pt x="662952" y="136131"/>
                </a:lnTo>
                <a:lnTo>
                  <a:pt x="638175" y="131000"/>
                </a:lnTo>
                <a:lnTo>
                  <a:pt x="631520" y="132613"/>
                </a:lnTo>
                <a:lnTo>
                  <a:pt x="625919" y="136893"/>
                </a:lnTo>
                <a:lnTo>
                  <a:pt x="622312" y="142887"/>
                </a:lnTo>
                <a:lnTo>
                  <a:pt x="621652" y="149656"/>
                </a:lnTo>
                <a:lnTo>
                  <a:pt x="628713" y="160020"/>
                </a:lnTo>
                <a:lnTo>
                  <a:pt x="640892" y="164338"/>
                </a:lnTo>
                <a:lnTo>
                  <a:pt x="652056" y="166725"/>
                </a:lnTo>
                <a:lnTo>
                  <a:pt x="656094" y="171323"/>
                </a:lnTo>
                <a:lnTo>
                  <a:pt x="587616" y="248246"/>
                </a:lnTo>
                <a:lnTo>
                  <a:pt x="580148" y="261556"/>
                </a:lnTo>
                <a:lnTo>
                  <a:pt x="581113" y="291172"/>
                </a:lnTo>
                <a:lnTo>
                  <a:pt x="583438" y="320852"/>
                </a:lnTo>
                <a:lnTo>
                  <a:pt x="589622" y="380072"/>
                </a:lnTo>
                <a:lnTo>
                  <a:pt x="476605" y="334505"/>
                </a:lnTo>
                <a:lnTo>
                  <a:pt x="365328" y="380072"/>
                </a:lnTo>
                <a:lnTo>
                  <a:pt x="375666" y="277266"/>
                </a:lnTo>
                <a:lnTo>
                  <a:pt x="375932" y="269278"/>
                </a:lnTo>
                <a:lnTo>
                  <a:pt x="374713" y="261772"/>
                </a:lnTo>
                <a:lnTo>
                  <a:pt x="371894" y="254749"/>
                </a:lnTo>
                <a:lnTo>
                  <a:pt x="367334" y="248246"/>
                </a:lnTo>
                <a:lnTo>
                  <a:pt x="298856" y="171323"/>
                </a:lnTo>
                <a:lnTo>
                  <a:pt x="302412" y="166611"/>
                </a:lnTo>
                <a:lnTo>
                  <a:pt x="330682" y="160058"/>
                </a:lnTo>
                <a:lnTo>
                  <a:pt x="359384" y="154127"/>
                </a:lnTo>
                <a:lnTo>
                  <a:pt x="387743" y="147281"/>
                </a:lnTo>
                <a:lnTo>
                  <a:pt x="415036" y="137985"/>
                </a:lnTo>
                <a:lnTo>
                  <a:pt x="428764" y="119100"/>
                </a:lnTo>
                <a:lnTo>
                  <a:pt x="448005" y="85966"/>
                </a:lnTo>
                <a:lnTo>
                  <a:pt x="466115" y="54203"/>
                </a:lnTo>
                <a:lnTo>
                  <a:pt x="476465" y="39458"/>
                </a:lnTo>
                <a:lnTo>
                  <a:pt x="479348" y="38773"/>
                </a:lnTo>
                <a:lnTo>
                  <a:pt x="480009" y="41160"/>
                </a:lnTo>
                <a:lnTo>
                  <a:pt x="481304" y="42900"/>
                </a:lnTo>
                <a:lnTo>
                  <a:pt x="495757" y="65189"/>
                </a:lnTo>
                <a:lnTo>
                  <a:pt x="522732" y="113690"/>
                </a:lnTo>
                <a:lnTo>
                  <a:pt x="537603" y="136144"/>
                </a:lnTo>
                <a:lnTo>
                  <a:pt x="551370" y="143471"/>
                </a:lnTo>
                <a:lnTo>
                  <a:pt x="569722" y="148120"/>
                </a:lnTo>
                <a:lnTo>
                  <a:pt x="586041" y="146202"/>
                </a:lnTo>
                <a:lnTo>
                  <a:pt x="593763" y="133807"/>
                </a:lnTo>
                <a:lnTo>
                  <a:pt x="590435" y="123825"/>
                </a:lnTo>
                <a:lnTo>
                  <a:pt x="581190" y="118160"/>
                </a:lnTo>
                <a:lnTo>
                  <a:pt x="559549" y="112128"/>
                </a:lnTo>
                <a:lnTo>
                  <a:pt x="497916" y="9664"/>
                </a:lnTo>
                <a:lnTo>
                  <a:pt x="485787" y="0"/>
                </a:lnTo>
                <a:lnTo>
                  <a:pt x="469163" y="0"/>
                </a:lnTo>
                <a:lnTo>
                  <a:pt x="457034" y="9664"/>
                </a:lnTo>
                <a:lnTo>
                  <a:pt x="394271" y="113068"/>
                </a:lnTo>
                <a:lnTo>
                  <a:pt x="278104" y="140220"/>
                </a:lnTo>
                <a:lnTo>
                  <a:pt x="265645" y="148691"/>
                </a:lnTo>
                <a:lnTo>
                  <a:pt x="260388" y="160096"/>
                </a:lnTo>
                <a:lnTo>
                  <a:pt x="261912" y="172986"/>
                </a:lnTo>
                <a:lnTo>
                  <a:pt x="269824" y="185839"/>
                </a:lnTo>
                <a:lnTo>
                  <a:pt x="344043" y="271297"/>
                </a:lnTo>
                <a:lnTo>
                  <a:pt x="334175" y="370763"/>
                </a:lnTo>
                <a:lnTo>
                  <a:pt x="333667" y="388048"/>
                </a:lnTo>
                <a:lnTo>
                  <a:pt x="337959" y="403047"/>
                </a:lnTo>
                <a:lnTo>
                  <a:pt x="348183" y="412838"/>
                </a:lnTo>
                <a:lnTo>
                  <a:pt x="365429" y="414502"/>
                </a:lnTo>
                <a:lnTo>
                  <a:pt x="478358" y="367652"/>
                </a:lnTo>
                <a:lnTo>
                  <a:pt x="594804" y="415582"/>
                </a:lnTo>
                <a:lnTo>
                  <a:pt x="603161" y="414185"/>
                </a:lnTo>
                <a:lnTo>
                  <a:pt x="611162" y="409689"/>
                </a:lnTo>
                <a:lnTo>
                  <a:pt x="617448" y="403123"/>
                </a:lnTo>
                <a:lnTo>
                  <a:pt x="620674" y="395554"/>
                </a:lnTo>
                <a:lnTo>
                  <a:pt x="619594" y="364439"/>
                </a:lnTo>
                <a:lnTo>
                  <a:pt x="617054" y="333362"/>
                </a:lnTo>
                <a:lnTo>
                  <a:pt x="610908" y="271297"/>
                </a:lnTo>
                <a:lnTo>
                  <a:pt x="691019" y="177203"/>
                </a:lnTo>
                <a:lnTo>
                  <a:pt x="694385" y="169100"/>
                </a:lnTo>
                <a:lnTo>
                  <a:pt x="694524" y="160388"/>
                </a:lnTo>
                <a:close/>
              </a:path>
              <a:path w="956309" h="1062989">
                <a:moveTo>
                  <a:pt x="911898" y="690981"/>
                </a:moveTo>
                <a:lnTo>
                  <a:pt x="902881" y="666623"/>
                </a:lnTo>
                <a:lnTo>
                  <a:pt x="897115" y="651065"/>
                </a:lnTo>
                <a:lnTo>
                  <a:pt x="878916" y="639025"/>
                </a:lnTo>
                <a:lnTo>
                  <a:pt x="857567" y="635012"/>
                </a:lnTo>
                <a:lnTo>
                  <a:pt x="836218" y="639025"/>
                </a:lnTo>
                <a:lnTo>
                  <a:pt x="818019" y="651065"/>
                </a:lnTo>
                <a:lnTo>
                  <a:pt x="805662" y="668794"/>
                </a:lnTo>
                <a:lnTo>
                  <a:pt x="798588" y="653529"/>
                </a:lnTo>
                <a:lnTo>
                  <a:pt x="790384" y="635825"/>
                </a:lnTo>
                <a:lnTo>
                  <a:pt x="774611" y="628345"/>
                </a:lnTo>
                <a:lnTo>
                  <a:pt x="774611" y="676630"/>
                </a:lnTo>
                <a:lnTo>
                  <a:pt x="774585" y="692962"/>
                </a:lnTo>
                <a:lnTo>
                  <a:pt x="774484" y="696988"/>
                </a:lnTo>
                <a:lnTo>
                  <a:pt x="774230" y="704596"/>
                </a:lnTo>
                <a:lnTo>
                  <a:pt x="774179" y="706107"/>
                </a:lnTo>
                <a:lnTo>
                  <a:pt x="774052" y="709917"/>
                </a:lnTo>
                <a:lnTo>
                  <a:pt x="671080" y="772058"/>
                </a:lnTo>
                <a:lnTo>
                  <a:pt x="661022" y="775893"/>
                </a:lnTo>
                <a:lnTo>
                  <a:pt x="650582" y="778776"/>
                </a:lnTo>
                <a:lnTo>
                  <a:pt x="639216" y="780630"/>
                </a:lnTo>
                <a:lnTo>
                  <a:pt x="637082" y="780630"/>
                </a:lnTo>
                <a:lnTo>
                  <a:pt x="629094" y="780948"/>
                </a:lnTo>
                <a:lnTo>
                  <a:pt x="713308" y="716648"/>
                </a:lnTo>
                <a:lnTo>
                  <a:pt x="731481" y="679831"/>
                </a:lnTo>
                <a:lnTo>
                  <a:pt x="735850" y="664946"/>
                </a:lnTo>
                <a:lnTo>
                  <a:pt x="737565" y="662698"/>
                </a:lnTo>
                <a:lnTo>
                  <a:pt x="744169" y="654253"/>
                </a:lnTo>
                <a:lnTo>
                  <a:pt x="759574" y="653529"/>
                </a:lnTo>
                <a:lnTo>
                  <a:pt x="771144" y="662698"/>
                </a:lnTo>
                <a:lnTo>
                  <a:pt x="774611" y="676630"/>
                </a:lnTo>
                <a:lnTo>
                  <a:pt x="774611" y="628345"/>
                </a:lnTo>
                <a:lnTo>
                  <a:pt x="760196" y="621487"/>
                </a:lnTo>
                <a:lnTo>
                  <a:pt x="727405" y="627557"/>
                </a:lnTo>
                <a:lnTo>
                  <a:pt x="704329" y="655764"/>
                </a:lnTo>
                <a:lnTo>
                  <a:pt x="701916" y="664946"/>
                </a:lnTo>
                <a:lnTo>
                  <a:pt x="700011" y="674433"/>
                </a:lnTo>
                <a:lnTo>
                  <a:pt x="697382" y="683234"/>
                </a:lnTo>
                <a:lnTo>
                  <a:pt x="697293" y="683539"/>
                </a:lnTo>
                <a:lnTo>
                  <a:pt x="692429" y="691642"/>
                </a:lnTo>
                <a:lnTo>
                  <a:pt x="682891" y="675055"/>
                </a:lnTo>
                <a:lnTo>
                  <a:pt x="672706" y="657377"/>
                </a:lnTo>
                <a:lnTo>
                  <a:pt x="662076" y="652856"/>
                </a:lnTo>
                <a:lnTo>
                  <a:pt x="662076" y="715162"/>
                </a:lnTo>
                <a:lnTo>
                  <a:pt x="643991" y="728065"/>
                </a:lnTo>
                <a:lnTo>
                  <a:pt x="588429" y="771563"/>
                </a:lnTo>
                <a:lnTo>
                  <a:pt x="574065" y="780961"/>
                </a:lnTo>
                <a:lnTo>
                  <a:pt x="533552" y="780961"/>
                </a:lnTo>
                <a:lnTo>
                  <a:pt x="532803" y="777494"/>
                </a:lnTo>
                <a:lnTo>
                  <a:pt x="534657" y="776757"/>
                </a:lnTo>
                <a:lnTo>
                  <a:pt x="536702" y="774750"/>
                </a:lnTo>
                <a:lnTo>
                  <a:pt x="554062" y="761530"/>
                </a:lnTo>
                <a:lnTo>
                  <a:pt x="571906" y="750557"/>
                </a:lnTo>
                <a:lnTo>
                  <a:pt x="587502" y="737463"/>
                </a:lnTo>
                <a:lnTo>
                  <a:pt x="588073" y="736968"/>
                </a:lnTo>
                <a:lnTo>
                  <a:pt x="600405" y="715924"/>
                </a:lnTo>
                <a:lnTo>
                  <a:pt x="603364" y="704596"/>
                </a:lnTo>
                <a:lnTo>
                  <a:pt x="606107" y="693127"/>
                </a:lnTo>
                <a:lnTo>
                  <a:pt x="611238" y="683234"/>
                </a:lnTo>
                <a:lnTo>
                  <a:pt x="621347" y="676630"/>
                </a:lnTo>
                <a:lnTo>
                  <a:pt x="640003" y="675055"/>
                </a:lnTo>
                <a:lnTo>
                  <a:pt x="652830" y="682739"/>
                </a:lnTo>
                <a:lnTo>
                  <a:pt x="660107" y="696988"/>
                </a:lnTo>
                <a:lnTo>
                  <a:pt x="661911" y="713613"/>
                </a:lnTo>
                <a:lnTo>
                  <a:pt x="661987" y="714362"/>
                </a:lnTo>
                <a:lnTo>
                  <a:pt x="662076" y="715162"/>
                </a:lnTo>
                <a:lnTo>
                  <a:pt x="662076" y="652856"/>
                </a:lnTo>
                <a:lnTo>
                  <a:pt x="638517" y="642797"/>
                </a:lnTo>
                <a:lnTo>
                  <a:pt x="576783" y="679831"/>
                </a:lnTo>
                <a:lnTo>
                  <a:pt x="572401" y="697445"/>
                </a:lnTo>
                <a:lnTo>
                  <a:pt x="570141" y="705383"/>
                </a:lnTo>
                <a:lnTo>
                  <a:pt x="540207" y="734491"/>
                </a:lnTo>
                <a:lnTo>
                  <a:pt x="534746" y="737311"/>
                </a:lnTo>
                <a:lnTo>
                  <a:pt x="533539" y="736168"/>
                </a:lnTo>
                <a:lnTo>
                  <a:pt x="506133" y="710679"/>
                </a:lnTo>
                <a:lnTo>
                  <a:pt x="478548" y="706843"/>
                </a:lnTo>
                <a:lnTo>
                  <a:pt x="475869" y="706475"/>
                </a:lnTo>
                <a:lnTo>
                  <a:pt x="468045" y="705383"/>
                </a:lnTo>
                <a:lnTo>
                  <a:pt x="426643" y="706475"/>
                </a:lnTo>
                <a:lnTo>
                  <a:pt x="388086" y="698995"/>
                </a:lnTo>
                <a:lnTo>
                  <a:pt x="381596" y="695896"/>
                </a:lnTo>
                <a:lnTo>
                  <a:pt x="376745" y="690295"/>
                </a:lnTo>
                <a:lnTo>
                  <a:pt x="370903" y="687095"/>
                </a:lnTo>
                <a:lnTo>
                  <a:pt x="348843" y="677964"/>
                </a:lnTo>
                <a:lnTo>
                  <a:pt x="327190" y="674839"/>
                </a:lnTo>
                <a:lnTo>
                  <a:pt x="305396" y="677329"/>
                </a:lnTo>
                <a:lnTo>
                  <a:pt x="282905" y="685050"/>
                </a:lnTo>
                <a:lnTo>
                  <a:pt x="263029" y="694944"/>
                </a:lnTo>
                <a:lnTo>
                  <a:pt x="223964" y="716927"/>
                </a:lnTo>
                <a:lnTo>
                  <a:pt x="203962" y="726719"/>
                </a:lnTo>
                <a:lnTo>
                  <a:pt x="201231" y="726071"/>
                </a:lnTo>
                <a:lnTo>
                  <a:pt x="192709" y="715327"/>
                </a:lnTo>
                <a:lnTo>
                  <a:pt x="181965" y="709129"/>
                </a:lnTo>
                <a:lnTo>
                  <a:pt x="135851" y="718578"/>
                </a:lnTo>
                <a:lnTo>
                  <a:pt x="76758" y="748233"/>
                </a:lnTo>
                <a:lnTo>
                  <a:pt x="46113" y="773112"/>
                </a:lnTo>
                <a:lnTo>
                  <a:pt x="42799" y="789025"/>
                </a:lnTo>
                <a:lnTo>
                  <a:pt x="42684" y="791032"/>
                </a:lnTo>
                <a:lnTo>
                  <a:pt x="60972" y="834580"/>
                </a:lnTo>
                <a:lnTo>
                  <a:pt x="82283" y="854113"/>
                </a:lnTo>
                <a:lnTo>
                  <a:pt x="89192" y="852728"/>
                </a:lnTo>
                <a:lnTo>
                  <a:pt x="97358" y="839736"/>
                </a:lnTo>
                <a:lnTo>
                  <a:pt x="89890" y="819010"/>
                </a:lnTo>
                <a:lnTo>
                  <a:pt x="78473" y="798296"/>
                </a:lnTo>
                <a:lnTo>
                  <a:pt x="74790" y="785355"/>
                </a:lnTo>
                <a:lnTo>
                  <a:pt x="167462" y="739698"/>
                </a:lnTo>
                <a:lnTo>
                  <a:pt x="172961" y="738301"/>
                </a:lnTo>
                <a:lnTo>
                  <a:pt x="175387" y="745020"/>
                </a:lnTo>
                <a:lnTo>
                  <a:pt x="177965" y="749185"/>
                </a:lnTo>
                <a:lnTo>
                  <a:pt x="201002" y="788390"/>
                </a:lnTo>
                <a:lnTo>
                  <a:pt x="224193" y="830910"/>
                </a:lnTo>
                <a:lnTo>
                  <a:pt x="247027" y="874852"/>
                </a:lnTo>
                <a:lnTo>
                  <a:pt x="268986" y="918349"/>
                </a:lnTo>
                <a:lnTo>
                  <a:pt x="289547" y="959548"/>
                </a:lnTo>
                <a:lnTo>
                  <a:pt x="292404" y="964907"/>
                </a:lnTo>
                <a:lnTo>
                  <a:pt x="295986" y="972058"/>
                </a:lnTo>
                <a:lnTo>
                  <a:pt x="298577" y="979093"/>
                </a:lnTo>
                <a:lnTo>
                  <a:pt x="298475" y="984135"/>
                </a:lnTo>
                <a:lnTo>
                  <a:pt x="204622" y="1031989"/>
                </a:lnTo>
                <a:lnTo>
                  <a:pt x="122351" y="881646"/>
                </a:lnTo>
                <a:lnTo>
                  <a:pt x="113055" y="876579"/>
                </a:lnTo>
                <a:lnTo>
                  <a:pt x="104000" y="877646"/>
                </a:lnTo>
                <a:lnTo>
                  <a:pt x="97320" y="883831"/>
                </a:lnTo>
                <a:lnTo>
                  <a:pt x="95173" y="894130"/>
                </a:lnTo>
                <a:lnTo>
                  <a:pt x="95516" y="899160"/>
                </a:lnTo>
                <a:lnTo>
                  <a:pt x="95580" y="900074"/>
                </a:lnTo>
                <a:lnTo>
                  <a:pt x="99885" y="906487"/>
                </a:lnTo>
                <a:lnTo>
                  <a:pt x="102527" y="911860"/>
                </a:lnTo>
                <a:lnTo>
                  <a:pt x="120383" y="946543"/>
                </a:lnTo>
                <a:lnTo>
                  <a:pt x="139166" y="980909"/>
                </a:lnTo>
                <a:lnTo>
                  <a:pt x="158178" y="1015199"/>
                </a:lnTo>
                <a:lnTo>
                  <a:pt x="176657" y="1049578"/>
                </a:lnTo>
                <a:lnTo>
                  <a:pt x="195567" y="1062418"/>
                </a:lnTo>
                <a:lnTo>
                  <a:pt x="216230" y="1061300"/>
                </a:lnTo>
                <a:lnTo>
                  <a:pt x="237274" y="1052347"/>
                </a:lnTo>
                <a:lnTo>
                  <a:pt x="257352" y="1041666"/>
                </a:lnTo>
                <a:lnTo>
                  <a:pt x="271640" y="1034681"/>
                </a:lnTo>
                <a:lnTo>
                  <a:pt x="309054" y="1015199"/>
                </a:lnTo>
                <a:lnTo>
                  <a:pt x="331584" y="982814"/>
                </a:lnTo>
                <a:lnTo>
                  <a:pt x="329628" y="969518"/>
                </a:lnTo>
                <a:lnTo>
                  <a:pt x="323824" y="956589"/>
                </a:lnTo>
                <a:lnTo>
                  <a:pt x="344449" y="946023"/>
                </a:lnTo>
                <a:lnTo>
                  <a:pt x="387134" y="930440"/>
                </a:lnTo>
                <a:lnTo>
                  <a:pt x="462280" y="922718"/>
                </a:lnTo>
                <a:lnTo>
                  <a:pt x="515277" y="921054"/>
                </a:lnTo>
                <a:lnTo>
                  <a:pt x="568134" y="918514"/>
                </a:lnTo>
                <a:lnTo>
                  <a:pt x="620001" y="912177"/>
                </a:lnTo>
                <a:lnTo>
                  <a:pt x="670052" y="899160"/>
                </a:lnTo>
                <a:lnTo>
                  <a:pt x="717397" y="876579"/>
                </a:lnTo>
                <a:lnTo>
                  <a:pt x="749642" y="855662"/>
                </a:lnTo>
                <a:lnTo>
                  <a:pt x="784237" y="823074"/>
                </a:lnTo>
                <a:lnTo>
                  <a:pt x="782078" y="812977"/>
                </a:lnTo>
                <a:lnTo>
                  <a:pt x="774039" y="806615"/>
                </a:lnTo>
                <a:lnTo>
                  <a:pt x="761911" y="806805"/>
                </a:lnTo>
                <a:lnTo>
                  <a:pt x="730567" y="828687"/>
                </a:lnTo>
                <a:lnTo>
                  <a:pt x="698931" y="850252"/>
                </a:lnTo>
                <a:lnTo>
                  <a:pt x="629196" y="879729"/>
                </a:lnTo>
                <a:lnTo>
                  <a:pt x="584898" y="885609"/>
                </a:lnTo>
                <a:lnTo>
                  <a:pt x="538645" y="888428"/>
                </a:lnTo>
                <a:lnTo>
                  <a:pt x="444969" y="891641"/>
                </a:lnTo>
                <a:lnTo>
                  <a:pt x="399859" y="895464"/>
                </a:lnTo>
                <a:lnTo>
                  <a:pt x="375500" y="900379"/>
                </a:lnTo>
                <a:lnTo>
                  <a:pt x="353098" y="907961"/>
                </a:lnTo>
                <a:lnTo>
                  <a:pt x="308521" y="926198"/>
                </a:lnTo>
                <a:lnTo>
                  <a:pt x="217932" y="754049"/>
                </a:lnTo>
                <a:lnTo>
                  <a:pt x="239560" y="744626"/>
                </a:lnTo>
                <a:lnTo>
                  <a:pt x="250977" y="738301"/>
                </a:lnTo>
                <a:lnTo>
                  <a:pt x="271754" y="726719"/>
                </a:lnTo>
                <a:lnTo>
                  <a:pt x="281787" y="721080"/>
                </a:lnTo>
                <a:lnTo>
                  <a:pt x="303022" y="711403"/>
                </a:lnTo>
                <a:lnTo>
                  <a:pt x="331089" y="706843"/>
                </a:lnTo>
                <a:lnTo>
                  <a:pt x="351523" y="713613"/>
                </a:lnTo>
                <a:lnTo>
                  <a:pt x="370446" y="725093"/>
                </a:lnTo>
                <a:lnTo>
                  <a:pt x="393979" y="734656"/>
                </a:lnTo>
                <a:lnTo>
                  <a:pt x="417690" y="737438"/>
                </a:lnTo>
                <a:lnTo>
                  <a:pt x="441604" y="736968"/>
                </a:lnTo>
                <a:lnTo>
                  <a:pt x="462940" y="736168"/>
                </a:lnTo>
                <a:lnTo>
                  <a:pt x="467829" y="736168"/>
                </a:lnTo>
                <a:lnTo>
                  <a:pt x="505053" y="752068"/>
                </a:lnTo>
                <a:lnTo>
                  <a:pt x="505739" y="763371"/>
                </a:lnTo>
                <a:lnTo>
                  <a:pt x="500367" y="773734"/>
                </a:lnTo>
                <a:lnTo>
                  <a:pt x="480479" y="780630"/>
                </a:lnTo>
                <a:lnTo>
                  <a:pt x="449275" y="781431"/>
                </a:lnTo>
                <a:lnTo>
                  <a:pt x="421944" y="780630"/>
                </a:lnTo>
                <a:lnTo>
                  <a:pt x="414172" y="780630"/>
                </a:lnTo>
                <a:lnTo>
                  <a:pt x="392366" y="782040"/>
                </a:lnTo>
                <a:lnTo>
                  <a:pt x="385622" y="789025"/>
                </a:lnTo>
                <a:lnTo>
                  <a:pt x="383794" y="797229"/>
                </a:lnTo>
                <a:lnTo>
                  <a:pt x="386727" y="805129"/>
                </a:lnTo>
                <a:lnTo>
                  <a:pt x="394284" y="811187"/>
                </a:lnTo>
                <a:lnTo>
                  <a:pt x="646493" y="811860"/>
                </a:lnTo>
                <a:lnTo>
                  <a:pt x="654418" y="810171"/>
                </a:lnTo>
                <a:lnTo>
                  <a:pt x="662381" y="808786"/>
                </a:lnTo>
                <a:lnTo>
                  <a:pt x="670140" y="806424"/>
                </a:lnTo>
                <a:lnTo>
                  <a:pt x="698868" y="793216"/>
                </a:lnTo>
                <a:lnTo>
                  <a:pt x="719620" y="781431"/>
                </a:lnTo>
                <a:lnTo>
                  <a:pt x="720445" y="780961"/>
                </a:lnTo>
                <a:lnTo>
                  <a:pt x="739254" y="770280"/>
                </a:lnTo>
                <a:lnTo>
                  <a:pt x="779132" y="745464"/>
                </a:lnTo>
                <a:lnTo>
                  <a:pt x="813079" y="721271"/>
                </a:lnTo>
                <a:lnTo>
                  <a:pt x="830326" y="693127"/>
                </a:lnTo>
                <a:lnTo>
                  <a:pt x="838860" y="676859"/>
                </a:lnTo>
                <a:lnTo>
                  <a:pt x="848309" y="668794"/>
                </a:lnTo>
                <a:lnTo>
                  <a:pt x="850849" y="666623"/>
                </a:lnTo>
                <a:lnTo>
                  <a:pt x="868730" y="669074"/>
                </a:lnTo>
                <a:lnTo>
                  <a:pt x="880516" y="687349"/>
                </a:lnTo>
                <a:lnTo>
                  <a:pt x="872667" y="712012"/>
                </a:lnTo>
                <a:lnTo>
                  <a:pt x="855383" y="736168"/>
                </a:lnTo>
                <a:lnTo>
                  <a:pt x="838898" y="752944"/>
                </a:lnTo>
                <a:lnTo>
                  <a:pt x="812723" y="771207"/>
                </a:lnTo>
                <a:lnTo>
                  <a:pt x="803262" y="782510"/>
                </a:lnTo>
                <a:lnTo>
                  <a:pt x="804710" y="795426"/>
                </a:lnTo>
                <a:lnTo>
                  <a:pt x="810183" y="801395"/>
                </a:lnTo>
                <a:lnTo>
                  <a:pt x="815809" y="803249"/>
                </a:lnTo>
                <a:lnTo>
                  <a:pt x="821893" y="802055"/>
                </a:lnTo>
                <a:lnTo>
                  <a:pt x="828763" y="798880"/>
                </a:lnTo>
                <a:lnTo>
                  <a:pt x="863955" y="773112"/>
                </a:lnTo>
                <a:lnTo>
                  <a:pt x="864895" y="772058"/>
                </a:lnTo>
                <a:lnTo>
                  <a:pt x="896353" y="734326"/>
                </a:lnTo>
                <a:lnTo>
                  <a:pt x="911898" y="690981"/>
                </a:lnTo>
                <a:close/>
              </a:path>
              <a:path w="956309" h="1062989">
                <a:moveTo>
                  <a:pt x="955776" y="396341"/>
                </a:moveTo>
                <a:lnTo>
                  <a:pt x="950595" y="389940"/>
                </a:lnTo>
                <a:lnTo>
                  <a:pt x="943787" y="384225"/>
                </a:lnTo>
                <a:lnTo>
                  <a:pt x="915720" y="377139"/>
                </a:lnTo>
                <a:lnTo>
                  <a:pt x="915720" y="409194"/>
                </a:lnTo>
                <a:lnTo>
                  <a:pt x="903097" y="423887"/>
                </a:lnTo>
                <a:lnTo>
                  <a:pt x="889965" y="438238"/>
                </a:lnTo>
                <a:lnTo>
                  <a:pt x="877354" y="452983"/>
                </a:lnTo>
                <a:lnTo>
                  <a:pt x="866317" y="468807"/>
                </a:lnTo>
                <a:lnTo>
                  <a:pt x="872096" y="544169"/>
                </a:lnTo>
                <a:lnTo>
                  <a:pt x="852690" y="536727"/>
                </a:lnTo>
                <a:lnTo>
                  <a:pt x="831850" y="526757"/>
                </a:lnTo>
                <a:lnTo>
                  <a:pt x="810869" y="518998"/>
                </a:lnTo>
                <a:lnTo>
                  <a:pt x="791070" y="518198"/>
                </a:lnTo>
                <a:lnTo>
                  <a:pt x="778116" y="523392"/>
                </a:lnTo>
                <a:lnTo>
                  <a:pt x="757682" y="532777"/>
                </a:lnTo>
                <a:lnTo>
                  <a:pt x="738365" y="541362"/>
                </a:lnTo>
                <a:lnTo>
                  <a:pt x="728802" y="544169"/>
                </a:lnTo>
                <a:lnTo>
                  <a:pt x="730338" y="530580"/>
                </a:lnTo>
                <a:lnTo>
                  <a:pt x="732256" y="516572"/>
                </a:lnTo>
                <a:lnTo>
                  <a:pt x="734009" y="502589"/>
                </a:lnTo>
                <a:lnTo>
                  <a:pt x="734999" y="489115"/>
                </a:lnTo>
                <a:lnTo>
                  <a:pt x="735291" y="479183"/>
                </a:lnTo>
                <a:lnTo>
                  <a:pt x="735291" y="478980"/>
                </a:lnTo>
                <a:lnTo>
                  <a:pt x="717105" y="444461"/>
                </a:lnTo>
                <a:lnTo>
                  <a:pt x="706691" y="433387"/>
                </a:lnTo>
                <a:lnTo>
                  <a:pt x="696417" y="422173"/>
                </a:lnTo>
                <a:lnTo>
                  <a:pt x="687273" y="410235"/>
                </a:lnTo>
                <a:lnTo>
                  <a:pt x="697331" y="406222"/>
                </a:lnTo>
                <a:lnTo>
                  <a:pt x="742391" y="396341"/>
                </a:lnTo>
                <a:lnTo>
                  <a:pt x="757783" y="391439"/>
                </a:lnTo>
                <a:lnTo>
                  <a:pt x="769162" y="378015"/>
                </a:lnTo>
                <a:lnTo>
                  <a:pt x="782332" y="355917"/>
                </a:lnTo>
                <a:lnTo>
                  <a:pt x="793889" y="335254"/>
                </a:lnTo>
                <a:lnTo>
                  <a:pt x="800455" y="326123"/>
                </a:lnTo>
                <a:lnTo>
                  <a:pt x="841959" y="390499"/>
                </a:lnTo>
                <a:lnTo>
                  <a:pt x="915720" y="409194"/>
                </a:lnTo>
                <a:lnTo>
                  <a:pt x="915720" y="377139"/>
                </a:lnTo>
                <a:lnTo>
                  <a:pt x="860894" y="363270"/>
                </a:lnTo>
                <a:lnTo>
                  <a:pt x="845832" y="339852"/>
                </a:lnTo>
                <a:lnTo>
                  <a:pt x="838034" y="326123"/>
                </a:lnTo>
                <a:lnTo>
                  <a:pt x="827836" y="308178"/>
                </a:lnTo>
                <a:lnTo>
                  <a:pt x="806856" y="286715"/>
                </a:lnTo>
                <a:lnTo>
                  <a:pt x="782828" y="293916"/>
                </a:lnTo>
                <a:lnTo>
                  <a:pt x="772541" y="309194"/>
                </a:lnTo>
                <a:lnTo>
                  <a:pt x="760577" y="330974"/>
                </a:lnTo>
                <a:lnTo>
                  <a:pt x="749020" y="351574"/>
                </a:lnTo>
                <a:lnTo>
                  <a:pt x="740003" y="363270"/>
                </a:lnTo>
                <a:lnTo>
                  <a:pt x="712241" y="370916"/>
                </a:lnTo>
                <a:lnTo>
                  <a:pt x="678332" y="377063"/>
                </a:lnTo>
                <a:lnTo>
                  <a:pt x="652500" y="389305"/>
                </a:lnTo>
                <a:lnTo>
                  <a:pt x="649008" y="415239"/>
                </a:lnTo>
                <a:lnTo>
                  <a:pt x="703529" y="479183"/>
                </a:lnTo>
                <a:lnTo>
                  <a:pt x="695706" y="559587"/>
                </a:lnTo>
                <a:lnTo>
                  <a:pt x="697725" y="566686"/>
                </a:lnTo>
                <a:lnTo>
                  <a:pt x="702513" y="573366"/>
                </a:lnTo>
                <a:lnTo>
                  <a:pt x="708926" y="578548"/>
                </a:lnTo>
                <a:lnTo>
                  <a:pt x="715873" y="581177"/>
                </a:lnTo>
                <a:lnTo>
                  <a:pt x="733742" y="577811"/>
                </a:lnTo>
                <a:lnTo>
                  <a:pt x="757250" y="567613"/>
                </a:lnTo>
                <a:lnTo>
                  <a:pt x="781202" y="556209"/>
                </a:lnTo>
                <a:lnTo>
                  <a:pt x="800455" y="549249"/>
                </a:lnTo>
                <a:lnTo>
                  <a:pt x="819962" y="556399"/>
                </a:lnTo>
                <a:lnTo>
                  <a:pt x="844804" y="568096"/>
                </a:lnTo>
                <a:lnTo>
                  <a:pt x="869162" y="578345"/>
                </a:lnTo>
                <a:lnTo>
                  <a:pt x="887222" y="581177"/>
                </a:lnTo>
                <a:lnTo>
                  <a:pt x="889508" y="580669"/>
                </a:lnTo>
                <a:lnTo>
                  <a:pt x="896747" y="576376"/>
                </a:lnTo>
                <a:lnTo>
                  <a:pt x="901763" y="571119"/>
                </a:lnTo>
                <a:lnTo>
                  <a:pt x="905344" y="562610"/>
                </a:lnTo>
                <a:lnTo>
                  <a:pt x="905370" y="557707"/>
                </a:lnTo>
                <a:lnTo>
                  <a:pt x="904519" y="549249"/>
                </a:lnTo>
                <a:lnTo>
                  <a:pt x="904011" y="544169"/>
                </a:lnTo>
                <a:lnTo>
                  <a:pt x="897534" y="479183"/>
                </a:lnTo>
                <a:lnTo>
                  <a:pt x="897509" y="478980"/>
                </a:lnTo>
                <a:lnTo>
                  <a:pt x="910374" y="462699"/>
                </a:lnTo>
                <a:lnTo>
                  <a:pt x="929449" y="442264"/>
                </a:lnTo>
                <a:lnTo>
                  <a:pt x="946950" y="421894"/>
                </a:lnTo>
                <a:lnTo>
                  <a:pt x="955103" y="405803"/>
                </a:lnTo>
                <a:lnTo>
                  <a:pt x="955776" y="396341"/>
                </a:lnTo>
                <a:close/>
              </a:path>
            </a:pathLst>
          </a:custGeom>
          <a:solidFill>
            <a:srgbClr val="1D6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50302" y="5728717"/>
            <a:ext cx="20099655" cy="2712815"/>
          </a:xfrm>
          <a:custGeom>
            <a:avLst/>
            <a:gdLst/>
            <a:ahLst/>
            <a:cxnLst/>
            <a:rect l="l" t="t" r="r" b="b"/>
            <a:pathLst>
              <a:path w="20099655" h="2861309">
                <a:moveTo>
                  <a:pt x="20099189" y="0"/>
                </a:moveTo>
                <a:lnTo>
                  <a:pt x="0" y="0"/>
                </a:lnTo>
                <a:lnTo>
                  <a:pt x="0" y="2861169"/>
                </a:lnTo>
                <a:lnTo>
                  <a:pt x="20099189" y="2861169"/>
                </a:lnTo>
                <a:lnTo>
                  <a:pt x="20099189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79507" y="6111875"/>
            <a:ext cx="12745085" cy="20548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3365" marR="245745" algn="ctr">
              <a:lnSpc>
                <a:spcPct val="100899"/>
              </a:lnSpc>
              <a:spcBef>
                <a:spcPts val="90"/>
              </a:spcBef>
            </a:pP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925" b="1" baseline="31339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r>
              <a:rPr sz="2925" b="1" spc="555" baseline="31339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combina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CAL/BDP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3300" b="1" spc="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una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formulación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 spc="-10">
                <a:solidFill>
                  <a:srgbClr val="FFFFFF"/>
                </a:solidFill>
                <a:latin typeface="Noto Sans"/>
                <a:cs typeface="Noto Sans"/>
              </a:rPr>
              <a:t>crema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innovadora</a:t>
            </a:r>
            <a:r>
              <a:rPr sz="33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con</a:t>
            </a:r>
            <a:r>
              <a:rPr sz="33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tecnología</a:t>
            </a:r>
            <a:r>
              <a:rPr sz="3300" b="1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 spc="-20">
                <a:solidFill>
                  <a:srgbClr val="FFFFFF"/>
                </a:solidFill>
                <a:latin typeface="Noto Sans"/>
                <a:cs typeface="Noto Sans"/>
              </a:rPr>
              <a:t>PAD,</a:t>
            </a:r>
            <a:r>
              <a:rPr sz="33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eficaz</a:t>
            </a:r>
            <a:r>
              <a:rPr sz="3300" b="1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3300" b="1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bien</a:t>
            </a:r>
            <a:r>
              <a:rPr sz="3300" b="1" spc="-10">
                <a:solidFill>
                  <a:srgbClr val="FFFFFF"/>
                </a:solidFill>
                <a:latin typeface="Noto Sans"/>
                <a:cs typeface="Noto Sans"/>
              </a:rPr>
              <a:t> tolerada,</a:t>
            </a:r>
            <a:endParaRPr sz="3300">
              <a:latin typeface="Noto Sans"/>
              <a:cs typeface="Noto Sans"/>
            </a:endParaRPr>
          </a:p>
          <a:p>
            <a:pPr marL="37465" marR="30480" algn="ctr">
              <a:lnSpc>
                <a:spcPct val="100899"/>
              </a:lnSpc>
            </a:pP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con</a:t>
            </a:r>
            <a:r>
              <a:rPr sz="3300" b="1" spc="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resultados</a:t>
            </a:r>
            <a:r>
              <a:rPr sz="3300" b="1" spc="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visibles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desde</a:t>
            </a:r>
            <a:r>
              <a:rPr sz="3300" b="1" spc="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la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r>
              <a:rPr sz="2925" b="1" baseline="31339">
                <a:solidFill>
                  <a:srgbClr val="FFFFFF"/>
                </a:solidFill>
                <a:latin typeface="Noto Sans"/>
                <a:cs typeface="Noto Sans"/>
              </a:rPr>
              <a:t>a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semana</a:t>
            </a:r>
            <a:r>
              <a:rPr sz="3300" b="1" spc="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y</a:t>
            </a:r>
            <a:r>
              <a:rPr sz="3300" b="1" spc="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alta</a:t>
            </a:r>
            <a:r>
              <a:rPr sz="3300" b="1" spc="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 spc="-10">
                <a:solidFill>
                  <a:srgbClr val="FFFFFF"/>
                </a:solidFill>
                <a:latin typeface="Noto Sans"/>
                <a:cs typeface="Noto Sans"/>
              </a:rPr>
              <a:t>preferencia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por</a:t>
            </a:r>
            <a:r>
              <a:rPr sz="3300" b="1" spc="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>
                <a:solidFill>
                  <a:srgbClr val="FFFFFF"/>
                </a:solidFill>
                <a:latin typeface="Noto Sans"/>
                <a:cs typeface="Noto Sans"/>
              </a:rPr>
              <a:t>los</a:t>
            </a:r>
            <a:r>
              <a:rPr sz="3300" b="1" spc="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sz="3300" b="1" spc="-10">
                <a:solidFill>
                  <a:srgbClr val="FFFFFF"/>
                </a:solidFill>
                <a:latin typeface="Noto Sans"/>
                <a:cs typeface="Noto Sans"/>
              </a:rPr>
              <a:t>pacientes.</a:t>
            </a:r>
            <a:r>
              <a:rPr sz="2925" b="1" spc="-15" baseline="31339">
                <a:solidFill>
                  <a:srgbClr val="FFFFFF"/>
                </a:solidFill>
                <a:latin typeface="Noto Sans"/>
                <a:cs typeface="Noto Sans"/>
              </a:rPr>
              <a:t>1-</a:t>
            </a:r>
            <a:r>
              <a:rPr sz="2925" b="1" spc="-75" baseline="31339">
                <a:solidFill>
                  <a:srgbClr val="FFFFFF"/>
                </a:solidFill>
                <a:latin typeface="Noto Sans"/>
                <a:cs typeface="Noto Sans"/>
              </a:rPr>
              <a:t>3</a:t>
            </a:r>
            <a:endParaRPr sz="2925" baseline="31339">
              <a:latin typeface="Noto Sans"/>
              <a:cs typeface="Noto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8520" y="9084728"/>
            <a:ext cx="17491075" cy="87299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8100">
              <a:spcBef>
                <a:spcPts val="470"/>
              </a:spcBef>
            </a:pP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CAL:</a:t>
            </a:r>
            <a:r>
              <a:rPr lang="es-ES" sz="800" b="1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calcipotriol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;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BDP:</a:t>
            </a:r>
            <a:r>
              <a:rPr lang="es-ES" sz="800" b="1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betametasona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dipropionato;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 spc="-20">
                <a:solidFill>
                  <a:srgbClr val="939598"/>
                </a:solidFill>
                <a:latin typeface="Noto Sans"/>
                <a:cs typeface="Noto Sans"/>
              </a:rPr>
              <a:t>PAD:</a:t>
            </a:r>
            <a:r>
              <a:rPr lang="es-ES" sz="800" b="1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tecnología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dispersión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poliafrónica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,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por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sus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siglas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inglés.</a:t>
            </a:r>
            <a:endParaRPr lang="es-ES" sz="800">
              <a:latin typeface="Noto Sans"/>
              <a:cs typeface="Noto Sans"/>
            </a:endParaRPr>
          </a:p>
          <a:p>
            <a:pPr marL="38100" marR="30480">
              <a:lnSpc>
                <a:spcPct val="109200"/>
              </a:lnSpc>
              <a:spcBef>
                <a:spcPts val="235"/>
              </a:spcBef>
            </a:pP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1.</a:t>
            </a:r>
            <a:r>
              <a:rPr lang="es-ES" sz="800" b="1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López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Estebaranz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JL,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Real-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world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use,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perception</a:t>
            </a:r>
            <a:r>
              <a:rPr lang="es-ES" sz="800" spc="-20">
                <a:solidFill>
                  <a:srgbClr val="939598"/>
                </a:solidFill>
                <a:latin typeface="Noto Sans"/>
                <a:cs typeface="Noto Sans"/>
              </a:rPr>
              <a:t>,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satisfaction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adherence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calcipotriol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PAD-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patients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plaque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in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Spain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Germany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: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results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from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50">
                <a:solidFill>
                  <a:srgbClr val="939598"/>
                </a:solidFill>
                <a:latin typeface="Noto Sans"/>
                <a:cs typeface="Noto Sans"/>
              </a:rPr>
              <a:t>a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crosssectional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,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online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survey</a:t>
            </a:r>
            <a:r>
              <a:rPr lang="es-ES" sz="800" spc="-2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Dermatolog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5" err="1">
                <a:solidFill>
                  <a:srgbClr val="939598"/>
                </a:solidFill>
                <a:latin typeface="Noto Sans"/>
                <a:cs typeface="Noto Sans"/>
              </a:rPr>
              <a:t>Treat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2024;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35(1):2357618;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2.</a:t>
            </a:r>
            <a:r>
              <a:rPr lang="es-ES" sz="800" b="1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Ficha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>
                <a:solidFill>
                  <a:srgbClr val="939598"/>
                </a:solidFill>
                <a:latin typeface="Noto Sans"/>
                <a:cs typeface="Noto Sans"/>
              </a:rPr>
              <a:t>Técnica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Wynzora</a:t>
            </a:r>
            <a:r>
              <a:rPr lang="es-ES" sz="700" spc="-15" baseline="33333">
                <a:solidFill>
                  <a:srgbClr val="939598"/>
                </a:solidFill>
                <a:latin typeface="Noto Sans"/>
                <a:cs typeface="Noto Sans"/>
              </a:rPr>
              <a:t>®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Agencia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Española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Medicamentos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Productos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Sanitarios.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Centro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información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del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Medicamento.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Fecha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acceso: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Diciembre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2025;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3.</a:t>
            </a:r>
            <a:r>
              <a:rPr lang="es-ES" sz="800" b="1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García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N,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Sensory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properties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analysis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calcipotriol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vehicle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formulated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with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an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innovative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PAD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Technology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treatment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plaque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on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skin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4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scalp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.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Drugs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Context</a:t>
            </a:r>
            <a:r>
              <a:rPr lang="es-ES" sz="800" spc="-2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2023;12:2023-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2-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8;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4.</a:t>
            </a:r>
            <a:r>
              <a:rPr lang="es-ES" sz="800" b="1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Pinter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pooled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analysis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randomized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controlled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phase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3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trials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investigating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efficacy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safety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novel,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fixed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dose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calcipotriene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lang="es-ES" sz="800" spc="5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topical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treatment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plaque.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Eur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Acad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Dermatol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Venereol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2022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Feb;36(2):228-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36;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5.</a:t>
            </a:r>
            <a:r>
              <a:rPr lang="es-ES" sz="800" b="1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>
                <a:solidFill>
                  <a:srgbClr val="939598"/>
                </a:solidFill>
                <a:latin typeface="Noto Sans"/>
                <a:cs typeface="Noto Sans"/>
              </a:rPr>
              <a:t>Lopez-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Estebaranz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JL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et.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Percepción,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satisfacción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adherencia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al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tratamiento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la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crema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calcipotriol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y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dipropionato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de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betametasona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pacientes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con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placas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condiciones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vida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real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España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10a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Congreso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Nacional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Madrid.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17-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18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Enero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2025;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6.</a:t>
            </a:r>
            <a:r>
              <a:rPr lang="es-ES" sz="800" b="1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Bewley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A,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et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al.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An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anchored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matching-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adjusted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indirect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comparison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0" err="1">
                <a:solidFill>
                  <a:srgbClr val="939598"/>
                </a:solidFill>
                <a:latin typeface="Noto Sans"/>
                <a:cs typeface="Noto Sans"/>
              </a:rPr>
              <a:t>fixeddose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combination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calcipotriol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and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betamethasone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dipropionate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(Cal/BDP)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cream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versus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Cal/BDP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foam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for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treatment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psoriasis.</a:t>
            </a:r>
            <a:r>
              <a:rPr lang="es-ES" sz="800" spc="-2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J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Dermatolog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25" err="1">
                <a:solidFill>
                  <a:srgbClr val="939598"/>
                </a:solidFill>
                <a:latin typeface="Noto Sans"/>
                <a:cs typeface="Noto Sans"/>
              </a:rPr>
              <a:t>Treat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.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2022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Dec;33(8):3191-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3198;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b="1">
                <a:solidFill>
                  <a:srgbClr val="939598"/>
                </a:solidFill>
                <a:latin typeface="Noto Sans"/>
                <a:cs typeface="Noto Sans"/>
              </a:rPr>
              <a:t>7.</a:t>
            </a:r>
            <a:r>
              <a:rPr lang="es-ES" sz="800" b="1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International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Federation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800" spc="-2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Associations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(IFPA).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World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Psoriasis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Day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2022: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 err="1">
                <a:solidFill>
                  <a:srgbClr val="939598"/>
                </a:solidFill>
                <a:latin typeface="Noto Sans"/>
                <a:cs typeface="Noto Sans"/>
              </a:rPr>
              <a:t>Breaking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the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err="1">
                <a:solidFill>
                  <a:srgbClr val="939598"/>
                </a:solidFill>
                <a:latin typeface="Noto Sans"/>
                <a:cs typeface="Noto Sans"/>
              </a:rPr>
              <a:t>Chain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Disponible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en: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https://ifpa-pso.com/world-psoriasis-day.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Acceso:</a:t>
            </a:r>
            <a:r>
              <a:rPr lang="es-ES" sz="800" spc="-3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9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>
                <a:solidFill>
                  <a:srgbClr val="939598"/>
                </a:solidFill>
                <a:latin typeface="Noto Sans"/>
                <a:cs typeface="Noto Sans"/>
              </a:rPr>
              <a:t>ene</a:t>
            </a:r>
            <a:r>
              <a:rPr lang="es-ES" sz="800" spc="-35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800" spc="-10">
                <a:solidFill>
                  <a:srgbClr val="939598"/>
                </a:solidFill>
                <a:latin typeface="Noto Sans"/>
                <a:cs typeface="Noto Sans"/>
              </a:rPr>
              <a:t>2026.</a:t>
            </a:r>
            <a:endParaRPr lang="es-ES" sz="800">
              <a:latin typeface="Noto Sans"/>
              <a:cs typeface="Noto San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104100" cy="154519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31667" y="438690"/>
            <a:ext cx="1264067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spcBef>
                <a:spcPts val="100"/>
              </a:spcBef>
            </a:pPr>
            <a:r>
              <a:rPr lang="es-ES" sz="4000" spc="-15"/>
              <a:t>CONCLUSIONES WYNZORA</a:t>
            </a:r>
            <a:r>
              <a:rPr sz="4000" spc="-15" baseline="32163"/>
              <a:t>1</a:t>
            </a:r>
            <a:endParaRPr sz="3200" baseline="32163"/>
          </a:p>
        </p:txBody>
      </p:sp>
      <p:sp>
        <p:nvSpPr>
          <p:cNvPr id="18" name="object 18"/>
          <p:cNvSpPr/>
          <p:nvPr/>
        </p:nvSpPr>
        <p:spPr>
          <a:xfrm>
            <a:off x="16890618" y="-3"/>
            <a:ext cx="2266315" cy="942975"/>
          </a:xfrm>
          <a:custGeom>
            <a:avLst/>
            <a:gdLst/>
            <a:ahLst/>
            <a:cxnLst/>
            <a:rect l="l" t="t" r="r" b="b"/>
            <a:pathLst>
              <a:path w="2266315" h="942975">
                <a:moveTo>
                  <a:pt x="2265847" y="0"/>
                </a:moveTo>
                <a:lnTo>
                  <a:pt x="0" y="0"/>
                </a:lnTo>
                <a:lnTo>
                  <a:pt x="0" y="696837"/>
                </a:lnTo>
                <a:lnTo>
                  <a:pt x="4993" y="746375"/>
                </a:lnTo>
                <a:lnTo>
                  <a:pt x="19316" y="792515"/>
                </a:lnTo>
                <a:lnTo>
                  <a:pt x="41979" y="834269"/>
                </a:lnTo>
                <a:lnTo>
                  <a:pt x="71993" y="870647"/>
                </a:lnTo>
                <a:lnTo>
                  <a:pt x="108372" y="900662"/>
                </a:lnTo>
                <a:lnTo>
                  <a:pt x="150125" y="923325"/>
                </a:lnTo>
                <a:lnTo>
                  <a:pt x="196265" y="937647"/>
                </a:lnTo>
                <a:lnTo>
                  <a:pt x="245804" y="942641"/>
                </a:lnTo>
                <a:lnTo>
                  <a:pt x="2020043" y="942641"/>
                </a:lnTo>
                <a:lnTo>
                  <a:pt x="2069581" y="937647"/>
                </a:lnTo>
                <a:lnTo>
                  <a:pt x="2115721" y="923325"/>
                </a:lnTo>
                <a:lnTo>
                  <a:pt x="2157475" y="900662"/>
                </a:lnTo>
                <a:lnTo>
                  <a:pt x="2193853" y="870647"/>
                </a:lnTo>
                <a:lnTo>
                  <a:pt x="2223868" y="834269"/>
                </a:lnTo>
                <a:lnTo>
                  <a:pt x="2246530" y="792515"/>
                </a:lnTo>
                <a:lnTo>
                  <a:pt x="2260853" y="746375"/>
                </a:lnTo>
                <a:lnTo>
                  <a:pt x="2265847" y="696837"/>
                </a:lnTo>
                <a:lnTo>
                  <a:pt x="2265847" y="0"/>
                </a:lnTo>
                <a:close/>
              </a:path>
            </a:pathLst>
          </a:custGeom>
          <a:solidFill>
            <a:srgbClr val="EB9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250421" y="229189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400" b="1" spc="-10">
                <a:solidFill>
                  <a:srgbClr val="FFFFFF"/>
                </a:solidFill>
                <a:latin typeface="Noto Sans"/>
                <a:cs typeface="Noto Sans"/>
              </a:rPr>
              <a:t>Wynzora</a:t>
            </a:r>
            <a:r>
              <a:rPr sz="2100" b="1" spc="-15" baseline="31746">
                <a:solidFill>
                  <a:srgbClr val="FFFFFF"/>
                </a:solidFill>
                <a:latin typeface="Noto Sans"/>
                <a:cs typeface="Noto Sans"/>
              </a:rPr>
              <a:t>®</a:t>
            </a:r>
            <a:endParaRPr sz="2100" baseline="31746">
              <a:latin typeface="Noto Sans"/>
              <a:cs typeface="Noto San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8B30-A0F2-F1AF-9FFF-C36A48764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move all text and branding from the provided image, keeping only the hand and the domino pieces with identical shapes, colors, and positions.">
            <a:extLst>
              <a:ext uri="{FF2B5EF4-FFF2-40B4-BE49-F238E27FC236}">
                <a16:creationId xmlns:a16="http://schemas.microsoft.com/office/drawing/2014/main" id="{A38937F3-26B9-62E4-38A3-7F2F9EFAA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b="-3411"/>
          <a:stretch>
            <a:fillRect/>
          </a:stretch>
        </p:blipFill>
        <p:spPr bwMode="auto">
          <a:xfrm>
            <a:off x="0" y="0"/>
            <a:ext cx="20104100" cy="119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F02EF60-6017-12BB-2A43-794BF9AEBFEB}"/>
              </a:ext>
            </a:extLst>
          </p:cNvPr>
          <p:cNvSpPr txBox="1"/>
          <p:nvPr/>
        </p:nvSpPr>
        <p:spPr>
          <a:xfrm>
            <a:off x="10789987" y="2147917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solidFill>
                  <a:srgbClr val="015B7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MUCHAS GRACIAS</a:t>
            </a:r>
            <a:endParaRPr lang="en-US" sz="7200" b="1" dirty="0">
              <a:solidFill>
                <a:srgbClr val="015B7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73F7352E-F847-482C-44BE-9A36C830E1FD}"/>
              </a:ext>
            </a:extLst>
          </p:cNvPr>
          <p:cNvSpPr txBox="1"/>
          <p:nvPr/>
        </p:nvSpPr>
        <p:spPr>
          <a:xfrm>
            <a:off x="15259852" y="5985404"/>
            <a:ext cx="396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12754"/>
                </a:solidFill>
                <a:latin typeface="Century Gothic" panose="020B0502020202020204" pitchFamily="34" charset="0"/>
              </a:rPr>
              <a:t>Ficha Técnica de </a:t>
            </a:r>
            <a:r>
              <a:rPr lang="es-ES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Wynzora</a:t>
            </a:r>
            <a:r>
              <a:rPr lang="es-ES" b="1" baseline="30000" dirty="0">
                <a:solidFill>
                  <a:srgbClr val="012754"/>
                </a:solidFill>
                <a:latin typeface="Century Gothic" panose="020B0502020202020204" pitchFamily="34" charset="0"/>
              </a:rPr>
              <a:t>®</a:t>
            </a:r>
            <a:endParaRPr lang="en-US" b="1" baseline="30000" dirty="0">
              <a:solidFill>
                <a:srgbClr val="01275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A04277B-4B21-5787-16F6-71ED32363022}"/>
              </a:ext>
            </a:extLst>
          </p:cNvPr>
          <p:cNvSpPr txBox="1"/>
          <p:nvPr/>
        </p:nvSpPr>
        <p:spPr>
          <a:xfrm>
            <a:off x="15432505" y="8961117"/>
            <a:ext cx="396943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Con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receta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médica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.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Financiados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por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el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 SNS con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aportación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reducida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.</a:t>
            </a:r>
            <a:b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</a:br>
            <a:r>
              <a:rPr lang="en-US" sz="1100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Wynzora</a:t>
            </a:r>
            <a:r>
              <a:rPr lang="en-US" sz="1100" b="1" baseline="30000" dirty="0">
                <a:solidFill>
                  <a:srgbClr val="012754"/>
                </a:solidFill>
                <a:latin typeface="Century Gothic" panose="020B0502020202020204" pitchFamily="34" charset="0"/>
              </a:rPr>
              <a:t>®</a:t>
            </a:r>
            <a:r>
              <a:rPr lang="en-US" sz="1100" b="1" dirty="0">
                <a:solidFill>
                  <a:srgbClr val="012754"/>
                </a:solidFill>
                <a:latin typeface="Century Gothic" panose="020B0502020202020204" pitchFamily="34" charset="0"/>
              </a:rPr>
              <a:t> 50 </a:t>
            </a:r>
            <a:r>
              <a:rPr lang="en-US" sz="1100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microgramos</a:t>
            </a:r>
            <a:r>
              <a:rPr lang="en-US" sz="1100" b="1" dirty="0">
                <a:solidFill>
                  <a:srgbClr val="012754"/>
                </a:solidFill>
                <a:latin typeface="Century Gothic" panose="020B0502020202020204" pitchFamily="34" charset="0"/>
              </a:rPr>
              <a:t>/g + 0,5 mg/g crema, 1 </a:t>
            </a:r>
            <a:r>
              <a:rPr lang="en-US" sz="1100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tubo</a:t>
            </a:r>
            <a:r>
              <a:rPr lang="en-US" sz="1100" b="1" dirty="0">
                <a:solidFill>
                  <a:srgbClr val="012754"/>
                </a:solidFill>
                <a:latin typeface="Century Gothic" panose="020B0502020202020204" pitchFamily="34" charset="0"/>
              </a:rPr>
              <a:t> de 60 g. 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CN 731344.1. PVL: 28,63 €; PVP IVA: 44,69 €.</a:t>
            </a:r>
            <a:b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</a:br>
            <a:r>
              <a:rPr lang="en-US" sz="1100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Wynzora</a:t>
            </a:r>
            <a:r>
              <a:rPr lang="en-US" sz="1100" b="1" baseline="30000" dirty="0">
                <a:solidFill>
                  <a:srgbClr val="012754"/>
                </a:solidFill>
                <a:latin typeface="Century Gothic" panose="020B0502020202020204" pitchFamily="34" charset="0"/>
              </a:rPr>
              <a:t>®</a:t>
            </a:r>
            <a:r>
              <a:rPr lang="en-US" sz="1100" b="1" dirty="0">
                <a:solidFill>
                  <a:srgbClr val="012754"/>
                </a:solidFill>
                <a:latin typeface="Century Gothic" panose="020B0502020202020204" pitchFamily="34" charset="0"/>
              </a:rPr>
              <a:t> 50 </a:t>
            </a:r>
            <a:r>
              <a:rPr lang="en-US" sz="1100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microgramos</a:t>
            </a:r>
            <a:r>
              <a:rPr lang="en-US" sz="1100" b="1" dirty="0">
                <a:solidFill>
                  <a:srgbClr val="012754"/>
                </a:solidFill>
                <a:latin typeface="Century Gothic" panose="020B0502020202020204" pitchFamily="34" charset="0"/>
              </a:rPr>
              <a:t>/g + 0,5 mg/g crema, 2 </a:t>
            </a:r>
            <a:r>
              <a:rPr lang="en-US" sz="1100" b="1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tubos</a:t>
            </a:r>
            <a:r>
              <a:rPr lang="en-US" sz="1100" b="1" dirty="0">
                <a:solidFill>
                  <a:srgbClr val="012754"/>
                </a:solidFill>
                <a:latin typeface="Century Gothic" panose="020B0502020202020204" pitchFamily="34" charset="0"/>
              </a:rPr>
              <a:t> de 60 g. 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CN 749493. PVL: 57,26 €; PVP IVA: 89,39 €.</a:t>
            </a:r>
            <a:b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</a:br>
            <a:endParaRPr lang="en-US" sz="1100" dirty="0">
              <a:solidFill>
                <a:srgbClr val="0127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0F1E632A-AFA3-4D5E-6FB5-20FE1391E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t="21195" r="34437" b="24654"/>
          <a:stretch>
            <a:fillRect/>
          </a:stretch>
        </p:blipFill>
        <p:spPr>
          <a:xfrm>
            <a:off x="15432505" y="6470858"/>
            <a:ext cx="2386464" cy="2374136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7A0D911-006F-990D-9C6F-09CF2CD31D5A}"/>
              </a:ext>
            </a:extLst>
          </p:cNvPr>
          <p:cNvSpPr txBox="1"/>
          <p:nvPr/>
        </p:nvSpPr>
        <p:spPr>
          <a:xfrm>
            <a:off x="15432505" y="10673711"/>
            <a:ext cx="39694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12754"/>
                </a:solidFill>
                <a:latin typeface="Century Gothic" panose="020B0502020202020204" pitchFamily="34" charset="0"/>
              </a:rPr>
              <a:t>Enero</a:t>
            </a:r>
            <a:r>
              <a:rPr lang="en-US" sz="1100" dirty="0">
                <a:solidFill>
                  <a:srgbClr val="012754"/>
                </a:solidFill>
                <a:latin typeface="Century Gothic" panose="020B0502020202020204" pitchFamily="34" charset="0"/>
              </a:rPr>
              <a:t> 2026</a:t>
            </a:r>
          </a:p>
          <a:p>
            <a:pPr fontAlgn="base"/>
            <a:r>
              <a:rPr lang="es-ES" sz="1100" dirty="0">
                <a:solidFill>
                  <a:srgbClr val="002060"/>
                </a:solidFill>
              </a:rPr>
              <a:t>ES-WYN-2600010</a:t>
            </a:r>
          </a:p>
        </p:txBody>
      </p:sp>
    </p:spTree>
    <p:extLst>
      <p:ext uri="{BB962C8B-B14F-4D97-AF65-F5344CB8AC3E}">
        <p14:creationId xmlns:p14="http://schemas.microsoft.com/office/powerpoint/2010/main" val="404575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CB55-C67C-8785-8731-B8996C650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47C616F4-BA00-A2C6-7009-BC636564C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F09351B5-999E-6371-E1E3-348B0D6003C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D73BD3ED-111C-2ADC-B140-B5197F191D64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TIPOS DE PSORIASIS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AB9ED8A-7F4B-CD2F-FF43-6B78D5F7D7C0}"/>
              </a:ext>
            </a:extLst>
          </p:cNvPr>
          <p:cNvSpPr txBox="1"/>
          <p:nvPr/>
        </p:nvSpPr>
        <p:spPr>
          <a:xfrm>
            <a:off x="1135001" y="9178316"/>
            <a:ext cx="18440400" cy="7630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Fuente: adaptado de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National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Foundation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 2017. https://www.psoriasis.org/ (consultado en noviembre de 2017).</a:t>
            </a:r>
          </a:p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Fuente: adaptado de Diagnosis and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classification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psoriasis.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Autoimmunity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Reviews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2014;13:490-5.</a:t>
            </a:r>
          </a:p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Fuente: adaptado de A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brief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summary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clinical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types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psoriasis. North Clin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Istanb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2016;3(1):79-82.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601C566A-D08C-B32C-C0A4-C6843758E4BC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451FC315-2175-566B-82B0-3425B090696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124C231B-8D78-ABC5-88FF-771834A3E17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BAFC75C2-221B-1567-105C-182CC4DA533D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A4E11BEF-FEB0-BF36-2FCE-7865BAE914F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3BA7935B-A889-D88C-B999-2CDC74A8952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2937051F-7D24-D573-BBA1-394AB1E55866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BA006F29-B635-CE9B-B6EC-A4F2A806EB1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62A0D825-12F9-1163-5BB0-9493D2CE2330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72642CA0-2EA1-247B-0C8B-FC07564FD6C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2B08629F-2A8A-A73C-39C3-AC90AFBCEC0C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58D5A863-EE7B-2183-A573-D4A08938853C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2A6EFAD9-984F-9838-6FD7-BCA79010C81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4F4F2976-A481-41F9-6AFD-41FAD20E470D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Google Shape;1209;p43">
            <a:extLst>
              <a:ext uri="{FF2B5EF4-FFF2-40B4-BE49-F238E27FC236}">
                <a16:creationId xmlns:a16="http://schemas.microsoft.com/office/drawing/2014/main" id="{53A5230D-3E94-3877-C93B-BF74C0112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>
          <a:xfrm>
            <a:off x="1827525" y="1812207"/>
            <a:ext cx="4404818" cy="247770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210;p43">
            <a:extLst>
              <a:ext uri="{FF2B5EF4-FFF2-40B4-BE49-F238E27FC236}">
                <a16:creationId xmlns:a16="http://schemas.microsoft.com/office/drawing/2014/main" id="{81F55C7F-FDF2-50ED-43F6-FC60C98DC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/>
          <a:stretch>
            <a:fillRect/>
          </a:stretch>
        </p:blipFill>
        <p:spPr>
          <a:xfrm>
            <a:off x="7811786" y="1803310"/>
            <a:ext cx="4404818" cy="247770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211;p43">
            <a:extLst>
              <a:ext uri="{FF2B5EF4-FFF2-40B4-BE49-F238E27FC236}">
                <a16:creationId xmlns:a16="http://schemas.microsoft.com/office/drawing/2014/main" id="{6244FC47-C602-5284-B37C-61D714BF4AA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>
            <a:off x="2429478" y="5039667"/>
            <a:ext cx="3200908" cy="3200908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1212;p43">
            <a:extLst>
              <a:ext uri="{FF2B5EF4-FFF2-40B4-BE49-F238E27FC236}">
                <a16:creationId xmlns:a16="http://schemas.microsoft.com/office/drawing/2014/main" id="{7AAB66F2-F790-C368-8161-7B51F504BF9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</a:blip>
          <a:srcRect r="25578"/>
          <a:stretch>
            <a:fillRect/>
          </a:stretch>
        </p:blipFill>
        <p:spPr>
          <a:xfrm rot="5400013">
            <a:off x="8426103" y="5093114"/>
            <a:ext cx="3176181" cy="3200894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1213;p43">
            <a:extLst>
              <a:ext uri="{FF2B5EF4-FFF2-40B4-BE49-F238E27FC236}">
                <a16:creationId xmlns:a16="http://schemas.microsoft.com/office/drawing/2014/main" id="{928292D7-0A66-D815-C658-288F6A8EB9F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rcRect l="21183" r="7552"/>
          <a:stretch>
            <a:fillRect/>
          </a:stretch>
        </p:blipFill>
        <p:spPr>
          <a:xfrm>
            <a:off x="13865974" y="5105465"/>
            <a:ext cx="4008370" cy="3163861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Google Shape;1214;p43">
            <a:extLst>
              <a:ext uri="{FF2B5EF4-FFF2-40B4-BE49-F238E27FC236}">
                <a16:creationId xmlns:a16="http://schemas.microsoft.com/office/drawing/2014/main" id="{5A96D7BA-12F9-C86F-AE77-0E2A028D88FB}"/>
              </a:ext>
            </a:extLst>
          </p:cNvPr>
          <p:cNvSpPr txBox="1"/>
          <p:nvPr/>
        </p:nvSpPr>
        <p:spPr>
          <a:xfrm>
            <a:off x="1734019" y="4326879"/>
            <a:ext cx="468668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Placas</a:t>
            </a:r>
            <a:endParaRPr lang="es-ES" sz="2700" b="1" kern="1200">
              <a:solidFill>
                <a:srgbClr val="D97C88"/>
              </a:solidFill>
              <a:latin typeface="Noto Sans "/>
              <a:cs typeface="Arial"/>
            </a:endParaRPr>
          </a:p>
        </p:txBody>
      </p:sp>
      <p:sp>
        <p:nvSpPr>
          <p:cNvPr id="22" name="Google Shape;1215;p43">
            <a:extLst>
              <a:ext uri="{FF2B5EF4-FFF2-40B4-BE49-F238E27FC236}">
                <a16:creationId xmlns:a16="http://schemas.microsoft.com/office/drawing/2014/main" id="{B7017C10-CCC9-0418-C06F-ACA1B2484EC0}"/>
              </a:ext>
            </a:extLst>
          </p:cNvPr>
          <p:cNvSpPr txBox="1"/>
          <p:nvPr/>
        </p:nvSpPr>
        <p:spPr>
          <a:xfrm>
            <a:off x="7745951" y="4333675"/>
            <a:ext cx="468668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Gotas</a:t>
            </a:r>
            <a:endParaRPr lang="es-ES" sz="2700" b="1" kern="1200">
              <a:solidFill>
                <a:srgbClr val="D97C88"/>
              </a:solidFill>
              <a:latin typeface="Noto Sans "/>
              <a:cs typeface="Arial"/>
            </a:endParaRPr>
          </a:p>
        </p:txBody>
      </p:sp>
      <p:sp>
        <p:nvSpPr>
          <p:cNvPr id="23" name="Google Shape;1216;p43">
            <a:extLst>
              <a:ext uri="{FF2B5EF4-FFF2-40B4-BE49-F238E27FC236}">
                <a16:creationId xmlns:a16="http://schemas.microsoft.com/office/drawing/2014/main" id="{2EA14872-398E-1C3B-296A-261AE5F8C2B7}"/>
              </a:ext>
            </a:extLst>
          </p:cNvPr>
          <p:cNvSpPr txBox="1"/>
          <p:nvPr/>
        </p:nvSpPr>
        <p:spPr>
          <a:xfrm>
            <a:off x="1686588" y="8429389"/>
            <a:ext cx="468668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Inversa</a:t>
            </a:r>
            <a:endParaRPr lang="es-ES" sz="2700" b="1" kern="1200">
              <a:solidFill>
                <a:srgbClr val="D97C88"/>
              </a:solidFill>
              <a:latin typeface="Noto Sans "/>
              <a:cs typeface="Arial"/>
            </a:endParaRPr>
          </a:p>
        </p:txBody>
      </p:sp>
      <p:sp>
        <p:nvSpPr>
          <p:cNvPr id="24" name="Google Shape;1217;p43">
            <a:extLst>
              <a:ext uri="{FF2B5EF4-FFF2-40B4-BE49-F238E27FC236}">
                <a16:creationId xmlns:a16="http://schemas.microsoft.com/office/drawing/2014/main" id="{A5B852E2-C307-8B90-7274-7B7A517D6817}"/>
              </a:ext>
            </a:extLst>
          </p:cNvPr>
          <p:cNvSpPr txBox="1"/>
          <p:nvPr/>
        </p:nvSpPr>
        <p:spPr>
          <a:xfrm>
            <a:off x="7670849" y="8429389"/>
            <a:ext cx="468668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Pustulosa</a:t>
            </a:r>
            <a:endParaRPr lang="es-ES" sz="2700" b="1" kern="1200">
              <a:solidFill>
                <a:srgbClr val="D97C88"/>
              </a:solidFill>
              <a:latin typeface="Noto Sans "/>
              <a:cs typeface="Arial"/>
            </a:endParaRPr>
          </a:p>
        </p:txBody>
      </p:sp>
      <p:sp>
        <p:nvSpPr>
          <p:cNvPr id="25" name="Google Shape;1218;p43">
            <a:extLst>
              <a:ext uri="{FF2B5EF4-FFF2-40B4-BE49-F238E27FC236}">
                <a16:creationId xmlns:a16="http://schemas.microsoft.com/office/drawing/2014/main" id="{44926848-84A7-FD20-13A4-22E21C978268}"/>
              </a:ext>
            </a:extLst>
          </p:cNvPr>
          <p:cNvSpPr txBox="1"/>
          <p:nvPr/>
        </p:nvSpPr>
        <p:spPr>
          <a:xfrm>
            <a:off x="13526815" y="8429388"/>
            <a:ext cx="468668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 err="1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Onicopatía</a:t>
            </a:r>
            <a:r>
              <a:rPr lang="es-ES" sz="2700" b="1" kern="1200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 psoriásica</a:t>
            </a:r>
            <a:endParaRPr lang="es-ES" sz="2700" b="1" kern="1200">
              <a:solidFill>
                <a:srgbClr val="D97C88"/>
              </a:solidFill>
              <a:latin typeface="Noto Sans "/>
              <a:cs typeface="Arial"/>
            </a:endParaRPr>
          </a:p>
        </p:txBody>
      </p:sp>
      <p:pic>
        <p:nvPicPr>
          <p:cNvPr id="26" name="Google Shape;1219;p43">
            <a:extLst>
              <a:ext uri="{FF2B5EF4-FFF2-40B4-BE49-F238E27FC236}">
                <a16:creationId xmlns:a16="http://schemas.microsoft.com/office/drawing/2014/main" id="{78504A22-E17B-6143-8121-92AF2F941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rcRect/>
          <a:stretch>
            <a:fillRect/>
          </a:stretch>
        </p:blipFill>
        <p:spPr>
          <a:xfrm>
            <a:off x="13751207" y="1782079"/>
            <a:ext cx="4237910" cy="2477703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Google Shape;1220;p43">
            <a:extLst>
              <a:ext uri="{FF2B5EF4-FFF2-40B4-BE49-F238E27FC236}">
                <a16:creationId xmlns:a16="http://schemas.microsoft.com/office/drawing/2014/main" id="{2D9B1479-FBF3-11AF-6123-238D1B0E3540}"/>
              </a:ext>
            </a:extLst>
          </p:cNvPr>
          <p:cNvSpPr txBox="1"/>
          <p:nvPr/>
        </p:nvSpPr>
        <p:spPr>
          <a:xfrm>
            <a:off x="13526817" y="4362574"/>
            <a:ext cx="4686688" cy="5676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50749" tIns="75359" rIns="150749" bIns="75359" anchor="t" anchorCtr="0" compatLnSpc="1">
            <a:sp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Psoriasis </a:t>
            </a:r>
            <a:r>
              <a:rPr lang="es-ES" sz="2700" b="1" kern="1200" err="1">
                <a:solidFill>
                  <a:srgbClr val="D97C88"/>
                </a:solidFill>
                <a:latin typeface="Noto Sans "/>
                <a:ea typeface="Montserrat Light"/>
                <a:cs typeface="Arial"/>
              </a:rPr>
              <a:t>eritrodérmica</a:t>
            </a:r>
            <a:endParaRPr lang="es-ES" sz="2700" b="1" kern="1200" err="1">
              <a:solidFill>
                <a:srgbClr val="D97C88"/>
              </a:solidFill>
              <a:latin typeface="Noto Sans 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6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E7CF2-7947-3609-A07D-979183EA8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1784A739-FC3F-63B4-82E9-A8EEFCACD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7923F3D1-F355-9C61-23F1-1BB277B162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3EBCC056-0579-2EAA-0F89-3FBB82C88CA2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PSORIASIS EN PLACAS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73830B48-9891-5215-1731-F0B733499268}"/>
              </a:ext>
            </a:extLst>
          </p:cNvPr>
          <p:cNvSpPr txBox="1"/>
          <p:nvPr/>
        </p:nvSpPr>
        <p:spPr>
          <a:xfrm>
            <a:off x="1135001" y="9178316"/>
            <a:ext cx="18440400" cy="7630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Fuente: adaptado de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National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Foundation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 2017. https://www.psoriasis.org/ (consultado en noviembre de 2017).</a:t>
            </a:r>
          </a:p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Fuente: adaptado de Diagnosis and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classification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psoriasis.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Autoimmunity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Reviews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2014;13:490-5.</a:t>
            </a:r>
          </a:p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Fuente: adaptado de A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brief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summary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clinical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types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psoriasis. North Clin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Istanb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2016;3(1):79-82.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6CA56BE6-E9E5-5B9C-CA0A-11109A513E46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AE71A319-BF1F-F0F6-3520-E2DA21EA0F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EE833A50-E77C-5D8A-81C9-56A0DA7982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470CF9E9-F8F1-E196-8605-3BB55428EFF5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0D3CC50A-8AB0-DECD-0EE9-A7E4CCDA8C2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5CFC6A89-A832-00D1-4CFF-DFC4492226C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28E7A285-C354-B096-8A5E-FD991E1D1C78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74642740-4502-60C7-CCBA-243F313AF8D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B6111E0A-1CA2-BE5A-778E-CDE7F462551A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01B3D679-CA05-B611-CCCF-F6E2E807039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BC0E0613-A100-ACCB-53CE-F42075A7F4AF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CE3C4B7B-0B18-F057-C4F4-E9202E5B54C7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6062664E-D7F6-FDE9-71FD-F166A5CBBAF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419F9F0A-DD37-9AC3-47A0-C2EC70C60A13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Google Shape;1231;p44">
            <a:extLst>
              <a:ext uri="{FF2B5EF4-FFF2-40B4-BE49-F238E27FC236}">
                <a16:creationId xmlns:a16="http://schemas.microsoft.com/office/drawing/2014/main" id="{7DC7FB27-8CE5-761E-1E87-C48C811BEA1E}"/>
              </a:ext>
            </a:extLst>
          </p:cNvPr>
          <p:cNvSpPr/>
          <p:nvPr/>
        </p:nvSpPr>
        <p:spPr>
          <a:xfrm>
            <a:off x="7537941" y="5962104"/>
            <a:ext cx="3149644" cy="255907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6782"/>
          </a:solidFill>
          <a:ln cap="flat">
            <a:noFill/>
            <a:prstDash val="solid"/>
          </a:ln>
        </p:spPr>
        <p:txBody>
          <a:bodyPr vert="horz" wrap="square" lIns="150749" tIns="75359" rIns="150749" bIns="75359" anchor="ctr" anchorCtr="1" compatLnSpc="1">
            <a:no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b="1" kern="1200">
              <a:solidFill>
                <a:srgbClr val="595959"/>
              </a:solidFill>
              <a:latin typeface="Noto Sans "/>
              <a:ea typeface="Calibri"/>
              <a:cs typeface="Calibri"/>
            </a:endParaRPr>
          </a:p>
        </p:txBody>
      </p:sp>
      <p:sp>
        <p:nvSpPr>
          <p:cNvPr id="4" name="Google Shape;1232;p44">
            <a:extLst>
              <a:ext uri="{FF2B5EF4-FFF2-40B4-BE49-F238E27FC236}">
                <a16:creationId xmlns:a16="http://schemas.microsoft.com/office/drawing/2014/main" id="{9695B615-401C-B97E-1C05-EAF3DE2761EF}"/>
              </a:ext>
            </a:extLst>
          </p:cNvPr>
          <p:cNvSpPr/>
          <p:nvPr/>
        </p:nvSpPr>
        <p:spPr>
          <a:xfrm>
            <a:off x="2887818" y="1937103"/>
            <a:ext cx="3149644" cy="2790483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6782"/>
          </a:solidFill>
          <a:ln cap="flat">
            <a:noFill/>
            <a:prstDash val="solid"/>
          </a:ln>
        </p:spPr>
        <p:txBody>
          <a:bodyPr vert="horz" wrap="square" lIns="150749" tIns="75359" rIns="150749" bIns="75359" anchor="ctr" anchorCtr="1" compatLnSpc="1">
            <a:no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b="1" kern="1200">
              <a:solidFill>
                <a:srgbClr val="595959"/>
              </a:solidFill>
              <a:latin typeface="Noto Sans "/>
              <a:ea typeface="Calibri"/>
              <a:cs typeface="Calibri"/>
            </a:endParaRPr>
          </a:p>
        </p:txBody>
      </p:sp>
      <p:sp>
        <p:nvSpPr>
          <p:cNvPr id="10" name="Google Shape;1233;p44">
            <a:extLst>
              <a:ext uri="{FF2B5EF4-FFF2-40B4-BE49-F238E27FC236}">
                <a16:creationId xmlns:a16="http://schemas.microsoft.com/office/drawing/2014/main" id="{7171626D-65A0-143A-7138-EDA272E7772B}"/>
              </a:ext>
            </a:extLst>
          </p:cNvPr>
          <p:cNvSpPr/>
          <p:nvPr/>
        </p:nvSpPr>
        <p:spPr>
          <a:xfrm>
            <a:off x="7267785" y="5620064"/>
            <a:ext cx="10102173" cy="305358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E1EBEE">
              <a:alpha val="94901"/>
            </a:srgbClr>
          </a:solidFill>
          <a:ln cap="flat">
            <a:solidFill>
              <a:srgbClr val="E1EBEE"/>
            </a:solidFill>
            <a:prstDash val="solid"/>
          </a:ln>
          <a:effectLst>
            <a:outerShdw dist="37721" dir="8100000" algn="tl">
              <a:srgbClr val="000000">
                <a:alpha val="40000"/>
              </a:srgbClr>
            </a:outerShdw>
          </a:effectLst>
        </p:spPr>
        <p:txBody>
          <a:bodyPr vert="horz" wrap="square" lIns="150749" tIns="75359" rIns="150749" bIns="75359" anchor="ctr" anchorCtr="1" compatLnSpc="1">
            <a:no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b="1" kern="1200">
              <a:solidFill>
                <a:srgbClr val="595959"/>
              </a:solidFill>
              <a:latin typeface="Noto Sans "/>
              <a:ea typeface="Calibri"/>
              <a:cs typeface="Calibri"/>
            </a:endParaRPr>
          </a:p>
        </p:txBody>
      </p:sp>
      <p:sp>
        <p:nvSpPr>
          <p:cNvPr id="12" name="Google Shape;1234;p44">
            <a:extLst>
              <a:ext uri="{FF2B5EF4-FFF2-40B4-BE49-F238E27FC236}">
                <a16:creationId xmlns:a16="http://schemas.microsoft.com/office/drawing/2014/main" id="{BE6E3E89-BD6E-03E8-AFA5-7C88CC8762B5}"/>
              </a:ext>
            </a:extLst>
          </p:cNvPr>
          <p:cNvSpPr/>
          <p:nvPr/>
        </p:nvSpPr>
        <p:spPr>
          <a:xfrm>
            <a:off x="2889250" y="1559865"/>
            <a:ext cx="14480709" cy="365879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E1EBEE">
              <a:alpha val="94901"/>
            </a:srgbClr>
          </a:solidFill>
          <a:ln cap="flat">
            <a:solidFill>
              <a:srgbClr val="E1EBEE"/>
            </a:solidFill>
            <a:prstDash val="solid"/>
          </a:ln>
          <a:effectLst>
            <a:outerShdw dist="37721" dir="8100000" algn="tl">
              <a:srgbClr val="000000">
                <a:alpha val="40000"/>
              </a:srgbClr>
            </a:outerShdw>
          </a:effectLst>
        </p:spPr>
        <p:txBody>
          <a:bodyPr vert="horz" wrap="square" lIns="150749" tIns="75359" rIns="150749" bIns="75359" anchor="ctr" anchorCtr="1" compatLnSpc="1">
            <a:no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b="1" kern="1200">
              <a:solidFill>
                <a:srgbClr val="595959"/>
              </a:solidFill>
              <a:latin typeface="Noto Sans "/>
              <a:ea typeface="Calibri"/>
              <a:cs typeface="Calibri"/>
            </a:endParaRPr>
          </a:p>
        </p:txBody>
      </p:sp>
      <p:pic>
        <p:nvPicPr>
          <p:cNvPr id="13" name="Google Shape;1235;p44">
            <a:extLst>
              <a:ext uri="{FF2B5EF4-FFF2-40B4-BE49-F238E27FC236}">
                <a16:creationId xmlns:a16="http://schemas.microsoft.com/office/drawing/2014/main" id="{65E84CAC-5D42-A569-9752-CF1EF3290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rcRect l="4420" t="1330" r="53800" b="43860"/>
          <a:stretch>
            <a:fillRect/>
          </a:stretch>
        </p:blipFill>
        <p:spPr>
          <a:xfrm>
            <a:off x="3408731" y="2038163"/>
            <a:ext cx="3718206" cy="2583159"/>
          </a:xfrm>
          <a:prstGeom prst="rect">
            <a:avLst/>
          </a:prstGeom>
          <a:noFill/>
          <a:ln w="28575" cap="flat">
            <a:solidFill>
              <a:srgbClr val="006782"/>
            </a:solidFill>
            <a:prstDash val="solid"/>
            <a:round/>
          </a:ln>
        </p:spPr>
      </p:pic>
      <p:sp>
        <p:nvSpPr>
          <p:cNvPr id="16" name="Google Shape;1236;p44">
            <a:extLst>
              <a:ext uri="{FF2B5EF4-FFF2-40B4-BE49-F238E27FC236}">
                <a16:creationId xmlns:a16="http://schemas.microsoft.com/office/drawing/2014/main" id="{A875E1DE-B2A0-11E5-4994-36B9D623A33F}"/>
              </a:ext>
            </a:extLst>
          </p:cNvPr>
          <p:cNvSpPr/>
          <p:nvPr/>
        </p:nvSpPr>
        <p:spPr>
          <a:xfrm>
            <a:off x="7646418" y="1850673"/>
            <a:ext cx="9187431" cy="30771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50749" tIns="75359" rIns="150749" bIns="75359" anchor="t" anchorCtr="0" compatLnSpc="1">
            <a:noAutofit/>
          </a:bodyPr>
          <a:lstStyle/>
          <a:p>
            <a:pPr marL="471202" indent="-471202" algn="l" defTabSz="1507846" rtl="0">
              <a:lnSpc>
                <a:spcPct val="106250"/>
              </a:lnSpc>
              <a:buClr>
                <a:srgbClr val="F896A3"/>
              </a:buClr>
              <a:buSzPts val="16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90 % </a:t>
            </a: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de los pacientes con psoriasis </a:t>
            </a:r>
            <a:endParaRPr lang="es-ES" sz="2700" kern="1200">
              <a:solidFill>
                <a:srgbClr val="1D6985"/>
              </a:solidFill>
              <a:latin typeface="Noto Sans "/>
              <a:cs typeface="Arial"/>
            </a:endParaRPr>
          </a:p>
          <a:p>
            <a:pPr marL="471202" indent="-471202" algn="l" defTabSz="1507846" rtl="0">
              <a:lnSpc>
                <a:spcPct val="106250"/>
              </a:lnSpc>
              <a:spcBef>
                <a:spcPts val="660"/>
              </a:spcBef>
              <a:buClr>
                <a:srgbClr val="F896A3"/>
              </a:buClr>
              <a:buSzPts val="16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Placas redondas u ovaladas, secas, bien delimitadas, con escamas </a:t>
            </a:r>
            <a:r>
              <a:rPr lang="es-ES" sz="27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blanco-plateadas</a:t>
            </a:r>
            <a:endParaRPr lang="es-ES" sz="2700" kern="1200">
              <a:solidFill>
                <a:srgbClr val="1D6985"/>
              </a:solidFill>
              <a:latin typeface="Noto Sans "/>
              <a:ea typeface="Calibri"/>
              <a:cs typeface="Arial"/>
            </a:endParaRPr>
          </a:p>
          <a:p>
            <a:pPr marL="471202" indent="-471202" algn="l" defTabSz="1507846" rtl="0">
              <a:lnSpc>
                <a:spcPct val="106250"/>
              </a:lnSpc>
              <a:spcBef>
                <a:spcPts val="660"/>
              </a:spcBef>
              <a:buClr>
                <a:srgbClr val="F896A3"/>
              </a:buClr>
              <a:buSzPts val="16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Afecta a cualquier parte del cuerpo, en general se distribuye de forma </a:t>
            </a:r>
            <a:r>
              <a:rPr lang="es-ES" sz="27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SIMÉTRICA</a:t>
            </a: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 en codos y rodillas</a:t>
            </a:r>
            <a:endParaRPr lang="es-ES" sz="2700" kern="1200">
              <a:solidFill>
                <a:srgbClr val="1D6985"/>
              </a:solidFill>
              <a:latin typeface="Noto Sans "/>
              <a:cs typeface="Arial"/>
            </a:endParaRPr>
          </a:p>
          <a:p>
            <a:pPr marL="471202" indent="-471202" algn="l" defTabSz="1507846" rtl="0">
              <a:lnSpc>
                <a:spcPct val="106250"/>
              </a:lnSpc>
              <a:spcBef>
                <a:spcPts val="660"/>
              </a:spcBef>
              <a:buClr>
                <a:srgbClr val="F896A3"/>
              </a:buClr>
              <a:buSzPts val="16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Es común la afectación de cuero cabelludo y uñas</a:t>
            </a:r>
            <a:endParaRPr lang="es-ES" sz="2700" kern="1200">
              <a:solidFill>
                <a:srgbClr val="1D6985"/>
              </a:solidFill>
              <a:latin typeface="Noto Sans "/>
              <a:cs typeface="Arial"/>
            </a:endParaRPr>
          </a:p>
        </p:txBody>
      </p:sp>
      <p:sp>
        <p:nvSpPr>
          <p:cNvPr id="17" name="Google Shape;1237;p44">
            <a:extLst>
              <a:ext uri="{FF2B5EF4-FFF2-40B4-BE49-F238E27FC236}">
                <a16:creationId xmlns:a16="http://schemas.microsoft.com/office/drawing/2014/main" id="{0505E0FE-6CBD-4AB7-494F-332B035F900D}"/>
              </a:ext>
            </a:extLst>
          </p:cNvPr>
          <p:cNvSpPr/>
          <p:nvPr/>
        </p:nvSpPr>
        <p:spPr>
          <a:xfrm rot="5400013">
            <a:off x="4691695" y="6528058"/>
            <a:ext cx="661783" cy="582313"/>
          </a:xfrm>
          <a:custGeom>
            <a:avLst>
              <a:gd name="f0" fmla="val 1266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solidFill>
            <a:srgbClr val="EC959D"/>
          </a:solidFill>
          <a:ln w="12701" cap="flat">
            <a:solidFill>
              <a:srgbClr val="EC959D"/>
            </a:solidFill>
            <a:prstDash val="solid"/>
            <a:round/>
          </a:ln>
        </p:spPr>
        <p:txBody>
          <a:bodyPr vert="horz" wrap="square" lIns="890029" tIns="62830" rIns="62830" bIns="62830" anchor="ctr" anchorCtr="0" compatLnSpc="1">
            <a:noAutofit/>
          </a:bodyPr>
          <a:lstStyle/>
          <a:p>
            <a:pPr algn="l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700" kern="1200">
              <a:solidFill>
                <a:srgbClr val="002060"/>
              </a:solidFill>
              <a:latin typeface="Noto Sans "/>
              <a:ea typeface="Calibri"/>
              <a:cs typeface="Calibri"/>
            </a:endParaRPr>
          </a:p>
        </p:txBody>
      </p:sp>
      <p:sp>
        <p:nvSpPr>
          <p:cNvPr id="18" name="Google Shape;1238;p44">
            <a:extLst>
              <a:ext uri="{FF2B5EF4-FFF2-40B4-BE49-F238E27FC236}">
                <a16:creationId xmlns:a16="http://schemas.microsoft.com/office/drawing/2014/main" id="{960390C3-C375-2C47-C5FE-B36839E4EAB8}"/>
              </a:ext>
            </a:extLst>
          </p:cNvPr>
          <p:cNvSpPr/>
          <p:nvPr/>
        </p:nvSpPr>
        <p:spPr>
          <a:xfrm>
            <a:off x="3207105" y="5566906"/>
            <a:ext cx="3718206" cy="64814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E7E6E6">
              <a:alpha val="63921"/>
            </a:srgbClr>
          </a:solidFill>
          <a:ln cap="flat">
            <a:noFill/>
            <a:prstDash val="solid"/>
          </a:ln>
        </p:spPr>
        <p:txBody>
          <a:bodyPr vert="horz" wrap="square" lIns="150749" tIns="75359" rIns="150749" bIns="75359" anchor="ctr" anchorCtr="1" compatLnSpc="1">
            <a:no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1D6985"/>
                </a:solidFill>
                <a:latin typeface="Noto Sans "/>
                <a:ea typeface="Calibri"/>
                <a:cs typeface="Arial" panose="020B0604020202020204" pitchFamily="34" charset="0"/>
              </a:rPr>
              <a:t>En placas​</a:t>
            </a:r>
            <a:endParaRPr lang="es-ES" sz="2700" kern="1200">
              <a:solidFill>
                <a:srgbClr val="1D6985"/>
              </a:solidFill>
              <a:latin typeface="Noto Sans "/>
              <a:cs typeface="Arial" panose="020B0604020202020204" pitchFamily="34" charset="0"/>
            </a:endParaRPr>
          </a:p>
        </p:txBody>
      </p:sp>
      <p:pic>
        <p:nvPicPr>
          <p:cNvPr id="19" name="Google Shape;1239;p44" descr="Plaque psoriasis on the back">
            <a:hlinkClick r:id="rId12"/>
            <a:extLst>
              <a:ext uri="{FF2B5EF4-FFF2-40B4-BE49-F238E27FC236}">
                <a16:creationId xmlns:a16="http://schemas.microsoft.com/office/drawing/2014/main" id="{16312097-06B9-FD27-B4A8-17A00676AF99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>
            <a:off x="7568235" y="6035700"/>
            <a:ext cx="3293097" cy="2325580"/>
          </a:xfrm>
          <a:prstGeom prst="rect">
            <a:avLst/>
          </a:prstGeom>
          <a:noFill/>
          <a:ln w="28575" cap="flat">
            <a:solidFill>
              <a:srgbClr val="006782"/>
            </a:solidFill>
            <a:prstDash val="solid"/>
            <a:round/>
          </a:ln>
        </p:spPr>
      </p:pic>
      <p:sp>
        <p:nvSpPr>
          <p:cNvPr id="20" name="Google Shape;1240;p44">
            <a:extLst>
              <a:ext uri="{FF2B5EF4-FFF2-40B4-BE49-F238E27FC236}">
                <a16:creationId xmlns:a16="http://schemas.microsoft.com/office/drawing/2014/main" id="{D52BE8EB-93B6-7F5C-DEBF-38195D3AB23A}"/>
              </a:ext>
            </a:extLst>
          </p:cNvPr>
          <p:cNvSpPr/>
          <p:nvPr/>
        </p:nvSpPr>
        <p:spPr>
          <a:xfrm>
            <a:off x="11604901" y="6455609"/>
            <a:ext cx="4538298" cy="17009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50749" tIns="75359" rIns="150749" bIns="75359" anchor="t" anchorCtr="0" compatLnSpc="1">
            <a:noAutofit/>
          </a:bodyPr>
          <a:lstStyle/>
          <a:p>
            <a:pPr marL="471202" indent="-471202" algn="l" defTabSz="1507846" rtl="0">
              <a:lnSpc>
                <a:spcPct val="10625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Prurito y dolor </a:t>
            </a:r>
          </a:p>
          <a:p>
            <a:pPr marL="471202" indent="-471202" algn="l" defTabSz="1507846" rtl="0">
              <a:lnSpc>
                <a:spcPct val="106250"/>
              </a:lnSpc>
              <a:buClr>
                <a:srgbClr val="F896A3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kern="1200">
                <a:solidFill>
                  <a:srgbClr val="1D6985"/>
                </a:solidFill>
                <a:latin typeface="Noto Sans "/>
                <a:ea typeface="Calibri"/>
                <a:cs typeface="Arial"/>
              </a:rPr>
              <a:t>En ocasiones fisuras y sangrado </a:t>
            </a:r>
            <a:endParaRPr lang="es-ES" sz="2700" kern="1200">
              <a:solidFill>
                <a:srgbClr val="1D6985"/>
              </a:solidFill>
              <a:latin typeface="Noto Sans "/>
              <a:cs typeface="Arial"/>
            </a:endParaRPr>
          </a:p>
        </p:txBody>
      </p:sp>
      <p:sp>
        <p:nvSpPr>
          <p:cNvPr id="28" name="Google Shape;1241;p44">
            <a:extLst>
              <a:ext uri="{FF2B5EF4-FFF2-40B4-BE49-F238E27FC236}">
                <a16:creationId xmlns:a16="http://schemas.microsoft.com/office/drawing/2014/main" id="{402E8028-F89A-8B71-C3D2-A923AD4C3C96}"/>
              </a:ext>
            </a:extLst>
          </p:cNvPr>
          <p:cNvSpPr/>
          <p:nvPr/>
        </p:nvSpPr>
        <p:spPr>
          <a:xfrm>
            <a:off x="3462337" y="7484575"/>
            <a:ext cx="3120499" cy="64814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006782"/>
            </a:solidFill>
            <a:prstDash val="solid"/>
            <a:round/>
          </a:ln>
          <a:effectLst>
            <a:outerShdw dist="37721" dir="2700000" algn="tl">
              <a:srgbClr val="000000">
                <a:alpha val="40000"/>
              </a:srgbClr>
            </a:outerShdw>
          </a:effectLst>
        </p:spPr>
        <p:txBody>
          <a:bodyPr vert="horz" wrap="square" lIns="150749" tIns="75359" rIns="150749" bIns="75359" anchor="t" anchorCtr="1" compatLnSpc="1">
            <a:noAutofit/>
          </a:bodyPr>
          <a:lstStyle/>
          <a:p>
            <a:pPr algn="ctr" defTabSz="1507846" rt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700" b="1" kern="1200">
                <a:solidFill>
                  <a:srgbClr val="1D6985"/>
                </a:solidFill>
                <a:latin typeface="Noto Sans "/>
                <a:ea typeface="Calibri"/>
                <a:cs typeface="Arial" panose="020B0604020202020204" pitchFamily="34" charset="0"/>
              </a:rPr>
              <a:t>Psoriasis vulgar</a:t>
            </a:r>
            <a:endParaRPr lang="es-ES" sz="2700" kern="1200">
              <a:solidFill>
                <a:srgbClr val="1D6985"/>
              </a:solidFill>
              <a:latin typeface="Noto Sans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7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2C16-54E5-DFC9-F4AB-6AD4E1A6D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9;p39">
            <a:extLst>
              <a:ext uri="{FF2B5EF4-FFF2-40B4-BE49-F238E27FC236}">
                <a16:creationId xmlns:a16="http://schemas.microsoft.com/office/drawing/2014/main" id="{FE7E1BB0-EB13-D801-DCDC-D86EA2B5C6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887" y="559285"/>
            <a:ext cx="17574327" cy="652327"/>
          </a:xfrm>
        </p:spPr>
        <p:txBody>
          <a:bodyPr wrap="square" lIns="150749" tIns="75359" rIns="150749" bIns="75359">
            <a:spAutoFit/>
          </a:bodyPr>
          <a:lstStyle/>
          <a:p>
            <a:pPr lvl="0"/>
            <a:r>
              <a:rPr lang="es-ES"/>
              <a:t>Diagnóstico </a:t>
            </a:r>
          </a:p>
        </p:txBody>
      </p:sp>
      <p:pic>
        <p:nvPicPr>
          <p:cNvPr id="6" name="object 19">
            <a:extLst>
              <a:ext uri="{FF2B5EF4-FFF2-40B4-BE49-F238E27FC236}">
                <a16:creationId xmlns:a16="http://schemas.microsoft.com/office/drawing/2014/main" id="{2B778A9E-F774-C150-22FA-D9E0286BC9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20975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ED67F94E-C720-0864-36D7-5E92C1ADE958}"/>
              </a:ext>
            </a:extLst>
          </p:cNvPr>
          <p:cNvSpPr txBox="1">
            <a:spLocks/>
          </p:cNvSpPr>
          <p:nvPr/>
        </p:nvSpPr>
        <p:spPr>
          <a:xfrm>
            <a:off x="1233377" y="241090"/>
            <a:ext cx="12640673" cy="644213"/>
          </a:xfrm>
          <a:prstGeom prst="rect">
            <a:avLst/>
          </a:prstGeom>
        </p:spPr>
        <p:txBody>
          <a:bodyPr vert="horz" wrap="square" lIns="0" tIns="89343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Noto Sans"/>
                <a:ea typeface="+mj-ea"/>
                <a:cs typeface="Noto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10"/>
              <a:t>PSORIASIS EN PLACAS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FF7776C9-F471-0E07-F144-06D215DACD89}"/>
              </a:ext>
            </a:extLst>
          </p:cNvPr>
          <p:cNvSpPr txBox="1"/>
          <p:nvPr/>
        </p:nvSpPr>
        <p:spPr>
          <a:xfrm>
            <a:off x="1135001" y="9178316"/>
            <a:ext cx="11431649" cy="48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95"/>
              </a:spcBef>
            </a:pP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Lowes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MA,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Bowcock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AM, Krueger JG. 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Pathogenesis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and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therapy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of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 psoriasis. </a:t>
            </a:r>
            <a:r>
              <a:rPr lang="es-ES" sz="1300" err="1">
                <a:solidFill>
                  <a:srgbClr val="939598"/>
                </a:solidFill>
                <a:latin typeface="Noto Sans"/>
                <a:cs typeface="Noto Sans"/>
              </a:rPr>
              <a:t>Nature</a:t>
            </a:r>
            <a:r>
              <a:rPr lang="es-ES" sz="1300">
                <a:solidFill>
                  <a:srgbClr val="939598"/>
                </a:solidFill>
                <a:latin typeface="Noto Sans"/>
                <a:cs typeface="Noto Sans"/>
              </a:rPr>
              <a:t>. 2007;445(7130):866–873. doi:10.1038/nature05663. Disponible en: https://www.uv.es/~vicalegr/CLindex/CLpsoriasis/psmo.htm</a:t>
            </a:r>
          </a:p>
        </p:txBody>
      </p:sp>
      <p:grpSp>
        <p:nvGrpSpPr>
          <p:cNvPr id="29" name="object 23">
            <a:extLst>
              <a:ext uri="{FF2B5EF4-FFF2-40B4-BE49-F238E27FC236}">
                <a16:creationId xmlns:a16="http://schemas.microsoft.com/office/drawing/2014/main" id="{E33B95CA-3ABA-33F8-4946-63B835C1B159}"/>
              </a:ext>
            </a:extLst>
          </p:cNvPr>
          <p:cNvGrpSpPr/>
          <p:nvPr/>
        </p:nvGrpSpPr>
        <p:grpSpPr>
          <a:xfrm>
            <a:off x="0" y="10226244"/>
            <a:ext cx="20104100" cy="1082675"/>
            <a:chOff x="0" y="10226243"/>
            <a:chExt cx="20104100" cy="1082675"/>
          </a:xfrm>
        </p:grpSpPr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E031F577-7767-85E5-B3FD-6724A351E7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226243"/>
              <a:ext cx="20104100" cy="1082312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7C71C538-CFBC-EC0E-7889-73D78328E6D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204" y="10941881"/>
              <a:ext cx="205618" cy="113538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A674DE4D-B87A-EF84-4081-19DD78B89EFD}"/>
                </a:ext>
              </a:extLst>
            </p:cNvPr>
            <p:cNvSpPr/>
            <p:nvPr/>
          </p:nvSpPr>
          <p:spPr>
            <a:xfrm>
              <a:off x="1672234" y="10942325"/>
              <a:ext cx="186055" cy="113030"/>
            </a:xfrm>
            <a:custGeom>
              <a:avLst/>
              <a:gdLst/>
              <a:ahLst/>
              <a:cxnLst/>
              <a:rect l="l" t="t" r="r" b="b"/>
              <a:pathLst>
                <a:path w="186055" h="113029">
                  <a:moveTo>
                    <a:pt x="7772" y="0"/>
                  </a:moveTo>
                  <a:lnTo>
                    <a:pt x="0" y="0"/>
                  </a:lnTo>
                  <a:lnTo>
                    <a:pt x="0" y="111937"/>
                  </a:lnTo>
                  <a:lnTo>
                    <a:pt x="7772" y="111937"/>
                  </a:lnTo>
                  <a:lnTo>
                    <a:pt x="7772" y="0"/>
                  </a:lnTo>
                  <a:close/>
                </a:path>
                <a:path w="186055" h="113029">
                  <a:moveTo>
                    <a:pt x="101307" y="104851"/>
                  </a:moveTo>
                  <a:lnTo>
                    <a:pt x="98691" y="105714"/>
                  </a:lnTo>
                  <a:lnTo>
                    <a:pt x="95656" y="106438"/>
                  </a:lnTo>
                  <a:lnTo>
                    <a:pt x="84797" y="106438"/>
                  </a:lnTo>
                  <a:lnTo>
                    <a:pt x="80454" y="102247"/>
                  </a:lnTo>
                  <a:lnTo>
                    <a:pt x="80454" y="42722"/>
                  </a:lnTo>
                  <a:lnTo>
                    <a:pt x="100304" y="42722"/>
                  </a:lnTo>
                  <a:lnTo>
                    <a:pt x="100304" y="36207"/>
                  </a:lnTo>
                  <a:lnTo>
                    <a:pt x="80454" y="36207"/>
                  </a:lnTo>
                  <a:lnTo>
                    <a:pt x="80454" y="18973"/>
                  </a:lnTo>
                  <a:lnTo>
                    <a:pt x="72783" y="18973"/>
                  </a:lnTo>
                  <a:lnTo>
                    <a:pt x="72783" y="36207"/>
                  </a:lnTo>
                  <a:lnTo>
                    <a:pt x="61633" y="36207"/>
                  </a:lnTo>
                  <a:lnTo>
                    <a:pt x="61633" y="42722"/>
                  </a:lnTo>
                  <a:lnTo>
                    <a:pt x="72783" y="42722"/>
                  </a:lnTo>
                  <a:lnTo>
                    <a:pt x="72783" y="93700"/>
                  </a:lnTo>
                  <a:lnTo>
                    <a:pt x="73990" y="101841"/>
                  </a:lnTo>
                  <a:lnTo>
                    <a:pt x="77546" y="107886"/>
                  </a:lnTo>
                  <a:lnTo>
                    <a:pt x="83350" y="111658"/>
                  </a:lnTo>
                  <a:lnTo>
                    <a:pt x="91325" y="112953"/>
                  </a:lnTo>
                  <a:lnTo>
                    <a:pt x="95948" y="112953"/>
                  </a:lnTo>
                  <a:lnTo>
                    <a:pt x="98844" y="112229"/>
                  </a:lnTo>
                  <a:lnTo>
                    <a:pt x="101307" y="111366"/>
                  </a:lnTo>
                  <a:lnTo>
                    <a:pt x="101307" y="104851"/>
                  </a:lnTo>
                  <a:close/>
                </a:path>
                <a:path w="186055" h="113029">
                  <a:moveTo>
                    <a:pt x="185445" y="65316"/>
                  </a:moveTo>
                  <a:lnTo>
                    <a:pt x="183489" y="51485"/>
                  </a:lnTo>
                  <a:lnTo>
                    <a:pt x="178003" y="42087"/>
                  </a:lnTo>
                  <a:lnTo>
                    <a:pt x="169494" y="36741"/>
                  </a:lnTo>
                  <a:lnTo>
                    <a:pt x="158508" y="35052"/>
                  </a:lnTo>
                  <a:lnTo>
                    <a:pt x="149123" y="36385"/>
                  </a:lnTo>
                  <a:lnTo>
                    <a:pt x="141363" y="39916"/>
                  </a:lnTo>
                  <a:lnTo>
                    <a:pt x="135470" y="45008"/>
                  </a:lnTo>
                  <a:lnTo>
                    <a:pt x="131711" y="50977"/>
                  </a:lnTo>
                  <a:lnTo>
                    <a:pt x="131711" y="0"/>
                  </a:lnTo>
                  <a:lnTo>
                    <a:pt x="124040" y="0"/>
                  </a:lnTo>
                  <a:lnTo>
                    <a:pt x="124040" y="111937"/>
                  </a:lnTo>
                  <a:lnTo>
                    <a:pt x="131711" y="111937"/>
                  </a:lnTo>
                  <a:lnTo>
                    <a:pt x="131711" y="66040"/>
                  </a:lnTo>
                  <a:lnTo>
                    <a:pt x="133858" y="55511"/>
                  </a:lnTo>
                  <a:lnTo>
                    <a:pt x="139509" y="47904"/>
                  </a:lnTo>
                  <a:lnTo>
                    <a:pt x="147535" y="43268"/>
                  </a:lnTo>
                  <a:lnTo>
                    <a:pt x="156768" y="41706"/>
                  </a:lnTo>
                  <a:lnTo>
                    <a:pt x="165735" y="43065"/>
                  </a:lnTo>
                  <a:lnTo>
                    <a:pt x="172313" y="47269"/>
                  </a:lnTo>
                  <a:lnTo>
                    <a:pt x="176377" y="54483"/>
                  </a:lnTo>
                  <a:lnTo>
                    <a:pt x="177761" y="64884"/>
                  </a:lnTo>
                  <a:lnTo>
                    <a:pt x="177761" y="111937"/>
                  </a:lnTo>
                  <a:lnTo>
                    <a:pt x="185445" y="111937"/>
                  </a:lnTo>
                  <a:lnTo>
                    <a:pt x="185445" y="65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6E8600CD-33E9-EDB4-576F-47FA8A3580F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260" y="10977370"/>
              <a:ext cx="67924" cy="78049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AD9B79E8-5B79-FC37-6D4A-580BED4535B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97746" y="10977360"/>
              <a:ext cx="141769" cy="78207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EBD7401D-79B9-1D8E-E08F-D0E92995684D}"/>
                </a:ext>
              </a:extLst>
            </p:cNvPr>
            <p:cNvSpPr/>
            <p:nvPr/>
          </p:nvSpPr>
          <p:spPr>
            <a:xfrm>
              <a:off x="2160935" y="10951441"/>
              <a:ext cx="11430" cy="102870"/>
            </a:xfrm>
            <a:custGeom>
              <a:avLst/>
              <a:gdLst/>
              <a:ahLst/>
              <a:cxnLst/>
              <a:rect l="l" t="t" r="r" b="b"/>
              <a:pathLst>
                <a:path w="11430" h="102870">
                  <a:moveTo>
                    <a:pt x="8544" y="0"/>
                  </a:moveTo>
                  <a:lnTo>
                    <a:pt x="2460" y="0"/>
                  </a:lnTo>
                  <a:lnTo>
                    <a:pt x="0" y="2471"/>
                  </a:lnTo>
                  <a:lnTo>
                    <a:pt x="0" y="8397"/>
                  </a:lnTo>
                  <a:lnTo>
                    <a:pt x="2460" y="10868"/>
                  </a:lnTo>
                  <a:lnTo>
                    <a:pt x="8544" y="10868"/>
                  </a:lnTo>
                  <a:lnTo>
                    <a:pt x="10858" y="8397"/>
                  </a:lnTo>
                  <a:lnTo>
                    <a:pt x="10858" y="2471"/>
                  </a:lnTo>
                  <a:lnTo>
                    <a:pt x="8544" y="0"/>
                  </a:lnTo>
                  <a:close/>
                </a:path>
                <a:path w="11430" h="102870">
                  <a:moveTo>
                    <a:pt x="9413" y="27088"/>
                  </a:moveTo>
                  <a:lnTo>
                    <a:pt x="1738" y="27088"/>
                  </a:lnTo>
                  <a:lnTo>
                    <a:pt x="1738" y="102824"/>
                  </a:lnTo>
                  <a:lnTo>
                    <a:pt x="9413" y="102824"/>
                  </a:lnTo>
                  <a:lnTo>
                    <a:pt x="9413" y="2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704C073F-924F-4D0D-C1F8-674701E55F2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3947" y="10977370"/>
              <a:ext cx="67914" cy="78049"/>
            </a:xfrm>
            <a:prstGeom prst="rect">
              <a:avLst/>
            </a:prstGeom>
          </p:spPr>
        </p:pic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E99DB3FA-1312-56DC-760B-384638C98C5E}"/>
                </a:ext>
              </a:extLst>
            </p:cNvPr>
            <p:cNvSpPr/>
            <p:nvPr/>
          </p:nvSpPr>
          <p:spPr>
            <a:xfrm>
              <a:off x="2285025" y="10977363"/>
              <a:ext cx="61594" cy="77470"/>
            </a:xfrm>
            <a:custGeom>
              <a:avLst/>
              <a:gdLst/>
              <a:ahLst/>
              <a:cxnLst/>
              <a:rect l="l" t="t" r="r" b="b"/>
              <a:pathLst>
                <a:path w="61594" h="77470">
                  <a:moveTo>
                    <a:pt x="34470" y="0"/>
                  </a:moveTo>
                  <a:lnTo>
                    <a:pt x="25087" y="1329"/>
                  </a:lnTo>
                  <a:lnTo>
                    <a:pt x="17322" y="4874"/>
                  </a:lnTo>
                  <a:lnTo>
                    <a:pt x="11433" y="9965"/>
                  </a:lnTo>
                  <a:lnTo>
                    <a:pt x="7675" y="15936"/>
                  </a:lnTo>
                  <a:lnTo>
                    <a:pt x="7675" y="1162"/>
                  </a:lnTo>
                  <a:lnTo>
                    <a:pt x="0" y="1162"/>
                  </a:lnTo>
                  <a:lnTo>
                    <a:pt x="0" y="76908"/>
                  </a:lnTo>
                  <a:lnTo>
                    <a:pt x="7675" y="76908"/>
                  </a:lnTo>
                  <a:lnTo>
                    <a:pt x="7675" y="30993"/>
                  </a:lnTo>
                  <a:lnTo>
                    <a:pt x="9817" y="20474"/>
                  </a:lnTo>
                  <a:lnTo>
                    <a:pt x="15475" y="12859"/>
                  </a:lnTo>
                  <a:lnTo>
                    <a:pt x="23498" y="8230"/>
                  </a:lnTo>
                  <a:lnTo>
                    <a:pt x="32731" y="6669"/>
                  </a:lnTo>
                  <a:lnTo>
                    <a:pt x="41693" y="8028"/>
                  </a:lnTo>
                  <a:lnTo>
                    <a:pt x="48278" y="12224"/>
                  </a:lnTo>
                  <a:lnTo>
                    <a:pt x="52339" y="19436"/>
                  </a:lnTo>
                  <a:lnTo>
                    <a:pt x="53726" y="29842"/>
                  </a:lnTo>
                  <a:lnTo>
                    <a:pt x="53726" y="76908"/>
                  </a:lnTo>
                  <a:lnTo>
                    <a:pt x="61401" y="76908"/>
                  </a:lnTo>
                  <a:lnTo>
                    <a:pt x="61401" y="30271"/>
                  </a:lnTo>
                  <a:lnTo>
                    <a:pt x="59453" y="16437"/>
                  </a:lnTo>
                  <a:lnTo>
                    <a:pt x="53963" y="7042"/>
                  </a:lnTo>
                  <a:lnTo>
                    <a:pt x="45458" y="1695"/>
                  </a:lnTo>
                  <a:lnTo>
                    <a:pt x="344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F820B4B1-4503-C127-6871-E322F48CF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9007" y="10977370"/>
              <a:ext cx="153634" cy="78049"/>
            </a:xfrm>
            <a:prstGeom prst="rect">
              <a:avLst/>
            </a:prstGeom>
          </p:spPr>
        </p:pic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77820CF3-F3D6-948A-B600-4D309DFA3809}"/>
                </a:ext>
              </a:extLst>
            </p:cNvPr>
            <p:cNvSpPr/>
            <p:nvPr/>
          </p:nvSpPr>
          <p:spPr>
            <a:xfrm>
              <a:off x="921800" y="10395619"/>
              <a:ext cx="419734" cy="565150"/>
            </a:xfrm>
            <a:custGeom>
              <a:avLst/>
              <a:gdLst/>
              <a:ahLst/>
              <a:cxnLst/>
              <a:rect l="l" t="t" r="r" b="b"/>
              <a:pathLst>
                <a:path w="419734" h="565150">
                  <a:moveTo>
                    <a:pt x="46564" y="222684"/>
                  </a:moveTo>
                  <a:lnTo>
                    <a:pt x="24045" y="256770"/>
                  </a:lnTo>
                  <a:lnTo>
                    <a:pt x="1517" y="327277"/>
                  </a:lnTo>
                  <a:lnTo>
                    <a:pt x="0" y="366009"/>
                  </a:lnTo>
                  <a:lnTo>
                    <a:pt x="7260" y="410700"/>
                  </a:lnTo>
                  <a:lnTo>
                    <a:pt x="23533" y="451765"/>
                  </a:lnTo>
                  <a:lnTo>
                    <a:pt x="47715" y="488121"/>
                  </a:lnTo>
                  <a:lnTo>
                    <a:pt x="78702" y="518679"/>
                  </a:lnTo>
                  <a:lnTo>
                    <a:pt x="115393" y="542355"/>
                  </a:lnTo>
                  <a:lnTo>
                    <a:pt x="156683" y="558062"/>
                  </a:lnTo>
                  <a:lnTo>
                    <a:pt x="201470" y="564715"/>
                  </a:lnTo>
                  <a:lnTo>
                    <a:pt x="251259" y="560765"/>
                  </a:lnTo>
                  <a:lnTo>
                    <a:pt x="297095" y="545886"/>
                  </a:lnTo>
                  <a:lnTo>
                    <a:pt x="337627" y="521430"/>
                  </a:lnTo>
                  <a:lnTo>
                    <a:pt x="345129" y="514193"/>
                  </a:lnTo>
                  <a:lnTo>
                    <a:pt x="219815" y="514193"/>
                  </a:lnTo>
                  <a:lnTo>
                    <a:pt x="175040" y="510733"/>
                  </a:lnTo>
                  <a:lnTo>
                    <a:pt x="134592" y="495768"/>
                  </a:lnTo>
                  <a:lnTo>
                    <a:pt x="100171" y="471000"/>
                  </a:lnTo>
                  <a:lnTo>
                    <a:pt x="73478" y="438130"/>
                  </a:lnTo>
                  <a:lnTo>
                    <a:pt x="56214" y="398859"/>
                  </a:lnTo>
                  <a:lnTo>
                    <a:pt x="50082" y="354889"/>
                  </a:lnTo>
                  <a:lnTo>
                    <a:pt x="51598" y="333246"/>
                  </a:lnTo>
                  <a:lnTo>
                    <a:pt x="51655" y="332425"/>
                  </a:lnTo>
                  <a:lnTo>
                    <a:pt x="56133" y="311383"/>
                  </a:lnTo>
                  <a:lnTo>
                    <a:pt x="56231" y="310925"/>
                  </a:lnTo>
                  <a:lnTo>
                    <a:pt x="63568" y="290661"/>
                  </a:lnTo>
                  <a:lnTo>
                    <a:pt x="73516" y="271656"/>
                  </a:lnTo>
                  <a:lnTo>
                    <a:pt x="75212" y="268892"/>
                  </a:lnTo>
                  <a:lnTo>
                    <a:pt x="75358" y="265457"/>
                  </a:lnTo>
                  <a:lnTo>
                    <a:pt x="52040" y="223061"/>
                  </a:lnTo>
                  <a:lnTo>
                    <a:pt x="46564" y="222684"/>
                  </a:lnTo>
                  <a:close/>
                </a:path>
                <a:path w="419734" h="565150">
                  <a:moveTo>
                    <a:pt x="403631" y="283488"/>
                  </a:moveTo>
                  <a:lnTo>
                    <a:pt x="363779" y="304420"/>
                  </a:lnTo>
                  <a:lnTo>
                    <a:pt x="362334" y="308011"/>
                  </a:lnTo>
                  <a:lnTo>
                    <a:pt x="363287" y="311383"/>
                  </a:lnTo>
                  <a:lnTo>
                    <a:pt x="366679" y="325901"/>
                  </a:lnTo>
                  <a:lnTo>
                    <a:pt x="368715" y="340890"/>
                  </a:lnTo>
                  <a:lnTo>
                    <a:pt x="369265" y="354889"/>
                  </a:lnTo>
                  <a:lnTo>
                    <a:pt x="369254" y="357434"/>
                  </a:lnTo>
                  <a:lnTo>
                    <a:pt x="357244" y="415828"/>
                  </a:lnTo>
                  <a:lnTo>
                    <a:pt x="334788" y="453858"/>
                  </a:lnTo>
                  <a:lnTo>
                    <a:pt x="303059" y="484204"/>
                  </a:lnTo>
                  <a:lnTo>
                    <a:pt x="264065" y="504954"/>
                  </a:lnTo>
                  <a:lnTo>
                    <a:pt x="219815" y="514193"/>
                  </a:lnTo>
                  <a:lnTo>
                    <a:pt x="345129" y="514193"/>
                  </a:lnTo>
                  <a:lnTo>
                    <a:pt x="371504" y="488750"/>
                  </a:lnTo>
                  <a:lnTo>
                    <a:pt x="397375" y="449198"/>
                  </a:lnTo>
                  <a:lnTo>
                    <a:pt x="413889" y="404127"/>
                  </a:lnTo>
                  <a:lnTo>
                    <a:pt x="419694" y="354889"/>
                  </a:lnTo>
                  <a:lnTo>
                    <a:pt x="419127" y="340890"/>
                  </a:lnTo>
                  <a:lnTo>
                    <a:pt x="419071" y="339505"/>
                  </a:lnTo>
                  <a:lnTo>
                    <a:pt x="409013" y="288671"/>
                  </a:lnTo>
                  <a:lnTo>
                    <a:pt x="407889" y="285258"/>
                  </a:lnTo>
                  <a:lnTo>
                    <a:pt x="407830" y="285080"/>
                  </a:lnTo>
                  <a:lnTo>
                    <a:pt x="403631" y="283488"/>
                  </a:lnTo>
                  <a:close/>
                </a:path>
                <a:path w="419734" h="565150">
                  <a:moveTo>
                    <a:pt x="323361" y="236704"/>
                  </a:moveTo>
                  <a:lnTo>
                    <a:pt x="139618" y="333246"/>
                  </a:lnTo>
                  <a:lnTo>
                    <a:pt x="118572" y="368093"/>
                  </a:lnTo>
                  <a:lnTo>
                    <a:pt x="118572" y="403600"/>
                  </a:lnTo>
                  <a:lnTo>
                    <a:pt x="302304" y="307048"/>
                  </a:lnTo>
                  <a:lnTo>
                    <a:pt x="323361" y="272211"/>
                  </a:lnTo>
                  <a:lnTo>
                    <a:pt x="323361" y="236704"/>
                  </a:lnTo>
                  <a:close/>
                </a:path>
                <a:path w="419734" h="565150">
                  <a:moveTo>
                    <a:pt x="323361" y="118352"/>
                  </a:moveTo>
                  <a:lnTo>
                    <a:pt x="139618" y="214904"/>
                  </a:lnTo>
                  <a:lnTo>
                    <a:pt x="118572" y="249741"/>
                  </a:lnTo>
                  <a:lnTo>
                    <a:pt x="118572" y="285258"/>
                  </a:lnTo>
                  <a:lnTo>
                    <a:pt x="302304" y="188706"/>
                  </a:lnTo>
                  <a:lnTo>
                    <a:pt x="323361" y="153859"/>
                  </a:lnTo>
                  <a:lnTo>
                    <a:pt x="323361" y="118352"/>
                  </a:lnTo>
                  <a:close/>
                </a:path>
                <a:path w="419734" h="565150">
                  <a:moveTo>
                    <a:pt x="322859" y="0"/>
                  </a:moveTo>
                  <a:lnTo>
                    <a:pt x="139126" y="96552"/>
                  </a:lnTo>
                  <a:lnTo>
                    <a:pt x="118080" y="131399"/>
                  </a:lnTo>
                  <a:lnTo>
                    <a:pt x="118080" y="166916"/>
                  </a:lnTo>
                  <a:lnTo>
                    <a:pt x="301812" y="70353"/>
                  </a:lnTo>
                  <a:lnTo>
                    <a:pt x="322859" y="35517"/>
                  </a:lnTo>
                  <a:lnTo>
                    <a:pt x="322859" y="0"/>
                  </a:lnTo>
                  <a:close/>
                </a:path>
              </a:pathLst>
            </a:custGeom>
            <a:solidFill>
              <a:srgbClr val="31B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5A84A6F9-BB50-7EF2-0D0A-0060C73F0161}"/>
                </a:ext>
              </a:extLst>
            </p:cNvPr>
            <p:cNvSpPr/>
            <p:nvPr/>
          </p:nvSpPr>
          <p:spPr>
            <a:xfrm>
              <a:off x="1434147" y="10454734"/>
              <a:ext cx="17432655" cy="415925"/>
            </a:xfrm>
            <a:custGeom>
              <a:avLst/>
              <a:gdLst/>
              <a:ahLst/>
              <a:cxnLst/>
              <a:rect l="l" t="t" r="r" b="b"/>
              <a:pathLst>
                <a:path w="17432655" h="415925">
                  <a:moveTo>
                    <a:pt x="196011" y="223266"/>
                  </a:moveTo>
                  <a:lnTo>
                    <a:pt x="147497" y="223266"/>
                  </a:lnTo>
                  <a:lnTo>
                    <a:pt x="147497" y="238391"/>
                  </a:lnTo>
                  <a:lnTo>
                    <a:pt x="145567" y="237083"/>
                  </a:lnTo>
                  <a:lnTo>
                    <a:pt x="145567" y="289229"/>
                  </a:lnTo>
                  <a:lnTo>
                    <a:pt x="145567" y="345516"/>
                  </a:lnTo>
                  <a:lnTo>
                    <a:pt x="137045" y="355053"/>
                  </a:lnTo>
                  <a:lnTo>
                    <a:pt x="126352" y="362394"/>
                  </a:lnTo>
                  <a:lnTo>
                    <a:pt x="113906" y="367131"/>
                  </a:lnTo>
                  <a:lnTo>
                    <a:pt x="100139" y="368808"/>
                  </a:lnTo>
                  <a:lnTo>
                    <a:pt x="80429" y="364947"/>
                  </a:lnTo>
                  <a:lnTo>
                    <a:pt x="64681" y="354253"/>
                  </a:lnTo>
                  <a:lnTo>
                    <a:pt x="54241" y="338023"/>
                  </a:lnTo>
                  <a:lnTo>
                    <a:pt x="50457" y="317576"/>
                  </a:lnTo>
                  <a:lnTo>
                    <a:pt x="53898" y="298043"/>
                  </a:lnTo>
                  <a:lnTo>
                    <a:pt x="63665" y="281571"/>
                  </a:lnTo>
                  <a:lnTo>
                    <a:pt x="78955" y="270192"/>
                  </a:lnTo>
                  <a:lnTo>
                    <a:pt x="98983" y="265950"/>
                  </a:lnTo>
                  <a:lnTo>
                    <a:pt x="112979" y="267627"/>
                  </a:lnTo>
                  <a:lnTo>
                    <a:pt x="125628" y="272351"/>
                  </a:lnTo>
                  <a:lnTo>
                    <a:pt x="136601" y="279692"/>
                  </a:lnTo>
                  <a:lnTo>
                    <a:pt x="145567" y="289229"/>
                  </a:lnTo>
                  <a:lnTo>
                    <a:pt x="145567" y="237083"/>
                  </a:lnTo>
                  <a:lnTo>
                    <a:pt x="135661" y="230339"/>
                  </a:lnTo>
                  <a:lnTo>
                    <a:pt x="122415" y="224358"/>
                  </a:lnTo>
                  <a:lnTo>
                    <a:pt x="107924" y="220649"/>
                  </a:lnTo>
                  <a:lnTo>
                    <a:pt x="92379" y="219367"/>
                  </a:lnTo>
                  <a:lnTo>
                    <a:pt x="56337" y="226898"/>
                  </a:lnTo>
                  <a:lnTo>
                    <a:pt x="26974" y="247650"/>
                  </a:lnTo>
                  <a:lnTo>
                    <a:pt x="7226" y="278815"/>
                  </a:lnTo>
                  <a:lnTo>
                    <a:pt x="0" y="317576"/>
                  </a:lnTo>
                  <a:lnTo>
                    <a:pt x="1689" y="336283"/>
                  </a:lnTo>
                  <a:lnTo>
                    <a:pt x="24079" y="383552"/>
                  </a:lnTo>
                  <a:lnTo>
                    <a:pt x="55359" y="406742"/>
                  </a:lnTo>
                  <a:lnTo>
                    <a:pt x="95097" y="415366"/>
                  </a:lnTo>
                  <a:lnTo>
                    <a:pt x="109131" y="414261"/>
                  </a:lnTo>
                  <a:lnTo>
                    <a:pt x="122605" y="410819"/>
                  </a:lnTo>
                  <a:lnTo>
                    <a:pt x="135432" y="404901"/>
                  </a:lnTo>
                  <a:lnTo>
                    <a:pt x="147497" y="396367"/>
                  </a:lnTo>
                  <a:lnTo>
                    <a:pt x="147497" y="411492"/>
                  </a:lnTo>
                  <a:lnTo>
                    <a:pt x="196011" y="411492"/>
                  </a:lnTo>
                  <a:lnTo>
                    <a:pt x="196011" y="396367"/>
                  </a:lnTo>
                  <a:lnTo>
                    <a:pt x="196011" y="368808"/>
                  </a:lnTo>
                  <a:lnTo>
                    <a:pt x="196011" y="265950"/>
                  </a:lnTo>
                  <a:lnTo>
                    <a:pt x="196011" y="238391"/>
                  </a:lnTo>
                  <a:lnTo>
                    <a:pt x="196011" y="223266"/>
                  </a:lnTo>
                  <a:close/>
                </a:path>
                <a:path w="17432655" h="415925">
                  <a:moveTo>
                    <a:pt x="293039" y="139801"/>
                  </a:moveTo>
                  <a:lnTo>
                    <a:pt x="242595" y="152996"/>
                  </a:lnTo>
                  <a:lnTo>
                    <a:pt x="242595" y="411492"/>
                  </a:lnTo>
                  <a:lnTo>
                    <a:pt x="293039" y="411492"/>
                  </a:lnTo>
                  <a:lnTo>
                    <a:pt x="293039" y="139801"/>
                  </a:lnTo>
                  <a:close/>
                </a:path>
                <a:path w="17432655" h="415925">
                  <a:moveTo>
                    <a:pt x="654011" y="311746"/>
                  </a:moveTo>
                  <a:lnTo>
                    <a:pt x="644867" y="265950"/>
                  </a:lnTo>
                  <a:lnTo>
                    <a:pt x="606082" y="227520"/>
                  </a:lnTo>
                  <a:lnTo>
                    <a:pt x="569010" y="219367"/>
                  </a:lnTo>
                  <a:lnTo>
                    <a:pt x="548919" y="221742"/>
                  </a:lnTo>
                  <a:lnTo>
                    <a:pt x="530821" y="228142"/>
                  </a:lnTo>
                  <a:lnTo>
                    <a:pt x="515137" y="237540"/>
                  </a:lnTo>
                  <a:lnTo>
                    <a:pt x="502246" y="248856"/>
                  </a:lnTo>
                  <a:lnTo>
                    <a:pt x="491451" y="238391"/>
                  </a:lnTo>
                  <a:lnTo>
                    <a:pt x="489737" y="236728"/>
                  </a:lnTo>
                  <a:lnTo>
                    <a:pt x="474840" y="227520"/>
                  </a:lnTo>
                  <a:lnTo>
                    <a:pt x="457631" y="221475"/>
                  </a:lnTo>
                  <a:lnTo>
                    <a:pt x="438988" y="219367"/>
                  </a:lnTo>
                  <a:lnTo>
                    <a:pt x="425424" y="220484"/>
                  </a:lnTo>
                  <a:lnTo>
                    <a:pt x="412254" y="223926"/>
                  </a:lnTo>
                  <a:lnTo>
                    <a:pt x="399745" y="229857"/>
                  </a:lnTo>
                  <a:lnTo>
                    <a:pt x="388150" y="238391"/>
                  </a:lnTo>
                  <a:lnTo>
                    <a:pt x="388150" y="223266"/>
                  </a:lnTo>
                  <a:lnTo>
                    <a:pt x="339623" y="223266"/>
                  </a:lnTo>
                  <a:lnTo>
                    <a:pt x="339623" y="411492"/>
                  </a:lnTo>
                  <a:lnTo>
                    <a:pt x="390080" y="411492"/>
                  </a:lnTo>
                  <a:lnTo>
                    <a:pt x="390080" y="289229"/>
                  </a:lnTo>
                  <a:lnTo>
                    <a:pt x="396887" y="281825"/>
                  </a:lnTo>
                  <a:lnTo>
                    <a:pt x="406628" y="274243"/>
                  </a:lnTo>
                  <a:lnTo>
                    <a:pt x="419061" y="268338"/>
                  </a:lnTo>
                  <a:lnTo>
                    <a:pt x="433946" y="265950"/>
                  </a:lnTo>
                  <a:lnTo>
                    <a:pt x="441375" y="266573"/>
                  </a:lnTo>
                  <a:lnTo>
                    <a:pt x="470954" y="298488"/>
                  </a:lnTo>
                  <a:lnTo>
                    <a:pt x="471589" y="309803"/>
                  </a:lnTo>
                  <a:lnTo>
                    <a:pt x="471589" y="411492"/>
                  </a:lnTo>
                  <a:lnTo>
                    <a:pt x="522033" y="411492"/>
                  </a:lnTo>
                  <a:lnTo>
                    <a:pt x="522033" y="303974"/>
                  </a:lnTo>
                  <a:lnTo>
                    <a:pt x="521258" y="297002"/>
                  </a:lnTo>
                  <a:lnTo>
                    <a:pt x="520496" y="290779"/>
                  </a:lnTo>
                  <a:lnTo>
                    <a:pt x="527316" y="282816"/>
                  </a:lnTo>
                  <a:lnTo>
                    <a:pt x="537527" y="274726"/>
                  </a:lnTo>
                  <a:lnTo>
                    <a:pt x="550367" y="268566"/>
                  </a:lnTo>
                  <a:lnTo>
                    <a:pt x="549960" y="268566"/>
                  </a:lnTo>
                  <a:lnTo>
                    <a:pt x="565912" y="265950"/>
                  </a:lnTo>
                  <a:lnTo>
                    <a:pt x="573341" y="266573"/>
                  </a:lnTo>
                  <a:lnTo>
                    <a:pt x="580796" y="268566"/>
                  </a:lnTo>
                  <a:lnTo>
                    <a:pt x="603554" y="309803"/>
                  </a:lnTo>
                  <a:lnTo>
                    <a:pt x="603554" y="411492"/>
                  </a:lnTo>
                  <a:lnTo>
                    <a:pt x="654011" y="411492"/>
                  </a:lnTo>
                  <a:lnTo>
                    <a:pt x="654011" y="311746"/>
                  </a:lnTo>
                  <a:close/>
                </a:path>
                <a:path w="17432655" h="415925">
                  <a:moveTo>
                    <a:pt x="747166" y="223253"/>
                  </a:moveTo>
                  <a:lnTo>
                    <a:pt x="696709" y="223253"/>
                  </a:lnTo>
                  <a:lnTo>
                    <a:pt x="696709" y="411492"/>
                  </a:lnTo>
                  <a:lnTo>
                    <a:pt x="747166" y="411492"/>
                  </a:lnTo>
                  <a:lnTo>
                    <a:pt x="747166" y="223253"/>
                  </a:lnTo>
                  <a:close/>
                </a:path>
                <a:path w="17432655" h="415925">
                  <a:moveTo>
                    <a:pt x="754926" y="161150"/>
                  </a:moveTo>
                  <a:lnTo>
                    <a:pt x="752335" y="148412"/>
                  </a:lnTo>
                  <a:lnTo>
                    <a:pt x="745274" y="138201"/>
                  </a:lnTo>
                  <a:lnTo>
                    <a:pt x="734783" y="131394"/>
                  </a:lnTo>
                  <a:lnTo>
                    <a:pt x="721931" y="128930"/>
                  </a:lnTo>
                  <a:lnTo>
                    <a:pt x="709079" y="131394"/>
                  </a:lnTo>
                  <a:lnTo>
                    <a:pt x="698588" y="138201"/>
                  </a:lnTo>
                  <a:lnTo>
                    <a:pt x="691527" y="148412"/>
                  </a:lnTo>
                  <a:lnTo>
                    <a:pt x="688936" y="161150"/>
                  </a:lnTo>
                  <a:lnTo>
                    <a:pt x="691527" y="173875"/>
                  </a:lnTo>
                  <a:lnTo>
                    <a:pt x="698588" y="184086"/>
                  </a:lnTo>
                  <a:lnTo>
                    <a:pt x="709079" y="190893"/>
                  </a:lnTo>
                  <a:lnTo>
                    <a:pt x="721931" y="193357"/>
                  </a:lnTo>
                  <a:lnTo>
                    <a:pt x="734783" y="190893"/>
                  </a:lnTo>
                  <a:lnTo>
                    <a:pt x="745274" y="184086"/>
                  </a:lnTo>
                  <a:lnTo>
                    <a:pt x="752335" y="173875"/>
                  </a:lnTo>
                  <a:lnTo>
                    <a:pt x="754926" y="161150"/>
                  </a:lnTo>
                  <a:close/>
                </a:path>
                <a:path w="17432655" h="415925">
                  <a:moveTo>
                    <a:pt x="914438" y="220980"/>
                  </a:moveTo>
                  <a:lnTo>
                    <a:pt x="908608" y="220154"/>
                  </a:lnTo>
                  <a:lnTo>
                    <a:pt x="904354" y="219367"/>
                  </a:lnTo>
                  <a:lnTo>
                    <a:pt x="896975" y="219367"/>
                  </a:lnTo>
                  <a:lnTo>
                    <a:pt x="880351" y="220980"/>
                  </a:lnTo>
                  <a:lnTo>
                    <a:pt x="865238" y="225577"/>
                  </a:lnTo>
                  <a:lnTo>
                    <a:pt x="852322" y="232791"/>
                  </a:lnTo>
                  <a:lnTo>
                    <a:pt x="842238" y="242265"/>
                  </a:lnTo>
                  <a:lnTo>
                    <a:pt x="842238" y="223266"/>
                  </a:lnTo>
                  <a:lnTo>
                    <a:pt x="793737" y="223266"/>
                  </a:lnTo>
                  <a:lnTo>
                    <a:pt x="793737" y="411492"/>
                  </a:lnTo>
                  <a:lnTo>
                    <a:pt x="844181" y="411492"/>
                  </a:lnTo>
                  <a:lnTo>
                    <a:pt x="844181" y="293116"/>
                  </a:lnTo>
                  <a:lnTo>
                    <a:pt x="850849" y="284124"/>
                  </a:lnTo>
                  <a:lnTo>
                    <a:pt x="861110" y="275310"/>
                  </a:lnTo>
                  <a:lnTo>
                    <a:pt x="874369" y="268605"/>
                  </a:lnTo>
                  <a:lnTo>
                    <a:pt x="889990" y="265950"/>
                  </a:lnTo>
                  <a:lnTo>
                    <a:pt x="897356" y="265950"/>
                  </a:lnTo>
                  <a:lnTo>
                    <a:pt x="904735" y="266725"/>
                  </a:lnTo>
                  <a:lnTo>
                    <a:pt x="908227" y="267881"/>
                  </a:lnTo>
                  <a:lnTo>
                    <a:pt x="908367" y="266725"/>
                  </a:lnTo>
                  <a:lnTo>
                    <a:pt x="908469" y="265950"/>
                  </a:lnTo>
                  <a:lnTo>
                    <a:pt x="911402" y="242265"/>
                  </a:lnTo>
                  <a:lnTo>
                    <a:pt x="914057" y="220980"/>
                  </a:lnTo>
                  <a:lnTo>
                    <a:pt x="914438" y="220980"/>
                  </a:lnTo>
                  <a:close/>
                </a:path>
                <a:path w="17432655" h="415925">
                  <a:moveTo>
                    <a:pt x="1115872" y="223266"/>
                  </a:moveTo>
                  <a:lnTo>
                    <a:pt x="1067358" y="223266"/>
                  </a:lnTo>
                  <a:lnTo>
                    <a:pt x="1067358" y="238391"/>
                  </a:lnTo>
                  <a:lnTo>
                    <a:pt x="1065428" y="237083"/>
                  </a:lnTo>
                  <a:lnTo>
                    <a:pt x="1065428" y="289229"/>
                  </a:lnTo>
                  <a:lnTo>
                    <a:pt x="1065428" y="345516"/>
                  </a:lnTo>
                  <a:lnTo>
                    <a:pt x="1056906" y="355053"/>
                  </a:lnTo>
                  <a:lnTo>
                    <a:pt x="1046213" y="362394"/>
                  </a:lnTo>
                  <a:lnTo>
                    <a:pt x="1033767" y="367131"/>
                  </a:lnTo>
                  <a:lnTo>
                    <a:pt x="1020000" y="368808"/>
                  </a:lnTo>
                  <a:lnTo>
                    <a:pt x="1000290" y="364947"/>
                  </a:lnTo>
                  <a:lnTo>
                    <a:pt x="984529" y="354253"/>
                  </a:lnTo>
                  <a:lnTo>
                    <a:pt x="974090" y="338023"/>
                  </a:lnTo>
                  <a:lnTo>
                    <a:pt x="970318" y="317576"/>
                  </a:lnTo>
                  <a:lnTo>
                    <a:pt x="973747" y="298043"/>
                  </a:lnTo>
                  <a:lnTo>
                    <a:pt x="983526" y="281571"/>
                  </a:lnTo>
                  <a:lnTo>
                    <a:pt x="998816" y="270192"/>
                  </a:lnTo>
                  <a:lnTo>
                    <a:pt x="1018844" y="265950"/>
                  </a:lnTo>
                  <a:lnTo>
                    <a:pt x="1032840" y="267627"/>
                  </a:lnTo>
                  <a:lnTo>
                    <a:pt x="1045476" y="272351"/>
                  </a:lnTo>
                  <a:lnTo>
                    <a:pt x="1056449" y="279692"/>
                  </a:lnTo>
                  <a:lnTo>
                    <a:pt x="1065428" y="289229"/>
                  </a:lnTo>
                  <a:lnTo>
                    <a:pt x="1065428" y="237083"/>
                  </a:lnTo>
                  <a:lnTo>
                    <a:pt x="1055535" y="230339"/>
                  </a:lnTo>
                  <a:lnTo>
                    <a:pt x="1042276" y="224358"/>
                  </a:lnTo>
                  <a:lnTo>
                    <a:pt x="1027785" y="220649"/>
                  </a:lnTo>
                  <a:lnTo>
                    <a:pt x="1012240" y="219367"/>
                  </a:lnTo>
                  <a:lnTo>
                    <a:pt x="976198" y="226898"/>
                  </a:lnTo>
                  <a:lnTo>
                    <a:pt x="946835" y="247650"/>
                  </a:lnTo>
                  <a:lnTo>
                    <a:pt x="927087" y="278815"/>
                  </a:lnTo>
                  <a:lnTo>
                    <a:pt x="919861" y="317576"/>
                  </a:lnTo>
                  <a:lnTo>
                    <a:pt x="921550" y="336283"/>
                  </a:lnTo>
                  <a:lnTo>
                    <a:pt x="943927" y="383552"/>
                  </a:lnTo>
                  <a:lnTo>
                    <a:pt x="975233" y="406742"/>
                  </a:lnTo>
                  <a:lnTo>
                    <a:pt x="1014971" y="415366"/>
                  </a:lnTo>
                  <a:lnTo>
                    <a:pt x="1028992" y="414261"/>
                  </a:lnTo>
                  <a:lnTo>
                    <a:pt x="1042479" y="410819"/>
                  </a:lnTo>
                  <a:lnTo>
                    <a:pt x="1055306" y="404901"/>
                  </a:lnTo>
                  <a:lnTo>
                    <a:pt x="1067358" y="396367"/>
                  </a:lnTo>
                  <a:lnTo>
                    <a:pt x="1067358" y="411492"/>
                  </a:lnTo>
                  <a:lnTo>
                    <a:pt x="1115872" y="411492"/>
                  </a:lnTo>
                  <a:lnTo>
                    <a:pt x="1115872" y="396367"/>
                  </a:lnTo>
                  <a:lnTo>
                    <a:pt x="1115872" y="368808"/>
                  </a:lnTo>
                  <a:lnTo>
                    <a:pt x="1115872" y="265950"/>
                  </a:lnTo>
                  <a:lnTo>
                    <a:pt x="1115872" y="238391"/>
                  </a:lnTo>
                  <a:lnTo>
                    <a:pt x="1115872" y="223266"/>
                  </a:lnTo>
                  <a:close/>
                </a:path>
                <a:path w="17432655" h="415925">
                  <a:moveTo>
                    <a:pt x="1212900" y="139801"/>
                  </a:moveTo>
                  <a:lnTo>
                    <a:pt x="1162456" y="152996"/>
                  </a:lnTo>
                  <a:lnTo>
                    <a:pt x="1162456" y="411492"/>
                  </a:lnTo>
                  <a:lnTo>
                    <a:pt x="1212900" y="411492"/>
                  </a:lnTo>
                  <a:lnTo>
                    <a:pt x="1212900" y="139801"/>
                  </a:lnTo>
                  <a:close/>
                </a:path>
                <a:path w="17432655" h="415925">
                  <a:moveTo>
                    <a:pt x="1309941" y="139801"/>
                  </a:moveTo>
                  <a:lnTo>
                    <a:pt x="1259484" y="152996"/>
                  </a:lnTo>
                  <a:lnTo>
                    <a:pt x="1259484" y="411492"/>
                  </a:lnTo>
                  <a:lnTo>
                    <a:pt x="1309941" y="411492"/>
                  </a:lnTo>
                  <a:lnTo>
                    <a:pt x="1309941" y="139801"/>
                  </a:lnTo>
                  <a:close/>
                </a:path>
                <a:path w="17432655" h="415925">
                  <a:moveTo>
                    <a:pt x="17420895" y="29997"/>
                  </a:moveTo>
                  <a:lnTo>
                    <a:pt x="17415244" y="23215"/>
                  </a:lnTo>
                  <a:lnTo>
                    <a:pt x="17414507" y="22326"/>
                  </a:lnTo>
                  <a:lnTo>
                    <a:pt x="17418076" y="21882"/>
                  </a:lnTo>
                  <a:lnTo>
                    <a:pt x="17418812" y="19862"/>
                  </a:lnTo>
                  <a:lnTo>
                    <a:pt x="17418952" y="19494"/>
                  </a:lnTo>
                  <a:lnTo>
                    <a:pt x="17419041" y="16522"/>
                  </a:lnTo>
                  <a:lnTo>
                    <a:pt x="17419041" y="15557"/>
                  </a:lnTo>
                  <a:lnTo>
                    <a:pt x="17417187" y="13322"/>
                  </a:lnTo>
                  <a:lnTo>
                    <a:pt x="17414571" y="13322"/>
                  </a:lnTo>
                  <a:lnTo>
                    <a:pt x="17414571" y="17043"/>
                  </a:lnTo>
                  <a:lnTo>
                    <a:pt x="17414571" y="19494"/>
                  </a:lnTo>
                  <a:lnTo>
                    <a:pt x="17413021" y="19862"/>
                  </a:lnTo>
                  <a:lnTo>
                    <a:pt x="17407128" y="19862"/>
                  </a:lnTo>
                  <a:lnTo>
                    <a:pt x="17407128" y="16522"/>
                  </a:lnTo>
                  <a:lnTo>
                    <a:pt x="17413313" y="16522"/>
                  </a:lnTo>
                  <a:lnTo>
                    <a:pt x="17414571" y="17043"/>
                  </a:lnTo>
                  <a:lnTo>
                    <a:pt x="17414571" y="13322"/>
                  </a:lnTo>
                  <a:lnTo>
                    <a:pt x="17402734" y="13322"/>
                  </a:lnTo>
                  <a:lnTo>
                    <a:pt x="17402734" y="29997"/>
                  </a:lnTo>
                  <a:lnTo>
                    <a:pt x="17407128" y="29997"/>
                  </a:lnTo>
                  <a:lnTo>
                    <a:pt x="17407128" y="23215"/>
                  </a:lnTo>
                  <a:lnTo>
                    <a:pt x="17409884" y="23215"/>
                  </a:lnTo>
                  <a:lnTo>
                    <a:pt x="17415460" y="29997"/>
                  </a:lnTo>
                  <a:lnTo>
                    <a:pt x="17420895" y="29997"/>
                  </a:lnTo>
                  <a:close/>
                </a:path>
                <a:path w="17432655" h="415925">
                  <a:moveTo>
                    <a:pt x="17432376" y="21653"/>
                  </a:moveTo>
                  <a:lnTo>
                    <a:pt x="17430687" y="13322"/>
                  </a:lnTo>
                  <a:lnTo>
                    <a:pt x="17430026" y="12280"/>
                  </a:lnTo>
                  <a:lnTo>
                    <a:pt x="17427690" y="8839"/>
                  </a:lnTo>
                  <a:lnTo>
                    <a:pt x="17427690" y="12280"/>
                  </a:lnTo>
                  <a:lnTo>
                    <a:pt x="17427690" y="31115"/>
                  </a:lnTo>
                  <a:lnTo>
                    <a:pt x="17420019" y="38709"/>
                  </a:lnTo>
                  <a:lnTo>
                    <a:pt x="17401185" y="38709"/>
                  </a:lnTo>
                  <a:lnTo>
                    <a:pt x="17393590" y="31115"/>
                  </a:lnTo>
                  <a:lnTo>
                    <a:pt x="17393590" y="12280"/>
                  </a:lnTo>
                  <a:lnTo>
                    <a:pt x="17401185" y="4610"/>
                  </a:lnTo>
                  <a:lnTo>
                    <a:pt x="17420019" y="4610"/>
                  </a:lnTo>
                  <a:lnTo>
                    <a:pt x="17427690" y="12280"/>
                  </a:lnTo>
                  <a:lnTo>
                    <a:pt x="17427690" y="8839"/>
                  </a:lnTo>
                  <a:lnTo>
                    <a:pt x="17426001" y="6337"/>
                  </a:lnTo>
                  <a:lnTo>
                    <a:pt x="17423435" y="4610"/>
                  </a:lnTo>
                  <a:lnTo>
                    <a:pt x="17419092" y="1689"/>
                  </a:lnTo>
                  <a:lnTo>
                    <a:pt x="17410634" y="0"/>
                  </a:lnTo>
                  <a:lnTo>
                    <a:pt x="17402175" y="1689"/>
                  </a:lnTo>
                  <a:lnTo>
                    <a:pt x="17395267" y="6337"/>
                  </a:lnTo>
                  <a:lnTo>
                    <a:pt x="17391253" y="12280"/>
                  </a:lnTo>
                  <a:lnTo>
                    <a:pt x="17390593" y="13322"/>
                  </a:lnTo>
                  <a:lnTo>
                    <a:pt x="17388904" y="21653"/>
                  </a:lnTo>
                  <a:lnTo>
                    <a:pt x="17390580" y="29997"/>
                  </a:lnTo>
                  <a:lnTo>
                    <a:pt x="17390606" y="30137"/>
                  </a:lnTo>
                  <a:lnTo>
                    <a:pt x="17395267" y="37045"/>
                  </a:lnTo>
                  <a:lnTo>
                    <a:pt x="17402175" y="41694"/>
                  </a:lnTo>
                  <a:lnTo>
                    <a:pt x="17410634" y="43395"/>
                  </a:lnTo>
                  <a:lnTo>
                    <a:pt x="17419092" y="41694"/>
                  </a:lnTo>
                  <a:lnTo>
                    <a:pt x="17432325" y="21882"/>
                  </a:lnTo>
                  <a:lnTo>
                    <a:pt x="17432376" y="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9882B938-05A5-75DC-ED16-69D938782E7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69959" y="10770662"/>
              <a:ext cx="1740243" cy="379497"/>
            </a:xfrm>
            <a:prstGeom prst="rect">
              <a:avLst/>
            </a:prstGeom>
          </p:spPr>
        </p:pic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D72B41FB-9678-3ACB-AAD6-FF95C92805DD}"/>
                </a:ext>
              </a:extLst>
            </p:cNvPr>
            <p:cNvSpPr/>
            <p:nvPr/>
          </p:nvSpPr>
          <p:spPr>
            <a:xfrm>
              <a:off x="17283662" y="10381583"/>
              <a:ext cx="1537970" cy="353695"/>
            </a:xfrm>
            <a:custGeom>
              <a:avLst/>
              <a:gdLst/>
              <a:ahLst/>
              <a:cxnLst/>
              <a:rect l="l" t="t" r="r" b="b"/>
              <a:pathLst>
                <a:path w="1537969" h="353695">
                  <a:moveTo>
                    <a:pt x="1518472" y="248055"/>
                  </a:moveTo>
                  <a:lnTo>
                    <a:pt x="1500205" y="248055"/>
                  </a:lnTo>
                  <a:lnTo>
                    <a:pt x="1504531" y="266203"/>
                  </a:lnTo>
                  <a:lnTo>
                    <a:pt x="1511176" y="281618"/>
                  </a:lnTo>
                  <a:lnTo>
                    <a:pt x="1519615" y="292319"/>
                  </a:lnTo>
                  <a:lnTo>
                    <a:pt x="1529325" y="296326"/>
                  </a:lnTo>
                  <a:lnTo>
                    <a:pt x="1534110" y="296326"/>
                  </a:lnTo>
                  <a:lnTo>
                    <a:pt x="1537701" y="293530"/>
                  </a:lnTo>
                  <a:lnTo>
                    <a:pt x="1537701" y="284357"/>
                  </a:lnTo>
                  <a:lnTo>
                    <a:pt x="1532906" y="281970"/>
                  </a:lnTo>
                  <a:lnTo>
                    <a:pt x="1529325" y="277583"/>
                  </a:lnTo>
                  <a:lnTo>
                    <a:pt x="1524654" y="270834"/>
                  </a:lnTo>
                  <a:lnTo>
                    <a:pt x="1520995" y="262519"/>
                  </a:lnTo>
                  <a:lnTo>
                    <a:pt x="1518608" y="250770"/>
                  </a:lnTo>
                  <a:lnTo>
                    <a:pt x="1518472" y="248055"/>
                  </a:lnTo>
                  <a:close/>
                </a:path>
                <a:path w="1537969" h="353695">
                  <a:moveTo>
                    <a:pt x="1418846" y="68196"/>
                  </a:moveTo>
                  <a:lnTo>
                    <a:pt x="1377898" y="77165"/>
                  </a:lnTo>
                  <a:lnTo>
                    <a:pt x="1347309" y="101651"/>
                  </a:lnTo>
                  <a:lnTo>
                    <a:pt x="1328163" y="138027"/>
                  </a:lnTo>
                  <a:lnTo>
                    <a:pt x="1321540" y="182664"/>
                  </a:lnTo>
                  <a:lnTo>
                    <a:pt x="1328095" y="227112"/>
                  </a:lnTo>
                  <a:lnTo>
                    <a:pt x="1346762" y="263070"/>
                  </a:lnTo>
                  <a:lnTo>
                    <a:pt x="1376051" y="287139"/>
                  </a:lnTo>
                  <a:lnTo>
                    <a:pt x="1414470" y="295917"/>
                  </a:lnTo>
                  <a:lnTo>
                    <a:pt x="1438434" y="293530"/>
                  </a:lnTo>
                  <a:lnTo>
                    <a:pt x="1438736" y="293530"/>
                  </a:lnTo>
                  <a:lnTo>
                    <a:pt x="1461821" y="285450"/>
                  </a:lnTo>
                  <a:lnTo>
                    <a:pt x="1468967" y="280357"/>
                  </a:lnTo>
                  <a:lnTo>
                    <a:pt x="1419244" y="280357"/>
                  </a:lnTo>
                  <a:lnTo>
                    <a:pt x="1384612" y="272551"/>
                  </a:lnTo>
                  <a:lnTo>
                    <a:pt x="1359364" y="251399"/>
                  </a:lnTo>
                  <a:lnTo>
                    <a:pt x="1343913" y="220303"/>
                  </a:lnTo>
                  <a:lnTo>
                    <a:pt x="1338671" y="182664"/>
                  </a:lnTo>
                  <a:lnTo>
                    <a:pt x="1343970" y="144657"/>
                  </a:lnTo>
                  <a:lnTo>
                    <a:pt x="1359517" y="113160"/>
                  </a:lnTo>
                  <a:lnTo>
                    <a:pt x="1384784" y="91685"/>
                  </a:lnTo>
                  <a:lnTo>
                    <a:pt x="1419244" y="83746"/>
                  </a:lnTo>
                  <a:lnTo>
                    <a:pt x="1471397" y="83746"/>
                  </a:lnTo>
                  <a:lnTo>
                    <a:pt x="1468999" y="81655"/>
                  </a:lnTo>
                  <a:lnTo>
                    <a:pt x="1446990" y="71748"/>
                  </a:lnTo>
                  <a:lnTo>
                    <a:pt x="1418846" y="68196"/>
                  </a:lnTo>
                  <a:close/>
                </a:path>
                <a:path w="1537969" h="353695">
                  <a:moveTo>
                    <a:pt x="1471397" y="83746"/>
                  </a:moveTo>
                  <a:lnTo>
                    <a:pt x="1419244" y="83746"/>
                  </a:lnTo>
                  <a:lnTo>
                    <a:pt x="1454395" y="91685"/>
                  </a:lnTo>
                  <a:lnTo>
                    <a:pt x="1480016" y="113160"/>
                  </a:lnTo>
                  <a:lnTo>
                    <a:pt x="1495693" y="144657"/>
                  </a:lnTo>
                  <a:lnTo>
                    <a:pt x="1501011" y="182664"/>
                  </a:lnTo>
                  <a:lnTo>
                    <a:pt x="1496198" y="220303"/>
                  </a:lnTo>
                  <a:lnTo>
                    <a:pt x="1481363" y="251399"/>
                  </a:lnTo>
                  <a:lnTo>
                    <a:pt x="1455910" y="272551"/>
                  </a:lnTo>
                  <a:lnTo>
                    <a:pt x="1419244" y="280357"/>
                  </a:lnTo>
                  <a:lnTo>
                    <a:pt x="1468967" y="280357"/>
                  </a:lnTo>
                  <a:lnTo>
                    <a:pt x="1482545" y="270681"/>
                  </a:lnTo>
                  <a:lnTo>
                    <a:pt x="1500205" y="248055"/>
                  </a:lnTo>
                  <a:lnTo>
                    <a:pt x="1518472" y="248055"/>
                  </a:lnTo>
                  <a:lnTo>
                    <a:pt x="1517754" y="233720"/>
                  </a:lnTo>
                  <a:lnTo>
                    <a:pt x="1517754" y="116059"/>
                  </a:lnTo>
                  <a:lnTo>
                    <a:pt x="1500603" y="116059"/>
                  </a:lnTo>
                  <a:lnTo>
                    <a:pt x="1486371" y="96799"/>
                  </a:lnTo>
                  <a:lnTo>
                    <a:pt x="1471397" y="83746"/>
                  </a:lnTo>
                  <a:close/>
                </a:path>
                <a:path w="1537969" h="353695">
                  <a:moveTo>
                    <a:pt x="1517754" y="72186"/>
                  </a:moveTo>
                  <a:lnTo>
                    <a:pt x="1500603" y="72186"/>
                  </a:lnTo>
                  <a:lnTo>
                    <a:pt x="1500603" y="116059"/>
                  </a:lnTo>
                  <a:lnTo>
                    <a:pt x="1517754" y="116059"/>
                  </a:lnTo>
                  <a:lnTo>
                    <a:pt x="1517754" y="72186"/>
                  </a:lnTo>
                  <a:close/>
                </a:path>
                <a:path w="1537969" h="353695">
                  <a:moveTo>
                    <a:pt x="1222098" y="72186"/>
                  </a:moveTo>
                  <a:lnTo>
                    <a:pt x="1208947" y="72186"/>
                  </a:lnTo>
                  <a:lnTo>
                    <a:pt x="1208947" y="291938"/>
                  </a:lnTo>
                  <a:lnTo>
                    <a:pt x="1226088" y="291938"/>
                  </a:lnTo>
                  <a:lnTo>
                    <a:pt x="1226088" y="146362"/>
                  </a:lnTo>
                  <a:lnTo>
                    <a:pt x="1242269" y="127619"/>
                  </a:lnTo>
                  <a:lnTo>
                    <a:pt x="1224894" y="127619"/>
                  </a:lnTo>
                  <a:lnTo>
                    <a:pt x="1222098" y="72186"/>
                  </a:lnTo>
                  <a:close/>
                </a:path>
                <a:path w="1537969" h="353695">
                  <a:moveTo>
                    <a:pt x="1317823" y="68196"/>
                  </a:moveTo>
                  <a:lnTo>
                    <a:pt x="1313049" y="68196"/>
                  </a:lnTo>
                  <a:lnTo>
                    <a:pt x="1295179" y="70245"/>
                  </a:lnTo>
                  <a:lnTo>
                    <a:pt x="1274205" y="78612"/>
                  </a:lnTo>
                  <a:lnTo>
                    <a:pt x="1250614" y="96627"/>
                  </a:lnTo>
                  <a:lnTo>
                    <a:pt x="1224894" y="127619"/>
                  </a:lnTo>
                  <a:lnTo>
                    <a:pt x="1242269" y="127619"/>
                  </a:lnTo>
                  <a:lnTo>
                    <a:pt x="1254366" y="113606"/>
                  </a:lnTo>
                  <a:lnTo>
                    <a:pt x="1276742" y="95213"/>
                  </a:lnTo>
                  <a:lnTo>
                    <a:pt x="1295531" y="87140"/>
                  </a:lnTo>
                  <a:lnTo>
                    <a:pt x="1313049" y="85348"/>
                  </a:lnTo>
                  <a:lnTo>
                    <a:pt x="1317823" y="85348"/>
                  </a:lnTo>
                  <a:lnTo>
                    <a:pt x="1321415" y="81358"/>
                  </a:lnTo>
                  <a:lnTo>
                    <a:pt x="1321415" y="72186"/>
                  </a:lnTo>
                  <a:lnTo>
                    <a:pt x="1317823" y="68196"/>
                  </a:lnTo>
                  <a:close/>
                </a:path>
                <a:path w="1537969" h="353695">
                  <a:moveTo>
                    <a:pt x="1069192" y="68196"/>
                  </a:moveTo>
                  <a:lnTo>
                    <a:pt x="1027614" y="77040"/>
                  </a:lnTo>
                  <a:lnTo>
                    <a:pt x="996804" y="101252"/>
                  </a:lnTo>
                  <a:lnTo>
                    <a:pt x="977661" y="137351"/>
                  </a:lnTo>
                  <a:lnTo>
                    <a:pt x="971080" y="181858"/>
                  </a:lnTo>
                  <a:lnTo>
                    <a:pt x="977661" y="226264"/>
                  </a:lnTo>
                  <a:lnTo>
                    <a:pt x="996804" y="262518"/>
                  </a:lnTo>
                  <a:lnTo>
                    <a:pt x="1027614" y="286957"/>
                  </a:lnTo>
                  <a:lnTo>
                    <a:pt x="1069192" y="295917"/>
                  </a:lnTo>
                  <a:lnTo>
                    <a:pt x="1111168" y="286957"/>
                  </a:lnTo>
                  <a:lnTo>
                    <a:pt x="1119515" y="280357"/>
                  </a:lnTo>
                  <a:lnTo>
                    <a:pt x="1069192" y="280357"/>
                  </a:lnTo>
                  <a:lnTo>
                    <a:pt x="1033831" y="272426"/>
                  </a:lnTo>
                  <a:lnTo>
                    <a:pt x="1008532" y="251000"/>
                  </a:lnTo>
                  <a:lnTo>
                    <a:pt x="993328" y="219627"/>
                  </a:lnTo>
                  <a:lnTo>
                    <a:pt x="988252" y="181858"/>
                  </a:lnTo>
                  <a:lnTo>
                    <a:pt x="993328" y="143981"/>
                  </a:lnTo>
                  <a:lnTo>
                    <a:pt x="1008532" y="112760"/>
                  </a:lnTo>
                  <a:lnTo>
                    <a:pt x="1033831" y="91560"/>
                  </a:lnTo>
                  <a:lnTo>
                    <a:pt x="1069192" y="83746"/>
                  </a:lnTo>
                  <a:lnTo>
                    <a:pt x="1119729" y="83746"/>
                  </a:lnTo>
                  <a:lnTo>
                    <a:pt x="1111168" y="77040"/>
                  </a:lnTo>
                  <a:lnTo>
                    <a:pt x="1069192" y="68196"/>
                  </a:lnTo>
                  <a:close/>
                </a:path>
                <a:path w="1537969" h="353695">
                  <a:moveTo>
                    <a:pt x="1119729" y="83746"/>
                  </a:moveTo>
                  <a:lnTo>
                    <a:pt x="1069192" y="83746"/>
                  </a:lnTo>
                  <a:lnTo>
                    <a:pt x="1104793" y="91560"/>
                  </a:lnTo>
                  <a:lnTo>
                    <a:pt x="1130220" y="112760"/>
                  </a:lnTo>
                  <a:lnTo>
                    <a:pt x="1145476" y="143981"/>
                  </a:lnTo>
                  <a:lnTo>
                    <a:pt x="1150561" y="181858"/>
                  </a:lnTo>
                  <a:lnTo>
                    <a:pt x="1145476" y="219627"/>
                  </a:lnTo>
                  <a:lnTo>
                    <a:pt x="1130220" y="251000"/>
                  </a:lnTo>
                  <a:lnTo>
                    <a:pt x="1104793" y="272426"/>
                  </a:lnTo>
                  <a:lnTo>
                    <a:pt x="1069192" y="280357"/>
                  </a:lnTo>
                  <a:lnTo>
                    <a:pt x="1119515" y="280357"/>
                  </a:lnTo>
                  <a:lnTo>
                    <a:pt x="1142077" y="262518"/>
                  </a:lnTo>
                  <a:lnTo>
                    <a:pt x="1161171" y="226264"/>
                  </a:lnTo>
                  <a:lnTo>
                    <a:pt x="1167702" y="181858"/>
                  </a:lnTo>
                  <a:lnTo>
                    <a:pt x="1161171" y="137351"/>
                  </a:lnTo>
                  <a:lnTo>
                    <a:pt x="1142077" y="101252"/>
                  </a:lnTo>
                  <a:lnTo>
                    <a:pt x="1119729" y="83746"/>
                  </a:lnTo>
                  <a:close/>
                </a:path>
                <a:path w="1537969" h="353695">
                  <a:moveTo>
                    <a:pt x="961279" y="72186"/>
                  </a:moveTo>
                  <a:lnTo>
                    <a:pt x="792185" y="72186"/>
                  </a:lnTo>
                  <a:lnTo>
                    <a:pt x="788981" y="75369"/>
                  </a:lnTo>
                  <a:lnTo>
                    <a:pt x="788981" y="83348"/>
                  </a:lnTo>
                  <a:lnTo>
                    <a:pt x="792185" y="86541"/>
                  </a:lnTo>
                  <a:lnTo>
                    <a:pt x="930568" y="86541"/>
                  </a:lnTo>
                  <a:lnTo>
                    <a:pt x="781808" y="291938"/>
                  </a:lnTo>
                  <a:lnTo>
                    <a:pt x="959279" y="291938"/>
                  </a:lnTo>
                  <a:lnTo>
                    <a:pt x="962483" y="288755"/>
                  </a:lnTo>
                  <a:lnTo>
                    <a:pt x="962483" y="280766"/>
                  </a:lnTo>
                  <a:lnTo>
                    <a:pt x="959279" y="277583"/>
                  </a:lnTo>
                  <a:lnTo>
                    <a:pt x="812121" y="277583"/>
                  </a:lnTo>
                  <a:lnTo>
                    <a:pt x="961279" y="72186"/>
                  </a:lnTo>
                  <a:close/>
                </a:path>
                <a:path w="1537969" h="353695">
                  <a:moveTo>
                    <a:pt x="731356" y="84541"/>
                  </a:moveTo>
                  <a:lnTo>
                    <a:pt x="683267" y="84541"/>
                  </a:lnTo>
                  <a:lnTo>
                    <a:pt x="705293" y="88056"/>
                  </a:lnTo>
                  <a:lnTo>
                    <a:pt x="720704" y="98002"/>
                  </a:lnTo>
                  <a:lnTo>
                    <a:pt x="729760" y="113484"/>
                  </a:lnTo>
                  <a:lnTo>
                    <a:pt x="732721" y="133608"/>
                  </a:lnTo>
                  <a:lnTo>
                    <a:pt x="732721" y="291938"/>
                  </a:lnTo>
                  <a:lnTo>
                    <a:pt x="736700" y="295917"/>
                  </a:lnTo>
                  <a:lnTo>
                    <a:pt x="746280" y="295917"/>
                  </a:lnTo>
                  <a:lnTo>
                    <a:pt x="750259" y="291938"/>
                  </a:lnTo>
                  <a:lnTo>
                    <a:pt x="750259" y="130016"/>
                  </a:lnTo>
                  <a:lnTo>
                    <a:pt x="745561" y="104711"/>
                  </a:lnTo>
                  <a:lnTo>
                    <a:pt x="732412" y="85198"/>
                  </a:lnTo>
                  <a:lnTo>
                    <a:pt x="731356" y="84541"/>
                  </a:lnTo>
                  <a:close/>
                </a:path>
                <a:path w="1537969" h="353695">
                  <a:moveTo>
                    <a:pt x="602295" y="72186"/>
                  </a:moveTo>
                  <a:lnTo>
                    <a:pt x="589144" y="72186"/>
                  </a:lnTo>
                  <a:lnTo>
                    <a:pt x="589144" y="291938"/>
                  </a:lnTo>
                  <a:lnTo>
                    <a:pt x="606285" y="291938"/>
                  </a:lnTo>
                  <a:lnTo>
                    <a:pt x="606285" y="129210"/>
                  </a:lnTo>
                  <a:lnTo>
                    <a:pt x="624897" y="112467"/>
                  </a:lnTo>
                  <a:lnTo>
                    <a:pt x="604693" y="112467"/>
                  </a:lnTo>
                  <a:lnTo>
                    <a:pt x="602322" y="72640"/>
                  </a:lnTo>
                  <a:lnTo>
                    <a:pt x="602295" y="72186"/>
                  </a:lnTo>
                  <a:close/>
                </a:path>
                <a:path w="1537969" h="353695">
                  <a:moveTo>
                    <a:pt x="686450" y="68196"/>
                  </a:moveTo>
                  <a:lnTo>
                    <a:pt x="666999" y="70851"/>
                  </a:lnTo>
                  <a:lnTo>
                    <a:pt x="646914" y="78964"/>
                  </a:lnTo>
                  <a:lnTo>
                    <a:pt x="626158" y="92762"/>
                  </a:lnTo>
                  <a:lnTo>
                    <a:pt x="604693" y="112467"/>
                  </a:lnTo>
                  <a:lnTo>
                    <a:pt x="624897" y="112467"/>
                  </a:lnTo>
                  <a:lnTo>
                    <a:pt x="629757" y="108095"/>
                  </a:lnTo>
                  <a:lnTo>
                    <a:pt x="650163" y="94311"/>
                  </a:lnTo>
                  <a:lnTo>
                    <a:pt x="667875" y="86809"/>
                  </a:lnTo>
                  <a:lnTo>
                    <a:pt x="683267" y="84541"/>
                  </a:lnTo>
                  <a:lnTo>
                    <a:pt x="731356" y="84541"/>
                  </a:lnTo>
                  <a:lnTo>
                    <a:pt x="712234" y="72640"/>
                  </a:lnTo>
                  <a:lnTo>
                    <a:pt x="686450" y="68196"/>
                  </a:lnTo>
                  <a:close/>
                </a:path>
                <a:path w="1537969" h="353695">
                  <a:moveTo>
                    <a:pt x="395066" y="72186"/>
                  </a:moveTo>
                  <a:lnTo>
                    <a:pt x="375140" y="72186"/>
                  </a:lnTo>
                  <a:lnTo>
                    <a:pt x="461671" y="284766"/>
                  </a:lnTo>
                  <a:lnTo>
                    <a:pt x="439400" y="341675"/>
                  </a:lnTo>
                  <a:lnTo>
                    <a:pt x="435651" y="348219"/>
                  </a:lnTo>
                  <a:lnTo>
                    <a:pt x="431924" y="353193"/>
                  </a:lnTo>
                  <a:lnTo>
                    <a:pt x="451661" y="353193"/>
                  </a:lnTo>
                  <a:lnTo>
                    <a:pt x="453829" y="348785"/>
                  </a:lnTo>
                  <a:lnTo>
                    <a:pt x="455996" y="344041"/>
                  </a:lnTo>
                  <a:lnTo>
                    <a:pt x="486311" y="265227"/>
                  </a:lnTo>
                  <a:lnTo>
                    <a:pt x="470456" y="265227"/>
                  </a:lnTo>
                  <a:lnTo>
                    <a:pt x="395066" y="72186"/>
                  </a:lnTo>
                  <a:close/>
                </a:path>
                <a:path w="1537969" h="353695">
                  <a:moveTo>
                    <a:pt x="560590" y="72186"/>
                  </a:moveTo>
                  <a:lnTo>
                    <a:pt x="542245" y="72186"/>
                  </a:lnTo>
                  <a:lnTo>
                    <a:pt x="470456" y="265227"/>
                  </a:lnTo>
                  <a:lnTo>
                    <a:pt x="486311" y="265227"/>
                  </a:lnTo>
                  <a:lnTo>
                    <a:pt x="560590" y="72186"/>
                  </a:lnTo>
                  <a:close/>
                </a:path>
                <a:path w="1537969" h="353695">
                  <a:moveTo>
                    <a:pt x="20125" y="0"/>
                  </a:moveTo>
                  <a:lnTo>
                    <a:pt x="0" y="0"/>
                  </a:lnTo>
                  <a:lnTo>
                    <a:pt x="99400" y="277583"/>
                  </a:lnTo>
                  <a:lnTo>
                    <a:pt x="103099" y="286331"/>
                  </a:lnTo>
                  <a:lnTo>
                    <a:pt x="107106" y="291980"/>
                  </a:lnTo>
                  <a:lnTo>
                    <a:pt x="111883" y="295014"/>
                  </a:lnTo>
                  <a:lnTo>
                    <a:pt x="117891" y="295917"/>
                  </a:lnTo>
                  <a:lnTo>
                    <a:pt x="123899" y="295014"/>
                  </a:lnTo>
                  <a:lnTo>
                    <a:pt x="128676" y="291980"/>
                  </a:lnTo>
                  <a:lnTo>
                    <a:pt x="132684" y="286331"/>
                  </a:lnTo>
                  <a:lnTo>
                    <a:pt x="135710" y="279174"/>
                  </a:lnTo>
                  <a:lnTo>
                    <a:pt x="117891" y="279174"/>
                  </a:lnTo>
                  <a:lnTo>
                    <a:pt x="20125" y="0"/>
                  </a:lnTo>
                  <a:close/>
                </a:path>
                <a:path w="1537969" h="353695">
                  <a:moveTo>
                    <a:pt x="201872" y="141587"/>
                  </a:moveTo>
                  <a:lnTo>
                    <a:pt x="184036" y="141587"/>
                  </a:lnTo>
                  <a:lnTo>
                    <a:pt x="231678" y="277583"/>
                  </a:lnTo>
                  <a:lnTo>
                    <a:pt x="235376" y="286331"/>
                  </a:lnTo>
                  <a:lnTo>
                    <a:pt x="239381" y="291980"/>
                  </a:lnTo>
                  <a:lnTo>
                    <a:pt x="244157" y="295014"/>
                  </a:lnTo>
                  <a:lnTo>
                    <a:pt x="250170" y="295917"/>
                  </a:lnTo>
                  <a:lnTo>
                    <a:pt x="256176" y="295014"/>
                  </a:lnTo>
                  <a:lnTo>
                    <a:pt x="260950" y="291980"/>
                  </a:lnTo>
                  <a:lnTo>
                    <a:pt x="264953" y="286331"/>
                  </a:lnTo>
                  <a:lnTo>
                    <a:pt x="267978" y="279174"/>
                  </a:lnTo>
                  <a:lnTo>
                    <a:pt x="250170" y="279174"/>
                  </a:lnTo>
                  <a:lnTo>
                    <a:pt x="201872" y="141587"/>
                  </a:lnTo>
                  <a:close/>
                </a:path>
                <a:path w="1537969" h="353695">
                  <a:moveTo>
                    <a:pt x="151576" y="0"/>
                  </a:moveTo>
                  <a:lnTo>
                    <a:pt x="132278" y="0"/>
                  </a:lnTo>
                  <a:lnTo>
                    <a:pt x="174172" y="117650"/>
                  </a:lnTo>
                  <a:lnTo>
                    <a:pt x="117891" y="279174"/>
                  </a:lnTo>
                  <a:lnTo>
                    <a:pt x="135710" y="279174"/>
                  </a:lnTo>
                  <a:lnTo>
                    <a:pt x="136383" y="277583"/>
                  </a:lnTo>
                  <a:lnTo>
                    <a:pt x="184036" y="141587"/>
                  </a:lnTo>
                  <a:lnTo>
                    <a:pt x="201872" y="141587"/>
                  </a:lnTo>
                  <a:lnTo>
                    <a:pt x="193470" y="117650"/>
                  </a:lnTo>
                  <a:lnTo>
                    <a:pt x="184036" y="92929"/>
                  </a:lnTo>
                  <a:lnTo>
                    <a:pt x="151576" y="0"/>
                  </a:lnTo>
                  <a:close/>
                </a:path>
                <a:path w="1537969" h="353695">
                  <a:moveTo>
                    <a:pt x="368072" y="0"/>
                  </a:moveTo>
                  <a:lnTo>
                    <a:pt x="347926" y="0"/>
                  </a:lnTo>
                  <a:lnTo>
                    <a:pt x="250170" y="279174"/>
                  </a:lnTo>
                  <a:lnTo>
                    <a:pt x="267978" y="279174"/>
                  </a:lnTo>
                  <a:lnTo>
                    <a:pt x="268651" y="277583"/>
                  </a:lnTo>
                  <a:lnTo>
                    <a:pt x="368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8436C00-2EF5-0BE1-5FA1-0257B336D721}"/>
              </a:ext>
            </a:extLst>
          </p:cNvPr>
          <p:cNvSpPr txBox="1">
            <a:spLocks/>
          </p:cNvSpPr>
          <p:nvPr/>
        </p:nvSpPr>
        <p:spPr>
          <a:xfrm>
            <a:off x="1443204" y="2394772"/>
            <a:ext cx="10789265" cy="5662503"/>
          </a:xfrm>
          <a:prstGeom prst="rect">
            <a:avLst/>
          </a:prstGeom>
        </p:spPr>
        <p:txBody>
          <a:bodyPr lIns="150781" tIns="75390" rIns="150781" bIns="75390" anchor="t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rgbClr val="2E3134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206">
              <a:buClr>
                <a:srgbClr val="F896A3"/>
              </a:buClr>
              <a:buNone/>
              <a:defRPr/>
            </a:pPr>
            <a:r>
              <a:rPr lang="es-ES" sz="2700" b="1">
                <a:solidFill>
                  <a:srgbClr val="EC959D"/>
                </a:solidFill>
                <a:latin typeface="Noto Sans "/>
              </a:rPr>
              <a:t>Comparando piel normal (arriba) con una placa de psoriasis (abajo), observamos:</a:t>
            </a:r>
          </a:p>
          <a:p>
            <a:pPr marL="752876" indent="-752876" defTabSz="100520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  <a:cs typeface="Arial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 err="1">
                <a:solidFill>
                  <a:srgbClr val="1D6985"/>
                </a:solidFill>
                <a:latin typeface="Noto Sans "/>
              </a:rPr>
              <a:t>Hiperproliferación</a:t>
            </a:r>
            <a:r>
              <a:rPr lang="es-ES" sz="2700" b="1">
                <a:solidFill>
                  <a:srgbClr val="1D6985"/>
                </a:solidFill>
                <a:latin typeface="Noto Sans "/>
              </a:rPr>
              <a:t> de queratinocitos 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en la epidermis, que ocasiona:</a:t>
            </a: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  <a:cs typeface="Arial"/>
            </a:endParaRPr>
          </a:p>
          <a:p>
            <a:pPr marL="1632452" lvl="1" indent="-627222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Acantosis</a:t>
            </a: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  <a:cs typeface="Arial"/>
            </a:endParaRPr>
          </a:p>
          <a:p>
            <a:pPr marL="1632452" lvl="1" indent="-627222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Paraqueratosis</a:t>
            </a: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  <a:cs typeface="Arial"/>
            </a:endParaRPr>
          </a:p>
          <a:p>
            <a:pPr marL="1632452" lvl="1" indent="-627222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</a:rPr>
              <a:t>Infiltrado inflamatorio </a:t>
            </a: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en la dermis</a:t>
            </a: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  <a:cs typeface="Arial"/>
            </a:endParaRPr>
          </a:p>
          <a:p>
            <a:pPr marL="1632452" lvl="1" indent="-627222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>
                <a:solidFill>
                  <a:schemeClr val="bg1">
                    <a:lumMod val="50000"/>
                  </a:schemeClr>
                </a:solidFill>
                <a:latin typeface="Noto Sans "/>
              </a:rPr>
              <a:t>Fundamentalmente linfocitos</a:t>
            </a: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  <a:cs typeface="Arial"/>
            </a:endParaRPr>
          </a:p>
          <a:p>
            <a:pPr marL="1632452" lvl="1" indent="-627222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endParaRPr lang="es-ES" sz="2700">
              <a:solidFill>
                <a:schemeClr val="bg1">
                  <a:lumMod val="50000"/>
                </a:schemeClr>
              </a:solidFill>
              <a:latin typeface="Noto Sans "/>
            </a:endParaRPr>
          </a:p>
          <a:p>
            <a:pPr marL="752876" indent="-752876">
              <a:buClr>
                <a:srgbClr val="F896A3"/>
              </a:buClr>
              <a:buFont typeface="Arial" panose="020B0604020202020204" pitchFamily="34" charset="0"/>
              <a:buChar char="•"/>
              <a:defRPr/>
            </a:pPr>
            <a:r>
              <a:rPr lang="es-ES" sz="2700" b="1">
                <a:solidFill>
                  <a:srgbClr val="1D6985"/>
                </a:solidFill>
                <a:latin typeface="Noto Sans "/>
              </a:rPr>
              <a:t>Dilatación vascular</a:t>
            </a:r>
            <a:endParaRPr lang="es-ES" sz="2700" b="1">
              <a:solidFill>
                <a:srgbClr val="1D6985"/>
              </a:solidFill>
              <a:latin typeface="Noto Sans "/>
              <a:cs typeface="Arial"/>
            </a:endParaRPr>
          </a:p>
        </p:txBody>
      </p:sp>
      <p:pic>
        <p:nvPicPr>
          <p:cNvPr id="8" name="Imagen 7" descr="Captura de pantalla 2023-02-05 a las 9.35.38.png">
            <a:extLst>
              <a:ext uri="{FF2B5EF4-FFF2-40B4-BE49-F238E27FC236}">
                <a16:creationId xmlns:a16="http://schemas.microsoft.com/office/drawing/2014/main" id="{79CE8926-B420-97C9-5782-C949B093FA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0648"/>
          <a:stretch>
            <a:fillRect/>
          </a:stretch>
        </p:blipFill>
        <p:spPr>
          <a:xfrm>
            <a:off x="13498097" y="1571928"/>
            <a:ext cx="5297132" cy="78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ALM_AW_PPT COLORS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F0BE"/>
      </a:accent2>
      <a:accent3>
        <a:srgbClr val="00596E"/>
      </a:accent3>
      <a:accent4>
        <a:srgbClr val="008C93"/>
      </a:accent4>
      <a:accent5>
        <a:srgbClr val="00BEA0"/>
      </a:accent5>
      <a:accent6>
        <a:srgbClr val="8700D3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4619596D-86AE-4C4A-956C-F8F3849881EF}" vid="{52E38F20-82B1-4119-95CF-72A403C84815}"/>
    </a:ext>
  </a:extLst>
</a:theme>
</file>

<file path=ppt/theme/theme3.xml><?xml version="1.0" encoding="utf-8"?>
<a:theme xmlns:a="http://schemas.openxmlformats.org/drawingml/2006/main" name="1_Diseño personalizado">
  <a:themeElements>
    <a:clrScheme name="Wyntraining">
      <a:dk1>
        <a:sysClr val="windowText" lastClr="000000"/>
      </a:dk1>
      <a:lt1>
        <a:sysClr val="window" lastClr="FFFFFF"/>
      </a:lt1>
      <a:dk2>
        <a:srgbClr val="006782"/>
      </a:dk2>
      <a:lt2>
        <a:srgbClr val="EB949A"/>
      </a:lt2>
      <a:accent1>
        <a:srgbClr val="008986"/>
      </a:accent1>
      <a:accent2>
        <a:srgbClr val="4A515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05046"/>
      </a:hlink>
      <a:folHlink>
        <a:srgbClr val="50504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533616b6-00a5-4cd1-b577-93208fa93eb1}" enabled="1" method="Standard" siteId="{342ace0e-1054-45ce-9b30-900fc0440b9d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10447</Words>
  <Application>Microsoft Office PowerPoint</Application>
  <PresentationFormat>Personalizado</PresentationFormat>
  <Paragraphs>914</Paragraphs>
  <Slides>69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69</vt:i4>
      </vt:variant>
    </vt:vector>
  </HeadingPairs>
  <TitlesOfParts>
    <vt:vector size="72" baseType="lpstr">
      <vt:lpstr>Office Theme</vt:lpstr>
      <vt:lpstr>Tema1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Diagnóstico </vt:lpstr>
      <vt:lpstr>Diagnóstico </vt:lpstr>
      <vt:lpstr>Diagnóstico </vt:lpstr>
      <vt:lpstr>Diagnóstico </vt:lpstr>
      <vt:lpstr>Diagnóstico </vt:lpstr>
      <vt:lpstr>Diagnóstico </vt:lpstr>
      <vt:lpstr>Diagnóstico </vt:lpstr>
      <vt:lpstr>Diagnóstico </vt:lpstr>
      <vt:lpstr>Presentación de PowerPoint</vt:lpstr>
      <vt:lpstr>LA PSORIASIS: UNA ENFERMEDAD INFLAMATORIA SISTÉMICA</vt:lpstr>
      <vt:lpstr>PATOGÉNESIS DE LA PSORIASIS</vt:lpstr>
      <vt:lpstr>Tratar la psoriasis de forma precoz y eficaz puede detener el efecto dominó y evitar las complicaciones de las comorbilidades asociadas.1</vt:lpstr>
      <vt:lpstr>Presentación de PowerPoint</vt:lpstr>
      <vt:lpstr>Presentación de PowerPoint</vt:lpstr>
      <vt:lpstr>EL RIESGO CV ASOCIADO A LA PSORIASIS SE PUEDE EVALUAR A 3 NIVELES</vt:lpstr>
      <vt:lpstr>Presentación de PowerPoint</vt:lpstr>
      <vt:lpstr>Presentación de PowerPoint</vt:lpstr>
      <vt:lpstr>Presentación de PowerPoint</vt:lpstr>
      <vt:lpstr>PSORIASIS Y SINDROME METABÓLICO</vt:lpstr>
      <vt:lpstr>Presentación de PowerPoint</vt:lpstr>
      <vt:lpstr>PSORIASIS Y OBESIDAD</vt:lpstr>
      <vt:lpstr>PSORIASIS Y RESISTENCIA A LA INSULINA</vt:lpstr>
      <vt:lpstr>Presentación de PowerPoint</vt:lpstr>
      <vt:lpstr>Presentación de PowerPoint</vt:lpstr>
      <vt:lpstr>Presentación de PowerPoint</vt:lpstr>
      <vt:lpstr>EL RIESGO CV ASOCIADO A LA PSORIASIS SE PUEDE EVALUAR A 3 NIVELES</vt:lpstr>
      <vt:lpstr>CONCLUSIONES E IMPORTANCIA DEL ABORDAJE PRECOZ</vt:lpstr>
      <vt:lpstr>Tratar la psoriasis de forma precoz y eficaz puede detener el efecto dominó y evitar las complicaciones de las comorbilidades asociadas.1</vt:lpstr>
      <vt:lpstr>LA PSORIASIS AUMENTA EL RIESGO DE ENFERMEDADES RELACIONADAS CON LA SALUD MENTAL1-3</vt:lpstr>
      <vt:lpstr>Presentación de PowerPoint</vt:lpstr>
      <vt:lpstr>LA PSORIASIS AUMENTA EL RIESGO DE ENFERMEDADES RELACIONADAS CON LA SALUD MENTAL1-3</vt:lpstr>
      <vt:lpstr>Presentación de PowerPoint</vt:lpstr>
      <vt:lpstr>Presentación de PowerPoint</vt:lpstr>
      <vt:lpstr>Presentación de PowerPoint</vt:lpstr>
      <vt:lpstr>ES RECOMENDABLE EVALUAR LA ESFERA MENTAL DE TUS PACIENTES CON PSORIASIS1,2</vt:lpstr>
      <vt:lpstr>CLAVES EN LA CONSULTA A NIVEL EMOCIONAL </vt:lpstr>
      <vt:lpstr>CONCLUSIONES E IMPORTANCIA DEL ABORDAJE PRECOZ</vt:lpstr>
      <vt:lpstr>Tratar la psoriasis de forma precoz y eficaz puede detener el efecto dominó y evitar las complicaciones de las comorbilidades asociadas.1</vt:lpstr>
      <vt:lpstr>LA PSORIASIS AUMENTA EL RIESGO DE ARTRITIS PSORIÁSICA1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ESTRATEGIAS DE PREVENCIÓN Y ABORDAJE DE LA ARTRITIS PSORIÁSICA DESDE ATENCIÓN PRIMARIA</vt:lpstr>
      <vt:lpstr>ESTRATEGIAS DE PREVENCIÓN Y ABORDAJE DE LA ARTRITIS PSORIÁSICA DESDE ATENCIÓN PRIMARIA</vt:lpstr>
      <vt:lpstr>ESTRATEGIAS DE PREVENCIÓN Y ABORDAJE DE LA ARTRITIS PSORIÁSICA DESDE ATENCIÓN PRIMARIA</vt:lpstr>
      <vt:lpstr>ARTRITIS PSORIÁSICA – IMPORTANCIA DEL ABORDAJE PRECOZ Y COORDINADO</vt:lpstr>
      <vt:lpstr>Tratar la psoriasis de forma precoz y eficaz puede detener el efecto dominó y evitar las complicaciones de las comorbilidades asociadas.1</vt:lpstr>
      <vt:lpstr>TRATAMIENTO DE LA PSORIASIS1 </vt:lpstr>
      <vt:lpstr>TRATAMIENTO TÓPICO1</vt:lpstr>
      <vt:lpstr>TRATAMIENTO TÓPICO DE PSORIASIS EN AP1,2</vt:lpstr>
      <vt:lpstr>CORTICOIDE EN MONOTERAPIA: LIMITACIONES1,2</vt:lpstr>
      <vt:lpstr>COMBINACIÓN CALCIPOTRIOL Y DIPROPIONATO DE BETAMETASONA</vt:lpstr>
      <vt:lpstr>COMBINACIÓN CALCIPOTRIOL Y DIPROPIONATO DE BETAMETASONA</vt:lpstr>
      <vt:lpstr>COMBINACIÓN CALCIPOTRIOL Y DIPROPIONATO DE BETAMETASONA</vt:lpstr>
      <vt:lpstr>ADHERENCIA AL TRATAMIENTO1-3 </vt:lpstr>
      <vt:lpstr>TECNOLOGÍA PAD</vt:lpstr>
      <vt:lpstr>SATISFACCIÓN Y PRERFERENCIA DE WYNZORA1</vt:lpstr>
      <vt:lpstr>SATISFACCIÓN Y PRERFERENCIA DE WYNZORA1</vt:lpstr>
      <vt:lpstr>SATISFACCIÓN Y PRERFERENCIA DE WYNZORA1</vt:lpstr>
      <vt:lpstr>CONCLUSIONES WYNZORA1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Marta Clariana Colet</cp:lastModifiedBy>
  <cp:revision>2</cp:revision>
  <dcterms:created xsi:type="dcterms:W3CDTF">2026-01-29T13:32:14Z</dcterms:created>
  <dcterms:modified xsi:type="dcterms:W3CDTF">2026-02-12T14:45:33Z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2026-01-29T00:00:00Z</vt:filetime>
  </property>
  <property fmtid="{D5CDD505-2E9C-101B-9397-08002B2CF9AE}" pid="3" name="Creator">
    <vt:lpwstr>Adobe InDesign 21.0 (Macintosh)</vt:lpwstr>
  </property>
  <property fmtid="{D5CDD505-2E9C-101B-9397-08002B2CF9AE}" pid="4" name="LastSaved">
    <vt:filetime>2026-01-29T00:00:00Z</vt:filetime>
  </property>
  <property fmtid="{D5CDD505-2E9C-101B-9397-08002B2CF9AE}" pid="5" name="Producer">
    <vt:lpwstr>Adobe PDF Library 18.0</vt:lpwstr>
  </property>
  <property fmtid="{D5CDD505-2E9C-101B-9397-08002B2CF9AE}" pid="6" name="ClassificationContentMarkingHeaderLocations">
    <vt:lpwstr>Office Theme:8</vt:lpwstr>
  </property>
  <property fmtid="{D5CDD505-2E9C-101B-9397-08002B2CF9AE}" pid="7" name="ClassificationContentMarkingHeaderText">
    <vt:lpwstr>INTERNAL USE</vt:lpwstr>
  </property>
</Properties>
</file>