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3"/>
  </p:notesMasterIdLst>
  <p:sldIdLst>
    <p:sldId id="335" r:id="rId5"/>
    <p:sldId id="275" r:id="rId6"/>
    <p:sldId id="277" r:id="rId7"/>
    <p:sldId id="2147474411" r:id="rId8"/>
    <p:sldId id="2147474397" r:id="rId9"/>
    <p:sldId id="2147474416" r:id="rId10"/>
    <p:sldId id="2147474446" r:id="rId11"/>
    <p:sldId id="2147474395" r:id="rId12"/>
    <p:sldId id="2147474371" r:id="rId13"/>
    <p:sldId id="2147474428" r:id="rId14"/>
    <p:sldId id="2147474442" r:id="rId15"/>
    <p:sldId id="2147474419" r:id="rId16"/>
    <p:sldId id="2147474398" r:id="rId17"/>
    <p:sldId id="2147474430" r:id="rId18"/>
    <p:sldId id="2147474350" r:id="rId19"/>
    <p:sldId id="2147474444" r:id="rId20"/>
    <p:sldId id="2147474440" r:id="rId21"/>
    <p:sldId id="2147474399" r:id="rId22"/>
    <p:sldId id="2147474364" r:id="rId23"/>
    <p:sldId id="2147474431" r:id="rId24"/>
    <p:sldId id="2147474437" r:id="rId25"/>
    <p:sldId id="2147474438" r:id="rId26"/>
    <p:sldId id="2147474388" r:id="rId27"/>
    <p:sldId id="2147474439" r:id="rId28"/>
    <p:sldId id="2147474432" r:id="rId29"/>
    <p:sldId id="2147474434" r:id="rId30"/>
    <p:sldId id="2147474433" r:id="rId31"/>
    <p:sldId id="2147474435" r:id="rId32"/>
    <p:sldId id="2147474361" r:id="rId33"/>
    <p:sldId id="2147474372" r:id="rId34"/>
    <p:sldId id="2147474367" r:id="rId35"/>
    <p:sldId id="2147474387" r:id="rId36"/>
    <p:sldId id="2147474443" r:id="rId37"/>
    <p:sldId id="2147474366" r:id="rId38"/>
    <p:sldId id="2147474417" r:id="rId39"/>
    <p:sldId id="2147474352" r:id="rId40"/>
    <p:sldId id="2147474410" r:id="rId41"/>
    <p:sldId id="2147474420" r:id="rId42"/>
    <p:sldId id="2147474421" r:id="rId43"/>
    <p:sldId id="2147474445" r:id="rId44"/>
    <p:sldId id="2147474425" r:id="rId45"/>
    <p:sldId id="2147474422" r:id="rId46"/>
    <p:sldId id="2147474423" r:id="rId47"/>
    <p:sldId id="2147474424" r:id="rId48"/>
    <p:sldId id="2147474426" r:id="rId49"/>
    <p:sldId id="2147474396" r:id="rId50"/>
    <p:sldId id="2147474356" r:id="rId51"/>
    <p:sldId id="2147474427" r:id="rId52"/>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DBE6"/>
    <a:srgbClr val="00B3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B12360-EC73-4A16-BCE7-57F169A4FFE7}" v="82" dt="2025-08-25T07:59:35.801"/>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09" autoAdjust="0"/>
    <p:restoredTop sz="94604" autoAdjust="0"/>
  </p:normalViewPr>
  <p:slideViewPr>
    <p:cSldViewPr snapToGrid="0">
      <p:cViewPr varScale="1">
        <p:scale>
          <a:sx n="70" d="100"/>
          <a:sy n="70" d="100"/>
        </p:scale>
        <p:origin x="612" y="5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36BC82-5FD1-43B0-BAC6-8BC36C9628AC}"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s-ES"/>
        </a:p>
      </dgm:t>
    </dgm:pt>
    <dgm:pt modelId="{49172619-0350-4DA8-990F-19A934F069E8}">
      <dgm:prSet phldrT="[Texto]"/>
      <dgm:spPr/>
      <dgm:t>
        <a:bodyPr/>
        <a:lstStyle/>
        <a:p>
          <a:r>
            <a:rPr lang="es-ES_tradnl" dirty="0"/>
            <a:t>La Inflamación sistémica</a:t>
          </a:r>
          <a:endParaRPr lang="es-ES" dirty="0"/>
        </a:p>
      </dgm:t>
    </dgm:pt>
    <dgm:pt modelId="{BB458229-1C79-4FE8-8395-539069933F83}" type="parTrans" cxnId="{4D333E53-9934-4AE4-BEFF-BABB2FC00AE7}">
      <dgm:prSet/>
      <dgm:spPr/>
      <dgm:t>
        <a:bodyPr/>
        <a:lstStyle/>
        <a:p>
          <a:endParaRPr lang="es-ES"/>
        </a:p>
      </dgm:t>
    </dgm:pt>
    <dgm:pt modelId="{C452ADA6-4EB2-45E4-8A2D-14F3DFDBBB31}" type="sibTrans" cxnId="{4D333E53-9934-4AE4-BEFF-BABB2FC00AE7}">
      <dgm:prSet/>
      <dgm:spPr/>
      <dgm:t>
        <a:bodyPr/>
        <a:lstStyle/>
        <a:p>
          <a:endParaRPr lang="es-ES"/>
        </a:p>
      </dgm:t>
    </dgm:pt>
    <dgm:pt modelId="{5A486B2D-A2BE-4531-8175-C103CE0BCE9F}">
      <dgm:prSet phldrT="[Texto]"/>
      <dgm:spPr/>
      <dgm:t>
        <a:bodyPr/>
        <a:lstStyle/>
        <a:p>
          <a:r>
            <a:rPr lang="es-ES_tradnl" dirty="0"/>
            <a:t>El Síndrome Metabólico</a:t>
          </a:r>
          <a:endParaRPr lang="es-ES" dirty="0"/>
        </a:p>
      </dgm:t>
    </dgm:pt>
    <dgm:pt modelId="{D7DE46DD-4C69-45D7-937A-4A7653D44CDE}" type="parTrans" cxnId="{630FF05E-F4EA-4AA5-9CEF-3B384884A6E8}">
      <dgm:prSet/>
      <dgm:spPr/>
      <dgm:t>
        <a:bodyPr/>
        <a:lstStyle/>
        <a:p>
          <a:endParaRPr lang="es-ES"/>
        </a:p>
      </dgm:t>
    </dgm:pt>
    <dgm:pt modelId="{2CA05C83-3116-4DD0-8817-A49824E3F887}" type="sibTrans" cxnId="{630FF05E-F4EA-4AA5-9CEF-3B384884A6E8}">
      <dgm:prSet/>
      <dgm:spPr/>
      <dgm:t>
        <a:bodyPr/>
        <a:lstStyle/>
        <a:p>
          <a:endParaRPr lang="es-ES"/>
        </a:p>
      </dgm:t>
    </dgm:pt>
    <dgm:pt modelId="{E08DE890-319E-47B1-9F53-9125F9E4A598}">
      <dgm:prSet phldrT="[Texto]"/>
      <dgm:spPr/>
      <dgm:t>
        <a:bodyPr/>
        <a:lstStyle/>
        <a:p>
          <a:r>
            <a:rPr lang="es-ES_tradnl" dirty="0"/>
            <a:t>La Obesidad</a:t>
          </a:r>
          <a:endParaRPr lang="es-ES" dirty="0"/>
        </a:p>
      </dgm:t>
    </dgm:pt>
    <dgm:pt modelId="{41F28B10-5D3C-49CB-A5A5-F09A04B638CC}" type="parTrans" cxnId="{4E771873-A869-45FD-8D0B-B3DAF8B1FDB0}">
      <dgm:prSet/>
      <dgm:spPr/>
      <dgm:t>
        <a:bodyPr/>
        <a:lstStyle/>
        <a:p>
          <a:endParaRPr lang="es-ES"/>
        </a:p>
      </dgm:t>
    </dgm:pt>
    <dgm:pt modelId="{871B6487-09E9-46B0-8673-A63BAA16A8A9}" type="sibTrans" cxnId="{4E771873-A869-45FD-8D0B-B3DAF8B1FDB0}">
      <dgm:prSet/>
      <dgm:spPr/>
      <dgm:t>
        <a:bodyPr/>
        <a:lstStyle/>
        <a:p>
          <a:endParaRPr lang="es-ES"/>
        </a:p>
      </dgm:t>
    </dgm:pt>
    <dgm:pt modelId="{B3132516-4934-4108-BC2B-CA7751846DE5}">
      <dgm:prSet phldrT="[Texto]"/>
      <dgm:spPr/>
      <dgm:t>
        <a:bodyPr/>
        <a:lstStyle/>
        <a:p>
          <a:r>
            <a:rPr lang="es-ES_tradnl" dirty="0"/>
            <a:t>La Hipertensión</a:t>
          </a:r>
          <a:endParaRPr lang="es-ES" dirty="0"/>
        </a:p>
      </dgm:t>
    </dgm:pt>
    <dgm:pt modelId="{EB0EA503-A190-45C9-8455-5137604B1A40}" type="parTrans" cxnId="{4680501F-F19F-4AB1-A17C-915E79A9C52D}">
      <dgm:prSet/>
      <dgm:spPr/>
      <dgm:t>
        <a:bodyPr/>
        <a:lstStyle/>
        <a:p>
          <a:endParaRPr lang="es-ES"/>
        </a:p>
      </dgm:t>
    </dgm:pt>
    <dgm:pt modelId="{F0604C0E-1A1A-4E78-88CB-BAC2B370AE72}" type="sibTrans" cxnId="{4680501F-F19F-4AB1-A17C-915E79A9C52D}">
      <dgm:prSet/>
      <dgm:spPr/>
      <dgm:t>
        <a:bodyPr/>
        <a:lstStyle/>
        <a:p>
          <a:endParaRPr lang="es-ES"/>
        </a:p>
      </dgm:t>
    </dgm:pt>
    <dgm:pt modelId="{7FF3E266-5909-44BC-9837-2F31ED2F4135}">
      <dgm:prSet phldrT="[Texto]"/>
      <dgm:spPr/>
      <dgm:t>
        <a:bodyPr/>
        <a:lstStyle/>
        <a:p>
          <a:r>
            <a:rPr lang="es-ES_tradnl" dirty="0"/>
            <a:t>La Dislipemia</a:t>
          </a:r>
          <a:endParaRPr lang="es-ES" dirty="0"/>
        </a:p>
      </dgm:t>
    </dgm:pt>
    <dgm:pt modelId="{6DE056AE-679C-4286-9A8A-90BE131F4D27}" type="parTrans" cxnId="{6CDA9001-3517-445D-AF68-B142CA9FB755}">
      <dgm:prSet/>
      <dgm:spPr/>
      <dgm:t>
        <a:bodyPr/>
        <a:lstStyle/>
        <a:p>
          <a:endParaRPr lang="es-ES"/>
        </a:p>
      </dgm:t>
    </dgm:pt>
    <dgm:pt modelId="{B37E74DA-9C1D-4014-BDDE-94E36A922264}" type="sibTrans" cxnId="{6CDA9001-3517-445D-AF68-B142CA9FB755}">
      <dgm:prSet/>
      <dgm:spPr/>
      <dgm:t>
        <a:bodyPr/>
        <a:lstStyle/>
        <a:p>
          <a:endParaRPr lang="es-ES"/>
        </a:p>
      </dgm:t>
    </dgm:pt>
    <dgm:pt modelId="{52B8ECF3-6920-4835-ABE4-E32B7E5519B1}">
      <dgm:prSet phldrT="[Texto]"/>
      <dgm:spPr/>
      <dgm:t>
        <a:bodyPr/>
        <a:lstStyle/>
        <a:p>
          <a:r>
            <a:rPr lang="es-ES_tradnl" dirty="0"/>
            <a:t>La resistencia a la insulina</a:t>
          </a:r>
          <a:endParaRPr lang="es-ES" dirty="0"/>
        </a:p>
      </dgm:t>
    </dgm:pt>
    <dgm:pt modelId="{7896949F-7749-4326-ACD0-941A2417DB96}" type="parTrans" cxnId="{C7DA7B8A-94FF-4990-83BC-20F042795473}">
      <dgm:prSet/>
      <dgm:spPr/>
      <dgm:t>
        <a:bodyPr/>
        <a:lstStyle/>
        <a:p>
          <a:endParaRPr lang="es-ES"/>
        </a:p>
      </dgm:t>
    </dgm:pt>
    <dgm:pt modelId="{86AF5AD3-A551-4CC3-80E0-AFD236F7A661}" type="sibTrans" cxnId="{C7DA7B8A-94FF-4990-83BC-20F042795473}">
      <dgm:prSet/>
      <dgm:spPr/>
      <dgm:t>
        <a:bodyPr/>
        <a:lstStyle/>
        <a:p>
          <a:endParaRPr lang="es-ES"/>
        </a:p>
      </dgm:t>
    </dgm:pt>
    <dgm:pt modelId="{CFFBB6A0-5283-4F93-A30B-F9FC08C6AC5D}" type="pres">
      <dgm:prSet presAssocID="{7536BC82-5FD1-43B0-BAC6-8BC36C9628AC}" presName="diagram" presStyleCnt="0">
        <dgm:presLayoutVars>
          <dgm:dir/>
          <dgm:resizeHandles val="exact"/>
        </dgm:presLayoutVars>
      </dgm:prSet>
      <dgm:spPr/>
    </dgm:pt>
    <dgm:pt modelId="{30C33C43-DF76-4944-8AE8-001200BB17D2}" type="pres">
      <dgm:prSet presAssocID="{49172619-0350-4DA8-990F-19A934F069E8}" presName="node" presStyleLbl="node1" presStyleIdx="0" presStyleCnt="6">
        <dgm:presLayoutVars>
          <dgm:bulletEnabled val="1"/>
        </dgm:presLayoutVars>
      </dgm:prSet>
      <dgm:spPr/>
    </dgm:pt>
    <dgm:pt modelId="{6DC6379B-E6C6-4E86-8286-17FB8BCDEA10}" type="pres">
      <dgm:prSet presAssocID="{C452ADA6-4EB2-45E4-8A2D-14F3DFDBBB31}" presName="sibTrans" presStyleCnt="0"/>
      <dgm:spPr/>
    </dgm:pt>
    <dgm:pt modelId="{83B6A6A6-B8A5-4384-87B2-74A655C02D0F}" type="pres">
      <dgm:prSet presAssocID="{5A486B2D-A2BE-4531-8175-C103CE0BCE9F}" presName="node" presStyleLbl="node1" presStyleIdx="1" presStyleCnt="6">
        <dgm:presLayoutVars>
          <dgm:bulletEnabled val="1"/>
        </dgm:presLayoutVars>
      </dgm:prSet>
      <dgm:spPr/>
    </dgm:pt>
    <dgm:pt modelId="{F08F7321-23DA-4AB2-AD2C-0D57EB43FFAC}" type="pres">
      <dgm:prSet presAssocID="{2CA05C83-3116-4DD0-8817-A49824E3F887}" presName="sibTrans" presStyleCnt="0"/>
      <dgm:spPr/>
    </dgm:pt>
    <dgm:pt modelId="{95192C9C-A346-432A-B3C7-831341735C04}" type="pres">
      <dgm:prSet presAssocID="{E08DE890-319E-47B1-9F53-9125F9E4A598}" presName="node" presStyleLbl="node1" presStyleIdx="2" presStyleCnt="6">
        <dgm:presLayoutVars>
          <dgm:bulletEnabled val="1"/>
        </dgm:presLayoutVars>
      </dgm:prSet>
      <dgm:spPr/>
    </dgm:pt>
    <dgm:pt modelId="{8BB33DF7-4B99-4F27-9734-47B3EF43235A}" type="pres">
      <dgm:prSet presAssocID="{871B6487-09E9-46B0-8673-A63BAA16A8A9}" presName="sibTrans" presStyleCnt="0"/>
      <dgm:spPr/>
    </dgm:pt>
    <dgm:pt modelId="{65C4264A-5B27-4309-B6DE-42FCB63437BD}" type="pres">
      <dgm:prSet presAssocID="{B3132516-4934-4108-BC2B-CA7751846DE5}" presName="node" presStyleLbl="node1" presStyleIdx="3" presStyleCnt="6" custLinFactNeighborX="-53881" custLinFactNeighborY="603">
        <dgm:presLayoutVars>
          <dgm:bulletEnabled val="1"/>
        </dgm:presLayoutVars>
      </dgm:prSet>
      <dgm:spPr/>
    </dgm:pt>
    <dgm:pt modelId="{E03D9A1B-1135-4F3E-A6E7-28128F75124C}" type="pres">
      <dgm:prSet presAssocID="{F0604C0E-1A1A-4E78-88CB-BAC2B370AE72}" presName="sibTrans" presStyleCnt="0"/>
      <dgm:spPr/>
    </dgm:pt>
    <dgm:pt modelId="{B7875A9E-5DAF-4A56-A93A-AA6152EAA8D2}" type="pres">
      <dgm:prSet presAssocID="{7FF3E266-5909-44BC-9837-2F31ED2F4135}" presName="node" presStyleLbl="node1" presStyleIdx="4" presStyleCnt="6" custLinFactNeighborX="0" custLinFactNeighborY="-603">
        <dgm:presLayoutVars>
          <dgm:bulletEnabled val="1"/>
        </dgm:presLayoutVars>
      </dgm:prSet>
      <dgm:spPr/>
    </dgm:pt>
    <dgm:pt modelId="{AC2D99BE-B3A1-48B0-86BE-9D7044F3A7A2}" type="pres">
      <dgm:prSet presAssocID="{B37E74DA-9C1D-4014-BDDE-94E36A922264}" presName="sibTrans" presStyleCnt="0"/>
      <dgm:spPr/>
    </dgm:pt>
    <dgm:pt modelId="{07E48224-85C5-4AED-8EE9-4240700E2AF1}" type="pres">
      <dgm:prSet presAssocID="{52B8ECF3-6920-4835-ABE4-E32B7E5519B1}" presName="node" presStyleLbl="node1" presStyleIdx="5" presStyleCnt="6" custLinFactNeighborX="327" custLinFactNeighborY="-603">
        <dgm:presLayoutVars>
          <dgm:bulletEnabled val="1"/>
        </dgm:presLayoutVars>
      </dgm:prSet>
      <dgm:spPr/>
    </dgm:pt>
  </dgm:ptLst>
  <dgm:cxnLst>
    <dgm:cxn modelId="{6CDA9001-3517-445D-AF68-B142CA9FB755}" srcId="{7536BC82-5FD1-43B0-BAC6-8BC36C9628AC}" destId="{7FF3E266-5909-44BC-9837-2F31ED2F4135}" srcOrd="4" destOrd="0" parTransId="{6DE056AE-679C-4286-9A8A-90BE131F4D27}" sibTransId="{B37E74DA-9C1D-4014-BDDE-94E36A922264}"/>
    <dgm:cxn modelId="{4680501F-F19F-4AB1-A17C-915E79A9C52D}" srcId="{7536BC82-5FD1-43B0-BAC6-8BC36C9628AC}" destId="{B3132516-4934-4108-BC2B-CA7751846DE5}" srcOrd="3" destOrd="0" parTransId="{EB0EA503-A190-45C9-8455-5137604B1A40}" sibTransId="{F0604C0E-1A1A-4E78-88CB-BAC2B370AE72}"/>
    <dgm:cxn modelId="{5BF7422D-1387-426E-A20C-73A50FAFAE7C}" type="presOf" srcId="{B3132516-4934-4108-BC2B-CA7751846DE5}" destId="{65C4264A-5B27-4309-B6DE-42FCB63437BD}" srcOrd="0" destOrd="0" presId="urn:microsoft.com/office/officeart/2005/8/layout/default"/>
    <dgm:cxn modelId="{00C0F337-1684-4C46-ABA6-CF9B73FB01B1}" type="presOf" srcId="{7FF3E266-5909-44BC-9837-2F31ED2F4135}" destId="{B7875A9E-5DAF-4A56-A93A-AA6152EAA8D2}" srcOrd="0" destOrd="0" presId="urn:microsoft.com/office/officeart/2005/8/layout/default"/>
    <dgm:cxn modelId="{630FF05E-F4EA-4AA5-9CEF-3B384884A6E8}" srcId="{7536BC82-5FD1-43B0-BAC6-8BC36C9628AC}" destId="{5A486B2D-A2BE-4531-8175-C103CE0BCE9F}" srcOrd="1" destOrd="0" parTransId="{D7DE46DD-4C69-45D7-937A-4A7653D44CDE}" sibTransId="{2CA05C83-3116-4DD0-8817-A49824E3F887}"/>
    <dgm:cxn modelId="{2B9C3462-43E3-4F67-B0DE-5684D99B8EA8}" type="presOf" srcId="{E08DE890-319E-47B1-9F53-9125F9E4A598}" destId="{95192C9C-A346-432A-B3C7-831341735C04}" srcOrd="0" destOrd="0" presId="urn:microsoft.com/office/officeart/2005/8/layout/default"/>
    <dgm:cxn modelId="{509E4F4C-F28F-4032-B1E9-B8AD4E200A7D}" type="presOf" srcId="{7536BC82-5FD1-43B0-BAC6-8BC36C9628AC}" destId="{CFFBB6A0-5283-4F93-A30B-F9FC08C6AC5D}" srcOrd="0" destOrd="0" presId="urn:microsoft.com/office/officeart/2005/8/layout/default"/>
    <dgm:cxn modelId="{4E771873-A869-45FD-8D0B-B3DAF8B1FDB0}" srcId="{7536BC82-5FD1-43B0-BAC6-8BC36C9628AC}" destId="{E08DE890-319E-47B1-9F53-9125F9E4A598}" srcOrd="2" destOrd="0" parTransId="{41F28B10-5D3C-49CB-A5A5-F09A04B638CC}" sibTransId="{871B6487-09E9-46B0-8673-A63BAA16A8A9}"/>
    <dgm:cxn modelId="{4D333E53-9934-4AE4-BEFF-BABB2FC00AE7}" srcId="{7536BC82-5FD1-43B0-BAC6-8BC36C9628AC}" destId="{49172619-0350-4DA8-990F-19A934F069E8}" srcOrd="0" destOrd="0" parTransId="{BB458229-1C79-4FE8-8395-539069933F83}" sibTransId="{C452ADA6-4EB2-45E4-8A2D-14F3DFDBBB31}"/>
    <dgm:cxn modelId="{C349137A-0764-4C6B-B08A-200EF65F0B3D}" type="presOf" srcId="{52B8ECF3-6920-4835-ABE4-E32B7E5519B1}" destId="{07E48224-85C5-4AED-8EE9-4240700E2AF1}" srcOrd="0" destOrd="0" presId="urn:microsoft.com/office/officeart/2005/8/layout/default"/>
    <dgm:cxn modelId="{C7DA7B8A-94FF-4990-83BC-20F042795473}" srcId="{7536BC82-5FD1-43B0-BAC6-8BC36C9628AC}" destId="{52B8ECF3-6920-4835-ABE4-E32B7E5519B1}" srcOrd="5" destOrd="0" parTransId="{7896949F-7749-4326-ACD0-941A2417DB96}" sibTransId="{86AF5AD3-A551-4CC3-80E0-AFD236F7A661}"/>
    <dgm:cxn modelId="{5C5E578B-1DF7-4DE8-B083-068D5A4A4D05}" type="presOf" srcId="{49172619-0350-4DA8-990F-19A934F069E8}" destId="{30C33C43-DF76-4944-8AE8-001200BB17D2}" srcOrd="0" destOrd="0" presId="urn:microsoft.com/office/officeart/2005/8/layout/default"/>
    <dgm:cxn modelId="{83C8B78E-2E44-4C22-A351-3ED3A88E7686}" type="presOf" srcId="{5A486B2D-A2BE-4531-8175-C103CE0BCE9F}" destId="{83B6A6A6-B8A5-4384-87B2-74A655C02D0F}" srcOrd="0" destOrd="0" presId="urn:microsoft.com/office/officeart/2005/8/layout/default"/>
    <dgm:cxn modelId="{996F9633-2976-41D5-A99E-72C2C152B355}" type="presParOf" srcId="{CFFBB6A0-5283-4F93-A30B-F9FC08C6AC5D}" destId="{30C33C43-DF76-4944-8AE8-001200BB17D2}" srcOrd="0" destOrd="0" presId="urn:microsoft.com/office/officeart/2005/8/layout/default"/>
    <dgm:cxn modelId="{C603161B-99C7-407C-BDA8-9957743C1DDD}" type="presParOf" srcId="{CFFBB6A0-5283-4F93-A30B-F9FC08C6AC5D}" destId="{6DC6379B-E6C6-4E86-8286-17FB8BCDEA10}" srcOrd="1" destOrd="0" presId="urn:microsoft.com/office/officeart/2005/8/layout/default"/>
    <dgm:cxn modelId="{09D1AC5E-4282-479B-9C4C-01F8BF088B60}" type="presParOf" srcId="{CFFBB6A0-5283-4F93-A30B-F9FC08C6AC5D}" destId="{83B6A6A6-B8A5-4384-87B2-74A655C02D0F}" srcOrd="2" destOrd="0" presId="urn:microsoft.com/office/officeart/2005/8/layout/default"/>
    <dgm:cxn modelId="{E3DD2FA3-939D-4860-8A7A-387A1E9A2760}" type="presParOf" srcId="{CFFBB6A0-5283-4F93-A30B-F9FC08C6AC5D}" destId="{F08F7321-23DA-4AB2-AD2C-0D57EB43FFAC}" srcOrd="3" destOrd="0" presId="urn:microsoft.com/office/officeart/2005/8/layout/default"/>
    <dgm:cxn modelId="{83D8C083-02DA-4BBF-8EF3-FFADA9CB4214}" type="presParOf" srcId="{CFFBB6A0-5283-4F93-A30B-F9FC08C6AC5D}" destId="{95192C9C-A346-432A-B3C7-831341735C04}" srcOrd="4" destOrd="0" presId="urn:microsoft.com/office/officeart/2005/8/layout/default"/>
    <dgm:cxn modelId="{303B4BB7-C9F4-4F33-BF2B-A04A019E5926}" type="presParOf" srcId="{CFFBB6A0-5283-4F93-A30B-F9FC08C6AC5D}" destId="{8BB33DF7-4B99-4F27-9734-47B3EF43235A}" srcOrd="5" destOrd="0" presId="urn:microsoft.com/office/officeart/2005/8/layout/default"/>
    <dgm:cxn modelId="{21872FB5-1270-4D8F-BAAA-2ABC2F357AF4}" type="presParOf" srcId="{CFFBB6A0-5283-4F93-A30B-F9FC08C6AC5D}" destId="{65C4264A-5B27-4309-B6DE-42FCB63437BD}" srcOrd="6" destOrd="0" presId="urn:microsoft.com/office/officeart/2005/8/layout/default"/>
    <dgm:cxn modelId="{22E5435D-7F8B-4134-AF3A-5BCC2357BF74}" type="presParOf" srcId="{CFFBB6A0-5283-4F93-A30B-F9FC08C6AC5D}" destId="{E03D9A1B-1135-4F3E-A6E7-28128F75124C}" srcOrd="7" destOrd="0" presId="urn:microsoft.com/office/officeart/2005/8/layout/default"/>
    <dgm:cxn modelId="{876F596C-A6D4-4E10-8A6C-6AA1547AF2B1}" type="presParOf" srcId="{CFFBB6A0-5283-4F93-A30B-F9FC08C6AC5D}" destId="{B7875A9E-5DAF-4A56-A93A-AA6152EAA8D2}" srcOrd="8" destOrd="0" presId="urn:microsoft.com/office/officeart/2005/8/layout/default"/>
    <dgm:cxn modelId="{9F5E8434-C4F3-45CC-9B9E-341AD16CFD92}" type="presParOf" srcId="{CFFBB6A0-5283-4F93-A30B-F9FC08C6AC5D}" destId="{AC2D99BE-B3A1-48B0-86BE-9D7044F3A7A2}" srcOrd="9" destOrd="0" presId="urn:microsoft.com/office/officeart/2005/8/layout/default"/>
    <dgm:cxn modelId="{B77C2C2E-1EC0-4A01-995A-2CDF82CAFE8B}" type="presParOf" srcId="{CFFBB6A0-5283-4F93-A30B-F9FC08C6AC5D}" destId="{07E48224-85C5-4AED-8EE9-4240700E2AF1}"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C33C43-DF76-4944-8AE8-001200BB17D2}">
      <dsp:nvSpPr>
        <dsp:cNvPr id="0" name=""/>
        <dsp:cNvSpPr/>
      </dsp:nvSpPr>
      <dsp:spPr>
        <a:xfrm>
          <a:off x="0" y="505694"/>
          <a:ext cx="2528660" cy="151719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S_tradnl" sz="3200" kern="1200" dirty="0"/>
            <a:t>La Inflamación sistémica</a:t>
          </a:r>
          <a:endParaRPr lang="es-ES" sz="3200" kern="1200" dirty="0"/>
        </a:p>
      </dsp:txBody>
      <dsp:txXfrm>
        <a:off x="0" y="505694"/>
        <a:ext cx="2528660" cy="1517196"/>
      </dsp:txXfrm>
    </dsp:sp>
    <dsp:sp modelId="{83B6A6A6-B8A5-4384-87B2-74A655C02D0F}">
      <dsp:nvSpPr>
        <dsp:cNvPr id="0" name=""/>
        <dsp:cNvSpPr/>
      </dsp:nvSpPr>
      <dsp:spPr>
        <a:xfrm>
          <a:off x="2781526" y="505694"/>
          <a:ext cx="2528660" cy="1517196"/>
        </a:xfrm>
        <a:prstGeom prst="rect">
          <a:avLst/>
        </a:prstGeom>
        <a:solidFill>
          <a:schemeClr val="accent2">
            <a:hueOff val="287457"/>
            <a:satOff val="0"/>
            <a:lumOff val="-50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S_tradnl" sz="3200" kern="1200" dirty="0"/>
            <a:t>El Síndrome Metabólico</a:t>
          </a:r>
          <a:endParaRPr lang="es-ES" sz="3200" kern="1200" dirty="0"/>
        </a:p>
      </dsp:txBody>
      <dsp:txXfrm>
        <a:off x="2781526" y="505694"/>
        <a:ext cx="2528660" cy="1517196"/>
      </dsp:txXfrm>
    </dsp:sp>
    <dsp:sp modelId="{95192C9C-A346-432A-B3C7-831341735C04}">
      <dsp:nvSpPr>
        <dsp:cNvPr id="0" name=""/>
        <dsp:cNvSpPr/>
      </dsp:nvSpPr>
      <dsp:spPr>
        <a:xfrm>
          <a:off x="5563053" y="505694"/>
          <a:ext cx="2528660" cy="1517196"/>
        </a:xfrm>
        <a:prstGeom prst="rect">
          <a:avLst/>
        </a:prstGeom>
        <a:solidFill>
          <a:schemeClr val="accent2">
            <a:hueOff val="574914"/>
            <a:satOff val="0"/>
            <a:lumOff val="-10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S_tradnl" sz="3200" kern="1200" dirty="0"/>
            <a:t>La Obesidad</a:t>
          </a:r>
          <a:endParaRPr lang="es-ES" sz="3200" kern="1200" dirty="0"/>
        </a:p>
      </dsp:txBody>
      <dsp:txXfrm>
        <a:off x="5563053" y="505694"/>
        <a:ext cx="2528660" cy="1517196"/>
      </dsp:txXfrm>
    </dsp:sp>
    <dsp:sp modelId="{65C4264A-5B27-4309-B6DE-42FCB63437BD}">
      <dsp:nvSpPr>
        <dsp:cNvPr id="0" name=""/>
        <dsp:cNvSpPr/>
      </dsp:nvSpPr>
      <dsp:spPr>
        <a:xfrm>
          <a:off x="0" y="2284905"/>
          <a:ext cx="2528660" cy="1517196"/>
        </a:xfrm>
        <a:prstGeom prst="rect">
          <a:avLst/>
        </a:prstGeom>
        <a:solidFill>
          <a:schemeClr val="accent2">
            <a:hueOff val="862371"/>
            <a:satOff val="0"/>
            <a:lumOff val="-15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S_tradnl" sz="3200" kern="1200" dirty="0"/>
            <a:t>La Hipertensión</a:t>
          </a:r>
          <a:endParaRPr lang="es-ES" sz="3200" kern="1200" dirty="0"/>
        </a:p>
      </dsp:txBody>
      <dsp:txXfrm>
        <a:off x="0" y="2284905"/>
        <a:ext cx="2528660" cy="1517196"/>
      </dsp:txXfrm>
    </dsp:sp>
    <dsp:sp modelId="{B7875A9E-5DAF-4A56-A93A-AA6152EAA8D2}">
      <dsp:nvSpPr>
        <dsp:cNvPr id="0" name=""/>
        <dsp:cNvSpPr/>
      </dsp:nvSpPr>
      <dsp:spPr>
        <a:xfrm>
          <a:off x="2781526" y="2266607"/>
          <a:ext cx="2528660" cy="1517196"/>
        </a:xfrm>
        <a:prstGeom prst="rect">
          <a:avLst/>
        </a:prstGeom>
        <a:solidFill>
          <a:schemeClr val="accent2">
            <a:hueOff val="1149828"/>
            <a:satOff val="0"/>
            <a:lumOff val="-20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S_tradnl" sz="3200" kern="1200" dirty="0"/>
            <a:t>La Dislipemia</a:t>
          </a:r>
          <a:endParaRPr lang="es-ES" sz="3200" kern="1200" dirty="0"/>
        </a:p>
      </dsp:txBody>
      <dsp:txXfrm>
        <a:off x="2781526" y="2266607"/>
        <a:ext cx="2528660" cy="1517196"/>
      </dsp:txXfrm>
    </dsp:sp>
    <dsp:sp modelId="{07E48224-85C5-4AED-8EE9-4240700E2AF1}">
      <dsp:nvSpPr>
        <dsp:cNvPr id="0" name=""/>
        <dsp:cNvSpPr/>
      </dsp:nvSpPr>
      <dsp:spPr>
        <a:xfrm>
          <a:off x="5563053" y="2266607"/>
          <a:ext cx="2528660" cy="1517196"/>
        </a:xfrm>
        <a:prstGeom prst="rect">
          <a:avLst/>
        </a:prstGeom>
        <a:solidFill>
          <a:schemeClr val="accent2">
            <a:hueOff val="1437285"/>
            <a:satOff val="0"/>
            <a:lumOff val="-254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ES_tradnl" sz="3200" kern="1200" dirty="0"/>
            <a:t>La resistencia a la insulina</a:t>
          </a:r>
          <a:endParaRPr lang="es-ES" sz="3200" kern="1200" dirty="0"/>
        </a:p>
      </dsp:txBody>
      <dsp:txXfrm>
        <a:off x="5563053" y="2266607"/>
        <a:ext cx="2528660" cy="151719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93EA81-652C-42AC-ABDC-F36BC0929AF7}" type="datetimeFigureOut">
              <a:rPr lang="es-ES" smtClean="0"/>
              <a:t>22/09/2025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5A6EA4-6B4E-4259-96A6-43A9274DA7C0}" type="slidenum">
              <a:rPr lang="es-ES" smtClean="0"/>
              <a:t>‹Nº›</a:t>
            </a:fld>
            <a:endParaRPr lang="es-ES"/>
          </a:p>
        </p:txBody>
      </p:sp>
    </p:spTree>
    <p:extLst>
      <p:ext uri="{BB962C8B-B14F-4D97-AF65-F5344CB8AC3E}">
        <p14:creationId xmlns:p14="http://schemas.microsoft.com/office/powerpoint/2010/main" val="1758598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Slide Image Placeholder 1"/>
          <p:cNvSpPr>
            <a:spLocks noGrp="1" noRot="1" noChangeAspect="1"/>
          </p:cNvSpPr>
          <p:nvPr>
            <p:ph type="sldImg"/>
          </p:nvPr>
        </p:nvSpPr>
        <p:spPr bwMode="auto">
          <a:noFill/>
          <a:ln>
            <a:solidFill>
              <a:srgbClr val="000000"/>
            </a:solidFill>
            <a:miter lim="800000"/>
            <a:headEnd/>
            <a:tailEnd/>
          </a:ln>
        </p:spPr>
      </p:sp>
      <p:sp>
        <p:nvSpPr>
          <p:cNvPr id="460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8147" rtl="0" eaLnBrk="1" fontAlgn="base" latinLnBrk="0" hangingPunct="1">
              <a:lnSpc>
                <a:spcPct val="100000"/>
              </a:lnSpc>
              <a:spcBef>
                <a:spcPct val="0"/>
              </a:spcBef>
              <a:spcAft>
                <a:spcPct val="0"/>
              </a:spcAft>
              <a:buClrTx/>
              <a:buSzTx/>
              <a:buFontTx/>
              <a:buNone/>
              <a:tabLst/>
              <a:defRPr/>
            </a:pPr>
            <a:fld id="{DC27D698-CE27-4E64-BB01-9EDB7D507198}" type="slidenum">
              <a:rPr kumimoji="0" lang="es-ES_tradnl" sz="1200" b="0" i="0" u="none" strike="noStrike" kern="1200" cap="none" spc="0" normalizeH="0" baseline="0" noProof="0">
                <a:ln>
                  <a:noFill/>
                </a:ln>
                <a:solidFill>
                  <a:prstClr val="black"/>
                </a:solidFill>
                <a:effectLst/>
                <a:uLnTx/>
                <a:uFillTx/>
                <a:latin typeface="Calibri"/>
                <a:ea typeface="+mn-ea"/>
                <a:cs typeface="Arial" charset="0"/>
              </a:rPr>
              <a:pPr marL="0" marR="0" lvl="0" indent="0" algn="r" defTabSz="918147" rtl="0" eaLnBrk="1" fontAlgn="base" latinLnBrk="0" hangingPunct="1">
                <a:lnSpc>
                  <a:spcPct val="100000"/>
                </a:lnSpc>
                <a:spcBef>
                  <a:spcPct val="0"/>
                </a:spcBef>
                <a:spcAft>
                  <a:spcPct val="0"/>
                </a:spcAft>
                <a:buClrTx/>
                <a:buSzTx/>
                <a:buFontTx/>
                <a:buNone/>
                <a:tabLst/>
                <a:defRPr/>
              </a:pPr>
              <a:t>1</a:t>
            </a:fld>
            <a:endParaRPr kumimoji="0" lang="es-ES_tradnl"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3" name="Notes Placeholder 2"/>
          <p:cNvSpPr>
            <a:spLocks noGrp="1"/>
          </p:cNvSpPr>
          <p:nvPr>
            <p:ph type="body" sz="quarter" idx="10"/>
          </p:nvPr>
        </p:nvSpPr>
        <p:spPr>
          <a:xfrm>
            <a:off x="722548" y="4784072"/>
            <a:ext cx="5363694" cy="4969528"/>
          </a:xfrm>
        </p:spPr>
        <p:txBody>
          <a:bodyPr/>
          <a:lstStyle/>
          <a:p>
            <a:pPr algn="just">
              <a:defRPr/>
            </a:pPr>
            <a:endParaRPr lang="en-US" dirty="0"/>
          </a:p>
        </p:txBody>
      </p:sp>
    </p:spTree>
    <p:extLst>
      <p:ext uri="{BB962C8B-B14F-4D97-AF65-F5344CB8AC3E}">
        <p14:creationId xmlns:p14="http://schemas.microsoft.com/office/powerpoint/2010/main" val="69839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D5A6EA4-6B4E-4259-96A6-43A9274DA7C0}" type="slidenum">
              <a:rPr lang="es-ES" smtClean="0"/>
              <a:t>24</a:t>
            </a:fld>
            <a:endParaRPr lang="es-ES"/>
          </a:p>
        </p:txBody>
      </p:sp>
    </p:spTree>
    <p:extLst>
      <p:ext uri="{BB962C8B-B14F-4D97-AF65-F5344CB8AC3E}">
        <p14:creationId xmlns:p14="http://schemas.microsoft.com/office/powerpoint/2010/main" val="3278492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039E0-AFD2-F40A-A23A-A81FB06FBA35}"/>
            </a:ext>
          </a:extLst>
        </p:cNvPr>
        <p:cNvGrpSpPr/>
        <p:nvPr/>
      </p:nvGrpSpPr>
      <p:grpSpPr>
        <a:xfrm>
          <a:off x="0" y="0"/>
          <a:ext cx="0" cy="0"/>
          <a:chOff x="0" y="0"/>
          <a:chExt cx="0" cy="0"/>
        </a:xfrm>
      </p:grpSpPr>
      <p:sp>
        <p:nvSpPr>
          <p:cNvPr id="998401" name="Slide Image Placeholder 1">
            <a:extLst>
              <a:ext uri="{FF2B5EF4-FFF2-40B4-BE49-F238E27FC236}">
                <a16:creationId xmlns:a16="http://schemas.microsoft.com/office/drawing/2014/main" id="{EC2A97DB-9543-5C31-1BEC-E1F461966D02}"/>
              </a:ext>
            </a:extLst>
          </p:cNvPr>
          <p:cNvSpPr>
            <a:spLocks noGrp="1" noRot="1" noChangeAspect="1"/>
          </p:cNvSpPr>
          <p:nvPr>
            <p:ph type="sldImg"/>
          </p:nvPr>
        </p:nvSpPr>
        <p:spPr bwMode="auto">
          <a:noFill/>
          <a:ln>
            <a:solidFill>
              <a:srgbClr val="000000"/>
            </a:solidFill>
            <a:miter lim="800000"/>
            <a:headEnd/>
            <a:tailEnd/>
          </a:ln>
        </p:spPr>
      </p:sp>
      <p:sp>
        <p:nvSpPr>
          <p:cNvPr id="46083" name="Slide Number Placeholder 3">
            <a:extLst>
              <a:ext uri="{FF2B5EF4-FFF2-40B4-BE49-F238E27FC236}">
                <a16:creationId xmlns:a16="http://schemas.microsoft.com/office/drawing/2014/main" id="{353E3A17-FD3E-343B-6ABD-F68893255EB3}"/>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8147" rtl="0" eaLnBrk="1" fontAlgn="base" latinLnBrk="0" hangingPunct="1">
              <a:lnSpc>
                <a:spcPct val="100000"/>
              </a:lnSpc>
              <a:spcBef>
                <a:spcPct val="0"/>
              </a:spcBef>
              <a:spcAft>
                <a:spcPct val="0"/>
              </a:spcAft>
              <a:buClrTx/>
              <a:buSzTx/>
              <a:buFontTx/>
              <a:buNone/>
              <a:tabLst/>
              <a:defRPr/>
            </a:pPr>
            <a:fld id="{DC27D698-CE27-4E64-BB01-9EDB7D507198}" type="slidenum">
              <a:rPr kumimoji="0" lang="es-ES_tradnl" sz="1200" b="0" i="0" u="none" strike="noStrike" kern="1200" cap="none" spc="0" normalizeH="0" baseline="0" noProof="0">
                <a:ln>
                  <a:noFill/>
                </a:ln>
                <a:solidFill>
                  <a:prstClr val="black"/>
                </a:solidFill>
                <a:effectLst/>
                <a:uLnTx/>
                <a:uFillTx/>
                <a:latin typeface="Calibri"/>
                <a:ea typeface="+mn-ea"/>
                <a:cs typeface="Arial" charset="0"/>
              </a:rPr>
              <a:pPr marL="0" marR="0" lvl="0" indent="0" algn="r" defTabSz="918147" rtl="0" eaLnBrk="1" fontAlgn="base" latinLnBrk="0" hangingPunct="1">
                <a:lnSpc>
                  <a:spcPct val="100000"/>
                </a:lnSpc>
                <a:spcBef>
                  <a:spcPct val="0"/>
                </a:spcBef>
                <a:spcAft>
                  <a:spcPct val="0"/>
                </a:spcAft>
                <a:buClrTx/>
                <a:buSzTx/>
                <a:buFontTx/>
                <a:buNone/>
                <a:tabLst/>
                <a:defRPr/>
              </a:pPr>
              <a:t>35</a:t>
            </a:fld>
            <a:endParaRPr kumimoji="0" lang="es-ES_tradnl"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3" name="Notes Placeholder 2">
            <a:extLst>
              <a:ext uri="{FF2B5EF4-FFF2-40B4-BE49-F238E27FC236}">
                <a16:creationId xmlns:a16="http://schemas.microsoft.com/office/drawing/2014/main" id="{DDD11162-4AD2-D7E7-6BCE-4662B8E347C0}"/>
              </a:ext>
            </a:extLst>
          </p:cNvPr>
          <p:cNvSpPr>
            <a:spLocks noGrp="1"/>
          </p:cNvSpPr>
          <p:nvPr>
            <p:ph type="body" sz="quarter" idx="10"/>
          </p:nvPr>
        </p:nvSpPr>
        <p:spPr>
          <a:xfrm>
            <a:off x="722548" y="4784072"/>
            <a:ext cx="5363694" cy="4969528"/>
          </a:xfrm>
        </p:spPr>
        <p:txBody>
          <a:bodyPr/>
          <a:lstStyle/>
          <a:p>
            <a:pPr algn="just">
              <a:defRPr/>
            </a:pPr>
            <a:endParaRPr lang="en-US" dirty="0"/>
          </a:p>
        </p:txBody>
      </p:sp>
    </p:spTree>
    <p:extLst>
      <p:ext uri="{BB962C8B-B14F-4D97-AF65-F5344CB8AC3E}">
        <p14:creationId xmlns:p14="http://schemas.microsoft.com/office/powerpoint/2010/main" val="1082440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C8A40-2C47-8810-21B6-0DA0B295CF51}"/>
            </a:ext>
          </a:extLst>
        </p:cNvPr>
        <p:cNvGrpSpPr/>
        <p:nvPr/>
      </p:nvGrpSpPr>
      <p:grpSpPr>
        <a:xfrm>
          <a:off x="0" y="0"/>
          <a:ext cx="0" cy="0"/>
          <a:chOff x="0" y="0"/>
          <a:chExt cx="0" cy="0"/>
        </a:xfrm>
      </p:grpSpPr>
      <p:sp>
        <p:nvSpPr>
          <p:cNvPr id="998401" name="Slide Image Placeholder 1">
            <a:extLst>
              <a:ext uri="{FF2B5EF4-FFF2-40B4-BE49-F238E27FC236}">
                <a16:creationId xmlns:a16="http://schemas.microsoft.com/office/drawing/2014/main" id="{B935E922-62C8-4FE9-D45F-29E067987CFC}"/>
              </a:ext>
            </a:extLst>
          </p:cNvPr>
          <p:cNvSpPr>
            <a:spLocks noGrp="1" noRot="1" noChangeAspect="1"/>
          </p:cNvSpPr>
          <p:nvPr>
            <p:ph type="sldImg"/>
          </p:nvPr>
        </p:nvSpPr>
        <p:spPr bwMode="auto">
          <a:noFill/>
          <a:ln>
            <a:solidFill>
              <a:srgbClr val="000000"/>
            </a:solidFill>
            <a:miter lim="800000"/>
            <a:headEnd/>
            <a:tailEnd/>
          </a:ln>
        </p:spPr>
      </p:sp>
      <p:sp>
        <p:nvSpPr>
          <p:cNvPr id="46083" name="Slide Number Placeholder 3">
            <a:extLst>
              <a:ext uri="{FF2B5EF4-FFF2-40B4-BE49-F238E27FC236}">
                <a16:creationId xmlns:a16="http://schemas.microsoft.com/office/drawing/2014/main" id="{D9C679B8-680D-2425-5F87-FFBF091865ED}"/>
              </a:ext>
            </a:extLst>
          </p:cNvPr>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8147" rtl="0" eaLnBrk="1" fontAlgn="base" latinLnBrk="0" hangingPunct="1">
              <a:lnSpc>
                <a:spcPct val="100000"/>
              </a:lnSpc>
              <a:spcBef>
                <a:spcPct val="0"/>
              </a:spcBef>
              <a:spcAft>
                <a:spcPct val="0"/>
              </a:spcAft>
              <a:buClrTx/>
              <a:buSzTx/>
              <a:buFontTx/>
              <a:buNone/>
              <a:tabLst/>
              <a:defRPr/>
            </a:pPr>
            <a:fld id="{DC27D698-CE27-4E64-BB01-9EDB7D507198}" type="slidenum">
              <a:rPr kumimoji="0" lang="es-ES_tradnl" sz="1200" b="0" i="0" u="none" strike="noStrike" kern="1200" cap="none" spc="0" normalizeH="0" baseline="0" noProof="0">
                <a:ln>
                  <a:noFill/>
                </a:ln>
                <a:solidFill>
                  <a:prstClr val="black"/>
                </a:solidFill>
                <a:effectLst/>
                <a:uLnTx/>
                <a:uFillTx/>
                <a:latin typeface="Calibri"/>
                <a:ea typeface="+mn-ea"/>
                <a:cs typeface="Arial" charset="0"/>
              </a:rPr>
              <a:pPr marL="0" marR="0" lvl="0" indent="0" algn="r" defTabSz="918147" rtl="0" eaLnBrk="1" fontAlgn="base" latinLnBrk="0" hangingPunct="1">
                <a:lnSpc>
                  <a:spcPct val="100000"/>
                </a:lnSpc>
                <a:spcBef>
                  <a:spcPct val="0"/>
                </a:spcBef>
                <a:spcAft>
                  <a:spcPct val="0"/>
                </a:spcAft>
                <a:buClrTx/>
                <a:buSzTx/>
                <a:buFontTx/>
                <a:buNone/>
                <a:tabLst/>
                <a:defRPr/>
              </a:pPr>
              <a:t>48</a:t>
            </a:fld>
            <a:endParaRPr kumimoji="0" lang="es-ES_tradnl" sz="120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3" name="Notes Placeholder 2">
            <a:extLst>
              <a:ext uri="{FF2B5EF4-FFF2-40B4-BE49-F238E27FC236}">
                <a16:creationId xmlns:a16="http://schemas.microsoft.com/office/drawing/2014/main" id="{F4B43737-6C53-82F3-37E8-667B66E38B3A}"/>
              </a:ext>
            </a:extLst>
          </p:cNvPr>
          <p:cNvSpPr>
            <a:spLocks noGrp="1"/>
          </p:cNvSpPr>
          <p:nvPr>
            <p:ph type="body" sz="quarter" idx="10"/>
          </p:nvPr>
        </p:nvSpPr>
        <p:spPr>
          <a:xfrm>
            <a:off x="722548" y="4784072"/>
            <a:ext cx="5363694" cy="4969528"/>
          </a:xfrm>
        </p:spPr>
        <p:txBody>
          <a:bodyPr/>
          <a:lstStyle/>
          <a:p>
            <a:pPr algn="just">
              <a:defRPr/>
            </a:pPr>
            <a:endParaRPr lang="en-US" dirty="0"/>
          </a:p>
        </p:txBody>
      </p:sp>
    </p:spTree>
    <p:extLst>
      <p:ext uri="{BB962C8B-B14F-4D97-AF65-F5344CB8AC3E}">
        <p14:creationId xmlns:p14="http://schemas.microsoft.com/office/powerpoint/2010/main" val="3736471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2BE49-8834-EC86-9E4A-E56FAC8A5F94}"/>
              </a:ext>
            </a:extLst>
          </p:cNvPr>
          <p:cNvSpPr>
            <a:spLocks noGrp="1"/>
          </p:cNvSpPr>
          <p:nvPr>
            <p:ph type="title"/>
          </p:nvPr>
        </p:nvSpPr>
        <p:spPr/>
        <p:txBody>
          <a:bodyPr/>
          <a:lstStyle/>
          <a:p>
            <a:r>
              <a:rPr lang="es-ES"/>
              <a:t>Haga clic para modificar el estilo de título del patrón</a:t>
            </a:r>
          </a:p>
        </p:txBody>
      </p:sp>
    </p:spTree>
    <p:extLst>
      <p:ext uri="{BB962C8B-B14F-4D97-AF65-F5344CB8AC3E}">
        <p14:creationId xmlns:p14="http://schemas.microsoft.com/office/powerpoint/2010/main" val="3075166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o tít">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57F6F9D-641F-4F3E-B189-6D48E2F78FB5}"/>
              </a:ext>
            </a:extLst>
          </p:cNvPr>
          <p:cNvPicPr>
            <a:picLocks noChangeAspect="1"/>
          </p:cNvPicPr>
          <p:nvPr userDrawn="1"/>
        </p:nvPicPr>
        <p:blipFill>
          <a:blip r:embed="rId2"/>
          <a:stretch>
            <a:fillRect/>
          </a:stretch>
        </p:blipFill>
        <p:spPr>
          <a:xfrm>
            <a:off x="0" y="5595933"/>
            <a:ext cx="2079437" cy="1262068"/>
          </a:xfrm>
          <a:prstGeom prst="rect">
            <a:avLst/>
          </a:prstGeom>
        </p:spPr>
      </p:pic>
      <p:sp>
        <p:nvSpPr>
          <p:cNvPr id="8" name="Footer Placeholder 4">
            <a:extLst>
              <a:ext uri="{FF2B5EF4-FFF2-40B4-BE49-F238E27FC236}">
                <a16:creationId xmlns:a16="http://schemas.microsoft.com/office/drawing/2014/main" id="{3B997CCB-0A84-E13E-6080-C00F8964CBD6}"/>
              </a:ext>
            </a:extLst>
          </p:cNvPr>
          <p:cNvSpPr>
            <a:spLocks noGrp="1"/>
          </p:cNvSpPr>
          <p:nvPr>
            <p:ph type="ftr" sz="quarter" idx="11"/>
          </p:nvPr>
        </p:nvSpPr>
        <p:spPr>
          <a:xfrm>
            <a:off x="1438274" y="6353181"/>
            <a:ext cx="9315449" cy="409571"/>
          </a:xfrm>
          <a:prstGeom prst="rect">
            <a:avLst/>
          </a:prstGeom>
        </p:spPr>
        <p:txBody>
          <a:bodyPr vert="horz" lIns="91440" tIns="45720" rIns="91440" bIns="45720" rtlCol="0" anchor="ctr"/>
          <a:lstStyle>
            <a:defPPr>
              <a:defRPr lang="es-ES_tradnl"/>
            </a:defPPr>
            <a:lvl1pPr marL="0" algn="ctr" defTabSz="1219170" rtl="0" eaLnBrk="1" latinLnBrk="0" hangingPunct="1">
              <a:defRPr sz="1200" kern="1200">
                <a:solidFill>
                  <a:schemeClr val="tx1">
                    <a:tint val="75000"/>
                  </a:schemeClr>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t>Deck title</a:t>
            </a:r>
            <a:endParaRPr lang="en-US" noProof="0"/>
          </a:p>
        </p:txBody>
      </p:sp>
      <p:sp>
        <p:nvSpPr>
          <p:cNvPr id="9" name="Título 1">
            <a:extLst>
              <a:ext uri="{FF2B5EF4-FFF2-40B4-BE49-F238E27FC236}">
                <a16:creationId xmlns:a16="http://schemas.microsoft.com/office/drawing/2014/main" id="{86591B2D-6CCB-0CE1-F55E-37DDD1CDF2CB}"/>
              </a:ext>
            </a:extLst>
          </p:cNvPr>
          <p:cNvSpPr>
            <a:spLocks noGrp="1"/>
          </p:cNvSpPr>
          <p:nvPr>
            <p:ph type="title" hasCustomPrompt="1"/>
          </p:nvPr>
        </p:nvSpPr>
        <p:spPr>
          <a:xfrm>
            <a:off x="394956" y="176122"/>
            <a:ext cx="11402089" cy="760793"/>
          </a:xfrm>
          <a:prstGeom prst="rect">
            <a:avLst/>
          </a:prstGeom>
        </p:spPr>
        <p:txBody>
          <a:bodyPr lIns="0" tIns="0" rIns="0" bIns="0" anchor="ctr"/>
          <a:lstStyle>
            <a:lvl1pPr marL="0" marR="0" indent="0" algn="l" defTabSz="914332" rtl="0" eaLnBrk="1" fontAlgn="auto" latinLnBrk="0" hangingPunct="1">
              <a:lnSpc>
                <a:spcPct val="100000"/>
              </a:lnSpc>
              <a:spcBef>
                <a:spcPct val="0"/>
              </a:spcBef>
              <a:spcAft>
                <a:spcPts val="0"/>
              </a:spcAft>
              <a:buClrTx/>
              <a:buSzTx/>
              <a:buFontTx/>
              <a:buNone/>
              <a:tabLst/>
              <a:defRPr lang="en-US" sz="2068" b="1" kern="1200" noProof="0" dirty="0">
                <a:solidFill>
                  <a:schemeClr val="accent1"/>
                </a:solidFill>
                <a:latin typeface="+mj-lt"/>
                <a:ea typeface="+mj-ea"/>
                <a:cs typeface="+mj-cs"/>
              </a:defRPr>
            </a:lvl1pPr>
          </a:lstStyle>
          <a:p>
            <a:r>
              <a:rPr lang="en-US" noProof="0"/>
              <a:t>Slide title is Arial Regular 22/Simple pt.</a:t>
            </a:r>
          </a:p>
        </p:txBody>
      </p:sp>
      <p:cxnSp>
        <p:nvCxnSpPr>
          <p:cNvPr id="11" name="Conector recto 10">
            <a:extLst>
              <a:ext uri="{FF2B5EF4-FFF2-40B4-BE49-F238E27FC236}">
                <a16:creationId xmlns:a16="http://schemas.microsoft.com/office/drawing/2014/main" id="{DD92853B-47F0-D2AB-2E43-E936312B5337}"/>
              </a:ext>
            </a:extLst>
          </p:cNvPr>
          <p:cNvCxnSpPr>
            <a:cxnSpLocks/>
          </p:cNvCxnSpPr>
          <p:nvPr userDrawn="1"/>
        </p:nvCxnSpPr>
        <p:spPr>
          <a:xfrm>
            <a:off x="440761" y="1114293"/>
            <a:ext cx="1138939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01976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4" pos="4400">
          <p15:clr>
            <a:srgbClr val="FBAE40"/>
          </p15:clr>
        </p15:guide>
        <p15:guide id="5" orient="horz" pos="259">
          <p15:clr>
            <a:srgbClr val="FBAE40"/>
          </p15:clr>
        </p15:guide>
        <p15:guide id="6" orient="horz" pos="79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ver_1">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6A89A73E-2C31-7D42-AF20-9EEB1A54201F}"/>
              </a:ext>
            </a:extLst>
          </p:cNvPr>
          <p:cNvGrpSpPr/>
          <p:nvPr/>
        </p:nvGrpSpPr>
        <p:grpSpPr>
          <a:xfrm>
            <a:off x="10869235" y="6305566"/>
            <a:ext cx="1001260" cy="310180"/>
            <a:chOff x="7785861" y="4639396"/>
            <a:chExt cx="1111660" cy="344382"/>
          </a:xfrm>
        </p:grpSpPr>
        <p:sp>
          <p:nvSpPr>
            <p:cNvPr id="6" name="Forma libre 5">
              <a:extLst>
                <a:ext uri="{FF2B5EF4-FFF2-40B4-BE49-F238E27FC236}">
                  <a16:creationId xmlns:a16="http://schemas.microsoft.com/office/drawing/2014/main" id="{34B27C1E-A557-6A44-8926-1FD5540CD3BF}"/>
                </a:ext>
              </a:extLst>
            </p:cNvPr>
            <p:cNvSpPr/>
            <p:nvPr/>
          </p:nvSpPr>
          <p:spPr>
            <a:xfrm>
              <a:off x="7785861" y="4639396"/>
              <a:ext cx="256158" cy="344382"/>
            </a:xfrm>
            <a:custGeom>
              <a:avLst/>
              <a:gdLst>
                <a:gd name="connsiteX0" fmla="*/ 107295 w 139455"/>
                <a:gd name="connsiteY0" fmla="*/ 11790 h 187485"/>
                <a:gd name="connsiteX1" fmla="*/ 107295 w 139455"/>
                <a:gd name="connsiteY1" fmla="*/ 0 h 187485"/>
                <a:gd name="connsiteX2" fmla="*/ 46294 w 139455"/>
                <a:gd name="connsiteY2" fmla="*/ 32046 h 187485"/>
                <a:gd name="connsiteX3" fmla="*/ 39296 w 139455"/>
                <a:gd name="connsiteY3" fmla="*/ 43610 h 187485"/>
                <a:gd name="connsiteX4" fmla="*/ 39296 w 139455"/>
                <a:gd name="connsiteY4" fmla="*/ 55400 h 187485"/>
                <a:gd name="connsiteX5" fmla="*/ 100310 w 139455"/>
                <a:gd name="connsiteY5" fmla="*/ 23353 h 187485"/>
                <a:gd name="connsiteX6" fmla="*/ 107295 w 139455"/>
                <a:gd name="connsiteY6" fmla="*/ 11790 h 187485"/>
                <a:gd name="connsiteX7" fmla="*/ 107466 w 139455"/>
                <a:gd name="connsiteY7" fmla="*/ 39279 h 187485"/>
                <a:gd name="connsiteX8" fmla="*/ 46459 w 139455"/>
                <a:gd name="connsiteY8" fmla="*/ 71325 h 187485"/>
                <a:gd name="connsiteX9" fmla="*/ 39466 w 139455"/>
                <a:gd name="connsiteY9" fmla="*/ 82889 h 187485"/>
                <a:gd name="connsiteX10" fmla="*/ 39466 w 139455"/>
                <a:gd name="connsiteY10" fmla="*/ 94678 h 187485"/>
                <a:gd name="connsiteX11" fmla="*/ 100475 w 139455"/>
                <a:gd name="connsiteY11" fmla="*/ 62638 h 187485"/>
                <a:gd name="connsiteX12" fmla="*/ 107466 w 139455"/>
                <a:gd name="connsiteY12" fmla="*/ 51069 h 187485"/>
                <a:gd name="connsiteX13" fmla="*/ 107466 w 139455"/>
                <a:gd name="connsiteY13" fmla="*/ 39279 h 187485"/>
                <a:gd name="connsiteX14" fmla="*/ 39466 w 139455"/>
                <a:gd name="connsiteY14" fmla="*/ 122167 h 187485"/>
                <a:gd name="connsiteX15" fmla="*/ 39466 w 139455"/>
                <a:gd name="connsiteY15" fmla="*/ 133951 h 187485"/>
                <a:gd name="connsiteX16" fmla="*/ 100475 w 139455"/>
                <a:gd name="connsiteY16" fmla="*/ 101905 h 187485"/>
                <a:gd name="connsiteX17" fmla="*/ 107466 w 139455"/>
                <a:gd name="connsiteY17" fmla="*/ 90347 h 187485"/>
                <a:gd name="connsiteX18" fmla="*/ 107466 w 139455"/>
                <a:gd name="connsiteY18" fmla="*/ 78558 h 187485"/>
                <a:gd name="connsiteX19" fmla="*/ 46459 w 139455"/>
                <a:gd name="connsiteY19" fmla="*/ 110598 h 187485"/>
                <a:gd name="connsiteX20" fmla="*/ 39466 w 139455"/>
                <a:gd name="connsiteY20" fmla="*/ 122167 h 187485"/>
                <a:gd name="connsiteX21" fmla="*/ 135911 w 139455"/>
                <a:gd name="connsiteY21" fmla="*/ 95809 h 187485"/>
                <a:gd name="connsiteX22" fmla="*/ 133008 w 139455"/>
                <a:gd name="connsiteY22" fmla="*/ 94672 h 187485"/>
                <a:gd name="connsiteX23" fmla="*/ 121920 w 139455"/>
                <a:gd name="connsiteY23" fmla="*/ 100488 h 187485"/>
                <a:gd name="connsiteX24" fmla="*/ 120729 w 139455"/>
                <a:gd name="connsiteY24" fmla="*/ 103347 h 187485"/>
                <a:gd name="connsiteX25" fmla="*/ 122428 w 139455"/>
                <a:gd name="connsiteY25" fmla="*/ 123475 h 187485"/>
                <a:gd name="connsiteX26" fmla="*/ 73087 w 139455"/>
                <a:gd name="connsiteY26" fmla="*/ 170658 h 187485"/>
                <a:gd name="connsiteX27" fmla="*/ 16725 w 139455"/>
                <a:gd name="connsiteY27" fmla="*/ 117788 h 187485"/>
                <a:gd name="connsiteX28" fmla="*/ 24499 w 139455"/>
                <a:gd name="connsiteY28" fmla="*/ 90170 h 187485"/>
                <a:gd name="connsiteX29" fmla="*/ 24602 w 139455"/>
                <a:gd name="connsiteY29" fmla="*/ 87171 h 187485"/>
                <a:gd name="connsiteX30" fmla="*/ 18094 w 139455"/>
                <a:gd name="connsiteY30" fmla="*/ 75345 h 187485"/>
                <a:gd name="connsiteX31" fmla="*/ 14640 w 139455"/>
                <a:gd name="connsiteY31" fmla="*/ 75088 h 187485"/>
                <a:gd name="connsiteX32" fmla="*/ 94 w 139455"/>
                <a:gd name="connsiteY32" fmla="*/ 121483 h 187485"/>
                <a:gd name="connsiteX33" fmla="*/ 66994 w 139455"/>
                <a:gd name="connsiteY33" fmla="*/ 187433 h 187485"/>
                <a:gd name="connsiteX34" fmla="*/ 139455 w 139455"/>
                <a:gd name="connsiteY34" fmla="*/ 117794 h 187485"/>
                <a:gd name="connsiteX35" fmla="*/ 135911 w 139455"/>
                <a:gd name="connsiteY35" fmla="*/ 95809 h 18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55" h="187485">
                  <a:moveTo>
                    <a:pt x="107295" y="11790"/>
                  </a:moveTo>
                  <a:lnTo>
                    <a:pt x="107295" y="0"/>
                  </a:lnTo>
                  <a:lnTo>
                    <a:pt x="46294" y="32046"/>
                  </a:lnTo>
                  <a:cubicBezTo>
                    <a:pt x="41997" y="34300"/>
                    <a:pt x="39296" y="38760"/>
                    <a:pt x="39296" y="43610"/>
                  </a:cubicBezTo>
                  <a:lnTo>
                    <a:pt x="39296" y="55400"/>
                  </a:lnTo>
                  <a:lnTo>
                    <a:pt x="100310" y="23353"/>
                  </a:lnTo>
                  <a:cubicBezTo>
                    <a:pt x="104612" y="21093"/>
                    <a:pt x="107295" y="16640"/>
                    <a:pt x="107295" y="11790"/>
                  </a:cubicBezTo>
                  <a:moveTo>
                    <a:pt x="107466" y="39279"/>
                  </a:moveTo>
                  <a:lnTo>
                    <a:pt x="46459" y="71325"/>
                  </a:lnTo>
                  <a:cubicBezTo>
                    <a:pt x="42168" y="73585"/>
                    <a:pt x="39466" y="78038"/>
                    <a:pt x="39466" y="82889"/>
                  </a:cubicBezTo>
                  <a:lnTo>
                    <a:pt x="39466" y="94678"/>
                  </a:lnTo>
                  <a:lnTo>
                    <a:pt x="100475" y="62638"/>
                  </a:lnTo>
                  <a:cubicBezTo>
                    <a:pt x="104771" y="60378"/>
                    <a:pt x="107466" y="55919"/>
                    <a:pt x="107466" y="51069"/>
                  </a:cubicBezTo>
                  <a:lnTo>
                    <a:pt x="107466" y="39279"/>
                  </a:lnTo>
                  <a:close/>
                  <a:moveTo>
                    <a:pt x="39466" y="122167"/>
                  </a:moveTo>
                  <a:lnTo>
                    <a:pt x="39466" y="133951"/>
                  </a:lnTo>
                  <a:lnTo>
                    <a:pt x="100475" y="101905"/>
                  </a:lnTo>
                  <a:cubicBezTo>
                    <a:pt x="104771" y="99651"/>
                    <a:pt x="107466" y="95198"/>
                    <a:pt x="107466" y="90347"/>
                  </a:cubicBezTo>
                  <a:lnTo>
                    <a:pt x="107466" y="78558"/>
                  </a:lnTo>
                  <a:lnTo>
                    <a:pt x="46459" y="110598"/>
                  </a:lnTo>
                  <a:cubicBezTo>
                    <a:pt x="42162" y="112864"/>
                    <a:pt x="39466" y="117317"/>
                    <a:pt x="39466" y="122167"/>
                  </a:cubicBezTo>
                  <a:moveTo>
                    <a:pt x="135911" y="95809"/>
                  </a:moveTo>
                  <a:cubicBezTo>
                    <a:pt x="135520" y="94617"/>
                    <a:pt x="134126" y="94086"/>
                    <a:pt x="133008" y="94672"/>
                  </a:cubicBezTo>
                  <a:lnTo>
                    <a:pt x="121920" y="100488"/>
                  </a:lnTo>
                  <a:cubicBezTo>
                    <a:pt x="120888" y="101038"/>
                    <a:pt x="120411" y="102223"/>
                    <a:pt x="120729" y="103347"/>
                  </a:cubicBezTo>
                  <a:cubicBezTo>
                    <a:pt x="122514" y="109651"/>
                    <a:pt x="123174" y="116438"/>
                    <a:pt x="122428" y="123475"/>
                  </a:cubicBezTo>
                  <a:cubicBezTo>
                    <a:pt x="119739" y="148942"/>
                    <a:pt x="98653" y="169082"/>
                    <a:pt x="73087" y="170658"/>
                  </a:cubicBezTo>
                  <a:cubicBezTo>
                    <a:pt x="42290" y="172564"/>
                    <a:pt x="16725" y="148154"/>
                    <a:pt x="16725" y="117788"/>
                  </a:cubicBezTo>
                  <a:cubicBezTo>
                    <a:pt x="16725" y="107665"/>
                    <a:pt x="19572" y="98203"/>
                    <a:pt x="24499" y="90170"/>
                  </a:cubicBezTo>
                  <a:cubicBezTo>
                    <a:pt x="25061" y="89248"/>
                    <a:pt x="25116" y="88112"/>
                    <a:pt x="24602" y="87171"/>
                  </a:cubicBezTo>
                  <a:lnTo>
                    <a:pt x="18094" y="75345"/>
                  </a:lnTo>
                  <a:cubicBezTo>
                    <a:pt x="17372" y="74037"/>
                    <a:pt x="15557" y="73915"/>
                    <a:pt x="14640" y="75088"/>
                  </a:cubicBezTo>
                  <a:cubicBezTo>
                    <a:pt x="4782" y="87782"/>
                    <a:pt x="-804" y="103964"/>
                    <a:pt x="94" y="121483"/>
                  </a:cubicBezTo>
                  <a:cubicBezTo>
                    <a:pt x="1953" y="157213"/>
                    <a:pt x="31228" y="186064"/>
                    <a:pt x="66994" y="187433"/>
                  </a:cubicBezTo>
                  <a:cubicBezTo>
                    <a:pt x="106751" y="188953"/>
                    <a:pt x="139455" y="157189"/>
                    <a:pt x="139455" y="117794"/>
                  </a:cubicBezTo>
                  <a:cubicBezTo>
                    <a:pt x="139455" y="110103"/>
                    <a:pt x="138209" y="102711"/>
                    <a:pt x="135911" y="95809"/>
                  </a:cubicBezTo>
                </a:path>
              </a:pathLst>
            </a:custGeom>
            <a:solidFill>
              <a:schemeClr val="accent2"/>
            </a:solidFill>
            <a:ln w="6110" cap="flat">
              <a:noFill/>
              <a:prstDash val="solid"/>
              <a:miter/>
            </a:ln>
          </p:spPr>
          <p:txBody>
            <a:bodyPr rtlCol="0" anchor="ctr"/>
            <a:lstStyle/>
            <a:p>
              <a:endParaRPr lang="es-ES_tradnl" sz="2400"/>
            </a:p>
          </p:txBody>
        </p:sp>
        <p:sp>
          <p:nvSpPr>
            <p:cNvPr id="7" name="Forma libre 6">
              <a:extLst>
                <a:ext uri="{FF2B5EF4-FFF2-40B4-BE49-F238E27FC236}">
                  <a16:creationId xmlns:a16="http://schemas.microsoft.com/office/drawing/2014/main" id="{CFC6D32C-2C73-9C45-B902-B36FDDC72516}"/>
                </a:ext>
              </a:extLst>
            </p:cNvPr>
            <p:cNvSpPr/>
            <p:nvPr/>
          </p:nvSpPr>
          <p:spPr>
            <a:xfrm>
              <a:off x="8098546" y="4754028"/>
              <a:ext cx="798975" cy="174628"/>
            </a:xfrm>
            <a:custGeom>
              <a:avLst/>
              <a:gdLst>
                <a:gd name="connsiteX0" fmla="*/ 418218 w 434970"/>
                <a:gd name="connsiteY0" fmla="*/ 7990 h 95069"/>
                <a:gd name="connsiteX1" fmla="*/ 418218 w 434970"/>
                <a:gd name="connsiteY1" fmla="*/ 93781 h 95069"/>
                <a:gd name="connsiteX2" fmla="*/ 434970 w 434970"/>
                <a:gd name="connsiteY2" fmla="*/ 93781 h 95069"/>
                <a:gd name="connsiteX3" fmla="*/ 434970 w 434970"/>
                <a:gd name="connsiteY3" fmla="*/ 3617 h 95069"/>
                <a:gd name="connsiteX4" fmla="*/ 418218 w 434970"/>
                <a:gd name="connsiteY4" fmla="*/ 7990 h 95069"/>
                <a:gd name="connsiteX5" fmla="*/ 279670 w 434970"/>
                <a:gd name="connsiteY5" fmla="*/ 37617 h 95069"/>
                <a:gd name="connsiteX6" fmla="*/ 279670 w 434970"/>
                <a:gd name="connsiteY6" fmla="*/ 31307 h 95069"/>
                <a:gd name="connsiteX7" fmla="*/ 263565 w 434970"/>
                <a:gd name="connsiteY7" fmla="*/ 31307 h 95069"/>
                <a:gd name="connsiteX8" fmla="*/ 263565 w 434970"/>
                <a:gd name="connsiteY8" fmla="*/ 93787 h 95069"/>
                <a:gd name="connsiteX9" fmla="*/ 280306 w 434970"/>
                <a:gd name="connsiteY9" fmla="*/ 93787 h 95069"/>
                <a:gd name="connsiteX10" fmla="*/ 280306 w 434970"/>
                <a:gd name="connsiteY10" fmla="*/ 54490 h 95069"/>
                <a:gd name="connsiteX11" fmla="*/ 295518 w 434970"/>
                <a:gd name="connsiteY11" fmla="*/ 45473 h 95069"/>
                <a:gd name="connsiteX12" fmla="*/ 301575 w 434970"/>
                <a:gd name="connsiteY12" fmla="*/ 46121 h 95069"/>
                <a:gd name="connsiteX13" fmla="*/ 303512 w 434970"/>
                <a:gd name="connsiteY13" fmla="*/ 30525 h 95069"/>
                <a:gd name="connsiteX14" fmla="*/ 297834 w 434970"/>
                <a:gd name="connsiteY14" fmla="*/ 30012 h 95069"/>
                <a:gd name="connsiteX15" fmla="*/ 279670 w 434970"/>
                <a:gd name="connsiteY15" fmla="*/ 37617 h 95069"/>
                <a:gd name="connsiteX16" fmla="*/ 353776 w 434970"/>
                <a:gd name="connsiteY16" fmla="*/ 71881 h 95069"/>
                <a:gd name="connsiteX17" fmla="*/ 338698 w 434970"/>
                <a:gd name="connsiteY17" fmla="*/ 79608 h 95069"/>
                <a:gd name="connsiteX18" fmla="*/ 322196 w 434970"/>
                <a:gd name="connsiteY18" fmla="*/ 62608 h 95069"/>
                <a:gd name="connsiteX19" fmla="*/ 338313 w 434970"/>
                <a:gd name="connsiteY19" fmla="*/ 45473 h 95069"/>
                <a:gd name="connsiteX20" fmla="*/ 353776 w 434970"/>
                <a:gd name="connsiteY20" fmla="*/ 53201 h 95069"/>
                <a:gd name="connsiteX21" fmla="*/ 353776 w 434970"/>
                <a:gd name="connsiteY21" fmla="*/ 71881 h 95069"/>
                <a:gd name="connsiteX22" fmla="*/ 354423 w 434970"/>
                <a:gd name="connsiteY22" fmla="*/ 36328 h 95069"/>
                <a:gd name="connsiteX23" fmla="*/ 336124 w 434970"/>
                <a:gd name="connsiteY23" fmla="*/ 30018 h 95069"/>
                <a:gd name="connsiteX24" fmla="*/ 305443 w 434970"/>
                <a:gd name="connsiteY24" fmla="*/ 62608 h 95069"/>
                <a:gd name="connsiteX25" fmla="*/ 313444 w 434970"/>
                <a:gd name="connsiteY25" fmla="*/ 84508 h 95069"/>
                <a:gd name="connsiteX26" fmla="*/ 337023 w 434970"/>
                <a:gd name="connsiteY26" fmla="*/ 95070 h 95069"/>
                <a:gd name="connsiteX27" fmla="*/ 354423 w 434970"/>
                <a:gd name="connsiteY27" fmla="*/ 88759 h 95069"/>
                <a:gd name="connsiteX28" fmla="*/ 354423 w 434970"/>
                <a:gd name="connsiteY28" fmla="*/ 93781 h 95069"/>
                <a:gd name="connsiteX29" fmla="*/ 370534 w 434970"/>
                <a:gd name="connsiteY29" fmla="*/ 93781 h 95069"/>
                <a:gd name="connsiteX30" fmla="*/ 370534 w 434970"/>
                <a:gd name="connsiteY30" fmla="*/ 31301 h 95069"/>
                <a:gd name="connsiteX31" fmla="*/ 354423 w 434970"/>
                <a:gd name="connsiteY31" fmla="*/ 31301 h 95069"/>
                <a:gd name="connsiteX32" fmla="*/ 354423 w 434970"/>
                <a:gd name="connsiteY32" fmla="*/ 36328 h 95069"/>
                <a:gd name="connsiteX33" fmla="*/ 385997 w 434970"/>
                <a:gd name="connsiteY33" fmla="*/ 93781 h 95069"/>
                <a:gd name="connsiteX34" fmla="*/ 402749 w 434970"/>
                <a:gd name="connsiteY34" fmla="*/ 93781 h 95069"/>
                <a:gd name="connsiteX35" fmla="*/ 402749 w 434970"/>
                <a:gd name="connsiteY35" fmla="*/ 3617 h 95069"/>
                <a:gd name="connsiteX36" fmla="*/ 385997 w 434970"/>
                <a:gd name="connsiteY36" fmla="*/ 7996 h 95069"/>
                <a:gd name="connsiteX37" fmla="*/ 385997 w 434970"/>
                <a:gd name="connsiteY37" fmla="*/ 93781 h 95069"/>
                <a:gd name="connsiteX38" fmla="*/ 239717 w 434970"/>
                <a:gd name="connsiteY38" fmla="*/ 0 h 95069"/>
                <a:gd name="connsiteX39" fmla="*/ 228765 w 434970"/>
                <a:gd name="connsiteY39" fmla="*/ 10690 h 95069"/>
                <a:gd name="connsiteX40" fmla="*/ 239717 w 434970"/>
                <a:gd name="connsiteY40" fmla="*/ 21387 h 95069"/>
                <a:gd name="connsiteX41" fmla="*/ 250676 w 434970"/>
                <a:gd name="connsiteY41" fmla="*/ 10690 h 95069"/>
                <a:gd name="connsiteX42" fmla="*/ 239717 w 434970"/>
                <a:gd name="connsiteY42" fmla="*/ 0 h 95069"/>
                <a:gd name="connsiteX43" fmla="*/ 48332 w 434970"/>
                <a:gd name="connsiteY43" fmla="*/ 71881 h 95069"/>
                <a:gd name="connsiteX44" fmla="*/ 33248 w 434970"/>
                <a:gd name="connsiteY44" fmla="*/ 79608 h 95069"/>
                <a:gd name="connsiteX45" fmla="*/ 16752 w 434970"/>
                <a:gd name="connsiteY45" fmla="*/ 62608 h 95069"/>
                <a:gd name="connsiteX46" fmla="*/ 32870 w 434970"/>
                <a:gd name="connsiteY46" fmla="*/ 45473 h 95069"/>
                <a:gd name="connsiteX47" fmla="*/ 48332 w 434970"/>
                <a:gd name="connsiteY47" fmla="*/ 53201 h 95069"/>
                <a:gd name="connsiteX48" fmla="*/ 48332 w 434970"/>
                <a:gd name="connsiteY48" fmla="*/ 71881 h 95069"/>
                <a:gd name="connsiteX49" fmla="*/ 48973 w 434970"/>
                <a:gd name="connsiteY49" fmla="*/ 36328 h 95069"/>
                <a:gd name="connsiteX50" fmla="*/ 30675 w 434970"/>
                <a:gd name="connsiteY50" fmla="*/ 30018 h 95069"/>
                <a:gd name="connsiteX51" fmla="*/ 0 w 434970"/>
                <a:gd name="connsiteY51" fmla="*/ 62608 h 95069"/>
                <a:gd name="connsiteX52" fmla="*/ 7988 w 434970"/>
                <a:gd name="connsiteY52" fmla="*/ 84508 h 95069"/>
                <a:gd name="connsiteX53" fmla="*/ 31574 w 434970"/>
                <a:gd name="connsiteY53" fmla="*/ 95070 h 95069"/>
                <a:gd name="connsiteX54" fmla="*/ 48973 w 434970"/>
                <a:gd name="connsiteY54" fmla="*/ 88759 h 95069"/>
                <a:gd name="connsiteX55" fmla="*/ 48973 w 434970"/>
                <a:gd name="connsiteY55" fmla="*/ 93781 h 95069"/>
                <a:gd name="connsiteX56" fmla="*/ 65085 w 434970"/>
                <a:gd name="connsiteY56" fmla="*/ 93781 h 95069"/>
                <a:gd name="connsiteX57" fmla="*/ 65085 w 434970"/>
                <a:gd name="connsiteY57" fmla="*/ 31301 h 95069"/>
                <a:gd name="connsiteX58" fmla="*/ 48973 w 434970"/>
                <a:gd name="connsiteY58" fmla="*/ 31301 h 95069"/>
                <a:gd name="connsiteX59" fmla="*/ 48973 w 434970"/>
                <a:gd name="connsiteY59" fmla="*/ 36328 h 95069"/>
                <a:gd name="connsiteX60" fmla="*/ 80547 w 434970"/>
                <a:gd name="connsiteY60" fmla="*/ 93781 h 95069"/>
                <a:gd name="connsiteX61" fmla="*/ 97306 w 434970"/>
                <a:gd name="connsiteY61" fmla="*/ 93781 h 95069"/>
                <a:gd name="connsiteX62" fmla="*/ 97306 w 434970"/>
                <a:gd name="connsiteY62" fmla="*/ 3617 h 95069"/>
                <a:gd name="connsiteX63" fmla="*/ 80547 w 434970"/>
                <a:gd name="connsiteY63" fmla="*/ 7996 h 95069"/>
                <a:gd name="connsiteX64" fmla="*/ 80547 w 434970"/>
                <a:gd name="connsiteY64" fmla="*/ 93781 h 95069"/>
                <a:gd name="connsiteX65" fmla="*/ 188934 w 434970"/>
                <a:gd name="connsiteY65" fmla="*/ 30012 h 95069"/>
                <a:gd name="connsiteX66" fmla="*/ 166767 w 434970"/>
                <a:gd name="connsiteY66" fmla="*/ 39810 h 95069"/>
                <a:gd name="connsiteX67" fmla="*/ 145760 w 434970"/>
                <a:gd name="connsiteY67" fmla="*/ 30012 h 95069"/>
                <a:gd name="connsiteX68" fmla="*/ 128874 w 434970"/>
                <a:gd name="connsiteY68" fmla="*/ 36328 h 95069"/>
                <a:gd name="connsiteX69" fmla="*/ 128874 w 434970"/>
                <a:gd name="connsiteY69" fmla="*/ 31307 h 95069"/>
                <a:gd name="connsiteX70" fmla="*/ 112756 w 434970"/>
                <a:gd name="connsiteY70" fmla="*/ 31307 h 95069"/>
                <a:gd name="connsiteX71" fmla="*/ 112756 w 434970"/>
                <a:gd name="connsiteY71" fmla="*/ 93787 h 95069"/>
                <a:gd name="connsiteX72" fmla="*/ 129515 w 434970"/>
                <a:gd name="connsiteY72" fmla="*/ 93787 h 95069"/>
                <a:gd name="connsiteX73" fmla="*/ 129515 w 434970"/>
                <a:gd name="connsiteY73" fmla="*/ 53201 h 95069"/>
                <a:gd name="connsiteX74" fmla="*/ 144079 w 434970"/>
                <a:gd name="connsiteY74" fmla="*/ 45473 h 95069"/>
                <a:gd name="connsiteX75" fmla="*/ 153486 w 434970"/>
                <a:gd name="connsiteY75" fmla="*/ 49340 h 95069"/>
                <a:gd name="connsiteX76" fmla="*/ 156578 w 434970"/>
                <a:gd name="connsiteY76" fmla="*/ 60030 h 95069"/>
                <a:gd name="connsiteX77" fmla="*/ 156578 w 434970"/>
                <a:gd name="connsiteY77" fmla="*/ 93781 h 95069"/>
                <a:gd name="connsiteX78" fmla="*/ 173331 w 434970"/>
                <a:gd name="connsiteY78" fmla="*/ 93781 h 95069"/>
                <a:gd name="connsiteX79" fmla="*/ 173331 w 434970"/>
                <a:gd name="connsiteY79" fmla="*/ 60678 h 95069"/>
                <a:gd name="connsiteX80" fmla="*/ 172817 w 434970"/>
                <a:gd name="connsiteY80" fmla="*/ 53714 h 95069"/>
                <a:gd name="connsiteX81" fmla="*/ 187901 w 434970"/>
                <a:gd name="connsiteY81" fmla="*/ 45467 h 95069"/>
                <a:gd name="connsiteX82" fmla="*/ 197307 w 434970"/>
                <a:gd name="connsiteY82" fmla="*/ 49334 h 95069"/>
                <a:gd name="connsiteX83" fmla="*/ 200406 w 434970"/>
                <a:gd name="connsiteY83" fmla="*/ 60024 h 95069"/>
                <a:gd name="connsiteX84" fmla="*/ 200406 w 434970"/>
                <a:gd name="connsiteY84" fmla="*/ 93774 h 95069"/>
                <a:gd name="connsiteX85" fmla="*/ 217152 w 434970"/>
                <a:gd name="connsiteY85" fmla="*/ 93774 h 95069"/>
                <a:gd name="connsiteX86" fmla="*/ 217152 w 434970"/>
                <a:gd name="connsiteY86" fmla="*/ 60671 h 95069"/>
                <a:gd name="connsiteX87" fmla="*/ 210845 w 434970"/>
                <a:gd name="connsiteY87" fmla="*/ 40055 h 95069"/>
                <a:gd name="connsiteX88" fmla="*/ 188934 w 434970"/>
                <a:gd name="connsiteY88" fmla="*/ 30012 h 95069"/>
                <a:gd name="connsiteX89" fmla="*/ 231344 w 434970"/>
                <a:gd name="connsiteY89" fmla="*/ 93781 h 95069"/>
                <a:gd name="connsiteX90" fmla="*/ 248096 w 434970"/>
                <a:gd name="connsiteY90" fmla="*/ 93781 h 95069"/>
                <a:gd name="connsiteX91" fmla="*/ 248096 w 434970"/>
                <a:gd name="connsiteY91" fmla="*/ 31301 h 95069"/>
                <a:gd name="connsiteX92" fmla="*/ 231344 w 434970"/>
                <a:gd name="connsiteY92" fmla="*/ 31301 h 95069"/>
                <a:gd name="connsiteX93" fmla="*/ 231344 w 434970"/>
                <a:gd name="connsiteY93" fmla="*/ 93781 h 9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34970" h="95069">
                  <a:moveTo>
                    <a:pt x="418218" y="7990"/>
                  </a:moveTo>
                  <a:lnTo>
                    <a:pt x="418218" y="93781"/>
                  </a:lnTo>
                  <a:lnTo>
                    <a:pt x="434970" y="93781"/>
                  </a:lnTo>
                  <a:lnTo>
                    <a:pt x="434970" y="3617"/>
                  </a:lnTo>
                  <a:lnTo>
                    <a:pt x="418218" y="7990"/>
                  </a:lnTo>
                  <a:close/>
                  <a:moveTo>
                    <a:pt x="279670" y="37617"/>
                  </a:moveTo>
                  <a:lnTo>
                    <a:pt x="279670" y="31307"/>
                  </a:lnTo>
                  <a:lnTo>
                    <a:pt x="263565" y="31307"/>
                  </a:lnTo>
                  <a:lnTo>
                    <a:pt x="263565" y="93787"/>
                  </a:lnTo>
                  <a:lnTo>
                    <a:pt x="280306" y="93787"/>
                  </a:lnTo>
                  <a:lnTo>
                    <a:pt x="280306" y="54490"/>
                  </a:lnTo>
                  <a:cubicBezTo>
                    <a:pt x="282365" y="50763"/>
                    <a:pt x="288172" y="45473"/>
                    <a:pt x="295518" y="45473"/>
                  </a:cubicBezTo>
                  <a:cubicBezTo>
                    <a:pt x="297962" y="45473"/>
                    <a:pt x="300413" y="45736"/>
                    <a:pt x="301575" y="46121"/>
                  </a:cubicBezTo>
                  <a:lnTo>
                    <a:pt x="303512" y="30525"/>
                  </a:lnTo>
                  <a:cubicBezTo>
                    <a:pt x="301697" y="30269"/>
                    <a:pt x="300285" y="30012"/>
                    <a:pt x="297834" y="30012"/>
                  </a:cubicBezTo>
                  <a:cubicBezTo>
                    <a:pt x="290237" y="30018"/>
                    <a:pt x="283404" y="32981"/>
                    <a:pt x="279670" y="37617"/>
                  </a:cubicBezTo>
                  <a:moveTo>
                    <a:pt x="353776" y="71881"/>
                  </a:moveTo>
                  <a:cubicBezTo>
                    <a:pt x="350555" y="76517"/>
                    <a:pt x="345005" y="79608"/>
                    <a:pt x="338698" y="79608"/>
                  </a:cubicBezTo>
                  <a:cubicBezTo>
                    <a:pt x="329285" y="79608"/>
                    <a:pt x="322196" y="72394"/>
                    <a:pt x="322196" y="62608"/>
                  </a:cubicBezTo>
                  <a:cubicBezTo>
                    <a:pt x="322196" y="53591"/>
                    <a:pt x="328515" y="45473"/>
                    <a:pt x="338313" y="45473"/>
                  </a:cubicBezTo>
                  <a:cubicBezTo>
                    <a:pt x="344754" y="45473"/>
                    <a:pt x="350297" y="48564"/>
                    <a:pt x="353776" y="53201"/>
                  </a:cubicBezTo>
                  <a:lnTo>
                    <a:pt x="353776" y="71881"/>
                  </a:lnTo>
                  <a:close/>
                  <a:moveTo>
                    <a:pt x="354423" y="36328"/>
                  </a:moveTo>
                  <a:cubicBezTo>
                    <a:pt x="349522" y="32333"/>
                    <a:pt x="343208" y="30018"/>
                    <a:pt x="336124" y="30018"/>
                  </a:cubicBezTo>
                  <a:cubicBezTo>
                    <a:pt x="319110" y="30018"/>
                    <a:pt x="305443" y="44184"/>
                    <a:pt x="305443" y="62608"/>
                  </a:cubicBezTo>
                  <a:cubicBezTo>
                    <a:pt x="305443" y="71117"/>
                    <a:pt x="308536" y="78839"/>
                    <a:pt x="313444" y="84508"/>
                  </a:cubicBezTo>
                  <a:cubicBezTo>
                    <a:pt x="318974" y="90952"/>
                    <a:pt x="327751" y="95070"/>
                    <a:pt x="337023" y="95070"/>
                  </a:cubicBezTo>
                  <a:cubicBezTo>
                    <a:pt x="343337" y="95070"/>
                    <a:pt x="349265" y="93139"/>
                    <a:pt x="354423" y="88759"/>
                  </a:cubicBezTo>
                  <a:lnTo>
                    <a:pt x="354423" y="93781"/>
                  </a:lnTo>
                  <a:lnTo>
                    <a:pt x="370534" y="93781"/>
                  </a:lnTo>
                  <a:lnTo>
                    <a:pt x="370534" y="31301"/>
                  </a:lnTo>
                  <a:lnTo>
                    <a:pt x="354423" y="31301"/>
                  </a:lnTo>
                  <a:lnTo>
                    <a:pt x="354423" y="36328"/>
                  </a:lnTo>
                  <a:close/>
                  <a:moveTo>
                    <a:pt x="385997" y="93781"/>
                  </a:moveTo>
                  <a:lnTo>
                    <a:pt x="402749" y="93781"/>
                  </a:lnTo>
                  <a:lnTo>
                    <a:pt x="402749" y="3617"/>
                  </a:lnTo>
                  <a:lnTo>
                    <a:pt x="385997" y="7996"/>
                  </a:lnTo>
                  <a:lnTo>
                    <a:pt x="385997" y="93781"/>
                  </a:lnTo>
                  <a:close/>
                  <a:moveTo>
                    <a:pt x="239717" y="0"/>
                  </a:moveTo>
                  <a:cubicBezTo>
                    <a:pt x="233660" y="0"/>
                    <a:pt x="228765" y="4643"/>
                    <a:pt x="228765" y="10690"/>
                  </a:cubicBezTo>
                  <a:cubicBezTo>
                    <a:pt x="228765" y="16750"/>
                    <a:pt x="233660" y="21387"/>
                    <a:pt x="239717" y="21387"/>
                  </a:cubicBezTo>
                  <a:cubicBezTo>
                    <a:pt x="245774" y="21387"/>
                    <a:pt x="250676" y="16750"/>
                    <a:pt x="250676" y="10690"/>
                  </a:cubicBezTo>
                  <a:cubicBezTo>
                    <a:pt x="250676" y="4643"/>
                    <a:pt x="245774" y="0"/>
                    <a:pt x="239717" y="0"/>
                  </a:cubicBezTo>
                  <a:moveTo>
                    <a:pt x="48332" y="71881"/>
                  </a:moveTo>
                  <a:cubicBezTo>
                    <a:pt x="45117" y="76517"/>
                    <a:pt x="39568" y="79608"/>
                    <a:pt x="33248" y="79608"/>
                  </a:cubicBezTo>
                  <a:cubicBezTo>
                    <a:pt x="23842" y="79608"/>
                    <a:pt x="16752" y="72394"/>
                    <a:pt x="16752" y="62608"/>
                  </a:cubicBezTo>
                  <a:cubicBezTo>
                    <a:pt x="16752" y="53591"/>
                    <a:pt x="23072" y="45473"/>
                    <a:pt x="32870" y="45473"/>
                  </a:cubicBezTo>
                  <a:cubicBezTo>
                    <a:pt x="39317" y="45473"/>
                    <a:pt x="44860" y="48564"/>
                    <a:pt x="48332" y="53201"/>
                  </a:cubicBezTo>
                  <a:lnTo>
                    <a:pt x="48332" y="71881"/>
                  </a:lnTo>
                  <a:close/>
                  <a:moveTo>
                    <a:pt x="48973" y="36328"/>
                  </a:moveTo>
                  <a:cubicBezTo>
                    <a:pt x="44079" y="32333"/>
                    <a:pt x="37759" y="30018"/>
                    <a:pt x="30675" y="30018"/>
                  </a:cubicBezTo>
                  <a:cubicBezTo>
                    <a:pt x="13660" y="30018"/>
                    <a:pt x="0" y="44184"/>
                    <a:pt x="0" y="62608"/>
                  </a:cubicBezTo>
                  <a:cubicBezTo>
                    <a:pt x="0" y="71117"/>
                    <a:pt x="3092" y="78839"/>
                    <a:pt x="7988" y="84508"/>
                  </a:cubicBezTo>
                  <a:cubicBezTo>
                    <a:pt x="13531" y="90952"/>
                    <a:pt x="22296" y="95070"/>
                    <a:pt x="31574" y="95070"/>
                  </a:cubicBezTo>
                  <a:cubicBezTo>
                    <a:pt x="37887" y="95070"/>
                    <a:pt x="43822" y="93139"/>
                    <a:pt x="48973" y="88759"/>
                  </a:cubicBezTo>
                  <a:lnTo>
                    <a:pt x="48973" y="93781"/>
                  </a:lnTo>
                  <a:lnTo>
                    <a:pt x="65085" y="93781"/>
                  </a:lnTo>
                  <a:lnTo>
                    <a:pt x="65085" y="31301"/>
                  </a:lnTo>
                  <a:lnTo>
                    <a:pt x="48973" y="31301"/>
                  </a:lnTo>
                  <a:lnTo>
                    <a:pt x="48973" y="36328"/>
                  </a:lnTo>
                  <a:close/>
                  <a:moveTo>
                    <a:pt x="80547" y="93781"/>
                  </a:moveTo>
                  <a:lnTo>
                    <a:pt x="97306" y="93781"/>
                  </a:lnTo>
                  <a:lnTo>
                    <a:pt x="97306" y="3617"/>
                  </a:lnTo>
                  <a:lnTo>
                    <a:pt x="80547" y="7996"/>
                  </a:lnTo>
                  <a:lnTo>
                    <a:pt x="80547" y="93781"/>
                  </a:lnTo>
                  <a:close/>
                  <a:moveTo>
                    <a:pt x="188934" y="30012"/>
                  </a:moveTo>
                  <a:cubicBezTo>
                    <a:pt x="179650" y="30012"/>
                    <a:pt x="171791" y="34526"/>
                    <a:pt x="166767" y="39810"/>
                  </a:cubicBezTo>
                  <a:cubicBezTo>
                    <a:pt x="161865" y="33879"/>
                    <a:pt x="154262" y="30012"/>
                    <a:pt x="145760" y="30012"/>
                  </a:cubicBezTo>
                  <a:cubicBezTo>
                    <a:pt x="139704" y="30012"/>
                    <a:pt x="133775" y="31949"/>
                    <a:pt x="128874" y="36328"/>
                  </a:cubicBezTo>
                  <a:lnTo>
                    <a:pt x="128874" y="31307"/>
                  </a:lnTo>
                  <a:lnTo>
                    <a:pt x="112756" y="31307"/>
                  </a:lnTo>
                  <a:lnTo>
                    <a:pt x="112756" y="93787"/>
                  </a:lnTo>
                  <a:lnTo>
                    <a:pt x="129515" y="93787"/>
                  </a:lnTo>
                  <a:lnTo>
                    <a:pt x="129515" y="53201"/>
                  </a:lnTo>
                  <a:cubicBezTo>
                    <a:pt x="131831" y="50250"/>
                    <a:pt x="136996" y="45473"/>
                    <a:pt x="144079" y="45473"/>
                  </a:cubicBezTo>
                  <a:cubicBezTo>
                    <a:pt x="147294" y="45473"/>
                    <a:pt x="150907" y="46506"/>
                    <a:pt x="153486" y="49340"/>
                  </a:cubicBezTo>
                  <a:cubicBezTo>
                    <a:pt x="155417" y="51527"/>
                    <a:pt x="156578" y="54361"/>
                    <a:pt x="156578" y="60030"/>
                  </a:cubicBezTo>
                  <a:lnTo>
                    <a:pt x="156578" y="93781"/>
                  </a:lnTo>
                  <a:lnTo>
                    <a:pt x="173331" y="93781"/>
                  </a:lnTo>
                  <a:lnTo>
                    <a:pt x="173331" y="60678"/>
                  </a:lnTo>
                  <a:cubicBezTo>
                    <a:pt x="173331" y="58100"/>
                    <a:pt x="173074" y="55772"/>
                    <a:pt x="172817" y="53714"/>
                  </a:cubicBezTo>
                  <a:cubicBezTo>
                    <a:pt x="175011" y="50501"/>
                    <a:pt x="180677" y="45467"/>
                    <a:pt x="187901" y="45467"/>
                  </a:cubicBezTo>
                  <a:cubicBezTo>
                    <a:pt x="191116" y="45467"/>
                    <a:pt x="194728" y="46499"/>
                    <a:pt x="197307" y="49334"/>
                  </a:cubicBezTo>
                  <a:cubicBezTo>
                    <a:pt x="199239" y="51521"/>
                    <a:pt x="200406" y="54355"/>
                    <a:pt x="200406" y="60024"/>
                  </a:cubicBezTo>
                  <a:lnTo>
                    <a:pt x="200406" y="93774"/>
                  </a:lnTo>
                  <a:lnTo>
                    <a:pt x="217152" y="93774"/>
                  </a:lnTo>
                  <a:lnTo>
                    <a:pt x="217152" y="60671"/>
                  </a:lnTo>
                  <a:cubicBezTo>
                    <a:pt x="217152" y="51392"/>
                    <a:pt x="214830" y="44954"/>
                    <a:pt x="210845" y="40055"/>
                  </a:cubicBezTo>
                  <a:cubicBezTo>
                    <a:pt x="205821" y="33879"/>
                    <a:pt x="197582" y="30012"/>
                    <a:pt x="188934" y="30012"/>
                  </a:cubicBezTo>
                  <a:moveTo>
                    <a:pt x="231344" y="93781"/>
                  </a:moveTo>
                  <a:lnTo>
                    <a:pt x="248096" y="93781"/>
                  </a:lnTo>
                  <a:lnTo>
                    <a:pt x="248096" y="31301"/>
                  </a:lnTo>
                  <a:lnTo>
                    <a:pt x="231344" y="31301"/>
                  </a:lnTo>
                  <a:lnTo>
                    <a:pt x="231344" y="93781"/>
                  </a:lnTo>
                  <a:close/>
                </a:path>
              </a:pathLst>
            </a:custGeom>
            <a:solidFill>
              <a:schemeClr val="accent1"/>
            </a:solidFill>
            <a:ln w="6110" cap="flat">
              <a:noFill/>
              <a:prstDash val="solid"/>
              <a:miter/>
            </a:ln>
          </p:spPr>
          <p:txBody>
            <a:bodyPr rtlCol="0" anchor="ctr"/>
            <a:lstStyle/>
            <a:p>
              <a:endParaRPr lang="es-ES_tradnl" sz="2400" dirty="0">
                <a:solidFill>
                  <a:schemeClr val="accent1"/>
                </a:solidFill>
              </a:endParaRPr>
            </a:p>
          </p:txBody>
        </p:sp>
      </p:grpSp>
      <p:pic>
        <p:nvPicPr>
          <p:cNvPr id="43" name="Imagen 42">
            <a:extLst>
              <a:ext uri="{FF2B5EF4-FFF2-40B4-BE49-F238E27FC236}">
                <a16:creationId xmlns:a16="http://schemas.microsoft.com/office/drawing/2014/main" id="{B5477B23-F4C0-4652-BFC8-E64DF78C0977}"/>
              </a:ext>
            </a:extLst>
          </p:cNvPr>
          <p:cNvPicPr>
            <a:picLocks noChangeAspect="1"/>
          </p:cNvPicPr>
          <p:nvPr/>
        </p:nvPicPr>
        <p:blipFill>
          <a:blip r:embed="rId2"/>
          <a:stretch>
            <a:fillRect/>
          </a:stretch>
        </p:blipFill>
        <p:spPr>
          <a:xfrm>
            <a:off x="0" y="5598629"/>
            <a:ext cx="2079437" cy="1262068"/>
          </a:xfrm>
          <a:prstGeom prst="rect">
            <a:avLst/>
          </a:prstGeom>
        </p:spPr>
      </p:pic>
    </p:spTree>
    <p:extLst>
      <p:ext uri="{BB962C8B-B14F-4D97-AF65-F5344CB8AC3E}">
        <p14:creationId xmlns:p14="http://schemas.microsoft.com/office/powerpoint/2010/main" val="82346784"/>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8A8F9B-338C-50D9-C293-4C41BAE2E23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577A093-22D0-884B-96F5-91617B8DD4B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6927835-8F4D-97A1-DD58-7331F0C46E57}"/>
              </a:ext>
            </a:extLst>
          </p:cNvPr>
          <p:cNvSpPr>
            <a:spLocks noGrp="1"/>
          </p:cNvSpPr>
          <p:nvPr>
            <p:ph type="dt" sz="half" idx="10"/>
          </p:nvPr>
        </p:nvSpPr>
        <p:spPr/>
        <p:txBody>
          <a:bodyPr/>
          <a:lstStyle/>
          <a:p>
            <a:fld id="{C051AF44-5FB2-4ADA-BCD4-12B67D9C65B3}" type="datetimeFigureOut">
              <a:rPr lang="es-ES" smtClean="0"/>
              <a:t>22/09/2025</a:t>
            </a:fld>
            <a:endParaRPr lang="es-ES"/>
          </a:p>
        </p:txBody>
      </p:sp>
      <p:sp>
        <p:nvSpPr>
          <p:cNvPr id="5" name="Marcador de pie de página 4">
            <a:extLst>
              <a:ext uri="{FF2B5EF4-FFF2-40B4-BE49-F238E27FC236}">
                <a16:creationId xmlns:a16="http://schemas.microsoft.com/office/drawing/2014/main" id="{8D5FC51A-BEB2-F887-CA82-44A1A9DF371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430639F-6297-EF5F-639C-2F900895FF03}"/>
              </a:ext>
            </a:extLst>
          </p:cNvPr>
          <p:cNvSpPr>
            <a:spLocks noGrp="1"/>
          </p:cNvSpPr>
          <p:nvPr>
            <p:ph type="sldNum" sz="quarter" idx="12"/>
          </p:nvPr>
        </p:nvSpPr>
        <p:spPr/>
        <p:txBody>
          <a:bodyPr/>
          <a:lstStyle/>
          <a:p>
            <a:fld id="{AE77B3FF-1080-4DDF-A629-828C3EA88984}" type="slidenum">
              <a:rPr lang="es-ES" smtClean="0"/>
              <a:t>‹Nº›</a:t>
            </a:fld>
            <a:endParaRPr lang="es-ES"/>
          </a:p>
        </p:txBody>
      </p:sp>
    </p:spTree>
    <p:extLst>
      <p:ext uri="{BB962C8B-B14F-4D97-AF65-F5344CB8AC3E}">
        <p14:creationId xmlns:p14="http://schemas.microsoft.com/office/powerpoint/2010/main" val="594595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1.xml"/><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6"/>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7" imgW="359" imgH="355" progId="TCLayout.ActiveDocument.1">
                  <p:embed/>
                </p:oleObj>
              </mc:Choice>
              <mc:Fallback>
                <p:oleObj name="think-cell Slide" r:id="rId7" imgW="359" imgH="355" progId="TCLayout.ActiveDocument.1">
                  <p:embed/>
                  <p:pic>
                    <p:nvPicPr>
                      <p:cNvPr id="2" name="Object 1" hidden="1"/>
                      <p:cNvPicPr/>
                      <p:nvPr/>
                    </p:nvPicPr>
                    <p:blipFill>
                      <a:blip r:embed="rId8"/>
                      <a:stretch>
                        <a:fillRect/>
                      </a:stretch>
                    </p:blipFill>
                    <p:spPr>
                      <a:xfrm>
                        <a:off x="2118" y="2118"/>
                        <a:ext cx="2117" cy="2117"/>
                      </a:xfrm>
                      <a:prstGeom prst="rect">
                        <a:avLst/>
                      </a:prstGeom>
                    </p:spPr>
                  </p:pic>
                </p:oleObj>
              </mc:Fallback>
            </mc:AlternateContent>
          </a:graphicData>
        </a:graphic>
      </p:graphicFrame>
      <p:grpSp>
        <p:nvGrpSpPr>
          <p:cNvPr id="7" name="Grupo 6">
            <a:extLst>
              <a:ext uri="{FF2B5EF4-FFF2-40B4-BE49-F238E27FC236}">
                <a16:creationId xmlns:a16="http://schemas.microsoft.com/office/drawing/2014/main" id="{F246AD8A-13A8-AD45-A853-196B64D14D86}"/>
              </a:ext>
            </a:extLst>
          </p:cNvPr>
          <p:cNvGrpSpPr/>
          <p:nvPr/>
        </p:nvGrpSpPr>
        <p:grpSpPr>
          <a:xfrm>
            <a:off x="10869235" y="6305566"/>
            <a:ext cx="1001260" cy="310180"/>
            <a:chOff x="7785861" y="4639396"/>
            <a:chExt cx="1111660" cy="344382"/>
          </a:xfrm>
        </p:grpSpPr>
        <p:sp>
          <p:nvSpPr>
            <p:cNvPr id="8" name="Forma libre 7">
              <a:extLst>
                <a:ext uri="{FF2B5EF4-FFF2-40B4-BE49-F238E27FC236}">
                  <a16:creationId xmlns:a16="http://schemas.microsoft.com/office/drawing/2014/main" id="{3CDBEAD3-8A02-4543-B455-7EACBA27B583}"/>
                </a:ext>
              </a:extLst>
            </p:cNvPr>
            <p:cNvSpPr/>
            <p:nvPr/>
          </p:nvSpPr>
          <p:spPr>
            <a:xfrm>
              <a:off x="7785861" y="4639396"/>
              <a:ext cx="256158" cy="344382"/>
            </a:xfrm>
            <a:custGeom>
              <a:avLst/>
              <a:gdLst>
                <a:gd name="connsiteX0" fmla="*/ 107295 w 139455"/>
                <a:gd name="connsiteY0" fmla="*/ 11790 h 187485"/>
                <a:gd name="connsiteX1" fmla="*/ 107295 w 139455"/>
                <a:gd name="connsiteY1" fmla="*/ 0 h 187485"/>
                <a:gd name="connsiteX2" fmla="*/ 46294 w 139455"/>
                <a:gd name="connsiteY2" fmla="*/ 32046 h 187485"/>
                <a:gd name="connsiteX3" fmla="*/ 39296 w 139455"/>
                <a:gd name="connsiteY3" fmla="*/ 43610 h 187485"/>
                <a:gd name="connsiteX4" fmla="*/ 39296 w 139455"/>
                <a:gd name="connsiteY4" fmla="*/ 55400 h 187485"/>
                <a:gd name="connsiteX5" fmla="*/ 100310 w 139455"/>
                <a:gd name="connsiteY5" fmla="*/ 23353 h 187485"/>
                <a:gd name="connsiteX6" fmla="*/ 107295 w 139455"/>
                <a:gd name="connsiteY6" fmla="*/ 11790 h 187485"/>
                <a:gd name="connsiteX7" fmla="*/ 107466 w 139455"/>
                <a:gd name="connsiteY7" fmla="*/ 39279 h 187485"/>
                <a:gd name="connsiteX8" fmla="*/ 46459 w 139455"/>
                <a:gd name="connsiteY8" fmla="*/ 71325 h 187485"/>
                <a:gd name="connsiteX9" fmla="*/ 39466 w 139455"/>
                <a:gd name="connsiteY9" fmla="*/ 82889 h 187485"/>
                <a:gd name="connsiteX10" fmla="*/ 39466 w 139455"/>
                <a:gd name="connsiteY10" fmla="*/ 94678 h 187485"/>
                <a:gd name="connsiteX11" fmla="*/ 100475 w 139455"/>
                <a:gd name="connsiteY11" fmla="*/ 62638 h 187485"/>
                <a:gd name="connsiteX12" fmla="*/ 107466 w 139455"/>
                <a:gd name="connsiteY12" fmla="*/ 51069 h 187485"/>
                <a:gd name="connsiteX13" fmla="*/ 107466 w 139455"/>
                <a:gd name="connsiteY13" fmla="*/ 39279 h 187485"/>
                <a:gd name="connsiteX14" fmla="*/ 39466 w 139455"/>
                <a:gd name="connsiteY14" fmla="*/ 122167 h 187485"/>
                <a:gd name="connsiteX15" fmla="*/ 39466 w 139455"/>
                <a:gd name="connsiteY15" fmla="*/ 133951 h 187485"/>
                <a:gd name="connsiteX16" fmla="*/ 100475 w 139455"/>
                <a:gd name="connsiteY16" fmla="*/ 101905 h 187485"/>
                <a:gd name="connsiteX17" fmla="*/ 107466 w 139455"/>
                <a:gd name="connsiteY17" fmla="*/ 90347 h 187485"/>
                <a:gd name="connsiteX18" fmla="*/ 107466 w 139455"/>
                <a:gd name="connsiteY18" fmla="*/ 78558 h 187485"/>
                <a:gd name="connsiteX19" fmla="*/ 46459 w 139455"/>
                <a:gd name="connsiteY19" fmla="*/ 110598 h 187485"/>
                <a:gd name="connsiteX20" fmla="*/ 39466 w 139455"/>
                <a:gd name="connsiteY20" fmla="*/ 122167 h 187485"/>
                <a:gd name="connsiteX21" fmla="*/ 135911 w 139455"/>
                <a:gd name="connsiteY21" fmla="*/ 95809 h 187485"/>
                <a:gd name="connsiteX22" fmla="*/ 133008 w 139455"/>
                <a:gd name="connsiteY22" fmla="*/ 94672 h 187485"/>
                <a:gd name="connsiteX23" fmla="*/ 121920 w 139455"/>
                <a:gd name="connsiteY23" fmla="*/ 100488 h 187485"/>
                <a:gd name="connsiteX24" fmla="*/ 120729 w 139455"/>
                <a:gd name="connsiteY24" fmla="*/ 103347 h 187485"/>
                <a:gd name="connsiteX25" fmla="*/ 122428 w 139455"/>
                <a:gd name="connsiteY25" fmla="*/ 123475 h 187485"/>
                <a:gd name="connsiteX26" fmla="*/ 73087 w 139455"/>
                <a:gd name="connsiteY26" fmla="*/ 170658 h 187485"/>
                <a:gd name="connsiteX27" fmla="*/ 16725 w 139455"/>
                <a:gd name="connsiteY27" fmla="*/ 117788 h 187485"/>
                <a:gd name="connsiteX28" fmla="*/ 24499 w 139455"/>
                <a:gd name="connsiteY28" fmla="*/ 90170 h 187485"/>
                <a:gd name="connsiteX29" fmla="*/ 24602 w 139455"/>
                <a:gd name="connsiteY29" fmla="*/ 87171 h 187485"/>
                <a:gd name="connsiteX30" fmla="*/ 18094 w 139455"/>
                <a:gd name="connsiteY30" fmla="*/ 75345 h 187485"/>
                <a:gd name="connsiteX31" fmla="*/ 14640 w 139455"/>
                <a:gd name="connsiteY31" fmla="*/ 75088 h 187485"/>
                <a:gd name="connsiteX32" fmla="*/ 94 w 139455"/>
                <a:gd name="connsiteY32" fmla="*/ 121483 h 187485"/>
                <a:gd name="connsiteX33" fmla="*/ 66994 w 139455"/>
                <a:gd name="connsiteY33" fmla="*/ 187433 h 187485"/>
                <a:gd name="connsiteX34" fmla="*/ 139455 w 139455"/>
                <a:gd name="connsiteY34" fmla="*/ 117794 h 187485"/>
                <a:gd name="connsiteX35" fmla="*/ 135911 w 139455"/>
                <a:gd name="connsiteY35" fmla="*/ 95809 h 18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55" h="187485">
                  <a:moveTo>
                    <a:pt x="107295" y="11790"/>
                  </a:moveTo>
                  <a:lnTo>
                    <a:pt x="107295" y="0"/>
                  </a:lnTo>
                  <a:lnTo>
                    <a:pt x="46294" y="32046"/>
                  </a:lnTo>
                  <a:cubicBezTo>
                    <a:pt x="41997" y="34300"/>
                    <a:pt x="39296" y="38760"/>
                    <a:pt x="39296" y="43610"/>
                  </a:cubicBezTo>
                  <a:lnTo>
                    <a:pt x="39296" y="55400"/>
                  </a:lnTo>
                  <a:lnTo>
                    <a:pt x="100310" y="23353"/>
                  </a:lnTo>
                  <a:cubicBezTo>
                    <a:pt x="104612" y="21093"/>
                    <a:pt x="107295" y="16640"/>
                    <a:pt x="107295" y="11790"/>
                  </a:cubicBezTo>
                  <a:moveTo>
                    <a:pt x="107466" y="39279"/>
                  </a:moveTo>
                  <a:lnTo>
                    <a:pt x="46459" y="71325"/>
                  </a:lnTo>
                  <a:cubicBezTo>
                    <a:pt x="42168" y="73585"/>
                    <a:pt x="39466" y="78038"/>
                    <a:pt x="39466" y="82889"/>
                  </a:cubicBezTo>
                  <a:lnTo>
                    <a:pt x="39466" y="94678"/>
                  </a:lnTo>
                  <a:lnTo>
                    <a:pt x="100475" y="62638"/>
                  </a:lnTo>
                  <a:cubicBezTo>
                    <a:pt x="104771" y="60378"/>
                    <a:pt x="107466" y="55919"/>
                    <a:pt x="107466" y="51069"/>
                  </a:cubicBezTo>
                  <a:lnTo>
                    <a:pt x="107466" y="39279"/>
                  </a:lnTo>
                  <a:close/>
                  <a:moveTo>
                    <a:pt x="39466" y="122167"/>
                  </a:moveTo>
                  <a:lnTo>
                    <a:pt x="39466" y="133951"/>
                  </a:lnTo>
                  <a:lnTo>
                    <a:pt x="100475" y="101905"/>
                  </a:lnTo>
                  <a:cubicBezTo>
                    <a:pt x="104771" y="99651"/>
                    <a:pt x="107466" y="95198"/>
                    <a:pt x="107466" y="90347"/>
                  </a:cubicBezTo>
                  <a:lnTo>
                    <a:pt x="107466" y="78558"/>
                  </a:lnTo>
                  <a:lnTo>
                    <a:pt x="46459" y="110598"/>
                  </a:lnTo>
                  <a:cubicBezTo>
                    <a:pt x="42162" y="112864"/>
                    <a:pt x="39466" y="117317"/>
                    <a:pt x="39466" y="122167"/>
                  </a:cubicBezTo>
                  <a:moveTo>
                    <a:pt x="135911" y="95809"/>
                  </a:moveTo>
                  <a:cubicBezTo>
                    <a:pt x="135520" y="94617"/>
                    <a:pt x="134126" y="94086"/>
                    <a:pt x="133008" y="94672"/>
                  </a:cubicBezTo>
                  <a:lnTo>
                    <a:pt x="121920" y="100488"/>
                  </a:lnTo>
                  <a:cubicBezTo>
                    <a:pt x="120888" y="101038"/>
                    <a:pt x="120411" y="102223"/>
                    <a:pt x="120729" y="103347"/>
                  </a:cubicBezTo>
                  <a:cubicBezTo>
                    <a:pt x="122514" y="109651"/>
                    <a:pt x="123174" y="116438"/>
                    <a:pt x="122428" y="123475"/>
                  </a:cubicBezTo>
                  <a:cubicBezTo>
                    <a:pt x="119739" y="148942"/>
                    <a:pt x="98653" y="169082"/>
                    <a:pt x="73087" y="170658"/>
                  </a:cubicBezTo>
                  <a:cubicBezTo>
                    <a:pt x="42290" y="172564"/>
                    <a:pt x="16725" y="148154"/>
                    <a:pt x="16725" y="117788"/>
                  </a:cubicBezTo>
                  <a:cubicBezTo>
                    <a:pt x="16725" y="107665"/>
                    <a:pt x="19572" y="98203"/>
                    <a:pt x="24499" y="90170"/>
                  </a:cubicBezTo>
                  <a:cubicBezTo>
                    <a:pt x="25061" y="89248"/>
                    <a:pt x="25116" y="88112"/>
                    <a:pt x="24602" y="87171"/>
                  </a:cubicBezTo>
                  <a:lnTo>
                    <a:pt x="18094" y="75345"/>
                  </a:lnTo>
                  <a:cubicBezTo>
                    <a:pt x="17372" y="74037"/>
                    <a:pt x="15557" y="73915"/>
                    <a:pt x="14640" y="75088"/>
                  </a:cubicBezTo>
                  <a:cubicBezTo>
                    <a:pt x="4782" y="87782"/>
                    <a:pt x="-804" y="103964"/>
                    <a:pt x="94" y="121483"/>
                  </a:cubicBezTo>
                  <a:cubicBezTo>
                    <a:pt x="1953" y="157213"/>
                    <a:pt x="31228" y="186064"/>
                    <a:pt x="66994" y="187433"/>
                  </a:cubicBezTo>
                  <a:cubicBezTo>
                    <a:pt x="106751" y="188953"/>
                    <a:pt x="139455" y="157189"/>
                    <a:pt x="139455" y="117794"/>
                  </a:cubicBezTo>
                  <a:cubicBezTo>
                    <a:pt x="139455" y="110103"/>
                    <a:pt x="138209" y="102711"/>
                    <a:pt x="135911" y="95809"/>
                  </a:cubicBezTo>
                </a:path>
              </a:pathLst>
            </a:custGeom>
            <a:solidFill>
              <a:schemeClr val="accent2"/>
            </a:solidFill>
            <a:ln w="6110" cap="flat">
              <a:noFill/>
              <a:prstDash val="solid"/>
              <a:miter/>
            </a:ln>
          </p:spPr>
          <p:txBody>
            <a:bodyPr rtlCol="0" anchor="ctr"/>
            <a:lstStyle/>
            <a:p>
              <a:endParaRPr lang="es-ES_tradnl" sz="2400"/>
            </a:p>
          </p:txBody>
        </p:sp>
        <p:sp>
          <p:nvSpPr>
            <p:cNvPr id="9" name="Forma libre 8">
              <a:extLst>
                <a:ext uri="{FF2B5EF4-FFF2-40B4-BE49-F238E27FC236}">
                  <a16:creationId xmlns:a16="http://schemas.microsoft.com/office/drawing/2014/main" id="{A29E6964-5BF6-6C4A-AF1F-349FC1884D2A}"/>
                </a:ext>
              </a:extLst>
            </p:cNvPr>
            <p:cNvSpPr/>
            <p:nvPr/>
          </p:nvSpPr>
          <p:spPr>
            <a:xfrm>
              <a:off x="8098546" y="4754028"/>
              <a:ext cx="798975" cy="174628"/>
            </a:xfrm>
            <a:custGeom>
              <a:avLst/>
              <a:gdLst>
                <a:gd name="connsiteX0" fmla="*/ 418218 w 434970"/>
                <a:gd name="connsiteY0" fmla="*/ 7990 h 95069"/>
                <a:gd name="connsiteX1" fmla="*/ 418218 w 434970"/>
                <a:gd name="connsiteY1" fmla="*/ 93781 h 95069"/>
                <a:gd name="connsiteX2" fmla="*/ 434970 w 434970"/>
                <a:gd name="connsiteY2" fmla="*/ 93781 h 95069"/>
                <a:gd name="connsiteX3" fmla="*/ 434970 w 434970"/>
                <a:gd name="connsiteY3" fmla="*/ 3617 h 95069"/>
                <a:gd name="connsiteX4" fmla="*/ 418218 w 434970"/>
                <a:gd name="connsiteY4" fmla="*/ 7990 h 95069"/>
                <a:gd name="connsiteX5" fmla="*/ 279670 w 434970"/>
                <a:gd name="connsiteY5" fmla="*/ 37617 h 95069"/>
                <a:gd name="connsiteX6" fmla="*/ 279670 w 434970"/>
                <a:gd name="connsiteY6" fmla="*/ 31307 h 95069"/>
                <a:gd name="connsiteX7" fmla="*/ 263565 w 434970"/>
                <a:gd name="connsiteY7" fmla="*/ 31307 h 95069"/>
                <a:gd name="connsiteX8" fmla="*/ 263565 w 434970"/>
                <a:gd name="connsiteY8" fmla="*/ 93787 h 95069"/>
                <a:gd name="connsiteX9" fmla="*/ 280306 w 434970"/>
                <a:gd name="connsiteY9" fmla="*/ 93787 h 95069"/>
                <a:gd name="connsiteX10" fmla="*/ 280306 w 434970"/>
                <a:gd name="connsiteY10" fmla="*/ 54490 h 95069"/>
                <a:gd name="connsiteX11" fmla="*/ 295518 w 434970"/>
                <a:gd name="connsiteY11" fmla="*/ 45473 h 95069"/>
                <a:gd name="connsiteX12" fmla="*/ 301575 w 434970"/>
                <a:gd name="connsiteY12" fmla="*/ 46121 h 95069"/>
                <a:gd name="connsiteX13" fmla="*/ 303512 w 434970"/>
                <a:gd name="connsiteY13" fmla="*/ 30525 h 95069"/>
                <a:gd name="connsiteX14" fmla="*/ 297834 w 434970"/>
                <a:gd name="connsiteY14" fmla="*/ 30012 h 95069"/>
                <a:gd name="connsiteX15" fmla="*/ 279670 w 434970"/>
                <a:gd name="connsiteY15" fmla="*/ 37617 h 95069"/>
                <a:gd name="connsiteX16" fmla="*/ 353776 w 434970"/>
                <a:gd name="connsiteY16" fmla="*/ 71881 h 95069"/>
                <a:gd name="connsiteX17" fmla="*/ 338698 w 434970"/>
                <a:gd name="connsiteY17" fmla="*/ 79608 h 95069"/>
                <a:gd name="connsiteX18" fmla="*/ 322196 w 434970"/>
                <a:gd name="connsiteY18" fmla="*/ 62608 h 95069"/>
                <a:gd name="connsiteX19" fmla="*/ 338313 w 434970"/>
                <a:gd name="connsiteY19" fmla="*/ 45473 h 95069"/>
                <a:gd name="connsiteX20" fmla="*/ 353776 w 434970"/>
                <a:gd name="connsiteY20" fmla="*/ 53201 h 95069"/>
                <a:gd name="connsiteX21" fmla="*/ 353776 w 434970"/>
                <a:gd name="connsiteY21" fmla="*/ 71881 h 95069"/>
                <a:gd name="connsiteX22" fmla="*/ 354423 w 434970"/>
                <a:gd name="connsiteY22" fmla="*/ 36328 h 95069"/>
                <a:gd name="connsiteX23" fmla="*/ 336124 w 434970"/>
                <a:gd name="connsiteY23" fmla="*/ 30018 h 95069"/>
                <a:gd name="connsiteX24" fmla="*/ 305443 w 434970"/>
                <a:gd name="connsiteY24" fmla="*/ 62608 h 95069"/>
                <a:gd name="connsiteX25" fmla="*/ 313444 w 434970"/>
                <a:gd name="connsiteY25" fmla="*/ 84508 h 95069"/>
                <a:gd name="connsiteX26" fmla="*/ 337023 w 434970"/>
                <a:gd name="connsiteY26" fmla="*/ 95070 h 95069"/>
                <a:gd name="connsiteX27" fmla="*/ 354423 w 434970"/>
                <a:gd name="connsiteY27" fmla="*/ 88759 h 95069"/>
                <a:gd name="connsiteX28" fmla="*/ 354423 w 434970"/>
                <a:gd name="connsiteY28" fmla="*/ 93781 h 95069"/>
                <a:gd name="connsiteX29" fmla="*/ 370534 w 434970"/>
                <a:gd name="connsiteY29" fmla="*/ 93781 h 95069"/>
                <a:gd name="connsiteX30" fmla="*/ 370534 w 434970"/>
                <a:gd name="connsiteY30" fmla="*/ 31301 h 95069"/>
                <a:gd name="connsiteX31" fmla="*/ 354423 w 434970"/>
                <a:gd name="connsiteY31" fmla="*/ 31301 h 95069"/>
                <a:gd name="connsiteX32" fmla="*/ 354423 w 434970"/>
                <a:gd name="connsiteY32" fmla="*/ 36328 h 95069"/>
                <a:gd name="connsiteX33" fmla="*/ 385997 w 434970"/>
                <a:gd name="connsiteY33" fmla="*/ 93781 h 95069"/>
                <a:gd name="connsiteX34" fmla="*/ 402749 w 434970"/>
                <a:gd name="connsiteY34" fmla="*/ 93781 h 95069"/>
                <a:gd name="connsiteX35" fmla="*/ 402749 w 434970"/>
                <a:gd name="connsiteY35" fmla="*/ 3617 h 95069"/>
                <a:gd name="connsiteX36" fmla="*/ 385997 w 434970"/>
                <a:gd name="connsiteY36" fmla="*/ 7996 h 95069"/>
                <a:gd name="connsiteX37" fmla="*/ 385997 w 434970"/>
                <a:gd name="connsiteY37" fmla="*/ 93781 h 95069"/>
                <a:gd name="connsiteX38" fmla="*/ 239717 w 434970"/>
                <a:gd name="connsiteY38" fmla="*/ 0 h 95069"/>
                <a:gd name="connsiteX39" fmla="*/ 228765 w 434970"/>
                <a:gd name="connsiteY39" fmla="*/ 10690 h 95069"/>
                <a:gd name="connsiteX40" fmla="*/ 239717 w 434970"/>
                <a:gd name="connsiteY40" fmla="*/ 21387 h 95069"/>
                <a:gd name="connsiteX41" fmla="*/ 250676 w 434970"/>
                <a:gd name="connsiteY41" fmla="*/ 10690 h 95069"/>
                <a:gd name="connsiteX42" fmla="*/ 239717 w 434970"/>
                <a:gd name="connsiteY42" fmla="*/ 0 h 95069"/>
                <a:gd name="connsiteX43" fmla="*/ 48332 w 434970"/>
                <a:gd name="connsiteY43" fmla="*/ 71881 h 95069"/>
                <a:gd name="connsiteX44" fmla="*/ 33248 w 434970"/>
                <a:gd name="connsiteY44" fmla="*/ 79608 h 95069"/>
                <a:gd name="connsiteX45" fmla="*/ 16752 w 434970"/>
                <a:gd name="connsiteY45" fmla="*/ 62608 h 95069"/>
                <a:gd name="connsiteX46" fmla="*/ 32870 w 434970"/>
                <a:gd name="connsiteY46" fmla="*/ 45473 h 95069"/>
                <a:gd name="connsiteX47" fmla="*/ 48332 w 434970"/>
                <a:gd name="connsiteY47" fmla="*/ 53201 h 95069"/>
                <a:gd name="connsiteX48" fmla="*/ 48332 w 434970"/>
                <a:gd name="connsiteY48" fmla="*/ 71881 h 95069"/>
                <a:gd name="connsiteX49" fmla="*/ 48973 w 434970"/>
                <a:gd name="connsiteY49" fmla="*/ 36328 h 95069"/>
                <a:gd name="connsiteX50" fmla="*/ 30675 w 434970"/>
                <a:gd name="connsiteY50" fmla="*/ 30018 h 95069"/>
                <a:gd name="connsiteX51" fmla="*/ 0 w 434970"/>
                <a:gd name="connsiteY51" fmla="*/ 62608 h 95069"/>
                <a:gd name="connsiteX52" fmla="*/ 7988 w 434970"/>
                <a:gd name="connsiteY52" fmla="*/ 84508 h 95069"/>
                <a:gd name="connsiteX53" fmla="*/ 31574 w 434970"/>
                <a:gd name="connsiteY53" fmla="*/ 95070 h 95069"/>
                <a:gd name="connsiteX54" fmla="*/ 48973 w 434970"/>
                <a:gd name="connsiteY54" fmla="*/ 88759 h 95069"/>
                <a:gd name="connsiteX55" fmla="*/ 48973 w 434970"/>
                <a:gd name="connsiteY55" fmla="*/ 93781 h 95069"/>
                <a:gd name="connsiteX56" fmla="*/ 65085 w 434970"/>
                <a:gd name="connsiteY56" fmla="*/ 93781 h 95069"/>
                <a:gd name="connsiteX57" fmla="*/ 65085 w 434970"/>
                <a:gd name="connsiteY57" fmla="*/ 31301 h 95069"/>
                <a:gd name="connsiteX58" fmla="*/ 48973 w 434970"/>
                <a:gd name="connsiteY58" fmla="*/ 31301 h 95069"/>
                <a:gd name="connsiteX59" fmla="*/ 48973 w 434970"/>
                <a:gd name="connsiteY59" fmla="*/ 36328 h 95069"/>
                <a:gd name="connsiteX60" fmla="*/ 80547 w 434970"/>
                <a:gd name="connsiteY60" fmla="*/ 93781 h 95069"/>
                <a:gd name="connsiteX61" fmla="*/ 97306 w 434970"/>
                <a:gd name="connsiteY61" fmla="*/ 93781 h 95069"/>
                <a:gd name="connsiteX62" fmla="*/ 97306 w 434970"/>
                <a:gd name="connsiteY62" fmla="*/ 3617 h 95069"/>
                <a:gd name="connsiteX63" fmla="*/ 80547 w 434970"/>
                <a:gd name="connsiteY63" fmla="*/ 7996 h 95069"/>
                <a:gd name="connsiteX64" fmla="*/ 80547 w 434970"/>
                <a:gd name="connsiteY64" fmla="*/ 93781 h 95069"/>
                <a:gd name="connsiteX65" fmla="*/ 188934 w 434970"/>
                <a:gd name="connsiteY65" fmla="*/ 30012 h 95069"/>
                <a:gd name="connsiteX66" fmla="*/ 166767 w 434970"/>
                <a:gd name="connsiteY66" fmla="*/ 39810 h 95069"/>
                <a:gd name="connsiteX67" fmla="*/ 145760 w 434970"/>
                <a:gd name="connsiteY67" fmla="*/ 30012 h 95069"/>
                <a:gd name="connsiteX68" fmla="*/ 128874 w 434970"/>
                <a:gd name="connsiteY68" fmla="*/ 36328 h 95069"/>
                <a:gd name="connsiteX69" fmla="*/ 128874 w 434970"/>
                <a:gd name="connsiteY69" fmla="*/ 31307 h 95069"/>
                <a:gd name="connsiteX70" fmla="*/ 112756 w 434970"/>
                <a:gd name="connsiteY70" fmla="*/ 31307 h 95069"/>
                <a:gd name="connsiteX71" fmla="*/ 112756 w 434970"/>
                <a:gd name="connsiteY71" fmla="*/ 93787 h 95069"/>
                <a:gd name="connsiteX72" fmla="*/ 129515 w 434970"/>
                <a:gd name="connsiteY72" fmla="*/ 93787 h 95069"/>
                <a:gd name="connsiteX73" fmla="*/ 129515 w 434970"/>
                <a:gd name="connsiteY73" fmla="*/ 53201 h 95069"/>
                <a:gd name="connsiteX74" fmla="*/ 144079 w 434970"/>
                <a:gd name="connsiteY74" fmla="*/ 45473 h 95069"/>
                <a:gd name="connsiteX75" fmla="*/ 153486 w 434970"/>
                <a:gd name="connsiteY75" fmla="*/ 49340 h 95069"/>
                <a:gd name="connsiteX76" fmla="*/ 156578 w 434970"/>
                <a:gd name="connsiteY76" fmla="*/ 60030 h 95069"/>
                <a:gd name="connsiteX77" fmla="*/ 156578 w 434970"/>
                <a:gd name="connsiteY77" fmla="*/ 93781 h 95069"/>
                <a:gd name="connsiteX78" fmla="*/ 173331 w 434970"/>
                <a:gd name="connsiteY78" fmla="*/ 93781 h 95069"/>
                <a:gd name="connsiteX79" fmla="*/ 173331 w 434970"/>
                <a:gd name="connsiteY79" fmla="*/ 60678 h 95069"/>
                <a:gd name="connsiteX80" fmla="*/ 172817 w 434970"/>
                <a:gd name="connsiteY80" fmla="*/ 53714 h 95069"/>
                <a:gd name="connsiteX81" fmla="*/ 187901 w 434970"/>
                <a:gd name="connsiteY81" fmla="*/ 45467 h 95069"/>
                <a:gd name="connsiteX82" fmla="*/ 197307 w 434970"/>
                <a:gd name="connsiteY82" fmla="*/ 49334 h 95069"/>
                <a:gd name="connsiteX83" fmla="*/ 200406 w 434970"/>
                <a:gd name="connsiteY83" fmla="*/ 60024 h 95069"/>
                <a:gd name="connsiteX84" fmla="*/ 200406 w 434970"/>
                <a:gd name="connsiteY84" fmla="*/ 93774 h 95069"/>
                <a:gd name="connsiteX85" fmla="*/ 217152 w 434970"/>
                <a:gd name="connsiteY85" fmla="*/ 93774 h 95069"/>
                <a:gd name="connsiteX86" fmla="*/ 217152 w 434970"/>
                <a:gd name="connsiteY86" fmla="*/ 60671 h 95069"/>
                <a:gd name="connsiteX87" fmla="*/ 210845 w 434970"/>
                <a:gd name="connsiteY87" fmla="*/ 40055 h 95069"/>
                <a:gd name="connsiteX88" fmla="*/ 188934 w 434970"/>
                <a:gd name="connsiteY88" fmla="*/ 30012 h 95069"/>
                <a:gd name="connsiteX89" fmla="*/ 231344 w 434970"/>
                <a:gd name="connsiteY89" fmla="*/ 93781 h 95069"/>
                <a:gd name="connsiteX90" fmla="*/ 248096 w 434970"/>
                <a:gd name="connsiteY90" fmla="*/ 93781 h 95069"/>
                <a:gd name="connsiteX91" fmla="*/ 248096 w 434970"/>
                <a:gd name="connsiteY91" fmla="*/ 31301 h 95069"/>
                <a:gd name="connsiteX92" fmla="*/ 231344 w 434970"/>
                <a:gd name="connsiteY92" fmla="*/ 31301 h 95069"/>
                <a:gd name="connsiteX93" fmla="*/ 231344 w 434970"/>
                <a:gd name="connsiteY93" fmla="*/ 93781 h 9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34970" h="95069">
                  <a:moveTo>
                    <a:pt x="418218" y="7990"/>
                  </a:moveTo>
                  <a:lnTo>
                    <a:pt x="418218" y="93781"/>
                  </a:lnTo>
                  <a:lnTo>
                    <a:pt x="434970" y="93781"/>
                  </a:lnTo>
                  <a:lnTo>
                    <a:pt x="434970" y="3617"/>
                  </a:lnTo>
                  <a:lnTo>
                    <a:pt x="418218" y="7990"/>
                  </a:lnTo>
                  <a:close/>
                  <a:moveTo>
                    <a:pt x="279670" y="37617"/>
                  </a:moveTo>
                  <a:lnTo>
                    <a:pt x="279670" y="31307"/>
                  </a:lnTo>
                  <a:lnTo>
                    <a:pt x="263565" y="31307"/>
                  </a:lnTo>
                  <a:lnTo>
                    <a:pt x="263565" y="93787"/>
                  </a:lnTo>
                  <a:lnTo>
                    <a:pt x="280306" y="93787"/>
                  </a:lnTo>
                  <a:lnTo>
                    <a:pt x="280306" y="54490"/>
                  </a:lnTo>
                  <a:cubicBezTo>
                    <a:pt x="282365" y="50763"/>
                    <a:pt x="288172" y="45473"/>
                    <a:pt x="295518" y="45473"/>
                  </a:cubicBezTo>
                  <a:cubicBezTo>
                    <a:pt x="297962" y="45473"/>
                    <a:pt x="300413" y="45736"/>
                    <a:pt x="301575" y="46121"/>
                  </a:cubicBezTo>
                  <a:lnTo>
                    <a:pt x="303512" y="30525"/>
                  </a:lnTo>
                  <a:cubicBezTo>
                    <a:pt x="301697" y="30269"/>
                    <a:pt x="300285" y="30012"/>
                    <a:pt x="297834" y="30012"/>
                  </a:cubicBezTo>
                  <a:cubicBezTo>
                    <a:pt x="290237" y="30018"/>
                    <a:pt x="283404" y="32981"/>
                    <a:pt x="279670" y="37617"/>
                  </a:cubicBezTo>
                  <a:moveTo>
                    <a:pt x="353776" y="71881"/>
                  </a:moveTo>
                  <a:cubicBezTo>
                    <a:pt x="350555" y="76517"/>
                    <a:pt x="345005" y="79608"/>
                    <a:pt x="338698" y="79608"/>
                  </a:cubicBezTo>
                  <a:cubicBezTo>
                    <a:pt x="329285" y="79608"/>
                    <a:pt x="322196" y="72394"/>
                    <a:pt x="322196" y="62608"/>
                  </a:cubicBezTo>
                  <a:cubicBezTo>
                    <a:pt x="322196" y="53591"/>
                    <a:pt x="328515" y="45473"/>
                    <a:pt x="338313" y="45473"/>
                  </a:cubicBezTo>
                  <a:cubicBezTo>
                    <a:pt x="344754" y="45473"/>
                    <a:pt x="350297" y="48564"/>
                    <a:pt x="353776" y="53201"/>
                  </a:cubicBezTo>
                  <a:lnTo>
                    <a:pt x="353776" y="71881"/>
                  </a:lnTo>
                  <a:close/>
                  <a:moveTo>
                    <a:pt x="354423" y="36328"/>
                  </a:moveTo>
                  <a:cubicBezTo>
                    <a:pt x="349522" y="32333"/>
                    <a:pt x="343208" y="30018"/>
                    <a:pt x="336124" y="30018"/>
                  </a:cubicBezTo>
                  <a:cubicBezTo>
                    <a:pt x="319110" y="30018"/>
                    <a:pt x="305443" y="44184"/>
                    <a:pt x="305443" y="62608"/>
                  </a:cubicBezTo>
                  <a:cubicBezTo>
                    <a:pt x="305443" y="71117"/>
                    <a:pt x="308536" y="78839"/>
                    <a:pt x="313444" y="84508"/>
                  </a:cubicBezTo>
                  <a:cubicBezTo>
                    <a:pt x="318974" y="90952"/>
                    <a:pt x="327751" y="95070"/>
                    <a:pt x="337023" y="95070"/>
                  </a:cubicBezTo>
                  <a:cubicBezTo>
                    <a:pt x="343337" y="95070"/>
                    <a:pt x="349265" y="93139"/>
                    <a:pt x="354423" y="88759"/>
                  </a:cubicBezTo>
                  <a:lnTo>
                    <a:pt x="354423" y="93781"/>
                  </a:lnTo>
                  <a:lnTo>
                    <a:pt x="370534" y="93781"/>
                  </a:lnTo>
                  <a:lnTo>
                    <a:pt x="370534" y="31301"/>
                  </a:lnTo>
                  <a:lnTo>
                    <a:pt x="354423" y="31301"/>
                  </a:lnTo>
                  <a:lnTo>
                    <a:pt x="354423" y="36328"/>
                  </a:lnTo>
                  <a:close/>
                  <a:moveTo>
                    <a:pt x="385997" y="93781"/>
                  </a:moveTo>
                  <a:lnTo>
                    <a:pt x="402749" y="93781"/>
                  </a:lnTo>
                  <a:lnTo>
                    <a:pt x="402749" y="3617"/>
                  </a:lnTo>
                  <a:lnTo>
                    <a:pt x="385997" y="7996"/>
                  </a:lnTo>
                  <a:lnTo>
                    <a:pt x="385997" y="93781"/>
                  </a:lnTo>
                  <a:close/>
                  <a:moveTo>
                    <a:pt x="239717" y="0"/>
                  </a:moveTo>
                  <a:cubicBezTo>
                    <a:pt x="233660" y="0"/>
                    <a:pt x="228765" y="4643"/>
                    <a:pt x="228765" y="10690"/>
                  </a:cubicBezTo>
                  <a:cubicBezTo>
                    <a:pt x="228765" y="16750"/>
                    <a:pt x="233660" y="21387"/>
                    <a:pt x="239717" y="21387"/>
                  </a:cubicBezTo>
                  <a:cubicBezTo>
                    <a:pt x="245774" y="21387"/>
                    <a:pt x="250676" y="16750"/>
                    <a:pt x="250676" y="10690"/>
                  </a:cubicBezTo>
                  <a:cubicBezTo>
                    <a:pt x="250676" y="4643"/>
                    <a:pt x="245774" y="0"/>
                    <a:pt x="239717" y="0"/>
                  </a:cubicBezTo>
                  <a:moveTo>
                    <a:pt x="48332" y="71881"/>
                  </a:moveTo>
                  <a:cubicBezTo>
                    <a:pt x="45117" y="76517"/>
                    <a:pt x="39568" y="79608"/>
                    <a:pt x="33248" y="79608"/>
                  </a:cubicBezTo>
                  <a:cubicBezTo>
                    <a:pt x="23842" y="79608"/>
                    <a:pt x="16752" y="72394"/>
                    <a:pt x="16752" y="62608"/>
                  </a:cubicBezTo>
                  <a:cubicBezTo>
                    <a:pt x="16752" y="53591"/>
                    <a:pt x="23072" y="45473"/>
                    <a:pt x="32870" y="45473"/>
                  </a:cubicBezTo>
                  <a:cubicBezTo>
                    <a:pt x="39317" y="45473"/>
                    <a:pt x="44860" y="48564"/>
                    <a:pt x="48332" y="53201"/>
                  </a:cubicBezTo>
                  <a:lnTo>
                    <a:pt x="48332" y="71881"/>
                  </a:lnTo>
                  <a:close/>
                  <a:moveTo>
                    <a:pt x="48973" y="36328"/>
                  </a:moveTo>
                  <a:cubicBezTo>
                    <a:pt x="44079" y="32333"/>
                    <a:pt x="37759" y="30018"/>
                    <a:pt x="30675" y="30018"/>
                  </a:cubicBezTo>
                  <a:cubicBezTo>
                    <a:pt x="13660" y="30018"/>
                    <a:pt x="0" y="44184"/>
                    <a:pt x="0" y="62608"/>
                  </a:cubicBezTo>
                  <a:cubicBezTo>
                    <a:pt x="0" y="71117"/>
                    <a:pt x="3092" y="78839"/>
                    <a:pt x="7988" y="84508"/>
                  </a:cubicBezTo>
                  <a:cubicBezTo>
                    <a:pt x="13531" y="90952"/>
                    <a:pt x="22296" y="95070"/>
                    <a:pt x="31574" y="95070"/>
                  </a:cubicBezTo>
                  <a:cubicBezTo>
                    <a:pt x="37887" y="95070"/>
                    <a:pt x="43822" y="93139"/>
                    <a:pt x="48973" y="88759"/>
                  </a:cubicBezTo>
                  <a:lnTo>
                    <a:pt x="48973" y="93781"/>
                  </a:lnTo>
                  <a:lnTo>
                    <a:pt x="65085" y="93781"/>
                  </a:lnTo>
                  <a:lnTo>
                    <a:pt x="65085" y="31301"/>
                  </a:lnTo>
                  <a:lnTo>
                    <a:pt x="48973" y="31301"/>
                  </a:lnTo>
                  <a:lnTo>
                    <a:pt x="48973" y="36328"/>
                  </a:lnTo>
                  <a:close/>
                  <a:moveTo>
                    <a:pt x="80547" y="93781"/>
                  </a:moveTo>
                  <a:lnTo>
                    <a:pt x="97306" y="93781"/>
                  </a:lnTo>
                  <a:lnTo>
                    <a:pt x="97306" y="3617"/>
                  </a:lnTo>
                  <a:lnTo>
                    <a:pt x="80547" y="7996"/>
                  </a:lnTo>
                  <a:lnTo>
                    <a:pt x="80547" y="93781"/>
                  </a:lnTo>
                  <a:close/>
                  <a:moveTo>
                    <a:pt x="188934" y="30012"/>
                  </a:moveTo>
                  <a:cubicBezTo>
                    <a:pt x="179650" y="30012"/>
                    <a:pt x="171791" y="34526"/>
                    <a:pt x="166767" y="39810"/>
                  </a:cubicBezTo>
                  <a:cubicBezTo>
                    <a:pt x="161865" y="33879"/>
                    <a:pt x="154262" y="30012"/>
                    <a:pt x="145760" y="30012"/>
                  </a:cubicBezTo>
                  <a:cubicBezTo>
                    <a:pt x="139704" y="30012"/>
                    <a:pt x="133775" y="31949"/>
                    <a:pt x="128874" y="36328"/>
                  </a:cubicBezTo>
                  <a:lnTo>
                    <a:pt x="128874" y="31307"/>
                  </a:lnTo>
                  <a:lnTo>
                    <a:pt x="112756" y="31307"/>
                  </a:lnTo>
                  <a:lnTo>
                    <a:pt x="112756" y="93787"/>
                  </a:lnTo>
                  <a:lnTo>
                    <a:pt x="129515" y="93787"/>
                  </a:lnTo>
                  <a:lnTo>
                    <a:pt x="129515" y="53201"/>
                  </a:lnTo>
                  <a:cubicBezTo>
                    <a:pt x="131831" y="50250"/>
                    <a:pt x="136996" y="45473"/>
                    <a:pt x="144079" y="45473"/>
                  </a:cubicBezTo>
                  <a:cubicBezTo>
                    <a:pt x="147294" y="45473"/>
                    <a:pt x="150907" y="46506"/>
                    <a:pt x="153486" y="49340"/>
                  </a:cubicBezTo>
                  <a:cubicBezTo>
                    <a:pt x="155417" y="51527"/>
                    <a:pt x="156578" y="54361"/>
                    <a:pt x="156578" y="60030"/>
                  </a:cubicBezTo>
                  <a:lnTo>
                    <a:pt x="156578" y="93781"/>
                  </a:lnTo>
                  <a:lnTo>
                    <a:pt x="173331" y="93781"/>
                  </a:lnTo>
                  <a:lnTo>
                    <a:pt x="173331" y="60678"/>
                  </a:lnTo>
                  <a:cubicBezTo>
                    <a:pt x="173331" y="58100"/>
                    <a:pt x="173074" y="55772"/>
                    <a:pt x="172817" y="53714"/>
                  </a:cubicBezTo>
                  <a:cubicBezTo>
                    <a:pt x="175011" y="50501"/>
                    <a:pt x="180677" y="45467"/>
                    <a:pt x="187901" y="45467"/>
                  </a:cubicBezTo>
                  <a:cubicBezTo>
                    <a:pt x="191116" y="45467"/>
                    <a:pt x="194728" y="46499"/>
                    <a:pt x="197307" y="49334"/>
                  </a:cubicBezTo>
                  <a:cubicBezTo>
                    <a:pt x="199239" y="51521"/>
                    <a:pt x="200406" y="54355"/>
                    <a:pt x="200406" y="60024"/>
                  </a:cubicBezTo>
                  <a:lnTo>
                    <a:pt x="200406" y="93774"/>
                  </a:lnTo>
                  <a:lnTo>
                    <a:pt x="217152" y="93774"/>
                  </a:lnTo>
                  <a:lnTo>
                    <a:pt x="217152" y="60671"/>
                  </a:lnTo>
                  <a:cubicBezTo>
                    <a:pt x="217152" y="51392"/>
                    <a:pt x="214830" y="44954"/>
                    <a:pt x="210845" y="40055"/>
                  </a:cubicBezTo>
                  <a:cubicBezTo>
                    <a:pt x="205821" y="33879"/>
                    <a:pt x="197582" y="30012"/>
                    <a:pt x="188934" y="30012"/>
                  </a:cubicBezTo>
                  <a:moveTo>
                    <a:pt x="231344" y="93781"/>
                  </a:moveTo>
                  <a:lnTo>
                    <a:pt x="248096" y="93781"/>
                  </a:lnTo>
                  <a:lnTo>
                    <a:pt x="248096" y="31301"/>
                  </a:lnTo>
                  <a:lnTo>
                    <a:pt x="231344" y="31301"/>
                  </a:lnTo>
                  <a:lnTo>
                    <a:pt x="231344" y="93781"/>
                  </a:lnTo>
                  <a:close/>
                </a:path>
              </a:pathLst>
            </a:custGeom>
            <a:solidFill>
              <a:schemeClr val="accent1"/>
            </a:solidFill>
            <a:ln w="6110" cap="flat">
              <a:noFill/>
              <a:prstDash val="solid"/>
              <a:miter/>
            </a:ln>
          </p:spPr>
          <p:txBody>
            <a:bodyPr rtlCol="0" anchor="ctr"/>
            <a:lstStyle/>
            <a:p>
              <a:endParaRPr lang="es-ES_tradnl" sz="2400" dirty="0">
                <a:solidFill>
                  <a:schemeClr val="accent1"/>
                </a:solidFill>
              </a:endParaRPr>
            </a:p>
          </p:txBody>
        </p:sp>
      </p:grpSp>
      <p:sp>
        <p:nvSpPr>
          <p:cNvPr id="5" name="Marcador de título 4">
            <a:extLst>
              <a:ext uri="{FF2B5EF4-FFF2-40B4-BE49-F238E27FC236}">
                <a16:creationId xmlns:a16="http://schemas.microsoft.com/office/drawing/2014/main" id="{4C67B2B4-379C-7A3E-FA61-A15A8B4738E0}"/>
              </a:ext>
            </a:extLst>
          </p:cNvPr>
          <p:cNvSpPr>
            <a:spLocks noGrp="1"/>
          </p:cNvSpPr>
          <p:nvPr>
            <p:ph type="title"/>
          </p:nvPr>
        </p:nvSpPr>
        <p:spPr>
          <a:xfrm>
            <a:off x="828671" y="242255"/>
            <a:ext cx="10515600" cy="865821"/>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6" name="Marcador de texto 5">
            <a:extLst>
              <a:ext uri="{FF2B5EF4-FFF2-40B4-BE49-F238E27FC236}">
                <a16:creationId xmlns:a16="http://schemas.microsoft.com/office/drawing/2014/main" id="{FF4B409F-F4CE-07FD-2507-1FF4FD45188E}"/>
              </a:ext>
            </a:extLst>
          </p:cNvPr>
          <p:cNvSpPr>
            <a:spLocks noGrp="1"/>
          </p:cNvSpPr>
          <p:nvPr>
            <p:ph type="body" idx="1"/>
          </p:nvPr>
        </p:nvSpPr>
        <p:spPr>
          <a:xfrm>
            <a:off x="838200" y="1581153"/>
            <a:ext cx="10515600" cy="4595280"/>
          </a:xfrm>
          <a:prstGeom prst="rect">
            <a:avLst/>
          </a:prstGeom>
        </p:spPr>
        <p:txBody>
          <a:bodyPr vert="horz" lIns="91440" tIns="45720" rIns="91440" bIns="45720" rtlCol="0">
            <a:normAutofit/>
          </a:bodyPr>
          <a:lstStyle/>
          <a:p>
            <a:pPr lvl="0"/>
            <a:r>
              <a:rPr lang="es-ES" dirty="0"/>
              <a:t>Haga clic para modificar los estilos de texto del patrón</a:t>
            </a:r>
          </a:p>
        </p:txBody>
      </p:sp>
      <p:cxnSp>
        <p:nvCxnSpPr>
          <p:cNvPr id="11" name="Conector recto 10">
            <a:extLst>
              <a:ext uri="{FF2B5EF4-FFF2-40B4-BE49-F238E27FC236}">
                <a16:creationId xmlns:a16="http://schemas.microsoft.com/office/drawing/2014/main" id="{F1D93B5B-558E-ECD7-4484-027CB530852E}"/>
              </a:ext>
            </a:extLst>
          </p:cNvPr>
          <p:cNvCxnSpPr/>
          <p:nvPr/>
        </p:nvCxnSpPr>
        <p:spPr>
          <a:xfrm>
            <a:off x="847722" y="1114417"/>
            <a:ext cx="104775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Imagen 12">
            <a:extLst>
              <a:ext uri="{FF2B5EF4-FFF2-40B4-BE49-F238E27FC236}">
                <a16:creationId xmlns:a16="http://schemas.microsoft.com/office/drawing/2014/main" id="{DF0CE4D3-BFCC-88A7-5E6C-983B8D015D56}"/>
              </a:ext>
            </a:extLst>
          </p:cNvPr>
          <p:cNvPicPr>
            <a:picLocks noChangeAspect="1"/>
          </p:cNvPicPr>
          <p:nvPr/>
        </p:nvPicPr>
        <p:blipFill>
          <a:blip r:embed="rId9"/>
          <a:stretch>
            <a:fillRect/>
          </a:stretch>
        </p:blipFill>
        <p:spPr>
          <a:xfrm>
            <a:off x="0" y="5598629"/>
            <a:ext cx="2079437" cy="1262068"/>
          </a:xfrm>
          <a:prstGeom prst="rect">
            <a:avLst/>
          </a:prstGeom>
        </p:spPr>
      </p:pic>
    </p:spTree>
    <p:extLst>
      <p:ext uri="{BB962C8B-B14F-4D97-AF65-F5344CB8AC3E}">
        <p14:creationId xmlns:p14="http://schemas.microsoft.com/office/powerpoint/2010/main" val="30915459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377" rtl="0" eaLnBrk="1" latinLnBrk="0" hangingPunct="1">
        <a:lnSpc>
          <a:spcPct val="90000"/>
        </a:lnSpc>
        <a:spcBef>
          <a:spcPct val="0"/>
        </a:spcBef>
        <a:buNone/>
        <a:defRPr sz="2933" b="1" kern="1200" baseline="0">
          <a:solidFill>
            <a:schemeClr val="accent1"/>
          </a:solidFill>
          <a:latin typeface="+mj-lt"/>
          <a:ea typeface="+mj-ea"/>
          <a:cs typeface="+mj-cs"/>
        </a:defRPr>
      </a:lvl1pPr>
    </p:titleStyle>
    <p:bodyStyle>
      <a:lvl1pPr marL="0" indent="0" algn="l" defTabSz="914377" rtl="0" eaLnBrk="1" latinLnBrk="0" hangingPunct="1">
        <a:lnSpc>
          <a:spcPct val="90000"/>
        </a:lnSpc>
        <a:spcBef>
          <a:spcPts val="1000"/>
        </a:spcBef>
        <a:buFont typeface="Arial" panose="020B0604020202020204" pitchFamily="34" charset="0"/>
        <a:buNone/>
        <a:defRPr sz="1867" kern="1200" baseline="0">
          <a:solidFill>
            <a:schemeClr val="accent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198">
          <p15:clr>
            <a:srgbClr val="F26B43"/>
          </p15:clr>
        </p15:guide>
        <p15:guide id="4" orient="horz" pos="205">
          <p15:clr>
            <a:srgbClr val="F26B43"/>
          </p15:clr>
        </p15:guide>
        <p15:guide id="5" pos="5581">
          <p15:clr>
            <a:srgbClr val="F26B43"/>
          </p15:clr>
        </p15:guide>
        <p15:guide id="7" orient="horz" pos="79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notesSlide" Target="../notesSlides/notesSlide3.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4.xml"/><Relationship Id="rId5" Type="http://schemas.openxmlformats.org/officeDocument/2006/relationships/image" Target="../media/image56.jpg"/><Relationship Id="rId4" Type="http://schemas.openxmlformats.org/officeDocument/2006/relationships/image" Target="../media/image55.jp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 Id="rId4" Type="http://schemas.openxmlformats.org/officeDocument/2006/relationships/hyperlink" Target="https://psoriasisclinics.com.au/treatment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4385" name="Object 1153" hidden="1"/>
          <p:cNvGraphicFramePr>
            <a:graphicFrameLocks noChangeAspect="1"/>
          </p:cNvGraphicFramePr>
          <p:nvPr>
            <p:custDataLst>
              <p:tags r:id="rId1"/>
            </p:custData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864385" name="Object 1153"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5589"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p:cNvSpPr/>
          <p:nvPr>
            <p:custDataLst>
              <p:tags r:id="rId2"/>
            </p:custDataLst>
          </p:nvPr>
        </p:nvSpPr>
        <p:spPr>
          <a:xfrm>
            <a:off x="1524001" y="1"/>
            <a:ext cx="158751"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anchor="ctr" anchorCtr="0">
            <a:noAutofit/>
          </a:bodyPr>
          <a:lstStyle/>
          <a:p>
            <a:pPr marL="0" marR="0" lvl="0" indent="0" algn="ctr" defTabSz="914377" rtl="0" eaLnBrk="1" fontAlgn="base" latinLnBrk="0" hangingPunct="1">
              <a:lnSpc>
                <a:spcPts val="3551"/>
              </a:lnSpc>
              <a:spcBef>
                <a:spcPct val="0"/>
              </a:spcBef>
              <a:spcAft>
                <a:spcPct val="0"/>
              </a:spcAft>
              <a:buClrTx/>
              <a:buSzTx/>
              <a:buFontTx/>
              <a:buNone/>
              <a:tabLst/>
              <a:defRPr/>
            </a:pPr>
            <a:endParaRPr kumimoji="0" lang="en-US" sz="5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grpSp>
        <p:nvGrpSpPr>
          <p:cNvPr id="2" name="Grupo 1">
            <a:extLst>
              <a:ext uri="{FF2B5EF4-FFF2-40B4-BE49-F238E27FC236}">
                <a16:creationId xmlns:a16="http://schemas.microsoft.com/office/drawing/2014/main" id="{F1D89778-814F-6748-39FE-0B46F6AC63EF}"/>
              </a:ext>
            </a:extLst>
          </p:cNvPr>
          <p:cNvGrpSpPr/>
          <p:nvPr/>
        </p:nvGrpSpPr>
        <p:grpSpPr>
          <a:xfrm>
            <a:off x="0" y="10608"/>
            <a:ext cx="12192000" cy="6858000"/>
            <a:chOff x="3329" y="0"/>
            <a:chExt cx="9144000" cy="5143500"/>
          </a:xfrm>
        </p:grpSpPr>
        <p:pic>
          <p:nvPicPr>
            <p:cNvPr id="7" name="Imagen 6" descr="Imagen que contiene persona, hombre, azul, sostener&#10;&#10;Descripción generada automáticamente">
              <a:extLst>
                <a:ext uri="{FF2B5EF4-FFF2-40B4-BE49-F238E27FC236}">
                  <a16:creationId xmlns:a16="http://schemas.microsoft.com/office/drawing/2014/main" id="{DF3B798E-59EB-6440-80A2-29FAB5E48A46}"/>
                </a:ext>
              </a:extLst>
            </p:cNvPr>
            <p:cNvPicPr>
              <a:picLocks noChangeAspect="1"/>
            </p:cNvPicPr>
            <p:nvPr/>
          </p:nvPicPr>
          <p:blipFill>
            <a:blip r:embed="rId7"/>
            <a:stretch>
              <a:fillRect/>
            </a:stretch>
          </p:blipFill>
          <p:spPr>
            <a:xfrm>
              <a:off x="3329" y="0"/>
              <a:ext cx="9144000" cy="5143500"/>
            </a:xfrm>
            <a:prstGeom prst="rect">
              <a:avLst/>
            </a:prstGeom>
          </p:spPr>
        </p:pic>
        <p:grpSp>
          <p:nvGrpSpPr>
            <p:cNvPr id="5" name="Grupo 4">
              <a:extLst>
                <a:ext uri="{FF2B5EF4-FFF2-40B4-BE49-F238E27FC236}">
                  <a16:creationId xmlns:a16="http://schemas.microsoft.com/office/drawing/2014/main" id="{DC3F117F-13C1-1D46-A3AE-DF7EDB740843}"/>
                </a:ext>
              </a:extLst>
            </p:cNvPr>
            <p:cNvGrpSpPr/>
            <p:nvPr/>
          </p:nvGrpSpPr>
          <p:grpSpPr>
            <a:xfrm>
              <a:off x="483338" y="574159"/>
              <a:ext cx="1334830" cy="413518"/>
              <a:chOff x="7785861" y="4639396"/>
              <a:chExt cx="1111660" cy="344382"/>
            </a:xfrm>
          </p:grpSpPr>
          <p:sp>
            <p:nvSpPr>
              <p:cNvPr id="11" name="Forma libre 10">
                <a:extLst>
                  <a:ext uri="{FF2B5EF4-FFF2-40B4-BE49-F238E27FC236}">
                    <a16:creationId xmlns:a16="http://schemas.microsoft.com/office/drawing/2014/main" id="{B3B8A3B0-748C-6945-8023-DD6FEFF09BFB}"/>
                  </a:ext>
                </a:extLst>
              </p:cNvPr>
              <p:cNvSpPr/>
              <p:nvPr/>
            </p:nvSpPr>
            <p:spPr>
              <a:xfrm>
                <a:off x="7785861" y="4639396"/>
                <a:ext cx="256158" cy="344382"/>
              </a:xfrm>
              <a:custGeom>
                <a:avLst/>
                <a:gdLst>
                  <a:gd name="connsiteX0" fmla="*/ 107295 w 139455"/>
                  <a:gd name="connsiteY0" fmla="*/ 11790 h 187485"/>
                  <a:gd name="connsiteX1" fmla="*/ 107295 w 139455"/>
                  <a:gd name="connsiteY1" fmla="*/ 0 h 187485"/>
                  <a:gd name="connsiteX2" fmla="*/ 46294 w 139455"/>
                  <a:gd name="connsiteY2" fmla="*/ 32046 h 187485"/>
                  <a:gd name="connsiteX3" fmla="*/ 39296 w 139455"/>
                  <a:gd name="connsiteY3" fmla="*/ 43610 h 187485"/>
                  <a:gd name="connsiteX4" fmla="*/ 39296 w 139455"/>
                  <a:gd name="connsiteY4" fmla="*/ 55400 h 187485"/>
                  <a:gd name="connsiteX5" fmla="*/ 100310 w 139455"/>
                  <a:gd name="connsiteY5" fmla="*/ 23353 h 187485"/>
                  <a:gd name="connsiteX6" fmla="*/ 107295 w 139455"/>
                  <a:gd name="connsiteY6" fmla="*/ 11790 h 187485"/>
                  <a:gd name="connsiteX7" fmla="*/ 107466 w 139455"/>
                  <a:gd name="connsiteY7" fmla="*/ 39279 h 187485"/>
                  <a:gd name="connsiteX8" fmla="*/ 46459 w 139455"/>
                  <a:gd name="connsiteY8" fmla="*/ 71325 h 187485"/>
                  <a:gd name="connsiteX9" fmla="*/ 39466 w 139455"/>
                  <a:gd name="connsiteY9" fmla="*/ 82889 h 187485"/>
                  <a:gd name="connsiteX10" fmla="*/ 39466 w 139455"/>
                  <a:gd name="connsiteY10" fmla="*/ 94678 h 187485"/>
                  <a:gd name="connsiteX11" fmla="*/ 100475 w 139455"/>
                  <a:gd name="connsiteY11" fmla="*/ 62638 h 187485"/>
                  <a:gd name="connsiteX12" fmla="*/ 107466 w 139455"/>
                  <a:gd name="connsiteY12" fmla="*/ 51069 h 187485"/>
                  <a:gd name="connsiteX13" fmla="*/ 107466 w 139455"/>
                  <a:gd name="connsiteY13" fmla="*/ 39279 h 187485"/>
                  <a:gd name="connsiteX14" fmla="*/ 39466 w 139455"/>
                  <a:gd name="connsiteY14" fmla="*/ 122167 h 187485"/>
                  <a:gd name="connsiteX15" fmla="*/ 39466 w 139455"/>
                  <a:gd name="connsiteY15" fmla="*/ 133951 h 187485"/>
                  <a:gd name="connsiteX16" fmla="*/ 100475 w 139455"/>
                  <a:gd name="connsiteY16" fmla="*/ 101905 h 187485"/>
                  <a:gd name="connsiteX17" fmla="*/ 107466 w 139455"/>
                  <a:gd name="connsiteY17" fmla="*/ 90347 h 187485"/>
                  <a:gd name="connsiteX18" fmla="*/ 107466 w 139455"/>
                  <a:gd name="connsiteY18" fmla="*/ 78558 h 187485"/>
                  <a:gd name="connsiteX19" fmla="*/ 46459 w 139455"/>
                  <a:gd name="connsiteY19" fmla="*/ 110598 h 187485"/>
                  <a:gd name="connsiteX20" fmla="*/ 39466 w 139455"/>
                  <a:gd name="connsiteY20" fmla="*/ 122167 h 187485"/>
                  <a:gd name="connsiteX21" fmla="*/ 135911 w 139455"/>
                  <a:gd name="connsiteY21" fmla="*/ 95809 h 187485"/>
                  <a:gd name="connsiteX22" fmla="*/ 133008 w 139455"/>
                  <a:gd name="connsiteY22" fmla="*/ 94672 h 187485"/>
                  <a:gd name="connsiteX23" fmla="*/ 121920 w 139455"/>
                  <a:gd name="connsiteY23" fmla="*/ 100488 h 187485"/>
                  <a:gd name="connsiteX24" fmla="*/ 120729 w 139455"/>
                  <a:gd name="connsiteY24" fmla="*/ 103347 h 187485"/>
                  <a:gd name="connsiteX25" fmla="*/ 122428 w 139455"/>
                  <a:gd name="connsiteY25" fmla="*/ 123475 h 187485"/>
                  <a:gd name="connsiteX26" fmla="*/ 73087 w 139455"/>
                  <a:gd name="connsiteY26" fmla="*/ 170658 h 187485"/>
                  <a:gd name="connsiteX27" fmla="*/ 16725 w 139455"/>
                  <a:gd name="connsiteY27" fmla="*/ 117788 h 187485"/>
                  <a:gd name="connsiteX28" fmla="*/ 24499 w 139455"/>
                  <a:gd name="connsiteY28" fmla="*/ 90170 h 187485"/>
                  <a:gd name="connsiteX29" fmla="*/ 24602 w 139455"/>
                  <a:gd name="connsiteY29" fmla="*/ 87171 h 187485"/>
                  <a:gd name="connsiteX30" fmla="*/ 18094 w 139455"/>
                  <a:gd name="connsiteY30" fmla="*/ 75345 h 187485"/>
                  <a:gd name="connsiteX31" fmla="*/ 14640 w 139455"/>
                  <a:gd name="connsiteY31" fmla="*/ 75088 h 187485"/>
                  <a:gd name="connsiteX32" fmla="*/ 94 w 139455"/>
                  <a:gd name="connsiteY32" fmla="*/ 121483 h 187485"/>
                  <a:gd name="connsiteX33" fmla="*/ 66994 w 139455"/>
                  <a:gd name="connsiteY33" fmla="*/ 187433 h 187485"/>
                  <a:gd name="connsiteX34" fmla="*/ 139455 w 139455"/>
                  <a:gd name="connsiteY34" fmla="*/ 117794 h 187485"/>
                  <a:gd name="connsiteX35" fmla="*/ 135911 w 139455"/>
                  <a:gd name="connsiteY35" fmla="*/ 95809 h 18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55" h="187485">
                    <a:moveTo>
                      <a:pt x="107295" y="11790"/>
                    </a:moveTo>
                    <a:lnTo>
                      <a:pt x="107295" y="0"/>
                    </a:lnTo>
                    <a:lnTo>
                      <a:pt x="46294" y="32046"/>
                    </a:lnTo>
                    <a:cubicBezTo>
                      <a:pt x="41997" y="34300"/>
                      <a:pt x="39296" y="38760"/>
                      <a:pt x="39296" y="43610"/>
                    </a:cubicBezTo>
                    <a:lnTo>
                      <a:pt x="39296" y="55400"/>
                    </a:lnTo>
                    <a:lnTo>
                      <a:pt x="100310" y="23353"/>
                    </a:lnTo>
                    <a:cubicBezTo>
                      <a:pt x="104612" y="21093"/>
                      <a:pt x="107295" y="16640"/>
                      <a:pt x="107295" y="11790"/>
                    </a:cubicBezTo>
                    <a:moveTo>
                      <a:pt x="107466" y="39279"/>
                    </a:moveTo>
                    <a:lnTo>
                      <a:pt x="46459" y="71325"/>
                    </a:lnTo>
                    <a:cubicBezTo>
                      <a:pt x="42168" y="73585"/>
                      <a:pt x="39466" y="78038"/>
                      <a:pt x="39466" y="82889"/>
                    </a:cubicBezTo>
                    <a:lnTo>
                      <a:pt x="39466" y="94678"/>
                    </a:lnTo>
                    <a:lnTo>
                      <a:pt x="100475" y="62638"/>
                    </a:lnTo>
                    <a:cubicBezTo>
                      <a:pt x="104771" y="60378"/>
                      <a:pt x="107466" y="55919"/>
                      <a:pt x="107466" y="51069"/>
                    </a:cubicBezTo>
                    <a:lnTo>
                      <a:pt x="107466" y="39279"/>
                    </a:lnTo>
                    <a:close/>
                    <a:moveTo>
                      <a:pt x="39466" y="122167"/>
                    </a:moveTo>
                    <a:lnTo>
                      <a:pt x="39466" y="133951"/>
                    </a:lnTo>
                    <a:lnTo>
                      <a:pt x="100475" y="101905"/>
                    </a:lnTo>
                    <a:cubicBezTo>
                      <a:pt x="104771" y="99651"/>
                      <a:pt x="107466" y="95198"/>
                      <a:pt x="107466" y="90347"/>
                    </a:cubicBezTo>
                    <a:lnTo>
                      <a:pt x="107466" y="78558"/>
                    </a:lnTo>
                    <a:lnTo>
                      <a:pt x="46459" y="110598"/>
                    </a:lnTo>
                    <a:cubicBezTo>
                      <a:pt x="42162" y="112864"/>
                      <a:pt x="39466" y="117317"/>
                      <a:pt x="39466" y="122167"/>
                    </a:cubicBezTo>
                    <a:moveTo>
                      <a:pt x="135911" y="95809"/>
                    </a:moveTo>
                    <a:cubicBezTo>
                      <a:pt x="135520" y="94617"/>
                      <a:pt x="134126" y="94086"/>
                      <a:pt x="133008" y="94672"/>
                    </a:cubicBezTo>
                    <a:lnTo>
                      <a:pt x="121920" y="100488"/>
                    </a:lnTo>
                    <a:cubicBezTo>
                      <a:pt x="120888" y="101038"/>
                      <a:pt x="120411" y="102223"/>
                      <a:pt x="120729" y="103347"/>
                    </a:cubicBezTo>
                    <a:cubicBezTo>
                      <a:pt x="122514" y="109651"/>
                      <a:pt x="123174" y="116438"/>
                      <a:pt x="122428" y="123475"/>
                    </a:cubicBezTo>
                    <a:cubicBezTo>
                      <a:pt x="119739" y="148942"/>
                      <a:pt x="98653" y="169082"/>
                      <a:pt x="73087" y="170658"/>
                    </a:cubicBezTo>
                    <a:cubicBezTo>
                      <a:pt x="42290" y="172564"/>
                      <a:pt x="16725" y="148154"/>
                      <a:pt x="16725" y="117788"/>
                    </a:cubicBezTo>
                    <a:cubicBezTo>
                      <a:pt x="16725" y="107665"/>
                      <a:pt x="19572" y="98203"/>
                      <a:pt x="24499" y="90170"/>
                    </a:cubicBezTo>
                    <a:cubicBezTo>
                      <a:pt x="25061" y="89248"/>
                      <a:pt x="25116" y="88112"/>
                      <a:pt x="24602" y="87171"/>
                    </a:cubicBezTo>
                    <a:lnTo>
                      <a:pt x="18094" y="75345"/>
                    </a:lnTo>
                    <a:cubicBezTo>
                      <a:pt x="17372" y="74037"/>
                      <a:pt x="15557" y="73915"/>
                      <a:pt x="14640" y="75088"/>
                    </a:cubicBezTo>
                    <a:cubicBezTo>
                      <a:pt x="4782" y="87782"/>
                      <a:pt x="-804" y="103964"/>
                      <a:pt x="94" y="121483"/>
                    </a:cubicBezTo>
                    <a:cubicBezTo>
                      <a:pt x="1953" y="157213"/>
                      <a:pt x="31228" y="186064"/>
                      <a:pt x="66994" y="187433"/>
                    </a:cubicBezTo>
                    <a:cubicBezTo>
                      <a:pt x="106751" y="188953"/>
                      <a:pt x="139455" y="157189"/>
                      <a:pt x="139455" y="117794"/>
                    </a:cubicBezTo>
                    <a:cubicBezTo>
                      <a:pt x="139455" y="110103"/>
                      <a:pt x="138209" y="102711"/>
                      <a:pt x="135911" y="95809"/>
                    </a:cubicBezTo>
                  </a:path>
                </a:pathLst>
              </a:custGeom>
              <a:solidFill>
                <a:schemeClr val="accent2"/>
              </a:solidFill>
              <a:ln w="61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srgbClr val="6F6F6F"/>
                  </a:solidFill>
                  <a:effectLst/>
                  <a:uLnTx/>
                  <a:uFillTx/>
                  <a:latin typeface="Arial"/>
                  <a:ea typeface="+mn-ea"/>
                  <a:cs typeface="+mn-cs"/>
                </a:endParaRPr>
              </a:p>
            </p:txBody>
          </p:sp>
          <p:sp>
            <p:nvSpPr>
              <p:cNvPr id="12" name="Forma libre 11">
                <a:extLst>
                  <a:ext uri="{FF2B5EF4-FFF2-40B4-BE49-F238E27FC236}">
                    <a16:creationId xmlns:a16="http://schemas.microsoft.com/office/drawing/2014/main" id="{AC3471E4-D1D9-AC49-A5BE-D738E8B0ADBB}"/>
                  </a:ext>
                </a:extLst>
              </p:cNvPr>
              <p:cNvSpPr/>
              <p:nvPr/>
            </p:nvSpPr>
            <p:spPr>
              <a:xfrm>
                <a:off x="8098546" y="4754028"/>
                <a:ext cx="798975" cy="174628"/>
              </a:xfrm>
              <a:custGeom>
                <a:avLst/>
                <a:gdLst>
                  <a:gd name="connsiteX0" fmla="*/ 418218 w 434970"/>
                  <a:gd name="connsiteY0" fmla="*/ 7990 h 95069"/>
                  <a:gd name="connsiteX1" fmla="*/ 418218 w 434970"/>
                  <a:gd name="connsiteY1" fmla="*/ 93781 h 95069"/>
                  <a:gd name="connsiteX2" fmla="*/ 434970 w 434970"/>
                  <a:gd name="connsiteY2" fmla="*/ 93781 h 95069"/>
                  <a:gd name="connsiteX3" fmla="*/ 434970 w 434970"/>
                  <a:gd name="connsiteY3" fmla="*/ 3617 h 95069"/>
                  <a:gd name="connsiteX4" fmla="*/ 418218 w 434970"/>
                  <a:gd name="connsiteY4" fmla="*/ 7990 h 95069"/>
                  <a:gd name="connsiteX5" fmla="*/ 279670 w 434970"/>
                  <a:gd name="connsiteY5" fmla="*/ 37617 h 95069"/>
                  <a:gd name="connsiteX6" fmla="*/ 279670 w 434970"/>
                  <a:gd name="connsiteY6" fmla="*/ 31307 h 95069"/>
                  <a:gd name="connsiteX7" fmla="*/ 263565 w 434970"/>
                  <a:gd name="connsiteY7" fmla="*/ 31307 h 95069"/>
                  <a:gd name="connsiteX8" fmla="*/ 263565 w 434970"/>
                  <a:gd name="connsiteY8" fmla="*/ 93787 h 95069"/>
                  <a:gd name="connsiteX9" fmla="*/ 280306 w 434970"/>
                  <a:gd name="connsiteY9" fmla="*/ 93787 h 95069"/>
                  <a:gd name="connsiteX10" fmla="*/ 280306 w 434970"/>
                  <a:gd name="connsiteY10" fmla="*/ 54490 h 95069"/>
                  <a:gd name="connsiteX11" fmla="*/ 295518 w 434970"/>
                  <a:gd name="connsiteY11" fmla="*/ 45473 h 95069"/>
                  <a:gd name="connsiteX12" fmla="*/ 301575 w 434970"/>
                  <a:gd name="connsiteY12" fmla="*/ 46121 h 95069"/>
                  <a:gd name="connsiteX13" fmla="*/ 303512 w 434970"/>
                  <a:gd name="connsiteY13" fmla="*/ 30525 h 95069"/>
                  <a:gd name="connsiteX14" fmla="*/ 297834 w 434970"/>
                  <a:gd name="connsiteY14" fmla="*/ 30012 h 95069"/>
                  <a:gd name="connsiteX15" fmla="*/ 279670 w 434970"/>
                  <a:gd name="connsiteY15" fmla="*/ 37617 h 95069"/>
                  <a:gd name="connsiteX16" fmla="*/ 353776 w 434970"/>
                  <a:gd name="connsiteY16" fmla="*/ 71881 h 95069"/>
                  <a:gd name="connsiteX17" fmla="*/ 338698 w 434970"/>
                  <a:gd name="connsiteY17" fmla="*/ 79608 h 95069"/>
                  <a:gd name="connsiteX18" fmla="*/ 322196 w 434970"/>
                  <a:gd name="connsiteY18" fmla="*/ 62608 h 95069"/>
                  <a:gd name="connsiteX19" fmla="*/ 338313 w 434970"/>
                  <a:gd name="connsiteY19" fmla="*/ 45473 h 95069"/>
                  <a:gd name="connsiteX20" fmla="*/ 353776 w 434970"/>
                  <a:gd name="connsiteY20" fmla="*/ 53201 h 95069"/>
                  <a:gd name="connsiteX21" fmla="*/ 353776 w 434970"/>
                  <a:gd name="connsiteY21" fmla="*/ 71881 h 95069"/>
                  <a:gd name="connsiteX22" fmla="*/ 354423 w 434970"/>
                  <a:gd name="connsiteY22" fmla="*/ 36328 h 95069"/>
                  <a:gd name="connsiteX23" fmla="*/ 336124 w 434970"/>
                  <a:gd name="connsiteY23" fmla="*/ 30018 h 95069"/>
                  <a:gd name="connsiteX24" fmla="*/ 305443 w 434970"/>
                  <a:gd name="connsiteY24" fmla="*/ 62608 h 95069"/>
                  <a:gd name="connsiteX25" fmla="*/ 313444 w 434970"/>
                  <a:gd name="connsiteY25" fmla="*/ 84508 h 95069"/>
                  <a:gd name="connsiteX26" fmla="*/ 337023 w 434970"/>
                  <a:gd name="connsiteY26" fmla="*/ 95070 h 95069"/>
                  <a:gd name="connsiteX27" fmla="*/ 354423 w 434970"/>
                  <a:gd name="connsiteY27" fmla="*/ 88759 h 95069"/>
                  <a:gd name="connsiteX28" fmla="*/ 354423 w 434970"/>
                  <a:gd name="connsiteY28" fmla="*/ 93781 h 95069"/>
                  <a:gd name="connsiteX29" fmla="*/ 370534 w 434970"/>
                  <a:gd name="connsiteY29" fmla="*/ 93781 h 95069"/>
                  <a:gd name="connsiteX30" fmla="*/ 370534 w 434970"/>
                  <a:gd name="connsiteY30" fmla="*/ 31301 h 95069"/>
                  <a:gd name="connsiteX31" fmla="*/ 354423 w 434970"/>
                  <a:gd name="connsiteY31" fmla="*/ 31301 h 95069"/>
                  <a:gd name="connsiteX32" fmla="*/ 354423 w 434970"/>
                  <a:gd name="connsiteY32" fmla="*/ 36328 h 95069"/>
                  <a:gd name="connsiteX33" fmla="*/ 385997 w 434970"/>
                  <a:gd name="connsiteY33" fmla="*/ 93781 h 95069"/>
                  <a:gd name="connsiteX34" fmla="*/ 402749 w 434970"/>
                  <a:gd name="connsiteY34" fmla="*/ 93781 h 95069"/>
                  <a:gd name="connsiteX35" fmla="*/ 402749 w 434970"/>
                  <a:gd name="connsiteY35" fmla="*/ 3617 h 95069"/>
                  <a:gd name="connsiteX36" fmla="*/ 385997 w 434970"/>
                  <a:gd name="connsiteY36" fmla="*/ 7996 h 95069"/>
                  <a:gd name="connsiteX37" fmla="*/ 385997 w 434970"/>
                  <a:gd name="connsiteY37" fmla="*/ 93781 h 95069"/>
                  <a:gd name="connsiteX38" fmla="*/ 239717 w 434970"/>
                  <a:gd name="connsiteY38" fmla="*/ 0 h 95069"/>
                  <a:gd name="connsiteX39" fmla="*/ 228765 w 434970"/>
                  <a:gd name="connsiteY39" fmla="*/ 10690 h 95069"/>
                  <a:gd name="connsiteX40" fmla="*/ 239717 w 434970"/>
                  <a:gd name="connsiteY40" fmla="*/ 21387 h 95069"/>
                  <a:gd name="connsiteX41" fmla="*/ 250676 w 434970"/>
                  <a:gd name="connsiteY41" fmla="*/ 10690 h 95069"/>
                  <a:gd name="connsiteX42" fmla="*/ 239717 w 434970"/>
                  <a:gd name="connsiteY42" fmla="*/ 0 h 95069"/>
                  <a:gd name="connsiteX43" fmla="*/ 48332 w 434970"/>
                  <a:gd name="connsiteY43" fmla="*/ 71881 h 95069"/>
                  <a:gd name="connsiteX44" fmla="*/ 33248 w 434970"/>
                  <a:gd name="connsiteY44" fmla="*/ 79608 h 95069"/>
                  <a:gd name="connsiteX45" fmla="*/ 16752 w 434970"/>
                  <a:gd name="connsiteY45" fmla="*/ 62608 h 95069"/>
                  <a:gd name="connsiteX46" fmla="*/ 32870 w 434970"/>
                  <a:gd name="connsiteY46" fmla="*/ 45473 h 95069"/>
                  <a:gd name="connsiteX47" fmla="*/ 48332 w 434970"/>
                  <a:gd name="connsiteY47" fmla="*/ 53201 h 95069"/>
                  <a:gd name="connsiteX48" fmla="*/ 48332 w 434970"/>
                  <a:gd name="connsiteY48" fmla="*/ 71881 h 95069"/>
                  <a:gd name="connsiteX49" fmla="*/ 48973 w 434970"/>
                  <a:gd name="connsiteY49" fmla="*/ 36328 h 95069"/>
                  <a:gd name="connsiteX50" fmla="*/ 30675 w 434970"/>
                  <a:gd name="connsiteY50" fmla="*/ 30018 h 95069"/>
                  <a:gd name="connsiteX51" fmla="*/ 0 w 434970"/>
                  <a:gd name="connsiteY51" fmla="*/ 62608 h 95069"/>
                  <a:gd name="connsiteX52" fmla="*/ 7988 w 434970"/>
                  <a:gd name="connsiteY52" fmla="*/ 84508 h 95069"/>
                  <a:gd name="connsiteX53" fmla="*/ 31574 w 434970"/>
                  <a:gd name="connsiteY53" fmla="*/ 95070 h 95069"/>
                  <a:gd name="connsiteX54" fmla="*/ 48973 w 434970"/>
                  <a:gd name="connsiteY54" fmla="*/ 88759 h 95069"/>
                  <a:gd name="connsiteX55" fmla="*/ 48973 w 434970"/>
                  <a:gd name="connsiteY55" fmla="*/ 93781 h 95069"/>
                  <a:gd name="connsiteX56" fmla="*/ 65085 w 434970"/>
                  <a:gd name="connsiteY56" fmla="*/ 93781 h 95069"/>
                  <a:gd name="connsiteX57" fmla="*/ 65085 w 434970"/>
                  <a:gd name="connsiteY57" fmla="*/ 31301 h 95069"/>
                  <a:gd name="connsiteX58" fmla="*/ 48973 w 434970"/>
                  <a:gd name="connsiteY58" fmla="*/ 31301 h 95069"/>
                  <a:gd name="connsiteX59" fmla="*/ 48973 w 434970"/>
                  <a:gd name="connsiteY59" fmla="*/ 36328 h 95069"/>
                  <a:gd name="connsiteX60" fmla="*/ 80547 w 434970"/>
                  <a:gd name="connsiteY60" fmla="*/ 93781 h 95069"/>
                  <a:gd name="connsiteX61" fmla="*/ 97306 w 434970"/>
                  <a:gd name="connsiteY61" fmla="*/ 93781 h 95069"/>
                  <a:gd name="connsiteX62" fmla="*/ 97306 w 434970"/>
                  <a:gd name="connsiteY62" fmla="*/ 3617 h 95069"/>
                  <a:gd name="connsiteX63" fmla="*/ 80547 w 434970"/>
                  <a:gd name="connsiteY63" fmla="*/ 7996 h 95069"/>
                  <a:gd name="connsiteX64" fmla="*/ 80547 w 434970"/>
                  <a:gd name="connsiteY64" fmla="*/ 93781 h 95069"/>
                  <a:gd name="connsiteX65" fmla="*/ 188934 w 434970"/>
                  <a:gd name="connsiteY65" fmla="*/ 30012 h 95069"/>
                  <a:gd name="connsiteX66" fmla="*/ 166767 w 434970"/>
                  <a:gd name="connsiteY66" fmla="*/ 39810 h 95069"/>
                  <a:gd name="connsiteX67" fmla="*/ 145760 w 434970"/>
                  <a:gd name="connsiteY67" fmla="*/ 30012 h 95069"/>
                  <a:gd name="connsiteX68" fmla="*/ 128874 w 434970"/>
                  <a:gd name="connsiteY68" fmla="*/ 36328 h 95069"/>
                  <a:gd name="connsiteX69" fmla="*/ 128874 w 434970"/>
                  <a:gd name="connsiteY69" fmla="*/ 31307 h 95069"/>
                  <a:gd name="connsiteX70" fmla="*/ 112756 w 434970"/>
                  <a:gd name="connsiteY70" fmla="*/ 31307 h 95069"/>
                  <a:gd name="connsiteX71" fmla="*/ 112756 w 434970"/>
                  <a:gd name="connsiteY71" fmla="*/ 93787 h 95069"/>
                  <a:gd name="connsiteX72" fmla="*/ 129515 w 434970"/>
                  <a:gd name="connsiteY72" fmla="*/ 93787 h 95069"/>
                  <a:gd name="connsiteX73" fmla="*/ 129515 w 434970"/>
                  <a:gd name="connsiteY73" fmla="*/ 53201 h 95069"/>
                  <a:gd name="connsiteX74" fmla="*/ 144079 w 434970"/>
                  <a:gd name="connsiteY74" fmla="*/ 45473 h 95069"/>
                  <a:gd name="connsiteX75" fmla="*/ 153486 w 434970"/>
                  <a:gd name="connsiteY75" fmla="*/ 49340 h 95069"/>
                  <a:gd name="connsiteX76" fmla="*/ 156578 w 434970"/>
                  <a:gd name="connsiteY76" fmla="*/ 60030 h 95069"/>
                  <a:gd name="connsiteX77" fmla="*/ 156578 w 434970"/>
                  <a:gd name="connsiteY77" fmla="*/ 93781 h 95069"/>
                  <a:gd name="connsiteX78" fmla="*/ 173331 w 434970"/>
                  <a:gd name="connsiteY78" fmla="*/ 93781 h 95069"/>
                  <a:gd name="connsiteX79" fmla="*/ 173331 w 434970"/>
                  <a:gd name="connsiteY79" fmla="*/ 60678 h 95069"/>
                  <a:gd name="connsiteX80" fmla="*/ 172817 w 434970"/>
                  <a:gd name="connsiteY80" fmla="*/ 53714 h 95069"/>
                  <a:gd name="connsiteX81" fmla="*/ 187901 w 434970"/>
                  <a:gd name="connsiteY81" fmla="*/ 45467 h 95069"/>
                  <a:gd name="connsiteX82" fmla="*/ 197307 w 434970"/>
                  <a:gd name="connsiteY82" fmla="*/ 49334 h 95069"/>
                  <a:gd name="connsiteX83" fmla="*/ 200406 w 434970"/>
                  <a:gd name="connsiteY83" fmla="*/ 60024 h 95069"/>
                  <a:gd name="connsiteX84" fmla="*/ 200406 w 434970"/>
                  <a:gd name="connsiteY84" fmla="*/ 93774 h 95069"/>
                  <a:gd name="connsiteX85" fmla="*/ 217152 w 434970"/>
                  <a:gd name="connsiteY85" fmla="*/ 93774 h 95069"/>
                  <a:gd name="connsiteX86" fmla="*/ 217152 w 434970"/>
                  <a:gd name="connsiteY86" fmla="*/ 60671 h 95069"/>
                  <a:gd name="connsiteX87" fmla="*/ 210845 w 434970"/>
                  <a:gd name="connsiteY87" fmla="*/ 40055 h 95069"/>
                  <a:gd name="connsiteX88" fmla="*/ 188934 w 434970"/>
                  <a:gd name="connsiteY88" fmla="*/ 30012 h 95069"/>
                  <a:gd name="connsiteX89" fmla="*/ 231344 w 434970"/>
                  <a:gd name="connsiteY89" fmla="*/ 93781 h 95069"/>
                  <a:gd name="connsiteX90" fmla="*/ 248096 w 434970"/>
                  <a:gd name="connsiteY90" fmla="*/ 93781 h 95069"/>
                  <a:gd name="connsiteX91" fmla="*/ 248096 w 434970"/>
                  <a:gd name="connsiteY91" fmla="*/ 31301 h 95069"/>
                  <a:gd name="connsiteX92" fmla="*/ 231344 w 434970"/>
                  <a:gd name="connsiteY92" fmla="*/ 31301 h 95069"/>
                  <a:gd name="connsiteX93" fmla="*/ 231344 w 434970"/>
                  <a:gd name="connsiteY93" fmla="*/ 93781 h 9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34970" h="95069">
                    <a:moveTo>
                      <a:pt x="418218" y="7990"/>
                    </a:moveTo>
                    <a:lnTo>
                      <a:pt x="418218" y="93781"/>
                    </a:lnTo>
                    <a:lnTo>
                      <a:pt x="434970" y="93781"/>
                    </a:lnTo>
                    <a:lnTo>
                      <a:pt x="434970" y="3617"/>
                    </a:lnTo>
                    <a:lnTo>
                      <a:pt x="418218" y="7990"/>
                    </a:lnTo>
                    <a:close/>
                    <a:moveTo>
                      <a:pt x="279670" y="37617"/>
                    </a:moveTo>
                    <a:lnTo>
                      <a:pt x="279670" y="31307"/>
                    </a:lnTo>
                    <a:lnTo>
                      <a:pt x="263565" y="31307"/>
                    </a:lnTo>
                    <a:lnTo>
                      <a:pt x="263565" y="93787"/>
                    </a:lnTo>
                    <a:lnTo>
                      <a:pt x="280306" y="93787"/>
                    </a:lnTo>
                    <a:lnTo>
                      <a:pt x="280306" y="54490"/>
                    </a:lnTo>
                    <a:cubicBezTo>
                      <a:pt x="282365" y="50763"/>
                      <a:pt x="288172" y="45473"/>
                      <a:pt x="295518" y="45473"/>
                    </a:cubicBezTo>
                    <a:cubicBezTo>
                      <a:pt x="297962" y="45473"/>
                      <a:pt x="300413" y="45736"/>
                      <a:pt x="301575" y="46121"/>
                    </a:cubicBezTo>
                    <a:lnTo>
                      <a:pt x="303512" y="30525"/>
                    </a:lnTo>
                    <a:cubicBezTo>
                      <a:pt x="301697" y="30269"/>
                      <a:pt x="300285" y="30012"/>
                      <a:pt x="297834" y="30012"/>
                    </a:cubicBezTo>
                    <a:cubicBezTo>
                      <a:pt x="290237" y="30018"/>
                      <a:pt x="283404" y="32981"/>
                      <a:pt x="279670" y="37617"/>
                    </a:cubicBezTo>
                    <a:moveTo>
                      <a:pt x="353776" y="71881"/>
                    </a:moveTo>
                    <a:cubicBezTo>
                      <a:pt x="350555" y="76517"/>
                      <a:pt x="345005" y="79608"/>
                      <a:pt x="338698" y="79608"/>
                    </a:cubicBezTo>
                    <a:cubicBezTo>
                      <a:pt x="329285" y="79608"/>
                      <a:pt x="322196" y="72394"/>
                      <a:pt x="322196" y="62608"/>
                    </a:cubicBezTo>
                    <a:cubicBezTo>
                      <a:pt x="322196" y="53591"/>
                      <a:pt x="328515" y="45473"/>
                      <a:pt x="338313" y="45473"/>
                    </a:cubicBezTo>
                    <a:cubicBezTo>
                      <a:pt x="344754" y="45473"/>
                      <a:pt x="350297" y="48564"/>
                      <a:pt x="353776" y="53201"/>
                    </a:cubicBezTo>
                    <a:lnTo>
                      <a:pt x="353776" y="71881"/>
                    </a:lnTo>
                    <a:close/>
                    <a:moveTo>
                      <a:pt x="354423" y="36328"/>
                    </a:moveTo>
                    <a:cubicBezTo>
                      <a:pt x="349522" y="32333"/>
                      <a:pt x="343208" y="30018"/>
                      <a:pt x="336124" y="30018"/>
                    </a:cubicBezTo>
                    <a:cubicBezTo>
                      <a:pt x="319110" y="30018"/>
                      <a:pt x="305443" y="44184"/>
                      <a:pt x="305443" y="62608"/>
                    </a:cubicBezTo>
                    <a:cubicBezTo>
                      <a:pt x="305443" y="71117"/>
                      <a:pt x="308536" y="78839"/>
                      <a:pt x="313444" y="84508"/>
                    </a:cubicBezTo>
                    <a:cubicBezTo>
                      <a:pt x="318974" y="90952"/>
                      <a:pt x="327751" y="95070"/>
                      <a:pt x="337023" y="95070"/>
                    </a:cubicBezTo>
                    <a:cubicBezTo>
                      <a:pt x="343337" y="95070"/>
                      <a:pt x="349265" y="93139"/>
                      <a:pt x="354423" y="88759"/>
                    </a:cubicBezTo>
                    <a:lnTo>
                      <a:pt x="354423" y="93781"/>
                    </a:lnTo>
                    <a:lnTo>
                      <a:pt x="370534" y="93781"/>
                    </a:lnTo>
                    <a:lnTo>
                      <a:pt x="370534" y="31301"/>
                    </a:lnTo>
                    <a:lnTo>
                      <a:pt x="354423" y="31301"/>
                    </a:lnTo>
                    <a:lnTo>
                      <a:pt x="354423" y="36328"/>
                    </a:lnTo>
                    <a:close/>
                    <a:moveTo>
                      <a:pt x="385997" y="93781"/>
                    </a:moveTo>
                    <a:lnTo>
                      <a:pt x="402749" y="93781"/>
                    </a:lnTo>
                    <a:lnTo>
                      <a:pt x="402749" y="3617"/>
                    </a:lnTo>
                    <a:lnTo>
                      <a:pt x="385997" y="7996"/>
                    </a:lnTo>
                    <a:lnTo>
                      <a:pt x="385997" y="93781"/>
                    </a:lnTo>
                    <a:close/>
                    <a:moveTo>
                      <a:pt x="239717" y="0"/>
                    </a:moveTo>
                    <a:cubicBezTo>
                      <a:pt x="233660" y="0"/>
                      <a:pt x="228765" y="4643"/>
                      <a:pt x="228765" y="10690"/>
                    </a:cubicBezTo>
                    <a:cubicBezTo>
                      <a:pt x="228765" y="16750"/>
                      <a:pt x="233660" y="21387"/>
                      <a:pt x="239717" y="21387"/>
                    </a:cubicBezTo>
                    <a:cubicBezTo>
                      <a:pt x="245774" y="21387"/>
                      <a:pt x="250676" y="16750"/>
                      <a:pt x="250676" y="10690"/>
                    </a:cubicBezTo>
                    <a:cubicBezTo>
                      <a:pt x="250676" y="4643"/>
                      <a:pt x="245774" y="0"/>
                      <a:pt x="239717" y="0"/>
                    </a:cubicBezTo>
                    <a:moveTo>
                      <a:pt x="48332" y="71881"/>
                    </a:moveTo>
                    <a:cubicBezTo>
                      <a:pt x="45117" y="76517"/>
                      <a:pt x="39568" y="79608"/>
                      <a:pt x="33248" y="79608"/>
                    </a:cubicBezTo>
                    <a:cubicBezTo>
                      <a:pt x="23842" y="79608"/>
                      <a:pt x="16752" y="72394"/>
                      <a:pt x="16752" y="62608"/>
                    </a:cubicBezTo>
                    <a:cubicBezTo>
                      <a:pt x="16752" y="53591"/>
                      <a:pt x="23072" y="45473"/>
                      <a:pt x="32870" y="45473"/>
                    </a:cubicBezTo>
                    <a:cubicBezTo>
                      <a:pt x="39317" y="45473"/>
                      <a:pt x="44860" y="48564"/>
                      <a:pt x="48332" y="53201"/>
                    </a:cubicBezTo>
                    <a:lnTo>
                      <a:pt x="48332" y="71881"/>
                    </a:lnTo>
                    <a:close/>
                    <a:moveTo>
                      <a:pt x="48973" y="36328"/>
                    </a:moveTo>
                    <a:cubicBezTo>
                      <a:pt x="44079" y="32333"/>
                      <a:pt x="37759" y="30018"/>
                      <a:pt x="30675" y="30018"/>
                    </a:cubicBezTo>
                    <a:cubicBezTo>
                      <a:pt x="13660" y="30018"/>
                      <a:pt x="0" y="44184"/>
                      <a:pt x="0" y="62608"/>
                    </a:cubicBezTo>
                    <a:cubicBezTo>
                      <a:pt x="0" y="71117"/>
                      <a:pt x="3092" y="78839"/>
                      <a:pt x="7988" y="84508"/>
                    </a:cubicBezTo>
                    <a:cubicBezTo>
                      <a:pt x="13531" y="90952"/>
                      <a:pt x="22296" y="95070"/>
                      <a:pt x="31574" y="95070"/>
                    </a:cubicBezTo>
                    <a:cubicBezTo>
                      <a:pt x="37887" y="95070"/>
                      <a:pt x="43822" y="93139"/>
                      <a:pt x="48973" y="88759"/>
                    </a:cubicBezTo>
                    <a:lnTo>
                      <a:pt x="48973" y="93781"/>
                    </a:lnTo>
                    <a:lnTo>
                      <a:pt x="65085" y="93781"/>
                    </a:lnTo>
                    <a:lnTo>
                      <a:pt x="65085" y="31301"/>
                    </a:lnTo>
                    <a:lnTo>
                      <a:pt x="48973" y="31301"/>
                    </a:lnTo>
                    <a:lnTo>
                      <a:pt x="48973" y="36328"/>
                    </a:lnTo>
                    <a:close/>
                    <a:moveTo>
                      <a:pt x="80547" y="93781"/>
                    </a:moveTo>
                    <a:lnTo>
                      <a:pt x="97306" y="93781"/>
                    </a:lnTo>
                    <a:lnTo>
                      <a:pt x="97306" y="3617"/>
                    </a:lnTo>
                    <a:lnTo>
                      <a:pt x="80547" y="7996"/>
                    </a:lnTo>
                    <a:lnTo>
                      <a:pt x="80547" y="93781"/>
                    </a:lnTo>
                    <a:close/>
                    <a:moveTo>
                      <a:pt x="188934" y="30012"/>
                    </a:moveTo>
                    <a:cubicBezTo>
                      <a:pt x="179650" y="30012"/>
                      <a:pt x="171791" y="34526"/>
                      <a:pt x="166767" y="39810"/>
                    </a:cubicBezTo>
                    <a:cubicBezTo>
                      <a:pt x="161865" y="33879"/>
                      <a:pt x="154262" y="30012"/>
                      <a:pt x="145760" y="30012"/>
                    </a:cubicBezTo>
                    <a:cubicBezTo>
                      <a:pt x="139704" y="30012"/>
                      <a:pt x="133775" y="31949"/>
                      <a:pt x="128874" y="36328"/>
                    </a:cubicBezTo>
                    <a:lnTo>
                      <a:pt x="128874" y="31307"/>
                    </a:lnTo>
                    <a:lnTo>
                      <a:pt x="112756" y="31307"/>
                    </a:lnTo>
                    <a:lnTo>
                      <a:pt x="112756" y="93787"/>
                    </a:lnTo>
                    <a:lnTo>
                      <a:pt x="129515" y="93787"/>
                    </a:lnTo>
                    <a:lnTo>
                      <a:pt x="129515" y="53201"/>
                    </a:lnTo>
                    <a:cubicBezTo>
                      <a:pt x="131831" y="50250"/>
                      <a:pt x="136996" y="45473"/>
                      <a:pt x="144079" y="45473"/>
                    </a:cubicBezTo>
                    <a:cubicBezTo>
                      <a:pt x="147294" y="45473"/>
                      <a:pt x="150907" y="46506"/>
                      <a:pt x="153486" y="49340"/>
                    </a:cubicBezTo>
                    <a:cubicBezTo>
                      <a:pt x="155417" y="51527"/>
                      <a:pt x="156578" y="54361"/>
                      <a:pt x="156578" y="60030"/>
                    </a:cubicBezTo>
                    <a:lnTo>
                      <a:pt x="156578" y="93781"/>
                    </a:lnTo>
                    <a:lnTo>
                      <a:pt x="173331" y="93781"/>
                    </a:lnTo>
                    <a:lnTo>
                      <a:pt x="173331" y="60678"/>
                    </a:lnTo>
                    <a:cubicBezTo>
                      <a:pt x="173331" y="58100"/>
                      <a:pt x="173074" y="55772"/>
                      <a:pt x="172817" y="53714"/>
                    </a:cubicBezTo>
                    <a:cubicBezTo>
                      <a:pt x="175011" y="50501"/>
                      <a:pt x="180677" y="45467"/>
                      <a:pt x="187901" y="45467"/>
                    </a:cubicBezTo>
                    <a:cubicBezTo>
                      <a:pt x="191116" y="45467"/>
                      <a:pt x="194728" y="46499"/>
                      <a:pt x="197307" y="49334"/>
                    </a:cubicBezTo>
                    <a:cubicBezTo>
                      <a:pt x="199239" y="51521"/>
                      <a:pt x="200406" y="54355"/>
                      <a:pt x="200406" y="60024"/>
                    </a:cubicBezTo>
                    <a:lnTo>
                      <a:pt x="200406" y="93774"/>
                    </a:lnTo>
                    <a:lnTo>
                      <a:pt x="217152" y="93774"/>
                    </a:lnTo>
                    <a:lnTo>
                      <a:pt x="217152" y="60671"/>
                    </a:lnTo>
                    <a:cubicBezTo>
                      <a:pt x="217152" y="51392"/>
                      <a:pt x="214830" y="44954"/>
                      <a:pt x="210845" y="40055"/>
                    </a:cubicBezTo>
                    <a:cubicBezTo>
                      <a:pt x="205821" y="33879"/>
                      <a:pt x="197582" y="30012"/>
                      <a:pt x="188934" y="30012"/>
                    </a:cubicBezTo>
                    <a:moveTo>
                      <a:pt x="231344" y="93781"/>
                    </a:moveTo>
                    <a:lnTo>
                      <a:pt x="248096" y="93781"/>
                    </a:lnTo>
                    <a:lnTo>
                      <a:pt x="248096" y="31301"/>
                    </a:lnTo>
                    <a:lnTo>
                      <a:pt x="231344" y="31301"/>
                    </a:lnTo>
                    <a:lnTo>
                      <a:pt x="231344" y="93781"/>
                    </a:lnTo>
                    <a:close/>
                  </a:path>
                </a:pathLst>
              </a:custGeom>
              <a:solidFill>
                <a:schemeClr val="tx2"/>
              </a:solidFill>
              <a:ln w="61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srgbClr val="6F6F6F"/>
                  </a:solidFill>
                  <a:effectLst/>
                  <a:uLnTx/>
                  <a:uFillTx/>
                  <a:latin typeface="Arial"/>
                  <a:ea typeface="+mn-ea"/>
                  <a:cs typeface="+mn-cs"/>
                </a:endParaRPr>
              </a:p>
            </p:txBody>
          </p:sp>
        </p:grpSp>
        <p:sp>
          <p:nvSpPr>
            <p:cNvPr id="17" name="Redondear rectángulo de una esquina 16">
              <a:extLst>
                <a:ext uri="{FF2B5EF4-FFF2-40B4-BE49-F238E27FC236}">
                  <a16:creationId xmlns:a16="http://schemas.microsoft.com/office/drawing/2014/main" id="{2FB84212-BBB9-7249-A458-A9941132C575}"/>
                </a:ext>
              </a:extLst>
            </p:cNvPr>
            <p:cNvSpPr/>
            <p:nvPr/>
          </p:nvSpPr>
          <p:spPr>
            <a:xfrm flipV="1">
              <a:off x="213360" y="314960"/>
              <a:ext cx="8727440" cy="4551680"/>
            </a:xfrm>
            <a:prstGeom prst="round1Rect">
              <a:avLst>
                <a:gd name="adj" fmla="val 11980"/>
              </a:avLst>
            </a:pr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8" name="Grupo 17">
              <a:extLst>
                <a:ext uri="{FF2B5EF4-FFF2-40B4-BE49-F238E27FC236}">
                  <a16:creationId xmlns:a16="http://schemas.microsoft.com/office/drawing/2014/main" id="{9A0F6F7D-F76C-DF4F-8B6D-3A97AD255DB5}"/>
                </a:ext>
              </a:extLst>
            </p:cNvPr>
            <p:cNvGrpSpPr/>
            <p:nvPr/>
          </p:nvGrpSpPr>
          <p:grpSpPr>
            <a:xfrm>
              <a:off x="483338" y="574159"/>
              <a:ext cx="1334830" cy="413518"/>
              <a:chOff x="7785861" y="4639396"/>
              <a:chExt cx="1111660" cy="344382"/>
            </a:xfrm>
          </p:grpSpPr>
          <p:sp>
            <p:nvSpPr>
              <p:cNvPr id="19" name="Forma libre 18">
                <a:extLst>
                  <a:ext uri="{FF2B5EF4-FFF2-40B4-BE49-F238E27FC236}">
                    <a16:creationId xmlns:a16="http://schemas.microsoft.com/office/drawing/2014/main" id="{F61FD350-7384-FC4E-A8FA-1FE760EAEEFB}"/>
                  </a:ext>
                </a:extLst>
              </p:cNvPr>
              <p:cNvSpPr/>
              <p:nvPr/>
            </p:nvSpPr>
            <p:spPr>
              <a:xfrm>
                <a:off x="7785861" y="4639396"/>
                <a:ext cx="256158" cy="344382"/>
              </a:xfrm>
              <a:custGeom>
                <a:avLst/>
                <a:gdLst>
                  <a:gd name="connsiteX0" fmla="*/ 107295 w 139455"/>
                  <a:gd name="connsiteY0" fmla="*/ 11790 h 187485"/>
                  <a:gd name="connsiteX1" fmla="*/ 107295 w 139455"/>
                  <a:gd name="connsiteY1" fmla="*/ 0 h 187485"/>
                  <a:gd name="connsiteX2" fmla="*/ 46294 w 139455"/>
                  <a:gd name="connsiteY2" fmla="*/ 32046 h 187485"/>
                  <a:gd name="connsiteX3" fmla="*/ 39296 w 139455"/>
                  <a:gd name="connsiteY3" fmla="*/ 43610 h 187485"/>
                  <a:gd name="connsiteX4" fmla="*/ 39296 w 139455"/>
                  <a:gd name="connsiteY4" fmla="*/ 55400 h 187485"/>
                  <a:gd name="connsiteX5" fmla="*/ 100310 w 139455"/>
                  <a:gd name="connsiteY5" fmla="*/ 23353 h 187485"/>
                  <a:gd name="connsiteX6" fmla="*/ 107295 w 139455"/>
                  <a:gd name="connsiteY6" fmla="*/ 11790 h 187485"/>
                  <a:gd name="connsiteX7" fmla="*/ 107466 w 139455"/>
                  <a:gd name="connsiteY7" fmla="*/ 39279 h 187485"/>
                  <a:gd name="connsiteX8" fmla="*/ 46459 w 139455"/>
                  <a:gd name="connsiteY8" fmla="*/ 71325 h 187485"/>
                  <a:gd name="connsiteX9" fmla="*/ 39466 w 139455"/>
                  <a:gd name="connsiteY9" fmla="*/ 82889 h 187485"/>
                  <a:gd name="connsiteX10" fmla="*/ 39466 w 139455"/>
                  <a:gd name="connsiteY10" fmla="*/ 94678 h 187485"/>
                  <a:gd name="connsiteX11" fmla="*/ 100475 w 139455"/>
                  <a:gd name="connsiteY11" fmla="*/ 62638 h 187485"/>
                  <a:gd name="connsiteX12" fmla="*/ 107466 w 139455"/>
                  <a:gd name="connsiteY12" fmla="*/ 51069 h 187485"/>
                  <a:gd name="connsiteX13" fmla="*/ 107466 w 139455"/>
                  <a:gd name="connsiteY13" fmla="*/ 39279 h 187485"/>
                  <a:gd name="connsiteX14" fmla="*/ 39466 w 139455"/>
                  <a:gd name="connsiteY14" fmla="*/ 122167 h 187485"/>
                  <a:gd name="connsiteX15" fmla="*/ 39466 w 139455"/>
                  <a:gd name="connsiteY15" fmla="*/ 133951 h 187485"/>
                  <a:gd name="connsiteX16" fmla="*/ 100475 w 139455"/>
                  <a:gd name="connsiteY16" fmla="*/ 101905 h 187485"/>
                  <a:gd name="connsiteX17" fmla="*/ 107466 w 139455"/>
                  <a:gd name="connsiteY17" fmla="*/ 90347 h 187485"/>
                  <a:gd name="connsiteX18" fmla="*/ 107466 w 139455"/>
                  <a:gd name="connsiteY18" fmla="*/ 78558 h 187485"/>
                  <a:gd name="connsiteX19" fmla="*/ 46459 w 139455"/>
                  <a:gd name="connsiteY19" fmla="*/ 110598 h 187485"/>
                  <a:gd name="connsiteX20" fmla="*/ 39466 w 139455"/>
                  <a:gd name="connsiteY20" fmla="*/ 122167 h 187485"/>
                  <a:gd name="connsiteX21" fmla="*/ 135911 w 139455"/>
                  <a:gd name="connsiteY21" fmla="*/ 95809 h 187485"/>
                  <a:gd name="connsiteX22" fmla="*/ 133008 w 139455"/>
                  <a:gd name="connsiteY22" fmla="*/ 94672 h 187485"/>
                  <a:gd name="connsiteX23" fmla="*/ 121920 w 139455"/>
                  <a:gd name="connsiteY23" fmla="*/ 100488 h 187485"/>
                  <a:gd name="connsiteX24" fmla="*/ 120729 w 139455"/>
                  <a:gd name="connsiteY24" fmla="*/ 103347 h 187485"/>
                  <a:gd name="connsiteX25" fmla="*/ 122428 w 139455"/>
                  <a:gd name="connsiteY25" fmla="*/ 123475 h 187485"/>
                  <a:gd name="connsiteX26" fmla="*/ 73087 w 139455"/>
                  <a:gd name="connsiteY26" fmla="*/ 170658 h 187485"/>
                  <a:gd name="connsiteX27" fmla="*/ 16725 w 139455"/>
                  <a:gd name="connsiteY27" fmla="*/ 117788 h 187485"/>
                  <a:gd name="connsiteX28" fmla="*/ 24499 w 139455"/>
                  <a:gd name="connsiteY28" fmla="*/ 90170 h 187485"/>
                  <a:gd name="connsiteX29" fmla="*/ 24602 w 139455"/>
                  <a:gd name="connsiteY29" fmla="*/ 87171 h 187485"/>
                  <a:gd name="connsiteX30" fmla="*/ 18094 w 139455"/>
                  <a:gd name="connsiteY30" fmla="*/ 75345 h 187485"/>
                  <a:gd name="connsiteX31" fmla="*/ 14640 w 139455"/>
                  <a:gd name="connsiteY31" fmla="*/ 75088 h 187485"/>
                  <a:gd name="connsiteX32" fmla="*/ 94 w 139455"/>
                  <a:gd name="connsiteY32" fmla="*/ 121483 h 187485"/>
                  <a:gd name="connsiteX33" fmla="*/ 66994 w 139455"/>
                  <a:gd name="connsiteY33" fmla="*/ 187433 h 187485"/>
                  <a:gd name="connsiteX34" fmla="*/ 139455 w 139455"/>
                  <a:gd name="connsiteY34" fmla="*/ 117794 h 187485"/>
                  <a:gd name="connsiteX35" fmla="*/ 135911 w 139455"/>
                  <a:gd name="connsiteY35" fmla="*/ 95809 h 18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55" h="187485">
                    <a:moveTo>
                      <a:pt x="107295" y="11790"/>
                    </a:moveTo>
                    <a:lnTo>
                      <a:pt x="107295" y="0"/>
                    </a:lnTo>
                    <a:lnTo>
                      <a:pt x="46294" y="32046"/>
                    </a:lnTo>
                    <a:cubicBezTo>
                      <a:pt x="41997" y="34300"/>
                      <a:pt x="39296" y="38760"/>
                      <a:pt x="39296" y="43610"/>
                    </a:cubicBezTo>
                    <a:lnTo>
                      <a:pt x="39296" y="55400"/>
                    </a:lnTo>
                    <a:lnTo>
                      <a:pt x="100310" y="23353"/>
                    </a:lnTo>
                    <a:cubicBezTo>
                      <a:pt x="104612" y="21093"/>
                      <a:pt x="107295" y="16640"/>
                      <a:pt x="107295" y="11790"/>
                    </a:cubicBezTo>
                    <a:moveTo>
                      <a:pt x="107466" y="39279"/>
                    </a:moveTo>
                    <a:lnTo>
                      <a:pt x="46459" y="71325"/>
                    </a:lnTo>
                    <a:cubicBezTo>
                      <a:pt x="42168" y="73585"/>
                      <a:pt x="39466" y="78038"/>
                      <a:pt x="39466" y="82889"/>
                    </a:cubicBezTo>
                    <a:lnTo>
                      <a:pt x="39466" y="94678"/>
                    </a:lnTo>
                    <a:lnTo>
                      <a:pt x="100475" y="62638"/>
                    </a:lnTo>
                    <a:cubicBezTo>
                      <a:pt x="104771" y="60378"/>
                      <a:pt x="107466" y="55919"/>
                      <a:pt x="107466" y="51069"/>
                    </a:cubicBezTo>
                    <a:lnTo>
                      <a:pt x="107466" y="39279"/>
                    </a:lnTo>
                    <a:close/>
                    <a:moveTo>
                      <a:pt x="39466" y="122167"/>
                    </a:moveTo>
                    <a:lnTo>
                      <a:pt x="39466" y="133951"/>
                    </a:lnTo>
                    <a:lnTo>
                      <a:pt x="100475" y="101905"/>
                    </a:lnTo>
                    <a:cubicBezTo>
                      <a:pt x="104771" y="99651"/>
                      <a:pt x="107466" y="95198"/>
                      <a:pt x="107466" y="90347"/>
                    </a:cubicBezTo>
                    <a:lnTo>
                      <a:pt x="107466" y="78558"/>
                    </a:lnTo>
                    <a:lnTo>
                      <a:pt x="46459" y="110598"/>
                    </a:lnTo>
                    <a:cubicBezTo>
                      <a:pt x="42162" y="112864"/>
                      <a:pt x="39466" y="117317"/>
                      <a:pt x="39466" y="122167"/>
                    </a:cubicBezTo>
                    <a:moveTo>
                      <a:pt x="135911" y="95809"/>
                    </a:moveTo>
                    <a:cubicBezTo>
                      <a:pt x="135520" y="94617"/>
                      <a:pt x="134126" y="94086"/>
                      <a:pt x="133008" y="94672"/>
                    </a:cubicBezTo>
                    <a:lnTo>
                      <a:pt x="121920" y="100488"/>
                    </a:lnTo>
                    <a:cubicBezTo>
                      <a:pt x="120888" y="101038"/>
                      <a:pt x="120411" y="102223"/>
                      <a:pt x="120729" y="103347"/>
                    </a:cubicBezTo>
                    <a:cubicBezTo>
                      <a:pt x="122514" y="109651"/>
                      <a:pt x="123174" y="116438"/>
                      <a:pt x="122428" y="123475"/>
                    </a:cubicBezTo>
                    <a:cubicBezTo>
                      <a:pt x="119739" y="148942"/>
                      <a:pt x="98653" y="169082"/>
                      <a:pt x="73087" y="170658"/>
                    </a:cubicBezTo>
                    <a:cubicBezTo>
                      <a:pt x="42290" y="172564"/>
                      <a:pt x="16725" y="148154"/>
                      <a:pt x="16725" y="117788"/>
                    </a:cubicBezTo>
                    <a:cubicBezTo>
                      <a:pt x="16725" y="107665"/>
                      <a:pt x="19572" y="98203"/>
                      <a:pt x="24499" y="90170"/>
                    </a:cubicBezTo>
                    <a:cubicBezTo>
                      <a:pt x="25061" y="89248"/>
                      <a:pt x="25116" y="88112"/>
                      <a:pt x="24602" y="87171"/>
                    </a:cubicBezTo>
                    <a:lnTo>
                      <a:pt x="18094" y="75345"/>
                    </a:lnTo>
                    <a:cubicBezTo>
                      <a:pt x="17372" y="74037"/>
                      <a:pt x="15557" y="73915"/>
                      <a:pt x="14640" y="75088"/>
                    </a:cubicBezTo>
                    <a:cubicBezTo>
                      <a:pt x="4782" y="87782"/>
                      <a:pt x="-804" y="103964"/>
                      <a:pt x="94" y="121483"/>
                    </a:cubicBezTo>
                    <a:cubicBezTo>
                      <a:pt x="1953" y="157213"/>
                      <a:pt x="31228" y="186064"/>
                      <a:pt x="66994" y="187433"/>
                    </a:cubicBezTo>
                    <a:cubicBezTo>
                      <a:pt x="106751" y="188953"/>
                      <a:pt x="139455" y="157189"/>
                      <a:pt x="139455" y="117794"/>
                    </a:cubicBezTo>
                    <a:cubicBezTo>
                      <a:pt x="139455" y="110103"/>
                      <a:pt x="138209" y="102711"/>
                      <a:pt x="135911" y="95809"/>
                    </a:cubicBezTo>
                  </a:path>
                </a:pathLst>
              </a:custGeom>
              <a:solidFill>
                <a:schemeClr val="accent2"/>
              </a:solidFill>
              <a:ln w="61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srgbClr val="6F6F6F"/>
                  </a:solidFill>
                  <a:effectLst/>
                  <a:uLnTx/>
                  <a:uFillTx/>
                  <a:latin typeface="Arial"/>
                  <a:ea typeface="+mn-ea"/>
                  <a:cs typeface="+mn-cs"/>
                </a:endParaRPr>
              </a:p>
            </p:txBody>
          </p:sp>
          <p:sp>
            <p:nvSpPr>
              <p:cNvPr id="20" name="Forma libre 19">
                <a:extLst>
                  <a:ext uri="{FF2B5EF4-FFF2-40B4-BE49-F238E27FC236}">
                    <a16:creationId xmlns:a16="http://schemas.microsoft.com/office/drawing/2014/main" id="{4C866C15-9DA1-4244-A58E-93E1550697A8}"/>
                  </a:ext>
                </a:extLst>
              </p:cNvPr>
              <p:cNvSpPr/>
              <p:nvPr/>
            </p:nvSpPr>
            <p:spPr>
              <a:xfrm>
                <a:off x="8098546" y="4754028"/>
                <a:ext cx="798975" cy="174628"/>
              </a:xfrm>
              <a:custGeom>
                <a:avLst/>
                <a:gdLst>
                  <a:gd name="connsiteX0" fmla="*/ 418218 w 434970"/>
                  <a:gd name="connsiteY0" fmla="*/ 7990 h 95069"/>
                  <a:gd name="connsiteX1" fmla="*/ 418218 w 434970"/>
                  <a:gd name="connsiteY1" fmla="*/ 93781 h 95069"/>
                  <a:gd name="connsiteX2" fmla="*/ 434970 w 434970"/>
                  <a:gd name="connsiteY2" fmla="*/ 93781 h 95069"/>
                  <a:gd name="connsiteX3" fmla="*/ 434970 w 434970"/>
                  <a:gd name="connsiteY3" fmla="*/ 3617 h 95069"/>
                  <a:gd name="connsiteX4" fmla="*/ 418218 w 434970"/>
                  <a:gd name="connsiteY4" fmla="*/ 7990 h 95069"/>
                  <a:gd name="connsiteX5" fmla="*/ 279670 w 434970"/>
                  <a:gd name="connsiteY5" fmla="*/ 37617 h 95069"/>
                  <a:gd name="connsiteX6" fmla="*/ 279670 w 434970"/>
                  <a:gd name="connsiteY6" fmla="*/ 31307 h 95069"/>
                  <a:gd name="connsiteX7" fmla="*/ 263565 w 434970"/>
                  <a:gd name="connsiteY7" fmla="*/ 31307 h 95069"/>
                  <a:gd name="connsiteX8" fmla="*/ 263565 w 434970"/>
                  <a:gd name="connsiteY8" fmla="*/ 93787 h 95069"/>
                  <a:gd name="connsiteX9" fmla="*/ 280306 w 434970"/>
                  <a:gd name="connsiteY9" fmla="*/ 93787 h 95069"/>
                  <a:gd name="connsiteX10" fmla="*/ 280306 w 434970"/>
                  <a:gd name="connsiteY10" fmla="*/ 54490 h 95069"/>
                  <a:gd name="connsiteX11" fmla="*/ 295518 w 434970"/>
                  <a:gd name="connsiteY11" fmla="*/ 45473 h 95069"/>
                  <a:gd name="connsiteX12" fmla="*/ 301575 w 434970"/>
                  <a:gd name="connsiteY12" fmla="*/ 46121 h 95069"/>
                  <a:gd name="connsiteX13" fmla="*/ 303512 w 434970"/>
                  <a:gd name="connsiteY13" fmla="*/ 30525 h 95069"/>
                  <a:gd name="connsiteX14" fmla="*/ 297834 w 434970"/>
                  <a:gd name="connsiteY14" fmla="*/ 30012 h 95069"/>
                  <a:gd name="connsiteX15" fmla="*/ 279670 w 434970"/>
                  <a:gd name="connsiteY15" fmla="*/ 37617 h 95069"/>
                  <a:gd name="connsiteX16" fmla="*/ 353776 w 434970"/>
                  <a:gd name="connsiteY16" fmla="*/ 71881 h 95069"/>
                  <a:gd name="connsiteX17" fmla="*/ 338698 w 434970"/>
                  <a:gd name="connsiteY17" fmla="*/ 79608 h 95069"/>
                  <a:gd name="connsiteX18" fmla="*/ 322196 w 434970"/>
                  <a:gd name="connsiteY18" fmla="*/ 62608 h 95069"/>
                  <a:gd name="connsiteX19" fmla="*/ 338313 w 434970"/>
                  <a:gd name="connsiteY19" fmla="*/ 45473 h 95069"/>
                  <a:gd name="connsiteX20" fmla="*/ 353776 w 434970"/>
                  <a:gd name="connsiteY20" fmla="*/ 53201 h 95069"/>
                  <a:gd name="connsiteX21" fmla="*/ 353776 w 434970"/>
                  <a:gd name="connsiteY21" fmla="*/ 71881 h 95069"/>
                  <a:gd name="connsiteX22" fmla="*/ 354423 w 434970"/>
                  <a:gd name="connsiteY22" fmla="*/ 36328 h 95069"/>
                  <a:gd name="connsiteX23" fmla="*/ 336124 w 434970"/>
                  <a:gd name="connsiteY23" fmla="*/ 30018 h 95069"/>
                  <a:gd name="connsiteX24" fmla="*/ 305443 w 434970"/>
                  <a:gd name="connsiteY24" fmla="*/ 62608 h 95069"/>
                  <a:gd name="connsiteX25" fmla="*/ 313444 w 434970"/>
                  <a:gd name="connsiteY25" fmla="*/ 84508 h 95069"/>
                  <a:gd name="connsiteX26" fmla="*/ 337023 w 434970"/>
                  <a:gd name="connsiteY26" fmla="*/ 95070 h 95069"/>
                  <a:gd name="connsiteX27" fmla="*/ 354423 w 434970"/>
                  <a:gd name="connsiteY27" fmla="*/ 88759 h 95069"/>
                  <a:gd name="connsiteX28" fmla="*/ 354423 w 434970"/>
                  <a:gd name="connsiteY28" fmla="*/ 93781 h 95069"/>
                  <a:gd name="connsiteX29" fmla="*/ 370534 w 434970"/>
                  <a:gd name="connsiteY29" fmla="*/ 93781 h 95069"/>
                  <a:gd name="connsiteX30" fmla="*/ 370534 w 434970"/>
                  <a:gd name="connsiteY30" fmla="*/ 31301 h 95069"/>
                  <a:gd name="connsiteX31" fmla="*/ 354423 w 434970"/>
                  <a:gd name="connsiteY31" fmla="*/ 31301 h 95069"/>
                  <a:gd name="connsiteX32" fmla="*/ 354423 w 434970"/>
                  <a:gd name="connsiteY32" fmla="*/ 36328 h 95069"/>
                  <a:gd name="connsiteX33" fmla="*/ 385997 w 434970"/>
                  <a:gd name="connsiteY33" fmla="*/ 93781 h 95069"/>
                  <a:gd name="connsiteX34" fmla="*/ 402749 w 434970"/>
                  <a:gd name="connsiteY34" fmla="*/ 93781 h 95069"/>
                  <a:gd name="connsiteX35" fmla="*/ 402749 w 434970"/>
                  <a:gd name="connsiteY35" fmla="*/ 3617 h 95069"/>
                  <a:gd name="connsiteX36" fmla="*/ 385997 w 434970"/>
                  <a:gd name="connsiteY36" fmla="*/ 7996 h 95069"/>
                  <a:gd name="connsiteX37" fmla="*/ 385997 w 434970"/>
                  <a:gd name="connsiteY37" fmla="*/ 93781 h 95069"/>
                  <a:gd name="connsiteX38" fmla="*/ 239717 w 434970"/>
                  <a:gd name="connsiteY38" fmla="*/ 0 h 95069"/>
                  <a:gd name="connsiteX39" fmla="*/ 228765 w 434970"/>
                  <a:gd name="connsiteY39" fmla="*/ 10690 h 95069"/>
                  <a:gd name="connsiteX40" fmla="*/ 239717 w 434970"/>
                  <a:gd name="connsiteY40" fmla="*/ 21387 h 95069"/>
                  <a:gd name="connsiteX41" fmla="*/ 250676 w 434970"/>
                  <a:gd name="connsiteY41" fmla="*/ 10690 h 95069"/>
                  <a:gd name="connsiteX42" fmla="*/ 239717 w 434970"/>
                  <a:gd name="connsiteY42" fmla="*/ 0 h 95069"/>
                  <a:gd name="connsiteX43" fmla="*/ 48332 w 434970"/>
                  <a:gd name="connsiteY43" fmla="*/ 71881 h 95069"/>
                  <a:gd name="connsiteX44" fmla="*/ 33248 w 434970"/>
                  <a:gd name="connsiteY44" fmla="*/ 79608 h 95069"/>
                  <a:gd name="connsiteX45" fmla="*/ 16752 w 434970"/>
                  <a:gd name="connsiteY45" fmla="*/ 62608 h 95069"/>
                  <a:gd name="connsiteX46" fmla="*/ 32870 w 434970"/>
                  <a:gd name="connsiteY46" fmla="*/ 45473 h 95069"/>
                  <a:gd name="connsiteX47" fmla="*/ 48332 w 434970"/>
                  <a:gd name="connsiteY47" fmla="*/ 53201 h 95069"/>
                  <a:gd name="connsiteX48" fmla="*/ 48332 w 434970"/>
                  <a:gd name="connsiteY48" fmla="*/ 71881 h 95069"/>
                  <a:gd name="connsiteX49" fmla="*/ 48973 w 434970"/>
                  <a:gd name="connsiteY49" fmla="*/ 36328 h 95069"/>
                  <a:gd name="connsiteX50" fmla="*/ 30675 w 434970"/>
                  <a:gd name="connsiteY50" fmla="*/ 30018 h 95069"/>
                  <a:gd name="connsiteX51" fmla="*/ 0 w 434970"/>
                  <a:gd name="connsiteY51" fmla="*/ 62608 h 95069"/>
                  <a:gd name="connsiteX52" fmla="*/ 7988 w 434970"/>
                  <a:gd name="connsiteY52" fmla="*/ 84508 h 95069"/>
                  <a:gd name="connsiteX53" fmla="*/ 31574 w 434970"/>
                  <a:gd name="connsiteY53" fmla="*/ 95070 h 95069"/>
                  <a:gd name="connsiteX54" fmla="*/ 48973 w 434970"/>
                  <a:gd name="connsiteY54" fmla="*/ 88759 h 95069"/>
                  <a:gd name="connsiteX55" fmla="*/ 48973 w 434970"/>
                  <a:gd name="connsiteY55" fmla="*/ 93781 h 95069"/>
                  <a:gd name="connsiteX56" fmla="*/ 65085 w 434970"/>
                  <a:gd name="connsiteY56" fmla="*/ 93781 h 95069"/>
                  <a:gd name="connsiteX57" fmla="*/ 65085 w 434970"/>
                  <a:gd name="connsiteY57" fmla="*/ 31301 h 95069"/>
                  <a:gd name="connsiteX58" fmla="*/ 48973 w 434970"/>
                  <a:gd name="connsiteY58" fmla="*/ 31301 h 95069"/>
                  <a:gd name="connsiteX59" fmla="*/ 48973 w 434970"/>
                  <a:gd name="connsiteY59" fmla="*/ 36328 h 95069"/>
                  <a:gd name="connsiteX60" fmla="*/ 80547 w 434970"/>
                  <a:gd name="connsiteY60" fmla="*/ 93781 h 95069"/>
                  <a:gd name="connsiteX61" fmla="*/ 97306 w 434970"/>
                  <a:gd name="connsiteY61" fmla="*/ 93781 h 95069"/>
                  <a:gd name="connsiteX62" fmla="*/ 97306 w 434970"/>
                  <a:gd name="connsiteY62" fmla="*/ 3617 h 95069"/>
                  <a:gd name="connsiteX63" fmla="*/ 80547 w 434970"/>
                  <a:gd name="connsiteY63" fmla="*/ 7996 h 95069"/>
                  <a:gd name="connsiteX64" fmla="*/ 80547 w 434970"/>
                  <a:gd name="connsiteY64" fmla="*/ 93781 h 95069"/>
                  <a:gd name="connsiteX65" fmla="*/ 188934 w 434970"/>
                  <a:gd name="connsiteY65" fmla="*/ 30012 h 95069"/>
                  <a:gd name="connsiteX66" fmla="*/ 166767 w 434970"/>
                  <a:gd name="connsiteY66" fmla="*/ 39810 h 95069"/>
                  <a:gd name="connsiteX67" fmla="*/ 145760 w 434970"/>
                  <a:gd name="connsiteY67" fmla="*/ 30012 h 95069"/>
                  <a:gd name="connsiteX68" fmla="*/ 128874 w 434970"/>
                  <a:gd name="connsiteY68" fmla="*/ 36328 h 95069"/>
                  <a:gd name="connsiteX69" fmla="*/ 128874 w 434970"/>
                  <a:gd name="connsiteY69" fmla="*/ 31307 h 95069"/>
                  <a:gd name="connsiteX70" fmla="*/ 112756 w 434970"/>
                  <a:gd name="connsiteY70" fmla="*/ 31307 h 95069"/>
                  <a:gd name="connsiteX71" fmla="*/ 112756 w 434970"/>
                  <a:gd name="connsiteY71" fmla="*/ 93787 h 95069"/>
                  <a:gd name="connsiteX72" fmla="*/ 129515 w 434970"/>
                  <a:gd name="connsiteY72" fmla="*/ 93787 h 95069"/>
                  <a:gd name="connsiteX73" fmla="*/ 129515 w 434970"/>
                  <a:gd name="connsiteY73" fmla="*/ 53201 h 95069"/>
                  <a:gd name="connsiteX74" fmla="*/ 144079 w 434970"/>
                  <a:gd name="connsiteY74" fmla="*/ 45473 h 95069"/>
                  <a:gd name="connsiteX75" fmla="*/ 153486 w 434970"/>
                  <a:gd name="connsiteY75" fmla="*/ 49340 h 95069"/>
                  <a:gd name="connsiteX76" fmla="*/ 156578 w 434970"/>
                  <a:gd name="connsiteY76" fmla="*/ 60030 h 95069"/>
                  <a:gd name="connsiteX77" fmla="*/ 156578 w 434970"/>
                  <a:gd name="connsiteY77" fmla="*/ 93781 h 95069"/>
                  <a:gd name="connsiteX78" fmla="*/ 173331 w 434970"/>
                  <a:gd name="connsiteY78" fmla="*/ 93781 h 95069"/>
                  <a:gd name="connsiteX79" fmla="*/ 173331 w 434970"/>
                  <a:gd name="connsiteY79" fmla="*/ 60678 h 95069"/>
                  <a:gd name="connsiteX80" fmla="*/ 172817 w 434970"/>
                  <a:gd name="connsiteY80" fmla="*/ 53714 h 95069"/>
                  <a:gd name="connsiteX81" fmla="*/ 187901 w 434970"/>
                  <a:gd name="connsiteY81" fmla="*/ 45467 h 95069"/>
                  <a:gd name="connsiteX82" fmla="*/ 197307 w 434970"/>
                  <a:gd name="connsiteY82" fmla="*/ 49334 h 95069"/>
                  <a:gd name="connsiteX83" fmla="*/ 200406 w 434970"/>
                  <a:gd name="connsiteY83" fmla="*/ 60024 h 95069"/>
                  <a:gd name="connsiteX84" fmla="*/ 200406 w 434970"/>
                  <a:gd name="connsiteY84" fmla="*/ 93774 h 95069"/>
                  <a:gd name="connsiteX85" fmla="*/ 217152 w 434970"/>
                  <a:gd name="connsiteY85" fmla="*/ 93774 h 95069"/>
                  <a:gd name="connsiteX86" fmla="*/ 217152 w 434970"/>
                  <a:gd name="connsiteY86" fmla="*/ 60671 h 95069"/>
                  <a:gd name="connsiteX87" fmla="*/ 210845 w 434970"/>
                  <a:gd name="connsiteY87" fmla="*/ 40055 h 95069"/>
                  <a:gd name="connsiteX88" fmla="*/ 188934 w 434970"/>
                  <a:gd name="connsiteY88" fmla="*/ 30012 h 95069"/>
                  <a:gd name="connsiteX89" fmla="*/ 231344 w 434970"/>
                  <a:gd name="connsiteY89" fmla="*/ 93781 h 95069"/>
                  <a:gd name="connsiteX90" fmla="*/ 248096 w 434970"/>
                  <a:gd name="connsiteY90" fmla="*/ 93781 h 95069"/>
                  <a:gd name="connsiteX91" fmla="*/ 248096 w 434970"/>
                  <a:gd name="connsiteY91" fmla="*/ 31301 h 95069"/>
                  <a:gd name="connsiteX92" fmla="*/ 231344 w 434970"/>
                  <a:gd name="connsiteY92" fmla="*/ 31301 h 95069"/>
                  <a:gd name="connsiteX93" fmla="*/ 231344 w 434970"/>
                  <a:gd name="connsiteY93" fmla="*/ 93781 h 9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34970" h="95069">
                    <a:moveTo>
                      <a:pt x="418218" y="7990"/>
                    </a:moveTo>
                    <a:lnTo>
                      <a:pt x="418218" y="93781"/>
                    </a:lnTo>
                    <a:lnTo>
                      <a:pt x="434970" y="93781"/>
                    </a:lnTo>
                    <a:lnTo>
                      <a:pt x="434970" y="3617"/>
                    </a:lnTo>
                    <a:lnTo>
                      <a:pt x="418218" y="7990"/>
                    </a:lnTo>
                    <a:close/>
                    <a:moveTo>
                      <a:pt x="279670" y="37617"/>
                    </a:moveTo>
                    <a:lnTo>
                      <a:pt x="279670" y="31307"/>
                    </a:lnTo>
                    <a:lnTo>
                      <a:pt x="263565" y="31307"/>
                    </a:lnTo>
                    <a:lnTo>
                      <a:pt x="263565" y="93787"/>
                    </a:lnTo>
                    <a:lnTo>
                      <a:pt x="280306" y="93787"/>
                    </a:lnTo>
                    <a:lnTo>
                      <a:pt x="280306" y="54490"/>
                    </a:lnTo>
                    <a:cubicBezTo>
                      <a:pt x="282365" y="50763"/>
                      <a:pt x="288172" y="45473"/>
                      <a:pt x="295518" y="45473"/>
                    </a:cubicBezTo>
                    <a:cubicBezTo>
                      <a:pt x="297962" y="45473"/>
                      <a:pt x="300413" y="45736"/>
                      <a:pt x="301575" y="46121"/>
                    </a:cubicBezTo>
                    <a:lnTo>
                      <a:pt x="303512" y="30525"/>
                    </a:lnTo>
                    <a:cubicBezTo>
                      <a:pt x="301697" y="30269"/>
                      <a:pt x="300285" y="30012"/>
                      <a:pt x="297834" y="30012"/>
                    </a:cubicBezTo>
                    <a:cubicBezTo>
                      <a:pt x="290237" y="30018"/>
                      <a:pt x="283404" y="32981"/>
                      <a:pt x="279670" y="37617"/>
                    </a:cubicBezTo>
                    <a:moveTo>
                      <a:pt x="353776" y="71881"/>
                    </a:moveTo>
                    <a:cubicBezTo>
                      <a:pt x="350555" y="76517"/>
                      <a:pt x="345005" y="79608"/>
                      <a:pt x="338698" y="79608"/>
                    </a:cubicBezTo>
                    <a:cubicBezTo>
                      <a:pt x="329285" y="79608"/>
                      <a:pt x="322196" y="72394"/>
                      <a:pt x="322196" y="62608"/>
                    </a:cubicBezTo>
                    <a:cubicBezTo>
                      <a:pt x="322196" y="53591"/>
                      <a:pt x="328515" y="45473"/>
                      <a:pt x="338313" y="45473"/>
                    </a:cubicBezTo>
                    <a:cubicBezTo>
                      <a:pt x="344754" y="45473"/>
                      <a:pt x="350297" y="48564"/>
                      <a:pt x="353776" y="53201"/>
                    </a:cubicBezTo>
                    <a:lnTo>
                      <a:pt x="353776" y="71881"/>
                    </a:lnTo>
                    <a:close/>
                    <a:moveTo>
                      <a:pt x="354423" y="36328"/>
                    </a:moveTo>
                    <a:cubicBezTo>
                      <a:pt x="349522" y="32333"/>
                      <a:pt x="343208" y="30018"/>
                      <a:pt x="336124" y="30018"/>
                    </a:cubicBezTo>
                    <a:cubicBezTo>
                      <a:pt x="319110" y="30018"/>
                      <a:pt x="305443" y="44184"/>
                      <a:pt x="305443" y="62608"/>
                    </a:cubicBezTo>
                    <a:cubicBezTo>
                      <a:pt x="305443" y="71117"/>
                      <a:pt x="308536" y="78839"/>
                      <a:pt x="313444" y="84508"/>
                    </a:cubicBezTo>
                    <a:cubicBezTo>
                      <a:pt x="318974" y="90952"/>
                      <a:pt x="327751" y="95070"/>
                      <a:pt x="337023" y="95070"/>
                    </a:cubicBezTo>
                    <a:cubicBezTo>
                      <a:pt x="343337" y="95070"/>
                      <a:pt x="349265" y="93139"/>
                      <a:pt x="354423" y="88759"/>
                    </a:cubicBezTo>
                    <a:lnTo>
                      <a:pt x="354423" y="93781"/>
                    </a:lnTo>
                    <a:lnTo>
                      <a:pt x="370534" y="93781"/>
                    </a:lnTo>
                    <a:lnTo>
                      <a:pt x="370534" y="31301"/>
                    </a:lnTo>
                    <a:lnTo>
                      <a:pt x="354423" y="31301"/>
                    </a:lnTo>
                    <a:lnTo>
                      <a:pt x="354423" y="36328"/>
                    </a:lnTo>
                    <a:close/>
                    <a:moveTo>
                      <a:pt x="385997" y="93781"/>
                    </a:moveTo>
                    <a:lnTo>
                      <a:pt x="402749" y="93781"/>
                    </a:lnTo>
                    <a:lnTo>
                      <a:pt x="402749" y="3617"/>
                    </a:lnTo>
                    <a:lnTo>
                      <a:pt x="385997" y="7996"/>
                    </a:lnTo>
                    <a:lnTo>
                      <a:pt x="385997" y="93781"/>
                    </a:lnTo>
                    <a:close/>
                    <a:moveTo>
                      <a:pt x="239717" y="0"/>
                    </a:moveTo>
                    <a:cubicBezTo>
                      <a:pt x="233660" y="0"/>
                      <a:pt x="228765" y="4643"/>
                      <a:pt x="228765" y="10690"/>
                    </a:cubicBezTo>
                    <a:cubicBezTo>
                      <a:pt x="228765" y="16750"/>
                      <a:pt x="233660" y="21387"/>
                      <a:pt x="239717" y="21387"/>
                    </a:cubicBezTo>
                    <a:cubicBezTo>
                      <a:pt x="245774" y="21387"/>
                      <a:pt x="250676" y="16750"/>
                      <a:pt x="250676" y="10690"/>
                    </a:cubicBezTo>
                    <a:cubicBezTo>
                      <a:pt x="250676" y="4643"/>
                      <a:pt x="245774" y="0"/>
                      <a:pt x="239717" y="0"/>
                    </a:cubicBezTo>
                    <a:moveTo>
                      <a:pt x="48332" y="71881"/>
                    </a:moveTo>
                    <a:cubicBezTo>
                      <a:pt x="45117" y="76517"/>
                      <a:pt x="39568" y="79608"/>
                      <a:pt x="33248" y="79608"/>
                    </a:cubicBezTo>
                    <a:cubicBezTo>
                      <a:pt x="23842" y="79608"/>
                      <a:pt x="16752" y="72394"/>
                      <a:pt x="16752" y="62608"/>
                    </a:cubicBezTo>
                    <a:cubicBezTo>
                      <a:pt x="16752" y="53591"/>
                      <a:pt x="23072" y="45473"/>
                      <a:pt x="32870" y="45473"/>
                    </a:cubicBezTo>
                    <a:cubicBezTo>
                      <a:pt x="39317" y="45473"/>
                      <a:pt x="44860" y="48564"/>
                      <a:pt x="48332" y="53201"/>
                    </a:cubicBezTo>
                    <a:lnTo>
                      <a:pt x="48332" y="71881"/>
                    </a:lnTo>
                    <a:close/>
                    <a:moveTo>
                      <a:pt x="48973" y="36328"/>
                    </a:moveTo>
                    <a:cubicBezTo>
                      <a:pt x="44079" y="32333"/>
                      <a:pt x="37759" y="30018"/>
                      <a:pt x="30675" y="30018"/>
                    </a:cubicBezTo>
                    <a:cubicBezTo>
                      <a:pt x="13660" y="30018"/>
                      <a:pt x="0" y="44184"/>
                      <a:pt x="0" y="62608"/>
                    </a:cubicBezTo>
                    <a:cubicBezTo>
                      <a:pt x="0" y="71117"/>
                      <a:pt x="3092" y="78839"/>
                      <a:pt x="7988" y="84508"/>
                    </a:cubicBezTo>
                    <a:cubicBezTo>
                      <a:pt x="13531" y="90952"/>
                      <a:pt x="22296" y="95070"/>
                      <a:pt x="31574" y="95070"/>
                    </a:cubicBezTo>
                    <a:cubicBezTo>
                      <a:pt x="37887" y="95070"/>
                      <a:pt x="43822" y="93139"/>
                      <a:pt x="48973" y="88759"/>
                    </a:cubicBezTo>
                    <a:lnTo>
                      <a:pt x="48973" y="93781"/>
                    </a:lnTo>
                    <a:lnTo>
                      <a:pt x="65085" y="93781"/>
                    </a:lnTo>
                    <a:lnTo>
                      <a:pt x="65085" y="31301"/>
                    </a:lnTo>
                    <a:lnTo>
                      <a:pt x="48973" y="31301"/>
                    </a:lnTo>
                    <a:lnTo>
                      <a:pt x="48973" y="36328"/>
                    </a:lnTo>
                    <a:close/>
                    <a:moveTo>
                      <a:pt x="80547" y="93781"/>
                    </a:moveTo>
                    <a:lnTo>
                      <a:pt x="97306" y="93781"/>
                    </a:lnTo>
                    <a:lnTo>
                      <a:pt x="97306" y="3617"/>
                    </a:lnTo>
                    <a:lnTo>
                      <a:pt x="80547" y="7996"/>
                    </a:lnTo>
                    <a:lnTo>
                      <a:pt x="80547" y="93781"/>
                    </a:lnTo>
                    <a:close/>
                    <a:moveTo>
                      <a:pt x="188934" y="30012"/>
                    </a:moveTo>
                    <a:cubicBezTo>
                      <a:pt x="179650" y="30012"/>
                      <a:pt x="171791" y="34526"/>
                      <a:pt x="166767" y="39810"/>
                    </a:cubicBezTo>
                    <a:cubicBezTo>
                      <a:pt x="161865" y="33879"/>
                      <a:pt x="154262" y="30012"/>
                      <a:pt x="145760" y="30012"/>
                    </a:cubicBezTo>
                    <a:cubicBezTo>
                      <a:pt x="139704" y="30012"/>
                      <a:pt x="133775" y="31949"/>
                      <a:pt x="128874" y="36328"/>
                    </a:cubicBezTo>
                    <a:lnTo>
                      <a:pt x="128874" y="31307"/>
                    </a:lnTo>
                    <a:lnTo>
                      <a:pt x="112756" y="31307"/>
                    </a:lnTo>
                    <a:lnTo>
                      <a:pt x="112756" y="93787"/>
                    </a:lnTo>
                    <a:lnTo>
                      <a:pt x="129515" y="93787"/>
                    </a:lnTo>
                    <a:lnTo>
                      <a:pt x="129515" y="53201"/>
                    </a:lnTo>
                    <a:cubicBezTo>
                      <a:pt x="131831" y="50250"/>
                      <a:pt x="136996" y="45473"/>
                      <a:pt x="144079" y="45473"/>
                    </a:cubicBezTo>
                    <a:cubicBezTo>
                      <a:pt x="147294" y="45473"/>
                      <a:pt x="150907" y="46506"/>
                      <a:pt x="153486" y="49340"/>
                    </a:cubicBezTo>
                    <a:cubicBezTo>
                      <a:pt x="155417" y="51527"/>
                      <a:pt x="156578" y="54361"/>
                      <a:pt x="156578" y="60030"/>
                    </a:cubicBezTo>
                    <a:lnTo>
                      <a:pt x="156578" y="93781"/>
                    </a:lnTo>
                    <a:lnTo>
                      <a:pt x="173331" y="93781"/>
                    </a:lnTo>
                    <a:lnTo>
                      <a:pt x="173331" y="60678"/>
                    </a:lnTo>
                    <a:cubicBezTo>
                      <a:pt x="173331" y="58100"/>
                      <a:pt x="173074" y="55772"/>
                      <a:pt x="172817" y="53714"/>
                    </a:cubicBezTo>
                    <a:cubicBezTo>
                      <a:pt x="175011" y="50501"/>
                      <a:pt x="180677" y="45467"/>
                      <a:pt x="187901" y="45467"/>
                    </a:cubicBezTo>
                    <a:cubicBezTo>
                      <a:pt x="191116" y="45467"/>
                      <a:pt x="194728" y="46499"/>
                      <a:pt x="197307" y="49334"/>
                    </a:cubicBezTo>
                    <a:cubicBezTo>
                      <a:pt x="199239" y="51521"/>
                      <a:pt x="200406" y="54355"/>
                      <a:pt x="200406" y="60024"/>
                    </a:cubicBezTo>
                    <a:lnTo>
                      <a:pt x="200406" y="93774"/>
                    </a:lnTo>
                    <a:lnTo>
                      <a:pt x="217152" y="93774"/>
                    </a:lnTo>
                    <a:lnTo>
                      <a:pt x="217152" y="60671"/>
                    </a:lnTo>
                    <a:cubicBezTo>
                      <a:pt x="217152" y="51392"/>
                      <a:pt x="214830" y="44954"/>
                      <a:pt x="210845" y="40055"/>
                    </a:cubicBezTo>
                    <a:cubicBezTo>
                      <a:pt x="205821" y="33879"/>
                      <a:pt x="197582" y="30012"/>
                      <a:pt x="188934" y="30012"/>
                    </a:cubicBezTo>
                    <a:moveTo>
                      <a:pt x="231344" y="93781"/>
                    </a:moveTo>
                    <a:lnTo>
                      <a:pt x="248096" y="93781"/>
                    </a:lnTo>
                    <a:lnTo>
                      <a:pt x="248096" y="31301"/>
                    </a:lnTo>
                    <a:lnTo>
                      <a:pt x="231344" y="31301"/>
                    </a:lnTo>
                    <a:lnTo>
                      <a:pt x="231344" y="93781"/>
                    </a:lnTo>
                    <a:close/>
                  </a:path>
                </a:pathLst>
              </a:custGeom>
              <a:solidFill>
                <a:schemeClr val="tx2"/>
              </a:solidFill>
              <a:ln w="61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srgbClr val="6F6F6F"/>
                  </a:solidFill>
                  <a:effectLst/>
                  <a:uLnTx/>
                  <a:uFillTx/>
                  <a:latin typeface="Arial"/>
                  <a:ea typeface="+mn-ea"/>
                  <a:cs typeface="+mn-cs"/>
                </a:endParaRPr>
              </a:p>
            </p:txBody>
          </p:sp>
        </p:grpSp>
      </p:grpSp>
      <p:sp>
        <p:nvSpPr>
          <p:cNvPr id="9" name="CuadroTexto 8">
            <a:extLst>
              <a:ext uri="{FF2B5EF4-FFF2-40B4-BE49-F238E27FC236}">
                <a16:creationId xmlns:a16="http://schemas.microsoft.com/office/drawing/2014/main" id="{75D1F358-583B-8DDA-53C0-7F49D896AADA}"/>
              </a:ext>
            </a:extLst>
          </p:cNvPr>
          <p:cNvSpPr txBox="1"/>
          <p:nvPr/>
        </p:nvSpPr>
        <p:spPr>
          <a:xfrm>
            <a:off x="280041" y="6514209"/>
            <a:ext cx="5432612" cy="33855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ES" sz="1600" dirty="0">
                <a:solidFill>
                  <a:schemeClr val="accent2"/>
                </a:solidFill>
                <a:latin typeface="Arial"/>
              </a:rPr>
              <a:t>Fecha de elaboración </a:t>
            </a:r>
            <a:r>
              <a:rPr kumimoji="0" lang="es-ES" sz="1600" b="0" i="0" u="none" strike="noStrike" kern="1200" cap="none" spc="0" normalizeH="0" baseline="0" noProof="0" dirty="0">
                <a:ln>
                  <a:noFill/>
                </a:ln>
                <a:solidFill>
                  <a:schemeClr val="accent2"/>
                </a:solidFill>
                <a:effectLst/>
                <a:uLnTx/>
                <a:uFillTx/>
                <a:latin typeface="Arial"/>
                <a:ea typeface="+mn-ea"/>
                <a:cs typeface="+mn-cs"/>
              </a:rPr>
              <a:t>Julio 2025</a:t>
            </a:r>
          </a:p>
        </p:txBody>
      </p:sp>
      <p:sp>
        <p:nvSpPr>
          <p:cNvPr id="6" name="CuadroTexto 5">
            <a:extLst>
              <a:ext uri="{FF2B5EF4-FFF2-40B4-BE49-F238E27FC236}">
                <a16:creationId xmlns:a16="http://schemas.microsoft.com/office/drawing/2014/main" id="{F94C3A54-15EA-543A-817C-DA3AE463BCBA}"/>
              </a:ext>
            </a:extLst>
          </p:cNvPr>
          <p:cNvSpPr txBox="1"/>
          <p:nvPr/>
        </p:nvSpPr>
        <p:spPr>
          <a:xfrm>
            <a:off x="990541" y="2581294"/>
            <a:ext cx="737584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a:noFill/>
                </a:ln>
                <a:solidFill>
                  <a:srgbClr val="00F0BE"/>
                </a:solidFill>
                <a:effectLst/>
                <a:uLnTx/>
                <a:uFillTx/>
                <a:latin typeface="Arial"/>
                <a:ea typeface="+mn-ea"/>
                <a:cs typeface="+mn-cs"/>
              </a:rPr>
              <a:t>Psoriasis</a:t>
            </a:r>
            <a:r>
              <a:rPr lang="es-ES" sz="4000" b="1" dirty="0">
                <a:solidFill>
                  <a:srgbClr val="00F0BE"/>
                </a:solidFill>
                <a:latin typeface="Arial"/>
              </a:rPr>
              <a:t> y Riesgo Cardiovascular</a:t>
            </a:r>
            <a:endParaRPr kumimoji="0" lang="es-ES" sz="4000" b="1" i="0" u="none" strike="noStrike" kern="1200" cap="none" spc="0" normalizeH="0" baseline="0" noProof="0" dirty="0">
              <a:ln>
                <a:noFill/>
              </a:ln>
              <a:solidFill>
                <a:srgbClr val="00F0BE"/>
              </a:solidFill>
              <a:effectLst/>
              <a:uLnTx/>
              <a:uFillTx/>
              <a:latin typeface="Arial"/>
              <a:ea typeface="+mn-ea"/>
              <a:cs typeface="+mn-cs"/>
            </a:endParaRPr>
          </a:p>
        </p:txBody>
      </p:sp>
      <p:sp>
        <p:nvSpPr>
          <p:cNvPr id="4" name="CuadroTexto 3">
            <a:extLst>
              <a:ext uri="{FF2B5EF4-FFF2-40B4-BE49-F238E27FC236}">
                <a16:creationId xmlns:a16="http://schemas.microsoft.com/office/drawing/2014/main" id="{6316421D-4FED-6C4D-54F5-A2902A8150D0}"/>
              </a:ext>
            </a:extLst>
          </p:cNvPr>
          <p:cNvSpPr txBox="1"/>
          <p:nvPr/>
        </p:nvSpPr>
        <p:spPr>
          <a:xfrm>
            <a:off x="492200" y="5158517"/>
            <a:ext cx="6031971" cy="923330"/>
          </a:xfrm>
          <a:prstGeom prst="rect">
            <a:avLst/>
          </a:prstGeom>
          <a:noFill/>
        </p:spPr>
        <p:txBody>
          <a:bodyPr wrap="square" rtlCol="0">
            <a:spAutoFit/>
          </a:bodyPr>
          <a:lstStyle/>
          <a:p>
            <a:r>
              <a:rPr lang="es-ES_tradnl" dirty="0" err="1">
                <a:solidFill>
                  <a:schemeClr val="bg1"/>
                </a:solidFill>
              </a:rPr>
              <a:t>Dr</a:t>
            </a:r>
            <a:r>
              <a:rPr lang="es-ES_tradnl" dirty="0">
                <a:solidFill>
                  <a:schemeClr val="bg1"/>
                </a:solidFill>
              </a:rPr>
              <a:t>/</a:t>
            </a:r>
            <a:r>
              <a:rPr lang="es-ES_tradnl" dirty="0" err="1">
                <a:solidFill>
                  <a:schemeClr val="bg1"/>
                </a:solidFill>
              </a:rPr>
              <a:t>Dra</a:t>
            </a:r>
            <a:r>
              <a:rPr lang="es-ES_tradnl" dirty="0">
                <a:solidFill>
                  <a:schemeClr val="bg1"/>
                </a:solidFill>
              </a:rPr>
              <a:t>: ______________</a:t>
            </a:r>
          </a:p>
          <a:p>
            <a:r>
              <a:rPr lang="es-ES_tradnl" dirty="0">
                <a:solidFill>
                  <a:schemeClr val="bg1"/>
                </a:solidFill>
              </a:rPr>
              <a:t>Especialidad:_______________</a:t>
            </a:r>
          </a:p>
          <a:p>
            <a:r>
              <a:rPr lang="es-ES_tradnl" dirty="0">
                <a:solidFill>
                  <a:schemeClr val="bg1"/>
                </a:solidFill>
              </a:rPr>
              <a:t>Centro de trabajo:____________________</a:t>
            </a:r>
            <a:endParaRPr lang="es-ES" dirty="0">
              <a:solidFill>
                <a:schemeClr val="bg1"/>
              </a:solidFill>
            </a:endParaRPr>
          </a:p>
        </p:txBody>
      </p:sp>
      <p:sp>
        <p:nvSpPr>
          <p:cNvPr id="10" name="CuadroTexto 9">
            <a:extLst>
              <a:ext uri="{FF2B5EF4-FFF2-40B4-BE49-F238E27FC236}">
                <a16:creationId xmlns:a16="http://schemas.microsoft.com/office/drawing/2014/main" id="{65E36AE2-C904-2482-CB59-63A211CDE949}"/>
              </a:ext>
            </a:extLst>
          </p:cNvPr>
          <p:cNvSpPr txBox="1"/>
          <p:nvPr/>
        </p:nvSpPr>
        <p:spPr>
          <a:xfrm>
            <a:off x="5175250" y="6544986"/>
            <a:ext cx="1841500" cy="276999"/>
          </a:xfrm>
          <a:prstGeom prst="rect">
            <a:avLst/>
          </a:prstGeom>
          <a:noFill/>
        </p:spPr>
        <p:txBody>
          <a:bodyPr wrap="square">
            <a:spAutoFit/>
          </a:bodyPr>
          <a:lstStyle/>
          <a:p>
            <a:pPr algn="ctr"/>
            <a:r>
              <a:rPr lang="es-ES" sz="1200" b="0" i="0" dirty="0">
                <a:solidFill>
                  <a:schemeClr val="tx1">
                    <a:lumMod val="20000"/>
                    <a:lumOff val="80000"/>
                  </a:schemeClr>
                </a:solidFill>
                <a:effectLst/>
                <a:latin typeface="Arial" panose="020B0604020202020204" pitchFamily="34" charset="0"/>
              </a:rPr>
              <a:t>MA-ES-CRAT-2500006</a:t>
            </a:r>
            <a:endParaRPr lang="es-ES" sz="1200" dirty="0">
              <a:solidFill>
                <a:schemeClr val="tx1">
                  <a:lumMod val="20000"/>
                  <a:lumOff val="80000"/>
                </a:schemeClr>
              </a:solidFill>
            </a:endParaRPr>
          </a:p>
        </p:txBody>
      </p:sp>
    </p:spTree>
    <p:extLst>
      <p:ext uri="{BB962C8B-B14F-4D97-AF65-F5344CB8AC3E}">
        <p14:creationId xmlns:p14="http://schemas.microsoft.com/office/powerpoint/2010/main" val="2582227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2BA5E0D-FB26-90F1-4CE6-40BD996E39FF}"/>
              </a:ext>
            </a:extLst>
          </p:cNvPr>
          <p:cNvPicPr>
            <a:picLocks noChangeAspect="1"/>
          </p:cNvPicPr>
          <p:nvPr/>
        </p:nvPicPr>
        <p:blipFill>
          <a:blip r:embed="rId2"/>
          <a:stretch>
            <a:fillRect/>
          </a:stretch>
        </p:blipFill>
        <p:spPr>
          <a:xfrm>
            <a:off x="1570703" y="1839424"/>
            <a:ext cx="9212532" cy="3073019"/>
          </a:xfrm>
          <a:prstGeom prst="rect">
            <a:avLst/>
          </a:prstGeom>
        </p:spPr>
      </p:pic>
      <p:sp>
        <p:nvSpPr>
          <p:cNvPr id="6" name="CuadroTexto 5">
            <a:extLst>
              <a:ext uri="{FF2B5EF4-FFF2-40B4-BE49-F238E27FC236}">
                <a16:creationId xmlns:a16="http://schemas.microsoft.com/office/drawing/2014/main" id="{9B25DB37-EC88-C8F8-AF7F-978859013A35}"/>
              </a:ext>
            </a:extLst>
          </p:cNvPr>
          <p:cNvSpPr txBox="1"/>
          <p:nvPr/>
        </p:nvSpPr>
        <p:spPr>
          <a:xfrm>
            <a:off x="1570703" y="5105698"/>
            <a:ext cx="4215277" cy="523220"/>
          </a:xfrm>
          <a:prstGeom prst="rect">
            <a:avLst/>
          </a:prstGeom>
          <a:solidFill>
            <a:schemeClr val="bg1"/>
          </a:solidFill>
        </p:spPr>
        <p:txBody>
          <a:bodyPr wrap="square">
            <a:spAutoFit/>
          </a:bodyPr>
          <a:lstStyle>
            <a:defPPr>
              <a:defRPr lang="es-ES"/>
            </a:defPPr>
            <a:lvl1pPr algn="just">
              <a:defRPr sz="1400">
                <a:solidFill>
                  <a:schemeClr val="accent1"/>
                </a:solidFill>
              </a:defRPr>
            </a:lvl1pPr>
          </a:lstStyle>
          <a:p>
            <a:r>
              <a:rPr lang="en-US" dirty="0"/>
              <a:t>Solo </a:t>
            </a:r>
            <a:r>
              <a:rPr lang="en-US" dirty="0" err="1"/>
              <a:t>en</a:t>
            </a:r>
            <a:r>
              <a:rPr lang="en-US" dirty="0"/>
              <a:t> EE.UU, </a:t>
            </a:r>
            <a:r>
              <a:rPr lang="en-US" dirty="0" err="1"/>
              <a:t>en</a:t>
            </a:r>
            <a:r>
              <a:rPr lang="en-US" dirty="0"/>
              <a:t> </a:t>
            </a:r>
            <a:r>
              <a:rPr lang="en-US" dirty="0" err="1"/>
              <a:t>el</a:t>
            </a:r>
            <a:r>
              <a:rPr lang="en-US" dirty="0"/>
              <a:t> 2013, la psoriasis </a:t>
            </a:r>
            <a:r>
              <a:rPr lang="es-ES" dirty="0"/>
              <a:t>fue responsable de 11,000 MACE adicionales al año</a:t>
            </a:r>
            <a:r>
              <a:rPr lang="es-ES" baseline="30000" dirty="0"/>
              <a:t>1</a:t>
            </a:r>
            <a:r>
              <a:rPr lang="es-ES" dirty="0"/>
              <a:t>. </a:t>
            </a:r>
            <a:endParaRPr lang="en-US" dirty="0"/>
          </a:p>
        </p:txBody>
      </p:sp>
      <p:sp>
        <p:nvSpPr>
          <p:cNvPr id="8" name="CuadroTexto 7">
            <a:extLst>
              <a:ext uri="{FF2B5EF4-FFF2-40B4-BE49-F238E27FC236}">
                <a16:creationId xmlns:a16="http://schemas.microsoft.com/office/drawing/2014/main" id="{19DD61E2-E12E-C51E-D259-92BE057C85F2}"/>
              </a:ext>
            </a:extLst>
          </p:cNvPr>
          <p:cNvSpPr txBox="1"/>
          <p:nvPr/>
        </p:nvSpPr>
        <p:spPr>
          <a:xfrm>
            <a:off x="6079098" y="5105698"/>
            <a:ext cx="4704138" cy="523220"/>
          </a:xfrm>
          <a:prstGeom prst="rect">
            <a:avLst/>
          </a:prstGeom>
          <a:solidFill>
            <a:schemeClr val="bg1"/>
          </a:solidFill>
        </p:spPr>
        <p:txBody>
          <a:bodyPr wrap="square">
            <a:spAutoFit/>
          </a:bodyPr>
          <a:lstStyle>
            <a:defPPr>
              <a:defRPr lang="es-ES"/>
            </a:defPPr>
            <a:lvl1pPr algn="just">
              <a:defRPr sz="1600">
                <a:solidFill>
                  <a:schemeClr val="accent1"/>
                </a:solidFill>
              </a:defRPr>
            </a:lvl1pPr>
          </a:lstStyle>
          <a:p>
            <a:r>
              <a:rPr lang="es-ES" sz="1400" dirty="0"/>
              <a:t>La </a:t>
            </a:r>
            <a:r>
              <a:rPr lang="es-ES" sz="1400" i="1" dirty="0" err="1"/>
              <a:t>risk</a:t>
            </a:r>
            <a:r>
              <a:rPr lang="es-ES" sz="1400" i="1" dirty="0"/>
              <a:t> ratio </a:t>
            </a:r>
            <a:r>
              <a:rPr lang="es-ES" sz="1400" dirty="0"/>
              <a:t>para muerte cardiovascular en psoriasis leve fue de 1.03 y para psoriasis severa fue de 1.39</a:t>
            </a:r>
            <a:r>
              <a:rPr lang="es-ES" sz="1400" baseline="30000" dirty="0"/>
              <a:t>1</a:t>
            </a:r>
            <a:r>
              <a:rPr lang="es-ES" sz="1400" dirty="0"/>
              <a:t>.</a:t>
            </a:r>
          </a:p>
        </p:txBody>
      </p:sp>
      <p:sp>
        <p:nvSpPr>
          <p:cNvPr id="10" name="CuadroTexto 9">
            <a:extLst>
              <a:ext uri="{FF2B5EF4-FFF2-40B4-BE49-F238E27FC236}">
                <a16:creationId xmlns:a16="http://schemas.microsoft.com/office/drawing/2014/main" id="{E9C3B329-B385-E78A-DB82-06793A192C0A}"/>
              </a:ext>
            </a:extLst>
          </p:cNvPr>
          <p:cNvSpPr txBox="1"/>
          <p:nvPr/>
        </p:nvSpPr>
        <p:spPr>
          <a:xfrm>
            <a:off x="1771035" y="1499975"/>
            <a:ext cx="8649929" cy="292388"/>
          </a:xfrm>
          <a:prstGeom prst="rect">
            <a:avLst/>
          </a:prstGeom>
          <a:noFill/>
        </p:spPr>
        <p:txBody>
          <a:bodyPr wrap="square">
            <a:spAutoFit/>
          </a:bodyPr>
          <a:lstStyle>
            <a:defPPr>
              <a:defRPr lang="es-ES"/>
            </a:defPPr>
            <a:lvl1pPr algn="ctr">
              <a:defRPr sz="1300" b="1">
                <a:solidFill>
                  <a:schemeClr val="tx1">
                    <a:lumMod val="50000"/>
                  </a:schemeClr>
                </a:solidFill>
              </a:defRPr>
            </a:lvl1pPr>
          </a:lstStyle>
          <a:p>
            <a:r>
              <a:rPr lang="es-ES" dirty="0"/>
              <a:t>Riesgo atribuible de la psoriasis sobre eventos cardiovasculares adversos mayores (MACE)</a:t>
            </a:r>
            <a:r>
              <a:rPr lang="es-ES" baseline="30000" dirty="0"/>
              <a:t>1</a:t>
            </a:r>
          </a:p>
        </p:txBody>
      </p:sp>
      <p:sp>
        <p:nvSpPr>
          <p:cNvPr id="12" name="CuadroTexto 11">
            <a:extLst>
              <a:ext uri="{FF2B5EF4-FFF2-40B4-BE49-F238E27FC236}">
                <a16:creationId xmlns:a16="http://schemas.microsoft.com/office/drawing/2014/main" id="{ED847AC5-835B-815D-730C-4DBB73ACF584}"/>
              </a:ext>
            </a:extLst>
          </p:cNvPr>
          <p:cNvSpPr txBox="1"/>
          <p:nvPr/>
        </p:nvSpPr>
        <p:spPr>
          <a:xfrm>
            <a:off x="2792058" y="6040231"/>
            <a:ext cx="6105832" cy="369332"/>
          </a:xfrm>
          <a:prstGeom prst="rect">
            <a:avLst/>
          </a:prstGeom>
          <a:solidFill>
            <a:schemeClr val="bg1"/>
          </a:solidFill>
        </p:spPr>
        <p:txBody>
          <a:bodyPr wrap="square">
            <a:spAutoFit/>
          </a:bodyPr>
          <a:lstStyle>
            <a:defPPr>
              <a:defRPr lang="es-ES"/>
            </a:defPPr>
            <a:lvl1pPr algn="ctr">
              <a:defRPr sz="900"/>
            </a:lvl1pPr>
          </a:lstStyle>
          <a:p>
            <a:r>
              <a:rPr lang="en-US" dirty="0"/>
              <a:t>1. Armstrong EJ, et al. Psoriasis and major adverse cardiovascular events: a systematic review and meta-analysis of observational studies. J Am Heart Assoc. 2013 Apr 4;2(2):e000062. </a:t>
            </a:r>
            <a:r>
              <a:rPr lang="en-US" dirty="0" err="1"/>
              <a:t>doi</a:t>
            </a:r>
            <a:r>
              <a:rPr lang="en-US" dirty="0"/>
              <a:t>: 10.1161/JAHA.113.000062.</a:t>
            </a:r>
          </a:p>
        </p:txBody>
      </p:sp>
      <p:sp>
        <p:nvSpPr>
          <p:cNvPr id="13" name="Título 3">
            <a:extLst>
              <a:ext uri="{FF2B5EF4-FFF2-40B4-BE49-F238E27FC236}">
                <a16:creationId xmlns:a16="http://schemas.microsoft.com/office/drawing/2014/main" id="{57331719-C287-4B10-F177-15BD603F4693}"/>
              </a:ext>
            </a:extLst>
          </p:cNvPr>
          <p:cNvSpPr>
            <a:spLocks noGrp="1"/>
          </p:cNvSpPr>
          <p:nvPr>
            <p:ph type="title"/>
          </p:nvPr>
        </p:nvSpPr>
        <p:spPr>
          <a:xfrm>
            <a:off x="828670" y="242255"/>
            <a:ext cx="10682445" cy="865821"/>
          </a:xfrm>
        </p:spPr>
        <p:txBody>
          <a:bodyPr>
            <a:normAutofit fontScale="90000"/>
          </a:bodyPr>
          <a:lstStyle/>
          <a:p>
            <a:r>
              <a:rPr lang="es-ES_tradnl" dirty="0">
                <a:solidFill>
                  <a:schemeClr val="accent1"/>
                </a:solidFill>
              </a:rPr>
              <a:t>La psoriasis aumenta el riesgo de enfermedades cardiovasculares</a:t>
            </a:r>
            <a:endParaRPr lang="es-ES" dirty="0"/>
          </a:p>
        </p:txBody>
      </p:sp>
      <p:sp>
        <p:nvSpPr>
          <p:cNvPr id="3" name="CuadroTexto 2">
            <a:extLst>
              <a:ext uri="{FF2B5EF4-FFF2-40B4-BE49-F238E27FC236}">
                <a16:creationId xmlns:a16="http://schemas.microsoft.com/office/drawing/2014/main" id="{6F0D7880-A8BF-262A-ABF2-3BB4C3BE1DF1}"/>
              </a:ext>
            </a:extLst>
          </p:cNvPr>
          <p:cNvSpPr txBox="1"/>
          <p:nvPr/>
        </p:nvSpPr>
        <p:spPr>
          <a:xfrm>
            <a:off x="8431167" y="4685905"/>
            <a:ext cx="2352294" cy="215444"/>
          </a:xfrm>
          <a:prstGeom prst="rect">
            <a:avLst/>
          </a:prstGeom>
          <a:noFill/>
        </p:spPr>
        <p:txBody>
          <a:bodyPr wrap="square">
            <a:spAutoFit/>
          </a:bodyPr>
          <a:lstStyle/>
          <a:p>
            <a:pPr algn="ctr"/>
            <a:r>
              <a:rPr lang="en-US" sz="800" dirty="0"/>
              <a:t>J Am Heart Assoc. 2013 Apr 4;2(2):e000062. </a:t>
            </a:r>
            <a:endParaRPr lang="es-ES" sz="800" dirty="0"/>
          </a:p>
        </p:txBody>
      </p:sp>
      <p:sp>
        <p:nvSpPr>
          <p:cNvPr id="2" name="CuadroTexto 1">
            <a:extLst>
              <a:ext uri="{FF2B5EF4-FFF2-40B4-BE49-F238E27FC236}">
                <a16:creationId xmlns:a16="http://schemas.microsoft.com/office/drawing/2014/main" id="{F77B4D0C-1062-5964-30EC-0F1B6DC19FED}"/>
              </a:ext>
            </a:extLst>
          </p:cNvPr>
          <p:cNvSpPr txBox="1"/>
          <p:nvPr/>
        </p:nvSpPr>
        <p:spPr>
          <a:xfrm rot="16200000">
            <a:off x="11008698" y="3566837"/>
            <a:ext cx="1841500" cy="276999"/>
          </a:xfrm>
          <a:prstGeom prst="rect">
            <a:avLst/>
          </a:prstGeom>
          <a:noFill/>
        </p:spPr>
        <p:txBody>
          <a:bodyPr wrap="square">
            <a:spAutoFit/>
          </a:bodyPr>
          <a:lstStyle/>
          <a:p>
            <a:pPr algn="ctr"/>
            <a:r>
              <a:rPr lang="es-ES" sz="1200" b="0" i="0" dirty="0">
                <a:solidFill>
                  <a:schemeClr val="tx1">
                    <a:lumMod val="20000"/>
                    <a:lumOff val="80000"/>
                  </a:schemeClr>
                </a:solidFill>
                <a:effectLst/>
                <a:latin typeface="Arial" panose="020B0604020202020204" pitchFamily="34" charset="0"/>
              </a:rPr>
              <a:t>MA-ES-CRAT-2500006</a:t>
            </a:r>
            <a:endParaRPr lang="es-ES" sz="1200" dirty="0">
              <a:solidFill>
                <a:schemeClr val="tx1">
                  <a:lumMod val="20000"/>
                  <a:lumOff val="80000"/>
                </a:schemeClr>
              </a:solidFill>
            </a:endParaRPr>
          </a:p>
        </p:txBody>
      </p:sp>
    </p:spTree>
    <p:extLst>
      <p:ext uri="{BB962C8B-B14F-4D97-AF65-F5344CB8AC3E}">
        <p14:creationId xmlns:p14="http://schemas.microsoft.com/office/powerpoint/2010/main" val="2172049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33581-0322-3AC5-1247-41C7A639AFDD}"/>
            </a:ext>
          </a:extLst>
        </p:cNvPr>
        <p:cNvGrpSpPr/>
        <p:nvPr/>
      </p:nvGrpSpPr>
      <p:grpSpPr>
        <a:xfrm>
          <a:off x="0" y="0"/>
          <a:ext cx="0" cy="0"/>
          <a:chOff x="0" y="0"/>
          <a:chExt cx="0" cy="0"/>
        </a:xfrm>
      </p:grpSpPr>
      <p:sp>
        <p:nvSpPr>
          <p:cNvPr id="2" name="Título 3">
            <a:extLst>
              <a:ext uri="{FF2B5EF4-FFF2-40B4-BE49-F238E27FC236}">
                <a16:creationId xmlns:a16="http://schemas.microsoft.com/office/drawing/2014/main" id="{811E7D64-AB89-92EC-0CF1-EE924C733561}"/>
              </a:ext>
            </a:extLst>
          </p:cNvPr>
          <p:cNvSpPr>
            <a:spLocks noGrp="1"/>
          </p:cNvSpPr>
          <p:nvPr>
            <p:ph type="title"/>
          </p:nvPr>
        </p:nvSpPr>
        <p:spPr>
          <a:xfrm>
            <a:off x="828670" y="242255"/>
            <a:ext cx="10682445" cy="865821"/>
          </a:xfrm>
        </p:spPr>
        <p:txBody>
          <a:bodyPr>
            <a:normAutofit fontScale="90000"/>
          </a:bodyPr>
          <a:lstStyle/>
          <a:p>
            <a:r>
              <a:rPr lang="es-ES_tradnl" dirty="0">
                <a:solidFill>
                  <a:schemeClr val="accent1"/>
                </a:solidFill>
              </a:rPr>
              <a:t>La psoriasis aumenta el riesgo de enfermedades cardiovasculares</a:t>
            </a:r>
            <a:endParaRPr lang="es-ES" dirty="0"/>
          </a:p>
        </p:txBody>
      </p:sp>
      <p:pic>
        <p:nvPicPr>
          <p:cNvPr id="5" name="Imagen 4">
            <a:extLst>
              <a:ext uri="{FF2B5EF4-FFF2-40B4-BE49-F238E27FC236}">
                <a16:creationId xmlns:a16="http://schemas.microsoft.com/office/drawing/2014/main" id="{4CE89084-B2EC-AF0D-48F1-195314CDC11C}"/>
              </a:ext>
            </a:extLst>
          </p:cNvPr>
          <p:cNvPicPr>
            <a:picLocks noChangeAspect="1"/>
          </p:cNvPicPr>
          <p:nvPr/>
        </p:nvPicPr>
        <p:blipFill>
          <a:blip r:embed="rId2"/>
          <a:stretch>
            <a:fillRect/>
          </a:stretch>
        </p:blipFill>
        <p:spPr>
          <a:xfrm>
            <a:off x="1494274" y="2028210"/>
            <a:ext cx="3864939" cy="2737137"/>
          </a:xfrm>
          <a:prstGeom prst="rect">
            <a:avLst/>
          </a:prstGeom>
        </p:spPr>
      </p:pic>
      <p:sp>
        <p:nvSpPr>
          <p:cNvPr id="8" name="CuadroTexto 7">
            <a:extLst>
              <a:ext uri="{FF2B5EF4-FFF2-40B4-BE49-F238E27FC236}">
                <a16:creationId xmlns:a16="http://schemas.microsoft.com/office/drawing/2014/main" id="{911D4BA3-1B48-558A-6275-2034A3642EAC}"/>
              </a:ext>
            </a:extLst>
          </p:cNvPr>
          <p:cNvSpPr txBox="1"/>
          <p:nvPr/>
        </p:nvSpPr>
        <p:spPr>
          <a:xfrm>
            <a:off x="1557593" y="1423827"/>
            <a:ext cx="3738307" cy="492443"/>
          </a:xfrm>
          <a:prstGeom prst="rect">
            <a:avLst/>
          </a:prstGeom>
          <a:noFill/>
        </p:spPr>
        <p:txBody>
          <a:bodyPr wrap="square">
            <a:spAutoFit/>
          </a:bodyPr>
          <a:lstStyle>
            <a:defPPr>
              <a:defRPr lang="es-ES"/>
            </a:defPPr>
            <a:lvl1pPr algn="ctr">
              <a:defRPr sz="1300" b="1">
                <a:solidFill>
                  <a:schemeClr val="tx1">
                    <a:lumMod val="50000"/>
                  </a:schemeClr>
                </a:solidFill>
              </a:defRPr>
            </a:lvl1pPr>
          </a:lstStyle>
          <a:p>
            <a:r>
              <a:rPr lang="es-ES" dirty="0"/>
              <a:t>Prevalencia de enfermedad coronaria en la población total y según el sexo</a:t>
            </a:r>
            <a:r>
              <a:rPr lang="es-ES" baseline="30000" dirty="0"/>
              <a:t>1</a:t>
            </a:r>
          </a:p>
        </p:txBody>
      </p:sp>
      <p:sp>
        <p:nvSpPr>
          <p:cNvPr id="10" name="CuadroTexto 9">
            <a:extLst>
              <a:ext uri="{FF2B5EF4-FFF2-40B4-BE49-F238E27FC236}">
                <a16:creationId xmlns:a16="http://schemas.microsoft.com/office/drawing/2014/main" id="{5639F478-7F3B-ACAC-A54A-E8F9F484AF68}"/>
              </a:ext>
            </a:extLst>
          </p:cNvPr>
          <p:cNvSpPr txBox="1"/>
          <p:nvPr/>
        </p:nvSpPr>
        <p:spPr>
          <a:xfrm>
            <a:off x="2343150" y="6227286"/>
            <a:ext cx="8318500" cy="369332"/>
          </a:xfrm>
          <a:prstGeom prst="rect">
            <a:avLst/>
          </a:prstGeom>
          <a:solidFill>
            <a:schemeClr val="bg1"/>
          </a:solidFill>
        </p:spPr>
        <p:txBody>
          <a:bodyPr wrap="square">
            <a:spAutoFit/>
          </a:bodyPr>
          <a:lstStyle>
            <a:defPPr>
              <a:defRPr lang="es-ES"/>
            </a:defPPr>
            <a:lvl1pPr algn="ctr">
              <a:defRPr sz="900"/>
            </a:lvl1pPr>
          </a:lstStyle>
          <a:p>
            <a:r>
              <a:rPr lang="en-US" b="1" dirty="0"/>
              <a:t>1</a:t>
            </a:r>
            <a:r>
              <a:rPr lang="en-US" dirty="0"/>
              <a:t>. Masson W, Coronary artery disease in patients with psoriasis. Medicina (B Aires). 2013;73(5):423-7. </a:t>
            </a:r>
            <a:r>
              <a:rPr lang="en-US" b="1" dirty="0"/>
              <a:t>2</a:t>
            </a:r>
            <a:r>
              <a:rPr lang="en-US" dirty="0"/>
              <a:t>. Gelfand JM, et al. Risk of myocardial infarction in patients with psoriasis. JAMA. 2006 Oct 11;296(14):1735-41. </a:t>
            </a:r>
            <a:r>
              <a:rPr lang="en-US" dirty="0" err="1"/>
              <a:t>doi</a:t>
            </a:r>
            <a:r>
              <a:rPr lang="en-US" dirty="0"/>
              <a:t>: 10.1001/jama.296.14.1735.</a:t>
            </a:r>
          </a:p>
        </p:txBody>
      </p:sp>
      <p:sp>
        <p:nvSpPr>
          <p:cNvPr id="12" name="CuadroTexto 11">
            <a:extLst>
              <a:ext uri="{FF2B5EF4-FFF2-40B4-BE49-F238E27FC236}">
                <a16:creationId xmlns:a16="http://schemas.microsoft.com/office/drawing/2014/main" id="{555545F1-F62B-5318-F32A-18A6045BEF9F}"/>
              </a:ext>
            </a:extLst>
          </p:cNvPr>
          <p:cNvSpPr txBox="1"/>
          <p:nvPr/>
        </p:nvSpPr>
        <p:spPr>
          <a:xfrm>
            <a:off x="1557591" y="4765347"/>
            <a:ext cx="3738307" cy="230832"/>
          </a:xfrm>
          <a:prstGeom prst="rect">
            <a:avLst/>
          </a:prstGeom>
          <a:solidFill>
            <a:schemeClr val="bg1"/>
          </a:solidFill>
        </p:spPr>
        <p:txBody>
          <a:bodyPr wrap="square">
            <a:spAutoFit/>
          </a:bodyPr>
          <a:lstStyle>
            <a:defPPr>
              <a:defRPr lang="es-ES"/>
            </a:defPPr>
            <a:lvl1pPr algn="ctr">
              <a:defRPr sz="900"/>
            </a:lvl1pPr>
          </a:lstStyle>
          <a:p>
            <a:r>
              <a:rPr lang="es-ES" dirty="0"/>
              <a:t>Medicina (B Aires). 2013;73(5):423-7.</a:t>
            </a:r>
          </a:p>
        </p:txBody>
      </p:sp>
      <p:sp>
        <p:nvSpPr>
          <p:cNvPr id="16" name="CuadroTexto 15">
            <a:extLst>
              <a:ext uri="{FF2B5EF4-FFF2-40B4-BE49-F238E27FC236}">
                <a16:creationId xmlns:a16="http://schemas.microsoft.com/office/drawing/2014/main" id="{AEC9F161-EE5C-9D61-CBBA-51862E7A9B7E}"/>
              </a:ext>
            </a:extLst>
          </p:cNvPr>
          <p:cNvSpPr txBox="1"/>
          <p:nvPr/>
        </p:nvSpPr>
        <p:spPr>
          <a:xfrm>
            <a:off x="1261872" y="5126984"/>
            <a:ext cx="4270248" cy="738664"/>
          </a:xfrm>
          <a:prstGeom prst="rect">
            <a:avLst/>
          </a:prstGeom>
          <a:solidFill>
            <a:schemeClr val="bg1"/>
          </a:solidFill>
        </p:spPr>
        <p:txBody>
          <a:bodyPr wrap="square">
            <a:spAutoFit/>
          </a:bodyPr>
          <a:lstStyle>
            <a:defPPr>
              <a:defRPr lang="es-ES"/>
            </a:defPPr>
            <a:lvl1pPr algn="just">
              <a:defRPr sz="1400">
                <a:solidFill>
                  <a:schemeClr val="accent1"/>
                </a:solidFill>
              </a:defRPr>
            </a:lvl1pPr>
          </a:lstStyle>
          <a:p>
            <a:r>
              <a:rPr lang="es-ES" dirty="0"/>
              <a:t>La prevalencia de enfermedad coronaria es mayor en los pacientes psoriásicos que en las personas sin la enfermedad independiente del sexo</a:t>
            </a:r>
            <a:r>
              <a:rPr lang="es-ES" baseline="30000" dirty="0"/>
              <a:t>1</a:t>
            </a:r>
            <a:r>
              <a:rPr lang="es-ES" dirty="0"/>
              <a:t>. </a:t>
            </a:r>
          </a:p>
        </p:txBody>
      </p:sp>
      <p:grpSp>
        <p:nvGrpSpPr>
          <p:cNvPr id="24" name="Grupo 23">
            <a:extLst>
              <a:ext uri="{FF2B5EF4-FFF2-40B4-BE49-F238E27FC236}">
                <a16:creationId xmlns:a16="http://schemas.microsoft.com/office/drawing/2014/main" id="{D20B0835-F919-A1AA-8C5B-1DE6220B1A0B}"/>
              </a:ext>
            </a:extLst>
          </p:cNvPr>
          <p:cNvGrpSpPr/>
          <p:nvPr/>
        </p:nvGrpSpPr>
        <p:grpSpPr>
          <a:xfrm>
            <a:off x="6560084" y="2028210"/>
            <a:ext cx="3546556" cy="2967969"/>
            <a:chOff x="6447975" y="2028210"/>
            <a:chExt cx="3546556" cy="2967969"/>
          </a:xfrm>
        </p:grpSpPr>
        <p:pic>
          <p:nvPicPr>
            <p:cNvPr id="18" name="Imagen 17">
              <a:extLst>
                <a:ext uri="{FF2B5EF4-FFF2-40B4-BE49-F238E27FC236}">
                  <a16:creationId xmlns:a16="http://schemas.microsoft.com/office/drawing/2014/main" id="{689C0882-4838-C288-30A4-FD86BB54E406}"/>
                </a:ext>
              </a:extLst>
            </p:cNvPr>
            <p:cNvPicPr>
              <a:picLocks noChangeAspect="1"/>
            </p:cNvPicPr>
            <p:nvPr/>
          </p:nvPicPr>
          <p:blipFill>
            <a:blip r:embed="rId3"/>
            <a:stretch>
              <a:fillRect/>
            </a:stretch>
          </p:blipFill>
          <p:spPr>
            <a:xfrm>
              <a:off x="6447975" y="2028210"/>
              <a:ext cx="3419925" cy="2915511"/>
            </a:xfrm>
            <a:prstGeom prst="rect">
              <a:avLst/>
            </a:prstGeom>
          </p:spPr>
        </p:pic>
        <p:sp>
          <p:nvSpPr>
            <p:cNvPr id="22" name="CuadroTexto 21">
              <a:extLst>
                <a:ext uri="{FF2B5EF4-FFF2-40B4-BE49-F238E27FC236}">
                  <a16:creationId xmlns:a16="http://schemas.microsoft.com/office/drawing/2014/main" id="{570D0305-6B49-69C0-D256-076CC1F82470}"/>
                </a:ext>
              </a:extLst>
            </p:cNvPr>
            <p:cNvSpPr txBox="1"/>
            <p:nvPr/>
          </p:nvSpPr>
          <p:spPr>
            <a:xfrm>
              <a:off x="6574605" y="4765347"/>
              <a:ext cx="3419926" cy="230832"/>
            </a:xfrm>
            <a:prstGeom prst="rect">
              <a:avLst/>
            </a:prstGeom>
            <a:solidFill>
              <a:schemeClr val="bg1"/>
            </a:solidFill>
          </p:spPr>
          <p:txBody>
            <a:bodyPr wrap="square">
              <a:spAutoFit/>
            </a:bodyPr>
            <a:lstStyle>
              <a:defPPr>
                <a:defRPr lang="es-ES"/>
              </a:defPPr>
              <a:lvl1pPr algn="ctr">
                <a:defRPr sz="900"/>
              </a:lvl1pPr>
            </a:lstStyle>
            <a:p>
              <a:r>
                <a:rPr lang="en-US" dirty="0"/>
                <a:t>JAMA. 2006 Oct 11;296(14):1735-41. </a:t>
              </a:r>
              <a:endParaRPr lang="es-ES" dirty="0"/>
            </a:p>
          </p:txBody>
        </p:sp>
        <p:pic>
          <p:nvPicPr>
            <p:cNvPr id="23" name="Imagen 22">
              <a:extLst>
                <a:ext uri="{FF2B5EF4-FFF2-40B4-BE49-F238E27FC236}">
                  <a16:creationId xmlns:a16="http://schemas.microsoft.com/office/drawing/2014/main" id="{EB3D8843-7370-3AB2-2DC7-9DEB6EACAE68}"/>
                </a:ext>
              </a:extLst>
            </p:cNvPr>
            <p:cNvPicPr>
              <a:picLocks noChangeAspect="1"/>
            </p:cNvPicPr>
            <p:nvPr/>
          </p:nvPicPr>
          <p:blipFill>
            <a:blip r:embed="rId3"/>
            <a:srcRect l="50610" t="92083" r="32865" b="-1059"/>
            <a:stretch>
              <a:fillRect/>
            </a:stretch>
          </p:blipFill>
          <p:spPr>
            <a:xfrm>
              <a:off x="9429381" y="4708255"/>
              <a:ext cx="565150" cy="261695"/>
            </a:xfrm>
            <a:prstGeom prst="rect">
              <a:avLst/>
            </a:prstGeom>
          </p:spPr>
        </p:pic>
      </p:grpSp>
      <p:sp>
        <p:nvSpPr>
          <p:cNvPr id="26" name="CuadroTexto 25">
            <a:extLst>
              <a:ext uri="{FF2B5EF4-FFF2-40B4-BE49-F238E27FC236}">
                <a16:creationId xmlns:a16="http://schemas.microsoft.com/office/drawing/2014/main" id="{1094D875-38DD-E406-8028-4BE3CF7A5CF2}"/>
              </a:ext>
            </a:extLst>
          </p:cNvPr>
          <p:cNvSpPr txBox="1"/>
          <p:nvPr/>
        </p:nvSpPr>
        <p:spPr>
          <a:xfrm>
            <a:off x="6279137" y="1423827"/>
            <a:ext cx="4108451" cy="492443"/>
          </a:xfrm>
          <a:prstGeom prst="rect">
            <a:avLst/>
          </a:prstGeom>
          <a:noFill/>
        </p:spPr>
        <p:txBody>
          <a:bodyPr wrap="square">
            <a:spAutoFit/>
          </a:bodyPr>
          <a:lstStyle>
            <a:defPPr>
              <a:defRPr lang="es-ES"/>
            </a:defPPr>
            <a:lvl1pPr algn="ctr">
              <a:defRPr sz="1300" b="1">
                <a:solidFill>
                  <a:schemeClr val="tx1">
                    <a:lumMod val="50000"/>
                  </a:schemeClr>
                </a:solidFill>
              </a:defRPr>
            </a:lvl1pPr>
          </a:lstStyle>
          <a:p>
            <a:r>
              <a:rPr lang="es-ES" dirty="0"/>
              <a:t>Riesgo relativo ajustado de infarto de miocardio en pacientes con psoriasis según la edad</a:t>
            </a:r>
            <a:r>
              <a:rPr lang="es-ES" baseline="30000" dirty="0"/>
              <a:t>2</a:t>
            </a:r>
          </a:p>
        </p:txBody>
      </p:sp>
      <p:sp>
        <p:nvSpPr>
          <p:cNvPr id="27" name="CuadroTexto 26">
            <a:extLst>
              <a:ext uri="{FF2B5EF4-FFF2-40B4-BE49-F238E27FC236}">
                <a16:creationId xmlns:a16="http://schemas.microsoft.com/office/drawing/2014/main" id="{606D029E-1D55-46A5-A958-ADDC261AF5E1}"/>
              </a:ext>
            </a:extLst>
          </p:cNvPr>
          <p:cNvSpPr txBox="1"/>
          <p:nvPr/>
        </p:nvSpPr>
        <p:spPr>
          <a:xfrm>
            <a:off x="6096000" y="5126984"/>
            <a:ext cx="4521200" cy="738664"/>
          </a:xfrm>
          <a:prstGeom prst="rect">
            <a:avLst/>
          </a:prstGeom>
          <a:solidFill>
            <a:schemeClr val="bg1"/>
          </a:solidFill>
        </p:spPr>
        <p:txBody>
          <a:bodyPr wrap="square">
            <a:spAutoFit/>
          </a:bodyPr>
          <a:lstStyle>
            <a:defPPr>
              <a:defRPr lang="es-ES"/>
            </a:defPPr>
            <a:lvl1pPr algn="just">
              <a:defRPr sz="1400">
                <a:solidFill>
                  <a:schemeClr val="accent1"/>
                </a:solidFill>
              </a:defRPr>
            </a:lvl1pPr>
          </a:lstStyle>
          <a:p>
            <a:r>
              <a:rPr lang="es-ES" dirty="0"/>
              <a:t>Los pacientes psoriásicos tienen un riesgo aumentado de sufrir de infarto de miocardio con riesgo relativo más alto en pacientes jóvenes y con psoriasis severa</a:t>
            </a:r>
            <a:r>
              <a:rPr lang="es-ES" baseline="30000" dirty="0"/>
              <a:t>2</a:t>
            </a:r>
            <a:r>
              <a:rPr lang="es-ES" dirty="0"/>
              <a:t>. </a:t>
            </a:r>
          </a:p>
        </p:txBody>
      </p:sp>
      <p:sp>
        <p:nvSpPr>
          <p:cNvPr id="3" name="CuadroTexto 2">
            <a:extLst>
              <a:ext uri="{FF2B5EF4-FFF2-40B4-BE49-F238E27FC236}">
                <a16:creationId xmlns:a16="http://schemas.microsoft.com/office/drawing/2014/main" id="{41AC46D1-77D0-3945-15A9-409240415ECC}"/>
              </a:ext>
            </a:extLst>
          </p:cNvPr>
          <p:cNvSpPr txBox="1"/>
          <p:nvPr/>
        </p:nvSpPr>
        <p:spPr>
          <a:xfrm rot="16200000">
            <a:off x="11008698" y="3566837"/>
            <a:ext cx="1841500" cy="276999"/>
          </a:xfrm>
          <a:prstGeom prst="rect">
            <a:avLst/>
          </a:prstGeom>
          <a:noFill/>
        </p:spPr>
        <p:txBody>
          <a:bodyPr wrap="square">
            <a:spAutoFit/>
          </a:bodyPr>
          <a:lstStyle/>
          <a:p>
            <a:pPr algn="ctr"/>
            <a:r>
              <a:rPr lang="es-ES" sz="1200" b="0" i="0" dirty="0">
                <a:solidFill>
                  <a:schemeClr val="tx1">
                    <a:lumMod val="20000"/>
                    <a:lumOff val="80000"/>
                  </a:schemeClr>
                </a:solidFill>
                <a:effectLst/>
                <a:latin typeface="Arial" panose="020B0604020202020204" pitchFamily="34" charset="0"/>
              </a:rPr>
              <a:t>MA-ES-CRAT-2500006</a:t>
            </a:r>
            <a:endParaRPr lang="es-ES" sz="1200" dirty="0">
              <a:solidFill>
                <a:schemeClr val="tx1">
                  <a:lumMod val="20000"/>
                  <a:lumOff val="80000"/>
                </a:schemeClr>
              </a:solidFill>
            </a:endParaRPr>
          </a:p>
        </p:txBody>
      </p:sp>
    </p:spTree>
    <p:extLst>
      <p:ext uri="{BB962C8B-B14F-4D97-AF65-F5344CB8AC3E}">
        <p14:creationId xmlns:p14="http://schemas.microsoft.com/office/powerpoint/2010/main" val="3589818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D1A213-466A-A89B-A7AD-7D2638764E30}"/>
              </a:ext>
            </a:extLst>
          </p:cNvPr>
          <p:cNvSpPr>
            <a:spLocks noGrp="1"/>
          </p:cNvSpPr>
          <p:nvPr>
            <p:ph type="title"/>
          </p:nvPr>
        </p:nvSpPr>
        <p:spPr/>
        <p:txBody>
          <a:bodyPr/>
          <a:lstStyle/>
          <a:p>
            <a:pPr algn="ctr"/>
            <a:r>
              <a:rPr lang="es-ES_tradnl" dirty="0"/>
              <a:t>La psoriasis está asociada a la arteriosclerosis subclínica</a:t>
            </a:r>
            <a:endParaRPr lang="es-ES" dirty="0"/>
          </a:p>
        </p:txBody>
      </p:sp>
      <p:sp>
        <p:nvSpPr>
          <p:cNvPr id="5" name="CuadroTexto 4">
            <a:extLst>
              <a:ext uri="{FF2B5EF4-FFF2-40B4-BE49-F238E27FC236}">
                <a16:creationId xmlns:a16="http://schemas.microsoft.com/office/drawing/2014/main" id="{4F6E5E35-186E-D292-2482-16FE33B41EB3}"/>
              </a:ext>
            </a:extLst>
          </p:cNvPr>
          <p:cNvSpPr txBox="1"/>
          <p:nvPr/>
        </p:nvSpPr>
        <p:spPr>
          <a:xfrm>
            <a:off x="8896566" y="5250830"/>
            <a:ext cx="2650360" cy="707886"/>
          </a:xfrm>
          <a:prstGeom prst="rect">
            <a:avLst/>
          </a:prstGeom>
          <a:solidFill>
            <a:schemeClr val="bg1"/>
          </a:solidFill>
        </p:spPr>
        <p:txBody>
          <a:bodyPr wrap="square">
            <a:spAutoFit/>
          </a:bodyPr>
          <a:lstStyle>
            <a:defPPr>
              <a:defRPr lang="es-ES"/>
            </a:defPPr>
            <a:lvl1pPr algn="ctr">
              <a:defRPr sz="800"/>
            </a:lvl1pPr>
          </a:lstStyle>
          <a:p>
            <a:r>
              <a:rPr lang="es-ES" dirty="0"/>
              <a:t>1. </a:t>
            </a:r>
            <a:r>
              <a:rPr lang="es-ES" dirty="0" err="1"/>
              <a:t>Gonzalez</a:t>
            </a:r>
            <a:r>
              <a:rPr lang="es-ES" dirty="0"/>
              <a:t>-Cantero A, et al. </a:t>
            </a:r>
            <a:r>
              <a:rPr lang="es-ES" dirty="0" err="1"/>
              <a:t>Underperformance</a:t>
            </a:r>
            <a:r>
              <a:rPr lang="es-ES" dirty="0"/>
              <a:t> </a:t>
            </a:r>
            <a:r>
              <a:rPr lang="es-ES" dirty="0" err="1"/>
              <a:t>of</a:t>
            </a:r>
            <a:r>
              <a:rPr lang="es-ES" dirty="0"/>
              <a:t> </a:t>
            </a:r>
            <a:r>
              <a:rPr lang="es-ES" dirty="0" err="1"/>
              <a:t>clinical</a:t>
            </a:r>
            <a:r>
              <a:rPr lang="es-ES" dirty="0"/>
              <a:t> </a:t>
            </a:r>
            <a:r>
              <a:rPr lang="es-ES" dirty="0" err="1"/>
              <a:t>risk</a:t>
            </a:r>
            <a:r>
              <a:rPr lang="es-ES" dirty="0"/>
              <a:t> scores in </a:t>
            </a:r>
            <a:r>
              <a:rPr lang="es-ES" dirty="0" err="1"/>
              <a:t>identifying</a:t>
            </a:r>
            <a:r>
              <a:rPr lang="es-ES" dirty="0"/>
              <a:t> </a:t>
            </a:r>
            <a:r>
              <a:rPr lang="es-ES" dirty="0" err="1"/>
              <a:t>imaging-based</a:t>
            </a:r>
            <a:r>
              <a:rPr lang="es-ES" dirty="0"/>
              <a:t> </a:t>
            </a:r>
            <a:r>
              <a:rPr lang="es-ES" dirty="0" err="1"/>
              <a:t>high</a:t>
            </a:r>
            <a:r>
              <a:rPr lang="es-ES" dirty="0"/>
              <a:t> cardiovascular </a:t>
            </a:r>
            <a:r>
              <a:rPr lang="es-ES" dirty="0" err="1"/>
              <a:t>risk</a:t>
            </a:r>
            <a:r>
              <a:rPr lang="es-ES" dirty="0"/>
              <a:t> in psoriasis: </a:t>
            </a:r>
            <a:r>
              <a:rPr lang="es-ES" dirty="0" err="1"/>
              <a:t>results</a:t>
            </a:r>
            <a:r>
              <a:rPr lang="es-ES" dirty="0"/>
              <a:t> </a:t>
            </a:r>
            <a:r>
              <a:rPr lang="es-ES" dirty="0" err="1"/>
              <a:t>from</a:t>
            </a:r>
            <a:r>
              <a:rPr lang="es-ES" dirty="0"/>
              <a:t> </a:t>
            </a:r>
            <a:r>
              <a:rPr lang="es-ES" dirty="0" err="1"/>
              <a:t>two</a:t>
            </a:r>
            <a:r>
              <a:rPr lang="es-ES" dirty="0"/>
              <a:t> </a:t>
            </a:r>
            <a:r>
              <a:rPr lang="es-ES" dirty="0" err="1"/>
              <a:t>observational</a:t>
            </a:r>
            <a:r>
              <a:rPr lang="es-ES" dirty="0"/>
              <a:t> </a:t>
            </a:r>
            <a:r>
              <a:rPr lang="es-ES" dirty="0" err="1"/>
              <a:t>cohorts</a:t>
            </a:r>
            <a:r>
              <a:rPr lang="es-ES" dirty="0"/>
              <a:t>. </a:t>
            </a:r>
            <a:r>
              <a:rPr lang="es-ES" dirty="0" err="1"/>
              <a:t>Eur</a:t>
            </a:r>
            <a:r>
              <a:rPr lang="es-ES" dirty="0"/>
              <a:t> J </a:t>
            </a:r>
            <a:r>
              <a:rPr lang="es-ES" dirty="0" err="1"/>
              <a:t>Prev</a:t>
            </a:r>
            <a:r>
              <a:rPr lang="es-ES" dirty="0"/>
              <a:t> </a:t>
            </a:r>
            <a:r>
              <a:rPr lang="es-ES" dirty="0" err="1"/>
              <a:t>Cardiol</a:t>
            </a:r>
            <a:r>
              <a:rPr lang="es-ES" dirty="0"/>
              <a:t>. 2022 Mar 30;29(4):591-598. </a:t>
            </a:r>
            <a:r>
              <a:rPr lang="es-ES" dirty="0" err="1"/>
              <a:t>doi</a:t>
            </a:r>
            <a:r>
              <a:rPr lang="es-ES" dirty="0"/>
              <a:t>: 10.1093/</a:t>
            </a:r>
            <a:r>
              <a:rPr lang="es-ES" dirty="0" err="1"/>
              <a:t>eurjpc</a:t>
            </a:r>
            <a:r>
              <a:rPr lang="es-ES" dirty="0"/>
              <a:t>/zwaa033.</a:t>
            </a:r>
          </a:p>
        </p:txBody>
      </p:sp>
      <p:sp>
        <p:nvSpPr>
          <p:cNvPr id="12" name="CuadroTexto 11">
            <a:extLst>
              <a:ext uri="{FF2B5EF4-FFF2-40B4-BE49-F238E27FC236}">
                <a16:creationId xmlns:a16="http://schemas.microsoft.com/office/drawing/2014/main" id="{B4142D19-0992-8972-F590-8AEEAA2CB56A}"/>
              </a:ext>
            </a:extLst>
          </p:cNvPr>
          <p:cNvSpPr txBox="1"/>
          <p:nvPr/>
        </p:nvSpPr>
        <p:spPr>
          <a:xfrm>
            <a:off x="1943039" y="6262289"/>
            <a:ext cx="2452878" cy="200055"/>
          </a:xfrm>
          <a:prstGeom prst="rect">
            <a:avLst/>
          </a:prstGeom>
          <a:noFill/>
        </p:spPr>
        <p:txBody>
          <a:bodyPr wrap="square">
            <a:spAutoFit/>
          </a:bodyPr>
          <a:lstStyle/>
          <a:p>
            <a:pPr algn="ctr"/>
            <a:r>
              <a:rPr lang="pt-BR" sz="700" dirty="0" err="1"/>
              <a:t>Eur</a:t>
            </a:r>
            <a:r>
              <a:rPr lang="pt-BR" sz="700" dirty="0"/>
              <a:t> J Prev </a:t>
            </a:r>
            <a:r>
              <a:rPr lang="pt-BR" sz="700" dirty="0" err="1"/>
              <a:t>Cardiol</a:t>
            </a:r>
            <a:r>
              <a:rPr lang="pt-BR" sz="700" dirty="0"/>
              <a:t>. 2022 Mar 30;29(4):591-598.</a:t>
            </a:r>
            <a:endParaRPr lang="es-ES" sz="700" dirty="0"/>
          </a:p>
        </p:txBody>
      </p:sp>
      <p:grpSp>
        <p:nvGrpSpPr>
          <p:cNvPr id="19" name="Grupo 18">
            <a:extLst>
              <a:ext uri="{FF2B5EF4-FFF2-40B4-BE49-F238E27FC236}">
                <a16:creationId xmlns:a16="http://schemas.microsoft.com/office/drawing/2014/main" id="{8145615D-D769-5F67-181B-296171059577}"/>
              </a:ext>
            </a:extLst>
          </p:cNvPr>
          <p:cNvGrpSpPr/>
          <p:nvPr/>
        </p:nvGrpSpPr>
        <p:grpSpPr>
          <a:xfrm>
            <a:off x="960810" y="1398852"/>
            <a:ext cx="4709945" cy="4828931"/>
            <a:chOff x="798578" y="1151540"/>
            <a:chExt cx="5211231" cy="5375020"/>
          </a:xfrm>
        </p:grpSpPr>
        <p:grpSp>
          <p:nvGrpSpPr>
            <p:cNvPr id="10" name="Grupo 9">
              <a:extLst>
                <a:ext uri="{FF2B5EF4-FFF2-40B4-BE49-F238E27FC236}">
                  <a16:creationId xmlns:a16="http://schemas.microsoft.com/office/drawing/2014/main" id="{5E9B7C0C-3188-72F7-14D9-225D9DC5A373}"/>
                </a:ext>
              </a:extLst>
            </p:cNvPr>
            <p:cNvGrpSpPr/>
            <p:nvPr/>
          </p:nvGrpSpPr>
          <p:grpSpPr>
            <a:xfrm>
              <a:off x="798578" y="1151540"/>
              <a:ext cx="5211231" cy="5375020"/>
              <a:chOff x="2844633" y="107310"/>
              <a:chExt cx="6502734" cy="6248721"/>
            </a:xfrm>
          </p:grpSpPr>
          <p:pic>
            <p:nvPicPr>
              <p:cNvPr id="7" name="Imagen 6">
                <a:extLst>
                  <a:ext uri="{FF2B5EF4-FFF2-40B4-BE49-F238E27FC236}">
                    <a16:creationId xmlns:a16="http://schemas.microsoft.com/office/drawing/2014/main" id="{0C115820-6475-C6BD-F2A5-8EC4E3458459}"/>
                  </a:ext>
                </a:extLst>
              </p:cNvPr>
              <p:cNvPicPr>
                <a:picLocks noChangeAspect="1"/>
              </p:cNvPicPr>
              <p:nvPr/>
            </p:nvPicPr>
            <p:blipFill>
              <a:blip r:embed="rId2"/>
              <a:stretch>
                <a:fillRect/>
              </a:stretch>
            </p:blipFill>
            <p:spPr>
              <a:xfrm>
                <a:off x="2844633" y="107310"/>
                <a:ext cx="6502734" cy="5143764"/>
              </a:xfrm>
              <a:prstGeom prst="rect">
                <a:avLst/>
              </a:prstGeom>
            </p:spPr>
          </p:pic>
          <p:pic>
            <p:nvPicPr>
              <p:cNvPr id="9" name="Imagen 8">
                <a:extLst>
                  <a:ext uri="{FF2B5EF4-FFF2-40B4-BE49-F238E27FC236}">
                    <a16:creationId xmlns:a16="http://schemas.microsoft.com/office/drawing/2014/main" id="{B800636B-C6C9-75EF-3620-6AD4A59396EA}"/>
                  </a:ext>
                </a:extLst>
              </p:cNvPr>
              <p:cNvPicPr>
                <a:picLocks noChangeAspect="1"/>
              </p:cNvPicPr>
              <p:nvPr/>
            </p:nvPicPr>
            <p:blipFill>
              <a:blip r:embed="rId3"/>
              <a:stretch>
                <a:fillRect/>
              </a:stretch>
            </p:blipFill>
            <p:spPr>
              <a:xfrm>
                <a:off x="2863684" y="5251074"/>
                <a:ext cx="6464632" cy="1104957"/>
              </a:xfrm>
              <a:prstGeom prst="rect">
                <a:avLst/>
              </a:prstGeom>
            </p:spPr>
          </p:pic>
        </p:grpSp>
        <p:sp>
          <p:nvSpPr>
            <p:cNvPr id="13" name="Rectángulo 12">
              <a:extLst>
                <a:ext uri="{FF2B5EF4-FFF2-40B4-BE49-F238E27FC236}">
                  <a16:creationId xmlns:a16="http://schemas.microsoft.com/office/drawing/2014/main" id="{89573367-899A-E5E7-3514-B11589A73468}"/>
                </a:ext>
              </a:extLst>
            </p:cNvPr>
            <p:cNvSpPr/>
            <p:nvPr/>
          </p:nvSpPr>
          <p:spPr>
            <a:xfrm>
              <a:off x="828671" y="5576099"/>
              <a:ext cx="5181138" cy="650965"/>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5" name="Imagen 14">
            <a:extLst>
              <a:ext uri="{FF2B5EF4-FFF2-40B4-BE49-F238E27FC236}">
                <a16:creationId xmlns:a16="http://schemas.microsoft.com/office/drawing/2014/main" id="{41FDA1AC-FCF5-C34C-4E11-8EEA2A0CC3FE}"/>
              </a:ext>
            </a:extLst>
          </p:cNvPr>
          <p:cNvPicPr>
            <a:picLocks noChangeAspect="1"/>
          </p:cNvPicPr>
          <p:nvPr/>
        </p:nvPicPr>
        <p:blipFill>
          <a:blip r:embed="rId4"/>
          <a:stretch>
            <a:fillRect/>
          </a:stretch>
        </p:blipFill>
        <p:spPr>
          <a:xfrm>
            <a:off x="6279067" y="1875036"/>
            <a:ext cx="2277489" cy="4224012"/>
          </a:xfrm>
          <a:prstGeom prst="rect">
            <a:avLst/>
          </a:prstGeom>
        </p:spPr>
      </p:pic>
      <p:sp>
        <p:nvSpPr>
          <p:cNvPr id="16" name="Marcador de contenido 2">
            <a:extLst>
              <a:ext uri="{FF2B5EF4-FFF2-40B4-BE49-F238E27FC236}">
                <a16:creationId xmlns:a16="http://schemas.microsoft.com/office/drawing/2014/main" id="{522609B3-DC75-B825-88F8-EC5E62CD109B}"/>
              </a:ext>
            </a:extLst>
          </p:cNvPr>
          <p:cNvSpPr>
            <a:spLocks noGrp="1"/>
          </p:cNvSpPr>
          <p:nvPr>
            <p:ph idx="1"/>
          </p:nvPr>
        </p:nvSpPr>
        <p:spPr>
          <a:xfrm>
            <a:off x="8896567" y="2754083"/>
            <a:ext cx="2743746" cy="1883147"/>
          </a:xfrm>
        </p:spPr>
        <p:txBody>
          <a:bodyPr>
            <a:noAutofit/>
          </a:bodyPr>
          <a:lstStyle/>
          <a:p>
            <a:r>
              <a:rPr lang="es-ES" sz="1500" noProof="0" dirty="0"/>
              <a:t>En un estudio observacional de cohortes de pacientes con psoriasis, el 51% de los pacientes de la cohorte</a:t>
            </a:r>
            <a:r>
              <a:rPr lang="es-ES" sz="1500" dirty="0"/>
              <a:t> Europea, y el 54% de los pacientes de la cohorte Americana tenían arteriosclerosis subclínica</a:t>
            </a:r>
            <a:r>
              <a:rPr lang="es-ES" sz="1500" baseline="30000" dirty="0"/>
              <a:t>1</a:t>
            </a:r>
            <a:r>
              <a:rPr lang="es-ES" sz="1500" dirty="0"/>
              <a:t>. </a:t>
            </a:r>
            <a:endParaRPr lang="es-ES" sz="1500" noProof="0" dirty="0"/>
          </a:p>
        </p:txBody>
      </p:sp>
      <p:sp>
        <p:nvSpPr>
          <p:cNvPr id="17" name="Marcador de contenido 2">
            <a:extLst>
              <a:ext uri="{FF2B5EF4-FFF2-40B4-BE49-F238E27FC236}">
                <a16:creationId xmlns:a16="http://schemas.microsoft.com/office/drawing/2014/main" id="{77DA18E7-1C2F-1396-937A-E2F3EAE595A2}"/>
              </a:ext>
            </a:extLst>
          </p:cNvPr>
          <p:cNvSpPr txBox="1">
            <a:spLocks/>
          </p:cNvSpPr>
          <p:nvPr/>
        </p:nvSpPr>
        <p:spPr>
          <a:xfrm>
            <a:off x="6182193" y="1398852"/>
            <a:ext cx="2518457" cy="467635"/>
          </a:xfrm>
          <a:prstGeom prst="rect">
            <a:avLst/>
          </a:prstGeom>
        </p:spPr>
        <p:txBody>
          <a:bodyPr vert="horz" lIns="91440" tIns="45720" rIns="91440" bIns="45720" rtlCol="0">
            <a:normAutofit fontScale="92500"/>
          </a:bodyPr>
          <a:lstStyle>
            <a:lvl1pPr marL="0" indent="0" algn="l" defTabSz="914377" rtl="0" eaLnBrk="1" latinLnBrk="0" hangingPunct="1">
              <a:lnSpc>
                <a:spcPct val="90000"/>
              </a:lnSpc>
              <a:spcBef>
                <a:spcPts val="1000"/>
              </a:spcBef>
              <a:buFont typeface="Arial" panose="020B0604020202020204" pitchFamily="34" charset="0"/>
              <a:buNone/>
              <a:defRPr sz="1867" kern="1200" baseline="0">
                <a:solidFill>
                  <a:schemeClr val="accent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000" b="1" dirty="0" err="1">
                <a:solidFill>
                  <a:schemeClr val="tx1">
                    <a:lumMod val="50000"/>
                  </a:schemeClr>
                </a:solidFill>
              </a:rPr>
              <a:t>Pacientes</a:t>
            </a:r>
            <a:r>
              <a:rPr lang="en-US" sz="1000" b="1" dirty="0">
                <a:solidFill>
                  <a:schemeClr val="tx1">
                    <a:lumMod val="50000"/>
                  </a:schemeClr>
                </a:solidFill>
              </a:rPr>
              <a:t> con psoriasis, sin (A,C, E) o con (B,D, F) atherosclerosis </a:t>
            </a:r>
            <a:r>
              <a:rPr lang="en-US" sz="1000" b="1" dirty="0" err="1">
                <a:solidFill>
                  <a:schemeClr val="tx1">
                    <a:lumMod val="50000"/>
                  </a:schemeClr>
                </a:solidFill>
              </a:rPr>
              <a:t>subclínica</a:t>
            </a:r>
            <a:r>
              <a:rPr lang="en-US" sz="1000" b="1" dirty="0">
                <a:solidFill>
                  <a:schemeClr val="tx1">
                    <a:lumMod val="50000"/>
                  </a:schemeClr>
                </a:solidFill>
              </a:rPr>
              <a:t> </a:t>
            </a:r>
            <a:r>
              <a:rPr lang="en-US" sz="1000" b="1" dirty="0" err="1">
                <a:solidFill>
                  <a:schemeClr val="tx1">
                    <a:lumMod val="50000"/>
                  </a:schemeClr>
                </a:solidFill>
              </a:rPr>
              <a:t>en</a:t>
            </a:r>
            <a:r>
              <a:rPr lang="en-US" sz="1000" b="1" dirty="0">
                <a:solidFill>
                  <a:schemeClr val="tx1">
                    <a:lumMod val="50000"/>
                  </a:schemeClr>
                </a:solidFill>
              </a:rPr>
              <a:t> la </a:t>
            </a:r>
            <a:r>
              <a:rPr lang="en-US" sz="1000" b="1" dirty="0" err="1">
                <a:solidFill>
                  <a:schemeClr val="tx1">
                    <a:lumMod val="50000"/>
                  </a:schemeClr>
                </a:solidFill>
              </a:rPr>
              <a:t>carótida</a:t>
            </a:r>
            <a:r>
              <a:rPr lang="en-US" sz="1000" b="1" dirty="0">
                <a:solidFill>
                  <a:schemeClr val="tx1">
                    <a:lumMod val="50000"/>
                  </a:schemeClr>
                </a:solidFill>
              </a:rPr>
              <a:t>, femoral y coronaria LAD</a:t>
            </a:r>
          </a:p>
        </p:txBody>
      </p:sp>
      <p:sp>
        <p:nvSpPr>
          <p:cNvPr id="18" name="CuadroTexto 17">
            <a:extLst>
              <a:ext uri="{FF2B5EF4-FFF2-40B4-BE49-F238E27FC236}">
                <a16:creationId xmlns:a16="http://schemas.microsoft.com/office/drawing/2014/main" id="{6A1E3754-934B-9CAC-FE35-95EB34188901}"/>
              </a:ext>
            </a:extLst>
          </p:cNvPr>
          <p:cNvSpPr txBox="1"/>
          <p:nvPr/>
        </p:nvSpPr>
        <p:spPr>
          <a:xfrm>
            <a:off x="6279067" y="6127036"/>
            <a:ext cx="2452878" cy="200055"/>
          </a:xfrm>
          <a:prstGeom prst="rect">
            <a:avLst/>
          </a:prstGeom>
          <a:noFill/>
        </p:spPr>
        <p:txBody>
          <a:bodyPr wrap="square">
            <a:spAutoFit/>
          </a:bodyPr>
          <a:lstStyle/>
          <a:p>
            <a:pPr algn="ctr"/>
            <a:r>
              <a:rPr lang="pt-BR" sz="700" dirty="0" err="1"/>
              <a:t>Eur</a:t>
            </a:r>
            <a:r>
              <a:rPr lang="pt-BR" sz="700" dirty="0"/>
              <a:t> J Prev </a:t>
            </a:r>
            <a:r>
              <a:rPr lang="pt-BR" sz="700" dirty="0" err="1"/>
              <a:t>Cardiol</a:t>
            </a:r>
            <a:r>
              <a:rPr lang="pt-BR" sz="700" dirty="0"/>
              <a:t>. 2022 Mar 30;29(4):591-598.</a:t>
            </a:r>
            <a:endParaRPr lang="es-ES" sz="700" dirty="0"/>
          </a:p>
        </p:txBody>
      </p:sp>
      <p:sp>
        <p:nvSpPr>
          <p:cNvPr id="3" name="CuadroTexto 2">
            <a:extLst>
              <a:ext uri="{FF2B5EF4-FFF2-40B4-BE49-F238E27FC236}">
                <a16:creationId xmlns:a16="http://schemas.microsoft.com/office/drawing/2014/main" id="{2891F6FF-039F-ECA1-FA12-57BFCD8035D0}"/>
              </a:ext>
            </a:extLst>
          </p:cNvPr>
          <p:cNvSpPr txBox="1"/>
          <p:nvPr/>
        </p:nvSpPr>
        <p:spPr>
          <a:xfrm rot="16200000">
            <a:off x="11008698" y="3566837"/>
            <a:ext cx="1841500" cy="276999"/>
          </a:xfrm>
          <a:prstGeom prst="rect">
            <a:avLst/>
          </a:prstGeom>
          <a:noFill/>
        </p:spPr>
        <p:txBody>
          <a:bodyPr wrap="square">
            <a:spAutoFit/>
          </a:bodyPr>
          <a:lstStyle/>
          <a:p>
            <a:pPr algn="ctr"/>
            <a:r>
              <a:rPr lang="es-ES" sz="1200" b="0" i="0" dirty="0">
                <a:solidFill>
                  <a:schemeClr val="tx1">
                    <a:lumMod val="20000"/>
                    <a:lumOff val="80000"/>
                  </a:schemeClr>
                </a:solidFill>
                <a:effectLst/>
                <a:latin typeface="Arial" panose="020B0604020202020204" pitchFamily="34" charset="0"/>
              </a:rPr>
              <a:t>MA-ES-CRAT-2500006</a:t>
            </a:r>
            <a:endParaRPr lang="es-ES" sz="1200" dirty="0">
              <a:solidFill>
                <a:schemeClr val="tx1">
                  <a:lumMod val="20000"/>
                  <a:lumOff val="80000"/>
                </a:schemeClr>
              </a:solidFill>
            </a:endParaRPr>
          </a:p>
        </p:txBody>
      </p:sp>
    </p:spTree>
    <p:extLst>
      <p:ext uri="{BB962C8B-B14F-4D97-AF65-F5344CB8AC3E}">
        <p14:creationId xmlns:p14="http://schemas.microsoft.com/office/powerpoint/2010/main" val="429952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564987D9-3231-1683-4689-94423389292D}"/>
              </a:ext>
            </a:extLst>
          </p:cNvPr>
          <p:cNvSpPr>
            <a:spLocks noGrp="1"/>
          </p:cNvSpPr>
          <p:nvPr>
            <p:ph type="title"/>
          </p:nvPr>
        </p:nvSpPr>
        <p:spPr>
          <a:xfrm>
            <a:off x="275212" y="177328"/>
            <a:ext cx="11402089" cy="760793"/>
          </a:xfrm>
        </p:spPr>
        <p:txBody>
          <a:bodyPr>
            <a:normAutofit fontScale="90000"/>
          </a:bodyPr>
          <a:lstStyle/>
          <a:p>
            <a:pPr algn="ctr"/>
            <a:r>
              <a:rPr lang="es-ES_tradnl" sz="2800" dirty="0"/>
              <a:t>La psoriasis está asociada a un aumento en la puntuación de la prueba del calcio coronario</a:t>
            </a:r>
            <a:endParaRPr lang="es-ES" sz="2800" dirty="0"/>
          </a:p>
        </p:txBody>
      </p:sp>
      <p:sp>
        <p:nvSpPr>
          <p:cNvPr id="5" name="CuadroTexto 4">
            <a:extLst>
              <a:ext uri="{FF2B5EF4-FFF2-40B4-BE49-F238E27FC236}">
                <a16:creationId xmlns:a16="http://schemas.microsoft.com/office/drawing/2014/main" id="{8771F839-938F-55DE-ED4F-4CE7D830DD93}"/>
              </a:ext>
            </a:extLst>
          </p:cNvPr>
          <p:cNvSpPr txBox="1"/>
          <p:nvPr/>
        </p:nvSpPr>
        <p:spPr>
          <a:xfrm>
            <a:off x="1920013" y="6147153"/>
            <a:ext cx="8838826" cy="507831"/>
          </a:xfrm>
          <a:prstGeom prst="rect">
            <a:avLst/>
          </a:prstGeom>
          <a:solidFill>
            <a:schemeClr val="bg1"/>
          </a:solidFill>
        </p:spPr>
        <p:txBody>
          <a:bodyPr wrap="square">
            <a:spAutoFit/>
          </a:bodyPr>
          <a:lstStyle>
            <a:defPPr>
              <a:defRPr lang="es-ES"/>
            </a:defPPr>
            <a:lvl1pPr algn="ctr">
              <a:defRPr sz="900"/>
            </a:lvl1pPr>
          </a:lstStyle>
          <a:p>
            <a:r>
              <a:rPr lang="es-ES" dirty="0"/>
              <a:t>1. </a:t>
            </a:r>
            <a:r>
              <a:rPr lang="es-ES" dirty="0" err="1"/>
              <a:t>Staniak</a:t>
            </a:r>
            <a:r>
              <a:rPr lang="es-ES" dirty="0"/>
              <a:t> HL, et al. </a:t>
            </a:r>
            <a:r>
              <a:rPr lang="es-ES" dirty="0" err="1"/>
              <a:t>Association</a:t>
            </a:r>
            <a:r>
              <a:rPr lang="es-ES" dirty="0"/>
              <a:t> </a:t>
            </a:r>
            <a:r>
              <a:rPr lang="es-ES" dirty="0" err="1"/>
              <a:t>between</a:t>
            </a:r>
            <a:r>
              <a:rPr lang="es-ES" dirty="0"/>
              <a:t> psoriasis and </a:t>
            </a:r>
            <a:r>
              <a:rPr lang="es-ES" dirty="0" err="1"/>
              <a:t>coronary</a:t>
            </a:r>
            <a:r>
              <a:rPr lang="es-ES" dirty="0"/>
              <a:t> </a:t>
            </a:r>
            <a:r>
              <a:rPr lang="es-ES" dirty="0" err="1"/>
              <a:t>calcium</a:t>
            </a:r>
            <a:r>
              <a:rPr lang="es-ES" dirty="0"/>
              <a:t> score. </a:t>
            </a:r>
            <a:r>
              <a:rPr lang="es-ES" dirty="0" err="1"/>
              <a:t>Atherosclerosis</a:t>
            </a:r>
            <a:r>
              <a:rPr lang="es-ES" dirty="0"/>
              <a:t>. 2014 Dec;237(2):847-52. </a:t>
            </a:r>
            <a:r>
              <a:rPr lang="es-ES" dirty="0" err="1"/>
              <a:t>doi</a:t>
            </a:r>
            <a:r>
              <a:rPr lang="es-ES" dirty="0"/>
              <a:t>: 10.1016/j.atherosclerosis.2014.11.004. </a:t>
            </a:r>
            <a:r>
              <a:rPr lang="es-ES" dirty="0" err="1"/>
              <a:t>Epub</a:t>
            </a:r>
            <a:r>
              <a:rPr lang="es-ES" dirty="0"/>
              <a:t> 2014 Nov 8. 2. </a:t>
            </a:r>
            <a:r>
              <a:rPr lang="en-US" dirty="0"/>
              <a:t>Budoff M, et al. When Does a Calcium Score Equate to Secondary Prevention?: Insights From the Multinational CONFIRM Registry. JACC Cardiovasc Imaging. 2023 Sep;16(9):1181-1189. </a:t>
            </a:r>
            <a:r>
              <a:rPr lang="en-US" dirty="0" err="1"/>
              <a:t>doi</a:t>
            </a:r>
            <a:r>
              <a:rPr lang="en-US" dirty="0"/>
              <a:t>: 10.1016/j.jcmg.2023.03.008. </a:t>
            </a:r>
            <a:r>
              <a:rPr lang="en-US" dirty="0" err="1"/>
              <a:t>Epub</a:t>
            </a:r>
            <a:r>
              <a:rPr lang="en-US" dirty="0"/>
              <a:t> 2023 May 24.</a:t>
            </a:r>
          </a:p>
        </p:txBody>
      </p:sp>
      <p:pic>
        <p:nvPicPr>
          <p:cNvPr id="7" name="Imagen 6">
            <a:extLst>
              <a:ext uri="{FF2B5EF4-FFF2-40B4-BE49-F238E27FC236}">
                <a16:creationId xmlns:a16="http://schemas.microsoft.com/office/drawing/2014/main" id="{2E8C1CB1-A3EB-2A49-FEDD-699BC58FC4C0}"/>
              </a:ext>
            </a:extLst>
          </p:cNvPr>
          <p:cNvPicPr>
            <a:picLocks noChangeAspect="1"/>
          </p:cNvPicPr>
          <p:nvPr/>
        </p:nvPicPr>
        <p:blipFill>
          <a:blip r:embed="rId2"/>
          <a:srcRect t="8058"/>
          <a:stretch>
            <a:fillRect/>
          </a:stretch>
        </p:blipFill>
        <p:spPr>
          <a:xfrm>
            <a:off x="1339432" y="2261610"/>
            <a:ext cx="4220063" cy="2595362"/>
          </a:xfrm>
          <a:prstGeom prst="rect">
            <a:avLst/>
          </a:prstGeom>
        </p:spPr>
      </p:pic>
      <p:sp>
        <p:nvSpPr>
          <p:cNvPr id="8" name="CuadroTexto 7">
            <a:extLst>
              <a:ext uri="{FF2B5EF4-FFF2-40B4-BE49-F238E27FC236}">
                <a16:creationId xmlns:a16="http://schemas.microsoft.com/office/drawing/2014/main" id="{EC7AF9BF-5C10-17E5-C4C8-3CB3C34C4B38}"/>
              </a:ext>
            </a:extLst>
          </p:cNvPr>
          <p:cNvSpPr txBox="1"/>
          <p:nvPr/>
        </p:nvSpPr>
        <p:spPr>
          <a:xfrm>
            <a:off x="1029562" y="1468734"/>
            <a:ext cx="4529933" cy="492443"/>
          </a:xfrm>
          <a:prstGeom prst="rect">
            <a:avLst/>
          </a:prstGeom>
          <a:noFill/>
        </p:spPr>
        <p:txBody>
          <a:bodyPr wrap="square">
            <a:spAutoFit/>
          </a:bodyPr>
          <a:lstStyle/>
          <a:p>
            <a:pPr algn="ctr"/>
            <a:r>
              <a:rPr lang="es-ES" sz="1300" b="1" noProof="0" dirty="0">
                <a:solidFill>
                  <a:schemeClr val="tx1">
                    <a:lumMod val="50000"/>
                  </a:schemeClr>
                </a:solidFill>
              </a:rPr>
              <a:t>Distribución de la puntuación del calcio coronario CAC según la severidad de la psoriasis</a:t>
            </a:r>
            <a:r>
              <a:rPr lang="es-ES" sz="1300" b="1" baseline="30000" noProof="0" dirty="0">
                <a:solidFill>
                  <a:schemeClr val="tx1">
                    <a:lumMod val="50000"/>
                  </a:schemeClr>
                </a:solidFill>
              </a:rPr>
              <a:t>1</a:t>
            </a:r>
            <a:r>
              <a:rPr lang="es-ES" sz="1300" b="1" noProof="0" dirty="0">
                <a:solidFill>
                  <a:schemeClr val="tx1">
                    <a:lumMod val="50000"/>
                  </a:schemeClr>
                </a:solidFill>
              </a:rPr>
              <a:t> </a:t>
            </a:r>
          </a:p>
        </p:txBody>
      </p:sp>
      <p:sp>
        <p:nvSpPr>
          <p:cNvPr id="10" name="CuadroTexto 9">
            <a:extLst>
              <a:ext uri="{FF2B5EF4-FFF2-40B4-BE49-F238E27FC236}">
                <a16:creationId xmlns:a16="http://schemas.microsoft.com/office/drawing/2014/main" id="{7B27C6BA-AFFE-2B71-2033-6A0ADEEBFD24}"/>
              </a:ext>
            </a:extLst>
          </p:cNvPr>
          <p:cNvSpPr txBox="1"/>
          <p:nvPr/>
        </p:nvSpPr>
        <p:spPr>
          <a:xfrm>
            <a:off x="1188312" y="5287875"/>
            <a:ext cx="4529933" cy="523220"/>
          </a:xfrm>
          <a:prstGeom prst="rect">
            <a:avLst/>
          </a:prstGeom>
          <a:noFill/>
        </p:spPr>
        <p:txBody>
          <a:bodyPr wrap="square">
            <a:spAutoFit/>
          </a:bodyPr>
          <a:lstStyle/>
          <a:p>
            <a:pPr algn="ctr"/>
            <a:r>
              <a:rPr lang="es-ES" sz="1400" dirty="0">
                <a:solidFill>
                  <a:schemeClr val="accent1"/>
                </a:solidFill>
              </a:rPr>
              <a:t>Las personas con psoriasis severa tenían más probabilidades de tener un CAC muy alto (&gt;400)</a:t>
            </a:r>
            <a:r>
              <a:rPr lang="es-ES" sz="1400" baseline="30000" dirty="0">
                <a:solidFill>
                  <a:schemeClr val="accent1"/>
                </a:solidFill>
              </a:rPr>
              <a:t>1</a:t>
            </a:r>
            <a:r>
              <a:rPr lang="es-ES" sz="1400" dirty="0">
                <a:solidFill>
                  <a:schemeClr val="accent1"/>
                </a:solidFill>
              </a:rPr>
              <a:t>.</a:t>
            </a:r>
            <a:endParaRPr lang="es-ES" sz="1400" baseline="30000" dirty="0">
              <a:solidFill>
                <a:schemeClr val="accent1"/>
              </a:solidFill>
            </a:endParaRPr>
          </a:p>
        </p:txBody>
      </p:sp>
      <p:sp>
        <p:nvSpPr>
          <p:cNvPr id="11" name="Título 1">
            <a:extLst>
              <a:ext uri="{FF2B5EF4-FFF2-40B4-BE49-F238E27FC236}">
                <a16:creationId xmlns:a16="http://schemas.microsoft.com/office/drawing/2014/main" id="{608A0E45-A807-B0EC-4FCA-2B61BCDA4281}"/>
              </a:ext>
            </a:extLst>
          </p:cNvPr>
          <p:cNvSpPr txBox="1">
            <a:spLocks/>
          </p:cNvSpPr>
          <p:nvPr/>
        </p:nvSpPr>
        <p:spPr>
          <a:xfrm>
            <a:off x="6339426" y="5287875"/>
            <a:ext cx="4823012" cy="738664"/>
          </a:xfrm>
          <a:prstGeom prst="rect">
            <a:avLst/>
          </a:prstGeom>
          <a:noFill/>
        </p:spPr>
        <p:txBody>
          <a:bodyPr wrap="square">
            <a:spAutoFit/>
          </a:bodyPr>
          <a:lstStyle>
            <a:defPPr>
              <a:defRPr lang="es-ES"/>
            </a:defPPr>
            <a:lvl1pPr algn="ctr">
              <a:defRPr sz="1400">
                <a:solidFill>
                  <a:schemeClr val="accent1"/>
                </a:solidFill>
              </a:defRPr>
            </a:lvl1pPr>
          </a:lstStyle>
          <a:p>
            <a:r>
              <a:rPr lang="es-ES" dirty="0"/>
              <a:t>Los pacientes con puntajes de CAC &gt;300 tienen una incidencia de MACE y sus componentes, equivalente a aquellos tratados por ECVA establecida</a:t>
            </a:r>
            <a:r>
              <a:rPr lang="es-ES" baseline="30000" dirty="0"/>
              <a:t>2</a:t>
            </a:r>
            <a:r>
              <a:rPr lang="es-ES" dirty="0"/>
              <a:t>.</a:t>
            </a:r>
          </a:p>
        </p:txBody>
      </p:sp>
      <p:pic>
        <p:nvPicPr>
          <p:cNvPr id="3074" name="Picture 2">
            <a:extLst>
              <a:ext uri="{FF2B5EF4-FFF2-40B4-BE49-F238E27FC236}">
                <a16:creationId xmlns:a16="http://schemas.microsoft.com/office/drawing/2014/main" id="{F8FB25A4-D366-6785-71D3-E48E4442D2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3" t="8648" r="49995" b="48973"/>
          <a:stretch>
            <a:fillRect/>
          </a:stretch>
        </p:blipFill>
        <p:spPr bwMode="auto">
          <a:xfrm>
            <a:off x="6962705" y="2062588"/>
            <a:ext cx="3711645" cy="2993406"/>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a:extLst>
              <a:ext uri="{FF2B5EF4-FFF2-40B4-BE49-F238E27FC236}">
                <a16:creationId xmlns:a16="http://schemas.microsoft.com/office/drawing/2014/main" id="{9EDF558A-B127-1261-27A0-746768A112C6}"/>
              </a:ext>
            </a:extLst>
          </p:cNvPr>
          <p:cNvSpPr txBox="1"/>
          <p:nvPr/>
        </p:nvSpPr>
        <p:spPr>
          <a:xfrm>
            <a:off x="6632505" y="1468734"/>
            <a:ext cx="4529933" cy="492443"/>
          </a:xfrm>
          <a:prstGeom prst="rect">
            <a:avLst/>
          </a:prstGeom>
          <a:noFill/>
        </p:spPr>
        <p:txBody>
          <a:bodyPr wrap="square">
            <a:spAutoFit/>
          </a:bodyPr>
          <a:lstStyle/>
          <a:p>
            <a:pPr algn="ctr"/>
            <a:r>
              <a:rPr lang="es-ES" sz="1300" b="1" noProof="0" dirty="0">
                <a:solidFill>
                  <a:schemeClr val="tx1">
                    <a:lumMod val="50000"/>
                  </a:schemeClr>
                </a:solidFill>
              </a:rPr>
              <a:t>Incidencia acumulada de MACE por puntaje de calcificación de arterias coronarias</a:t>
            </a:r>
            <a:r>
              <a:rPr lang="es-ES" sz="1300" b="1" baseline="30000" noProof="0" dirty="0">
                <a:solidFill>
                  <a:schemeClr val="tx1">
                    <a:lumMod val="50000"/>
                  </a:schemeClr>
                </a:solidFill>
              </a:rPr>
              <a:t>2</a:t>
            </a:r>
            <a:r>
              <a:rPr lang="es-ES" sz="1300" b="1" noProof="0" dirty="0">
                <a:solidFill>
                  <a:schemeClr val="tx1">
                    <a:lumMod val="50000"/>
                  </a:schemeClr>
                </a:solidFill>
              </a:rPr>
              <a:t> </a:t>
            </a:r>
          </a:p>
        </p:txBody>
      </p:sp>
      <p:sp>
        <p:nvSpPr>
          <p:cNvPr id="18" name="CuadroTexto 17">
            <a:extLst>
              <a:ext uri="{FF2B5EF4-FFF2-40B4-BE49-F238E27FC236}">
                <a16:creationId xmlns:a16="http://schemas.microsoft.com/office/drawing/2014/main" id="{25B9BFCA-90EC-E10D-878D-C2F248D63AB2}"/>
              </a:ext>
            </a:extLst>
          </p:cNvPr>
          <p:cNvSpPr txBox="1"/>
          <p:nvPr/>
        </p:nvSpPr>
        <p:spPr>
          <a:xfrm>
            <a:off x="9498319" y="4852996"/>
            <a:ext cx="1721358" cy="369332"/>
          </a:xfrm>
          <a:prstGeom prst="rect">
            <a:avLst/>
          </a:prstGeom>
          <a:solidFill>
            <a:schemeClr val="bg1"/>
          </a:solidFill>
        </p:spPr>
        <p:txBody>
          <a:bodyPr wrap="square">
            <a:spAutoFit/>
          </a:bodyPr>
          <a:lstStyle>
            <a:defPPr>
              <a:defRPr lang="es-ES"/>
            </a:defPPr>
            <a:lvl1pPr algn="ctr">
              <a:defRPr sz="900"/>
            </a:lvl1pPr>
          </a:lstStyle>
          <a:p>
            <a:r>
              <a:rPr lang="en-US" dirty="0"/>
              <a:t>JACC Cardiovasc Imaging. 2023 Sep;16(9):1181-1189</a:t>
            </a:r>
            <a:endParaRPr lang="es-ES" dirty="0"/>
          </a:p>
        </p:txBody>
      </p:sp>
      <p:sp>
        <p:nvSpPr>
          <p:cNvPr id="20" name="CuadroTexto 19">
            <a:extLst>
              <a:ext uri="{FF2B5EF4-FFF2-40B4-BE49-F238E27FC236}">
                <a16:creationId xmlns:a16="http://schemas.microsoft.com/office/drawing/2014/main" id="{D7E1393B-C916-C1A5-634D-28FC0A5F5211}"/>
              </a:ext>
            </a:extLst>
          </p:cNvPr>
          <p:cNvSpPr txBox="1"/>
          <p:nvPr/>
        </p:nvSpPr>
        <p:spPr>
          <a:xfrm>
            <a:off x="3359657" y="4953371"/>
            <a:ext cx="2295087" cy="230832"/>
          </a:xfrm>
          <a:prstGeom prst="rect">
            <a:avLst/>
          </a:prstGeom>
          <a:solidFill>
            <a:schemeClr val="bg1"/>
          </a:solidFill>
        </p:spPr>
        <p:txBody>
          <a:bodyPr wrap="square">
            <a:spAutoFit/>
          </a:bodyPr>
          <a:lstStyle>
            <a:defPPr>
              <a:defRPr lang="es-ES"/>
            </a:defPPr>
            <a:lvl1pPr algn="ctr">
              <a:defRPr sz="900"/>
            </a:lvl1pPr>
          </a:lstStyle>
          <a:p>
            <a:r>
              <a:rPr lang="es-ES" dirty="0" err="1"/>
              <a:t>Atherosclerosis</a:t>
            </a:r>
            <a:r>
              <a:rPr lang="es-ES" dirty="0"/>
              <a:t>. 2014 Dec;237(2):847-52</a:t>
            </a:r>
          </a:p>
        </p:txBody>
      </p:sp>
      <p:sp>
        <p:nvSpPr>
          <p:cNvPr id="2" name="CuadroTexto 1">
            <a:extLst>
              <a:ext uri="{FF2B5EF4-FFF2-40B4-BE49-F238E27FC236}">
                <a16:creationId xmlns:a16="http://schemas.microsoft.com/office/drawing/2014/main" id="{D94A7307-FD29-B144-8715-6FE921833F23}"/>
              </a:ext>
            </a:extLst>
          </p:cNvPr>
          <p:cNvSpPr txBox="1"/>
          <p:nvPr/>
        </p:nvSpPr>
        <p:spPr>
          <a:xfrm rot="16200000">
            <a:off x="11008698" y="3566837"/>
            <a:ext cx="1841500" cy="276999"/>
          </a:xfrm>
          <a:prstGeom prst="rect">
            <a:avLst/>
          </a:prstGeom>
          <a:noFill/>
        </p:spPr>
        <p:txBody>
          <a:bodyPr wrap="square">
            <a:spAutoFit/>
          </a:bodyPr>
          <a:lstStyle/>
          <a:p>
            <a:pPr algn="ctr"/>
            <a:r>
              <a:rPr lang="es-ES" sz="1200" b="0" i="0" dirty="0">
                <a:solidFill>
                  <a:schemeClr val="tx1">
                    <a:lumMod val="20000"/>
                    <a:lumOff val="80000"/>
                  </a:schemeClr>
                </a:solidFill>
                <a:effectLst/>
                <a:latin typeface="Arial" panose="020B0604020202020204" pitchFamily="34" charset="0"/>
              </a:rPr>
              <a:t>MA-ES-CRAT-2500006</a:t>
            </a:r>
            <a:endParaRPr lang="es-ES" sz="1200" dirty="0">
              <a:solidFill>
                <a:schemeClr val="tx1">
                  <a:lumMod val="20000"/>
                  <a:lumOff val="80000"/>
                </a:schemeClr>
              </a:solidFill>
            </a:endParaRPr>
          </a:p>
        </p:txBody>
      </p:sp>
    </p:spTree>
    <p:extLst>
      <p:ext uri="{BB962C8B-B14F-4D97-AF65-F5344CB8AC3E}">
        <p14:creationId xmlns:p14="http://schemas.microsoft.com/office/powerpoint/2010/main" val="1131974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84888F7-9D5E-F4F3-E2F1-C9CE27BC1C96}"/>
              </a:ext>
            </a:extLst>
          </p:cNvPr>
          <p:cNvPicPr>
            <a:picLocks noChangeAspect="1"/>
          </p:cNvPicPr>
          <p:nvPr/>
        </p:nvPicPr>
        <p:blipFill>
          <a:blip r:embed="rId2"/>
          <a:srcRect t="8452"/>
          <a:stretch>
            <a:fillRect/>
          </a:stretch>
        </p:blipFill>
        <p:spPr>
          <a:xfrm>
            <a:off x="1499805" y="2119929"/>
            <a:ext cx="9036057" cy="2669458"/>
          </a:xfrm>
          <a:prstGeom prst="rect">
            <a:avLst/>
          </a:prstGeom>
        </p:spPr>
      </p:pic>
      <p:sp>
        <p:nvSpPr>
          <p:cNvPr id="7" name="CuadroTexto 6">
            <a:extLst>
              <a:ext uri="{FF2B5EF4-FFF2-40B4-BE49-F238E27FC236}">
                <a16:creationId xmlns:a16="http://schemas.microsoft.com/office/drawing/2014/main" id="{2FCF1559-9FF3-147A-213B-3813A736D7CC}"/>
              </a:ext>
            </a:extLst>
          </p:cNvPr>
          <p:cNvSpPr txBox="1"/>
          <p:nvPr/>
        </p:nvSpPr>
        <p:spPr>
          <a:xfrm>
            <a:off x="3301460" y="6147437"/>
            <a:ext cx="6105832" cy="369332"/>
          </a:xfrm>
          <a:prstGeom prst="rect">
            <a:avLst/>
          </a:prstGeom>
          <a:solidFill>
            <a:schemeClr val="bg1"/>
          </a:solidFill>
        </p:spPr>
        <p:txBody>
          <a:bodyPr wrap="square">
            <a:spAutoFit/>
          </a:bodyPr>
          <a:lstStyle>
            <a:defPPr>
              <a:defRPr lang="es-ES"/>
            </a:defPPr>
            <a:lvl1pPr algn="ctr">
              <a:defRPr sz="900"/>
            </a:lvl1pPr>
          </a:lstStyle>
          <a:p>
            <a:r>
              <a:rPr lang="es-ES" dirty="0"/>
              <a:t>1. </a:t>
            </a:r>
            <a:r>
              <a:rPr lang="es-ES" dirty="0" err="1"/>
              <a:t>Mansouri</a:t>
            </a:r>
            <a:r>
              <a:rPr lang="es-ES" dirty="0"/>
              <a:t> B, et al. </a:t>
            </a:r>
            <a:r>
              <a:rPr lang="es-ES" dirty="0" err="1"/>
              <a:t>Comparison</a:t>
            </a:r>
            <a:r>
              <a:rPr lang="es-ES" dirty="0"/>
              <a:t> </a:t>
            </a:r>
            <a:r>
              <a:rPr lang="es-ES" dirty="0" err="1"/>
              <a:t>of</a:t>
            </a:r>
            <a:r>
              <a:rPr lang="es-ES" dirty="0"/>
              <a:t> </a:t>
            </a:r>
            <a:r>
              <a:rPr lang="es-ES" dirty="0" err="1"/>
              <a:t>Coronary</a:t>
            </a:r>
            <a:r>
              <a:rPr lang="es-ES" dirty="0"/>
              <a:t> </a:t>
            </a:r>
            <a:r>
              <a:rPr lang="es-ES" dirty="0" err="1"/>
              <a:t>Artery</a:t>
            </a:r>
            <a:r>
              <a:rPr lang="es-ES" dirty="0"/>
              <a:t> </a:t>
            </a:r>
            <a:r>
              <a:rPr lang="es-ES" dirty="0" err="1"/>
              <a:t>Calcium</a:t>
            </a:r>
            <a:r>
              <a:rPr lang="es-ES" dirty="0"/>
              <a:t> Scores Between </a:t>
            </a:r>
            <a:r>
              <a:rPr lang="es-ES" dirty="0" err="1"/>
              <a:t>Patients</a:t>
            </a:r>
            <a:r>
              <a:rPr lang="es-ES" dirty="0"/>
              <a:t> </a:t>
            </a:r>
            <a:r>
              <a:rPr lang="es-ES" dirty="0" err="1"/>
              <a:t>With</a:t>
            </a:r>
            <a:r>
              <a:rPr lang="es-ES" dirty="0"/>
              <a:t> Psoriasis and </a:t>
            </a:r>
            <a:r>
              <a:rPr lang="es-ES" dirty="0" err="1"/>
              <a:t>Type</a:t>
            </a:r>
            <a:r>
              <a:rPr lang="es-ES" dirty="0"/>
              <a:t> 2 Diabetes. JAMA </a:t>
            </a:r>
            <a:r>
              <a:rPr lang="es-ES" dirty="0" err="1"/>
              <a:t>Dermatol</a:t>
            </a:r>
            <a:r>
              <a:rPr lang="es-ES" dirty="0"/>
              <a:t>. 2016 Nov 1;152(11):1244-1253. </a:t>
            </a:r>
            <a:r>
              <a:rPr lang="es-ES" dirty="0" err="1"/>
              <a:t>doi</a:t>
            </a:r>
            <a:r>
              <a:rPr lang="es-ES" dirty="0"/>
              <a:t>: 10.1001/jamadermatol.2016.2907.</a:t>
            </a:r>
          </a:p>
        </p:txBody>
      </p:sp>
      <p:sp>
        <p:nvSpPr>
          <p:cNvPr id="12" name="CuadroTexto 11">
            <a:extLst>
              <a:ext uri="{FF2B5EF4-FFF2-40B4-BE49-F238E27FC236}">
                <a16:creationId xmlns:a16="http://schemas.microsoft.com/office/drawing/2014/main" id="{5D32A8C2-92BA-0F1E-8040-B877FC1ED5CA}"/>
              </a:ext>
            </a:extLst>
          </p:cNvPr>
          <p:cNvSpPr txBox="1"/>
          <p:nvPr/>
        </p:nvSpPr>
        <p:spPr>
          <a:xfrm>
            <a:off x="1689355" y="1492272"/>
            <a:ext cx="4529933" cy="492443"/>
          </a:xfrm>
          <a:prstGeom prst="rect">
            <a:avLst/>
          </a:prstGeom>
          <a:noFill/>
        </p:spPr>
        <p:txBody>
          <a:bodyPr wrap="square">
            <a:spAutoFit/>
          </a:bodyPr>
          <a:lstStyle/>
          <a:p>
            <a:pPr algn="ctr"/>
            <a:r>
              <a:rPr lang="es-ES" sz="1300" b="1" noProof="0" dirty="0">
                <a:solidFill>
                  <a:schemeClr val="tx1">
                    <a:lumMod val="50000"/>
                  </a:schemeClr>
                </a:solidFill>
              </a:rPr>
              <a:t>Puntaje de calcio coronario CAC en psoriasis según número de factores de riesgo</a:t>
            </a:r>
            <a:r>
              <a:rPr lang="es-ES" sz="1300" b="1" baseline="30000" noProof="0" dirty="0">
                <a:solidFill>
                  <a:schemeClr val="tx1">
                    <a:lumMod val="50000"/>
                  </a:schemeClr>
                </a:solidFill>
              </a:rPr>
              <a:t>1</a:t>
            </a:r>
          </a:p>
        </p:txBody>
      </p:sp>
      <p:sp>
        <p:nvSpPr>
          <p:cNvPr id="13" name="CuadroTexto 12">
            <a:extLst>
              <a:ext uri="{FF2B5EF4-FFF2-40B4-BE49-F238E27FC236}">
                <a16:creationId xmlns:a16="http://schemas.microsoft.com/office/drawing/2014/main" id="{58D0218C-CE40-500E-2898-B1FBD3DC80AF}"/>
              </a:ext>
            </a:extLst>
          </p:cNvPr>
          <p:cNvSpPr txBox="1"/>
          <p:nvPr/>
        </p:nvSpPr>
        <p:spPr>
          <a:xfrm>
            <a:off x="6231192" y="1492273"/>
            <a:ext cx="4529933" cy="492443"/>
          </a:xfrm>
          <a:prstGeom prst="rect">
            <a:avLst/>
          </a:prstGeom>
          <a:noFill/>
        </p:spPr>
        <p:txBody>
          <a:bodyPr wrap="square">
            <a:spAutoFit/>
          </a:bodyPr>
          <a:lstStyle/>
          <a:p>
            <a:pPr algn="ctr"/>
            <a:r>
              <a:rPr lang="es-ES" sz="1300" b="1" noProof="0" dirty="0">
                <a:solidFill>
                  <a:schemeClr val="tx1">
                    <a:lumMod val="50000"/>
                  </a:schemeClr>
                </a:solidFill>
              </a:rPr>
              <a:t>Puntaje de calcio coronario CAC en diabetes según número de factores de riesgo</a:t>
            </a:r>
            <a:r>
              <a:rPr lang="es-ES" sz="1300" b="1" baseline="30000" noProof="0" dirty="0">
                <a:solidFill>
                  <a:schemeClr val="tx1">
                    <a:lumMod val="50000"/>
                  </a:schemeClr>
                </a:solidFill>
              </a:rPr>
              <a:t>1</a:t>
            </a:r>
          </a:p>
        </p:txBody>
      </p:sp>
      <p:sp>
        <p:nvSpPr>
          <p:cNvPr id="15" name="CuadroTexto 14">
            <a:extLst>
              <a:ext uri="{FF2B5EF4-FFF2-40B4-BE49-F238E27FC236}">
                <a16:creationId xmlns:a16="http://schemas.microsoft.com/office/drawing/2014/main" id="{578F8DB1-D069-5608-076E-BBC1ECDBEDEC}"/>
              </a:ext>
            </a:extLst>
          </p:cNvPr>
          <p:cNvSpPr txBox="1"/>
          <p:nvPr/>
        </p:nvSpPr>
        <p:spPr>
          <a:xfrm>
            <a:off x="1701259" y="5273560"/>
            <a:ext cx="9036058" cy="738664"/>
          </a:xfrm>
          <a:prstGeom prst="rect">
            <a:avLst/>
          </a:prstGeom>
          <a:noFill/>
        </p:spPr>
        <p:txBody>
          <a:bodyPr wrap="square">
            <a:spAutoFit/>
          </a:bodyPr>
          <a:lstStyle>
            <a:defPPr>
              <a:defRPr lang="es-ES"/>
            </a:defPPr>
            <a:lvl1pPr algn="ctr">
              <a:defRPr sz="1400">
                <a:solidFill>
                  <a:schemeClr val="accent1"/>
                </a:solidFill>
              </a:defRPr>
            </a:lvl1pPr>
          </a:lstStyle>
          <a:p>
            <a:r>
              <a:rPr lang="es-ES" dirty="0"/>
              <a:t>Los pacientes con psoriasis tienen un aumento de calcio coronarias (CAC) similar al de los pacientes con DM2, y 3 veces más alto que pacientes normales. El puntaje de CAC se aumentó en función del número de los factores de riesgo cardiovascular en psoriasis y DM2. </a:t>
            </a:r>
          </a:p>
        </p:txBody>
      </p:sp>
      <p:sp>
        <p:nvSpPr>
          <p:cNvPr id="8" name="Título 1">
            <a:extLst>
              <a:ext uri="{FF2B5EF4-FFF2-40B4-BE49-F238E27FC236}">
                <a16:creationId xmlns:a16="http://schemas.microsoft.com/office/drawing/2014/main" id="{47028F00-3E32-74CD-1A9D-BD5EB4310184}"/>
              </a:ext>
            </a:extLst>
          </p:cNvPr>
          <p:cNvSpPr>
            <a:spLocks noGrp="1"/>
          </p:cNvSpPr>
          <p:nvPr>
            <p:ph type="title"/>
          </p:nvPr>
        </p:nvSpPr>
        <p:spPr>
          <a:xfrm>
            <a:off x="394955" y="203016"/>
            <a:ext cx="11402089" cy="760793"/>
          </a:xfrm>
        </p:spPr>
        <p:txBody>
          <a:bodyPr>
            <a:normAutofit fontScale="90000"/>
          </a:bodyPr>
          <a:lstStyle/>
          <a:p>
            <a:pPr algn="ctr"/>
            <a:r>
              <a:rPr lang="es-ES_tradnl" sz="2800" dirty="0"/>
              <a:t>La psoriasis está asociada a un aumento en la puntuación de la prueba del calcio coronario</a:t>
            </a:r>
            <a:endParaRPr lang="es-ES" sz="2800" dirty="0"/>
          </a:p>
        </p:txBody>
      </p:sp>
      <p:sp>
        <p:nvSpPr>
          <p:cNvPr id="3" name="CuadroTexto 2">
            <a:extLst>
              <a:ext uri="{FF2B5EF4-FFF2-40B4-BE49-F238E27FC236}">
                <a16:creationId xmlns:a16="http://schemas.microsoft.com/office/drawing/2014/main" id="{7B786879-D54A-BEF4-F421-0463B73983BF}"/>
              </a:ext>
            </a:extLst>
          </p:cNvPr>
          <p:cNvSpPr txBox="1"/>
          <p:nvPr/>
        </p:nvSpPr>
        <p:spPr>
          <a:xfrm>
            <a:off x="2718738" y="4837068"/>
            <a:ext cx="2471166" cy="215444"/>
          </a:xfrm>
          <a:prstGeom prst="rect">
            <a:avLst/>
          </a:prstGeom>
          <a:noFill/>
        </p:spPr>
        <p:txBody>
          <a:bodyPr wrap="square">
            <a:spAutoFit/>
          </a:bodyPr>
          <a:lstStyle/>
          <a:p>
            <a:pPr algn="ctr"/>
            <a:r>
              <a:rPr lang="es-ES" sz="800" dirty="0"/>
              <a:t>JAMA </a:t>
            </a:r>
            <a:r>
              <a:rPr lang="es-ES" sz="800" dirty="0" err="1"/>
              <a:t>Dermatol</a:t>
            </a:r>
            <a:r>
              <a:rPr lang="es-ES" sz="800" dirty="0"/>
              <a:t>. 2016 Nov 1;152(11):1244-1253. </a:t>
            </a:r>
          </a:p>
        </p:txBody>
      </p:sp>
      <p:sp>
        <p:nvSpPr>
          <p:cNvPr id="5" name="CuadroTexto 4">
            <a:extLst>
              <a:ext uri="{FF2B5EF4-FFF2-40B4-BE49-F238E27FC236}">
                <a16:creationId xmlns:a16="http://schemas.microsoft.com/office/drawing/2014/main" id="{74C84F98-0705-EDE1-5E9C-335F69E4F38E}"/>
              </a:ext>
            </a:extLst>
          </p:cNvPr>
          <p:cNvSpPr txBox="1"/>
          <p:nvPr/>
        </p:nvSpPr>
        <p:spPr>
          <a:xfrm>
            <a:off x="7260575" y="4837068"/>
            <a:ext cx="2471166" cy="215444"/>
          </a:xfrm>
          <a:prstGeom prst="rect">
            <a:avLst/>
          </a:prstGeom>
          <a:noFill/>
        </p:spPr>
        <p:txBody>
          <a:bodyPr wrap="square">
            <a:spAutoFit/>
          </a:bodyPr>
          <a:lstStyle/>
          <a:p>
            <a:pPr algn="ctr"/>
            <a:r>
              <a:rPr lang="es-ES" sz="800" dirty="0"/>
              <a:t>JAMA </a:t>
            </a:r>
            <a:r>
              <a:rPr lang="es-ES" sz="800" dirty="0" err="1"/>
              <a:t>Dermatol</a:t>
            </a:r>
            <a:r>
              <a:rPr lang="es-ES" sz="800" dirty="0"/>
              <a:t>. 2016 Nov 1;152(11):1244-1253. </a:t>
            </a:r>
          </a:p>
        </p:txBody>
      </p:sp>
      <p:sp>
        <p:nvSpPr>
          <p:cNvPr id="2" name="CuadroTexto 1">
            <a:extLst>
              <a:ext uri="{FF2B5EF4-FFF2-40B4-BE49-F238E27FC236}">
                <a16:creationId xmlns:a16="http://schemas.microsoft.com/office/drawing/2014/main" id="{83FA9F43-7AEC-323B-54B7-D78B5A534D7F}"/>
              </a:ext>
            </a:extLst>
          </p:cNvPr>
          <p:cNvSpPr txBox="1"/>
          <p:nvPr/>
        </p:nvSpPr>
        <p:spPr>
          <a:xfrm rot="16200000">
            <a:off x="11008698" y="3566837"/>
            <a:ext cx="1841500" cy="276999"/>
          </a:xfrm>
          <a:prstGeom prst="rect">
            <a:avLst/>
          </a:prstGeom>
          <a:noFill/>
        </p:spPr>
        <p:txBody>
          <a:bodyPr wrap="square">
            <a:spAutoFit/>
          </a:bodyPr>
          <a:lstStyle/>
          <a:p>
            <a:pPr algn="ctr"/>
            <a:r>
              <a:rPr lang="es-ES" sz="1200" b="0" i="0" dirty="0">
                <a:solidFill>
                  <a:schemeClr val="tx1">
                    <a:lumMod val="20000"/>
                    <a:lumOff val="80000"/>
                  </a:schemeClr>
                </a:solidFill>
                <a:effectLst/>
                <a:latin typeface="Arial" panose="020B0604020202020204" pitchFamily="34" charset="0"/>
              </a:rPr>
              <a:t>MA-ES-CRAT-2500006</a:t>
            </a:r>
            <a:endParaRPr lang="es-ES" sz="1200" dirty="0">
              <a:solidFill>
                <a:schemeClr val="tx1">
                  <a:lumMod val="20000"/>
                  <a:lumOff val="80000"/>
                </a:schemeClr>
              </a:solidFill>
            </a:endParaRPr>
          </a:p>
        </p:txBody>
      </p:sp>
    </p:spTree>
    <p:extLst>
      <p:ext uri="{BB962C8B-B14F-4D97-AF65-F5344CB8AC3E}">
        <p14:creationId xmlns:p14="http://schemas.microsoft.com/office/powerpoint/2010/main" val="3188472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5492F0B8-B5C8-5398-15AE-8233B774AE48}"/>
              </a:ext>
            </a:extLst>
          </p:cNvPr>
          <p:cNvPicPr>
            <a:picLocks noChangeAspect="1"/>
          </p:cNvPicPr>
          <p:nvPr/>
        </p:nvPicPr>
        <p:blipFill>
          <a:blip r:embed="rId2" cstate="screen">
            <a:extLst>
              <a:ext uri="{28A0092B-C50C-407E-A947-70E740481C1C}">
                <a14:useLocalDpi xmlns:a14="http://schemas.microsoft.com/office/drawing/2010/main"/>
              </a:ext>
            </a:extLst>
          </a:blip>
          <a:srcRect b="1625"/>
          <a:stretch>
            <a:fillRect/>
          </a:stretch>
        </p:blipFill>
        <p:spPr>
          <a:xfrm>
            <a:off x="1598940" y="2635861"/>
            <a:ext cx="3193161" cy="2906769"/>
          </a:xfrm>
          <a:prstGeom prst="rect">
            <a:avLst/>
          </a:prstGeom>
        </p:spPr>
      </p:pic>
      <p:sp>
        <p:nvSpPr>
          <p:cNvPr id="8" name="CuadroTexto 7">
            <a:extLst>
              <a:ext uri="{FF2B5EF4-FFF2-40B4-BE49-F238E27FC236}">
                <a16:creationId xmlns:a16="http://schemas.microsoft.com/office/drawing/2014/main" id="{9F982E41-0B8B-F3EC-30F4-94399B346BF3}"/>
              </a:ext>
            </a:extLst>
          </p:cNvPr>
          <p:cNvSpPr txBox="1"/>
          <p:nvPr/>
        </p:nvSpPr>
        <p:spPr>
          <a:xfrm>
            <a:off x="1845184" y="6257006"/>
            <a:ext cx="8974394" cy="369332"/>
          </a:xfrm>
          <a:prstGeom prst="rect">
            <a:avLst/>
          </a:prstGeom>
          <a:solidFill>
            <a:schemeClr val="bg1"/>
          </a:solidFill>
        </p:spPr>
        <p:txBody>
          <a:bodyPr wrap="square">
            <a:spAutoFit/>
          </a:bodyPr>
          <a:lstStyle>
            <a:defPPr>
              <a:defRPr lang="es-ES"/>
            </a:defPPr>
            <a:lvl1pPr>
              <a:defRPr sz="900"/>
            </a:lvl1pPr>
          </a:lstStyle>
          <a:p>
            <a:r>
              <a:rPr lang="en-US" b="1" dirty="0"/>
              <a:t>1</a:t>
            </a:r>
            <a:r>
              <a:rPr lang="en-US" dirty="0"/>
              <a:t>. Manolis AA, et al. Psoriasis and cardiovascular disease: the elusive link. Int Rev Immunol. 2019;38(1):33-54. </a:t>
            </a:r>
            <a:r>
              <a:rPr lang="en-US" dirty="0" err="1"/>
              <a:t>doi</a:t>
            </a:r>
            <a:r>
              <a:rPr lang="en-US" dirty="0"/>
              <a:t>: 10.1080/08830185.2018.1539084. </a:t>
            </a:r>
            <a:r>
              <a:rPr lang="en-US" dirty="0" err="1"/>
              <a:t>Epub</a:t>
            </a:r>
            <a:r>
              <a:rPr lang="en-US" dirty="0"/>
              <a:t> 2018 Nov 20. </a:t>
            </a:r>
            <a:r>
              <a:rPr lang="es-ES" b="1" dirty="0"/>
              <a:t>2</a:t>
            </a:r>
            <a:r>
              <a:rPr lang="es-ES" dirty="0"/>
              <a:t>. </a:t>
            </a:r>
            <a:r>
              <a:rPr lang="es-ES" dirty="0" err="1"/>
              <a:t>Piaserico</a:t>
            </a:r>
            <a:r>
              <a:rPr lang="es-ES" dirty="0"/>
              <a:t> S, et al. Psoriasis and </a:t>
            </a:r>
            <a:r>
              <a:rPr lang="es-ES" dirty="0" err="1"/>
              <a:t>Cardiometabolic</a:t>
            </a:r>
            <a:r>
              <a:rPr lang="es-ES" dirty="0"/>
              <a:t> </a:t>
            </a:r>
            <a:r>
              <a:rPr lang="es-ES" dirty="0" err="1"/>
              <a:t>Diseases</a:t>
            </a:r>
            <a:r>
              <a:rPr lang="es-ES" dirty="0"/>
              <a:t>: </a:t>
            </a:r>
            <a:r>
              <a:rPr lang="es-ES" dirty="0" err="1"/>
              <a:t>Shared</a:t>
            </a:r>
            <a:r>
              <a:rPr lang="es-ES" dirty="0"/>
              <a:t> </a:t>
            </a:r>
            <a:r>
              <a:rPr lang="es-ES" dirty="0" err="1"/>
              <a:t>Genetic</a:t>
            </a:r>
            <a:r>
              <a:rPr lang="es-ES" dirty="0"/>
              <a:t> and Molecular </a:t>
            </a:r>
            <a:r>
              <a:rPr lang="es-ES" dirty="0" err="1"/>
              <a:t>Pathways.Int</a:t>
            </a:r>
            <a:r>
              <a:rPr lang="es-ES" dirty="0"/>
              <a:t> J Mol </a:t>
            </a:r>
            <a:r>
              <a:rPr lang="es-ES" dirty="0" err="1"/>
              <a:t>Sci</a:t>
            </a:r>
            <a:r>
              <a:rPr lang="es-ES" dirty="0"/>
              <a:t>. 2022 </a:t>
            </a:r>
            <a:r>
              <a:rPr lang="es-ES" dirty="0" err="1"/>
              <a:t>Aug</a:t>
            </a:r>
            <a:r>
              <a:rPr lang="es-ES" dirty="0"/>
              <a:t> 13;23(16):9063. </a:t>
            </a:r>
            <a:r>
              <a:rPr lang="es-ES" dirty="0" err="1"/>
              <a:t>doi</a:t>
            </a:r>
            <a:r>
              <a:rPr lang="es-ES" dirty="0"/>
              <a:t>: 10.3390/ijms23169063.</a:t>
            </a:r>
          </a:p>
        </p:txBody>
      </p:sp>
      <p:sp>
        <p:nvSpPr>
          <p:cNvPr id="2" name="CuadroTexto 1">
            <a:extLst>
              <a:ext uri="{FF2B5EF4-FFF2-40B4-BE49-F238E27FC236}">
                <a16:creationId xmlns:a16="http://schemas.microsoft.com/office/drawing/2014/main" id="{CC9EF85B-D35A-5A42-9725-BE329E9A0673}"/>
              </a:ext>
            </a:extLst>
          </p:cNvPr>
          <p:cNvSpPr txBox="1"/>
          <p:nvPr/>
        </p:nvSpPr>
        <p:spPr>
          <a:xfrm>
            <a:off x="773807" y="1328184"/>
            <a:ext cx="10579206" cy="523220"/>
          </a:xfrm>
          <a:prstGeom prst="rect">
            <a:avLst/>
          </a:prstGeom>
          <a:noFill/>
        </p:spPr>
        <p:txBody>
          <a:bodyPr wrap="square">
            <a:spAutoFit/>
          </a:bodyPr>
          <a:lstStyle>
            <a:defPPr>
              <a:defRPr lang="es-ES"/>
            </a:defPPr>
            <a:lvl1pPr>
              <a:defRPr sz="1400">
                <a:solidFill>
                  <a:schemeClr val="accent1"/>
                </a:solidFill>
              </a:defRPr>
            </a:lvl1pPr>
          </a:lstStyle>
          <a:p>
            <a:pPr algn="ctr"/>
            <a:r>
              <a:rPr lang="es-ES" dirty="0"/>
              <a:t>La psoriasis es un factor independiente de riesgo cardiovascular, además, la psoriasis aumenta la inflamación sistémica y está asociada con múltiples comorbilidades que a su vez aumentan significativamente este riesgo por diferentes vías</a:t>
            </a:r>
            <a:r>
              <a:rPr lang="es-ES" baseline="30000" dirty="0"/>
              <a:t>1,2</a:t>
            </a:r>
            <a:r>
              <a:rPr lang="es-ES" dirty="0"/>
              <a:t>.</a:t>
            </a:r>
          </a:p>
        </p:txBody>
      </p:sp>
      <p:sp>
        <p:nvSpPr>
          <p:cNvPr id="3" name="CuadroTexto 2">
            <a:extLst>
              <a:ext uri="{FF2B5EF4-FFF2-40B4-BE49-F238E27FC236}">
                <a16:creationId xmlns:a16="http://schemas.microsoft.com/office/drawing/2014/main" id="{09BA78BC-8E28-2497-DAB9-DC924C5EC6F9}"/>
              </a:ext>
            </a:extLst>
          </p:cNvPr>
          <p:cNvSpPr txBox="1"/>
          <p:nvPr/>
        </p:nvSpPr>
        <p:spPr>
          <a:xfrm>
            <a:off x="1310608" y="2150304"/>
            <a:ext cx="3769827" cy="492443"/>
          </a:xfrm>
          <a:prstGeom prst="rect">
            <a:avLst/>
          </a:prstGeom>
          <a:noFill/>
        </p:spPr>
        <p:txBody>
          <a:bodyPr wrap="square">
            <a:spAutoFit/>
          </a:bodyPr>
          <a:lstStyle/>
          <a:p>
            <a:pPr algn="ctr"/>
            <a:r>
              <a:rPr lang="es-ES" sz="1300" b="1" noProof="0" dirty="0">
                <a:solidFill>
                  <a:schemeClr val="tx1">
                    <a:lumMod val="50000"/>
                  </a:schemeClr>
                </a:solidFill>
              </a:rPr>
              <a:t>Mecanismos patogénicos de la psoriasis en el sistema cardiovascular</a:t>
            </a:r>
            <a:r>
              <a:rPr lang="es-ES" sz="1300" b="1" baseline="30000" noProof="0" dirty="0">
                <a:solidFill>
                  <a:schemeClr val="tx1">
                    <a:lumMod val="50000"/>
                  </a:schemeClr>
                </a:solidFill>
              </a:rPr>
              <a:t>1</a:t>
            </a:r>
            <a:r>
              <a:rPr lang="es-ES" sz="1300" b="1" noProof="0" dirty="0">
                <a:solidFill>
                  <a:schemeClr val="tx1">
                    <a:lumMod val="50000"/>
                  </a:schemeClr>
                </a:solidFill>
              </a:rPr>
              <a:t> </a:t>
            </a:r>
          </a:p>
        </p:txBody>
      </p:sp>
      <p:sp>
        <p:nvSpPr>
          <p:cNvPr id="7" name="CuadroTexto 6">
            <a:extLst>
              <a:ext uri="{FF2B5EF4-FFF2-40B4-BE49-F238E27FC236}">
                <a16:creationId xmlns:a16="http://schemas.microsoft.com/office/drawing/2014/main" id="{B6A6C4AD-ABC3-1496-1C0C-1CD65E0A1585}"/>
              </a:ext>
            </a:extLst>
          </p:cNvPr>
          <p:cNvSpPr txBox="1"/>
          <p:nvPr/>
        </p:nvSpPr>
        <p:spPr>
          <a:xfrm>
            <a:off x="2282823" y="5611333"/>
            <a:ext cx="1825394" cy="215444"/>
          </a:xfrm>
          <a:prstGeom prst="rect">
            <a:avLst/>
          </a:prstGeom>
          <a:noFill/>
        </p:spPr>
        <p:txBody>
          <a:bodyPr wrap="square">
            <a:spAutoFit/>
          </a:bodyPr>
          <a:lstStyle/>
          <a:p>
            <a:r>
              <a:rPr lang="es-ES" sz="800" dirty="0" err="1"/>
              <a:t>Int</a:t>
            </a:r>
            <a:r>
              <a:rPr lang="es-ES" sz="800" dirty="0"/>
              <a:t> </a:t>
            </a:r>
            <a:r>
              <a:rPr lang="es-ES" sz="800" dirty="0" err="1"/>
              <a:t>Rev</a:t>
            </a:r>
            <a:r>
              <a:rPr lang="es-ES" sz="800" dirty="0"/>
              <a:t> </a:t>
            </a:r>
            <a:r>
              <a:rPr lang="es-ES" sz="800" dirty="0" err="1"/>
              <a:t>Immunol</a:t>
            </a:r>
            <a:r>
              <a:rPr lang="es-ES" sz="800" dirty="0"/>
              <a:t>. 2019;38(1):33-54.</a:t>
            </a:r>
          </a:p>
        </p:txBody>
      </p:sp>
      <p:grpSp>
        <p:nvGrpSpPr>
          <p:cNvPr id="9" name="Grupo 8">
            <a:extLst>
              <a:ext uri="{FF2B5EF4-FFF2-40B4-BE49-F238E27FC236}">
                <a16:creationId xmlns:a16="http://schemas.microsoft.com/office/drawing/2014/main" id="{1F02029F-6FBE-DF95-5A75-C078E3F21358}"/>
              </a:ext>
            </a:extLst>
          </p:cNvPr>
          <p:cNvGrpSpPr/>
          <p:nvPr/>
        </p:nvGrpSpPr>
        <p:grpSpPr>
          <a:xfrm>
            <a:off x="5182863" y="2526835"/>
            <a:ext cx="5636715" cy="3390364"/>
            <a:chOff x="1334177" y="1248750"/>
            <a:chExt cx="6571573" cy="4119663"/>
          </a:xfrm>
        </p:grpSpPr>
        <p:pic>
          <p:nvPicPr>
            <p:cNvPr id="10" name="Imagen 9">
              <a:extLst>
                <a:ext uri="{FF2B5EF4-FFF2-40B4-BE49-F238E27FC236}">
                  <a16:creationId xmlns:a16="http://schemas.microsoft.com/office/drawing/2014/main" id="{E07ED1C3-95A0-A594-21EF-BA9082AACB5A}"/>
                </a:ext>
              </a:extLst>
            </p:cNvPr>
            <p:cNvPicPr>
              <a:picLocks noChangeAspect="1"/>
            </p:cNvPicPr>
            <p:nvPr/>
          </p:nvPicPr>
          <p:blipFill>
            <a:blip r:embed="rId3"/>
            <a:srcRect b="23241"/>
            <a:stretch>
              <a:fillRect/>
            </a:stretch>
          </p:blipFill>
          <p:spPr>
            <a:xfrm>
              <a:off x="1334177" y="1248750"/>
              <a:ext cx="6571573" cy="4119663"/>
            </a:xfrm>
            <a:prstGeom prst="rect">
              <a:avLst/>
            </a:prstGeom>
          </p:spPr>
        </p:pic>
        <p:sp>
          <p:nvSpPr>
            <p:cNvPr id="11" name="CuadroTexto 10">
              <a:extLst>
                <a:ext uri="{FF2B5EF4-FFF2-40B4-BE49-F238E27FC236}">
                  <a16:creationId xmlns:a16="http://schemas.microsoft.com/office/drawing/2014/main" id="{5EEFCB9C-A0AF-3860-EA87-FC13879C7A6B}"/>
                </a:ext>
              </a:extLst>
            </p:cNvPr>
            <p:cNvSpPr txBox="1"/>
            <p:nvPr/>
          </p:nvSpPr>
          <p:spPr>
            <a:xfrm>
              <a:off x="6141514" y="4984901"/>
              <a:ext cx="1180804" cy="230832"/>
            </a:xfrm>
            <a:prstGeom prst="rect">
              <a:avLst/>
            </a:prstGeom>
            <a:noFill/>
          </p:spPr>
          <p:txBody>
            <a:bodyPr wrap="square">
              <a:spAutoFit/>
            </a:bodyPr>
            <a:lstStyle>
              <a:defPPr>
                <a:defRPr lang="es-ES"/>
              </a:defPPr>
              <a:lvl1pPr algn="ctr">
                <a:defRPr sz="900"/>
              </a:lvl1pPr>
            </a:lstStyle>
            <a:p>
              <a:r>
                <a:rPr lang="es-ES_tradnl" sz="800" dirty="0">
                  <a:solidFill>
                    <a:schemeClr val="accent1"/>
                  </a:solidFill>
                </a:rPr>
                <a:t>O</a:t>
              </a:r>
              <a:r>
                <a:rPr lang="es-ES" sz="800" dirty="0">
                  <a:solidFill>
                    <a:schemeClr val="accent1"/>
                  </a:solidFill>
                </a:rPr>
                <a:t>R: </a:t>
              </a:r>
              <a:r>
                <a:rPr lang="es-ES" sz="800" dirty="0" err="1">
                  <a:solidFill>
                    <a:schemeClr val="accent1"/>
                  </a:solidFill>
                </a:rPr>
                <a:t>odds</a:t>
              </a:r>
              <a:r>
                <a:rPr lang="es-ES" sz="800" dirty="0">
                  <a:solidFill>
                    <a:schemeClr val="accent1"/>
                  </a:solidFill>
                </a:rPr>
                <a:t> ratio</a:t>
              </a:r>
            </a:p>
          </p:txBody>
        </p:sp>
      </p:grpSp>
      <p:sp>
        <p:nvSpPr>
          <p:cNvPr id="12" name="CuadroTexto 11">
            <a:extLst>
              <a:ext uri="{FF2B5EF4-FFF2-40B4-BE49-F238E27FC236}">
                <a16:creationId xmlns:a16="http://schemas.microsoft.com/office/drawing/2014/main" id="{48140F4E-35E3-98C2-E28C-6337BD813DD6}"/>
              </a:ext>
            </a:extLst>
          </p:cNvPr>
          <p:cNvSpPr txBox="1"/>
          <p:nvPr/>
        </p:nvSpPr>
        <p:spPr>
          <a:xfrm>
            <a:off x="5261818" y="2150304"/>
            <a:ext cx="5478804" cy="292388"/>
          </a:xfrm>
          <a:prstGeom prst="rect">
            <a:avLst/>
          </a:prstGeom>
          <a:noFill/>
        </p:spPr>
        <p:txBody>
          <a:bodyPr wrap="square">
            <a:spAutoFit/>
          </a:bodyPr>
          <a:lstStyle/>
          <a:p>
            <a:pPr algn="ctr"/>
            <a:r>
              <a:rPr lang="es-ES" sz="1300" b="1" noProof="0" dirty="0">
                <a:solidFill>
                  <a:schemeClr val="tx1">
                    <a:lumMod val="50000"/>
                  </a:schemeClr>
                </a:solidFill>
              </a:rPr>
              <a:t>Vías moleculares de la psoriasis y sus comorbilidades</a:t>
            </a:r>
            <a:r>
              <a:rPr lang="es-ES" sz="1300" b="1" baseline="30000" noProof="0" dirty="0">
                <a:solidFill>
                  <a:schemeClr val="tx1">
                    <a:lumMod val="50000"/>
                  </a:schemeClr>
                </a:solidFill>
              </a:rPr>
              <a:t>2</a:t>
            </a:r>
          </a:p>
        </p:txBody>
      </p:sp>
      <p:sp>
        <p:nvSpPr>
          <p:cNvPr id="13" name="CuadroTexto 12">
            <a:extLst>
              <a:ext uri="{FF2B5EF4-FFF2-40B4-BE49-F238E27FC236}">
                <a16:creationId xmlns:a16="http://schemas.microsoft.com/office/drawing/2014/main" id="{2574556C-CB50-C355-4FE7-9D5CFBC90515}"/>
              </a:ext>
            </a:extLst>
          </p:cNvPr>
          <p:cNvSpPr txBox="1"/>
          <p:nvPr/>
        </p:nvSpPr>
        <p:spPr>
          <a:xfrm>
            <a:off x="8818549" y="5798618"/>
            <a:ext cx="1838325" cy="215444"/>
          </a:xfrm>
          <a:prstGeom prst="rect">
            <a:avLst/>
          </a:prstGeom>
          <a:noFill/>
        </p:spPr>
        <p:txBody>
          <a:bodyPr wrap="square">
            <a:spAutoFit/>
          </a:bodyPr>
          <a:lstStyle>
            <a:defPPr>
              <a:defRPr lang="es-ES"/>
            </a:defPPr>
            <a:lvl1pPr>
              <a:defRPr sz="800"/>
            </a:lvl1pPr>
          </a:lstStyle>
          <a:p>
            <a:r>
              <a:rPr lang="en-US" dirty="0"/>
              <a:t>Int Rev Immunol. 2019;38(1):33-54</a:t>
            </a:r>
            <a:endParaRPr lang="es-ES" dirty="0"/>
          </a:p>
        </p:txBody>
      </p:sp>
      <p:sp>
        <p:nvSpPr>
          <p:cNvPr id="16" name="Título 1">
            <a:extLst>
              <a:ext uri="{FF2B5EF4-FFF2-40B4-BE49-F238E27FC236}">
                <a16:creationId xmlns:a16="http://schemas.microsoft.com/office/drawing/2014/main" id="{2D4D4180-56DB-8CE8-4DC7-B9AA113F68A4}"/>
              </a:ext>
            </a:extLst>
          </p:cNvPr>
          <p:cNvSpPr>
            <a:spLocks noGrp="1"/>
          </p:cNvSpPr>
          <p:nvPr>
            <p:ph type="title"/>
          </p:nvPr>
        </p:nvSpPr>
        <p:spPr>
          <a:xfrm>
            <a:off x="394955" y="258418"/>
            <a:ext cx="11402089" cy="760793"/>
          </a:xfrm>
        </p:spPr>
        <p:txBody>
          <a:bodyPr>
            <a:noAutofit/>
          </a:bodyPr>
          <a:lstStyle/>
          <a:p>
            <a:pPr algn="ctr"/>
            <a:r>
              <a:rPr lang="es-ES_tradnl" sz="2800" dirty="0"/>
              <a:t>Mecanismos y comorbilidades que aumentan el riesgo cardiovascular en la psoriasis</a:t>
            </a:r>
            <a:endParaRPr lang="es-ES" sz="2800" dirty="0"/>
          </a:p>
        </p:txBody>
      </p:sp>
      <p:sp>
        <p:nvSpPr>
          <p:cNvPr id="4" name="CuadroTexto 3">
            <a:extLst>
              <a:ext uri="{FF2B5EF4-FFF2-40B4-BE49-F238E27FC236}">
                <a16:creationId xmlns:a16="http://schemas.microsoft.com/office/drawing/2014/main" id="{8EA62EA7-91F0-2D0E-7222-31F34D4DEA37}"/>
              </a:ext>
            </a:extLst>
          </p:cNvPr>
          <p:cNvSpPr txBox="1"/>
          <p:nvPr/>
        </p:nvSpPr>
        <p:spPr>
          <a:xfrm rot="16200000">
            <a:off x="11008698" y="3566837"/>
            <a:ext cx="1841500" cy="276999"/>
          </a:xfrm>
          <a:prstGeom prst="rect">
            <a:avLst/>
          </a:prstGeom>
          <a:noFill/>
        </p:spPr>
        <p:txBody>
          <a:bodyPr wrap="square">
            <a:spAutoFit/>
          </a:bodyPr>
          <a:lstStyle/>
          <a:p>
            <a:pPr algn="ctr"/>
            <a:r>
              <a:rPr lang="es-ES" sz="1200" b="0" i="0" dirty="0">
                <a:solidFill>
                  <a:schemeClr val="tx1">
                    <a:lumMod val="20000"/>
                    <a:lumOff val="80000"/>
                  </a:schemeClr>
                </a:solidFill>
                <a:effectLst/>
                <a:latin typeface="Arial" panose="020B0604020202020204" pitchFamily="34" charset="0"/>
              </a:rPr>
              <a:t>MA-ES-CRAT-2500006</a:t>
            </a:r>
            <a:endParaRPr lang="es-ES" sz="1200" dirty="0">
              <a:solidFill>
                <a:schemeClr val="tx1">
                  <a:lumMod val="20000"/>
                  <a:lumOff val="80000"/>
                </a:schemeClr>
              </a:solidFill>
            </a:endParaRPr>
          </a:p>
        </p:txBody>
      </p:sp>
    </p:spTree>
    <p:extLst>
      <p:ext uri="{BB962C8B-B14F-4D97-AF65-F5344CB8AC3E}">
        <p14:creationId xmlns:p14="http://schemas.microsoft.com/office/powerpoint/2010/main" val="1321647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D10E53-E1E6-6BE3-87E9-0F81449FDB58}"/>
              </a:ext>
            </a:extLst>
          </p:cNvPr>
          <p:cNvSpPr>
            <a:spLocks noGrp="1"/>
          </p:cNvSpPr>
          <p:nvPr>
            <p:ph type="title"/>
          </p:nvPr>
        </p:nvSpPr>
        <p:spPr>
          <a:xfrm>
            <a:off x="394955" y="258418"/>
            <a:ext cx="11402089" cy="760793"/>
          </a:xfrm>
        </p:spPr>
        <p:txBody>
          <a:bodyPr>
            <a:noAutofit/>
          </a:bodyPr>
          <a:lstStyle/>
          <a:p>
            <a:pPr algn="ctr"/>
            <a:r>
              <a:rPr lang="es-ES_tradnl" sz="2800" dirty="0"/>
              <a:t>Mecanismos y comorbilidades que aumentan el riesgo cardiovascular en la psoriasis</a:t>
            </a:r>
            <a:endParaRPr lang="es-ES" sz="2800" dirty="0"/>
          </a:p>
        </p:txBody>
      </p:sp>
      <p:graphicFrame>
        <p:nvGraphicFramePr>
          <p:cNvPr id="3" name="Diagrama 2">
            <a:extLst>
              <a:ext uri="{FF2B5EF4-FFF2-40B4-BE49-F238E27FC236}">
                <a16:creationId xmlns:a16="http://schemas.microsoft.com/office/drawing/2014/main" id="{3F4A5631-0EA7-F2AF-1BCB-2E8C77290A18}"/>
              </a:ext>
            </a:extLst>
          </p:cNvPr>
          <p:cNvGraphicFramePr/>
          <p:nvPr>
            <p:extLst>
              <p:ext uri="{D42A27DB-BD31-4B8C-83A1-F6EECF244321}">
                <p14:modId xmlns:p14="http://schemas.microsoft.com/office/powerpoint/2010/main" val="2514351213"/>
              </p:ext>
            </p:extLst>
          </p:nvPr>
        </p:nvGraphicFramePr>
        <p:xfrm>
          <a:off x="2050143" y="1620230"/>
          <a:ext cx="8091714" cy="42986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a:extLst>
              <a:ext uri="{FF2B5EF4-FFF2-40B4-BE49-F238E27FC236}">
                <a16:creationId xmlns:a16="http://schemas.microsoft.com/office/drawing/2014/main" id="{3A4036BD-E313-F9B6-BB89-FE55ECF93DFE}"/>
              </a:ext>
            </a:extLst>
          </p:cNvPr>
          <p:cNvSpPr txBox="1"/>
          <p:nvPr/>
        </p:nvSpPr>
        <p:spPr>
          <a:xfrm rot="16200000">
            <a:off x="11008698" y="3566837"/>
            <a:ext cx="1841500" cy="276999"/>
          </a:xfrm>
          <a:prstGeom prst="rect">
            <a:avLst/>
          </a:prstGeom>
          <a:noFill/>
        </p:spPr>
        <p:txBody>
          <a:bodyPr wrap="square">
            <a:spAutoFit/>
          </a:bodyPr>
          <a:lstStyle/>
          <a:p>
            <a:pPr algn="ctr"/>
            <a:r>
              <a:rPr lang="es-ES" sz="1200" b="0" i="0" dirty="0">
                <a:solidFill>
                  <a:schemeClr val="tx1">
                    <a:lumMod val="20000"/>
                    <a:lumOff val="80000"/>
                  </a:schemeClr>
                </a:solidFill>
                <a:effectLst/>
                <a:latin typeface="Arial" panose="020B0604020202020204" pitchFamily="34" charset="0"/>
              </a:rPr>
              <a:t>MA-ES-CRAT-2500006</a:t>
            </a:r>
            <a:endParaRPr lang="es-ES" sz="1200" dirty="0">
              <a:solidFill>
                <a:schemeClr val="tx1">
                  <a:lumMod val="20000"/>
                  <a:lumOff val="80000"/>
                </a:schemeClr>
              </a:solidFill>
            </a:endParaRPr>
          </a:p>
        </p:txBody>
      </p:sp>
    </p:spTree>
    <p:extLst>
      <p:ext uri="{BB962C8B-B14F-4D97-AF65-F5344CB8AC3E}">
        <p14:creationId xmlns:p14="http://schemas.microsoft.com/office/powerpoint/2010/main" val="609337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3">
            <a:extLst>
              <a:ext uri="{FF2B5EF4-FFF2-40B4-BE49-F238E27FC236}">
                <a16:creationId xmlns:a16="http://schemas.microsoft.com/office/drawing/2014/main" id="{68554B2B-B12F-5BAC-86B5-5CC7B7AFD289}"/>
              </a:ext>
            </a:extLst>
          </p:cNvPr>
          <p:cNvSpPr>
            <a:spLocks noGrp="1"/>
          </p:cNvSpPr>
          <p:nvPr>
            <p:ph type="title"/>
          </p:nvPr>
        </p:nvSpPr>
        <p:spPr>
          <a:xfrm>
            <a:off x="457200" y="159959"/>
            <a:ext cx="11347704" cy="865821"/>
          </a:xfrm>
        </p:spPr>
        <p:txBody>
          <a:bodyPr>
            <a:normAutofit/>
          </a:bodyPr>
          <a:lstStyle/>
          <a:p>
            <a:pPr algn="ctr"/>
            <a:r>
              <a:rPr lang="es-ES_tradnl" sz="2800" dirty="0">
                <a:solidFill>
                  <a:schemeClr val="accent1"/>
                </a:solidFill>
              </a:rPr>
              <a:t>Mecanismos que aumentan el riesgo cardiovascular en psoriasis</a:t>
            </a:r>
            <a:endParaRPr lang="es-ES" sz="2800" dirty="0"/>
          </a:p>
        </p:txBody>
      </p:sp>
      <p:sp>
        <p:nvSpPr>
          <p:cNvPr id="4" name="Rectángulo 3">
            <a:extLst>
              <a:ext uri="{FF2B5EF4-FFF2-40B4-BE49-F238E27FC236}">
                <a16:creationId xmlns:a16="http://schemas.microsoft.com/office/drawing/2014/main" id="{DC35B204-C19D-5649-12F7-68B46CC79672}"/>
              </a:ext>
            </a:extLst>
          </p:cNvPr>
          <p:cNvSpPr/>
          <p:nvPr/>
        </p:nvSpPr>
        <p:spPr>
          <a:xfrm>
            <a:off x="448056" y="980060"/>
            <a:ext cx="11347704" cy="5287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2000" b="1" dirty="0"/>
              <a:t>1. La inflamación sistémica</a:t>
            </a:r>
            <a:endParaRPr lang="es-ES" sz="2000" b="1" dirty="0"/>
          </a:p>
        </p:txBody>
      </p:sp>
      <p:grpSp>
        <p:nvGrpSpPr>
          <p:cNvPr id="5" name="Grupo 4">
            <a:extLst>
              <a:ext uri="{FF2B5EF4-FFF2-40B4-BE49-F238E27FC236}">
                <a16:creationId xmlns:a16="http://schemas.microsoft.com/office/drawing/2014/main" id="{6856EE32-1351-6011-0689-1E0872337905}"/>
              </a:ext>
            </a:extLst>
          </p:cNvPr>
          <p:cNvGrpSpPr/>
          <p:nvPr/>
        </p:nvGrpSpPr>
        <p:grpSpPr>
          <a:xfrm>
            <a:off x="992416" y="2513963"/>
            <a:ext cx="6834848" cy="2132510"/>
            <a:chOff x="-9146" y="1442947"/>
            <a:chExt cx="12115802" cy="4277546"/>
          </a:xfrm>
        </p:grpSpPr>
        <p:pic>
          <p:nvPicPr>
            <p:cNvPr id="6" name="Imagen 5">
              <a:extLst>
                <a:ext uri="{FF2B5EF4-FFF2-40B4-BE49-F238E27FC236}">
                  <a16:creationId xmlns:a16="http://schemas.microsoft.com/office/drawing/2014/main" id="{81B79543-F352-EA46-C8BC-3BFF1BFF95C9}"/>
                </a:ext>
              </a:extLst>
            </p:cNvPr>
            <p:cNvPicPr>
              <a:picLocks noChangeAspect="1"/>
            </p:cNvPicPr>
            <p:nvPr/>
          </p:nvPicPr>
          <p:blipFill>
            <a:blip r:embed="rId2"/>
            <a:stretch>
              <a:fillRect/>
            </a:stretch>
          </p:blipFill>
          <p:spPr>
            <a:xfrm>
              <a:off x="0" y="1442947"/>
              <a:ext cx="12106656" cy="3094282"/>
            </a:xfrm>
            <a:prstGeom prst="rect">
              <a:avLst/>
            </a:prstGeom>
          </p:spPr>
        </p:pic>
        <p:pic>
          <p:nvPicPr>
            <p:cNvPr id="7" name="Imagen 6">
              <a:extLst>
                <a:ext uri="{FF2B5EF4-FFF2-40B4-BE49-F238E27FC236}">
                  <a16:creationId xmlns:a16="http://schemas.microsoft.com/office/drawing/2014/main" id="{519333D4-8A5C-72F9-957C-D5E810F2E540}"/>
                </a:ext>
              </a:extLst>
            </p:cNvPr>
            <p:cNvPicPr>
              <a:picLocks noChangeAspect="1"/>
            </p:cNvPicPr>
            <p:nvPr/>
          </p:nvPicPr>
          <p:blipFill>
            <a:blip r:embed="rId3"/>
            <a:srcRect r="1374"/>
            <a:stretch>
              <a:fillRect/>
            </a:stretch>
          </p:blipFill>
          <p:spPr>
            <a:xfrm>
              <a:off x="-9146" y="4537229"/>
              <a:ext cx="12015218" cy="1183264"/>
            </a:xfrm>
            <a:prstGeom prst="rect">
              <a:avLst/>
            </a:prstGeom>
          </p:spPr>
        </p:pic>
      </p:grpSp>
      <p:sp>
        <p:nvSpPr>
          <p:cNvPr id="8" name="CuadroTexto 7">
            <a:extLst>
              <a:ext uri="{FF2B5EF4-FFF2-40B4-BE49-F238E27FC236}">
                <a16:creationId xmlns:a16="http://schemas.microsoft.com/office/drawing/2014/main" id="{993E6808-3280-6191-23A5-97CC8C181C19}"/>
              </a:ext>
            </a:extLst>
          </p:cNvPr>
          <p:cNvSpPr txBox="1"/>
          <p:nvPr/>
        </p:nvSpPr>
        <p:spPr>
          <a:xfrm>
            <a:off x="1152594" y="1945908"/>
            <a:ext cx="6103620" cy="292388"/>
          </a:xfrm>
          <a:prstGeom prst="rect">
            <a:avLst/>
          </a:prstGeom>
          <a:noFill/>
        </p:spPr>
        <p:txBody>
          <a:bodyPr wrap="square">
            <a:spAutoFit/>
          </a:bodyPr>
          <a:lstStyle>
            <a:defPPr>
              <a:defRPr lang="es-ES"/>
            </a:defPPr>
            <a:lvl1pPr algn="ctr">
              <a:defRPr sz="1300" b="1">
                <a:solidFill>
                  <a:schemeClr val="tx1">
                    <a:lumMod val="50000"/>
                  </a:schemeClr>
                </a:solidFill>
              </a:defRPr>
            </a:lvl1pPr>
          </a:lstStyle>
          <a:p>
            <a:r>
              <a:rPr lang="es-ES" dirty="0"/>
              <a:t>Tabla: Datos de pacientes con psoriasis y controles sanos</a:t>
            </a:r>
            <a:r>
              <a:rPr lang="es-ES" baseline="30000" dirty="0"/>
              <a:t>1</a:t>
            </a:r>
          </a:p>
        </p:txBody>
      </p:sp>
      <p:cxnSp>
        <p:nvCxnSpPr>
          <p:cNvPr id="9" name="Conector recto de flecha 8">
            <a:extLst>
              <a:ext uri="{FF2B5EF4-FFF2-40B4-BE49-F238E27FC236}">
                <a16:creationId xmlns:a16="http://schemas.microsoft.com/office/drawing/2014/main" id="{1D9346B8-5052-F9B7-30DF-67575D0AF7CE}"/>
              </a:ext>
            </a:extLst>
          </p:cNvPr>
          <p:cNvCxnSpPr>
            <a:cxnSpLocks/>
          </p:cNvCxnSpPr>
          <p:nvPr/>
        </p:nvCxnSpPr>
        <p:spPr>
          <a:xfrm>
            <a:off x="721839" y="4189810"/>
            <a:ext cx="420622" cy="0"/>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DDCF3A18-EAF4-8D38-C933-DFFE3A501E82}"/>
              </a:ext>
            </a:extLst>
          </p:cNvPr>
          <p:cNvSpPr txBox="1"/>
          <p:nvPr/>
        </p:nvSpPr>
        <p:spPr>
          <a:xfrm>
            <a:off x="2109653" y="6065244"/>
            <a:ext cx="8454817" cy="461665"/>
          </a:xfrm>
          <a:prstGeom prst="rect">
            <a:avLst/>
          </a:prstGeom>
          <a:solidFill>
            <a:schemeClr val="bg1"/>
          </a:solidFill>
        </p:spPr>
        <p:txBody>
          <a:bodyPr wrap="square">
            <a:spAutoFit/>
          </a:bodyPr>
          <a:lstStyle>
            <a:defPPr>
              <a:defRPr lang="es-ES"/>
            </a:defPPr>
            <a:lvl1pPr algn="ctr">
              <a:defRPr sz="800"/>
            </a:lvl1pPr>
          </a:lstStyle>
          <a:p>
            <a:r>
              <a:rPr lang="en-US" dirty="0"/>
              <a:t>1. Şener G, et al. The Relationship of Hematological Parameters and C-reactive Protein (CRP) With Disease Presence, Severity, and Response to Systemic Therapy in Patients With Psoriasis. Cureus. 2023 Aug 20;15(8):e43790. </a:t>
            </a:r>
            <a:r>
              <a:rPr lang="en-US" dirty="0" err="1"/>
              <a:t>doi</a:t>
            </a:r>
            <a:r>
              <a:rPr lang="en-US" dirty="0"/>
              <a:t>: 10.7759/cureus.43790. </a:t>
            </a:r>
            <a:r>
              <a:rPr lang="en-US" dirty="0" err="1"/>
              <a:t>eCollection</a:t>
            </a:r>
            <a:r>
              <a:rPr lang="en-US" dirty="0"/>
              <a:t> 2023 Aug. 2. </a:t>
            </a:r>
            <a:r>
              <a:rPr lang="en-US" dirty="0" err="1"/>
              <a:t>Svedbom</a:t>
            </a:r>
            <a:r>
              <a:rPr lang="en-US" dirty="0"/>
              <a:t> A, et al. Skin Inflammation, Systemic Inflammation, and Cardiovascular Disease in Psoriasis. JAMA Dermatol. 2025 Jan 1;161(1):81-86. </a:t>
            </a:r>
            <a:r>
              <a:rPr lang="en-US" dirty="0" err="1"/>
              <a:t>doi</a:t>
            </a:r>
            <a:r>
              <a:rPr lang="en-US" dirty="0"/>
              <a:t>: 10.1001/jamadermatol.2024.4433.</a:t>
            </a:r>
          </a:p>
        </p:txBody>
      </p:sp>
      <p:pic>
        <p:nvPicPr>
          <p:cNvPr id="11" name="Imagen 10">
            <a:extLst>
              <a:ext uri="{FF2B5EF4-FFF2-40B4-BE49-F238E27FC236}">
                <a16:creationId xmlns:a16="http://schemas.microsoft.com/office/drawing/2014/main" id="{F3F3971E-4411-6C98-3B30-BB5D054006E0}"/>
              </a:ext>
            </a:extLst>
          </p:cNvPr>
          <p:cNvPicPr>
            <a:picLocks noChangeAspect="1"/>
          </p:cNvPicPr>
          <p:nvPr/>
        </p:nvPicPr>
        <p:blipFill>
          <a:blip r:embed="rId4"/>
          <a:srcRect t="9114"/>
          <a:stretch>
            <a:fillRect/>
          </a:stretch>
        </p:blipFill>
        <p:spPr>
          <a:xfrm>
            <a:off x="8098345" y="2439353"/>
            <a:ext cx="3631885" cy="2479409"/>
          </a:xfrm>
          <a:prstGeom prst="rect">
            <a:avLst/>
          </a:prstGeom>
        </p:spPr>
      </p:pic>
      <p:sp>
        <p:nvSpPr>
          <p:cNvPr id="12" name="CuadroTexto 11">
            <a:extLst>
              <a:ext uri="{FF2B5EF4-FFF2-40B4-BE49-F238E27FC236}">
                <a16:creationId xmlns:a16="http://schemas.microsoft.com/office/drawing/2014/main" id="{DDD91C5A-21EF-79CE-606A-45E206B35D26}"/>
              </a:ext>
            </a:extLst>
          </p:cNvPr>
          <p:cNvSpPr txBox="1"/>
          <p:nvPr/>
        </p:nvSpPr>
        <p:spPr>
          <a:xfrm>
            <a:off x="8019288" y="1845881"/>
            <a:ext cx="3776472" cy="492443"/>
          </a:xfrm>
          <a:prstGeom prst="rect">
            <a:avLst/>
          </a:prstGeom>
          <a:noFill/>
        </p:spPr>
        <p:txBody>
          <a:bodyPr wrap="square">
            <a:spAutoFit/>
          </a:bodyPr>
          <a:lstStyle>
            <a:defPPr>
              <a:defRPr lang="es-ES"/>
            </a:defPPr>
            <a:lvl1pPr algn="ctr">
              <a:defRPr sz="1300" b="1">
                <a:solidFill>
                  <a:schemeClr val="tx1">
                    <a:lumMod val="50000"/>
                  </a:schemeClr>
                </a:solidFill>
              </a:defRPr>
            </a:lvl1pPr>
          </a:lstStyle>
          <a:p>
            <a:r>
              <a:rPr lang="es-ES" dirty="0"/>
              <a:t>Concentración de </a:t>
            </a:r>
            <a:r>
              <a:rPr lang="es-ES" dirty="0" err="1"/>
              <a:t>GlycA</a:t>
            </a:r>
            <a:r>
              <a:rPr lang="es-ES" dirty="0"/>
              <a:t> por gravedad de psoriasis</a:t>
            </a:r>
            <a:r>
              <a:rPr lang="es-ES" baseline="30000" dirty="0"/>
              <a:t>2</a:t>
            </a:r>
          </a:p>
        </p:txBody>
      </p:sp>
      <p:sp>
        <p:nvSpPr>
          <p:cNvPr id="13" name="CuadroTexto 12">
            <a:extLst>
              <a:ext uri="{FF2B5EF4-FFF2-40B4-BE49-F238E27FC236}">
                <a16:creationId xmlns:a16="http://schemas.microsoft.com/office/drawing/2014/main" id="{4043134E-7BF7-8984-2EBC-442942DFC9EC}"/>
              </a:ext>
            </a:extLst>
          </p:cNvPr>
          <p:cNvSpPr txBox="1"/>
          <p:nvPr/>
        </p:nvSpPr>
        <p:spPr>
          <a:xfrm>
            <a:off x="5480305" y="4703318"/>
            <a:ext cx="2173223" cy="215444"/>
          </a:xfrm>
          <a:prstGeom prst="rect">
            <a:avLst/>
          </a:prstGeom>
          <a:solidFill>
            <a:schemeClr val="bg1"/>
          </a:solidFill>
        </p:spPr>
        <p:txBody>
          <a:bodyPr wrap="square">
            <a:spAutoFit/>
          </a:bodyPr>
          <a:lstStyle>
            <a:defPPr>
              <a:defRPr lang="es-ES"/>
            </a:defPPr>
            <a:lvl1pPr algn="ctr">
              <a:defRPr sz="800"/>
            </a:lvl1pPr>
          </a:lstStyle>
          <a:p>
            <a:r>
              <a:rPr lang="es-ES" dirty="0" err="1"/>
              <a:t>Cureus</a:t>
            </a:r>
            <a:r>
              <a:rPr lang="es-ES" dirty="0"/>
              <a:t>. 2023 </a:t>
            </a:r>
            <a:r>
              <a:rPr lang="es-ES" dirty="0" err="1"/>
              <a:t>Aug</a:t>
            </a:r>
            <a:r>
              <a:rPr lang="es-ES" dirty="0"/>
              <a:t> 20;15(8):e43790</a:t>
            </a:r>
          </a:p>
        </p:txBody>
      </p:sp>
      <p:sp>
        <p:nvSpPr>
          <p:cNvPr id="14" name="CuadroTexto 13">
            <a:extLst>
              <a:ext uri="{FF2B5EF4-FFF2-40B4-BE49-F238E27FC236}">
                <a16:creationId xmlns:a16="http://schemas.microsoft.com/office/drawing/2014/main" id="{278788FB-17C6-F51F-29A4-1F0D85F43FE5}"/>
              </a:ext>
            </a:extLst>
          </p:cNvPr>
          <p:cNvSpPr txBox="1"/>
          <p:nvPr/>
        </p:nvSpPr>
        <p:spPr>
          <a:xfrm>
            <a:off x="9003687" y="4858121"/>
            <a:ext cx="2305625" cy="215444"/>
          </a:xfrm>
          <a:prstGeom prst="rect">
            <a:avLst/>
          </a:prstGeom>
          <a:solidFill>
            <a:schemeClr val="bg1"/>
          </a:solidFill>
        </p:spPr>
        <p:txBody>
          <a:bodyPr wrap="square">
            <a:spAutoFit/>
          </a:bodyPr>
          <a:lstStyle>
            <a:defPPr>
              <a:defRPr lang="es-ES"/>
            </a:defPPr>
            <a:lvl1pPr algn="ctr">
              <a:defRPr sz="800"/>
            </a:lvl1pPr>
          </a:lstStyle>
          <a:p>
            <a:r>
              <a:rPr lang="en-US" dirty="0"/>
              <a:t>JAMA Dermatol. 2025 Jan 1;161(1):81-86. </a:t>
            </a:r>
            <a:endParaRPr lang="es-ES" dirty="0"/>
          </a:p>
        </p:txBody>
      </p:sp>
      <p:sp>
        <p:nvSpPr>
          <p:cNvPr id="15" name="CuadroTexto 14">
            <a:extLst>
              <a:ext uri="{FF2B5EF4-FFF2-40B4-BE49-F238E27FC236}">
                <a16:creationId xmlns:a16="http://schemas.microsoft.com/office/drawing/2014/main" id="{51EC2EB1-66E4-AAF9-70D0-299F6B0A0650}"/>
              </a:ext>
            </a:extLst>
          </p:cNvPr>
          <p:cNvSpPr txBox="1"/>
          <p:nvPr/>
        </p:nvSpPr>
        <p:spPr>
          <a:xfrm>
            <a:off x="1177222" y="5277017"/>
            <a:ext cx="10132090" cy="584775"/>
          </a:xfrm>
          <a:prstGeom prst="rect">
            <a:avLst/>
          </a:prstGeom>
          <a:solidFill>
            <a:schemeClr val="bg1"/>
          </a:solidFill>
        </p:spPr>
        <p:txBody>
          <a:bodyPr wrap="square">
            <a:spAutoFit/>
          </a:bodyPr>
          <a:lstStyle/>
          <a:p>
            <a:pPr algn="ctr"/>
            <a:r>
              <a:rPr lang="es-ES" sz="1600" dirty="0">
                <a:solidFill>
                  <a:schemeClr val="accent1"/>
                </a:solidFill>
              </a:rPr>
              <a:t>La psoriasis está asociada a un aumento significativo en marcadores de inflamación sistémica como la PCR (proteína C-reactiva)</a:t>
            </a:r>
            <a:r>
              <a:rPr lang="es-ES" sz="1600" baseline="30000" dirty="0">
                <a:solidFill>
                  <a:schemeClr val="accent1"/>
                </a:solidFill>
              </a:rPr>
              <a:t>1</a:t>
            </a:r>
            <a:r>
              <a:rPr lang="es-ES" sz="1600" dirty="0">
                <a:solidFill>
                  <a:schemeClr val="accent1"/>
                </a:solidFill>
              </a:rPr>
              <a:t> y el </a:t>
            </a:r>
            <a:r>
              <a:rPr lang="es-ES" sz="1600" dirty="0" err="1">
                <a:solidFill>
                  <a:schemeClr val="accent1"/>
                </a:solidFill>
              </a:rPr>
              <a:t>GlycA</a:t>
            </a:r>
            <a:r>
              <a:rPr lang="es-ES" sz="1600" dirty="0">
                <a:solidFill>
                  <a:schemeClr val="accent1"/>
                </a:solidFill>
              </a:rPr>
              <a:t> (</a:t>
            </a:r>
            <a:r>
              <a:rPr lang="en-US" sz="1600" dirty="0">
                <a:solidFill>
                  <a:schemeClr val="accent1"/>
                </a:solidFill>
              </a:rPr>
              <a:t>glycan biomarker of N-acetyl side chains of acute-phase proteins)</a:t>
            </a:r>
            <a:r>
              <a:rPr lang="en-US" sz="1600" baseline="30000" dirty="0">
                <a:solidFill>
                  <a:schemeClr val="accent1"/>
                </a:solidFill>
              </a:rPr>
              <a:t>2</a:t>
            </a:r>
            <a:r>
              <a:rPr lang="en-US" sz="1600" dirty="0">
                <a:solidFill>
                  <a:schemeClr val="accent1"/>
                </a:solidFill>
              </a:rPr>
              <a:t>.</a:t>
            </a:r>
            <a:endParaRPr lang="es-ES" sz="1600" dirty="0">
              <a:solidFill>
                <a:schemeClr val="accent1"/>
              </a:solidFill>
            </a:endParaRPr>
          </a:p>
        </p:txBody>
      </p:sp>
      <p:sp>
        <p:nvSpPr>
          <p:cNvPr id="2" name="CuadroTexto 1">
            <a:extLst>
              <a:ext uri="{FF2B5EF4-FFF2-40B4-BE49-F238E27FC236}">
                <a16:creationId xmlns:a16="http://schemas.microsoft.com/office/drawing/2014/main" id="{6041A2E8-881B-9CA9-85B2-12D123506F2F}"/>
              </a:ext>
            </a:extLst>
          </p:cNvPr>
          <p:cNvSpPr txBox="1"/>
          <p:nvPr/>
        </p:nvSpPr>
        <p:spPr>
          <a:xfrm rot="16200000">
            <a:off x="11008698" y="3566837"/>
            <a:ext cx="1841500" cy="276999"/>
          </a:xfrm>
          <a:prstGeom prst="rect">
            <a:avLst/>
          </a:prstGeom>
          <a:noFill/>
        </p:spPr>
        <p:txBody>
          <a:bodyPr wrap="square">
            <a:spAutoFit/>
          </a:bodyPr>
          <a:lstStyle/>
          <a:p>
            <a:pPr algn="ctr"/>
            <a:r>
              <a:rPr lang="es-ES" sz="1200" b="0" i="0" dirty="0">
                <a:solidFill>
                  <a:schemeClr val="tx1">
                    <a:lumMod val="20000"/>
                    <a:lumOff val="80000"/>
                  </a:schemeClr>
                </a:solidFill>
                <a:effectLst/>
                <a:latin typeface="Arial" panose="020B0604020202020204" pitchFamily="34" charset="0"/>
              </a:rPr>
              <a:t>MA-ES-CRAT-2500006</a:t>
            </a:r>
            <a:endParaRPr lang="es-ES" sz="1200" dirty="0">
              <a:solidFill>
                <a:schemeClr val="tx1">
                  <a:lumMod val="20000"/>
                  <a:lumOff val="80000"/>
                </a:schemeClr>
              </a:solidFill>
            </a:endParaRPr>
          </a:p>
        </p:txBody>
      </p:sp>
    </p:spTree>
    <p:extLst>
      <p:ext uri="{BB962C8B-B14F-4D97-AF65-F5344CB8AC3E}">
        <p14:creationId xmlns:p14="http://schemas.microsoft.com/office/powerpoint/2010/main" val="1256436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3">
            <a:extLst>
              <a:ext uri="{FF2B5EF4-FFF2-40B4-BE49-F238E27FC236}">
                <a16:creationId xmlns:a16="http://schemas.microsoft.com/office/drawing/2014/main" id="{8FE91BA0-9766-0060-A889-45F158C44A63}"/>
              </a:ext>
            </a:extLst>
          </p:cNvPr>
          <p:cNvSpPr>
            <a:spLocks noGrp="1"/>
          </p:cNvSpPr>
          <p:nvPr>
            <p:ph type="title"/>
          </p:nvPr>
        </p:nvSpPr>
        <p:spPr>
          <a:xfrm>
            <a:off x="457200" y="242255"/>
            <a:ext cx="11347704" cy="865821"/>
          </a:xfrm>
        </p:spPr>
        <p:txBody>
          <a:bodyPr>
            <a:normAutofit/>
          </a:bodyPr>
          <a:lstStyle/>
          <a:p>
            <a:pPr algn="ctr"/>
            <a:r>
              <a:rPr lang="es-ES_tradnl" sz="2800" dirty="0">
                <a:solidFill>
                  <a:schemeClr val="accent1"/>
                </a:solidFill>
              </a:rPr>
              <a:t>Mecanismos que aumentan el riesgo cardiovascular en psoriasis</a:t>
            </a:r>
            <a:endParaRPr lang="es-ES" sz="2800" dirty="0"/>
          </a:p>
        </p:txBody>
      </p:sp>
      <p:sp>
        <p:nvSpPr>
          <p:cNvPr id="16" name="Rectángulo 15">
            <a:extLst>
              <a:ext uri="{FF2B5EF4-FFF2-40B4-BE49-F238E27FC236}">
                <a16:creationId xmlns:a16="http://schemas.microsoft.com/office/drawing/2014/main" id="{E5C4C8EB-4263-9BCF-800E-48BF1688BC5E}"/>
              </a:ext>
            </a:extLst>
          </p:cNvPr>
          <p:cNvSpPr/>
          <p:nvPr/>
        </p:nvSpPr>
        <p:spPr>
          <a:xfrm>
            <a:off x="457200" y="1089788"/>
            <a:ext cx="11347704" cy="5287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2000" b="1" dirty="0"/>
              <a:t>1. La inflamación sistémica</a:t>
            </a:r>
            <a:endParaRPr lang="es-ES" sz="2000" b="1" dirty="0"/>
          </a:p>
        </p:txBody>
      </p:sp>
      <p:pic>
        <p:nvPicPr>
          <p:cNvPr id="2" name="Imagen 1">
            <a:extLst>
              <a:ext uri="{FF2B5EF4-FFF2-40B4-BE49-F238E27FC236}">
                <a16:creationId xmlns:a16="http://schemas.microsoft.com/office/drawing/2014/main" id="{5497E551-493F-4DC3-9791-D315A49F68F3}"/>
              </a:ext>
            </a:extLst>
          </p:cNvPr>
          <p:cNvPicPr>
            <a:picLocks noChangeAspect="1"/>
          </p:cNvPicPr>
          <p:nvPr/>
        </p:nvPicPr>
        <p:blipFill>
          <a:blip r:embed="rId2"/>
          <a:stretch>
            <a:fillRect/>
          </a:stretch>
        </p:blipFill>
        <p:spPr>
          <a:xfrm>
            <a:off x="6096000" y="2551368"/>
            <a:ext cx="4800684" cy="3663679"/>
          </a:xfrm>
          <a:prstGeom prst="rect">
            <a:avLst/>
          </a:prstGeom>
        </p:spPr>
      </p:pic>
      <p:sp>
        <p:nvSpPr>
          <p:cNvPr id="3" name="CuadroTexto 2">
            <a:extLst>
              <a:ext uri="{FF2B5EF4-FFF2-40B4-BE49-F238E27FC236}">
                <a16:creationId xmlns:a16="http://schemas.microsoft.com/office/drawing/2014/main" id="{390A633E-248E-D84D-3788-180D046645E7}"/>
              </a:ext>
            </a:extLst>
          </p:cNvPr>
          <p:cNvSpPr txBox="1"/>
          <p:nvPr/>
        </p:nvSpPr>
        <p:spPr>
          <a:xfrm>
            <a:off x="6096000" y="1973897"/>
            <a:ext cx="4800684" cy="492443"/>
          </a:xfrm>
          <a:prstGeom prst="rect">
            <a:avLst/>
          </a:prstGeom>
          <a:noFill/>
        </p:spPr>
        <p:txBody>
          <a:bodyPr wrap="square">
            <a:spAutoFit/>
          </a:bodyPr>
          <a:lstStyle/>
          <a:p>
            <a:pPr algn="ctr"/>
            <a:r>
              <a:rPr lang="en-US" sz="1300" b="1" dirty="0" err="1">
                <a:solidFill>
                  <a:schemeClr val="tx1">
                    <a:lumMod val="50000"/>
                  </a:schemeClr>
                </a:solidFill>
              </a:rPr>
              <a:t>Efectos</a:t>
            </a:r>
            <a:r>
              <a:rPr lang="en-US" sz="1300" b="1" dirty="0">
                <a:solidFill>
                  <a:schemeClr val="tx1">
                    <a:lumMod val="50000"/>
                  </a:schemeClr>
                </a:solidFill>
              </a:rPr>
              <a:t> </a:t>
            </a:r>
            <a:r>
              <a:rPr lang="en-US" sz="1300" b="1" dirty="0" err="1">
                <a:solidFill>
                  <a:schemeClr val="tx1">
                    <a:lumMod val="50000"/>
                  </a:schemeClr>
                </a:solidFill>
              </a:rPr>
              <a:t>biológicos</a:t>
            </a:r>
            <a:r>
              <a:rPr lang="en-US" sz="1300" b="1" dirty="0">
                <a:solidFill>
                  <a:schemeClr val="tx1">
                    <a:lumMod val="50000"/>
                  </a:schemeClr>
                </a:solidFill>
              </a:rPr>
              <a:t> de </a:t>
            </a:r>
            <a:r>
              <a:rPr lang="en-US" sz="1300" b="1" dirty="0" err="1">
                <a:solidFill>
                  <a:schemeClr val="tx1">
                    <a:lumMod val="50000"/>
                  </a:schemeClr>
                </a:solidFill>
              </a:rPr>
              <a:t>los</a:t>
            </a:r>
            <a:r>
              <a:rPr lang="en-US" sz="1300" b="1" dirty="0">
                <a:solidFill>
                  <a:schemeClr val="tx1">
                    <a:lumMod val="50000"/>
                  </a:schemeClr>
                </a:solidFill>
              </a:rPr>
              <a:t> </a:t>
            </a:r>
            <a:r>
              <a:rPr lang="en-US" sz="1300" b="1" dirty="0" err="1">
                <a:solidFill>
                  <a:schemeClr val="tx1">
                    <a:lumMod val="50000"/>
                  </a:schemeClr>
                </a:solidFill>
              </a:rPr>
              <a:t>biomarcadores</a:t>
            </a:r>
            <a:r>
              <a:rPr lang="en-US" sz="1300" b="1" dirty="0">
                <a:solidFill>
                  <a:schemeClr val="tx1">
                    <a:lumMod val="50000"/>
                  </a:schemeClr>
                </a:solidFill>
              </a:rPr>
              <a:t> </a:t>
            </a:r>
            <a:r>
              <a:rPr lang="en-US" sz="1300" b="1" dirty="0" err="1">
                <a:solidFill>
                  <a:schemeClr val="tx1">
                    <a:lumMod val="50000"/>
                  </a:schemeClr>
                </a:solidFill>
              </a:rPr>
              <a:t>inflamatorios</a:t>
            </a:r>
            <a:r>
              <a:rPr lang="en-US" sz="1300" b="1" dirty="0">
                <a:solidFill>
                  <a:schemeClr val="tx1">
                    <a:lumMod val="50000"/>
                  </a:schemeClr>
                </a:solidFill>
              </a:rPr>
              <a:t> </a:t>
            </a:r>
            <a:r>
              <a:rPr lang="en-US" sz="1300" b="1" dirty="0" err="1">
                <a:solidFill>
                  <a:schemeClr val="tx1">
                    <a:lumMod val="50000"/>
                  </a:schemeClr>
                </a:solidFill>
              </a:rPr>
              <a:t>en</a:t>
            </a:r>
            <a:r>
              <a:rPr lang="en-US" sz="1300" b="1" dirty="0">
                <a:solidFill>
                  <a:schemeClr val="tx1">
                    <a:lumMod val="50000"/>
                  </a:schemeClr>
                </a:solidFill>
              </a:rPr>
              <a:t> </a:t>
            </a:r>
            <a:r>
              <a:rPr lang="en-US" sz="1300" b="1" dirty="0" err="1">
                <a:solidFill>
                  <a:schemeClr val="tx1">
                    <a:lumMod val="50000"/>
                  </a:schemeClr>
                </a:solidFill>
              </a:rPr>
              <a:t>el</a:t>
            </a:r>
            <a:r>
              <a:rPr lang="en-US" sz="1300" b="1" dirty="0">
                <a:solidFill>
                  <a:schemeClr val="tx1">
                    <a:lumMod val="50000"/>
                  </a:schemeClr>
                </a:solidFill>
              </a:rPr>
              <a:t> </a:t>
            </a:r>
            <a:r>
              <a:rPr lang="en-US" sz="1300" b="1" dirty="0" err="1">
                <a:solidFill>
                  <a:schemeClr val="tx1">
                    <a:lumMod val="50000"/>
                  </a:schemeClr>
                </a:solidFill>
              </a:rPr>
              <a:t>sistema</a:t>
            </a:r>
            <a:r>
              <a:rPr lang="en-US" sz="1300" b="1" dirty="0">
                <a:solidFill>
                  <a:schemeClr val="tx1">
                    <a:lumMod val="50000"/>
                  </a:schemeClr>
                </a:solidFill>
              </a:rPr>
              <a:t> cardiovascular</a:t>
            </a:r>
            <a:r>
              <a:rPr lang="en-US" sz="1300" b="1" baseline="30000" dirty="0">
                <a:solidFill>
                  <a:schemeClr val="tx1">
                    <a:lumMod val="50000"/>
                  </a:schemeClr>
                </a:solidFill>
              </a:rPr>
              <a:t>1</a:t>
            </a:r>
            <a:r>
              <a:rPr lang="en-US" sz="1300" b="1" dirty="0">
                <a:solidFill>
                  <a:schemeClr val="tx1">
                    <a:lumMod val="50000"/>
                  </a:schemeClr>
                </a:solidFill>
              </a:rPr>
              <a:t> </a:t>
            </a:r>
            <a:endParaRPr lang="es-ES" sz="1300" b="1" dirty="0">
              <a:solidFill>
                <a:schemeClr val="tx1">
                  <a:lumMod val="50000"/>
                </a:schemeClr>
              </a:solidFill>
            </a:endParaRPr>
          </a:p>
        </p:txBody>
      </p:sp>
      <p:sp>
        <p:nvSpPr>
          <p:cNvPr id="4" name="CuadroTexto 3">
            <a:extLst>
              <a:ext uri="{FF2B5EF4-FFF2-40B4-BE49-F238E27FC236}">
                <a16:creationId xmlns:a16="http://schemas.microsoft.com/office/drawing/2014/main" id="{8325D600-E2B2-CF31-55D9-2DA0BEBDED0B}"/>
              </a:ext>
            </a:extLst>
          </p:cNvPr>
          <p:cNvSpPr txBox="1"/>
          <p:nvPr/>
        </p:nvSpPr>
        <p:spPr>
          <a:xfrm>
            <a:off x="6043333" y="5137829"/>
            <a:ext cx="1640167" cy="1077218"/>
          </a:xfrm>
          <a:prstGeom prst="rect">
            <a:avLst/>
          </a:prstGeom>
          <a:noFill/>
        </p:spPr>
        <p:txBody>
          <a:bodyPr wrap="square">
            <a:spAutoFit/>
          </a:bodyPr>
          <a:lstStyle/>
          <a:p>
            <a:pPr algn="just"/>
            <a:r>
              <a:rPr lang="es-ES" sz="800" b="1" dirty="0"/>
              <a:t>CRP</a:t>
            </a:r>
            <a:r>
              <a:rPr lang="es-ES" sz="800" dirty="0"/>
              <a:t>: </a:t>
            </a:r>
            <a:r>
              <a:rPr lang="es-ES" sz="800" dirty="0" err="1"/>
              <a:t>Creactive</a:t>
            </a:r>
            <a:r>
              <a:rPr lang="es-ES" sz="800" dirty="0"/>
              <a:t> </a:t>
            </a:r>
            <a:r>
              <a:rPr lang="es-ES" sz="800" dirty="0" err="1"/>
              <a:t>protein</a:t>
            </a:r>
            <a:r>
              <a:rPr lang="es-ES" sz="800" dirty="0"/>
              <a:t>; </a:t>
            </a:r>
            <a:r>
              <a:rPr lang="es-ES" sz="800" b="1" dirty="0"/>
              <a:t>ICAM</a:t>
            </a:r>
            <a:r>
              <a:rPr lang="es-ES" sz="800" dirty="0"/>
              <a:t>: </a:t>
            </a:r>
            <a:r>
              <a:rPr lang="es-ES" sz="800" dirty="0" err="1"/>
              <a:t>intercellular</a:t>
            </a:r>
            <a:r>
              <a:rPr lang="es-ES" sz="800" dirty="0"/>
              <a:t> </a:t>
            </a:r>
            <a:r>
              <a:rPr lang="es-ES" sz="800" dirty="0" err="1"/>
              <a:t>adhesion</a:t>
            </a:r>
            <a:r>
              <a:rPr lang="es-ES" sz="800" dirty="0"/>
              <a:t> </a:t>
            </a:r>
            <a:r>
              <a:rPr lang="es-ES" sz="800" dirty="0" err="1"/>
              <a:t>molecule</a:t>
            </a:r>
            <a:r>
              <a:rPr lang="es-ES" sz="800" dirty="0"/>
              <a:t>; </a:t>
            </a:r>
            <a:r>
              <a:rPr lang="es-ES" sz="800" b="1" dirty="0"/>
              <a:t>IL</a:t>
            </a:r>
            <a:r>
              <a:rPr lang="es-ES" sz="800" dirty="0"/>
              <a:t>: </a:t>
            </a:r>
            <a:r>
              <a:rPr lang="es-ES" sz="800" dirty="0" err="1"/>
              <a:t>interleukin</a:t>
            </a:r>
            <a:r>
              <a:rPr lang="es-ES" sz="800" dirty="0"/>
              <a:t>; </a:t>
            </a:r>
            <a:r>
              <a:rPr lang="es-ES" sz="800" b="1" dirty="0"/>
              <a:t>MCP</a:t>
            </a:r>
            <a:r>
              <a:rPr lang="es-ES" sz="800" dirty="0"/>
              <a:t>: </a:t>
            </a:r>
            <a:r>
              <a:rPr lang="es-ES" sz="800" dirty="0" err="1"/>
              <a:t>monocyte</a:t>
            </a:r>
            <a:r>
              <a:rPr lang="es-ES" sz="800" dirty="0"/>
              <a:t> </a:t>
            </a:r>
            <a:r>
              <a:rPr lang="es-ES" sz="800" dirty="0" err="1"/>
              <a:t>chemoattractant</a:t>
            </a:r>
            <a:r>
              <a:rPr lang="es-ES" sz="800" dirty="0"/>
              <a:t> </a:t>
            </a:r>
            <a:r>
              <a:rPr lang="es-ES" sz="800" dirty="0" err="1"/>
              <a:t>protein</a:t>
            </a:r>
            <a:r>
              <a:rPr lang="es-ES" sz="800" dirty="0"/>
              <a:t>; </a:t>
            </a:r>
            <a:r>
              <a:rPr lang="es-ES" sz="800" b="1" dirty="0"/>
              <a:t>NO</a:t>
            </a:r>
            <a:r>
              <a:rPr lang="es-ES" sz="800" dirty="0"/>
              <a:t>: </a:t>
            </a:r>
            <a:r>
              <a:rPr lang="es-ES" sz="800" dirty="0" err="1"/>
              <a:t>nitric</a:t>
            </a:r>
            <a:r>
              <a:rPr lang="es-ES" sz="800" dirty="0"/>
              <a:t> oxide; </a:t>
            </a:r>
            <a:r>
              <a:rPr lang="es-ES" sz="800" b="1" dirty="0"/>
              <a:t>VCAM</a:t>
            </a:r>
            <a:r>
              <a:rPr lang="es-ES" sz="800" dirty="0"/>
              <a:t>: vascular </a:t>
            </a:r>
            <a:r>
              <a:rPr lang="es-ES" sz="800" dirty="0" err="1"/>
              <a:t>cell</a:t>
            </a:r>
            <a:r>
              <a:rPr lang="es-ES" sz="800" dirty="0"/>
              <a:t> </a:t>
            </a:r>
            <a:r>
              <a:rPr lang="es-ES" sz="800" dirty="0" err="1"/>
              <a:t>adhesion</a:t>
            </a:r>
            <a:r>
              <a:rPr lang="es-ES" sz="800" dirty="0"/>
              <a:t> </a:t>
            </a:r>
            <a:r>
              <a:rPr lang="es-ES" sz="800" dirty="0" err="1"/>
              <a:t>molecule</a:t>
            </a:r>
            <a:r>
              <a:rPr lang="es-ES" sz="800" dirty="0"/>
              <a:t>; </a:t>
            </a:r>
            <a:r>
              <a:rPr lang="es-ES" sz="800" b="1" dirty="0"/>
              <a:t>VEGF</a:t>
            </a:r>
            <a:r>
              <a:rPr lang="es-ES" sz="800" dirty="0"/>
              <a:t>: vascular </a:t>
            </a:r>
            <a:r>
              <a:rPr lang="es-ES" sz="800" dirty="0" err="1"/>
              <a:t>endothelial</a:t>
            </a:r>
            <a:r>
              <a:rPr lang="es-ES" sz="800" dirty="0"/>
              <a:t> </a:t>
            </a:r>
            <a:r>
              <a:rPr lang="es-ES" sz="800" dirty="0" err="1"/>
              <a:t>growth</a:t>
            </a:r>
            <a:r>
              <a:rPr lang="es-ES" sz="800" dirty="0"/>
              <a:t> factor.</a:t>
            </a:r>
          </a:p>
        </p:txBody>
      </p:sp>
      <p:sp>
        <p:nvSpPr>
          <p:cNvPr id="5" name="CuadroTexto 4">
            <a:extLst>
              <a:ext uri="{FF2B5EF4-FFF2-40B4-BE49-F238E27FC236}">
                <a16:creationId xmlns:a16="http://schemas.microsoft.com/office/drawing/2014/main" id="{0F5744BD-A5A8-2CAB-A04A-005B22D0343E}"/>
              </a:ext>
            </a:extLst>
          </p:cNvPr>
          <p:cNvSpPr txBox="1"/>
          <p:nvPr/>
        </p:nvSpPr>
        <p:spPr>
          <a:xfrm>
            <a:off x="889379" y="2404357"/>
            <a:ext cx="4453586" cy="1169551"/>
          </a:xfrm>
          <a:prstGeom prst="rect">
            <a:avLst/>
          </a:prstGeom>
          <a:noFill/>
        </p:spPr>
        <p:txBody>
          <a:bodyPr wrap="square">
            <a:spAutoFit/>
          </a:bodyPr>
          <a:lstStyle/>
          <a:p>
            <a:pPr algn="just"/>
            <a:r>
              <a:rPr lang="es-ES" sz="1400" dirty="0">
                <a:solidFill>
                  <a:schemeClr val="accent1"/>
                </a:solidFill>
              </a:rPr>
              <a:t>La psoriasis, igual que otras enfermedades inflamatorias crónicas como la artritis reumatoide y la enfermedad inflamatoria intestinal, se acompañan de una profunda disfunción arterial proporcional a la gravedad de la inflamación</a:t>
            </a:r>
            <a:r>
              <a:rPr lang="en-US" sz="1400" baseline="30000" dirty="0">
                <a:solidFill>
                  <a:schemeClr val="accent1"/>
                </a:solidFill>
              </a:rPr>
              <a:t>1</a:t>
            </a:r>
            <a:r>
              <a:rPr lang="en-US" sz="1400" dirty="0">
                <a:solidFill>
                  <a:schemeClr val="accent1"/>
                </a:solidFill>
              </a:rPr>
              <a:t>.</a:t>
            </a:r>
            <a:endParaRPr lang="es-ES" sz="1400" dirty="0">
              <a:solidFill>
                <a:schemeClr val="accent1"/>
              </a:solidFill>
            </a:endParaRPr>
          </a:p>
        </p:txBody>
      </p:sp>
      <p:sp>
        <p:nvSpPr>
          <p:cNvPr id="6" name="CuadroTexto 5">
            <a:extLst>
              <a:ext uri="{FF2B5EF4-FFF2-40B4-BE49-F238E27FC236}">
                <a16:creationId xmlns:a16="http://schemas.microsoft.com/office/drawing/2014/main" id="{52C24329-FA85-3871-B156-3C3C08BA5355}"/>
              </a:ext>
            </a:extLst>
          </p:cNvPr>
          <p:cNvSpPr txBox="1"/>
          <p:nvPr/>
        </p:nvSpPr>
        <p:spPr>
          <a:xfrm>
            <a:off x="889379" y="3956301"/>
            <a:ext cx="4453586" cy="954107"/>
          </a:xfrm>
          <a:prstGeom prst="rect">
            <a:avLst/>
          </a:prstGeom>
          <a:noFill/>
        </p:spPr>
        <p:txBody>
          <a:bodyPr wrap="square">
            <a:spAutoFit/>
          </a:bodyPr>
          <a:lstStyle>
            <a:defPPr>
              <a:defRPr lang="es-ES"/>
            </a:defPPr>
            <a:lvl1pPr algn="just">
              <a:defRPr sz="1400">
                <a:solidFill>
                  <a:schemeClr val="accent1"/>
                </a:solidFill>
              </a:defRPr>
            </a:lvl1pPr>
          </a:lstStyle>
          <a:p>
            <a:r>
              <a:rPr lang="es-ES" dirty="0"/>
              <a:t>Estas enfermedades autoinmunes sistémicas presentan un aumento del riesgo y la enfermedad cardiovascular al estar asociadas a procesos de arterioesclerosis acelerada y vasculopatías</a:t>
            </a:r>
            <a:r>
              <a:rPr lang="es-ES" baseline="30000" dirty="0"/>
              <a:t>1</a:t>
            </a:r>
            <a:r>
              <a:rPr lang="es-ES" dirty="0"/>
              <a:t>. </a:t>
            </a:r>
          </a:p>
        </p:txBody>
      </p:sp>
      <p:sp>
        <p:nvSpPr>
          <p:cNvPr id="7" name="CuadroTexto 6">
            <a:extLst>
              <a:ext uri="{FF2B5EF4-FFF2-40B4-BE49-F238E27FC236}">
                <a16:creationId xmlns:a16="http://schemas.microsoft.com/office/drawing/2014/main" id="{1A2722E8-BB2D-1C39-BCC4-997012FB6702}"/>
              </a:ext>
            </a:extLst>
          </p:cNvPr>
          <p:cNvSpPr txBox="1"/>
          <p:nvPr/>
        </p:nvSpPr>
        <p:spPr>
          <a:xfrm>
            <a:off x="889379" y="5227011"/>
            <a:ext cx="4453586" cy="461665"/>
          </a:xfrm>
          <a:prstGeom prst="rect">
            <a:avLst/>
          </a:prstGeom>
          <a:solidFill>
            <a:schemeClr val="bg1"/>
          </a:solidFill>
        </p:spPr>
        <p:txBody>
          <a:bodyPr wrap="square">
            <a:spAutoFit/>
          </a:bodyPr>
          <a:lstStyle>
            <a:defPPr>
              <a:defRPr lang="es-ES"/>
            </a:defPPr>
            <a:lvl1pPr algn="ctr">
              <a:defRPr sz="900"/>
            </a:lvl1pPr>
          </a:lstStyle>
          <a:p>
            <a:r>
              <a:rPr lang="en-US" sz="800" dirty="0"/>
              <a:t>1. </a:t>
            </a:r>
            <a:r>
              <a:rPr lang="en-US" sz="800" dirty="0" err="1"/>
              <a:t>Zanoli</a:t>
            </a:r>
            <a:r>
              <a:rPr lang="en-US" sz="800" dirty="0"/>
              <a:t> L, et al, Vascular consequences of inflammation: a position statement from the ESH Working Group on Vascular Structure and Function and the ARTERY Society. J </a:t>
            </a:r>
            <a:r>
              <a:rPr lang="en-US" sz="800" dirty="0" err="1"/>
              <a:t>Hypertens</a:t>
            </a:r>
            <a:r>
              <a:rPr lang="en-US" sz="800" dirty="0"/>
              <a:t>. 2020 Sep;38(9):1682-1698. </a:t>
            </a:r>
            <a:r>
              <a:rPr lang="en-US" sz="800" dirty="0" err="1"/>
              <a:t>doi</a:t>
            </a:r>
            <a:r>
              <a:rPr lang="en-US" sz="800" dirty="0"/>
              <a:t>: 10.1097/HJH.0000000000002508.</a:t>
            </a:r>
          </a:p>
        </p:txBody>
      </p:sp>
      <p:sp>
        <p:nvSpPr>
          <p:cNvPr id="9" name="CuadroTexto 8">
            <a:extLst>
              <a:ext uri="{FF2B5EF4-FFF2-40B4-BE49-F238E27FC236}">
                <a16:creationId xmlns:a16="http://schemas.microsoft.com/office/drawing/2014/main" id="{0139C238-311D-C2CF-6E59-F15351019689}"/>
              </a:ext>
            </a:extLst>
          </p:cNvPr>
          <p:cNvSpPr txBox="1"/>
          <p:nvPr/>
        </p:nvSpPr>
        <p:spPr>
          <a:xfrm>
            <a:off x="7330482" y="6300075"/>
            <a:ext cx="2331720" cy="215444"/>
          </a:xfrm>
          <a:prstGeom prst="rect">
            <a:avLst/>
          </a:prstGeom>
          <a:noFill/>
        </p:spPr>
        <p:txBody>
          <a:bodyPr wrap="square">
            <a:spAutoFit/>
          </a:bodyPr>
          <a:lstStyle/>
          <a:p>
            <a:pPr algn="ctr"/>
            <a:r>
              <a:rPr lang="en-US" sz="800" dirty="0"/>
              <a:t>J </a:t>
            </a:r>
            <a:r>
              <a:rPr lang="en-US" sz="800" dirty="0" err="1"/>
              <a:t>Hypertens</a:t>
            </a:r>
            <a:r>
              <a:rPr lang="en-US" sz="800" dirty="0"/>
              <a:t>. 2020 Sep;38(9):1682-1698. </a:t>
            </a:r>
            <a:endParaRPr lang="es-ES" sz="800" dirty="0"/>
          </a:p>
        </p:txBody>
      </p:sp>
      <p:sp>
        <p:nvSpPr>
          <p:cNvPr id="8" name="CuadroTexto 7">
            <a:extLst>
              <a:ext uri="{FF2B5EF4-FFF2-40B4-BE49-F238E27FC236}">
                <a16:creationId xmlns:a16="http://schemas.microsoft.com/office/drawing/2014/main" id="{3D536272-3F9A-5313-E8EC-737075CE7D70}"/>
              </a:ext>
            </a:extLst>
          </p:cNvPr>
          <p:cNvSpPr txBox="1"/>
          <p:nvPr/>
        </p:nvSpPr>
        <p:spPr>
          <a:xfrm rot="16200000">
            <a:off x="11008698" y="3566837"/>
            <a:ext cx="1841500" cy="276999"/>
          </a:xfrm>
          <a:prstGeom prst="rect">
            <a:avLst/>
          </a:prstGeom>
          <a:noFill/>
        </p:spPr>
        <p:txBody>
          <a:bodyPr wrap="square">
            <a:spAutoFit/>
          </a:bodyPr>
          <a:lstStyle/>
          <a:p>
            <a:pPr algn="ctr"/>
            <a:r>
              <a:rPr lang="es-ES" sz="1200" b="0" i="0" dirty="0">
                <a:solidFill>
                  <a:schemeClr val="tx1">
                    <a:lumMod val="20000"/>
                    <a:lumOff val="80000"/>
                  </a:schemeClr>
                </a:solidFill>
                <a:effectLst/>
                <a:latin typeface="Arial" panose="020B0604020202020204" pitchFamily="34" charset="0"/>
              </a:rPr>
              <a:t>MA-ES-CRAT-2500006</a:t>
            </a:r>
            <a:endParaRPr lang="es-ES" sz="1200" dirty="0">
              <a:solidFill>
                <a:schemeClr val="tx1">
                  <a:lumMod val="20000"/>
                  <a:lumOff val="80000"/>
                </a:schemeClr>
              </a:solidFill>
            </a:endParaRPr>
          </a:p>
        </p:txBody>
      </p:sp>
    </p:spTree>
    <p:extLst>
      <p:ext uri="{BB962C8B-B14F-4D97-AF65-F5344CB8AC3E}">
        <p14:creationId xmlns:p14="http://schemas.microsoft.com/office/powerpoint/2010/main" val="341341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0C0E6231-E6BF-F516-3E04-73A9EAA300D9}"/>
              </a:ext>
            </a:extLst>
          </p:cNvPr>
          <p:cNvSpPr txBox="1"/>
          <p:nvPr/>
        </p:nvSpPr>
        <p:spPr>
          <a:xfrm>
            <a:off x="5795628" y="5989546"/>
            <a:ext cx="5106473" cy="369332"/>
          </a:xfrm>
          <a:prstGeom prst="rect">
            <a:avLst/>
          </a:prstGeom>
          <a:solidFill>
            <a:schemeClr val="bg1"/>
          </a:solidFill>
        </p:spPr>
        <p:txBody>
          <a:bodyPr wrap="square">
            <a:spAutoFit/>
          </a:bodyPr>
          <a:lstStyle>
            <a:defPPr>
              <a:defRPr lang="es-ES"/>
            </a:defPPr>
            <a:lvl1pPr algn="ctr">
              <a:defRPr sz="900"/>
            </a:lvl1pPr>
          </a:lstStyle>
          <a:p>
            <a:r>
              <a:rPr lang="en-US" dirty="0"/>
              <a:t>1. </a:t>
            </a:r>
            <a:r>
              <a:rPr lang="en-US" dirty="0" err="1"/>
              <a:t>Garshick</a:t>
            </a:r>
            <a:r>
              <a:rPr lang="en-US" dirty="0"/>
              <a:t> MS, et al. Cardiovascular Risk in Patients With Psoriasis: JACC Review Topic of the Week. J Am Coll </a:t>
            </a:r>
            <a:r>
              <a:rPr lang="en-US" dirty="0" err="1"/>
              <a:t>Cardiol</a:t>
            </a:r>
            <a:r>
              <a:rPr lang="en-US" dirty="0"/>
              <a:t>. 2021 Apr 6;77(13):1670-1680. </a:t>
            </a:r>
            <a:r>
              <a:rPr lang="en-US" dirty="0" err="1"/>
              <a:t>doi</a:t>
            </a:r>
            <a:r>
              <a:rPr lang="en-US" dirty="0"/>
              <a:t>: 10.1016/j.jacc.2021.02.009.</a:t>
            </a:r>
          </a:p>
        </p:txBody>
      </p:sp>
      <p:sp>
        <p:nvSpPr>
          <p:cNvPr id="10" name="Título 3">
            <a:extLst>
              <a:ext uri="{FF2B5EF4-FFF2-40B4-BE49-F238E27FC236}">
                <a16:creationId xmlns:a16="http://schemas.microsoft.com/office/drawing/2014/main" id="{B39C548C-A6AA-BEED-0098-87AC705CF153}"/>
              </a:ext>
            </a:extLst>
          </p:cNvPr>
          <p:cNvSpPr>
            <a:spLocks noGrp="1"/>
          </p:cNvSpPr>
          <p:nvPr>
            <p:ph type="title"/>
          </p:nvPr>
        </p:nvSpPr>
        <p:spPr>
          <a:xfrm>
            <a:off x="457200" y="242255"/>
            <a:ext cx="11347704" cy="865821"/>
          </a:xfrm>
        </p:spPr>
        <p:txBody>
          <a:bodyPr>
            <a:normAutofit/>
          </a:bodyPr>
          <a:lstStyle/>
          <a:p>
            <a:pPr algn="ctr"/>
            <a:r>
              <a:rPr lang="es-ES_tradnl" sz="2800" dirty="0">
                <a:solidFill>
                  <a:schemeClr val="accent1"/>
                </a:solidFill>
              </a:rPr>
              <a:t>Mecanismos que aumentan el riesgo cardiovascular en psoriasis</a:t>
            </a:r>
            <a:endParaRPr lang="es-ES" sz="2800" dirty="0"/>
          </a:p>
        </p:txBody>
      </p:sp>
      <p:sp>
        <p:nvSpPr>
          <p:cNvPr id="11" name="Rectángulo 10">
            <a:extLst>
              <a:ext uri="{FF2B5EF4-FFF2-40B4-BE49-F238E27FC236}">
                <a16:creationId xmlns:a16="http://schemas.microsoft.com/office/drawing/2014/main" id="{7CEDD0E4-37B2-E032-19A7-2CE5CAD598AB}"/>
              </a:ext>
            </a:extLst>
          </p:cNvPr>
          <p:cNvSpPr/>
          <p:nvPr/>
        </p:nvSpPr>
        <p:spPr>
          <a:xfrm>
            <a:off x="457200" y="1108076"/>
            <a:ext cx="11347704" cy="5287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2000" b="1" dirty="0"/>
              <a:t>2. Comorbilidades de la psoriasis: El síndrome metabólico y sus componentes individuales</a:t>
            </a:r>
            <a:endParaRPr lang="es-ES" sz="2000" b="1" dirty="0"/>
          </a:p>
        </p:txBody>
      </p:sp>
      <p:pic>
        <p:nvPicPr>
          <p:cNvPr id="3" name="Imagen 2">
            <a:extLst>
              <a:ext uri="{FF2B5EF4-FFF2-40B4-BE49-F238E27FC236}">
                <a16:creationId xmlns:a16="http://schemas.microsoft.com/office/drawing/2014/main" id="{00237DC9-F12A-177E-73C3-17D8C3D19BFC}"/>
              </a:ext>
            </a:extLst>
          </p:cNvPr>
          <p:cNvPicPr>
            <a:picLocks noChangeAspect="1"/>
          </p:cNvPicPr>
          <p:nvPr/>
        </p:nvPicPr>
        <p:blipFill>
          <a:blip r:embed="rId2"/>
          <a:stretch>
            <a:fillRect/>
          </a:stretch>
        </p:blipFill>
        <p:spPr>
          <a:xfrm>
            <a:off x="1464149" y="2350051"/>
            <a:ext cx="3460931" cy="4008827"/>
          </a:xfrm>
          <a:prstGeom prst="rect">
            <a:avLst/>
          </a:prstGeom>
        </p:spPr>
      </p:pic>
      <p:sp>
        <p:nvSpPr>
          <p:cNvPr id="9" name="CuadroTexto 8">
            <a:extLst>
              <a:ext uri="{FF2B5EF4-FFF2-40B4-BE49-F238E27FC236}">
                <a16:creationId xmlns:a16="http://schemas.microsoft.com/office/drawing/2014/main" id="{4D4757F0-ABB4-0706-64F8-B855424C3CE6}"/>
              </a:ext>
            </a:extLst>
          </p:cNvPr>
          <p:cNvSpPr txBox="1"/>
          <p:nvPr/>
        </p:nvSpPr>
        <p:spPr>
          <a:xfrm>
            <a:off x="1301514" y="1821351"/>
            <a:ext cx="3786200" cy="492443"/>
          </a:xfrm>
          <a:prstGeom prst="rect">
            <a:avLst/>
          </a:prstGeom>
          <a:noFill/>
        </p:spPr>
        <p:txBody>
          <a:bodyPr wrap="square">
            <a:spAutoFit/>
          </a:bodyPr>
          <a:lstStyle/>
          <a:p>
            <a:pPr algn="ctr"/>
            <a:r>
              <a:rPr lang="es-ES" sz="1300" b="1" dirty="0">
                <a:solidFill>
                  <a:schemeClr val="tx1">
                    <a:lumMod val="50000"/>
                  </a:schemeClr>
                </a:solidFill>
              </a:rPr>
              <a:t>Asociación entre la psoriasis y los factores de riesgo cardiovascular tradicionales</a:t>
            </a:r>
            <a:r>
              <a:rPr lang="es-ES" sz="1300" b="1" baseline="30000" dirty="0">
                <a:solidFill>
                  <a:schemeClr val="tx1">
                    <a:lumMod val="50000"/>
                  </a:schemeClr>
                </a:solidFill>
              </a:rPr>
              <a:t>1</a:t>
            </a:r>
          </a:p>
        </p:txBody>
      </p:sp>
      <p:sp>
        <p:nvSpPr>
          <p:cNvPr id="13" name="CuadroTexto 12">
            <a:extLst>
              <a:ext uri="{FF2B5EF4-FFF2-40B4-BE49-F238E27FC236}">
                <a16:creationId xmlns:a16="http://schemas.microsoft.com/office/drawing/2014/main" id="{A4594258-1AFE-1D6C-00BB-F2BDADC824B4}"/>
              </a:ext>
            </a:extLst>
          </p:cNvPr>
          <p:cNvSpPr txBox="1"/>
          <p:nvPr/>
        </p:nvSpPr>
        <p:spPr>
          <a:xfrm>
            <a:off x="2185349" y="6395135"/>
            <a:ext cx="2434419" cy="215444"/>
          </a:xfrm>
          <a:prstGeom prst="rect">
            <a:avLst/>
          </a:prstGeom>
          <a:noFill/>
        </p:spPr>
        <p:txBody>
          <a:bodyPr wrap="square">
            <a:spAutoFit/>
          </a:bodyPr>
          <a:lstStyle/>
          <a:p>
            <a:r>
              <a:rPr lang="en-US" sz="800" dirty="0"/>
              <a:t>J Am Coll </a:t>
            </a:r>
            <a:r>
              <a:rPr lang="en-US" sz="800" dirty="0" err="1"/>
              <a:t>Cardiol</a:t>
            </a:r>
            <a:r>
              <a:rPr lang="en-US" sz="800" dirty="0"/>
              <a:t>. 2021 Apr 6;77(13):1670-1680.</a:t>
            </a:r>
            <a:endParaRPr lang="es-ES" sz="800" dirty="0"/>
          </a:p>
        </p:txBody>
      </p:sp>
      <p:sp>
        <p:nvSpPr>
          <p:cNvPr id="15" name="CuadroTexto 14">
            <a:extLst>
              <a:ext uri="{FF2B5EF4-FFF2-40B4-BE49-F238E27FC236}">
                <a16:creationId xmlns:a16="http://schemas.microsoft.com/office/drawing/2014/main" id="{716B7380-D46F-3C4A-3C26-DDE308ED0BD8}"/>
              </a:ext>
            </a:extLst>
          </p:cNvPr>
          <p:cNvSpPr txBox="1"/>
          <p:nvPr/>
        </p:nvSpPr>
        <p:spPr>
          <a:xfrm>
            <a:off x="5795627" y="2313475"/>
            <a:ext cx="5106474" cy="3539430"/>
          </a:xfrm>
          <a:prstGeom prst="rect">
            <a:avLst/>
          </a:prstGeom>
          <a:noFill/>
        </p:spPr>
        <p:txBody>
          <a:bodyPr wrap="square">
            <a:spAutoFit/>
          </a:bodyPr>
          <a:lstStyle>
            <a:defPPr>
              <a:defRPr lang="es-ES"/>
            </a:defPPr>
            <a:lvl1pPr>
              <a:defRPr sz="1400">
                <a:solidFill>
                  <a:schemeClr val="accent1"/>
                </a:solidFill>
              </a:defRPr>
            </a:lvl1pPr>
          </a:lstStyle>
          <a:p>
            <a:pPr algn="just"/>
            <a:r>
              <a:rPr lang="es-ES" dirty="0"/>
              <a:t>Además de la activación inmune sistémica, también ocurren desajustes cardio-metabólicos en función de la severidad de la psoriasis</a:t>
            </a:r>
            <a:r>
              <a:rPr lang="es-ES" baseline="30000" dirty="0"/>
              <a:t>1</a:t>
            </a:r>
            <a:r>
              <a:rPr lang="es-ES" dirty="0"/>
              <a:t>. </a:t>
            </a:r>
          </a:p>
          <a:p>
            <a:pPr algn="just"/>
            <a:endParaRPr lang="es-ES" dirty="0"/>
          </a:p>
          <a:p>
            <a:pPr algn="just"/>
            <a:r>
              <a:rPr lang="es-ES" dirty="0"/>
              <a:t>Los factores de riesgo cardiovascular tradicionales modificables, como la</a:t>
            </a:r>
            <a:r>
              <a:rPr lang="es-ES" baseline="30000" dirty="0"/>
              <a:t>1</a:t>
            </a:r>
            <a:r>
              <a:rPr lang="es-ES" dirty="0"/>
              <a:t>:</a:t>
            </a:r>
          </a:p>
          <a:p>
            <a:pPr algn="just"/>
            <a:endParaRPr lang="es-ES" dirty="0"/>
          </a:p>
          <a:p>
            <a:pPr marL="285750" indent="-285750" algn="just">
              <a:buFontTx/>
              <a:buChar char="-"/>
            </a:pPr>
            <a:r>
              <a:rPr lang="es-ES" dirty="0"/>
              <a:t>Hipertensión,</a:t>
            </a:r>
          </a:p>
          <a:p>
            <a:pPr marL="285750" indent="-285750" algn="just">
              <a:buFontTx/>
              <a:buChar char="-"/>
            </a:pPr>
            <a:r>
              <a:rPr lang="es-ES" dirty="0"/>
              <a:t>Diabetes,</a:t>
            </a:r>
          </a:p>
          <a:p>
            <a:pPr marL="285750" indent="-285750" algn="just">
              <a:buFontTx/>
              <a:buChar char="-"/>
            </a:pPr>
            <a:r>
              <a:rPr lang="es-ES" dirty="0"/>
              <a:t>Hiperlipidemia,</a:t>
            </a:r>
          </a:p>
          <a:p>
            <a:pPr marL="285750" indent="-285750" algn="just">
              <a:buFontTx/>
              <a:buChar char="-"/>
            </a:pPr>
            <a:r>
              <a:rPr lang="es-ES" dirty="0"/>
              <a:t>Obesidad </a:t>
            </a:r>
          </a:p>
          <a:p>
            <a:pPr marL="285750" indent="-285750" algn="just">
              <a:buFontTx/>
              <a:buChar char="-"/>
            </a:pPr>
            <a:r>
              <a:rPr lang="es-ES" dirty="0"/>
              <a:t>Tabaquismo, </a:t>
            </a:r>
          </a:p>
          <a:p>
            <a:pPr marL="285750" indent="-285750" algn="just">
              <a:buFontTx/>
              <a:buChar char="-"/>
            </a:pPr>
            <a:r>
              <a:rPr lang="es-ES" dirty="0"/>
              <a:t>Síndrome metabólico, </a:t>
            </a:r>
          </a:p>
          <a:p>
            <a:pPr algn="just"/>
            <a:endParaRPr lang="es-ES" dirty="0"/>
          </a:p>
          <a:p>
            <a:pPr algn="just"/>
            <a:r>
              <a:rPr lang="es-ES" dirty="0"/>
              <a:t>son altamente prevalentes (&gt;50%), poco reconocidos y poco tratados en la psoriasis</a:t>
            </a:r>
            <a:r>
              <a:rPr lang="es-ES" baseline="30000" dirty="0"/>
              <a:t>1</a:t>
            </a:r>
            <a:r>
              <a:rPr lang="es-ES" dirty="0"/>
              <a:t>.</a:t>
            </a:r>
          </a:p>
        </p:txBody>
      </p:sp>
      <p:sp>
        <p:nvSpPr>
          <p:cNvPr id="2" name="CuadroTexto 1">
            <a:extLst>
              <a:ext uri="{FF2B5EF4-FFF2-40B4-BE49-F238E27FC236}">
                <a16:creationId xmlns:a16="http://schemas.microsoft.com/office/drawing/2014/main" id="{89E335DC-2BC4-1338-0ED6-3BEA69232CF3}"/>
              </a:ext>
            </a:extLst>
          </p:cNvPr>
          <p:cNvSpPr txBox="1"/>
          <p:nvPr/>
        </p:nvSpPr>
        <p:spPr>
          <a:xfrm rot="16200000">
            <a:off x="11008698" y="3566837"/>
            <a:ext cx="1841500" cy="276999"/>
          </a:xfrm>
          <a:prstGeom prst="rect">
            <a:avLst/>
          </a:prstGeom>
          <a:noFill/>
        </p:spPr>
        <p:txBody>
          <a:bodyPr wrap="square">
            <a:spAutoFit/>
          </a:bodyPr>
          <a:lstStyle/>
          <a:p>
            <a:pPr algn="ctr"/>
            <a:r>
              <a:rPr lang="es-ES" sz="1200" b="0" i="0" dirty="0">
                <a:solidFill>
                  <a:schemeClr val="tx1">
                    <a:lumMod val="20000"/>
                    <a:lumOff val="80000"/>
                  </a:schemeClr>
                </a:solidFill>
                <a:effectLst/>
                <a:latin typeface="Arial" panose="020B0604020202020204" pitchFamily="34" charset="0"/>
              </a:rPr>
              <a:t>MA-ES-CRAT-2500006</a:t>
            </a:r>
            <a:endParaRPr lang="es-ES" sz="1200" dirty="0">
              <a:solidFill>
                <a:schemeClr val="tx1">
                  <a:lumMod val="20000"/>
                  <a:lumOff val="80000"/>
                </a:schemeClr>
              </a:solidFill>
            </a:endParaRPr>
          </a:p>
        </p:txBody>
      </p:sp>
    </p:spTree>
    <p:extLst>
      <p:ext uri="{BB962C8B-B14F-4D97-AF65-F5344CB8AC3E}">
        <p14:creationId xmlns:p14="http://schemas.microsoft.com/office/powerpoint/2010/main" val="4277063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F6B7CD-ADAB-687E-0913-5A684ADD634C}"/>
              </a:ext>
            </a:extLst>
          </p:cNvPr>
          <p:cNvSpPr>
            <a:spLocks noGrp="1"/>
          </p:cNvSpPr>
          <p:nvPr>
            <p:ph type="title"/>
          </p:nvPr>
        </p:nvSpPr>
        <p:spPr>
          <a:xfrm>
            <a:off x="922884" y="210473"/>
            <a:ext cx="10346231" cy="880781"/>
          </a:xfrm>
        </p:spPr>
        <p:txBody>
          <a:bodyPr>
            <a:normAutofit/>
          </a:bodyPr>
          <a:lstStyle/>
          <a:p>
            <a:pPr algn="ctr"/>
            <a:r>
              <a:rPr lang="es-ES_tradnl" sz="4000" b="1" dirty="0"/>
              <a:t>Declaración de conflicto de interés:</a:t>
            </a:r>
            <a:endParaRPr lang="es-ES" sz="4000" b="1" dirty="0"/>
          </a:p>
        </p:txBody>
      </p:sp>
      <p:sp>
        <p:nvSpPr>
          <p:cNvPr id="3" name="Marcador de contenido 2">
            <a:extLst>
              <a:ext uri="{FF2B5EF4-FFF2-40B4-BE49-F238E27FC236}">
                <a16:creationId xmlns:a16="http://schemas.microsoft.com/office/drawing/2014/main" id="{991892F1-7543-A56B-B90B-AD9BAB51D5CC}"/>
              </a:ext>
            </a:extLst>
          </p:cNvPr>
          <p:cNvSpPr>
            <a:spLocks noGrp="1"/>
          </p:cNvSpPr>
          <p:nvPr>
            <p:ph idx="1"/>
          </p:nvPr>
        </p:nvSpPr>
        <p:spPr/>
        <p:txBody>
          <a:bodyPr/>
          <a:lstStyle/>
          <a:p>
            <a:endParaRPr lang="es-ES" dirty="0"/>
          </a:p>
        </p:txBody>
      </p:sp>
      <p:sp>
        <p:nvSpPr>
          <p:cNvPr id="4" name="CuadroTexto 3">
            <a:extLst>
              <a:ext uri="{FF2B5EF4-FFF2-40B4-BE49-F238E27FC236}">
                <a16:creationId xmlns:a16="http://schemas.microsoft.com/office/drawing/2014/main" id="{C3BEE6DA-D7CA-400A-7769-F86F7164563B}"/>
              </a:ext>
            </a:extLst>
          </p:cNvPr>
          <p:cNvSpPr txBox="1"/>
          <p:nvPr/>
        </p:nvSpPr>
        <p:spPr>
          <a:xfrm>
            <a:off x="5175250" y="6544986"/>
            <a:ext cx="1841500" cy="276999"/>
          </a:xfrm>
          <a:prstGeom prst="rect">
            <a:avLst/>
          </a:prstGeom>
          <a:noFill/>
        </p:spPr>
        <p:txBody>
          <a:bodyPr wrap="square">
            <a:spAutoFit/>
          </a:bodyPr>
          <a:lstStyle/>
          <a:p>
            <a:pPr algn="ctr"/>
            <a:r>
              <a:rPr lang="es-ES" sz="1200" b="0" i="0" dirty="0">
                <a:solidFill>
                  <a:schemeClr val="tx1">
                    <a:lumMod val="20000"/>
                    <a:lumOff val="80000"/>
                  </a:schemeClr>
                </a:solidFill>
                <a:effectLst/>
                <a:latin typeface="Arial" panose="020B0604020202020204" pitchFamily="34" charset="0"/>
              </a:rPr>
              <a:t>MA-ES-CRAT-2500006</a:t>
            </a:r>
            <a:endParaRPr lang="es-ES" sz="1200" dirty="0">
              <a:solidFill>
                <a:schemeClr val="tx1">
                  <a:lumMod val="20000"/>
                  <a:lumOff val="80000"/>
                </a:schemeClr>
              </a:solidFill>
            </a:endParaRPr>
          </a:p>
        </p:txBody>
      </p:sp>
    </p:spTree>
    <p:extLst>
      <p:ext uri="{BB962C8B-B14F-4D97-AF65-F5344CB8AC3E}">
        <p14:creationId xmlns:p14="http://schemas.microsoft.com/office/powerpoint/2010/main" val="3546005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145993D-488D-FD71-DC4D-5D5335FA573B}"/>
              </a:ext>
            </a:extLst>
          </p:cNvPr>
          <p:cNvPicPr>
            <a:picLocks noChangeAspect="1"/>
          </p:cNvPicPr>
          <p:nvPr/>
        </p:nvPicPr>
        <p:blipFill>
          <a:blip r:embed="rId2"/>
          <a:stretch>
            <a:fillRect/>
          </a:stretch>
        </p:blipFill>
        <p:spPr>
          <a:xfrm>
            <a:off x="1827077" y="2888124"/>
            <a:ext cx="3222064" cy="2786930"/>
          </a:xfrm>
          <a:prstGeom prst="rect">
            <a:avLst/>
          </a:prstGeom>
        </p:spPr>
      </p:pic>
      <p:sp>
        <p:nvSpPr>
          <p:cNvPr id="8" name="CuadroTexto 7">
            <a:extLst>
              <a:ext uri="{FF2B5EF4-FFF2-40B4-BE49-F238E27FC236}">
                <a16:creationId xmlns:a16="http://schemas.microsoft.com/office/drawing/2014/main" id="{96274350-EBB3-620B-53DA-2A441184DF85}"/>
              </a:ext>
            </a:extLst>
          </p:cNvPr>
          <p:cNvSpPr txBox="1"/>
          <p:nvPr/>
        </p:nvSpPr>
        <p:spPr>
          <a:xfrm>
            <a:off x="1726443" y="6172499"/>
            <a:ext cx="9096232" cy="461665"/>
          </a:xfrm>
          <a:prstGeom prst="rect">
            <a:avLst/>
          </a:prstGeom>
          <a:solidFill>
            <a:schemeClr val="bg1"/>
          </a:solidFill>
        </p:spPr>
        <p:txBody>
          <a:bodyPr wrap="square">
            <a:spAutoFit/>
          </a:bodyPr>
          <a:lstStyle>
            <a:defPPr>
              <a:defRPr lang="es-ES"/>
            </a:defPPr>
            <a:lvl1pPr algn="ctr">
              <a:defRPr sz="900"/>
            </a:lvl1pPr>
          </a:lstStyle>
          <a:p>
            <a:r>
              <a:rPr lang="en-US" sz="800" b="1" dirty="0"/>
              <a:t>1</a:t>
            </a:r>
            <a:r>
              <a:rPr lang="en-US" sz="800" dirty="0"/>
              <a:t>. </a:t>
            </a:r>
            <a:r>
              <a:rPr lang="en-US" sz="800" dirty="0" err="1"/>
              <a:t>Elmets</a:t>
            </a:r>
            <a:r>
              <a:rPr lang="en-US" sz="800" dirty="0"/>
              <a:t> CA, et al, Joint AAD-NPF guidelines of care for the management and treatment of psoriasis with awareness and attention to comorbidities. J Am </a:t>
            </a:r>
            <a:r>
              <a:rPr lang="en-US" sz="800" dirty="0" err="1"/>
              <a:t>Acad</a:t>
            </a:r>
            <a:r>
              <a:rPr lang="en-US" sz="800" dirty="0"/>
              <a:t> Dermatol. 2019 Apr;80(4):1073-1113. </a:t>
            </a:r>
            <a:r>
              <a:rPr lang="en-US" sz="800" dirty="0" err="1"/>
              <a:t>doi</a:t>
            </a:r>
            <a:r>
              <a:rPr lang="en-US" sz="800" dirty="0"/>
              <a:t>: 10.1016/j.jaad.2018.11.058. </a:t>
            </a:r>
            <a:r>
              <a:rPr lang="en-US" sz="800" dirty="0" err="1"/>
              <a:t>Epub</a:t>
            </a:r>
            <a:r>
              <a:rPr lang="en-US" sz="800" dirty="0"/>
              <a:t> 2019 Feb 13. </a:t>
            </a:r>
            <a:r>
              <a:rPr lang="en-US" sz="800" b="1" dirty="0"/>
              <a:t>2</a:t>
            </a:r>
            <a:r>
              <a:rPr lang="en-US" sz="800" dirty="0"/>
              <a:t>. Wu JJ, et al. Psoriasis and metabolic syndrome: implications for the management and treatment of psoriasis. J </a:t>
            </a:r>
            <a:r>
              <a:rPr lang="en-US" sz="800" dirty="0" err="1"/>
              <a:t>Eur</a:t>
            </a:r>
            <a:r>
              <a:rPr lang="en-US" sz="800" dirty="0"/>
              <a:t> </a:t>
            </a:r>
            <a:r>
              <a:rPr lang="en-US" sz="800" dirty="0" err="1"/>
              <a:t>Acad</a:t>
            </a:r>
            <a:r>
              <a:rPr lang="en-US" sz="800" dirty="0"/>
              <a:t> Dermatol </a:t>
            </a:r>
            <a:r>
              <a:rPr lang="en-US" sz="800" dirty="0" err="1"/>
              <a:t>Venereol</a:t>
            </a:r>
            <a:r>
              <a:rPr lang="en-US" sz="800" dirty="0"/>
              <a:t>. 2022 Jun;36(6):797-806. </a:t>
            </a:r>
            <a:r>
              <a:rPr lang="en-US" sz="800" dirty="0" err="1"/>
              <a:t>doi</a:t>
            </a:r>
            <a:r>
              <a:rPr lang="en-US" sz="800" dirty="0"/>
              <a:t>: 10.1111/jdv.18044. </a:t>
            </a:r>
            <a:r>
              <a:rPr lang="en-US" sz="800" dirty="0" err="1"/>
              <a:t>Epub</a:t>
            </a:r>
            <a:r>
              <a:rPr lang="en-US" sz="800" dirty="0"/>
              <a:t> 2022 Mar 14.</a:t>
            </a:r>
          </a:p>
        </p:txBody>
      </p:sp>
      <p:sp>
        <p:nvSpPr>
          <p:cNvPr id="10" name="CuadroTexto 9">
            <a:extLst>
              <a:ext uri="{FF2B5EF4-FFF2-40B4-BE49-F238E27FC236}">
                <a16:creationId xmlns:a16="http://schemas.microsoft.com/office/drawing/2014/main" id="{0B011395-927F-0AD1-86EC-7AA6C0DFC3BD}"/>
              </a:ext>
            </a:extLst>
          </p:cNvPr>
          <p:cNvSpPr txBox="1"/>
          <p:nvPr/>
        </p:nvSpPr>
        <p:spPr>
          <a:xfrm>
            <a:off x="1049375" y="1873180"/>
            <a:ext cx="4676634" cy="738664"/>
          </a:xfrm>
          <a:prstGeom prst="rect">
            <a:avLst/>
          </a:prstGeom>
          <a:solidFill>
            <a:schemeClr val="bg1"/>
          </a:solidFill>
        </p:spPr>
        <p:txBody>
          <a:bodyPr wrap="square">
            <a:spAutoFit/>
          </a:bodyPr>
          <a:lstStyle>
            <a:defPPr>
              <a:defRPr lang="es-ES"/>
            </a:defPPr>
            <a:lvl1pPr algn="ctr">
              <a:defRPr sz="1400">
                <a:solidFill>
                  <a:schemeClr val="accent1"/>
                </a:solidFill>
              </a:defRPr>
            </a:lvl1pPr>
          </a:lstStyle>
          <a:p>
            <a:pPr algn="just"/>
            <a:r>
              <a:rPr lang="es-ES" dirty="0"/>
              <a:t>El síndrome metabólico (</a:t>
            </a:r>
            <a:r>
              <a:rPr lang="es-ES" dirty="0" err="1"/>
              <a:t>MetS</a:t>
            </a:r>
            <a:r>
              <a:rPr lang="es-ES" dirty="0"/>
              <a:t>)</a:t>
            </a:r>
            <a:r>
              <a:rPr lang="es-ES" b="1" dirty="0"/>
              <a:t> </a:t>
            </a:r>
            <a:r>
              <a:rPr lang="es-ES" dirty="0"/>
              <a:t>describe la presencia simultánea de al menos 3/5 factores de RCV: obesidad, hipertensión, dislipidemia y resistencia a la insulina</a:t>
            </a:r>
            <a:r>
              <a:rPr lang="es-ES" baseline="30000" dirty="0"/>
              <a:t>1</a:t>
            </a:r>
            <a:r>
              <a:rPr lang="es-ES" dirty="0"/>
              <a:t>.</a:t>
            </a:r>
          </a:p>
        </p:txBody>
      </p:sp>
      <p:sp>
        <p:nvSpPr>
          <p:cNvPr id="12" name="CuadroTexto 11">
            <a:extLst>
              <a:ext uri="{FF2B5EF4-FFF2-40B4-BE49-F238E27FC236}">
                <a16:creationId xmlns:a16="http://schemas.microsoft.com/office/drawing/2014/main" id="{59675033-215C-29D4-4D9D-B0C07BE905DF}"/>
              </a:ext>
            </a:extLst>
          </p:cNvPr>
          <p:cNvSpPr txBox="1"/>
          <p:nvPr/>
        </p:nvSpPr>
        <p:spPr>
          <a:xfrm>
            <a:off x="1827077" y="5720650"/>
            <a:ext cx="3121230" cy="215444"/>
          </a:xfrm>
          <a:prstGeom prst="rect">
            <a:avLst/>
          </a:prstGeom>
          <a:solidFill>
            <a:schemeClr val="bg1"/>
          </a:solidFill>
        </p:spPr>
        <p:txBody>
          <a:bodyPr wrap="square">
            <a:spAutoFit/>
          </a:bodyPr>
          <a:lstStyle>
            <a:defPPr>
              <a:defRPr lang="es-ES"/>
            </a:defPPr>
            <a:lvl1pPr algn="ctr">
              <a:defRPr sz="900"/>
            </a:lvl1pPr>
          </a:lstStyle>
          <a:p>
            <a:r>
              <a:rPr lang="es-ES" sz="800" dirty="0"/>
              <a:t>J Am Acad </a:t>
            </a:r>
            <a:r>
              <a:rPr lang="es-ES" sz="800" dirty="0" err="1"/>
              <a:t>Dermatol</a:t>
            </a:r>
            <a:r>
              <a:rPr lang="es-ES" sz="800" dirty="0"/>
              <a:t>. 2019 Apr;80(4):1073-1113</a:t>
            </a:r>
          </a:p>
        </p:txBody>
      </p:sp>
      <p:sp>
        <p:nvSpPr>
          <p:cNvPr id="6" name="Título 3">
            <a:extLst>
              <a:ext uri="{FF2B5EF4-FFF2-40B4-BE49-F238E27FC236}">
                <a16:creationId xmlns:a16="http://schemas.microsoft.com/office/drawing/2014/main" id="{C444AC47-A26C-3734-8D26-4A76E2B8AE52}"/>
              </a:ext>
            </a:extLst>
          </p:cNvPr>
          <p:cNvSpPr>
            <a:spLocks noGrp="1"/>
          </p:cNvSpPr>
          <p:nvPr>
            <p:ph type="title"/>
          </p:nvPr>
        </p:nvSpPr>
        <p:spPr>
          <a:xfrm>
            <a:off x="457200" y="242255"/>
            <a:ext cx="11347704" cy="865821"/>
          </a:xfrm>
        </p:spPr>
        <p:txBody>
          <a:bodyPr>
            <a:normAutofit/>
          </a:bodyPr>
          <a:lstStyle/>
          <a:p>
            <a:pPr algn="ctr"/>
            <a:r>
              <a:rPr lang="es-ES_tradnl" sz="2800" dirty="0">
                <a:solidFill>
                  <a:schemeClr val="accent1"/>
                </a:solidFill>
              </a:rPr>
              <a:t>Mecanismos que aumentan el riesgo cardiovascular en psoriasis</a:t>
            </a:r>
            <a:endParaRPr lang="es-ES" sz="2800" dirty="0"/>
          </a:p>
        </p:txBody>
      </p:sp>
      <p:sp>
        <p:nvSpPr>
          <p:cNvPr id="7" name="Rectángulo 6">
            <a:extLst>
              <a:ext uri="{FF2B5EF4-FFF2-40B4-BE49-F238E27FC236}">
                <a16:creationId xmlns:a16="http://schemas.microsoft.com/office/drawing/2014/main" id="{2A0B50D6-5A82-D43B-2FE4-0A0B5D20BC56}"/>
              </a:ext>
            </a:extLst>
          </p:cNvPr>
          <p:cNvSpPr/>
          <p:nvPr/>
        </p:nvSpPr>
        <p:spPr>
          <a:xfrm>
            <a:off x="457200" y="1108076"/>
            <a:ext cx="11347704" cy="5287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2000" b="1" dirty="0"/>
              <a:t>2. Comorbilidades de la psoriasis: El síndrome metabólico</a:t>
            </a:r>
            <a:endParaRPr lang="es-ES" sz="2000" b="1" dirty="0"/>
          </a:p>
        </p:txBody>
      </p:sp>
      <p:sp>
        <p:nvSpPr>
          <p:cNvPr id="9" name="CuadroTexto 8">
            <a:extLst>
              <a:ext uri="{FF2B5EF4-FFF2-40B4-BE49-F238E27FC236}">
                <a16:creationId xmlns:a16="http://schemas.microsoft.com/office/drawing/2014/main" id="{964E9D6A-AC98-AD7D-548E-EC1DDCFF6603}"/>
              </a:ext>
            </a:extLst>
          </p:cNvPr>
          <p:cNvSpPr txBox="1"/>
          <p:nvPr/>
        </p:nvSpPr>
        <p:spPr>
          <a:xfrm>
            <a:off x="6120082" y="1873180"/>
            <a:ext cx="4764217" cy="954107"/>
          </a:xfrm>
          <a:prstGeom prst="rect">
            <a:avLst/>
          </a:prstGeom>
          <a:noFill/>
        </p:spPr>
        <p:txBody>
          <a:bodyPr wrap="square">
            <a:spAutoFit/>
          </a:bodyPr>
          <a:lstStyle>
            <a:defPPr>
              <a:defRPr lang="es-ES"/>
            </a:defPPr>
            <a:lvl1pPr algn="ctr">
              <a:defRPr sz="1400">
                <a:solidFill>
                  <a:schemeClr val="accent1"/>
                </a:solidFill>
              </a:defRPr>
            </a:lvl1pPr>
          </a:lstStyle>
          <a:p>
            <a:pPr algn="just"/>
            <a:r>
              <a:rPr lang="es-ES" dirty="0"/>
              <a:t>El </a:t>
            </a:r>
            <a:r>
              <a:rPr lang="es-ES" dirty="0" err="1"/>
              <a:t>MetS</a:t>
            </a:r>
            <a:r>
              <a:rPr lang="es-ES" dirty="0"/>
              <a:t> es la comorbilidad más frecuente en la psoriasis y un factor de riesgo para </a:t>
            </a:r>
            <a:r>
              <a:rPr lang="es-ES" dirty="0" err="1"/>
              <a:t>ECVs</a:t>
            </a:r>
            <a:r>
              <a:rPr lang="es-ES" dirty="0"/>
              <a:t> (enfermedades cardiovasculares), una de las principales causas de muerte entre los pacientes con psoriasis</a:t>
            </a:r>
            <a:r>
              <a:rPr lang="es-ES" baseline="30000" dirty="0"/>
              <a:t>2</a:t>
            </a:r>
            <a:r>
              <a:rPr lang="es-ES" dirty="0"/>
              <a:t>.</a:t>
            </a:r>
          </a:p>
        </p:txBody>
      </p:sp>
      <p:pic>
        <p:nvPicPr>
          <p:cNvPr id="11" name="Imagen 10">
            <a:extLst>
              <a:ext uri="{FF2B5EF4-FFF2-40B4-BE49-F238E27FC236}">
                <a16:creationId xmlns:a16="http://schemas.microsoft.com/office/drawing/2014/main" id="{F31433C5-CE19-DF4E-24A0-30B510E8B937}"/>
              </a:ext>
            </a:extLst>
          </p:cNvPr>
          <p:cNvPicPr>
            <a:picLocks noChangeAspect="1"/>
          </p:cNvPicPr>
          <p:nvPr/>
        </p:nvPicPr>
        <p:blipFill>
          <a:blip r:embed="rId3"/>
          <a:stretch>
            <a:fillRect/>
          </a:stretch>
        </p:blipFill>
        <p:spPr>
          <a:xfrm>
            <a:off x="6866783" y="2858734"/>
            <a:ext cx="3270815" cy="2786930"/>
          </a:xfrm>
          <a:prstGeom prst="rect">
            <a:avLst/>
          </a:prstGeom>
        </p:spPr>
      </p:pic>
      <p:sp>
        <p:nvSpPr>
          <p:cNvPr id="13" name="CuadroTexto 12">
            <a:extLst>
              <a:ext uri="{FF2B5EF4-FFF2-40B4-BE49-F238E27FC236}">
                <a16:creationId xmlns:a16="http://schemas.microsoft.com/office/drawing/2014/main" id="{BF88670E-8374-84DA-2873-B3CC59A811AE}"/>
              </a:ext>
            </a:extLst>
          </p:cNvPr>
          <p:cNvSpPr txBox="1"/>
          <p:nvPr/>
        </p:nvSpPr>
        <p:spPr>
          <a:xfrm>
            <a:off x="7229807" y="5705262"/>
            <a:ext cx="2840736" cy="230832"/>
          </a:xfrm>
          <a:prstGeom prst="rect">
            <a:avLst/>
          </a:prstGeom>
          <a:solidFill>
            <a:schemeClr val="bg1"/>
          </a:solidFill>
        </p:spPr>
        <p:txBody>
          <a:bodyPr wrap="square">
            <a:spAutoFit/>
          </a:bodyPr>
          <a:lstStyle>
            <a:defPPr>
              <a:defRPr lang="es-ES"/>
            </a:defPPr>
            <a:lvl1pPr algn="ctr">
              <a:defRPr sz="900"/>
            </a:lvl1pPr>
          </a:lstStyle>
          <a:p>
            <a:r>
              <a:rPr lang="fr-FR" dirty="0"/>
              <a:t>J </a:t>
            </a:r>
            <a:r>
              <a:rPr lang="fr-FR" dirty="0" err="1"/>
              <a:t>Rheumatol</a:t>
            </a:r>
            <a:r>
              <a:rPr lang="fr-FR" dirty="0"/>
              <a:t> Suppl. 2012 Jul:89:24-8. </a:t>
            </a:r>
            <a:endParaRPr lang="es-ES" dirty="0"/>
          </a:p>
        </p:txBody>
      </p:sp>
      <p:sp>
        <p:nvSpPr>
          <p:cNvPr id="2" name="CuadroTexto 1">
            <a:extLst>
              <a:ext uri="{FF2B5EF4-FFF2-40B4-BE49-F238E27FC236}">
                <a16:creationId xmlns:a16="http://schemas.microsoft.com/office/drawing/2014/main" id="{D8AD49EF-6612-7806-B7CA-C43F09BB9A43}"/>
              </a:ext>
            </a:extLst>
          </p:cNvPr>
          <p:cNvSpPr txBox="1"/>
          <p:nvPr/>
        </p:nvSpPr>
        <p:spPr>
          <a:xfrm rot="16200000">
            <a:off x="11008698" y="3566837"/>
            <a:ext cx="1841500" cy="276999"/>
          </a:xfrm>
          <a:prstGeom prst="rect">
            <a:avLst/>
          </a:prstGeom>
          <a:noFill/>
        </p:spPr>
        <p:txBody>
          <a:bodyPr wrap="square">
            <a:spAutoFit/>
          </a:bodyPr>
          <a:lstStyle/>
          <a:p>
            <a:pPr algn="ctr"/>
            <a:r>
              <a:rPr lang="es-ES" sz="1200" b="0" i="0" dirty="0">
                <a:solidFill>
                  <a:schemeClr val="tx1">
                    <a:lumMod val="20000"/>
                    <a:lumOff val="80000"/>
                  </a:schemeClr>
                </a:solidFill>
                <a:effectLst/>
                <a:latin typeface="Arial" panose="020B0604020202020204" pitchFamily="34" charset="0"/>
              </a:rPr>
              <a:t>MA-ES-CRAT-2500006</a:t>
            </a:r>
            <a:endParaRPr lang="es-ES" sz="1200" dirty="0">
              <a:solidFill>
                <a:schemeClr val="tx1">
                  <a:lumMod val="20000"/>
                  <a:lumOff val="80000"/>
                </a:schemeClr>
              </a:solidFill>
            </a:endParaRPr>
          </a:p>
        </p:txBody>
      </p:sp>
    </p:spTree>
    <p:extLst>
      <p:ext uri="{BB962C8B-B14F-4D97-AF65-F5344CB8AC3E}">
        <p14:creationId xmlns:p14="http://schemas.microsoft.com/office/powerpoint/2010/main" val="42176438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1FB34-806C-31B3-1929-AD82586F2806}"/>
            </a:ext>
          </a:extLst>
        </p:cNvPr>
        <p:cNvGrpSpPr/>
        <p:nvPr/>
      </p:nvGrpSpPr>
      <p:grpSpPr>
        <a:xfrm>
          <a:off x="0" y="0"/>
          <a:ext cx="0" cy="0"/>
          <a:chOff x="0" y="0"/>
          <a:chExt cx="0" cy="0"/>
        </a:xfrm>
      </p:grpSpPr>
      <p:sp>
        <p:nvSpPr>
          <p:cNvPr id="7" name="CuadroTexto 6">
            <a:extLst>
              <a:ext uri="{FF2B5EF4-FFF2-40B4-BE49-F238E27FC236}">
                <a16:creationId xmlns:a16="http://schemas.microsoft.com/office/drawing/2014/main" id="{52C19EF8-6572-6469-D98F-C9735AA2CB81}"/>
              </a:ext>
            </a:extLst>
          </p:cNvPr>
          <p:cNvSpPr txBox="1"/>
          <p:nvPr/>
        </p:nvSpPr>
        <p:spPr>
          <a:xfrm>
            <a:off x="3015234" y="5800054"/>
            <a:ext cx="6103620" cy="369332"/>
          </a:xfrm>
          <a:prstGeom prst="rect">
            <a:avLst/>
          </a:prstGeom>
          <a:solidFill>
            <a:schemeClr val="bg1"/>
          </a:solidFill>
        </p:spPr>
        <p:txBody>
          <a:bodyPr wrap="square">
            <a:spAutoFit/>
          </a:bodyPr>
          <a:lstStyle>
            <a:defPPr>
              <a:defRPr lang="es-ES"/>
            </a:defPPr>
            <a:lvl1pPr algn="ctr">
              <a:defRPr sz="900"/>
            </a:lvl1pPr>
          </a:lstStyle>
          <a:p>
            <a:r>
              <a:rPr lang="es-ES" dirty="0"/>
              <a:t>1. Wu JJ, et al. Psoriasis and </a:t>
            </a:r>
            <a:r>
              <a:rPr lang="es-ES" dirty="0" err="1"/>
              <a:t>metabolic</a:t>
            </a:r>
            <a:r>
              <a:rPr lang="es-ES" dirty="0"/>
              <a:t> </a:t>
            </a:r>
            <a:r>
              <a:rPr lang="es-ES" dirty="0" err="1"/>
              <a:t>syndrome</a:t>
            </a:r>
            <a:r>
              <a:rPr lang="es-ES" dirty="0"/>
              <a:t>: </a:t>
            </a:r>
            <a:r>
              <a:rPr lang="es-ES" dirty="0" err="1"/>
              <a:t>implications</a:t>
            </a:r>
            <a:r>
              <a:rPr lang="es-ES" dirty="0"/>
              <a:t> </a:t>
            </a:r>
            <a:r>
              <a:rPr lang="es-ES" dirty="0" err="1"/>
              <a:t>for</a:t>
            </a:r>
            <a:r>
              <a:rPr lang="es-ES" dirty="0"/>
              <a:t> </a:t>
            </a:r>
            <a:r>
              <a:rPr lang="es-ES" dirty="0" err="1"/>
              <a:t>the</a:t>
            </a:r>
            <a:r>
              <a:rPr lang="es-ES" dirty="0"/>
              <a:t> </a:t>
            </a:r>
            <a:r>
              <a:rPr lang="es-ES" dirty="0" err="1"/>
              <a:t>management</a:t>
            </a:r>
            <a:r>
              <a:rPr lang="es-ES" dirty="0"/>
              <a:t> and </a:t>
            </a:r>
            <a:r>
              <a:rPr lang="es-ES" dirty="0" err="1"/>
              <a:t>treatment</a:t>
            </a:r>
            <a:r>
              <a:rPr lang="es-ES" dirty="0"/>
              <a:t> </a:t>
            </a:r>
            <a:r>
              <a:rPr lang="es-ES" dirty="0" err="1"/>
              <a:t>of</a:t>
            </a:r>
            <a:r>
              <a:rPr lang="es-ES" dirty="0"/>
              <a:t> psoriasis. J </a:t>
            </a:r>
            <a:r>
              <a:rPr lang="es-ES" dirty="0" err="1"/>
              <a:t>Eur</a:t>
            </a:r>
            <a:r>
              <a:rPr lang="es-ES" dirty="0"/>
              <a:t> Acad </a:t>
            </a:r>
            <a:r>
              <a:rPr lang="es-ES" dirty="0" err="1"/>
              <a:t>Dermatol</a:t>
            </a:r>
            <a:r>
              <a:rPr lang="es-ES" dirty="0"/>
              <a:t> </a:t>
            </a:r>
            <a:r>
              <a:rPr lang="es-ES" dirty="0" err="1"/>
              <a:t>Venereol</a:t>
            </a:r>
            <a:r>
              <a:rPr lang="es-ES" dirty="0"/>
              <a:t>. 2022 Jun;36(6):797-806. </a:t>
            </a:r>
            <a:r>
              <a:rPr lang="es-ES" dirty="0" err="1"/>
              <a:t>doi</a:t>
            </a:r>
            <a:r>
              <a:rPr lang="es-ES" dirty="0"/>
              <a:t>: 10.1111/jdv.18044. </a:t>
            </a:r>
            <a:r>
              <a:rPr lang="es-ES" dirty="0" err="1"/>
              <a:t>Epub</a:t>
            </a:r>
            <a:r>
              <a:rPr lang="es-ES" dirty="0"/>
              <a:t> 2022 Mar 14.</a:t>
            </a:r>
          </a:p>
        </p:txBody>
      </p:sp>
      <p:sp>
        <p:nvSpPr>
          <p:cNvPr id="11" name="CuadroTexto 10">
            <a:extLst>
              <a:ext uri="{FF2B5EF4-FFF2-40B4-BE49-F238E27FC236}">
                <a16:creationId xmlns:a16="http://schemas.microsoft.com/office/drawing/2014/main" id="{13395D8D-5BFD-9BF5-C719-8A571FB16CEC}"/>
              </a:ext>
            </a:extLst>
          </p:cNvPr>
          <p:cNvSpPr txBox="1"/>
          <p:nvPr/>
        </p:nvSpPr>
        <p:spPr>
          <a:xfrm>
            <a:off x="1801870" y="2053430"/>
            <a:ext cx="8322176" cy="830997"/>
          </a:xfrm>
          <a:prstGeom prst="rect">
            <a:avLst/>
          </a:prstGeom>
          <a:noFill/>
        </p:spPr>
        <p:txBody>
          <a:bodyPr wrap="square">
            <a:spAutoFit/>
          </a:bodyPr>
          <a:lstStyle>
            <a:defPPr>
              <a:defRPr lang="es-ES"/>
            </a:defPPr>
            <a:lvl1pPr algn="ctr">
              <a:defRPr sz="1400">
                <a:solidFill>
                  <a:schemeClr val="accent1"/>
                </a:solidFill>
              </a:defRPr>
            </a:lvl1pPr>
          </a:lstStyle>
          <a:p>
            <a:r>
              <a:rPr lang="es-ES" sz="1600" dirty="0"/>
              <a:t>La relación causal exacta entre la psoriasis y el </a:t>
            </a:r>
            <a:r>
              <a:rPr lang="es-ES" sz="1600" dirty="0" err="1"/>
              <a:t>MetS</a:t>
            </a:r>
            <a:r>
              <a:rPr lang="es-ES" sz="1600" dirty="0"/>
              <a:t> no está completamente establecida. La fisiopatología subyacente parece involucrar predisposiciones genéticas y vías inflamatorias superpuestas</a:t>
            </a:r>
            <a:r>
              <a:rPr lang="es-ES" sz="1600" baseline="30000" dirty="0"/>
              <a:t>1</a:t>
            </a:r>
            <a:r>
              <a:rPr lang="es-ES" sz="1600" dirty="0"/>
              <a:t>.</a:t>
            </a:r>
          </a:p>
        </p:txBody>
      </p:sp>
      <p:sp>
        <p:nvSpPr>
          <p:cNvPr id="13" name="Elipse 12">
            <a:extLst>
              <a:ext uri="{FF2B5EF4-FFF2-40B4-BE49-F238E27FC236}">
                <a16:creationId xmlns:a16="http://schemas.microsoft.com/office/drawing/2014/main" id="{CBA9A7F6-4DAC-4EDB-20BC-AF14F72F7C45}"/>
              </a:ext>
            </a:extLst>
          </p:cNvPr>
          <p:cNvSpPr/>
          <p:nvPr/>
        </p:nvSpPr>
        <p:spPr>
          <a:xfrm>
            <a:off x="4047359" y="3301081"/>
            <a:ext cx="2633472" cy="2112264"/>
          </a:xfrm>
          <a:prstGeom prst="ellipse">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5" name="Elipse 14">
            <a:extLst>
              <a:ext uri="{FF2B5EF4-FFF2-40B4-BE49-F238E27FC236}">
                <a16:creationId xmlns:a16="http://schemas.microsoft.com/office/drawing/2014/main" id="{6D784505-B4E6-EC31-1627-B5A05C767662}"/>
              </a:ext>
            </a:extLst>
          </p:cNvPr>
          <p:cNvSpPr/>
          <p:nvPr/>
        </p:nvSpPr>
        <p:spPr>
          <a:xfrm>
            <a:off x="5364095" y="3301081"/>
            <a:ext cx="2633472" cy="2112264"/>
          </a:xfrm>
          <a:prstGeom prst="ellipse">
            <a:avLst/>
          </a:prstGeom>
          <a:solidFill>
            <a:schemeClr val="accent6">
              <a:lumMod val="60000"/>
              <a:lumOff val="40000"/>
            </a:schemeClr>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Elipse 15">
            <a:extLst>
              <a:ext uri="{FF2B5EF4-FFF2-40B4-BE49-F238E27FC236}">
                <a16:creationId xmlns:a16="http://schemas.microsoft.com/office/drawing/2014/main" id="{00BCBB87-56A9-F9C9-67AC-BE3315F6162A}"/>
              </a:ext>
            </a:extLst>
          </p:cNvPr>
          <p:cNvSpPr/>
          <p:nvPr/>
        </p:nvSpPr>
        <p:spPr>
          <a:xfrm>
            <a:off x="4047359" y="3301081"/>
            <a:ext cx="2633472" cy="2112264"/>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CuadroTexto 16">
            <a:extLst>
              <a:ext uri="{FF2B5EF4-FFF2-40B4-BE49-F238E27FC236}">
                <a16:creationId xmlns:a16="http://schemas.microsoft.com/office/drawing/2014/main" id="{8424E836-BF75-2B39-0521-AA76686E9E76}"/>
              </a:ext>
            </a:extLst>
          </p:cNvPr>
          <p:cNvSpPr txBox="1"/>
          <p:nvPr/>
        </p:nvSpPr>
        <p:spPr>
          <a:xfrm>
            <a:off x="4161659" y="4187936"/>
            <a:ext cx="1202436" cy="338554"/>
          </a:xfrm>
          <a:prstGeom prst="rect">
            <a:avLst/>
          </a:prstGeom>
          <a:noFill/>
        </p:spPr>
        <p:txBody>
          <a:bodyPr wrap="square" rtlCol="0">
            <a:spAutoFit/>
          </a:bodyPr>
          <a:lstStyle/>
          <a:p>
            <a:r>
              <a:rPr lang="es-ES_tradnl" sz="1600" b="1" dirty="0">
                <a:solidFill>
                  <a:schemeClr val="bg1"/>
                </a:solidFill>
              </a:rPr>
              <a:t>Psoriasis</a:t>
            </a:r>
            <a:endParaRPr lang="es-ES" sz="1600" b="1" dirty="0">
              <a:solidFill>
                <a:schemeClr val="bg1"/>
              </a:solidFill>
            </a:endParaRPr>
          </a:p>
        </p:txBody>
      </p:sp>
      <p:sp>
        <p:nvSpPr>
          <p:cNvPr id="18" name="CuadroTexto 17">
            <a:extLst>
              <a:ext uri="{FF2B5EF4-FFF2-40B4-BE49-F238E27FC236}">
                <a16:creationId xmlns:a16="http://schemas.microsoft.com/office/drawing/2014/main" id="{FCCB3ABB-14B0-65A7-A11A-9CD66E8FC973}"/>
              </a:ext>
            </a:extLst>
          </p:cNvPr>
          <p:cNvSpPr txBox="1"/>
          <p:nvPr/>
        </p:nvSpPr>
        <p:spPr>
          <a:xfrm>
            <a:off x="6680831" y="4031252"/>
            <a:ext cx="1316736" cy="584775"/>
          </a:xfrm>
          <a:prstGeom prst="rect">
            <a:avLst/>
          </a:prstGeom>
          <a:noFill/>
        </p:spPr>
        <p:txBody>
          <a:bodyPr wrap="square" rtlCol="0">
            <a:spAutoFit/>
          </a:bodyPr>
          <a:lstStyle/>
          <a:p>
            <a:r>
              <a:rPr lang="es-ES_tradnl" sz="1600" b="1" dirty="0">
                <a:solidFill>
                  <a:schemeClr val="bg1"/>
                </a:solidFill>
              </a:rPr>
              <a:t>Síndrome metabólico</a:t>
            </a:r>
            <a:endParaRPr lang="es-ES" sz="1600" b="1" dirty="0">
              <a:solidFill>
                <a:schemeClr val="bg1"/>
              </a:solidFill>
            </a:endParaRPr>
          </a:p>
        </p:txBody>
      </p:sp>
      <p:grpSp>
        <p:nvGrpSpPr>
          <p:cNvPr id="10" name="Grupo 9">
            <a:extLst>
              <a:ext uri="{FF2B5EF4-FFF2-40B4-BE49-F238E27FC236}">
                <a16:creationId xmlns:a16="http://schemas.microsoft.com/office/drawing/2014/main" id="{6DF412AD-EC8E-AA75-6A6B-26DEC8A12A53}"/>
              </a:ext>
            </a:extLst>
          </p:cNvPr>
          <p:cNvGrpSpPr/>
          <p:nvPr/>
        </p:nvGrpSpPr>
        <p:grpSpPr>
          <a:xfrm>
            <a:off x="5316089" y="3433582"/>
            <a:ext cx="1412748" cy="1847262"/>
            <a:chOff x="2370017" y="2950697"/>
            <a:chExt cx="1412748" cy="1847262"/>
          </a:xfrm>
        </p:grpSpPr>
        <p:sp>
          <p:nvSpPr>
            <p:cNvPr id="5" name="Forma libre: forma 4">
              <a:extLst>
                <a:ext uri="{FF2B5EF4-FFF2-40B4-BE49-F238E27FC236}">
                  <a16:creationId xmlns:a16="http://schemas.microsoft.com/office/drawing/2014/main" id="{8D225A0D-3A17-4187-DE8C-4513EC5BB769}"/>
                </a:ext>
              </a:extLst>
            </p:cNvPr>
            <p:cNvSpPr/>
            <p:nvPr/>
          </p:nvSpPr>
          <p:spPr>
            <a:xfrm>
              <a:off x="2406037" y="2950697"/>
              <a:ext cx="1340709" cy="1847262"/>
            </a:xfrm>
            <a:custGeom>
              <a:avLst/>
              <a:gdLst>
                <a:gd name="connsiteX0" fmla="*/ 667838 w 1340709"/>
                <a:gd name="connsiteY0" fmla="*/ 4270 h 1847262"/>
                <a:gd name="connsiteX1" fmla="*/ 323654 w 1340709"/>
                <a:gd name="connsiteY1" fmla="*/ 240575 h 1847262"/>
                <a:gd name="connsiteX2" fmla="*/ 200364 w 1340709"/>
                <a:gd name="connsiteY2" fmla="*/ 363865 h 1847262"/>
                <a:gd name="connsiteX3" fmla="*/ 61663 w 1340709"/>
                <a:gd name="connsiteY3" fmla="*/ 605308 h 1847262"/>
                <a:gd name="connsiteX4" fmla="*/ 18 w 1340709"/>
                <a:gd name="connsiteY4" fmla="*/ 892984 h 1847262"/>
                <a:gd name="connsiteX5" fmla="*/ 66800 w 1340709"/>
                <a:gd name="connsiteY5" fmla="*/ 1226894 h 1847262"/>
                <a:gd name="connsiteX6" fmla="*/ 205501 w 1340709"/>
                <a:gd name="connsiteY6" fmla="*/ 1473474 h 1847262"/>
                <a:gd name="connsiteX7" fmla="*/ 380162 w 1340709"/>
                <a:gd name="connsiteY7" fmla="*/ 1653272 h 1847262"/>
                <a:gd name="connsiteX8" fmla="*/ 539411 w 1340709"/>
                <a:gd name="connsiteY8" fmla="*/ 1781699 h 1847262"/>
                <a:gd name="connsiteX9" fmla="*/ 672975 w 1340709"/>
                <a:gd name="connsiteY9" fmla="*/ 1843344 h 1847262"/>
                <a:gd name="connsiteX10" fmla="*/ 955515 w 1340709"/>
                <a:gd name="connsiteY10" fmla="*/ 1673820 h 1847262"/>
                <a:gd name="connsiteX11" fmla="*/ 1135312 w 1340709"/>
                <a:gd name="connsiteY11" fmla="*/ 1478611 h 1847262"/>
                <a:gd name="connsiteX12" fmla="*/ 1258602 w 1340709"/>
                <a:gd name="connsiteY12" fmla="*/ 1232031 h 1847262"/>
                <a:gd name="connsiteX13" fmla="*/ 1325384 w 1340709"/>
                <a:gd name="connsiteY13" fmla="*/ 1006000 h 1847262"/>
                <a:gd name="connsiteX14" fmla="*/ 1330521 w 1340709"/>
                <a:gd name="connsiteY14" fmla="*/ 774831 h 1847262"/>
                <a:gd name="connsiteX15" fmla="*/ 1207231 w 1340709"/>
                <a:gd name="connsiteY15" fmla="*/ 492292 h 1847262"/>
                <a:gd name="connsiteX16" fmla="*/ 1047982 w 1340709"/>
                <a:gd name="connsiteY16" fmla="*/ 276535 h 1847262"/>
                <a:gd name="connsiteX17" fmla="*/ 852773 w 1340709"/>
                <a:gd name="connsiteY17" fmla="*/ 101874 h 1847262"/>
                <a:gd name="connsiteX18" fmla="*/ 667838 w 1340709"/>
                <a:gd name="connsiteY18" fmla="*/ 4270 h 184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40709" h="1847262">
                  <a:moveTo>
                    <a:pt x="667838" y="4270"/>
                  </a:moveTo>
                  <a:cubicBezTo>
                    <a:pt x="579652" y="27387"/>
                    <a:pt x="401566" y="180643"/>
                    <a:pt x="323654" y="240575"/>
                  </a:cubicBezTo>
                  <a:cubicBezTo>
                    <a:pt x="245742" y="300507"/>
                    <a:pt x="244029" y="303076"/>
                    <a:pt x="200364" y="363865"/>
                  </a:cubicBezTo>
                  <a:cubicBezTo>
                    <a:pt x="156699" y="424654"/>
                    <a:pt x="95054" y="517122"/>
                    <a:pt x="61663" y="605308"/>
                  </a:cubicBezTo>
                  <a:cubicBezTo>
                    <a:pt x="28272" y="693494"/>
                    <a:pt x="-838" y="789386"/>
                    <a:pt x="18" y="892984"/>
                  </a:cubicBezTo>
                  <a:cubicBezTo>
                    <a:pt x="874" y="996582"/>
                    <a:pt x="32553" y="1130146"/>
                    <a:pt x="66800" y="1226894"/>
                  </a:cubicBezTo>
                  <a:cubicBezTo>
                    <a:pt x="101047" y="1323642"/>
                    <a:pt x="153274" y="1402411"/>
                    <a:pt x="205501" y="1473474"/>
                  </a:cubicBezTo>
                  <a:cubicBezTo>
                    <a:pt x="257728" y="1544537"/>
                    <a:pt x="324510" y="1601901"/>
                    <a:pt x="380162" y="1653272"/>
                  </a:cubicBezTo>
                  <a:cubicBezTo>
                    <a:pt x="435814" y="1704643"/>
                    <a:pt x="490609" y="1750020"/>
                    <a:pt x="539411" y="1781699"/>
                  </a:cubicBezTo>
                  <a:cubicBezTo>
                    <a:pt x="588213" y="1813378"/>
                    <a:pt x="603624" y="1861324"/>
                    <a:pt x="672975" y="1843344"/>
                  </a:cubicBezTo>
                  <a:cubicBezTo>
                    <a:pt x="742326" y="1825364"/>
                    <a:pt x="878459" y="1734609"/>
                    <a:pt x="955515" y="1673820"/>
                  </a:cubicBezTo>
                  <a:cubicBezTo>
                    <a:pt x="1032571" y="1613031"/>
                    <a:pt x="1084798" y="1552242"/>
                    <a:pt x="1135312" y="1478611"/>
                  </a:cubicBezTo>
                  <a:cubicBezTo>
                    <a:pt x="1185826" y="1404980"/>
                    <a:pt x="1226923" y="1310799"/>
                    <a:pt x="1258602" y="1232031"/>
                  </a:cubicBezTo>
                  <a:cubicBezTo>
                    <a:pt x="1290281" y="1153263"/>
                    <a:pt x="1313398" y="1082200"/>
                    <a:pt x="1325384" y="1006000"/>
                  </a:cubicBezTo>
                  <a:cubicBezTo>
                    <a:pt x="1337370" y="929800"/>
                    <a:pt x="1350213" y="860449"/>
                    <a:pt x="1330521" y="774831"/>
                  </a:cubicBezTo>
                  <a:cubicBezTo>
                    <a:pt x="1310829" y="689213"/>
                    <a:pt x="1254321" y="575341"/>
                    <a:pt x="1207231" y="492292"/>
                  </a:cubicBezTo>
                  <a:cubicBezTo>
                    <a:pt x="1160141" y="409243"/>
                    <a:pt x="1107058" y="341605"/>
                    <a:pt x="1047982" y="276535"/>
                  </a:cubicBezTo>
                  <a:cubicBezTo>
                    <a:pt x="988906" y="211465"/>
                    <a:pt x="919555" y="146395"/>
                    <a:pt x="852773" y="101874"/>
                  </a:cubicBezTo>
                  <a:cubicBezTo>
                    <a:pt x="785991" y="57353"/>
                    <a:pt x="756024" y="-18847"/>
                    <a:pt x="667838" y="4270"/>
                  </a:cubicBezTo>
                  <a:close/>
                </a:path>
              </a:pathLst>
            </a:custGeom>
            <a:solidFill>
              <a:schemeClr val="accent6">
                <a:lumMod val="20000"/>
                <a:lumOff val="8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CuadroTexto 18">
              <a:extLst>
                <a:ext uri="{FF2B5EF4-FFF2-40B4-BE49-F238E27FC236}">
                  <a16:creationId xmlns:a16="http://schemas.microsoft.com/office/drawing/2014/main" id="{0892B999-3D1E-650B-F4CA-1AEE55D86A0B}"/>
                </a:ext>
              </a:extLst>
            </p:cNvPr>
            <p:cNvSpPr txBox="1"/>
            <p:nvPr/>
          </p:nvSpPr>
          <p:spPr>
            <a:xfrm>
              <a:off x="2370017" y="3358163"/>
              <a:ext cx="1412748" cy="1046440"/>
            </a:xfrm>
            <a:prstGeom prst="rect">
              <a:avLst/>
            </a:prstGeom>
            <a:noFill/>
          </p:spPr>
          <p:txBody>
            <a:bodyPr wrap="square" rtlCol="0">
              <a:spAutoFit/>
            </a:bodyPr>
            <a:lstStyle/>
            <a:p>
              <a:pPr algn="ctr"/>
              <a:r>
                <a:rPr lang="es-ES_tradnl" sz="1550" b="1" dirty="0">
                  <a:solidFill>
                    <a:schemeClr val="accent1"/>
                  </a:solidFill>
                </a:rPr>
                <a:t>Vías</a:t>
              </a:r>
            </a:p>
            <a:p>
              <a:pPr algn="ctr"/>
              <a:r>
                <a:rPr lang="es-ES_tradnl" sz="1550" b="1" dirty="0">
                  <a:solidFill>
                    <a:schemeClr val="accent1"/>
                  </a:solidFill>
                </a:rPr>
                <a:t>Inflamatorias</a:t>
              </a:r>
            </a:p>
            <a:p>
              <a:pPr algn="ctr"/>
              <a:endParaRPr lang="es-ES_tradnl" sz="1550" b="1" dirty="0">
                <a:solidFill>
                  <a:schemeClr val="accent1"/>
                </a:solidFill>
              </a:endParaRPr>
            </a:p>
            <a:p>
              <a:pPr algn="ctr"/>
              <a:r>
                <a:rPr lang="es-ES_tradnl" sz="1600" b="1" dirty="0">
                  <a:solidFill>
                    <a:schemeClr val="accent1"/>
                  </a:solidFill>
                </a:rPr>
                <a:t>Genética</a:t>
              </a:r>
              <a:endParaRPr lang="es-ES" sz="1550" b="1" dirty="0">
                <a:solidFill>
                  <a:schemeClr val="accent1"/>
                </a:solidFill>
              </a:endParaRPr>
            </a:p>
          </p:txBody>
        </p:sp>
      </p:grpSp>
      <p:sp>
        <p:nvSpPr>
          <p:cNvPr id="6" name="Título 3">
            <a:extLst>
              <a:ext uri="{FF2B5EF4-FFF2-40B4-BE49-F238E27FC236}">
                <a16:creationId xmlns:a16="http://schemas.microsoft.com/office/drawing/2014/main" id="{E46B29D2-84A7-F640-AEAC-32D2CF4296B8}"/>
              </a:ext>
            </a:extLst>
          </p:cNvPr>
          <p:cNvSpPr>
            <a:spLocks noGrp="1"/>
          </p:cNvSpPr>
          <p:nvPr>
            <p:ph type="title"/>
          </p:nvPr>
        </p:nvSpPr>
        <p:spPr>
          <a:xfrm>
            <a:off x="457200" y="242255"/>
            <a:ext cx="11347704" cy="865821"/>
          </a:xfrm>
        </p:spPr>
        <p:txBody>
          <a:bodyPr>
            <a:normAutofit/>
          </a:bodyPr>
          <a:lstStyle/>
          <a:p>
            <a:pPr algn="ctr"/>
            <a:r>
              <a:rPr lang="es-ES_tradnl" sz="2800" dirty="0">
                <a:solidFill>
                  <a:schemeClr val="accent1"/>
                </a:solidFill>
              </a:rPr>
              <a:t>Mecanismos que aumentan el riesgo cardiovascular en psoriasis</a:t>
            </a:r>
            <a:endParaRPr lang="es-ES" sz="2800" dirty="0"/>
          </a:p>
        </p:txBody>
      </p:sp>
      <p:sp>
        <p:nvSpPr>
          <p:cNvPr id="8" name="Rectángulo 7">
            <a:extLst>
              <a:ext uri="{FF2B5EF4-FFF2-40B4-BE49-F238E27FC236}">
                <a16:creationId xmlns:a16="http://schemas.microsoft.com/office/drawing/2014/main" id="{AAA5393E-01D1-B30D-2E1F-79EA38897805}"/>
              </a:ext>
            </a:extLst>
          </p:cNvPr>
          <p:cNvSpPr/>
          <p:nvPr/>
        </p:nvSpPr>
        <p:spPr>
          <a:xfrm>
            <a:off x="457200" y="1108076"/>
            <a:ext cx="11347704" cy="5287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2000" b="1" dirty="0"/>
              <a:t>2. Comorbilidades de la psoriasis: El síndrome metabólico</a:t>
            </a:r>
            <a:endParaRPr lang="es-ES" sz="2000" b="1" dirty="0"/>
          </a:p>
        </p:txBody>
      </p:sp>
      <p:sp>
        <p:nvSpPr>
          <p:cNvPr id="2" name="CuadroTexto 1">
            <a:extLst>
              <a:ext uri="{FF2B5EF4-FFF2-40B4-BE49-F238E27FC236}">
                <a16:creationId xmlns:a16="http://schemas.microsoft.com/office/drawing/2014/main" id="{8D6A0A25-9757-90E8-E14A-B785231AC355}"/>
              </a:ext>
            </a:extLst>
          </p:cNvPr>
          <p:cNvSpPr txBox="1"/>
          <p:nvPr/>
        </p:nvSpPr>
        <p:spPr>
          <a:xfrm rot="16200000">
            <a:off x="11008698" y="3566837"/>
            <a:ext cx="1841500" cy="276999"/>
          </a:xfrm>
          <a:prstGeom prst="rect">
            <a:avLst/>
          </a:prstGeom>
          <a:noFill/>
        </p:spPr>
        <p:txBody>
          <a:bodyPr wrap="square">
            <a:spAutoFit/>
          </a:bodyPr>
          <a:lstStyle/>
          <a:p>
            <a:pPr algn="ctr"/>
            <a:r>
              <a:rPr lang="es-ES" sz="1200" b="0" i="0" dirty="0">
                <a:solidFill>
                  <a:schemeClr val="tx1">
                    <a:lumMod val="20000"/>
                    <a:lumOff val="80000"/>
                  </a:schemeClr>
                </a:solidFill>
                <a:effectLst/>
                <a:latin typeface="Arial" panose="020B0604020202020204" pitchFamily="34" charset="0"/>
              </a:rPr>
              <a:t>MA-ES-CRAT-2500006</a:t>
            </a:r>
            <a:endParaRPr lang="es-ES" sz="1200" dirty="0">
              <a:solidFill>
                <a:schemeClr val="tx1">
                  <a:lumMod val="20000"/>
                  <a:lumOff val="80000"/>
                </a:schemeClr>
              </a:solidFill>
            </a:endParaRPr>
          </a:p>
        </p:txBody>
      </p:sp>
    </p:spTree>
    <p:extLst>
      <p:ext uri="{BB962C8B-B14F-4D97-AF65-F5344CB8AC3E}">
        <p14:creationId xmlns:p14="http://schemas.microsoft.com/office/powerpoint/2010/main" val="1619039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3">
            <a:extLst>
              <a:ext uri="{FF2B5EF4-FFF2-40B4-BE49-F238E27FC236}">
                <a16:creationId xmlns:a16="http://schemas.microsoft.com/office/drawing/2014/main" id="{962319D3-90BD-0CDE-D974-2A78DD644687}"/>
              </a:ext>
            </a:extLst>
          </p:cNvPr>
          <p:cNvSpPr>
            <a:spLocks noGrp="1"/>
          </p:cNvSpPr>
          <p:nvPr>
            <p:ph type="title"/>
          </p:nvPr>
        </p:nvSpPr>
        <p:spPr>
          <a:xfrm>
            <a:off x="457200" y="242255"/>
            <a:ext cx="11347704" cy="865821"/>
          </a:xfrm>
        </p:spPr>
        <p:txBody>
          <a:bodyPr>
            <a:normAutofit/>
          </a:bodyPr>
          <a:lstStyle/>
          <a:p>
            <a:pPr algn="ctr"/>
            <a:r>
              <a:rPr lang="es-ES_tradnl" sz="2800" dirty="0">
                <a:solidFill>
                  <a:schemeClr val="accent1"/>
                </a:solidFill>
              </a:rPr>
              <a:t>Mecanismos que aumentan el riesgo cardiovascular en psoriasis</a:t>
            </a:r>
            <a:endParaRPr lang="es-ES" sz="2800" dirty="0"/>
          </a:p>
        </p:txBody>
      </p:sp>
      <p:sp>
        <p:nvSpPr>
          <p:cNvPr id="7" name="Rectángulo 6">
            <a:extLst>
              <a:ext uri="{FF2B5EF4-FFF2-40B4-BE49-F238E27FC236}">
                <a16:creationId xmlns:a16="http://schemas.microsoft.com/office/drawing/2014/main" id="{F97EFAAC-2AFE-CE07-25B7-6ADBE24271CD}"/>
              </a:ext>
            </a:extLst>
          </p:cNvPr>
          <p:cNvSpPr/>
          <p:nvPr/>
        </p:nvSpPr>
        <p:spPr>
          <a:xfrm>
            <a:off x="457200" y="1108076"/>
            <a:ext cx="11347704" cy="5287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2000" b="1" dirty="0"/>
              <a:t>2. Comorbilidades de la psoriasis: El síndrome metabólico</a:t>
            </a:r>
            <a:endParaRPr lang="es-ES" sz="2000" b="1" dirty="0"/>
          </a:p>
        </p:txBody>
      </p:sp>
      <p:sp>
        <p:nvSpPr>
          <p:cNvPr id="9" name="Título 1">
            <a:extLst>
              <a:ext uri="{FF2B5EF4-FFF2-40B4-BE49-F238E27FC236}">
                <a16:creationId xmlns:a16="http://schemas.microsoft.com/office/drawing/2014/main" id="{4DA6B4A5-2A69-353D-250A-746D0AFA7816}"/>
              </a:ext>
            </a:extLst>
          </p:cNvPr>
          <p:cNvSpPr txBox="1">
            <a:spLocks/>
          </p:cNvSpPr>
          <p:nvPr/>
        </p:nvSpPr>
        <p:spPr>
          <a:xfrm>
            <a:off x="693293" y="1704445"/>
            <a:ext cx="3889611" cy="678026"/>
          </a:xfrm>
          <a:prstGeom prst="rect">
            <a:avLst/>
          </a:prstGeom>
        </p:spPr>
        <p:txBody>
          <a:bodyPr vert="horz" lIns="91440" tIns="45720" rIns="91440" bIns="45720" rtlCol="0" anchor="ctr">
            <a:normAutofit fontScale="97500"/>
          </a:bodyPr>
          <a:lstStyle>
            <a:lvl1pPr algn="l" defTabSz="914377" rtl="0" eaLnBrk="1" latinLnBrk="0" hangingPunct="1">
              <a:lnSpc>
                <a:spcPct val="90000"/>
              </a:lnSpc>
              <a:spcBef>
                <a:spcPct val="0"/>
              </a:spcBef>
              <a:buNone/>
              <a:defRPr sz="2933" b="1" kern="1200" baseline="0">
                <a:solidFill>
                  <a:schemeClr val="accent1"/>
                </a:solidFill>
                <a:latin typeface="+mj-lt"/>
                <a:ea typeface="+mj-ea"/>
                <a:cs typeface="+mj-cs"/>
              </a:defRPr>
            </a:lvl1pPr>
          </a:lstStyle>
          <a:p>
            <a:pPr algn="ctr"/>
            <a:r>
              <a:rPr lang="es-ES_tradnl" sz="2000" dirty="0"/>
              <a:t>Predisposición Genética</a:t>
            </a:r>
            <a:endParaRPr lang="es-ES" sz="2000" dirty="0"/>
          </a:p>
        </p:txBody>
      </p:sp>
      <p:sp>
        <p:nvSpPr>
          <p:cNvPr id="11" name="CuadroTexto 10">
            <a:extLst>
              <a:ext uri="{FF2B5EF4-FFF2-40B4-BE49-F238E27FC236}">
                <a16:creationId xmlns:a16="http://schemas.microsoft.com/office/drawing/2014/main" id="{8FD3D21B-81CC-9020-4BF8-633CD8796034}"/>
              </a:ext>
            </a:extLst>
          </p:cNvPr>
          <p:cNvSpPr txBox="1"/>
          <p:nvPr/>
        </p:nvSpPr>
        <p:spPr>
          <a:xfrm>
            <a:off x="1084143" y="2259449"/>
            <a:ext cx="4676174" cy="738664"/>
          </a:xfrm>
          <a:prstGeom prst="rect">
            <a:avLst/>
          </a:prstGeom>
          <a:noFill/>
        </p:spPr>
        <p:txBody>
          <a:bodyPr wrap="square">
            <a:spAutoFit/>
          </a:bodyPr>
          <a:lstStyle/>
          <a:p>
            <a:pPr algn="just"/>
            <a:r>
              <a:rPr lang="es-ES" sz="1400" dirty="0">
                <a:solidFill>
                  <a:schemeClr val="accent1"/>
                </a:solidFill>
              </a:rPr>
              <a:t>Los miembros de la familia de pacientes con psoriasis tienen mayor riesgo de desarrollar psoriasis que la población general, lo que implica alguna base genética </a:t>
            </a:r>
            <a:r>
              <a:rPr lang="es-ES" sz="1400" baseline="30000" dirty="0">
                <a:solidFill>
                  <a:schemeClr val="accent1"/>
                </a:solidFill>
              </a:rPr>
              <a:t>1</a:t>
            </a:r>
            <a:r>
              <a:rPr lang="es-ES" sz="1400" dirty="0">
                <a:solidFill>
                  <a:schemeClr val="accent1"/>
                </a:solidFill>
              </a:rPr>
              <a:t>.</a:t>
            </a:r>
          </a:p>
        </p:txBody>
      </p:sp>
      <p:sp>
        <p:nvSpPr>
          <p:cNvPr id="13" name="CuadroTexto 12">
            <a:extLst>
              <a:ext uri="{FF2B5EF4-FFF2-40B4-BE49-F238E27FC236}">
                <a16:creationId xmlns:a16="http://schemas.microsoft.com/office/drawing/2014/main" id="{5A6B27AF-B79E-2A1E-49C6-2451A3071CE1}"/>
              </a:ext>
            </a:extLst>
          </p:cNvPr>
          <p:cNvSpPr txBox="1"/>
          <p:nvPr/>
        </p:nvSpPr>
        <p:spPr>
          <a:xfrm>
            <a:off x="6356692" y="2259449"/>
            <a:ext cx="4971708" cy="954107"/>
          </a:xfrm>
          <a:prstGeom prst="rect">
            <a:avLst/>
          </a:prstGeom>
          <a:noFill/>
        </p:spPr>
        <p:txBody>
          <a:bodyPr wrap="square">
            <a:spAutoFit/>
          </a:bodyPr>
          <a:lstStyle>
            <a:defPPr>
              <a:defRPr lang="es-ES"/>
            </a:defPPr>
            <a:lvl1pPr algn="just">
              <a:defRPr sz="1400">
                <a:solidFill>
                  <a:schemeClr val="accent1"/>
                </a:solidFill>
              </a:defRPr>
            </a:lvl1pPr>
          </a:lstStyle>
          <a:p>
            <a:r>
              <a:rPr lang="es-ES" dirty="0"/>
              <a:t>Un análisis sugiere que los pacientes con psoriasis están enriquecidos por ciertas variantes genéticas comunes (HLA, FUT2, UBE2L3, SH2B3) que predisponen a un mayor riesgo de dislipidemia, hipertensión y enfermedad coronaria</a:t>
            </a:r>
            <a:r>
              <a:rPr lang="es-ES" baseline="30000" dirty="0"/>
              <a:t>2</a:t>
            </a:r>
            <a:r>
              <a:rPr lang="es-ES" dirty="0"/>
              <a:t>.</a:t>
            </a:r>
          </a:p>
        </p:txBody>
      </p:sp>
      <p:sp>
        <p:nvSpPr>
          <p:cNvPr id="15" name="CuadroTexto 14">
            <a:extLst>
              <a:ext uri="{FF2B5EF4-FFF2-40B4-BE49-F238E27FC236}">
                <a16:creationId xmlns:a16="http://schemas.microsoft.com/office/drawing/2014/main" id="{C7ABED39-EF6D-6FB0-4FFE-CA208A512FA0}"/>
              </a:ext>
            </a:extLst>
          </p:cNvPr>
          <p:cNvSpPr txBox="1"/>
          <p:nvPr/>
        </p:nvSpPr>
        <p:spPr>
          <a:xfrm>
            <a:off x="1307593" y="6114111"/>
            <a:ext cx="9166122" cy="338554"/>
          </a:xfrm>
          <a:prstGeom prst="rect">
            <a:avLst/>
          </a:prstGeom>
          <a:solidFill>
            <a:schemeClr val="bg1"/>
          </a:solidFill>
        </p:spPr>
        <p:txBody>
          <a:bodyPr wrap="square">
            <a:spAutoFit/>
          </a:bodyPr>
          <a:lstStyle/>
          <a:p>
            <a:pPr algn="ctr"/>
            <a:r>
              <a:rPr lang="es-ES" sz="800" b="1" dirty="0"/>
              <a:t>1</a:t>
            </a:r>
            <a:r>
              <a:rPr lang="es-ES" sz="800" dirty="0"/>
              <a:t>. Wu JJ, et al. Psoriasis and </a:t>
            </a:r>
            <a:r>
              <a:rPr lang="es-ES" sz="800" dirty="0" err="1"/>
              <a:t>metabolic</a:t>
            </a:r>
            <a:r>
              <a:rPr lang="es-ES" sz="800" dirty="0"/>
              <a:t> </a:t>
            </a:r>
            <a:r>
              <a:rPr lang="es-ES" sz="800" dirty="0" err="1"/>
              <a:t>syndrome</a:t>
            </a:r>
            <a:r>
              <a:rPr lang="es-ES" sz="800" dirty="0"/>
              <a:t>: </a:t>
            </a:r>
            <a:r>
              <a:rPr lang="es-ES" sz="800" dirty="0" err="1"/>
              <a:t>implications</a:t>
            </a:r>
            <a:r>
              <a:rPr lang="es-ES" sz="800" dirty="0"/>
              <a:t> </a:t>
            </a:r>
            <a:r>
              <a:rPr lang="es-ES" sz="800" dirty="0" err="1"/>
              <a:t>for</a:t>
            </a:r>
            <a:r>
              <a:rPr lang="es-ES" sz="800" dirty="0"/>
              <a:t> </a:t>
            </a:r>
            <a:r>
              <a:rPr lang="es-ES" sz="800" dirty="0" err="1"/>
              <a:t>the</a:t>
            </a:r>
            <a:r>
              <a:rPr lang="es-ES" sz="800" dirty="0"/>
              <a:t> </a:t>
            </a:r>
            <a:r>
              <a:rPr lang="es-ES" sz="800" dirty="0" err="1"/>
              <a:t>management</a:t>
            </a:r>
            <a:r>
              <a:rPr lang="es-ES" sz="800" dirty="0"/>
              <a:t> and </a:t>
            </a:r>
            <a:r>
              <a:rPr lang="es-ES" sz="800" dirty="0" err="1"/>
              <a:t>treatment</a:t>
            </a:r>
            <a:r>
              <a:rPr lang="es-ES" sz="800" dirty="0"/>
              <a:t> </a:t>
            </a:r>
            <a:r>
              <a:rPr lang="es-ES" sz="800" dirty="0" err="1"/>
              <a:t>of</a:t>
            </a:r>
            <a:r>
              <a:rPr lang="es-ES" sz="800" dirty="0"/>
              <a:t> psoriasis. J </a:t>
            </a:r>
            <a:r>
              <a:rPr lang="es-ES" sz="800" dirty="0" err="1"/>
              <a:t>Eur</a:t>
            </a:r>
            <a:r>
              <a:rPr lang="es-ES" sz="800" dirty="0"/>
              <a:t> Acad </a:t>
            </a:r>
            <a:r>
              <a:rPr lang="es-ES" sz="800" dirty="0" err="1"/>
              <a:t>Dermatol</a:t>
            </a:r>
            <a:r>
              <a:rPr lang="es-ES" sz="800" dirty="0"/>
              <a:t> </a:t>
            </a:r>
            <a:r>
              <a:rPr lang="es-ES" sz="800" dirty="0" err="1"/>
              <a:t>Venereol</a:t>
            </a:r>
            <a:r>
              <a:rPr lang="es-ES" sz="800" dirty="0"/>
              <a:t>. 2022 Jun;36(6):797-806. </a:t>
            </a:r>
            <a:r>
              <a:rPr lang="es-ES" sz="800" dirty="0" err="1"/>
              <a:t>doi</a:t>
            </a:r>
            <a:r>
              <a:rPr lang="es-ES" sz="800" dirty="0"/>
              <a:t>: 10.1111/jdv.18044. </a:t>
            </a:r>
            <a:r>
              <a:rPr lang="es-ES" sz="800" dirty="0" err="1"/>
              <a:t>Epub</a:t>
            </a:r>
            <a:r>
              <a:rPr lang="es-ES" sz="800" dirty="0"/>
              <a:t> 2022 Mar 14. </a:t>
            </a:r>
            <a:r>
              <a:rPr lang="es-ES" sz="800" b="1" dirty="0"/>
              <a:t>2</a:t>
            </a:r>
            <a:r>
              <a:rPr lang="es-ES" sz="800" dirty="0"/>
              <a:t>. Lu Y, et al. </a:t>
            </a:r>
            <a:r>
              <a:rPr lang="es-ES" sz="800" dirty="0" err="1"/>
              <a:t>Association</a:t>
            </a:r>
            <a:r>
              <a:rPr lang="es-ES" sz="800" dirty="0"/>
              <a:t> </a:t>
            </a:r>
            <a:r>
              <a:rPr lang="es-ES" sz="800" dirty="0" err="1"/>
              <a:t>of</a:t>
            </a:r>
            <a:r>
              <a:rPr lang="es-ES" sz="800" dirty="0"/>
              <a:t> cardiovascular and </a:t>
            </a:r>
            <a:r>
              <a:rPr lang="es-ES" sz="800" dirty="0" err="1"/>
              <a:t>metabolic</a:t>
            </a:r>
            <a:r>
              <a:rPr lang="es-ES" sz="800" dirty="0"/>
              <a:t> </a:t>
            </a:r>
            <a:r>
              <a:rPr lang="es-ES" sz="800" dirty="0" err="1"/>
              <a:t>disease</a:t>
            </a:r>
            <a:r>
              <a:rPr lang="es-ES" sz="800" dirty="0"/>
              <a:t> genes </a:t>
            </a:r>
            <a:r>
              <a:rPr lang="es-ES" sz="800" dirty="0" err="1"/>
              <a:t>with</a:t>
            </a:r>
            <a:r>
              <a:rPr lang="es-ES" sz="800" dirty="0"/>
              <a:t> psoriasis. J </a:t>
            </a:r>
            <a:r>
              <a:rPr lang="es-ES" sz="800" dirty="0" err="1"/>
              <a:t>Invest</a:t>
            </a:r>
            <a:r>
              <a:rPr lang="es-ES" sz="800" dirty="0"/>
              <a:t> </a:t>
            </a:r>
            <a:r>
              <a:rPr lang="es-ES" sz="800" dirty="0" err="1"/>
              <a:t>Dermatol</a:t>
            </a:r>
            <a:r>
              <a:rPr lang="es-ES" sz="800" dirty="0"/>
              <a:t>. 2013 Mar;133(3):836-839. </a:t>
            </a:r>
            <a:r>
              <a:rPr lang="es-ES" sz="800" dirty="0" err="1"/>
              <a:t>doi</a:t>
            </a:r>
            <a:r>
              <a:rPr lang="es-ES" sz="800" dirty="0"/>
              <a:t>: 10.1038/jid.2012.366. </a:t>
            </a:r>
            <a:r>
              <a:rPr lang="es-ES" sz="800" dirty="0" err="1"/>
              <a:t>Epub</a:t>
            </a:r>
            <a:r>
              <a:rPr lang="es-ES" sz="800" dirty="0"/>
              <a:t> 2012 Nov 29.</a:t>
            </a:r>
          </a:p>
        </p:txBody>
      </p:sp>
      <p:sp>
        <p:nvSpPr>
          <p:cNvPr id="21" name="CuadroTexto 20">
            <a:extLst>
              <a:ext uri="{FF2B5EF4-FFF2-40B4-BE49-F238E27FC236}">
                <a16:creationId xmlns:a16="http://schemas.microsoft.com/office/drawing/2014/main" id="{F59F2859-081A-45C7-E8AF-7A869C13BE10}"/>
              </a:ext>
            </a:extLst>
          </p:cNvPr>
          <p:cNvSpPr txBox="1"/>
          <p:nvPr/>
        </p:nvSpPr>
        <p:spPr>
          <a:xfrm>
            <a:off x="9665951" y="5502810"/>
            <a:ext cx="1747683" cy="338554"/>
          </a:xfrm>
          <a:prstGeom prst="rect">
            <a:avLst/>
          </a:prstGeom>
          <a:noFill/>
        </p:spPr>
        <p:txBody>
          <a:bodyPr wrap="square">
            <a:spAutoFit/>
          </a:bodyPr>
          <a:lstStyle/>
          <a:p>
            <a:r>
              <a:rPr lang="pt-BR" sz="800" dirty="0"/>
              <a:t>J </a:t>
            </a:r>
            <a:r>
              <a:rPr lang="pt-BR" sz="800" dirty="0" err="1"/>
              <a:t>Invest</a:t>
            </a:r>
            <a:r>
              <a:rPr lang="pt-BR" sz="800" dirty="0"/>
              <a:t> Dermatol. 2013 Mar;133(3):836-839. </a:t>
            </a:r>
            <a:endParaRPr lang="es-ES" sz="800" dirty="0"/>
          </a:p>
        </p:txBody>
      </p:sp>
      <p:sp>
        <p:nvSpPr>
          <p:cNvPr id="2" name="CuadroTexto 1">
            <a:extLst>
              <a:ext uri="{FF2B5EF4-FFF2-40B4-BE49-F238E27FC236}">
                <a16:creationId xmlns:a16="http://schemas.microsoft.com/office/drawing/2014/main" id="{AF3851A7-CBD5-5991-5BBE-F34D9F85CCFD}"/>
              </a:ext>
            </a:extLst>
          </p:cNvPr>
          <p:cNvSpPr txBox="1"/>
          <p:nvPr/>
        </p:nvSpPr>
        <p:spPr>
          <a:xfrm rot="16200000">
            <a:off x="11008698" y="3566837"/>
            <a:ext cx="1841500" cy="276999"/>
          </a:xfrm>
          <a:prstGeom prst="rect">
            <a:avLst/>
          </a:prstGeom>
          <a:noFill/>
        </p:spPr>
        <p:txBody>
          <a:bodyPr wrap="square">
            <a:spAutoFit/>
          </a:bodyPr>
          <a:lstStyle/>
          <a:p>
            <a:pPr algn="ctr"/>
            <a:r>
              <a:rPr lang="es-ES" sz="1200" b="0" i="0" dirty="0">
                <a:solidFill>
                  <a:schemeClr val="tx1">
                    <a:lumMod val="20000"/>
                    <a:lumOff val="80000"/>
                  </a:schemeClr>
                </a:solidFill>
                <a:effectLst/>
                <a:latin typeface="Arial" panose="020B0604020202020204" pitchFamily="34" charset="0"/>
              </a:rPr>
              <a:t>MA-ES-CRAT-2500006</a:t>
            </a:r>
            <a:endParaRPr lang="es-ES" sz="1200" dirty="0">
              <a:solidFill>
                <a:schemeClr val="tx1">
                  <a:lumMod val="20000"/>
                  <a:lumOff val="80000"/>
                </a:schemeClr>
              </a:solidFill>
            </a:endParaRPr>
          </a:p>
        </p:txBody>
      </p:sp>
      <p:pic>
        <p:nvPicPr>
          <p:cNvPr id="4" name="Imagen 3">
            <a:extLst>
              <a:ext uri="{FF2B5EF4-FFF2-40B4-BE49-F238E27FC236}">
                <a16:creationId xmlns:a16="http://schemas.microsoft.com/office/drawing/2014/main" id="{AD1F37F5-CDFF-65C7-0219-A71C72796630}"/>
              </a:ext>
            </a:extLst>
          </p:cNvPr>
          <p:cNvPicPr>
            <a:picLocks noChangeAspect="1"/>
          </p:cNvPicPr>
          <p:nvPr/>
        </p:nvPicPr>
        <p:blipFill>
          <a:blip r:embed="rId2"/>
          <a:stretch>
            <a:fillRect/>
          </a:stretch>
        </p:blipFill>
        <p:spPr>
          <a:xfrm>
            <a:off x="2115356" y="3448672"/>
            <a:ext cx="7550595" cy="2397760"/>
          </a:xfrm>
          <a:prstGeom prst="rect">
            <a:avLst/>
          </a:prstGeom>
        </p:spPr>
      </p:pic>
    </p:spTree>
    <p:extLst>
      <p:ext uri="{BB962C8B-B14F-4D97-AF65-F5344CB8AC3E}">
        <p14:creationId xmlns:p14="http://schemas.microsoft.com/office/powerpoint/2010/main" val="15068554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C36A6EC-01D4-DE61-02E3-C404017BD7FB}"/>
              </a:ext>
            </a:extLst>
          </p:cNvPr>
          <p:cNvPicPr>
            <a:picLocks noChangeAspect="1"/>
          </p:cNvPicPr>
          <p:nvPr/>
        </p:nvPicPr>
        <p:blipFill>
          <a:blip r:embed="rId2" cstate="screen">
            <a:extLst>
              <a:ext uri="{28A0092B-C50C-407E-A947-70E740481C1C}">
                <a14:useLocalDpi xmlns:a14="http://schemas.microsoft.com/office/drawing/2010/main"/>
              </a:ext>
            </a:extLst>
          </a:blip>
          <a:srcRect l="6344" t="16159" r="11230"/>
          <a:stretch>
            <a:fillRect/>
          </a:stretch>
        </p:blipFill>
        <p:spPr>
          <a:xfrm>
            <a:off x="6252841" y="2595707"/>
            <a:ext cx="4907026" cy="2611981"/>
          </a:xfrm>
          <a:prstGeom prst="rect">
            <a:avLst/>
          </a:prstGeom>
        </p:spPr>
      </p:pic>
      <p:sp>
        <p:nvSpPr>
          <p:cNvPr id="7" name="CuadroTexto 6">
            <a:extLst>
              <a:ext uri="{FF2B5EF4-FFF2-40B4-BE49-F238E27FC236}">
                <a16:creationId xmlns:a16="http://schemas.microsoft.com/office/drawing/2014/main" id="{A5E194CF-3B60-C0DA-7A95-A1AAF4F6A306}"/>
              </a:ext>
            </a:extLst>
          </p:cNvPr>
          <p:cNvSpPr txBox="1"/>
          <p:nvPr/>
        </p:nvSpPr>
        <p:spPr>
          <a:xfrm>
            <a:off x="6324746" y="5569694"/>
            <a:ext cx="4763217" cy="523220"/>
          </a:xfrm>
          <a:prstGeom prst="rect">
            <a:avLst/>
          </a:prstGeom>
          <a:noFill/>
        </p:spPr>
        <p:txBody>
          <a:bodyPr wrap="square">
            <a:spAutoFit/>
          </a:bodyPr>
          <a:lstStyle>
            <a:defPPr>
              <a:defRPr lang="es-ES"/>
            </a:defPPr>
            <a:lvl1pPr>
              <a:defRPr sz="1600">
                <a:solidFill>
                  <a:schemeClr val="accent1"/>
                </a:solidFill>
              </a:defRPr>
            </a:lvl1pPr>
          </a:lstStyle>
          <a:p>
            <a:pPr algn="ctr"/>
            <a:r>
              <a:rPr lang="es-ES" sz="1400" dirty="0"/>
              <a:t>Estos mediadores podrían promover la disfunción endotelial y la aterogénesis</a:t>
            </a:r>
            <a:r>
              <a:rPr lang="es-ES" sz="1400" baseline="30000" dirty="0"/>
              <a:t>1</a:t>
            </a:r>
            <a:r>
              <a:rPr lang="es-ES" sz="1400" dirty="0"/>
              <a:t>.</a:t>
            </a:r>
          </a:p>
        </p:txBody>
      </p:sp>
      <p:sp>
        <p:nvSpPr>
          <p:cNvPr id="9" name="CuadroTexto 8">
            <a:extLst>
              <a:ext uri="{FF2B5EF4-FFF2-40B4-BE49-F238E27FC236}">
                <a16:creationId xmlns:a16="http://schemas.microsoft.com/office/drawing/2014/main" id="{B61BCDC4-B144-8DDB-9C0B-A0930D3A276D}"/>
              </a:ext>
            </a:extLst>
          </p:cNvPr>
          <p:cNvSpPr txBox="1"/>
          <p:nvPr/>
        </p:nvSpPr>
        <p:spPr>
          <a:xfrm>
            <a:off x="2146300" y="6276117"/>
            <a:ext cx="8636000" cy="369332"/>
          </a:xfrm>
          <a:prstGeom prst="rect">
            <a:avLst/>
          </a:prstGeom>
          <a:solidFill>
            <a:schemeClr val="bg1"/>
          </a:solidFill>
        </p:spPr>
        <p:txBody>
          <a:bodyPr wrap="square">
            <a:spAutoFit/>
          </a:bodyPr>
          <a:lstStyle>
            <a:defPPr>
              <a:defRPr lang="es-ES"/>
            </a:defPPr>
            <a:lvl1pPr algn="ctr">
              <a:defRPr sz="900"/>
            </a:lvl1pPr>
          </a:lstStyle>
          <a:p>
            <a:r>
              <a:rPr lang="en-US" dirty="0"/>
              <a:t>1. </a:t>
            </a:r>
            <a:r>
              <a:rPr lang="en-US" dirty="0" err="1"/>
              <a:t>Bellinato</a:t>
            </a:r>
            <a:r>
              <a:rPr lang="en-US" dirty="0"/>
              <a:t> F, et al. Managing the Patient with Psoriasis and Metabolic Comorbidities. Am J Clin Dermatol. 2024 Jul;25(4):527-540. </a:t>
            </a:r>
            <a:r>
              <a:rPr lang="en-US" dirty="0" err="1"/>
              <a:t>doi</a:t>
            </a:r>
            <a:r>
              <a:rPr lang="en-US" dirty="0"/>
              <a:t>: 10.1007/s40257-024-00857-0. </a:t>
            </a:r>
            <a:r>
              <a:rPr lang="en-US" dirty="0" err="1"/>
              <a:t>Epub</a:t>
            </a:r>
            <a:r>
              <a:rPr lang="en-US" dirty="0"/>
              <a:t> 2024 May 15.</a:t>
            </a:r>
          </a:p>
        </p:txBody>
      </p:sp>
      <p:sp>
        <p:nvSpPr>
          <p:cNvPr id="2" name="Título 3">
            <a:extLst>
              <a:ext uri="{FF2B5EF4-FFF2-40B4-BE49-F238E27FC236}">
                <a16:creationId xmlns:a16="http://schemas.microsoft.com/office/drawing/2014/main" id="{656337BA-F243-39F5-BA7C-82C53695FE9E}"/>
              </a:ext>
            </a:extLst>
          </p:cNvPr>
          <p:cNvSpPr txBox="1">
            <a:spLocks/>
          </p:cNvSpPr>
          <p:nvPr/>
        </p:nvSpPr>
        <p:spPr>
          <a:xfrm>
            <a:off x="457200" y="242255"/>
            <a:ext cx="11347704" cy="865821"/>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2933" b="1" kern="1200" baseline="0">
                <a:solidFill>
                  <a:schemeClr val="accent1"/>
                </a:solidFill>
                <a:latin typeface="+mj-lt"/>
                <a:ea typeface="+mj-ea"/>
                <a:cs typeface="+mj-cs"/>
              </a:defRPr>
            </a:lvl1pPr>
          </a:lstStyle>
          <a:p>
            <a:pPr algn="ctr"/>
            <a:r>
              <a:rPr lang="es-ES_tradnl" sz="2800" dirty="0"/>
              <a:t>Mecanismos que aumentan el riesgo cardiovascular en psoriasis</a:t>
            </a:r>
            <a:endParaRPr lang="es-ES" sz="2800" dirty="0"/>
          </a:p>
        </p:txBody>
      </p:sp>
      <p:sp>
        <p:nvSpPr>
          <p:cNvPr id="3" name="Rectángulo 2">
            <a:extLst>
              <a:ext uri="{FF2B5EF4-FFF2-40B4-BE49-F238E27FC236}">
                <a16:creationId xmlns:a16="http://schemas.microsoft.com/office/drawing/2014/main" id="{B909867F-3F5E-DD01-CF81-5DD9BB9B7778}"/>
              </a:ext>
            </a:extLst>
          </p:cNvPr>
          <p:cNvSpPr/>
          <p:nvPr/>
        </p:nvSpPr>
        <p:spPr>
          <a:xfrm>
            <a:off x="457200" y="1108076"/>
            <a:ext cx="11347704" cy="5287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2000" b="1" dirty="0"/>
              <a:t>2. Comorbilidades de la psoriasis: El síndrome metabólico</a:t>
            </a:r>
            <a:endParaRPr lang="es-ES" sz="2000" b="1" dirty="0"/>
          </a:p>
        </p:txBody>
      </p:sp>
      <p:sp>
        <p:nvSpPr>
          <p:cNvPr id="6" name="CuadroTexto 5">
            <a:extLst>
              <a:ext uri="{FF2B5EF4-FFF2-40B4-BE49-F238E27FC236}">
                <a16:creationId xmlns:a16="http://schemas.microsoft.com/office/drawing/2014/main" id="{ADA24B84-895C-7704-EC40-16C1EF080F68}"/>
              </a:ext>
            </a:extLst>
          </p:cNvPr>
          <p:cNvSpPr txBox="1"/>
          <p:nvPr/>
        </p:nvSpPr>
        <p:spPr>
          <a:xfrm>
            <a:off x="6551799" y="1989644"/>
            <a:ext cx="4309110" cy="492443"/>
          </a:xfrm>
          <a:prstGeom prst="rect">
            <a:avLst/>
          </a:prstGeom>
          <a:noFill/>
        </p:spPr>
        <p:txBody>
          <a:bodyPr wrap="square">
            <a:spAutoFit/>
          </a:bodyPr>
          <a:lstStyle>
            <a:defPPr>
              <a:defRPr lang="es-ES"/>
            </a:defPPr>
            <a:lvl1pPr algn="ctr">
              <a:defRPr sz="1300" b="1">
                <a:solidFill>
                  <a:schemeClr val="tx1">
                    <a:lumMod val="50000"/>
                  </a:schemeClr>
                </a:solidFill>
              </a:defRPr>
            </a:lvl1pPr>
          </a:lstStyle>
          <a:p>
            <a:r>
              <a:rPr lang="es-ES" dirty="0"/>
              <a:t>Mediadores inflamatorios liberados de las lesiones psoriásicas en la circulación sistémica</a:t>
            </a:r>
            <a:r>
              <a:rPr lang="es-ES" baseline="30000" dirty="0"/>
              <a:t>1</a:t>
            </a:r>
          </a:p>
        </p:txBody>
      </p:sp>
      <p:sp>
        <p:nvSpPr>
          <p:cNvPr id="8" name="Título 1">
            <a:extLst>
              <a:ext uri="{FF2B5EF4-FFF2-40B4-BE49-F238E27FC236}">
                <a16:creationId xmlns:a16="http://schemas.microsoft.com/office/drawing/2014/main" id="{C8D3B73D-8EFF-E58D-8B1A-B34678D7B009}"/>
              </a:ext>
            </a:extLst>
          </p:cNvPr>
          <p:cNvSpPr txBox="1">
            <a:spLocks/>
          </p:cNvSpPr>
          <p:nvPr/>
        </p:nvSpPr>
        <p:spPr>
          <a:xfrm>
            <a:off x="1055194" y="1917681"/>
            <a:ext cx="3889611" cy="678026"/>
          </a:xfrm>
          <a:prstGeom prst="rect">
            <a:avLst/>
          </a:prstGeom>
        </p:spPr>
        <p:txBody>
          <a:bodyPr vert="horz" lIns="91440" tIns="45720" rIns="91440" bIns="45720" rtlCol="0" anchor="ctr">
            <a:normAutofit fontScale="97500"/>
          </a:bodyPr>
          <a:lstStyle>
            <a:lvl1pPr algn="l" defTabSz="914377" rtl="0" eaLnBrk="1" latinLnBrk="0" hangingPunct="1">
              <a:lnSpc>
                <a:spcPct val="90000"/>
              </a:lnSpc>
              <a:spcBef>
                <a:spcPct val="0"/>
              </a:spcBef>
              <a:buNone/>
              <a:defRPr sz="2933" b="1" kern="1200" baseline="0">
                <a:solidFill>
                  <a:schemeClr val="accent1"/>
                </a:solidFill>
                <a:latin typeface="+mj-lt"/>
                <a:ea typeface="+mj-ea"/>
                <a:cs typeface="+mj-cs"/>
              </a:defRPr>
            </a:lvl1pPr>
          </a:lstStyle>
          <a:p>
            <a:r>
              <a:rPr lang="es-ES_tradnl" sz="2000" dirty="0"/>
              <a:t>Factores Inflamatorios</a:t>
            </a:r>
            <a:endParaRPr lang="es-ES" sz="2000" dirty="0"/>
          </a:p>
        </p:txBody>
      </p:sp>
      <p:sp>
        <p:nvSpPr>
          <p:cNvPr id="10" name="CuadroTexto 9">
            <a:extLst>
              <a:ext uri="{FF2B5EF4-FFF2-40B4-BE49-F238E27FC236}">
                <a16:creationId xmlns:a16="http://schemas.microsoft.com/office/drawing/2014/main" id="{EB477ECE-6088-E603-9C0D-547A7CF3C08A}"/>
              </a:ext>
            </a:extLst>
          </p:cNvPr>
          <p:cNvSpPr txBox="1"/>
          <p:nvPr/>
        </p:nvSpPr>
        <p:spPr>
          <a:xfrm>
            <a:off x="1055194" y="2705205"/>
            <a:ext cx="4447609" cy="954107"/>
          </a:xfrm>
          <a:prstGeom prst="rect">
            <a:avLst/>
          </a:prstGeom>
          <a:noFill/>
        </p:spPr>
        <p:txBody>
          <a:bodyPr wrap="square">
            <a:spAutoFit/>
          </a:bodyPr>
          <a:lstStyle>
            <a:defPPr>
              <a:defRPr lang="es-ES"/>
            </a:defPPr>
            <a:lvl1pPr algn="just">
              <a:defRPr sz="1400">
                <a:solidFill>
                  <a:schemeClr val="accent1"/>
                </a:solidFill>
              </a:defRPr>
            </a:lvl1pPr>
          </a:lstStyle>
          <a:p>
            <a:r>
              <a:rPr lang="es-ES" dirty="0"/>
              <a:t>Existe una comunicación cruzada entre las placas psoriásicas, el hígado, el tejido adiposo y el musculo esquelético que implica diferentes factores inflamatorios</a:t>
            </a:r>
            <a:r>
              <a:rPr lang="es-ES" baseline="30000" dirty="0"/>
              <a:t>1</a:t>
            </a:r>
            <a:r>
              <a:rPr lang="es-ES" dirty="0"/>
              <a:t>.</a:t>
            </a:r>
          </a:p>
        </p:txBody>
      </p:sp>
      <p:sp>
        <p:nvSpPr>
          <p:cNvPr id="11" name="CuadroTexto 10">
            <a:extLst>
              <a:ext uri="{FF2B5EF4-FFF2-40B4-BE49-F238E27FC236}">
                <a16:creationId xmlns:a16="http://schemas.microsoft.com/office/drawing/2014/main" id="{5E189962-D3F0-2D2D-525B-CC92A65028FB}"/>
              </a:ext>
            </a:extLst>
          </p:cNvPr>
          <p:cNvSpPr txBox="1"/>
          <p:nvPr/>
        </p:nvSpPr>
        <p:spPr>
          <a:xfrm>
            <a:off x="1055194" y="3858392"/>
            <a:ext cx="4447609" cy="1815882"/>
          </a:xfrm>
          <a:prstGeom prst="rect">
            <a:avLst/>
          </a:prstGeom>
          <a:noFill/>
        </p:spPr>
        <p:txBody>
          <a:bodyPr wrap="square">
            <a:spAutoFit/>
          </a:bodyPr>
          <a:lstStyle>
            <a:defPPr>
              <a:defRPr lang="es-ES"/>
            </a:defPPr>
            <a:lvl1pPr algn="just">
              <a:defRPr sz="1400">
                <a:solidFill>
                  <a:schemeClr val="accent1"/>
                </a:solidFill>
              </a:defRPr>
            </a:lvl1pPr>
          </a:lstStyle>
          <a:p>
            <a:r>
              <a:rPr lang="es-ES" dirty="0"/>
              <a:t>Estos mediadores inflamatorios pueden</a:t>
            </a:r>
            <a:r>
              <a:rPr lang="es-ES" baseline="30000" dirty="0"/>
              <a:t>1</a:t>
            </a:r>
            <a:r>
              <a:rPr lang="es-ES" dirty="0"/>
              <a:t>:</a:t>
            </a:r>
          </a:p>
          <a:p>
            <a:endParaRPr lang="es-ES" dirty="0"/>
          </a:p>
          <a:p>
            <a:pPr marL="285750" indent="-285750">
              <a:buFontTx/>
              <a:buChar char="-"/>
            </a:pPr>
            <a:r>
              <a:rPr lang="es-ES" dirty="0"/>
              <a:t>Estimular la producción de homocisteína y proteína C reactiva (PCR) en el hígado</a:t>
            </a:r>
          </a:p>
          <a:p>
            <a:pPr marL="285750" indent="-285750">
              <a:buFontTx/>
              <a:buChar char="-"/>
            </a:pPr>
            <a:r>
              <a:rPr lang="es-ES" dirty="0"/>
              <a:t>Provocar la producción de leptina, resistina y c-LDL en el tejido adiposo, y</a:t>
            </a:r>
          </a:p>
          <a:p>
            <a:pPr marL="285750" indent="-285750">
              <a:buFontTx/>
              <a:buChar char="-"/>
            </a:pPr>
            <a:r>
              <a:rPr lang="es-ES" dirty="0"/>
              <a:t>Promover la resistencia a la insulina en el músculo esquelético</a:t>
            </a:r>
          </a:p>
        </p:txBody>
      </p:sp>
      <p:sp>
        <p:nvSpPr>
          <p:cNvPr id="13" name="CuadroTexto 12">
            <a:extLst>
              <a:ext uri="{FF2B5EF4-FFF2-40B4-BE49-F238E27FC236}">
                <a16:creationId xmlns:a16="http://schemas.microsoft.com/office/drawing/2014/main" id="{731327DD-F922-771E-2842-9610E43E1B07}"/>
              </a:ext>
            </a:extLst>
          </p:cNvPr>
          <p:cNvSpPr txBox="1"/>
          <p:nvPr/>
        </p:nvSpPr>
        <p:spPr>
          <a:xfrm>
            <a:off x="7566783" y="5272870"/>
            <a:ext cx="2279142" cy="215444"/>
          </a:xfrm>
          <a:prstGeom prst="rect">
            <a:avLst/>
          </a:prstGeom>
          <a:noFill/>
        </p:spPr>
        <p:txBody>
          <a:bodyPr wrap="square">
            <a:spAutoFit/>
          </a:bodyPr>
          <a:lstStyle/>
          <a:p>
            <a:r>
              <a:rPr lang="de-DE" sz="800" dirty="0"/>
              <a:t>Am J </a:t>
            </a:r>
            <a:r>
              <a:rPr lang="de-DE" sz="800" dirty="0" err="1"/>
              <a:t>Clin</a:t>
            </a:r>
            <a:r>
              <a:rPr lang="de-DE" sz="800" dirty="0"/>
              <a:t> </a:t>
            </a:r>
            <a:r>
              <a:rPr lang="de-DE" sz="800" dirty="0" err="1"/>
              <a:t>Dermatol</a:t>
            </a:r>
            <a:r>
              <a:rPr lang="de-DE" sz="800" dirty="0"/>
              <a:t>. 2024 Jul;25(4):527-540. </a:t>
            </a:r>
            <a:endParaRPr lang="es-ES" sz="800" dirty="0"/>
          </a:p>
        </p:txBody>
      </p:sp>
      <p:sp>
        <p:nvSpPr>
          <p:cNvPr id="4" name="CuadroTexto 3">
            <a:extLst>
              <a:ext uri="{FF2B5EF4-FFF2-40B4-BE49-F238E27FC236}">
                <a16:creationId xmlns:a16="http://schemas.microsoft.com/office/drawing/2014/main" id="{B0BA9A15-33FA-DD93-F1FF-D04285D76E0E}"/>
              </a:ext>
            </a:extLst>
          </p:cNvPr>
          <p:cNvSpPr txBox="1"/>
          <p:nvPr/>
        </p:nvSpPr>
        <p:spPr>
          <a:xfrm rot="16200000">
            <a:off x="11008698" y="3566837"/>
            <a:ext cx="1841500" cy="276999"/>
          </a:xfrm>
          <a:prstGeom prst="rect">
            <a:avLst/>
          </a:prstGeom>
          <a:noFill/>
        </p:spPr>
        <p:txBody>
          <a:bodyPr wrap="square">
            <a:spAutoFit/>
          </a:bodyPr>
          <a:lstStyle/>
          <a:p>
            <a:pPr algn="ctr"/>
            <a:r>
              <a:rPr lang="es-ES" sz="1200" b="0" i="0" dirty="0">
                <a:solidFill>
                  <a:schemeClr val="tx1">
                    <a:lumMod val="20000"/>
                    <a:lumOff val="80000"/>
                  </a:schemeClr>
                </a:solidFill>
                <a:effectLst/>
                <a:latin typeface="Arial" panose="020B0604020202020204" pitchFamily="34" charset="0"/>
              </a:rPr>
              <a:t>MA-ES-CRAT-2500006</a:t>
            </a:r>
            <a:endParaRPr lang="es-ES" sz="1200" dirty="0">
              <a:solidFill>
                <a:schemeClr val="tx1">
                  <a:lumMod val="20000"/>
                  <a:lumOff val="80000"/>
                </a:schemeClr>
              </a:solidFill>
            </a:endParaRPr>
          </a:p>
        </p:txBody>
      </p:sp>
    </p:spTree>
    <p:extLst>
      <p:ext uri="{BB962C8B-B14F-4D97-AF65-F5344CB8AC3E}">
        <p14:creationId xmlns:p14="http://schemas.microsoft.com/office/powerpoint/2010/main" val="2940688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AB555-D434-E81C-F6D7-1B2029B62B8D}"/>
            </a:ext>
          </a:extLst>
        </p:cNvPr>
        <p:cNvGrpSpPr/>
        <p:nvPr/>
      </p:nvGrpSpPr>
      <p:grpSpPr>
        <a:xfrm>
          <a:off x="0" y="0"/>
          <a:ext cx="0" cy="0"/>
          <a:chOff x="0" y="0"/>
          <a:chExt cx="0" cy="0"/>
        </a:xfrm>
      </p:grpSpPr>
      <p:sp>
        <p:nvSpPr>
          <p:cNvPr id="2" name="Título 3">
            <a:extLst>
              <a:ext uri="{FF2B5EF4-FFF2-40B4-BE49-F238E27FC236}">
                <a16:creationId xmlns:a16="http://schemas.microsoft.com/office/drawing/2014/main" id="{864DE767-8489-9D28-C9EB-A55CC39229D6}"/>
              </a:ext>
            </a:extLst>
          </p:cNvPr>
          <p:cNvSpPr txBox="1">
            <a:spLocks/>
          </p:cNvSpPr>
          <p:nvPr/>
        </p:nvSpPr>
        <p:spPr>
          <a:xfrm>
            <a:off x="457200" y="242255"/>
            <a:ext cx="11347704" cy="865821"/>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2933" b="1" kern="1200" baseline="0">
                <a:solidFill>
                  <a:schemeClr val="accent1"/>
                </a:solidFill>
                <a:latin typeface="+mj-lt"/>
                <a:ea typeface="+mj-ea"/>
                <a:cs typeface="+mj-cs"/>
              </a:defRPr>
            </a:lvl1pPr>
          </a:lstStyle>
          <a:p>
            <a:pPr algn="ctr"/>
            <a:r>
              <a:rPr lang="es-ES_tradnl" sz="2800" dirty="0"/>
              <a:t>Mecanismos que aumentan el riesgo cardiovascular en psoriasis</a:t>
            </a:r>
            <a:endParaRPr lang="es-ES" sz="2800" dirty="0"/>
          </a:p>
        </p:txBody>
      </p:sp>
      <p:sp>
        <p:nvSpPr>
          <p:cNvPr id="5" name="Rectángulo 4">
            <a:extLst>
              <a:ext uri="{FF2B5EF4-FFF2-40B4-BE49-F238E27FC236}">
                <a16:creationId xmlns:a16="http://schemas.microsoft.com/office/drawing/2014/main" id="{3D936E6F-56DA-DCDF-31B0-CCB8E720F704}"/>
              </a:ext>
            </a:extLst>
          </p:cNvPr>
          <p:cNvSpPr/>
          <p:nvPr/>
        </p:nvSpPr>
        <p:spPr>
          <a:xfrm>
            <a:off x="457200" y="1108076"/>
            <a:ext cx="11347704" cy="5287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2000" b="1" dirty="0"/>
              <a:t>2. Comorbilidades de la psoriasis: El síndrome metabólico</a:t>
            </a:r>
            <a:endParaRPr lang="es-ES" sz="2000" b="1" dirty="0"/>
          </a:p>
        </p:txBody>
      </p:sp>
      <p:sp>
        <p:nvSpPr>
          <p:cNvPr id="7" name="Título 1">
            <a:extLst>
              <a:ext uri="{FF2B5EF4-FFF2-40B4-BE49-F238E27FC236}">
                <a16:creationId xmlns:a16="http://schemas.microsoft.com/office/drawing/2014/main" id="{49E889FD-A238-3452-877D-C4EDA32D5792}"/>
              </a:ext>
            </a:extLst>
          </p:cNvPr>
          <p:cNvSpPr txBox="1">
            <a:spLocks/>
          </p:cNvSpPr>
          <p:nvPr/>
        </p:nvSpPr>
        <p:spPr>
          <a:xfrm>
            <a:off x="771600" y="2097271"/>
            <a:ext cx="3889611" cy="678026"/>
          </a:xfrm>
          <a:prstGeom prst="rect">
            <a:avLst/>
          </a:prstGeom>
        </p:spPr>
        <p:txBody>
          <a:bodyPr vert="horz" lIns="91440" tIns="45720" rIns="91440" bIns="45720" rtlCol="0" anchor="ctr">
            <a:normAutofit fontScale="97500"/>
          </a:bodyPr>
          <a:lstStyle>
            <a:lvl1pPr algn="l" defTabSz="914377" rtl="0" eaLnBrk="1" latinLnBrk="0" hangingPunct="1">
              <a:lnSpc>
                <a:spcPct val="90000"/>
              </a:lnSpc>
              <a:spcBef>
                <a:spcPct val="0"/>
              </a:spcBef>
              <a:buNone/>
              <a:defRPr sz="2933" b="1" kern="1200" baseline="0">
                <a:solidFill>
                  <a:schemeClr val="accent1"/>
                </a:solidFill>
                <a:latin typeface="+mj-lt"/>
                <a:ea typeface="+mj-ea"/>
                <a:cs typeface="+mj-cs"/>
              </a:defRPr>
            </a:lvl1pPr>
          </a:lstStyle>
          <a:p>
            <a:r>
              <a:rPr lang="es-ES_tradnl" sz="2000" dirty="0"/>
              <a:t>Factores Inflamatorios</a:t>
            </a:r>
            <a:endParaRPr lang="es-ES" sz="2000" dirty="0"/>
          </a:p>
        </p:txBody>
      </p:sp>
      <p:grpSp>
        <p:nvGrpSpPr>
          <p:cNvPr id="13" name="Grupo 12">
            <a:extLst>
              <a:ext uri="{FF2B5EF4-FFF2-40B4-BE49-F238E27FC236}">
                <a16:creationId xmlns:a16="http://schemas.microsoft.com/office/drawing/2014/main" id="{0B58F42D-A3BD-AA9F-6509-1923D0D4046F}"/>
              </a:ext>
            </a:extLst>
          </p:cNvPr>
          <p:cNvGrpSpPr/>
          <p:nvPr/>
        </p:nvGrpSpPr>
        <p:grpSpPr>
          <a:xfrm>
            <a:off x="5596127" y="2219163"/>
            <a:ext cx="5866003" cy="3612829"/>
            <a:chOff x="4786976" y="1828542"/>
            <a:chExt cx="6540824" cy="3712722"/>
          </a:xfrm>
        </p:grpSpPr>
        <p:pic>
          <p:nvPicPr>
            <p:cNvPr id="8" name="Imagen 7">
              <a:extLst>
                <a:ext uri="{FF2B5EF4-FFF2-40B4-BE49-F238E27FC236}">
                  <a16:creationId xmlns:a16="http://schemas.microsoft.com/office/drawing/2014/main" id="{654F238E-6DD4-AA55-AD3C-BC32835E9E8C}"/>
                </a:ext>
              </a:extLst>
            </p:cNvPr>
            <p:cNvPicPr>
              <a:picLocks noChangeAspect="1"/>
            </p:cNvPicPr>
            <p:nvPr/>
          </p:nvPicPr>
          <p:blipFill>
            <a:blip r:embed="rId3"/>
            <a:srcRect b="26544"/>
            <a:stretch>
              <a:fillRect/>
            </a:stretch>
          </p:blipFill>
          <p:spPr>
            <a:xfrm>
              <a:off x="5015576" y="1828542"/>
              <a:ext cx="6312224" cy="3694434"/>
            </a:xfrm>
            <a:prstGeom prst="rect">
              <a:avLst/>
            </a:prstGeom>
          </p:spPr>
        </p:pic>
        <p:pic>
          <p:nvPicPr>
            <p:cNvPr id="9" name="Imagen 8">
              <a:extLst>
                <a:ext uri="{FF2B5EF4-FFF2-40B4-BE49-F238E27FC236}">
                  <a16:creationId xmlns:a16="http://schemas.microsoft.com/office/drawing/2014/main" id="{B717B2B1-1A0C-BE21-B4DD-DA1EFF9063CE}"/>
                </a:ext>
              </a:extLst>
            </p:cNvPr>
            <p:cNvPicPr>
              <a:picLocks noChangeAspect="1"/>
            </p:cNvPicPr>
            <p:nvPr/>
          </p:nvPicPr>
          <p:blipFill>
            <a:blip r:embed="rId3"/>
            <a:srcRect t="87591" r="73371"/>
            <a:stretch>
              <a:fillRect/>
            </a:stretch>
          </p:blipFill>
          <p:spPr>
            <a:xfrm>
              <a:off x="4786976" y="2653745"/>
              <a:ext cx="1680880" cy="624106"/>
            </a:xfrm>
            <a:prstGeom prst="rect">
              <a:avLst/>
            </a:prstGeom>
          </p:spPr>
        </p:pic>
        <p:pic>
          <p:nvPicPr>
            <p:cNvPr id="10" name="Imagen 9">
              <a:extLst>
                <a:ext uri="{FF2B5EF4-FFF2-40B4-BE49-F238E27FC236}">
                  <a16:creationId xmlns:a16="http://schemas.microsoft.com/office/drawing/2014/main" id="{57538A1C-051E-F183-0379-F91883537F7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421676" y="3424026"/>
              <a:ext cx="411480" cy="919245"/>
            </a:xfrm>
            <a:prstGeom prst="rect">
              <a:avLst/>
            </a:prstGeom>
          </p:spPr>
        </p:pic>
        <p:sp>
          <p:nvSpPr>
            <p:cNvPr id="11" name="Rectángulo 10">
              <a:extLst>
                <a:ext uri="{FF2B5EF4-FFF2-40B4-BE49-F238E27FC236}">
                  <a16:creationId xmlns:a16="http://schemas.microsoft.com/office/drawing/2014/main" id="{443CCBFE-19CE-C10B-C22B-E9691DE7E817}"/>
                </a:ext>
              </a:extLst>
            </p:cNvPr>
            <p:cNvSpPr/>
            <p:nvPr/>
          </p:nvSpPr>
          <p:spPr>
            <a:xfrm>
              <a:off x="5375956" y="5294376"/>
              <a:ext cx="878540" cy="2468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Imagen 11">
              <a:extLst>
                <a:ext uri="{FF2B5EF4-FFF2-40B4-BE49-F238E27FC236}">
                  <a16:creationId xmlns:a16="http://schemas.microsoft.com/office/drawing/2014/main" id="{1E2265E1-553E-7EE6-C85F-056A206CA900}"/>
                </a:ext>
              </a:extLst>
            </p:cNvPr>
            <p:cNvPicPr>
              <a:picLocks noChangeAspect="1"/>
            </p:cNvPicPr>
            <p:nvPr/>
          </p:nvPicPr>
          <p:blipFill>
            <a:blip r:embed="rId3"/>
            <a:srcRect l="75882" t="55518" r="18613" b="33937"/>
            <a:stretch>
              <a:fillRect/>
            </a:stretch>
          </p:blipFill>
          <p:spPr>
            <a:xfrm>
              <a:off x="6467856" y="2700622"/>
              <a:ext cx="347472" cy="530352"/>
            </a:xfrm>
            <a:prstGeom prst="rect">
              <a:avLst/>
            </a:prstGeom>
          </p:spPr>
        </p:pic>
      </p:grpSp>
      <p:sp>
        <p:nvSpPr>
          <p:cNvPr id="15" name="CuadroTexto 14">
            <a:extLst>
              <a:ext uri="{FF2B5EF4-FFF2-40B4-BE49-F238E27FC236}">
                <a16:creationId xmlns:a16="http://schemas.microsoft.com/office/drawing/2014/main" id="{8232BA3B-37DE-23A9-A4F1-1D1AFE83FCC2}"/>
              </a:ext>
            </a:extLst>
          </p:cNvPr>
          <p:cNvSpPr txBox="1"/>
          <p:nvPr/>
        </p:nvSpPr>
        <p:spPr>
          <a:xfrm>
            <a:off x="2145252" y="6363725"/>
            <a:ext cx="8906256" cy="215444"/>
          </a:xfrm>
          <a:prstGeom prst="rect">
            <a:avLst/>
          </a:prstGeom>
          <a:solidFill>
            <a:schemeClr val="bg1"/>
          </a:solidFill>
        </p:spPr>
        <p:txBody>
          <a:bodyPr wrap="square">
            <a:spAutoFit/>
          </a:bodyPr>
          <a:lstStyle>
            <a:defPPr>
              <a:defRPr lang="es-ES"/>
            </a:defPPr>
            <a:lvl1pPr algn="ctr">
              <a:defRPr sz="800" b="1"/>
            </a:lvl1pPr>
          </a:lstStyle>
          <a:p>
            <a:r>
              <a:rPr lang="es-ES" b="0" dirty="0"/>
              <a:t>1. Lynch M, et al. </a:t>
            </a:r>
            <a:r>
              <a:rPr lang="es-ES" b="0" dirty="0" err="1"/>
              <a:t>Adipokines</a:t>
            </a:r>
            <a:r>
              <a:rPr lang="es-ES" b="0" dirty="0"/>
              <a:t>, psoriasis, </a:t>
            </a:r>
            <a:r>
              <a:rPr lang="es-ES" b="0" dirty="0" err="1"/>
              <a:t>systemic</a:t>
            </a:r>
            <a:r>
              <a:rPr lang="es-ES" b="0" dirty="0"/>
              <a:t> </a:t>
            </a:r>
            <a:r>
              <a:rPr lang="es-ES" b="0" dirty="0" err="1"/>
              <a:t>inflammation</a:t>
            </a:r>
            <a:r>
              <a:rPr lang="es-ES" b="0" dirty="0"/>
              <a:t>, and </a:t>
            </a:r>
            <a:r>
              <a:rPr lang="es-ES" b="0" dirty="0" err="1"/>
              <a:t>endothelial</a:t>
            </a:r>
            <a:r>
              <a:rPr lang="es-ES" b="0" dirty="0"/>
              <a:t> </a:t>
            </a:r>
            <a:r>
              <a:rPr lang="es-ES" b="0" dirty="0" err="1"/>
              <a:t>dysfunction</a:t>
            </a:r>
            <a:r>
              <a:rPr lang="es-ES" b="0" dirty="0"/>
              <a:t>. </a:t>
            </a:r>
            <a:r>
              <a:rPr lang="es-ES" b="0" dirty="0" err="1"/>
              <a:t>Int</a:t>
            </a:r>
            <a:r>
              <a:rPr lang="es-ES" b="0" dirty="0"/>
              <a:t> J </a:t>
            </a:r>
            <a:r>
              <a:rPr lang="es-ES" b="0" dirty="0" err="1"/>
              <a:t>Dermatol</a:t>
            </a:r>
            <a:r>
              <a:rPr lang="es-ES" b="0" dirty="0"/>
              <a:t>. 2017 Nov;56(11):1103-1118. </a:t>
            </a:r>
            <a:r>
              <a:rPr lang="es-ES" b="0" dirty="0" err="1"/>
              <a:t>doi</a:t>
            </a:r>
            <a:r>
              <a:rPr lang="es-ES" b="0" dirty="0"/>
              <a:t>: 10.1111/ijd.13699. </a:t>
            </a:r>
            <a:r>
              <a:rPr lang="es-ES" b="0" dirty="0" err="1"/>
              <a:t>Epub</a:t>
            </a:r>
            <a:r>
              <a:rPr lang="es-ES" b="0" dirty="0"/>
              <a:t> 2017 </a:t>
            </a:r>
            <a:r>
              <a:rPr lang="es-ES" b="0" dirty="0" err="1"/>
              <a:t>Aug</a:t>
            </a:r>
            <a:r>
              <a:rPr lang="es-ES" b="0" dirty="0"/>
              <a:t> 1.</a:t>
            </a:r>
          </a:p>
        </p:txBody>
      </p:sp>
      <p:sp>
        <p:nvSpPr>
          <p:cNvPr id="17" name="CuadroTexto 16">
            <a:extLst>
              <a:ext uri="{FF2B5EF4-FFF2-40B4-BE49-F238E27FC236}">
                <a16:creationId xmlns:a16="http://schemas.microsoft.com/office/drawing/2014/main" id="{4AB439B4-EBAF-8A54-5842-91A7ED48DD1B}"/>
              </a:ext>
            </a:extLst>
          </p:cNvPr>
          <p:cNvSpPr txBox="1"/>
          <p:nvPr/>
        </p:nvSpPr>
        <p:spPr>
          <a:xfrm>
            <a:off x="9287419" y="5642202"/>
            <a:ext cx="2379726" cy="215444"/>
          </a:xfrm>
          <a:prstGeom prst="rect">
            <a:avLst/>
          </a:prstGeom>
          <a:noFill/>
        </p:spPr>
        <p:txBody>
          <a:bodyPr wrap="square">
            <a:spAutoFit/>
          </a:bodyPr>
          <a:lstStyle/>
          <a:p>
            <a:r>
              <a:rPr lang="es-ES" sz="800" b="0" dirty="0" err="1"/>
              <a:t>Int</a:t>
            </a:r>
            <a:r>
              <a:rPr lang="es-ES" sz="800" b="0" dirty="0"/>
              <a:t> J </a:t>
            </a:r>
            <a:r>
              <a:rPr lang="es-ES" sz="800" b="0" dirty="0" err="1"/>
              <a:t>Dermatol</a:t>
            </a:r>
            <a:r>
              <a:rPr lang="es-ES" sz="800" b="0" dirty="0"/>
              <a:t>. 2017 Nov;56(11):1103-1118. </a:t>
            </a:r>
            <a:endParaRPr lang="es-ES" sz="800" dirty="0"/>
          </a:p>
        </p:txBody>
      </p:sp>
      <p:sp>
        <p:nvSpPr>
          <p:cNvPr id="18" name="CuadroTexto 17">
            <a:extLst>
              <a:ext uri="{FF2B5EF4-FFF2-40B4-BE49-F238E27FC236}">
                <a16:creationId xmlns:a16="http://schemas.microsoft.com/office/drawing/2014/main" id="{ED8372BE-6FE7-9FA6-0BFF-E3A9C8CE1961}"/>
              </a:ext>
            </a:extLst>
          </p:cNvPr>
          <p:cNvSpPr txBox="1"/>
          <p:nvPr/>
        </p:nvSpPr>
        <p:spPr>
          <a:xfrm>
            <a:off x="6131052" y="1926775"/>
            <a:ext cx="4682001" cy="292388"/>
          </a:xfrm>
          <a:prstGeom prst="rect">
            <a:avLst/>
          </a:prstGeom>
          <a:noFill/>
        </p:spPr>
        <p:txBody>
          <a:bodyPr wrap="square">
            <a:spAutoFit/>
          </a:bodyPr>
          <a:lstStyle/>
          <a:p>
            <a:pPr algn="ctr"/>
            <a:r>
              <a:rPr lang="es-ES" sz="1300" b="1" dirty="0">
                <a:solidFill>
                  <a:schemeClr val="tx1">
                    <a:lumMod val="50000"/>
                  </a:schemeClr>
                </a:solidFill>
              </a:rPr>
              <a:t>Adipocinas, psoriasis y riesgo cardiovascular</a:t>
            </a:r>
            <a:r>
              <a:rPr lang="es-ES" sz="1300" b="1" baseline="30000" dirty="0">
                <a:solidFill>
                  <a:schemeClr val="tx1">
                    <a:lumMod val="50000"/>
                  </a:schemeClr>
                </a:solidFill>
              </a:rPr>
              <a:t>1</a:t>
            </a:r>
          </a:p>
        </p:txBody>
      </p:sp>
      <p:sp>
        <p:nvSpPr>
          <p:cNvPr id="20" name="CuadroTexto 19">
            <a:extLst>
              <a:ext uri="{FF2B5EF4-FFF2-40B4-BE49-F238E27FC236}">
                <a16:creationId xmlns:a16="http://schemas.microsoft.com/office/drawing/2014/main" id="{BDAED7E4-91A4-99EB-BEEA-04E3F486E5E2}"/>
              </a:ext>
            </a:extLst>
          </p:cNvPr>
          <p:cNvSpPr txBox="1"/>
          <p:nvPr/>
        </p:nvSpPr>
        <p:spPr>
          <a:xfrm>
            <a:off x="771601" y="2875560"/>
            <a:ext cx="4447609" cy="954107"/>
          </a:xfrm>
          <a:prstGeom prst="rect">
            <a:avLst/>
          </a:prstGeom>
          <a:noFill/>
        </p:spPr>
        <p:txBody>
          <a:bodyPr wrap="square">
            <a:spAutoFit/>
          </a:bodyPr>
          <a:lstStyle>
            <a:defPPr>
              <a:defRPr lang="es-ES"/>
            </a:defPPr>
            <a:lvl1pPr algn="just">
              <a:defRPr sz="1400">
                <a:solidFill>
                  <a:schemeClr val="accent1"/>
                </a:solidFill>
              </a:defRPr>
            </a:lvl1pPr>
          </a:lstStyle>
          <a:p>
            <a:r>
              <a:rPr lang="es-ES" dirty="0"/>
              <a:t>Las adipocinas son citoquinas secretadas por el tejido adiposo capaces de regular el metabolismo de la glucosa, los lípidos y la insulina, así como la inflamación</a:t>
            </a:r>
            <a:r>
              <a:rPr lang="es-ES" baseline="30000" dirty="0"/>
              <a:t>1</a:t>
            </a:r>
            <a:r>
              <a:rPr lang="es-ES" dirty="0"/>
              <a:t>.</a:t>
            </a:r>
          </a:p>
        </p:txBody>
      </p:sp>
      <p:sp>
        <p:nvSpPr>
          <p:cNvPr id="22" name="CuadroTexto 21">
            <a:extLst>
              <a:ext uri="{FF2B5EF4-FFF2-40B4-BE49-F238E27FC236}">
                <a16:creationId xmlns:a16="http://schemas.microsoft.com/office/drawing/2014/main" id="{DE0C62B5-03B4-D950-EA1A-2E2864664D01}"/>
              </a:ext>
            </a:extLst>
          </p:cNvPr>
          <p:cNvSpPr txBox="1"/>
          <p:nvPr/>
        </p:nvSpPr>
        <p:spPr>
          <a:xfrm>
            <a:off x="771600" y="4105848"/>
            <a:ext cx="4447609" cy="1477328"/>
          </a:xfrm>
          <a:prstGeom prst="rect">
            <a:avLst/>
          </a:prstGeom>
          <a:noFill/>
        </p:spPr>
        <p:txBody>
          <a:bodyPr wrap="square">
            <a:spAutoFit/>
          </a:bodyPr>
          <a:lstStyle>
            <a:defPPr>
              <a:defRPr lang="es-ES"/>
            </a:defPPr>
            <a:lvl1pPr algn="just">
              <a:defRPr sz="1400">
                <a:solidFill>
                  <a:schemeClr val="accent1"/>
                </a:solidFill>
              </a:defRPr>
            </a:lvl1pPr>
          </a:lstStyle>
          <a:p>
            <a:r>
              <a:rPr lang="es-ES" dirty="0"/>
              <a:t>Dado que los pacientes con psoriasis tienen:</a:t>
            </a:r>
          </a:p>
          <a:p>
            <a:endParaRPr lang="es-ES" sz="900" dirty="0"/>
          </a:p>
          <a:p>
            <a:pPr marL="285750" indent="-285750">
              <a:buFontTx/>
              <a:buChar char="-"/>
            </a:pPr>
            <a:r>
              <a:rPr lang="es-ES" dirty="0"/>
              <a:t>Inflamación elevada, y</a:t>
            </a:r>
          </a:p>
          <a:p>
            <a:pPr marL="285750" indent="-285750">
              <a:buFontTx/>
              <a:buChar char="-"/>
            </a:pPr>
            <a:r>
              <a:rPr lang="es-ES" dirty="0"/>
              <a:t>más probabilidades de tener sobrepeso/ obesidad, </a:t>
            </a:r>
          </a:p>
          <a:p>
            <a:endParaRPr lang="es-ES" sz="900" dirty="0"/>
          </a:p>
          <a:p>
            <a:r>
              <a:rPr lang="es-ES" dirty="0"/>
              <a:t>las alteraciones en los niveles de adipocinas pueden contribuir al desarrollo de trastornos metabólicos</a:t>
            </a:r>
            <a:r>
              <a:rPr lang="es-ES" baseline="30000" dirty="0"/>
              <a:t>1</a:t>
            </a:r>
            <a:r>
              <a:rPr lang="es-ES" dirty="0"/>
              <a:t>.</a:t>
            </a:r>
          </a:p>
        </p:txBody>
      </p:sp>
      <p:sp>
        <p:nvSpPr>
          <p:cNvPr id="3" name="CuadroTexto 2">
            <a:extLst>
              <a:ext uri="{FF2B5EF4-FFF2-40B4-BE49-F238E27FC236}">
                <a16:creationId xmlns:a16="http://schemas.microsoft.com/office/drawing/2014/main" id="{8CB300F5-AC8C-B754-1579-CC890C37DC18}"/>
              </a:ext>
            </a:extLst>
          </p:cNvPr>
          <p:cNvSpPr txBox="1"/>
          <p:nvPr/>
        </p:nvSpPr>
        <p:spPr>
          <a:xfrm rot="16200000">
            <a:off x="11008698" y="3566837"/>
            <a:ext cx="1841500" cy="276999"/>
          </a:xfrm>
          <a:prstGeom prst="rect">
            <a:avLst/>
          </a:prstGeom>
          <a:noFill/>
        </p:spPr>
        <p:txBody>
          <a:bodyPr wrap="square">
            <a:spAutoFit/>
          </a:bodyPr>
          <a:lstStyle/>
          <a:p>
            <a:pPr algn="ctr"/>
            <a:r>
              <a:rPr lang="es-ES" sz="1200" b="0" i="0" dirty="0">
                <a:solidFill>
                  <a:schemeClr val="tx1">
                    <a:lumMod val="20000"/>
                    <a:lumOff val="80000"/>
                  </a:schemeClr>
                </a:solidFill>
                <a:effectLst/>
                <a:latin typeface="Arial" panose="020B0604020202020204" pitchFamily="34" charset="0"/>
              </a:rPr>
              <a:t>MA-ES-CRAT-2500006</a:t>
            </a:r>
            <a:endParaRPr lang="es-ES" sz="1200" dirty="0">
              <a:solidFill>
                <a:schemeClr val="tx1">
                  <a:lumMod val="20000"/>
                  <a:lumOff val="80000"/>
                </a:schemeClr>
              </a:solidFill>
            </a:endParaRPr>
          </a:p>
        </p:txBody>
      </p:sp>
    </p:spTree>
    <p:extLst>
      <p:ext uri="{BB962C8B-B14F-4D97-AF65-F5344CB8AC3E}">
        <p14:creationId xmlns:p14="http://schemas.microsoft.com/office/powerpoint/2010/main" val="8795575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E37334C9-2642-CDC2-4B3D-FA256CE9DE80}"/>
              </a:ext>
            </a:extLst>
          </p:cNvPr>
          <p:cNvSpPr txBox="1"/>
          <p:nvPr/>
        </p:nvSpPr>
        <p:spPr>
          <a:xfrm>
            <a:off x="6270752" y="2860048"/>
            <a:ext cx="4465320" cy="523220"/>
          </a:xfrm>
          <a:prstGeom prst="rect">
            <a:avLst/>
          </a:prstGeom>
          <a:noFill/>
        </p:spPr>
        <p:txBody>
          <a:bodyPr wrap="square">
            <a:spAutoFit/>
          </a:bodyPr>
          <a:lstStyle>
            <a:defPPr>
              <a:defRPr lang="es-ES"/>
            </a:defPPr>
            <a:lvl1pPr algn="just">
              <a:defRPr sz="1400">
                <a:solidFill>
                  <a:schemeClr val="accent1"/>
                </a:solidFill>
              </a:defRPr>
            </a:lvl1pPr>
          </a:lstStyle>
          <a:p>
            <a:r>
              <a:rPr lang="en-US" dirty="0"/>
              <a:t>1. La </a:t>
            </a:r>
            <a:r>
              <a:rPr lang="en-US" dirty="0" err="1"/>
              <a:t>obesidad</a:t>
            </a:r>
            <a:r>
              <a:rPr lang="en-US" dirty="0"/>
              <a:t> </a:t>
            </a:r>
            <a:r>
              <a:rPr lang="en-US" dirty="0" err="1"/>
              <a:t>aumenta</a:t>
            </a:r>
            <a:r>
              <a:rPr lang="en-US" dirty="0"/>
              <a:t> de forma </a:t>
            </a:r>
            <a:r>
              <a:rPr lang="en-US" dirty="0" err="1"/>
              <a:t>proporcional</a:t>
            </a:r>
            <a:r>
              <a:rPr lang="en-US" dirty="0"/>
              <a:t> a la </a:t>
            </a:r>
            <a:r>
              <a:rPr lang="en-US" dirty="0" err="1"/>
              <a:t>severidad</a:t>
            </a:r>
            <a:r>
              <a:rPr lang="en-US" dirty="0"/>
              <a:t> de la psoriasis</a:t>
            </a:r>
            <a:r>
              <a:rPr lang="en-US" baseline="30000" dirty="0"/>
              <a:t>2</a:t>
            </a:r>
            <a:r>
              <a:rPr lang="en-US" dirty="0"/>
              <a:t>. </a:t>
            </a:r>
            <a:endParaRPr lang="es-ES" dirty="0"/>
          </a:p>
        </p:txBody>
      </p:sp>
      <p:pic>
        <p:nvPicPr>
          <p:cNvPr id="7" name="Imagen 6">
            <a:extLst>
              <a:ext uri="{FF2B5EF4-FFF2-40B4-BE49-F238E27FC236}">
                <a16:creationId xmlns:a16="http://schemas.microsoft.com/office/drawing/2014/main" id="{A60DE8FB-7B35-D7AB-CCCA-F17F3240AF9E}"/>
              </a:ext>
            </a:extLst>
          </p:cNvPr>
          <p:cNvPicPr>
            <a:picLocks noChangeAspect="1"/>
          </p:cNvPicPr>
          <p:nvPr/>
        </p:nvPicPr>
        <p:blipFill>
          <a:blip r:embed="rId2"/>
          <a:srcRect b="4977"/>
          <a:stretch>
            <a:fillRect/>
          </a:stretch>
        </p:blipFill>
        <p:spPr>
          <a:xfrm>
            <a:off x="1195346" y="2307492"/>
            <a:ext cx="4011580" cy="4114873"/>
          </a:xfrm>
          <a:prstGeom prst="rect">
            <a:avLst/>
          </a:prstGeom>
        </p:spPr>
      </p:pic>
      <p:sp>
        <p:nvSpPr>
          <p:cNvPr id="9" name="CuadroTexto 8">
            <a:extLst>
              <a:ext uri="{FF2B5EF4-FFF2-40B4-BE49-F238E27FC236}">
                <a16:creationId xmlns:a16="http://schemas.microsoft.com/office/drawing/2014/main" id="{E8C8A21E-6F1D-46EA-87EF-F024B104D346}"/>
              </a:ext>
            </a:extLst>
          </p:cNvPr>
          <p:cNvSpPr txBox="1"/>
          <p:nvPr/>
        </p:nvSpPr>
        <p:spPr>
          <a:xfrm>
            <a:off x="6096000" y="5661638"/>
            <a:ext cx="5778500" cy="954107"/>
          </a:xfrm>
          <a:prstGeom prst="rect">
            <a:avLst/>
          </a:prstGeom>
          <a:solidFill>
            <a:schemeClr val="bg1"/>
          </a:solidFill>
        </p:spPr>
        <p:txBody>
          <a:bodyPr wrap="square">
            <a:spAutoFit/>
          </a:bodyPr>
          <a:lstStyle>
            <a:defPPr>
              <a:defRPr lang="es-ES"/>
            </a:defPPr>
            <a:lvl1pPr algn="ctr">
              <a:defRPr sz="900"/>
            </a:lvl1pPr>
          </a:lstStyle>
          <a:p>
            <a:pPr algn="just"/>
            <a:r>
              <a:rPr lang="es-ES" sz="800" b="1" dirty="0"/>
              <a:t>1</a:t>
            </a:r>
            <a:r>
              <a:rPr lang="es-ES" sz="800" dirty="0"/>
              <a:t>. </a:t>
            </a:r>
            <a:r>
              <a:rPr lang="es-ES" sz="800" dirty="0" err="1"/>
              <a:t>Burshtein</a:t>
            </a:r>
            <a:r>
              <a:rPr lang="es-ES" sz="800" dirty="0"/>
              <a:t> J, et al. </a:t>
            </a:r>
            <a:r>
              <a:rPr lang="es-ES" sz="800" dirty="0" err="1"/>
              <a:t>The</a:t>
            </a:r>
            <a:r>
              <a:rPr lang="es-ES" sz="800" dirty="0"/>
              <a:t> </a:t>
            </a:r>
            <a:r>
              <a:rPr lang="es-ES" sz="800" dirty="0" err="1"/>
              <a:t>association</a:t>
            </a:r>
            <a:r>
              <a:rPr lang="es-ES" sz="800" dirty="0"/>
              <a:t> </a:t>
            </a:r>
            <a:r>
              <a:rPr lang="es-ES" sz="800" dirty="0" err="1"/>
              <a:t>between</a:t>
            </a:r>
            <a:r>
              <a:rPr lang="es-ES" sz="800" dirty="0"/>
              <a:t> </a:t>
            </a:r>
            <a:r>
              <a:rPr lang="es-ES" sz="800" dirty="0" err="1"/>
              <a:t>obesity</a:t>
            </a:r>
            <a:r>
              <a:rPr lang="es-ES" sz="800" dirty="0"/>
              <a:t> and </a:t>
            </a:r>
            <a:r>
              <a:rPr lang="es-ES" sz="800" dirty="0" err="1"/>
              <a:t>efficacy</a:t>
            </a:r>
            <a:r>
              <a:rPr lang="es-ES" sz="800" dirty="0"/>
              <a:t> </a:t>
            </a:r>
            <a:r>
              <a:rPr lang="es-ES" sz="800" dirty="0" err="1"/>
              <a:t>of</a:t>
            </a:r>
            <a:r>
              <a:rPr lang="es-ES" sz="800" dirty="0"/>
              <a:t> psoriasis </a:t>
            </a:r>
            <a:r>
              <a:rPr lang="es-ES" sz="800" dirty="0" err="1"/>
              <a:t>therapies</a:t>
            </a:r>
            <a:r>
              <a:rPr lang="es-ES" sz="800" dirty="0"/>
              <a:t>: </a:t>
            </a:r>
            <a:r>
              <a:rPr lang="es-ES" sz="800" dirty="0" err="1"/>
              <a:t>An</a:t>
            </a:r>
            <a:r>
              <a:rPr lang="es-ES" sz="800" dirty="0"/>
              <a:t> </a:t>
            </a:r>
            <a:r>
              <a:rPr lang="es-ES" sz="800" dirty="0" err="1"/>
              <a:t>expert</a:t>
            </a:r>
            <a:r>
              <a:rPr lang="es-ES" sz="800" dirty="0"/>
              <a:t> </a:t>
            </a:r>
            <a:r>
              <a:rPr lang="es-ES" sz="800" dirty="0" err="1"/>
              <a:t>consensus</a:t>
            </a:r>
            <a:r>
              <a:rPr lang="es-ES" sz="800" dirty="0"/>
              <a:t> panel. J Am Acad </a:t>
            </a:r>
            <a:r>
              <a:rPr lang="es-ES" sz="800" dirty="0" err="1"/>
              <a:t>Dermatol</a:t>
            </a:r>
            <a:r>
              <a:rPr lang="es-ES" sz="800" dirty="0"/>
              <a:t>. 2025 Apr;92(4):807-815. </a:t>
            </a:r>
            <a:r>
              <a:rPr lang="es-ES" sz="800" dirty="0" err="1"/>
              <a:t>doi</a:t>
            </a:r>
            <a:r>
              <a:rPr lang="es-ES" sz="800" dirty="0"/>
              <a:t>: 10.1016/j.jaad.2024.12.016. </a:t>
            </a:r>
            <a:r>
              <a:rPr lang="es-ES" sz="800" b="1" dirty="0"/>
              <a:t>2</a:t>
            </a:r>
            <a:r>
              <a:rPr lang="es-ES" sz="800" dirty="0"/>
              <a:t>. </a:t>
            </a:r>
            <a:r>
              <a:rPr lang="es-ES" sz="800" dirty="0" err="1"/>
              <a:t>Rivers</a:t>
            </a:r>
            <a:r>
              <a:rPr lang="es-ES" sz="800" dirty="0"/>
              <a:t> JP, et al. Visceral </a:t>
            </a:r>
            <a:r>
              <a:rPr lang="es-ES" sz="800" dirty="0" err="1"/>
              <a:t>Adiposity</a:t>
            </a:r>
            <a:r>
              <a:rPr lang="es-ES" sz="800" dirty="0"/>
              <a:t> in Psoriasis </a:t>
            </a:r>
            <a:r>
              <a:rPr lang="es-ES" sz="800" dirty="0" err="1"/>
              <a:t>is</a:t>
            </a:r>
            <a:r>
              <a:rPr lang="es-ES" sz="800" dirty="0"/>
              <a:t> </a:t>
            </a:r>
            <a:r>
              <a:rPr lang="es-ES" sz="800" dirty="0" err="1"/>
              <a:t>Associated</a:t>
            </a:r>
            <a:r>
              <a:rPr lang="es-ES" sz="800" dirty="0"/>
              <a:t> </a:t>
            </a:r>
            <a:r>
              <a:rPr lang="es-ES" sz="800" dirty="0" err="1"/>
              <a:t>With</a:t>
            </a:r>
            <a:r>
              <a:rPr lang="es-ES" sz="800" dirty="0"/>
              <a:t> Vascular </a:t>
            </a:r>
            <a:r>
              <a:rPr lang="es-ES" sz="800" dirty="0" err="1"/>
              <a:t>Inflammation</a:t>
            </a:r>
            <a:r>
              <a:rPr lang="es-ES" sz="800" dirty="0"/>
              <a:t> </a:t>
            </a:r>
            <a:r>
              <a:rPr lang="es-ES" sz="800" dirty="0" err="1"/>
              <a:t>by</a:t>
            </a:r>
            <a:r>
              <a:rPr lang="es-ES" sz="800" dirty="0"/>
              <a:t> 18F-Fluorodeoxyglucose </a:t>
            </a:r>
            <a:r>
              <a:rPr lang="es-ES" sz="800" dirty="0" err="1"/>
              <a:t>Positron-Emission</a:t>
            </a:r>
            <a:r>
              <a:rPr lang="es-ES" sz="800" dirty="0"/>
              <a:t> </a:t>
            </a:r>
            <a:r>
              <a:rPr lang="es-ES" sz="800" dirty="0" err="1"/>
              <a:t>Tomography</a:t>
            </a:r>
            <a:r>
              <a:rPr lang="es-ES" sz="800" dirty="0"/>
              <a:t>/</a:t>
            </a:r>
            <a:r>
              <a:rPr lang="es-ES" sz="800" dirty="0" err="1"/>
              <a:t>Computed</a:t>
            </a:r>
            <a:r>
              <a:rPr lang="es-ES" sz="800" dirty="0"/>
              <a:t> </a:t>
            </a:r>
            <a:r>
              <a:rPr lang="es-ES" sz="800" dirty="0" err="1"/>
              <a:t>Tomography</a:t>
            </a:r>
            <a:r>
              <a:rPr lang="es-ES" sz="800" dirty="0"/>
              <a:t> </a:t>
            </a:r>
            <a:r>
              <a:rPr lang="es-ES" sz="800" dirty="0" err="1"/>
              <a:t>Beyond</a:t>
            </a:r>
            <a:r>
              <a:rPr lang="es-ES" sz="800" dirty="0"/>
              <a:t> </a:t>
            </a:r>
            <a:r>
              <a:rPr lang="es-ES" sz="800" dirty="0" err="1"/>
              <a:t>Cardiometabolic</a:t>
            </a:r>
            <a:r>
              <a:rPr lang="es-ES" sz="800" dirty="0"/>
              <a:t> </a:t>
            </a:r>
            <a:r>
              <a:rPr lang="es-ES" sz="800" dirty="0" err="1"/>
              <a:t>Disease</a:t>
            </a:r>
            <a:r>
              <a:rPr lang="es-ES" sz="800" dirty="0"/>
              <a:t> </a:t>
            </a:r>
            <a:r>
              <a:rPr lang="es-ES" sz="800" dirty="0" err="1"/>
              <a:t>Risk</a:t>
            </a:r>
            <a:r>
              <a:rPr lang="es-ES" sz="800" dirty="0"/>
              <a:t> </a:t>
            </a:r>
            <a:r>
              <a:rPr lang="es-ES" sz="800" dirty="0" err="1"/>
              <a:t>Factors</a:t>
            </a:r>
            <a:r>
              <a:rPr lang="es-ES" sz="800" dirty="0"/>
              <a:t> in </a:t>
            </a:r>
            <a:r>
              <a:rPr lang="es-ES" sz="800" dirty="0" err="1"/>
              <a:t>an</a:t>
            </a:r>
            <a:r>
              <a:rPr lang="es-ES" sz="800" dirty="0"/>
              <a:t> </a:t>
            </a:r>
            <a:r>
              <a:rPr lang="es-ES" sz="800" dirty="0" err="1"/>
              <a:t>Observational</a:t>
            </a:r>
            <a:r>
              <a:rPr lang="es-ES" sz="800" dirty="0"/>
              <a:t> </a:t>
            </a:r>
            <a:r>
              <a:rPr lang="es-ES" sz="800" dirty="0" err="1"/>
              <a:t>Cohort</a:t>
            </a:r>
            <a:r>
              <a:rPr lang="es-ES" sz="800" dirty="0"/>
              <a:t> </a:t>
            </a:r>
            <a:r>
              <a:rPr lang="es-ES" sz="800" dirty="0" err="1"/>
              <a:t>Study</a:t>
            </a:r>
            <a:r>
              <a:rPr lang="es-ES" sz="800" dirty="0"/>
              <a:t>. JACC </a:t>
            </a:r>
            <a:r>
              <a:rPr lang="es-ES" sz="800" dirty="0" err="1"/>
              <a:t>Cardiovasc</a:t>
            </a:r>
            <a:r>
              <a:rPr lang="es-ES" sz="800" dirty="0"/>
              <a:t> </a:t>
            </a:r>
            <a:r>
              <a:rPr lang="es-ES" sz="800" dirty="0" err="1"/>
              <a:t>Imaging</a:t>
            </a:r>
            <a:r>
              <a:rPr lang="es-ES" sz="800" dirty="0"/>
              <a:t>. 2018 Feb;11(2 Pt 2):349-357. </a:t>
            </a:r>
            <a:r>
              <a:rPr lang="es-ES" sz="800" dirty="0" err="1"/>
              <a:t>doi</a:t>
            </a:r>
            <a:r>
              <a:rPr lang="es-ES" sz="800" dirty="0"/>
              <a:t>: 10.1016/j.jcmg.2017.08.014. </a:t>
            </a:r>
            <a:r>
              <a:rPr lang="es-ES" sz="800" b="1" dirty="0"/>
              <a:t>3</a:t>
            </a:r>
            <a:r>
              <a:rPr lang="es-ES" sz="800" dirty="0"/>
              <a:t>. </a:t>
            </a:r>
            <a:r>
              <a:rPr lang="en-US" sz="800" dirty="0"/>
              <a:t>Jensen P. et al. Long-term effects of weight reduction on the severity of psoriasis in a cohort derived from a randomized trial: a prospective observational follow-up study. Am J Clin </a:t>
            </a:r>
            <a:r>
              <a:rPr lang="en-US" sz="800" dirty="0" err="1"/>
              <a:t>Nutr</a:t>
            </a:r>
            <a:r>
              <a:rPr lang="en-US" sz="800" dirty="0"/>
              <a:t>. 2016 Aug;104(2):259-65. </a:t>
            </a:r>
            <a:r>
              <a:rPr lang="en-US" sz="800" dirty="0" err="1"/>
              <a:t>doi</a:t>
            </a:r>
            <a:r>
              <a:rPr lang="en-US" sz="800" dirty="0"/>
              <a:t>: 10.3945/ajcn.115.125849. </a:t>
            </a:r>
            <a:r>
              <a:rPr lang="en-US" sz="800" dirty="0" err="1"/>
              <a:t>Epub</a:t>
            </a:r>
            <a:r>
              <a:rPr lang="en-US" sz="800" dirty="0"/>
              <a:t> 2016 Jun 22.</a:t>
            </a:r>
            <a:endParaRPr lang="es-ES" sz="800" dirty="0"/>
          </a:p>
        </p:txBody>
      </p:sp>
      <p:sp>
        <p:nvSpPr>
          <p:cNvPr id="6" name="Título 3">
            <a:extLst>
              <a:ext uri="{FF2B5EF4-FFF2-40B4-BE49-F238E27FC236}">
                <a16:creationId xmlns:a16="http://schemas.microsoft.com/office/drawing/2014/main" id="{503A5D8D-E8B1-F5AC-15F3-09D2011784DE}"/>
              </a:ext>
            </a:extLst>
          </p:cNvPr>
          <p:cNvSpPr txBox="1">
            <a:spLocks/>
          </p:cNvSpPr>
          <p:nvPr/>
        </p:nvSpPr>
        <p:spPr>
          <a:xfrm>
            <a:off x="457200" y="242255"/>
            <a:ext cx="11347704" cy="865821"/>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2933" b="1" kern="1200" baseline="0">
                <a:solidFill>
                  <a:schemeClr val="accent1"/>
                </a:solidFill>
                <a:latin typeface="+mj-lt"/>
                <a:ea typeface="+mj-ea"/>
                <a:cs typeface="+mj-cs"/>
              </a:defRPr>
            </a:lvl1pPr>
          </a:lstStyle>
          <a:p>
            <a:pPr algn="ctr"/>
            <a:r>
              <a:rPr lang="es-ES_tradnl" sz="2800" dirty="0"/>
              <a:t>Mecanismos que aumentan el riesgo cardiovascular en psoriasis</a:t>
            </a:r>
            <a:endParaRPr lang="es-ES" sz="2800" dirty="0"/>
          </a:p>
        </p:txBody>
      </p:sp>
      <p:sp>
        <p:nvSpPr>
          <p:cNvPr id="8" name="Rectángulo 7">
            <a:extLst>
              <a:ext uri="{FF2B5EF4-FFF2-40B4-BE49-F238E27FC236}">
                <a16:creationId xmlns:a16="http://schemas.microsoft.com/office/drawing/2014/main" id="{FA80FE3D-F0E6-8753-1043-D4DF3DDF7915}"/>
              </a:ext>
            </a:extLst>
          </p:cNvPr>
          <p:cNvSpPr/>
          <p:nvPr/>
        </p:nvSpPr>
        <p:spPr>
          <a:xfrm>
            <a:off x="457200" y="1108076"/>
            <a:ext cx="11347704" cy="5287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2000" b="1" dirty="0"/>
              <a:t>2. Comorbilidades de la psoriasis: La obesidad</a:t>
            </a:r>
            <a:endParaRPr lang="es-ES" sz="2000" b="1" dirty="0"/>
          </a:p>
        </p:txBody>
      </p:sp>
      <p:sp>
        <p:nvSpPr>
          <p:cNvPr id="10" name="CuadroTexto 9">
            <a:extLst>
              <a:ext uri="{FF2B5EF4-FFF2-40B4-BE49-F238E27FC236}">
                <a16:creationId xmlns:a16="http://schemas.microsoft.com/office/drawing/2014/main" id="{6DD4F0D0-FA87-0C6C-F59C-167239158724}"/>
              </a:ext>
            </a:extLst>
          </p:cNvPr>
          <p:cNvSpPr txBox="1"/>
          <p:nvPr/>
        </p:nvSpPr>
        <p:spPr>
          <a:xfrm>
            <a:off x="533856" y="1755512"/>
            <a:ext cx="10932720" cy="307777"/>
          </a:xfrm>
          <a:prstGeom prst="rect">
            <a:avLst/>
          </a:prstGeom>
          <a:noFill/>
        </p:spPr>
        <p:txBody>
          <a:bodyPr wrap="square">
            <a:spAutoFit/>
          </a:bodyPr>
          <a:lstStyle>
            <a:defPPr>
              <a:defRPr lang="es-ES"/>
            </a:defPPr>
            <a:lvl1pPr algn="just">
              <a:defRPr sz="1400">
                <a:solidFill>
                  <a:schemeClr val="accent1"/>
                </a:solidFill>
              </a:defRPr>
            </a:lvl1pPr>
          </a:lstStyle>
          <a:p>
            <a:pPr algn="ctr"/>
            <a:r>
              <a:rPr lang="es-ES" dirty="0"/>
              <a:t>La asociación entre la psoriasis y la obesidad está bien establecida y documentada en varios documentos de consenso</a:t>
            </a:r>
            <a:r>
              <a:rPr lang="es-ES" baseline="30000" dirty="0"/>
              <a:t>1</a:t>
            </a:r>
            <a:r>
              <a:rPr lang="es-ES" dirty="0"/>
              <a:t>.</a:t>
            </a:r>
          </a:p>
        </p:txBody>
      </p:sp>
      <p:sp>
        <p:nvSpPr>
          <p:cNvPr id="13" name="CuadroTexto 12">
            <a:extLst>
              <a:ext uri="{FF2B5EF4-FFF2-40B4-BE49-F238E27FC236}">
                <a16:creationId xmlns:a16="http://schemas.microsoft.com/office/drawing/2014/main" id="{4902F847-1203-B64A-8148-970F76DA04A3}"/>
              </a:ext>
            </a:extLst>
          </p:cNvPr>
          <p:cNvSpPr txBox="1"/>
          <p:nvPr/>
        </p:nvSpPr>
        <p:spPr>
          <a:xfrm>
            <a:off x="2014298" y="6451124"/>
            <a:ext cx="2361438" cy="215444"/>
          </a:xfrm>
          <a:prstGeom prst="rect">
            <a:avLst/>
          </a:prstGeom>
          <a:solidFill>
            <a:schemeClr val="bg1"/>
          </a:solidFill>
        </p:spPr>
        <p:txBody>
          <a:bodyPr wrap="square">
            <a:spAutoFit/>
          </a:bodyPr>
          <a:lstStyle/>
          <a:p>
            <a:r>
              <a:rPr lang="es-ES" sz="800" dirty="0"/>
              <a:t>J Am Acad </a:t>
            </a:r>
            <a:r>
              <a:rPr lang="es-ES" sz="800" dirty="0" err="1"/>
              <a:t>Dermatol</a:t>
            </a:r>
            <a:r>
              <a:rPr lang="es-ES" sz="800" dirty="0"/>
              <a:t>. 2025 Apr;92(4):807-815. </a:t>
            </a:r>
          </a:p>
        </p:txBody>
      </p:sp>
      <p:sp>
        <p:nvSpPr>
          <p:cNvPr id="17" name="CuadroTexto 16">
            <a:extLst>
              <a:ext uri="{FF2B5EF4-FFF2-40B4-BE49-F238E27FC236}">
                <a16:creationId xmlns:a16="http://schemas.microsoft.com/office/drawing/2014/main" id="{6480BE23-BEAB-882A-5293-81EEB493655A}"/>
              </a:ext>
            </a:extLst>
          </p:cNvPr>
          <p:cNvSpPr txBox="1"/>
          <p:nvPr/>
        </p:nvSpPr>
        <p:spPr>
          <a:xfrm>
            <a:off x="6235700" y="2392688"/>
            <a:ext cx="4465321" cy="307777"/>
          </a:xfrm>
          <a:prstGeom prst="rect">
            <a:avLst/>
          </a:prstGeom>
          <a:noFill/>
        </p:spPr>
        <p:txBody>
          <a:bodyPr wrap="square">
            <a:spAutoFit/>
          </a:bodyPr>
          <a:lstStyle>
            <a:defPPr>
              <a:defRPr lang="es-ES"/>
            </a:defPPr>
            <a:lvl1pPr algn="just">
              <a:defRPr sz="1400">
                <a:solidFill>
                  <a:schemeClr val="accent1"/>
                </a:solidFill>
              </a:defRPr>
            </a:lvl1pPr>
          </a:lstStyle>
          <a:p>
            <a:r>
              <a:rPr lang="en-US" dirty="0"/>
              <a:t>Es </a:t>
            </a:r>
            <a:r>
              <a:rPr lang="en-US" dirty="0" err="1"/>
              <a:t>importante</a:t>
            </a:r>
            <a:r>
              <a:rPr lang="en-US" dirty="0"/>
              <a:t> </a:t>
            </a:r>
            <a:r>
              <a:rPr lang="en-US" dirty="0" err="1"/>
              <a:t>destacar</a:t>
            </a:r>
            <a:r>
              <a:rPr lang="en-US" dirty="0"/>
              <a:t> que:</a:t>
            </a:r>
            <a:endParaRPr lang="es-ES" dirty="0"/>
          </a:p>
        </p:txBody>
      </p:sp>
      <p:sp>
        <p:nvSpPr>
          <p:cNvPr id="18" name="CuadroTexto 17">
            <a:extLst>
              <a:ext uri="{FF2B5EF4-FFF2-40B4-BE49-F238E27FC236}">
                <a16:creationId xmlns:a16="http://schemas.microsoft.com/office/drawing/2014/main" id="{AC596F04-8CA7-BBBB-6664-0A8731B30A3F}"/>
              </a:ext>
            </a:extLst>
          </p:cNvPr>
          <p:cNvSpPr txBox="1"/>
          <p:nvPr/>
        </p:nvSpPr>
        <p:spPr>
          <a:xfrm>
            <a:off x="6305804" y="3557534"/>
            <a:ext cx="4430267" cy="523220"/>
          </a:xfrm>
          <a:prstGeom prst="rect">
            <a:avLst/>
          </a:prstGeom>
          <a:noFill/>
        </p:spPr>
        <p:txBody>
          <a:bodyPr wrap="square">
            <a:spAutoFit/>
          </a:bodyPr>
          <a:lstStyle>
            <a:defPPr>
              <a:defRPr lang="es-ES"/>
            </a:defPPr>
            <a:lvl1pPr algn="just">
              <a:defRPr sz="1400">
                <a:solidFill>
                  <a:schemeClr val="accent1"/>
                </a:solidFill>
              </a:defRPr>
            </a:lvl1pPr>
          </a:lstStyle>
          <a:p>
            <a:r>
              <a:rPr lang="en-US" dirty="0"/>
              <a:t>2. La </a:t>
            </a:r>
            <a:r>
              <a:rPr lang="en-US" dirty="0" err="1"/>
              <a:t>obesidad</a:t>
            </a:r>
            <a:r>
              <a:rPr lang="en-US" dirty="0"/>
              <a:t> </a:t>
            </a:r>
            <a:r>
              <a:rPr lang="en-US" dirty="0" err="1"/>
              <a:t>puede</a:t>
            </a:r>
            <a:r>
              <a:rPr lang="en-US" dirty="0"/>
              <a:t> reducer la </a:t>
            </a:r>
            <a:r>
              <a:rPr lang="en-US" dirty="0" err="1"/>
              <a:t>eficacia</a:t>
            </a:r>
            <a:r>
              <a:rPr lang="en-US" dirty="0"/>
              <a:t> del </a:t>
            </a:r>
            <a:r>
              <a:rPr lang="en-US" dirty="0" err="1"/>
              <a:t>tratamiento</a:t>
            </a:r>
            <a:r>
              <a:rPr lang="en-US" dirty="0"/>
              <a:t> de la psoriasis con biológicos</a:t>
            </a:r>
            <a:r>
              <a:rPr lang="en-US" baseline="30000" dirty="0"/>
              <a:t>1</a:t>
            </a:r>
            <a:r>
              <a:rPr lang="en-US" dirty="0"/>
              <a:t>. </a:t>
            </a:r>
            <a:endParaRPr lang="es-ES" dirty="0"/>
          </a:p>
        </p:txBody>
      </p:sp>
      <p:sp>
        <p:nvSpPr>
          <p:cNvPr id="19" name="CuadroTexto 18">
            <a:extLst>
              <a:ext uri="{FF2B5EF4-FFF2-40B4-BE49-F238E27FC236}">
                <a16:creationId xmlns:a16="http://schemas.microsoft.com/office/drawing/2014/main" id="{FB967671-C3F0-273F-6356-41E38031F392}"/>
              </a:ext>
            </a:extLst>
          </p:cNvPr>
          <p:cNvSpPr txBox="1"/>
          <p:nvPr/>
        </p:nvSpPr>
        <p:spPr>
          <a:xfrm>
            <a:off x="6305804" y="4255020"/>
            <a:ext cx="4430267" cy="954107"/>
          </a:xfrm>
          <a:prstGeom prst="rect">
            <a:avLst/>
          </a:prstGeom>
          <a:solidFill>
            <a:schemeClr val="bg1"/>
          </a:solidFill>
        </p:spPr>
        <p:txBody>
          <a:bodyPr wrap="square">
            <a:spAutoFit/>
          </a:bodyPr>
          <a:lstStyle>
            <a:defPPr>
              <a:defRPr lang="es-ES"/>
            </a:defPPr>
            <a:lvl1pPr algn="just">
              <a:defRPr sz="1400">
                <a:solidFill>
                  <a:schemeClr val="accent1"/>
                </a:solidFill>
              </a:defRPr>
            </a:lvl1pPr>
          </a:lstStyle>
          <a:p>
            <a:r>
              <a:rPr lang="es-ES" dirty="0"/>
              <a:t>3. El tratamiento con una dieta de baja energía, y la resultante  pérdida de peso está asociado a una mejora en el Índice de Área y Severidad de la Psoriasis (PASI)</a:t>
            </a:r>
            <a:r>
              <a:rPr lang="es-ES" baseline="30000" dirty="0"/>
              <a:t>3</a:t>
            </a:r>
            <a:r>
              <a:rPr lang="es-ES" dirty="0"/>
              <a:t>. </a:t>
            </a:r>
          </a:p>
        </p:txBody>
      </p:sp>
      <p:sp>
        <p:nvSpPr>
          <p:cNvPr id="2" name="CuadroTexto 1">
            <a:extLst>
              <a:ext uri="{FF2B5EF4-FFF2-40B4-BE49-F238E27FC236}">
                <a16:creationId xmlns:a16="http://schemas.microsoft.com/office/drawing/2014/main" id="{41BE5218-3E34-D14E-50B0-9BE1DA66D518}"/>
              </a:ext>
            </a:extLst>
          </p:cNvPr>
          <p:cNvSpPr txBox="1"/>
          <p:nvPr/>
        </p:nvSpPr>
        <p:spPr>
          <a:xfrm rot="16200000">
            <a:off x="11008698" y="3566837"/>
            <a:ext cx="1841500" cy="276999"/>
          </a:xfrm>
          <a:prstGeom prst="rect">
            <a:avLst/>
          </a:prstGeom>
          <a:noFill/>
        </p:spPr>
        <p:txBody>
          <a:bodyPr wrap="square">
            <a:spAutoFit/>
          </a:bodyPr>
          <a:lstStyle/>
          <a:p>
            <a:pPr algn="ctr"/>
            <a:r>
              <a:rPr lang="es-ES" sz="1200" b="0" i="0" dirty="0">
                <a:solidFill>
                  <a:schemeClr val="tx1">
                    <a:lumMod val="20000"/>
                    <a:lumOff val="80000"/>
                  </a:schemeClr>
                </a:solidFill>
                <a:effectLst/>
                <a:latin typeface="Arial" panose="020B0604020202020204" pitchFamily="34" charset="0"/>
              </a:rPr>
              <a:t>MA-ES-CRAT-2500006</a:t>
            </a:r>
            <a:endParaRPr lang="es-ES" sz="1200" dirty="0">
              <a:solidFill>
                <a:schemeClr val="tx1">
                  <a:lumMod val="20000"/>
                  <a:lumOff val="80000"/>
                </a:schemeClr>
              </a:solidFill>
            </a:endParaRPr>
          </a:p>
        </p:txBody>
      </p:sp>
    </p:spTree>
    <p:extLst>
      <p:ext uri="{BB962C8B-B14F-4D97-AF65-F5344CB8AC3E}">
        <p14:creationId xmlns:p14="http://schemas.microsoft.com/office/powerpoint/2010/main" val="6828369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36762-D21A-2E48-F3B8-4EBBB6765779}"/>
            </a:ext>
          </a:extLst>
        </p:cNvPr>
        <p:cNvGrpSpPr/>
        <p:nvPr/>
      </p:nvGrpSpPr>
      <p:grpSpPr>
        <a:xfrm>
          <a:off x="0" y="0"/>
          <a:ext cx="0" cy="0"/>
          <a:chOff x="0" y="0"/>
          <a:chExt cx="0" cy="0"/>
        </a:xfrm>
      </p:grpSpPr>
      <p:sp>
        <p:nvSpPr>
          <p:cNvPr id="5" name="Título 3">
            <a:extLst>
              <a:ext uri="{FF2B5EF4-FFF2-40B4-BE49-F238E27FC236}">
                <a16:creationId xmlns:a16="http://schemas.microsoft.com/office/drawing/2014/main" id="{120A2569-94CF-747D-A253-00CECE640FBF}"/>
              </a:ext>
            </a:extLst>
          </p:cNvPr>
          <p:cNvSpPr txBox="1">
            <a:spLocks/>
          </p:cNvSpPr>
          <p:nvPr/>
        </p:nvSpPr>
        <p:spPr>
          <a:xfrm>
            <a:off x="457200" y="196535"/>
            <a:ext cx="11347704" cy="865821"/>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2933" b="1" kern="1200" baseline="0">
                <a:solidFill>
                  <a:schemeClr val="accent1"/>
                </a:solidFill>
                <a:latin typeface="+mj-lt"/>
                <a:ea typeface="+mj-ea"/>
                <a:cs typeface="+mj-cs"/>
              </a:defRPr>
            </a:lvl1pPr>
          </a:lstStyle>
          <a:p>
            <a:pPr algn="ctr"/>
            <a:r>
              <a:rPr lang="es-ES_tradnl" sz="2800" dirty="0"/>
              <a:t>Mecanismos que aumentan el riesgo cardiovascular en psoriasis</a:t>
            </a:r>
            <a:endParaRPr lang="es-ES" sz="2800" dirty="0"/>
          </a:p>
        </p:txBody>
      </p:sp>
      <p:sp>
        <p:nvSpPr>
          <p:cNvPr id="6" name="Rectángulo 5">
            <a:extLst>
              <a:ext uri="{FF2B5EF4-FFF2-40B4-BE49-F238E27FC236}">
                <a16:creationId xmlns:a16="http://schemas.microsoft.com/office/drawing/2014/main" id="{A3A2F996-E91F-78F4-8669-E2B0BAE9FF0F}"/>
              </a:ext>
            </a:extLst>
          </p:cNvPr>
          <p:cNvSpPr/>
          <p:nvPr/>
        </p:nvSpPr>
        <p:spPr>
          <a:xfrm>
            <a:off x="457200" y="980060"/>
            <a:ext cx="11347704" cy="5287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2000" b="1" dirty="0"/>
              <a:t>2. Comorbilidades de la psoriasis: La hipertensión</a:t>
            </a:r>
            <a:endParaRPr lang="es-ES" sz="2000" b="1" dirty="0"/>
          </a:p>
        </p:txBody>
      </p:sp>
      <p:sp>
        <p:nvSpPr>
          <p:cNvPr id="8" name="CuadroTexto 7">
            <a:extLst>
              <a:ext uri="{FF2B5EF4-FFF2-40B4-BE49-F238E27FC236}">
                <a16:creationId xmlns:a16="http://schemas.microsoft.com/office/drawing/2014/main" id="{BAF56662-AC2C-8331-869D-C5C9892D7BA3}"/>
              </a:ext>
            </a:extLst>
          </p:cNvPr>
          <p:cNvSpPr txBox="1"/>
          <p:nvPr/>
        </p:nvSpPr>
        <p:spPr>
          <a:xfrm>
            <a:off x="585216" y="1933657"/>
            <a:ext cx="11091672" cy="523220"/>
          </a:xfrm>
          <a:prstGeom prst="rect">
            <a:avLst/>
          </a:prstGeom>
          <a:noFill/>
        </p:spPr>
        <p:txBody>
          <a:bodyPr wrap="square">
            <a:spAutoFit/>
          </a:bodyPr>
          <a:lstStyle>
            <a:defPPr>
              <a:defRPr lang="es-ES"/>
            </a:defPPr>
            <a:lvl1pPr algn="just">
              <a:defRPr sz="1400">
                <a:solidFill>
                  <a:schemeClr val="accent1"/>
                </a:solidFill>
              </a:defRPr>
            </a:lvl1pPr>
          </a:lstStyle>
          <a:p>
            <a:pPr algn="ctr"/>
            <a:r>
              <a:rPr lang="es-ES" dirty="0"/>
              <a:t>El riesgo de hipertensión en pacientes con psoriasis es 1.7 veces mayor que en el grupo control, y la gravedad de la psoriasis se correlacionó positivamente con el riesgo de hipertensión</a:t>
            </a:r>
            <a:r>
              <a:rPr lang="es-ES" baseline="30000" dirty="0"/>
              <a:t>1</a:t>
            </a:r>
            <a:r>
              <a:rPr lang="es-ES" dirty="0"/>
              <a:t>.</a:t>
            </a:r>
          </a:p>
        </p:txBody>
      </p:sp>
      <p:sp>
        <p:nvSpPr>
          <p:cNvPr id="10" name="CuadroTexto 9">
            <a:extLst>
              <a:ext uri="{FF2B5EF4-FFF2-40B4-BE49-F238E27FC236}">
                <a16:creationId xmlns:a16="http://schemas.microsoft.com/office/drawing/2014/main" id="{A4D38BDB-383C-6C72-92A4-9196F9CD1C08}"/>
              </a:ext>
            </a:extLst>
          </p:cNvPr>
          <p:cNvSpPr txBox="1"/>
          <p:nvPr/>
        </p:nvSpPr>
        <p:spPr>
          <a:xfrm>
            <a:off x="2558034" y="5989087"/>
            <a:ext cx="7610094" cy="461665"/>
          </a:xfrm>
          <a:prstGeom prst="rect">
            <a:avLst/>
          </a:prstGeom>
          <a:solidFill>
            <a:schemeClr val="bg1"/>
          </a:solidFill>
        </p:spPr>
        <p:txBody>
          <a:bodyPr wrap="square">
            <a:spAutoFit/>
          </a:bodyPr>
          <a:lstStyle>
            <a:defPPr>
              <a:defRPr lang="es-ES"/>
            </a:defPPr>
            <a:lvl1pPr algn="just">
              <a:defRPr sz="800" b="1"/>
            </a:lvl1pPr>
          </a:lstStyle>
          <a:p>
            <a:r>
              <a:rPr lang="es-ES" dirty="0"/>
              <a:t>1. </a:t>
            </a:r>
            <a:r>
              <a:rPr lang="es-ES" b="0" dirty="0" err="1"/>
              <a:t>Piaserico</a:t>
            </a:r>
            <a:r>
              <a:rPr lang="es-ES" b="0" dirty="0"/>
              <a:t> S, et al. Psoriasis and </a:t>
            </a:r>
            <a:r>
              <a:rPr lang="es-ES" b="0" dirty="0" err="1"/>
              <a:t>Cardiometabolic</a:t>
            </a:r>
            <a:r>
              <a:rPr lang="es-ES" b="0" dirty="0"/>
              <a:t> </a:t>
            </a:r>
            <a:r>
              <a:rPr lang="es-ES" b="0" dirty="0" err="1"/>
              <a:t>Diseases</a:t>
            </a:r>
            <a:r>
              <a:rPr lang="es-ES" b="0" dirty="0"/>
              <a:t>: </a:t>
            </a:r>
            <a:r>
              <a:rPr lang="es-ES" b="0" dirty="0" err="1"/>
              <a:t>Shared</a:t>
            </a:r>
            <a:r>
              <a:rPr lang="es-ES" b="0" dirty="0"/>
              <a:t> </a:t>
            </a:r>
            <a:r>
              <a:rPr lang="es-ES" b="0" dirty="0" err="1"/>
              <a:t>Genetic</a:t>
            </a:r>
            <a:r>
              <a:rPr lang="es-ES" b="0" dirty="0"/>
              <a:t> and Molecular </a:t>
            </a:r>
            <a:r>
              <a:rPr lang="es-ES" b="0" dirty="0" err="1"/>
              <a:t>Pathways</a:t>
            </a:r>
            <a:r>
              <a:rPr lang="es-ES" b="0" dirty="0"/>
              <a:t>. </a:t>
            </a:r>
            <a:r>
              <a:rPr lang="es-ES" b="0" dirty="0" err="1"/>
              <a:t>Int</a:t>
            </a:r>
            <a:r>
              <a:rPr lang="es-ES" b="0" dirty="0"/>
              <a:t> J Mol </a:t>
            </a:r>
            <a:r>
              <a:rPr lang="es-ES" b="0" dirty="0" err="1"/>
              <a:t>Sci</a:t>
            </a:r>
            <a:r>
              <a:rPr lang="es-ES" b="0" dirty="0"/>
              <a:t>. 2022 </a:t>
            </a:r>
            <a:r>
              <a:rPr lang="es-ES" b="0" dirty="0" err="1"/>
              <a:t>Aug</a:t>
            </a:r>
            <a:r>
              <a:rPr lang="es-ES" b="0" dirty="0"/>
              <a:t> 13;23(16):9063. </a:t>
            </a:r>
            <a:r>
              <a:rPr lang="es-ES" b="0" dirty="0" err="1"/>
              <a:t>doi</a:t>
            </a:r>
            <a:r>
              <a:rPr lang="es-ES" b="0" dirty="0"/>
              <a:t>: 10.3390/ijms23169063. </a:t>
            </a:r>
            <a:r>
              <a:rPr lang="es-ES" dirty="0"/>
              <a:t>2</a:t>
            </a:r>
            <a:r>
              <a:rPr lang="es-ES" b="0" dirty="0"/>
              <a:t>. </a:t>
            </a:r>
            <a:r>
              <a:rPr lang="en-US" b="0" dirty="0"/>
              <a:t>Takeshita J, et al. Effect of psoriasis severity on hypertension control: a population-based study in the United Kingdom. JAMA Dermatol. 2015 Feb;151(2):161-9. </a:t>
            </a:r>
            <a:r>
              <a:rPr lang="en-US" b="0" dirty="0" err="1"/>
              <a:t>doi</a:t>
            </a:r>
            <a:r>
              <a:rPr lang="en-US" b="0" dirty="0"/>
              <a:t>: 10.1001/jamadermatol.2014.2094.</a:t>
            </a:r>
          </a:p>
        </p:txBody>
      </p:sp>
      <p:pic>
        <p:nvPicPr>
          <p:cNvPr id="12" name="Imagen 11">
            <a:extLst>
              <a:ext uri="{FF2B5EF4-FFF2-40B4-BE49-F238E27FC236}">
                <a16:creationId xmlns:a16="http://schemas.microsoft.com/office/drawing/2014/main" id="{BDC3B518-CCC5-8440-81D6-F4C5DF7E22FC}"/>
              </a:ext>
            </a:extLst>
          </p:cNvPr>
          <p:cNvPicPr>
            <a:picLocks noChangeAspect="1"/>
          </p:cNvPicPr>
          <p:nvPr/>
        </p:nvPicPr>
        <p:blipFill>
          <a:blip r:embed="rId2"/>
          <a:srcRect t="20786"/>
          <a:stretch>
            <a:fillRect/>
          </a:stretch>
        </p:blipFill>
        <p:spPr>
          <a:xfrm>
            <a:off x="1728216" y="3021286"/>
            <a:ext cx="8805672" cy="961732"/>
          </a:xfrm>
          <a:prstGeom prst="rect">
            <a:avLst/>
          </a:prstGeom>
        </p:spPr>
      </p:pic>
      <p:sp>
        <p:nvSpPr>
          <p:cNvPr id="13" name="CuadroTexto 12">
            <a:extLst>
              <a:ext uri="{FF2B5EF4-FFF2-40B4-BE49-F238E27FC236}">
                <a16:creationId xmlns:a16="http://schemas.microsoft.com/office/drawing/2014/main" id="{0310F716-636A-6F5E-9C8F-0F6BC9C876F0}"/>
              </a:ext>
            </a:extLst>
          </p:cNvPr>
          <p:cNvSpPr txBox="1"/>
          <p:nvPr/>
        </p:nvSpPr>
        <p:spPr>
          <a:xfrm>
            <a:off x="3403854" y="2718848"/>
            <a:ext cx="5454396" cy="292388"/>
          </a:xfrm>
          <a:prstGeom prst="rect">
            <a:avLst/>
          </a:prstGeom>
          <a:noFill/>
        </p:spPr>
        <p:txBody>
          <a:bodyPr wrap="square">
            <a:spAutoFit/>
          </a:bodyPr>
          <a:lstStyle/>
          <a:p>
            <a:pPr algn="ctr"/>
            <a:r>
              <a:rPr lang="es-ES" sz="1300" b="1" dirty="0">
                <a:solidFill>
                  <a:schemeClr val="tx1">
                    <a:lumMod val="50000"/>
                  </a:schemeClr>
                </a:solidFill>
              </a:rPr>
              <a:t>Asociación entre la psoriasis y la hipertensión no controlada</a:t>
            </a:r>
            <a:r>
              <a:rPr lang="es-ES" sz="1300" b="1" baseline="30000" dirty="0">
                <a:solidFill>
                  <a:schemeClr val="tx1">
                    <a:lumMod val="50000"/>
                  </a:schemeClr>
                </a:solidFill>
              </a:rPr>
              <a:t>1</a:t>
            </a:r>
          </a:p>
        </p:txBody>
      </p:sp>
      <p:sp>
        <p:nvSpPr>
          <p:cNvPr id="17" name="CuadroTexto 16">
            <a:extLst>
              <a:ext uri="{FF2B5EF4-FFF2-40B4-BE49-F238E27FC236}">
                <a16:creationId xmlns:a16="http://schemas.microsoft.com/office/drawing/2014/main" id="{0D5D73E5-3BD5-5C34-59A6-512DD0CCBE14}"/>
              </a:ext>
            </a:extLst>
          </p:cNvPr>
          <p:cNvSpPr txBox="1"/>
          <p:nvPr/>
        </p:nvSpPr>
        <p:spPr>
          <a:xfrm>
            <a:off x="3079242" y="4058150"/>
            <a:ext cx="6103620" cy="215444"/>
          </a:xfrm>
          <a:prstGeom prst="rect">
            <a:avLst/>
          </a:prstGeom>
          <a:noFill/>
        </p:spPr>
        <p:txBody>
          <a:bodyPr wrap="square">
            <a:spAutoFit/>
          </a:bodyPr>
          <a:lstStyle/>
          <a:p>
            <a:pPr algn="ctr"/>
            <a:r>
              <a:rPr lang="en-US" sz="800" b="0" dirty="0"/>
              <a:t>JAMA Dermatol. 2015 Feb;151(2):161-9</a:t>
            </a:r>
            <a:endParaRPr lang="es-ES" sz="800" dirty="0"/>
          </a:p>
        </p:txBody>
      </p:sp>
      <p:sp>
        <p:nvSpPr>
          <p:cNvPr id="19" name="CuadroTexto 18">
            <a:extLst>
              <a:ext uri="{FF2B5EF4-FFF2-40B4-BE49-F238E27FC236}">
                <a16:creationId xmlns:a16="http://schemas.microsoft.com/office/drawing/2014/main" id="{BE15D74B-B3FD-236B-C3CB-9621BF1D5A05}"/>
              </a:ext>
            </a:extLst>
          </p:cNvPr>
          <p:cNvSpPr txBox="1"/>
          <p:nvPr/>
        </p:nvSpPr>
        <p:spPr>
          <a:xfrm>
            <a:off x="6131052" y="4643960"/>
            <a:ext cx="4857750" cy="738664"/>
          </a:xfrm>
          <a:prstGeom prst="rect">
            <a:avLst/>
          </a:prstGeom>
          <a:noFill/>
        </p:spPr>
        <p:txBody>
          <a:bodyPr wrap="square">
            <a:spAutoFit/>
          </a:bodyPr>
          <a:lstStyle/>
          <a:p>
            <a:r>
              <a:rPr lang="es-ES" sz="1400" dirty="0">
                <a:solidFill>
                  <a:schemeClr val="accent1"/>
                </a:solidFill>
              </a:rPr>
              <a:t>Entre los pacientes con hipertensión, la psoriasis se asocia con una mayor probabilidad de hipertensión no controlada de manera dependiente de la severidad de la psoriasis</a:t>
            </a:r>
            <a:r>
              <a:rPr lang="es-ES" sz="1400" baseline="30000" dirty="0">
                <a:solidFill>
                  <a:schemeClr val="accent1"/>
                </a:solidFill>
              </a:rPr>
              <a:t>1</a:t>
            </a:r>
            <a:r>
              <a:rPr lang="es-ES" sz="1400" dirty="0">
                <a:solidFill>
                  <a:schemeClr val="accent1"/>
                </a:solidFill>
              </a:rPr>
              <a:t>.</a:t>
            </a:r>
          </a:p>
        </p:txBody>
      </p:sp>
      <p:sp>
        <p:nvSpPr>
          <p:cNvPr id="21" name="CuadroTexto 20">
            <a:extLst>
              <a:ext uri="{FF2B5EF4-FFF2-40B4-BE49-F238E27FC236}">
                <a16:creationId xmlns:a16="http://schemas.microsoft.com/office/drawing/2014/main" id="{7A888B04-73BA-4C94-99ED-FF8DD1336219}"/>
              </a:ext>
            </a:extLst>
          </p:cNvPr>
          <p:cNvSpPr txBox="1"/>
          <p:nvPr/>
        </p:nvSpPr>
        <p:spPr>
          <a:xfrm>
            <a:off x="1202436" y="4675317"/>
            <a:ext cx="4857750" cy="738664"/>
          </a:xfrm>
          <a:prstGeom prst="rect">
            <a:avLst/>
          </a:prstGeom>
          <a:noFill/>
        </p:spPr>
        <p:txBody>
          <a:bodyPr wrap="square">
            <a:spAutoFit/>
          </a:bodyPr>
          <a:lstStyle>
            <a:defPPr>
              <a:defRPr lang="es-ES"/>
            </a:defPPr>
            <a:lvl1pPr>
              <a:defRPr sz="1400">
                <a:solidFill>
                  <a:schemeClr val="accent1"/>
                </a:solidFill>
              </a:defRPr>
            </a:lvl1pPr>
          </a:lstStyle>
          <a:p>
            <a:r>
              <a:rPr lang="es-ES" dirty="0"/>
              <a:t>Está aceptado que la inflamación subyace en la patogenia de la hipertensión, y las células inmunitarias activadas son factores críticos dentro de este proceso</a:t>
            </a:r>
            <a:r>
              <a:rPr lang="es-ES" baseline="30000" dirty="0"/>
              <a:t>1</a:t>
            </a:r>
            <a:r>
              <a:rPr lang="es-ES" dirty="0"/>
              <a:t>.</a:t>
            </a:r>
          </a:p>
        </p:txBody>
      </p:sp>
      <p:sp>
        <p:nvSpPr>
          <p:cNvPr id="2" name="CuadroTexto 1">
            <a:extLst>
              <a:ext uri="{FF2B5EF4-FFF2-40B4-BE49-F238E27FC236}">
                <a16:creationId xmlns:a16="http://schemas.microsoft.com/office/drawing/2014/main" id="{6D12E8F0-E4FC-CD96-B778-C68A4206FE20}"/>
              </a:ext>
            </a:extLst>
          </p:cNvPr>
          <p:cNvSpPr txBox="1"/>
          <p:nvPr/>
        </p:nvSpPr>
        <p:spPr>
          <a:xfrm rot="16200000">
            <a:off x="11008698" y="3566837"/>
            <a:ext cx="1841500" cy="276999"/>
          </a:xfrm>
          <a:prstGeom prst="rect">
            <a:avLst/>
          </a:prstGeom>
          <a:noFill/>
        </p:spPr>
        <p:txBody>
          <a:bodyPr wrap="square">
            <a:spAutoFit/>
          </a:bodyPr>
          <a:lstStyle/>
          <a:p>
            <a:pPr algn="ctr"/>
            <a:r>
              <a:rPr lang="es-ES" sz="1200" b="0" i="0" dirty="0">
                <a:solidFill>
                  <a:schemeClr val="tx1">
                    <a:lumMod val="20000"/>
                    <a:lumOff val="80000"/>
                  </a:schemeClr>
                </a:solidFill>
                <a:effectLst/>
                <a:latin typeface="Arial" panose="020B0604020202020204" pitchFamily="34" charset="0"/>
              </a:rPr>
              <a:t>MA-ES-CRAT-2500006</a:t>
            </a:r>
            <a:endParaRPr lang="es-ES" sz="1200" dirty="0">
              <a:solidFill>
                <a:schemeClr val="tx1">
                  <a:lumMod val="20000"/>
                  <a:lumOff val="80000"/>
                </a:schemeClr>
              </a:solidFill>
            </a:endParaRPr>
          </a:p>
        </p:txBody>
      </p:sp>
    </p:spTree>
    <p:extLst>
      <p:ext uri="{BB962C8B-B14F-4D97-AF65-F5344CB8AC3E}">
        <p14:creationId xmlns:p14="http://schemas.microsoft.com/office/powerpoint/2010/main" val="23716099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0865D-75EF-D662-25CA-CD7227BED193}"/>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AEF1D6F6-952F-6724-0B53-0A0DCF90B1E6}"/>
              </a:ext>
            </a:extLst>
          </p:cNvPr>
          <p:cNvSpPr txBox="1"/>
          <p:nvPr/>
        </p:nvSpPr>
        <p:spPr>
          <a:xfrm>
            <a:off x="987552" y="3020817"/>
            <a:ext cx="4361688" cy="738664"/>
          </a:xfrm>
          <a:prstGeom prst="rect">
            <a:avLst/>
          </a:prstGeom>
          <a:noFill/>
        </p:spPr>
        <p:txBody>
          <a:bodyPr wrap="square">
            <a:spAutoFit/>
          </a:bodyPr>
          <a:lstStyle/>
          <a:p>
            <a:pPr algn="just"/>
            <a:r>
              <a:rPr lang="es-ES" sz="1400" dirty="0">
                <a:solidFill>
                  <a:schemeClr val="accent1"/>
                </a:solidFill>
              </a:rPr>
              <a:t>Además de los niveles elevados de colesterol, la molécula de colesterol es más pequeña, más densa y disfuncional en pacientes psoriásicos</a:t>
            </a:r>
            <a:r>
              <a:rPr lang="es-ES" sz="1400" baseline="30000" dirty="0">
                <a:solidFill>
                  <a:schemeClr val="accent1"/>
                </a:solidFill>
              </a:rPr>
              <a:t>2</a:t>
            </a:r>
            <a:r>
              <a:rPr lang="es-ES" sz="1400" dirty="0">
                <a:solidFill>
                  <a:schemeClr val="accent1"/>
                </a:solidFill>
              </a:rPr>
              <a:t>.</a:t>
            </a:r>
          </a:p>
        </p:txBody>
      </p:sp>
      <p:sp>
        <p:nvSpPr>
          <p:cNvPr id="8" name="CuadroTexto 7">
            <a:extLst>
              <a:ext uri="{FF2B5EF4-FFF2-40B4-BE49-F238E27FC236}">
                <a16:creationId xmlns:a16="http://schemas.microsoft.com/office/drawing/2014/main" id="{0F2F62FD-5CC3-C139-CD4A-C5B89B3C0627}"/>
              </a:ext>
            </a:extLst>
          </p:cNvPr>
          <p:cNvSpPr txBox="1"/>
          <p:nvPr/>
        </p:nvSpPr>
        <p:spPr>
          <a:xfrm>
            <a:off x="955454" y="5179366"/>
            <a:ext cx="4425884" cy="954107"/>
          </a:xfrm>
          <a:prstGeom prst="rect">
            <a:avLst/>
          </a:prstGeom>
          <a:solidFill>
            <a:schemeClr val="bg1"/>
          </a:solidFill>
        </p:spPr>
        <p:txBody>
          <a:bodyPr wrap="square">
            <a:spAutoFit/>
          </a:bodyPr>
          <a:lstStyle>
            <a:defPPr>
              <a:defRPr lang="es-ES"/>
            </a:defPPr>
            <a:lvl1pPr algn="ctr">
              <a:defRPr sz="900"/>
            </a:lvl1pPr>
          </a:lstStyle>
          <a:p>
            <a:pPr algn="just"/>
            <a:r>
              <a:rPr lang="es-ES" sz="800" b="1" dirty="0"/>
              <a:t>1.</a:t>
            </a:r>
            <a:r>
              <a:rPr lang="es-ES" sz="800" dirty="0"/>
              <a:t> </a:t>
            </a:r>
            <a:r>
              <a:rPr lang="es-ES" sz="800" dirty="0" err="1"/>
              <a:t>Piaserico</a:t>
            </a:r>
            <a:r>
              <a:rPr lang="es-ES" sz="800" dirty="0"/>
              <a:t> S, et al. Psoriasis and </a:t>
            </a:r>
            <a:r>
              <a:rPr lang="es-ES" sz="800" dirty="0" err="1"/>
              <a:t>Cardiometabolic</a:t>
            </a:r>
            <a:r>
              <a:rPr lang="es-ES" sz="800" dirty="0"/>
              <a:t> </a:t>
            </a:r>
            <a:r>
              <a:rPr lang="es-ES" sz="800" dirty="0" err="1"/>
              <a:t>Diseases</a:t>
            </a:r>
            <a:r>
              <a:rPr lang="es-ES" sz="800" dirty="0"/>
              <a:t>: </a:t>
            </a:r>
            <a:r>
              <a:rPr lang="es-ES" sz="800" dirty="0" err="1"/>
              <a:t>Shared</a:t>
            </a:r>
            <a:r>
              <a:rPr lang="es-ES" sz="800" dirty="0"/>
              <a:t> </a:t>
            </a:r>
            <a:r>
              <a:rPr lang="es-ES" sz="800" dirty="0" err="1"/>
              <a:t>Genetic</a:t>
            </a:r>
            <a:r>
              <a:rPr lang="es-ES" sz="800" dirty="0"/>
              <a:t> and Molecular </a:t>
            </a:r>
            <a:r>
              <a:rPr lang="es-ES" sz="800" dirty="0" err="1"/>
              <a:t>Pathways</a:t>
            </a:r>
            <a:r>
              <a:rPr lang="es-ES" sz="800" dirty="0"/>
              <a:t>. </a:t>
            </a:r>
            <a:r>
              <a:rPr lang="es-ES" sz="800" dirty="0" err="1"/>
              <a:t>Int</a:t>
            </a:r>
            <a:r>
              <a:rPr lang="es-ES" sz="800" dirty="0"/>
              <a:t> J Mol </a:t>
            </a:r>
            <a:r>
              <a:rPr lang="es-ES" sz="800" dirty="0" err="1"/>
              <a:t>Sci</a:t>
            </a:r>
            <a:r>
              <a:rPr lang="es-ES" sz="800" dirty="0"/>
              <a:t>. 2022 </a:t>
            </a:r>
            <a:r>
              <a:rPr lang="es-ES" sz="800" dirty="0" err="1"/>
              <a:t>Aug</a:t>
            </a:r>
            <a:r>
              <a:rPr lang="es-ES" sz="800" dirty="0"/>
              <a:t> 13;23(16):9063. </a:t>
            </a:r>
            <a:r>
              <a:rPr lang="es-ES" sz="800" dirty="0" err="1"/>
              <a:t>doi</a:t>
            </a:r>
            <a:r>
              <a:rPr lang="es-ES" sz="800" dirty="0"/>
              <a:t>: 10.3390/ijms23169063. </a:t>
            </a:r>
            <a:r>
              <a:rPr lang="es-ES" sz="800" b="1" dirty="0"/>
              <a:t>2</a:t>
            </a:r>
            <a:r>
              <a:rPr lang="es-ES" sz="800" dirty="0"/>
              <a:t>. </a:t>
            </a:r>
            <a:r>
              <a:rPr lang="es-ES" sz="800" dirty="0" err="1"/>
              <a:t>Mehta</a:t>
            </a:r>
            <a:r>
              <a:rPr lang="es-ES" sz="800" dirty="0"/>
              <a:t> N, et al. </a:t>
            </a:r>
            <a:r>
              <a:rPr lang="es-ES" sz="800" dirty="0" err="1"/>
              <a:t>Abnormal</a:t>
            </a:r>
            <a:r>
              <a:rPr lang="es-ES" sz="800" dirty="0"/>
              <a:t> </a:t>
            </a:r>
            <a:r>
              <a:rPr lang="es-ES" sz="800" dirty="0" err="1"/>
              <a:t>lipoprotein</a:t>
            </a:r>
            <a:r>
              <a:rPr lang="es-ES" sz="800" dirty="0"/>
              <a:t> </a:t>
            </a:r>
            <a:r>
              <a:rPr lang="es-ES" sz="800" dirty="0" err="1"/>
              <a:t>particles</a:t>
            </a:r>
            <a:r>
              <a:rPr lang="es-ES" sz="800" dirty="0"/>
              <a:t> and </a:t>
            </a:r>
            <a:r>
              <a:rPr lang="es-ES" sz="800" dirty="0" err="1"/>
              <a:t>cholesterol</a:t>
            </a:r>
            <a:r>
              <a:rPr lang="es-ES" sz="800" dirty="0"/>
              <a:t> </a:t>
            </a:r>
            <a:r>
              <a:rPr lang="es-ES" sz="800" dirty="0" err="1"/>
              <a:t>efflux</a:t>
            </a:r>
            <a:r>
              <a:rPr lang="es-ES" sz="800" dirty="0"/>
              <a:t> </a:t>
            </a:r>
            <a:r>
              <a:rPr lang="es-ES" sz="800" dirty="0" err="1"/>
              <a:t>capacity</a:t>
            </a:r>
            <a:r>
              <a:rPr lang="es-ES" sz="800" dirty="0"/>
              <a:t> in </a:t>
            </a:r>
            <a:r>
              <a:rPr lang="es-ES" sz="800" dirty="0" err="1"/>
              <a:t>patients</a:t>
            </a:r>
            <a:r>
              <a:rPr lang="es-ES" sz="800" dirty="0"/>
              <a:t> </a:t>
            </a:r>
            <a:r>
              <a:rPr lang="es-ES" sz="800" dirty="0" err="1"/>
              <a:t>with</a:t>
            </a:r>
            <a:r>
              <a:rPr lang="es-ES" sz="800" dirty="0"/>
              <a:t> psoriasis. </a:t>
            </a:r>
            <a:r>
              <a:rPr lang="es-ES" sz="800" dirty="0" err="1"/>
              <a:t>Atherosclerosis</a:t>
            </a:r>
            <a:r>
              <a:rPr lang="es-ES" sz="800" dirty="0"/>
              <a:t>. 2012 Sep;224(1):218-21. </a:t>
            </a:r>
            <a:r>
              <a:rPr lang="es-ES" sz="800" dirty="0" err="1"/>
              <a:t>doi</a:t>
            </a:r>
            <a:r>
              <a:rPr lang="es-ES" sz="800" dirty="0"/>
              <a:t>: 10.1016/j.atherosclerosis.2012.06.068. </a:t>
            </a:r>
            <a:r>
              <a:rPr lang="es-ES" sz="800" b="1" dirty="0"/>
              <a:t>3</a:t>
            </a:r>
            <a:r>
              <a:rPr lang="es-ES" sz="800" dirty="0"/>
              <a:t>. </a:t>
            </a:r>
            <a:r>
              <a:rPr lang="es-ES" sz="800" dirty="0" err="1"/>
              <a:t>Teklu</a:t>
            </a:r>
            <a:r>
              <a:rPr lang="es-ES" sz="800" dirty="0"/>
              <a:t> M, et al. Psoriasis and </a:t>
            </a:r>
            <a:r>
              <a:rPr lang="es-ES" sz="800" dirty="0" err="1"/>
              <a:t>Cardiometabolic</a:t>
            </a:r>
            <a:r>
              <a:rPr lang="es-ES" sz="800" dirty="0"/>
              <a:t> </a:t>
            </a:r>
            <a:r>
              <a:rPr lang="es-ES" sz="800" dirty="0" err="1"/>
              <a:t>Diseases</a:t>
            </a:r>
            <a:r>
              <a:rPr lang="es-ES" sz="800" dirty="0"/>
              <a:t>: </a:t>
            </a:r>
            <a:r>
              <a:rPr lang="es-ES" sz="800" dirty="0" err="1"/>
              <a:t>The</a:t>
            </a:r>
            <a:r>
              <a:rPr lang="es-ES" sz="800" dirty="0"/>
              <a:t> </a:t>
            </a:r>
            <a:r>
              <a:rPr lang="es-ES" sz="800" dirty="0" err="1"/>
              <a:t>Impact</a:t>
            </a:r>
            <a:r>
              <a:rPr lang="es-ES" sz="800" dirty="0"/>
              <a:t> </a:t>
            </a:r>
            <a:r>
              <a:rPr lang="es-ES" sz="800" dirty="0" err="1"/>
              <a:t>of</a:t>
            </a:r>
            <a:r>
              <a:rPr lang="es-ES" sz="800" dirty="0"/>
              <a:t> </a:t>
            </a:r>
            <a:r>
              <a:rPr lang="es-ES" sz="800" dirty="0" err="1"/>
              <a:t>Inflammation</a:t>
            </a:r>
            <a:r>
              <a:rPr lang="es-ES" sz="800" dirty="0"/>
              <a:t> </a:t>
            </a:r>
            <a:r>
              <a:rPr lang="es-ES" sz="800" dirty="0" err="1"/>
              <a:t>on</a:t>
            </a:r>
            <a:r>
              <a:rPr lang="es-ES" sz="800" dirty="0"/>
              <a:t> Vascular </a:t>
            </a:r>
            <a:r>
              <a:rPr lang="es-ES" sz="800" dirty="0" err="1"/>
              <a:t>Health</a:t>
            </a:r>
            <a:r>
              <a:rPr lang="es-ES" sz="800" dirty="0"/>
              <a:t>. Psoriasis (</a:t>
            </a:r>
            <a:r>
              <a:rPr lang="es-ES" sz="800" dirty="0" err="1"/>
              <a:t>Auckl</a:t>
            </a:r>
            <a:r>
              <a:rPr lang="es-ES" sz="800" dirty="0"/>
              <a:t>). 2021 Jul 21:11:99-108. </a:t>
            </a:r>
            <a:r>
              <a:rPr lang="es-ES" sz="800" dirty="0" err="1"/>
              <a:t>doi</a:t>
            </a:r>
            <a:r>
              <a:rPr lang="es-ES" sz="800" dirty="0"/>
              <a:t>: 10.2147/PTT.S320016. </a:t>
            </a:r>
            <a:r>
              <a:rPr lang="es-ES" sz="800" dirty="0" err="1"/>
              <a:t>eCollection</a:t>
            </a:r>
            <a:r>
              <a:rPr lang="es-ES" sz="800" dirty="0"/>
              <a:t> 2021.</a:t>
            </a:r>
          </a:p>
        </p:txBody>
      </p:sp>
      <p:sp>
        <p:nvSpPr>
          <p:cNvPr id="3" name="Título 3">
            <a:extLst>
              <a:ext uri="{FF2B5EF4-FFF2-40B4-BE49-F238E27FC236}">
                <a16:creationId xmlns:a16="http://schemas.microsoft.com/office/drawing/2014/main" id="{5AC68CBE-B772-D244-F482-CB36B35F744F}"/>
              </a:ext>
            </a:extLst>
          </p:cNvPr>
          <p:cNvSpPr txBox="1">
            <a:spLocks/>
          </p:cNvSpPr>
          <p:nvPr/>
        </p:nvSpPr>
        <p:spPr>
          <a:xfrm>
            <a:off x="457200" y="159959"/>
            <a:ext cx="11347704" cy="865821"/>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2933" b="1" kern="1200" baseline="0">
                <a:solidFill>
                  <a:schemeClr val="accent1"/>
                </a:solidFill>
                <a:latin typeface="+mj-lt"/>
                <a:ea typeface="+mj-ea"/>
                <a:cs typeface="+mj-cs"/>
              </a:defRPr>
            </a:lvl1pPr>
          </a:lstStyle>
          <a:p>
            <a:pPr algn="ctr"/>
            <a:r>
              <a:rPr lang="es-ES_tradnl" sz="2800" dirty="0"/>
              <a:t>Mecanismos que aumentan el riesgo cardiovascular en psoriasis</a:t>
            </a:r>
            <a:endParaRPr lang="es-ES" sz="2800" dirty="0"/>
          </a:p>
        </p:txBody>
      </p:sp>
      <p:sp>
        <p:nvSpPr>
          <p:cNvPr id="5" name="Rectángulo 4">
            <a:extLst>
              <a:ext uri="{FF2B5EF4-FFF2-40B4-BE49-F238E27FC236}">
                <a16:creationId xmlns:a16="http://schemas.microsoft.com/office/drawing/2014/main" id="{4B4C46D5-9BB4-FE9A-A8F5-DF67D62D3287}"/>
              </a:ext>
            </a:extLst>
          </p:cNvPr>
          <p:cNvSpPr/>
          <p:nvPr/>
        </p:nvSpPr>
        <p:spPr>
          <a:xfrm>
            <a:off x="457200" y="952628"/>
            <a:ext cx="11347704" cy="5287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2000" b="1" dirty="0"/>
              <a:t>2. Comorbilidades de la psoriasis: La dislipemia</a:t>
            </a:r>
            <a:endParaRPr lang="es-ES" sz="2000" b="1" dirty="0"/>
          </a:p>
        </p:txBody>
      </p:sp>
      <p:sp>
        <p:nvSpPr>
          <p:cNvPr id="10" name="CuadroTexto 9">
            <a:extLst>
              <a:ext uri="{FF2B5EF4-FFF2-40B4-BE49-F238E27FC236}">
                <a16:creationId xmlns:a16="http://schemas.microsoft.com/office/drawing/2014/main" id="{8C8360E6-DAF0-F24C-CA1A-1461957B4284}"/>
              </a:ext>
            </a:extLst>
          </p:cNvPr>
          <p:cNvSpPr txBox="1"/>
          <p:nvPr/>
        </p:nvSpPr>
        <p:spPr>
          <a:xfrm>
            <a:off x="987552" y="2273997"/>
            <a:ext cx="4361688" cy="523220"/>
          </a:xfrm>
          <a:prstGeom prst="rect">
            <a:avLst/>
          </a:prstGeom>
          <a:noFill/>
        </p:spPr>
        <p:txBody>
          <a:bodyPr wrap="square">
            <a:spAutoFit/>
          </a:bodyPr>
          <a:lstStyle/>
          <a:p>
            <a:pPr algn="just"/>
            <a:r>
              <a:rPr lang="es-ES" sz="1400" dirty="0">
                <a:solidFill>
                  <a:schemeClr val="accent1"/>
                </a:solidFill>
              </a:rPr>
              <a:t>La psoriasis está asociada con un perfil lipídico aterogénico y anomalías lipídicas significativas</a:t>
            </a:r>
            <a:r>
              <a:rPr lang="es-ES" sz="1400" baseline="30000" dirty="0">
                <a:solidFill>
                  <a:schemeClr val="accent1"/>
                </a:solidFill>
              </a:rPr>
              <a:t>1</a:t>
            </a:r>
            <a:r>
              <a:rPr lang="es-ES" sz="1400" dirty="0">
                <a:solidFill>
                  <a:schemeClr val="accent1"/>
                </a:solidFill>
              </a:rPr>
              <a:t>.</a:t>
            </a:r>
          </a:p>
        </p:txBody>
      </p:sp>
      <p:sp>
        <p:nvSpPr>
          <p:cNvPr id="12" name="CuadroTexto 11">
            <a:extLst>
              <a:ext uri="{FF2B5EF4-FFF2-40B4-BE49-F238E27FC236}">
                <a16:creationId xmlns:a16="http://schemas.microsoft.com/office/drawing/2014/main" id="{E2BCC874-2D06-1F68-6871-85A7117BBED6}"/>
              </a:ext>
            </a:extLst>
          </p:cNvPr>
          <p:cNvSpPr txBox="1"/>
          <p:nvPr/>
        </p:nvSpPr>
        <p:spPr>
          <a:xfrm>
            <a:off x="987552" y="3983081"/>
            <a:ext cx="4361688" cy="954107"/>
          </a:xfrm>
          <a:prstGeom prst="rect">
            <a:avLst/>
          </a:prstGeom>
          <a:noFill/>
        </p:spPr>
        <p:txBody>
          <a:bodyPr wrap="square">
            <a:spAutoFit/>
          </a:bodyPr>
          <a:lstStyle>
            <a:defPPr>
              <a:defRPr lang="es-ES"/>
            </a:defPPr>
            <a:lvl1pPr algn="just">
              <a:defRPr sz="1400">
                <a:solidFill>
                  <a:schemeClr val="accent1"/>
                </a:solidFill>
              </a:defRPr>
            </a:lvl1pPr>
          </a:lstStyle>
          <a:p>
            <a:r>
              <a:rPr lang="es-ES" dirty="0"/>
              <a:t>La inflamación puede llevar a un aumento en la producción y a una disminución en la eliminación de triglicéridos, así como a una alteración del contenido y la función de c-HDL</a:t>
            </a:r>
            <a:r>
              <a:rPr lang="es-ES" baseline="30000" dirty="0"/>
              <a:t>3</a:t>
            </a:r>
            <a:r>
              <a:rPr lang="es-ES" dirty="0"/>
              <a:t>.</a:t>
            </a:r>
          </a:p>
        </p:txBody>
      </p:sp>
      <p:sp>
        <p:nvSpPr>
          <p:cNvPr id="18" name="CuadroTexto 17">
            <a:extLst>
              <a:ext uri="{FF2B5EF4-FFF2-40B4-BE49-F238E27FC236}">
                <a16:creationId xmlns:a16="http://schemas.microsoft.com/office/drawing/2014/main" id="{D51D0F1A-124D-440B-1752-93B018EDB52C}"/>
              </a:ext>
            </a:extLst>
          </p:cNvPr>
          <p:cNvSpPr txBox="1"/>
          <p:nvPr/>
        </p:nvSpPr>
        <p:spPr>
          <a:xfrm>
            <a:off x="6096000" y="1781554"/>
            <a:ext cx="5262372" cy="492443"/>
          </a:xfrm>
          <a:prstGeom prst="rect">
            <a:avLst/>
          </a:prstGeom>
          <a:noFill/>
        </p:spPr>
        <p:txBody>
          <a:bodyPr wrap="square">
            <a:spAutoFit/>
          </a:bodyPr>
          <a:lstStyle>
            <a:defPPr>
              <a:defRPr lang="es-ES"/>
            </a:defPPr>
            <a:lvl1pPr algn="ctr">
              <a:defRPr sz="1300" b="1">
                <a:solidFill>
                  <a:schemeClr val="tx1">
                    <a:lumMod val="50000"/>
                  </a:schemeClr>
                </a:solidFill>
              </a:defRPr>
            </a:lvl1pPr>
          </a:lstStyle>
          <a:p>
            <a:r>
              <a:rPr lang="es-ES" dirty="0"/>
              <a:t>El metabolismo lipídico anormal es la patogénesis común de la aterosclerosis y la psoriasis</a:t>
            </a:r>
            <a:r>
              <a:rPr lang="es-ES" baseline="30000" dirty="0"/>
              <a:t>3</a:t>
            </a:r>
          </a:p>
        </p:txBody>
      </p:sp>
      <p:pic>
        <p:nvPicPr>
          <p:cNvPr id="20" name="Imagen 19">
            <a:extLst>
              <a:ext uri="{FF2B5EF4-FFF2-40B4-BE49-F238E27FC236}">
                <a16:creationId xmlns:a16="http://schemas.microsoft.com/office/drawing/2014/main" id="{DD481B34-9F72-E29C-61BE-4FE261C7D3DB}"/>
              </a:ext>
            </a:extLst>
          </p:cNvPr>
          <p:cNvPicPr>
            <a:picLocks noChangeAspect="1"/>
          </p:cNvPicPr>
          <p:nvPr/>
        </p:nvPicPr>
        <p:blipFill>
          <a:blip r:embed="rId2"/>
          <a:srcRect t="850"/>
          <a:stretch>
            <a:fillRect/>
          </a:stretch>
        </p:blipFill>
        <p:spPr>
          <a:xfrm>
            <a:off x="6542518" y="2438470"/>
            <a:ext cx="4369333" cy="3695003"/>
          </a:xfrm>
          <a:prstGeom prst="rect">
            <a:avLst/>
          </a:prstGeom>
        </p:spPr>
      </p:pic>
      <p:sp>
        <p:nvSpPr>
          <p:cNvPr id="22" name="CuadroTexto 21">
            <a:extLst>
              <a:ext uri="{FF2B5EF4-FFF2-40B4-BE49-F238E27FC236}">
                <a16:creationId xmlns:a16="http://schemas.microsoft.com/office/drawing/2014/main" id="{675C1489-3EA1-AF40-5CC3-2D24A80ED036}"/>
              </a:ext>
            </a:extLst>
          </p:cNvPr>
          <p:cNvSpPr txBox="1"/>
          <p:nvPr/>
        </p:nvSpPr>
        <p:spPr>
          <a:xfrm>
            <a:off x="7668766" y="6213148"/>
            <a:ext cx="2116836" cy="215444"/>
          </a:xfrm>
          <a:prstGeom prst="rect">
            <a:avLst/>
          </a:prstGeom>
          <a:noFill/>
        </p:spPr>
        <p:txBody>
          <a:bodyPr wrap="square">
            <a:spAutoFit/>
          </a:bodyPr>
          <a:lstStyle/>
          <a:p>
            <a:r>
              <a:rPr lang="es-ES" sz="800" dirty="0"/>
              <a:t>Psoriasis (</a:t>
            </a:r>
            <a:r>
              <a:rPr lang="es-ES" sz="800" dirty="0" err="1"/>
              <a:t>Auckl</a:t>
            </a:r>
            <a:r>
              <a:rPr lang="es-ES" sz="800" dirty="0"/>
              <a:t>). 2021 Jul 21:11:99-108. </a:t>
            </a:r>
          </a:p>
        </p:txBody>
      </p:sp>
      <p:sp>
        <p:nvSpPr>
          <p:cNvPr id="2" name="CuadroTexto 1">
            <a:extLst>
              <a:ext uri="{FF2B5EF4-FFF2-40B4-BE49-F238E27FC236}">
                <a16:creationId xmlns:a16="http://schemas.microsoft.com/office/drawing/2014/main" id="{02952EF4-9BE3-1E51-5FC1-F62A42F3ACC3}"/>
              </a:ext>
            </a:extLst>
          </p:cNvPr>
          <p:cNvSpPr txBox="1"/>
          <p:nvPr/>
        </p:nvSpPr>
        <p:spPr>
          <a:xfrm rot="16200000">
            <a:off x="11008698" y="3566837"/>
            <a:ext cx="1841500" cy="276999"/>
          </a:xfrm>
          <a:prstGeom prst="rect">
            <a:avLst/>
          </a:prstGeom>
          <a:noFill/>
        </p:spPr>
        <p:txBody>
          <a:bodyPr wrap="square">
            <a:spAutoFit/>
          </a:bodyPr>
          <a:lstStyle/>
          <a:p>
            <a:pPr algn="ctr"/>
            <a:r>
              <a:rPr lang="es-ES" sz="1200" b="0" i="0" dirty="0">
                <a:solidFill>
                  <a:schemeClr val="tx1">
                    <a:lumMod val="20000"/>
                    <a:lumOff val="80000"/>
                  </a:schemeClr>
                </a:solidFill>
                <a:effectLst/>
                <a:latin typeface="Arial" panose="020B0604020202020204" pitchFamily="34" charset="0"/>
              </a:rPr>
              <a:t>MA-ES-CRAT-2500006</a:t>
            </a:r>
            <a:endParaRPr lang="es-ES" sz="1200" dirty="0">
              <a:solidFill>
                <a:schemeClr val="tx1">
                  <a:lumMod val="20000"/>
                  <a:lumOff val="80000"/>
                </a:schemeClr>
              </a:solidFill>
            </a:endParaRPr>
          </a:p>
        </p:txBody>
      </p:sp>
    </p:spTree>
    <p:extLst>
      <p:ext uri="{BB962C8B-B14F-4D97-AF65-F5344CB8AC3E}">
        <p14:creationId xmlns:p14="http://schemas.microsoft.com/office/powerpoint/2010/main" val="17869017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0C8BB-1458-0428-46FE-DE3EB32629E5}"/>
            </a:ext>
          </a:extLst>
        </p:cNvPr>
        <p:cNvGrpSpPr/>
        <p:nvPr/>
      </p:nvGrpSpPr>
      <p:grpSpPr>
        <a:xfrm>
          <a:off x="0" y="0"/>
          <a:ext cx="0" cy="0"/>
          <a:chOff x="0" y="0"/>
          <a:chExt cx="0" cy="0"/>
        </a:xfrm>
      </p:grpSpPr>
      <p:sp>
        <p:nvSpPr>
          <p:cNvPr id="3" name="Título 3">
            <a:extLst>
              <a:ext uri="{FF2B5EF4-FFF2-40B4-BE49-F238E27FC236}">
                <a16:creationId xmlns:a16="http://schemas.microsoft.com/office/drawing/2014/main" id="{BBCE829E-D38E-E770-E921-404D3A6725EF}"/>
              </a:ext>
            </a:extLst>
          </p:cNvPr>
          <p:cNvSpPr txBox="1">
            <a:spLocks/>
          </p:cNvSpPr>
          <p:nvPr/>
        </p:nvSpPr>
        <p:spPr>
          <a:xfrm>
            <a:off x="457200" y="242255"/>
            <a:ext cx="11347704" cy="865821"/>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2933" b="1" kern="1200" baseline="0">
                <a:solidFill>
                  <a:schemeClr val="accent1"/>
                </a:solidFill>
                <a:latin typeface="+mj-lt"/>
                <a:ea typeface="+mj-ea"/>
                <a:cs typeface="+mj-cs"/>
              </a:defRPr>
            </a:lvl1pPr>
          </a:lstStyle>
          <a:p>
            <a:pPr algn="ctr"/>
            <a:r>
              <a:rPr lang="es-ES_tradnl" sz="2800" dirty="0"/>
              <a:t>Mecanismos que aumentan el riesgo cardiovascular en psoriasis</a:t>
            </a:r>
            <a:endParaRPr lang="es-ES" sz="2800" dirty="0"/>
          </a:p>
        </p:txBody>
      </p:sp>
      <p:sp>
        <p:nvSpPr>
          <p:cNvPr id="4" name="Rectángulo 3">
            <a:extLst>
              <a:ext uri="{FF2B5EF4-FFF2-40B4-BE49-F238E27FC236}">
                <a16:creationId xmlns:a16="http://schemas.microsoft.com/office/drawing/2014/main" id="{44270A28-777F-EF44-C626-03A1DAF7E6D2}"/>
              </a:ext>
            </a:extLst>
          </p:cNvPr>
          <p:cNvSpPr/>
          <p:nvPr/>
        </p:nvSpPr>
        <p:spPr>
          <a:xfrm>
            <a:off x="457200" y="1016636"/>
            <a:ext cx="11347704" cy="5287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2000" b="1" dirty="0"/>
              <a:t>2. Comorbilidades de la psoriasis: La resistencia a la insulina</a:t>
            </a:r>
            <a:endParaRPr lang="es-ES" sz="2000" b="1" dirty="0"/>
          </a:p>
        </p:txBody>
      </p:sp>
      <p:pic>
        <p:nvPicPr>
          <p:cNvPr id="12" name="Imagen 11">
            <a:extLst>
              <a:ext uri="{FF2B5EF4-FFF2-40B4-BE49-F238E27FC236}">
                <a16:creationId xmlns:a16="http://schemas.microsoft.com/office/drawing/2014/main" id="{877C6A1D-241D-6C58-1D18-EB6214A32AF8}"/>
              </a:ext>
            </a:extLst>
          </p:cNvPr>
          <p:cNvPicPr>
            <a:picLocks noChangeAspect="1"/>
          </p:cNvPicPr>
          <p:nvPr/>
        </p:nvPicPr>
        <p:blipFill>
          <a:blip r:embed="rId2"/>
          <a:stretch>
            <a:fillRect/>
          </a:stretch>
        </p:blipFill>
        <p:spPr>
          <a:xfrm>
            <a:off x="5406096" y="2451734"/>
            <a:ext cx="5810700" cy="3701416"/>
          </a:xfrm>
          <a:prstGeom prst="rect">
            <a:avLst/>
          </a:prstGeom>
        </p:spPr>
      </p:pic>
      <p:sp>
        <p:nvSpPr>
          <p:cNvPr id="14" name="CuadroTexto 13">
            <a:extLst>
              <a:ext uri="{FF2B5EF4-FFF2-40B4-BE49-F238E27FC236}">
                <a16:creationId xmlns:a16="http://schemas.microsoft.com/office/drawing/2014/main" id="{9B75E012-2673-4DBF-CA34-757D88C47ED2}"/>
              </a:ext>
            </a:extLst>
          </p:cNvPr>
          <p:cNvSpPr txBox="1"/>
          <p:nvPr/>
        </p:nvSpPr>
        <p:spPr>
          <a:xfrm>
            <a:off x="742185" y="5208021"/>
            <a:ext cx="4239767" cy="707886"/>
          </a:xfrm>
          <a:prstGeom prst="rect">
            <a:avLst/>
          </a:prstGeom>
          <a:solidFill>
            <a:schemeClr val="bg1"/>
          </a:solidFill>
        </p:spPr>
        <p:txBody>
          <a:bodyPr wrap="square">
            <a:spAutoFit/>
          </a:bodyPr>
          <a:lstStyle/>
          <a:p>
            <a:pPr algn="just"/>
            <a:r>
              <a:rPr lang="es-ES" sz="800" b="1" dirty="0"/>
              <a:t>1</a:t>
            </a:r>
            <a:r>
              <a:rPr lang="es-ES" sz="800" dirty="0"/>
              <a:t>. </a:t>
            </a:r>
            <a:r>
              <a:rPr lang="es-ES" sz="800" dirty="0" err="1"/>
              <a:t>Fatica</a:t>
            </a:r>
            <a:r>
              <a:rPr lang="es-ES" sz="800" dirty="0"/>
              <a:t> M, et al. </a:t>
            </a:r>
            <a:r>
              <a:rPr lang="es-ES" sz="800" dirty="0" err="1"/>
              <a:t>Metabolic</a:t>
            </a:r>
            <a:r>
              <a:rPr lang="es-ES" sz="800" dirty="0"/>
              <a:t> </a:t>
            </a:r>
            <a:r>
              <a:rPr lang="es-ES" sz="800" dirty="0" err="1"/>
              <a:t>challenges</a:t>
            </a:r>
            <a:r>
              <a:rPr lang="es-ES" sz="800" dirty="0"/>
              <a:t> </a:t>
            </a:r>
            <a:r>
              <a:rPr lang="es-ES" sz="800" dirty="0" err="1"/>
              <a:t>of</a:t>
            </a:r>
            <a:r>
              <a:rPr lang="es-ES" sz="800" dirty="0"/>
              <a:t> </a:t>
            </a:r>
            <a:r>
              <a:rPr lang="es-ES" sz="800" dirty="0" err="1"/>
              <a:t>glucose</a:t>
            </a:r>
            <a:r>
              <a:rPr lang="es-ES" sz="800" dirty="0"/>
              <a:t> and </a:t>
            </a:r>
            <a:r>
              <a:rPr lang="es-ES" sz="800" dirty="0" err="1"/>
              <a:t>lipid</a:t>
            </a:r>
            <a:r>
              <a:rPr lang="es-ES" sz="800" dirty="0"/>
              <a:t> </a:t>
            </a:r>
            <a:r>
              <a:rPr lang="es-ES" sz="800" dirty="0" err="1"/>
              <a:t>dysregulation</a:t>
            </a:r>
            <a:r>
              <a:rPr lang="es-ES" sz="800" dirty="0"/>
              <a:t> in </a:t>
            </a:r>
            <a:r>
              <a:rPr lang="es-ES" sz="800" dirty="0" err="1"/>
              <a:t>psoriatic</a:t>
            </a:r>
            <a:r>
              <a:rPr lang="es-ES" sz="800" dirty="0"/>
              <a:t> </a:t>
            </a:r>
            <a:r>
              <a:rPr lang="es-ES" sz="800" dirty="0" err="1"/>
              <a:t>arthritis</a:t>
            </a:r>
            <a:r>
              <a:rPr lang="es-ES" sz="800" dirty="0"/>
              <a:t>: a narrative </a:t>
            </a:r>
            <a:r>
              <a:rPr lang="es-ES" sz="800" dirty="0" err="1"/>
              <a:t>review</a:t>
            </a:r>
            <a:r>
              <a:rPr lang="es-ES" sz="800" dirty="0"/>
              <a:t> </a:t>
            </a:r>
            <a:r>
              <a:rPr lang="es-ES" sz="800" dirty="0" err="1"/>
              <a:t>from</a:t>
            </a:r>
            <a:r>
              <a:rPr lang="es-ES" sz="800" dirty="0"/>
              <a:t> </a:t>
            </a:r>
            <a:r>
              <a:rPr lang="es-ES" sz="800" dirty="0" err="1"/>
              <a:t>pathogenesis</a:t>
            </a:r>
            <a:r>
              <a:rPr lang="es-ES" sz="800" dirty="0"/>
              <a:t> </a:t>
            </a:r>
            <a:r>
              <a:rPr lang="es-ES" sz="800" dirty="0" err="1"/>
              <a:t>to</a:t>
            </a:r>
            <a:r>
              <a:rPr lang="es-ES" sz="800" dirty="0"/>
              <a:t> </a:t>
            </a:r>
            <a:r>
              <a:rPr lang="es-ES" sz="800" dirty="0" err="1"/>
              <a:t>clinical</a:t>
            </a:r>
            <a:r>
              <a:rPr lang="es-ES" sz="800" dirty="0"/>
              <a:t> </a:t>
            </a:r>
            <a:r>
              <a:rPr lang="es-ES" sz="800" dirty="0" err="1"/>
              <a:t>practice</a:t>
            </a:r>
            <a:r>
              <a:rPr lang="es-ES" sz="800" dirty="0"/>
              <a:t>. Acta </a:t>
            </a:r>
            <a:r>
              <a:rPr lang="es-ES" sz="800" dirty="0" err="1"/>
              <a:t>Diabetol</a:t>
            </a:r>
            <a:r>
              <a:rPr lang="es-ES" sz="800" dirty="0"/>
              <a:t>. 2025 </a:t>
            </a:r>
            <a:r>
              <a:rPr lang="es-ES" sz="800" dirty="0" err="1"/>
              <a:t>Aug</a:t>
            </a:r>
            <a:r>
              <a:rPr lang="es-ES" sz="800" dirty="0"/>
              <a:t> 14. </a:t>
            </a:r>
            <a:r>
              <a:rPr lang="es-ES" sz="800" dirty="0" err="1"/>
              <a:t>doi</a:t>
            </a:r>
            <a:r>
              <a:rPr lang="es-ES" sz="800" dirty="0"/>
              <a:t>: 10.1007/s00592-025-02565-5. </a:t>
            </a:r>
            <a:r>
              <a:rPr lang="es-ES" sz="800" b="1" dirty="0"/>
              <a:t>2</a:t>
            </a:r>
            <a:r>
              <a:rPr lang="es-ES" sz="800" dirty="0"/>
              <a:t>. </a:t>
            </a:r>
            <a:r>
              <a:rPr lang="en-US" sz="800" dirty="0"/>
              <a:t>Xu Z, et al. Obesity mediates the association between psoriasis and diabetes incidence: a population-based study. </a:t>
            </a:r>
            <a:r>
              <a:rPr lang="en-US" sz="800" dirty="0" err="1"/>
              <a:t>Diabetol</a:t>
            </a:r>
            <a:r>
              <a:rPr lang="en-US" sz="800" dirty="0"/>
              <a:t> </a:t>
            </a:r>
            <a:r>
              <a:rPr lang="en-US" sz="800" dirty="0" err="1"/>
              <a:t>Metab</a:t>
            </a:r>
            <a:r>
              <a:rPr lang="en-US" sz="800" dirty="0"/>
              <a:t> Syndr. 2025 Feb 8;17(1):51. </a:t>
            </a:r>
            <a:r>
              <a:rPr lang="en-US" sz="800" dirty="0" err="1"/>
              <a:t>doi</a:t>
            </a:r>
            <a:r>
              <a:rPr lang="en-US" sz="800" dirty="0"/>
              <a:t>: 10.1186/s13098-025-01622-x.</a:t>
            </a:r>
          </a:p>
        </p:txBody>
      </p:sp>
      <p:sp>
        <p:nvSpPr>
          <p:cNvPr id="16" name="CuadroTexto 15">
            <a:extLst>
              <a:ext uri="{FF2B5EF4-FFF2-40B4-BE49-F238E27FC236}">
                <a16:creationId xmlns:a16="http://schemas.microsoft.com/office/drawing/2014/main" id="{EA7B65A9-C6A5-4149-7720-407C95290971}"/>
              </a:ext>
            </a:extLst>
          </p:cNvPr>
          <p:cNvSpPr txBox="1"/>
          <p:nvPr/>
        </p:nvSpPr>
        <p:spPr>
          <a:xfrm>
            <a:off x="7756144" y="6191568"/>
            <a:ext cx="1629918" cy="215444"/>
          </a:xfrm>
          <a:prstGeom prst="rect">
            <a:avLst/>
          </a:prstGeom>
          <a:noFill/>
        </p:spPr>
        <p:txBody>
          <a:bodyPr wrap="square">
            <a:spAutoFit/>
          </a:bodyPr>
          <a:lstStyle/>
          <a:p>
            <a:r>
              <a:rPr lang="pt-BR" sz="800" dirty="0"/>
              <a:t>Acta </a:t>
            </a:r>
            <a:r>
              <a:rPr lang="pt-BR" sz="800" dirty="0" err="1"/>
              <a:t>Diabetol</a:t>
            </a:r>
            <a:r>
              <a:rPr lang="pt-BR" sz="800" dirty="0"/>
              <a:t>. 2025 </a:t>
            </a:r>
            <a:r>
              <a:rPr lang="pt-BR" sz="800" dirty="0" err="1"/>
              <a:t>Aug</a:t>
            </a:r>
            <a:r>
              <a:rPr lang="pt-BR" sz="800" dirty="0"/>
              <a:t> 14. </a:t>
            </a:r>
            <a:endParaRPr lang="es-ES" sz="800" dirty="0"/>
          </a:p>
        </p:txBody>
      </p:sp>
      <p:sp>
        <p:nvSpPr>
          <p:cNvPr id="18" name="CuadroTexto 17">
            <a:extLst>
              <a:ext uri="{FF2B5EF4-FFF2-40B4-BE49-F238E27FC236}">
                <a16:creationId xmlns:a16="http://schemas.microsoft.com/office/drawing/2014/main" id="{50CEDB15-FF99-901D-D351-96DA35DDB104}"/>
              </a:ext>
            </a:extLst>
          </p:cNvPr>
          <p:cNvSpPr txBox="1"/>
          <p:nvPr/>
        </p:nvSpPr>
        <p:spPr>
          <a:xfrm>
            <a:off x="5173081" y="1920873"/>
            <a:ext cx="6276729" cy="492443"/>
          </a:xfrm>
          <a:prstGeom prst="rect">
            <a:avLst/>
          </a:prstGeom>
          <a:noFill/>
        </p:spPr>
        <p:txBody>
          <a:bodyPr wrap="square">
            <a:spAutoFit/>
          </a:bodyPr>
          <a:lstStyle>
            <a:defPPr>
              <a:defRPr lang="es-ES"/>
            </a:defPPr>
            <a:lvl1pPr algn="ctr">
              <a:defRPr sz="1300" b="1">
                <a:solidFill>
                  <a:schemeClr val="tx1">
                    <a:lumMod val="50000"/>
                  </a:schemeClr>
                </a:solidFill>
              </a:defRPr>
            </a:lvl1pPr>
          </a:lstStyle>
          <a:p>
            <a:r>
              <a:rPr lang="es-ES" dirty="0"/>
              <a:t>El papel de las citoquinas proinflamatorias y el desequilibrio de adipocinas en las alteraciones del metabolismo glucémico en la artritis psoriásica</a:t>
            </a:r>
            <a:r>
              <a:rPr lang="es-ES" baseline="30000" dirty="0"/>
              <a:t>1</a:t>
            </a:r>
          </a:p>
        </p:txBody>
      </p:sp>
      <p:sp>
        <p:nvSpPr>
          <p:cNvPr id="19" name="CuadroTexto 18">
            <a:extLst>
              <a:ext uri="{FF2B5EF4-FFF2-40B4-BE49-F238E27FC236}">
                <a16:creationId xmlns:a16="http://schemas.microsoft.com/office/drawing/2014/main" id="{CD152728-3EA0-3554-6D03-FAB30D7F66BA}"/>
              </a:ext>
            </a:extLst>
          </p:cNvPr>
          <p:cNvSpPr txBox="1"/>
          <p:nvPr/>
        </p:nvSpPr>
        <p:spPr>
          <a:xfrm>
            <a:off x="742187" y="2451734"/>
            <a:ext cx="4239767" cy="1169551"/>
          </a:xfrm>
          <a:prstGeom prst="rect">
            <a:avLst/>
          </a:prstGeom>
          <a:noFill/>
        </p:spPr>
        <p:txBody>
          <a:bodyPr wrap="square">
            <a:spAutoFit/>
          </a:bodyPr>
          <a:lstStyle/>
          <a:p>
            <a:pPr algn="just"/>
            <a:r>
              <a:rPr lang="es-ES" sz="1400" dirty="0">
                <a:solidFill>
                  <a:schemeClr val="accent1"/>
                </a:solidFill>
              </a:rPr>
              <a:t>La inflamación crónica que se manifiesta como un aumenta de las citoquinas proinflamatorios como en un desequilibrio de adipocinas puede impactar negativamente en la señalización de insulina y promover la resistencia a la insulina</a:t>
            </a:r>
            <a:r>
              <a:rPr lang="es-ES" sz="1400" baseline="30000" dirty="0">
                <a:solidFill>
                  <a:schemeClr val="accent1"/>
                </a:solidFill>
              </a:rPr>
              <a:t>1</a:t>
            </a:r>
            <a:r>
              <a:rPr lang="es-ES" sz="1400" dirty="0">
                <a:solidFill>
                  <a:schemeClr val="accent1"/>
                </a:solidFill>
              </a:rPr>
              <a:t>.</a:t>
            </a:r>
          </a:p>
        </p:txBody>
      </p:sp>
      <p:sp>
        <p:nvSpPr>
          <p:cNvPr id="23" name="CuadroTexto 22">
            <a:extLst>
              <a:ext uri="{FF2B5EF4-FFF2-40B4-BE49-F238E27FC236}">
                <a16:creationId xmlns:a16="http://schemas.microsoft.com/office/drawing/2014/main" id="{0E490534-213A-F95D-899D-B1491E9DF88B}"/>
              </a:ext>
            </a:extLst>
          </p:cNvPr>
          <p:cNvSpPr txBox="1"/>
          <p:nvPr/>
        </p:nvSpPr>
        <p:spPr>
          <a:xfrm>
            <a:off x="742185" y="4013441"/>
            <a:ext cx="4239767" cy="738664"/>
          </a:xfrm>
          <a:prstGeom prst="rect">
            <a:avLst/>
          </a:prstGeom>
          <a:noFill/>
        </p:spPr>
        <p:txBody>
          <a:bodyPr wrap="square">
            <a:spAutoFit/>
          </a:bodyPr>
          <a:lstStyle>
            <a:defPPr>
              <a:defRPr lang="es-ES"/>
            </a:defPPr>
            <a:lvl1pPr algn="just">
              <a:defRPr sz="1400">
                <a:solidFill>
                  <a:schemeClr val="accent1"/>
                </a:solidFill>
              </a:defRPr>
            </a:lvl1pPr>
          </a:lstStyle>
          <a:p>
            <a:r>
              <a:rPr lang="es-ES" dirty="0"/>
              <a:t>Además, el aumento de la obesidad en la psoriasis puede explicar, parcialmente, la relación entre la psoriasis y la diabetes</a:t>
            </a:r>
            <a:r>
              <a:rPr lang="es-ES" baseline="30000" dirty="0"/>
              <a:t>2</a:t>
            </a:r>
            <a:r>
              <a:rPr lang="es-ES" dirty="0"/>
              <a:t>.</a:t>
            </a:r>
          </a:p>
        </p:txBody>
      </p:sp>
      <p:sp>
        <p:nvSpPr>
          <p:cNvPr id="2" name="CuadroTexto 1">
            <a:extLst>
              <a:ext uri="{FF2B5EF4-FFF2-40B4-BE49-F238E27FC236}">
                <a16:creationId xmlns:a16="http://schemas.microsoft.com/office/drawing/2014/main" id="{3A49F9F9-9963-3558-7096-B7E20A422917}"/>
              </a:ext>
            </a:extLst>
          </p:cNvPr>
          <p:cNvSpPr txBox="1"/>
          <p:nvPr/>
        </p:nvSpPr>
        <p:spPr>
          <a:xfrm rot="16200000">
            <a:off x="11008698" y="3566837"/>
            <a:ext cx="1841500" cy="276999"/>
          </a:xfrm>
          <a:prstGeom prst="rect">
            <a:avLst/>
          </a:prstGeom>
          <a:noFill/>
        </p:spPr>
        <p:txBody>
          <a:bodyPr wrap="square">
            <a:spAutoFit/>
          </a:bodyPr>
          <a:lstStyle/>
          <a:p>
            <a:pPr algn="ctr"/>
            <a:r>
              <a:rPr lang="es-ES" sz="1200" b="0" i="0" dirty="0">
                <a:solidFill>
                  <a:schemeClr val="tx1">
                    <a:lumMod val="20000"/>
                    <a:lumOff val="80000"/>
                  </a:schemeClr>
                </a:solidFill>
                <a:effectLst/>
                <a:latin typeface="Arial" panose="020B0604020202020204" pitchFamily="34" charset="0"/>
              </a:rPr>
              <a:t>MA-ES-CRAT-2500006</a:t>
            </a:r>
            <a:endParaRPr lang="es-ES" sz="1200" dirty="0">
              <a:solidFill>
                <a:schemeClr val="tx1">
                  <a:lumMod val="20000"/>
                  <a:lumOff val="80000"/>
                </a:schemeClr>
              </a:solidFill>
            </a:endParaRPr>
          </a:p>
        </p:txBody>
      </p:sp>
    </p:spTree>
    <p:extLst>
      <p:ext uri="{BB962C8B-B14F-4D97-AF65-F5344CB8AC3E}">
        <p14:creationId xmlns:p14="http://schemas.microsoft.com/office/powerpoint/2010/main" val="31763714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C2A9F3A-1827-9D54-EA87-B7AC46287524}"/>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418902" y="2423352"/>
            <a:ext cx="5725348" cy="3031321"/>
          </a:xfrm>
          <a:prstGeom prst="rect">
            <a:avLst/>
          </a:prstGeom>
        </p:spPr>
      </p:pic>
      <p:sp>
        <p:nvSpPr>
          <p:cNvPr id="7" name="CuadroTexto 6">
            <a:extLst>
              <a:ext uri="{FF2B5EF4-FFF2-40B4-BE49-F238E27FC236}">
                <a16:creationId xmlns:a16="http://schemas.microsoft.com/office/drawing/2014/main" id="{D089CF64-599C-07FB-A36B-5A9645C686F2}"/>
              </a:ext>
            </a:extLst>
          </p:cNvPr>
          <p:cNvSpPr txBox="1"/>
          <p:nvPr/>
        </p:nvSpPr>
        <p:spPr>
          <a:xfrm>
            <a:off x="763972" y="5061217"/>
            <a:ext cx="4030278" cy="461665"/>
          </a:xfrm>
          <a:prstGeom prst="rect">
            <a:avLst/>
          </a:prstGeom>
          <a:solidFill>
            <a:schemeClr val="bg1"/>
          </a:solidFill>
        </p:spPr>
        <p:txBody>
          <a:bodyPr wrap="square">
            <a:spAutoFit/>
          </a:bodyPr>
          <a:lstStyle>
            <a:defPPr>
              <a:defRPr lang="es-ES"/>
            </a:defPPr>
            <a:lvl1pPr algn="ctr">
              <a:defRPr sz="900"/>
            </a:lvl1pPr>
          </a:lstStyle>
          <a:p>
            <a:r>
              <a:rPr lang="es-ES" sz="800" dirty="0"/>
              <a:t>1. Wu JJ, et al. Psoriasis and </a:t>
            </a:r>
            <a:r>
              <a:rPr lang="es-ES" sz="800" dirty="0" err="1"/>
              <a:t>metabolic</a:t>
            </a:r>
            <a:r>
              <a:rPr lang="es-ES" sz="800" dirty="0"/>
              <a:t> </a:t>
            </a:r>
            <a:r>
              <a:rPr lang="es-ES" sz="800" dirty="0" err="1"/>
              <a:t>syndrome</a:t>
            </a:r>
            <a:r>
              <a:rPr lang="es-ES" sz="800" dirty="0"/>
              <a:t>: </a:t>
            </a:r>
            <a:r>
              <a:rPr lang="es-ES" sz="800" dirty="0" err="1"/>
              <a:t>implications</a:t>
            </a:r>
            <a:r>
              <a:rPr lang="es-ES" sz="800" dirty="0"/>
              <a:t> </a:t>
            </a:r>
            <a:r>
              <a:rPr lang="es-ES" sz="800" dirty="0" err="1"/>
              <a:t>for</a:t>
            </a:r>
            <a:r>
              <a:rPr lang="es-ES" sz="800" dirty="0"/>
              <a:t> </a:t>
            </a:r>
            <a:r>
              <a:rPr lang="es-ES" sz="800" dirty="0" err="1"/>
              <a:t>the</a:t>
            </a:r>
            <a:r>
              <a:rPr lang="es-ES" sz="800" dirty="0"/>
              <a:t> </a:t>
            </a:r>
            <a:r>
              <a:rPr lang="es-ES" sz="800" dirty="0" err="1"/>
              <a:t>management</a:t>
            </a:r>
            <a:r>
              <a:rPr lang="es-ES" sz="800" dirty="0"/>
              <a:t> and </a:t>
            </a:r>
            <a:r>
              <a:rPr lang="es-ES" sz="800" dirty="0" err="1"/>
              <a:t>treatment</a:t>
            </a:r>
            <a:r>
              <a:rPr lang="es-ES" sz="800" dirty="0"/>
              <a:t> </a:t>
            </a:r>
            <a:r>
              <a:rPr lang="es-ES" sz="800" dirty="0" err="1"/>
              <a:t>of</a:t>
            </a:r>
            <a:r>
              <a:rPr lang="es-ES" sz="800" dirty="0"/>
              <a:t> psoriasis. J </a:t>
            </a:r>
            <a:r>
              <a:rPr lang="es-ES" sz="800" dirty="0" err="1"/>
              <a:t>Eur</a:t>
            </a:r>
            <a:r>
              <a:rPr lang="es-ES" sz="800" dirty="0"/>
              <a:t> Acad </a:t>
            </a:r>
            <a:r>
              <a:rPr lang="es-ES" sz="800" dirty="0" err="1"/>
              <a:t>Dermatol</a:t>
            </a:r>
            <a:r>
              <a:rPr lang="es-ES" sz="800" dirty="0"/>
              <a:t> </a:t>
            </a:r>
            <a:r>
              <a:rPr lang="es-ES" sz="800" dirty="0" err="1"/>
              <a:t>Venereol</a:t>
            </a:r>
            <a:r>
              <a:rPr lang="es-ES" sz="800" dirty="0"/>
              <a:t>. 2022 Jun;36(6):797-806. </a:t>
            </a:r>
            <a:r>
              <a:rPr lang="es-ES" sz="800" dirty="0" err="1"/>
              <a:t>doi</a:t>
            </a:r>
            <a:r>
              <a:rPr lang="es-ES" sz="800" dirty="0"/>
              <a:t>: 10.1111/jdv.18044. </a:t>
            </a:r>
            <a:r>
              <a:rPr lang="es-ES" sz="800" dirty="0" err="1"/>
              <a:t>Epub</a:t>
            </a:r>
            <a:r>
              <a:rPr lang="es-ES" sz="800" dirty="0"/>
              <a:t> 2022 Mar 14.</a:t>
            </a:r>
          </a:p>
        </p:txBody>
      </p:sp>
      <p:sp>
        <p:nvSpPr>
          <p:cNvPr id="2" name="Título 3">
            <a:extLst>
              <a:ext uri="{FF2B5EF4-FFF2-40B4-BE49-F238E27FC236}">
                <a16:creationId xmlns:a16="http://schemas.microsoft.com/office/drawing/2014/main" id="{D6B1246D-5935-4CA3-835F-55EBC0314724}"/>
              </a:ext>
            </a:extLst>
          </p:cNvPr>
          <p:cNvSpPr>
            <a:spLocks noGrp="1"/>
          </p:cNvSpPr>
          <p:nvPr>
            <p:ph type="title"/>
          </p:nvPr>
        </p:nvSpPr>
        <p:spPr>
          <a:xfrm>
            <a:off x="247650" y="242255"/>
            <a:ext cx="11766550" cy="865821"/>
          </a:xfrm>
        </p:spPr>
        <p:txBody>
          <a:bodyPr>
            <a:normAutofit/>
          </a:bodyPr>
          <a:lstStyle/>
          <a:p>
            <a:r>
              <a:rPr lang="es-ES_tradnl" sz="2600" dirty="0">
                <a:solidFill>
                  <a:schemeClr val="accent1"/>
                </a:solidFill>
              </a:rPr>
              <a:t>Resumen de la relación entre la psoriasis y la enfermedad cardiovascular</a:t>
            </a:r>
            <a:endParaRPr lang="es-ES" sz="2600" dirty="0"/>
          </a:p>
        </p:txBody>
      </p:sp>
      <p:sp>
        <p:nvSpPr>
          <p:cNvPr id="6" name="CuadroTexto 5">
            <a:extLst>
              <a:ext uri="{FF2B5EF4-FFF2-40B4-BE49-F238E27FC236}">
                <a16:creationId xmlns:a16="http://schemas.microsoft.com/office/drawing/2014/main" id="{7717DDA5-5C45-15A9-074D-957730CE4FD1}"/>
              </a:ext>
            </a:extLst>
          </p:cNvPr>
          <p:cNvSpPr txBox="1"/>
          <p:nvPr/>
        </p:nvSpPr>
        <p:spPr>
          <a:xfrm>
            <a:off x="5418902" y="1749459"/>
            <a:ext cx="5651500" cy="492443"/>
          </a:xfrm>
          <a:prstGeom prst="rect">
            <a:avLst/>
          </a:prstGeom>
          <a:noFill/>
        </p:spPr>
        <p:txBody>
          <a:bodyPr wrap="square">
            <a:spAutoFit/>
          </a:bodyPr>
          <a:lstStyle>
            <a:defPPr>
              <a:defRPr lang="es-ES"/>
            </a:defPPr>
            <a:lvl1pPr algn="ctr">
              <a:defRPr sz="1300" b="1">
                <a:solidFill>
                  <a:schemeClr val="tx1">
                    <a:lumMod val="50000"/>
                  </a:schemeClr>
                </a:solidFill>
              </a:defRPr>
            </a:lvl1pPr>
          </a:lstStyle>
          <a:p>
            <a:r>
              <a:rPr lang="es-ES" dirty="0"/>
              <a:t>Mecanismos inmunológicos subyacentes comunes de la psoriasis y la enfermedad cardiovascular</a:t>
            </a:r>
            <a:r>
              <a:rPr lang="es-ES" baseline="30000" dirty="0"/>
              <a:t>1</a:t>
            </a:r>
          </a:p>
        </p:txBody>
      </p:sp>
      <p:sp>
        <p:nvSpPr>
          <p:cNvPr id="9" name="CuadroTexto 8">
            <a:extLst>
              <a:ext uri="{FF2B5EF4-FFF2-40B4-BE49-F238E27FC236}">
                <a16:creationId xmlns:a16="http://schemas.microsoft.com/office/drawing/2014/main" id="{4CF38B33-30A0-D059-E45E-D5C0C4A0DA07}"/>
              </a:ext>
            </a:extLst>
          </p:cNvPr>
          <p:cNvSpPr txBox="1"/>
          <p:nvPr/>
        </p:nvSpPr>
        <p:spPr>
          <a:xfrm>
            <a:off x="6660327" y="5454673"/>
            <a:ext cx="3168650" cy="215444"/>
          </a:xfrm>
          <a:prstGeom prst="rect">
            <a:avLst/>
          </a:prstGeom>
          <a:noFill/>
        </p:spPr>
        <p:txBody>
          <a:bodyPr wrap="square">
            <a:spAutoFit/>
          </a:bodyPr>
          <a:lstStyle>
            <a:defPPr>
              <a:defRPr lang="es-ES"/>
            </a:defPPr>
            <a:lvl1pPr algn="ctr">
              <a:defRPr sz="900"/>
            </a:lvl1pPr>
          </a:lstStyle>
          <a:p>
            <a:r>
              <a:rPr lang="es-ES" sz="800" dirty="0"/>
              <a:t>J </a:t>
            </a:r>
            <a:r>
              <a:rPr lang="es-ES" sz="800" dirty="0" err="1"/>
              <a:t>Eur</a:t>
            </a:r>
            <a:r>
              <a:rPr lang="es-ES" sz="800" dirty="0"/>
              <a:t> Acad </a:t>
            </a:r>
            <a:r>
              <a:rPr lang="es-ES" sz="800" dirty="0" err="1"/>
              <a:t>Dermatol</a:t>
            </a:r>
            <a:r>
              <a:rPr lang="es-ES" sz="800" dirty="0"/>
              <a:t> </a:t>
            </a:r>
            <a:r>
              <a:rPr lang="es-ES" sz="800" dirty="0" err="1"/>
              <a:t>Venereol</a:t>
            </a:r>
            <a:r>
              <a:rPr lang="es-ES" sz="800" dirty="0"/>
              <a:t>. 2022 Jun;36(6):797-806.</a:t>
            </a:r>
          </a:p>
        </p:txBody>
      </p:sp>
      <p:sp>
        <p:nvSpPr>
          <p:cNvPr id="3" name="CuadroTexto 2">
            <a:extLst>
              <a:ext uri="{FF2B5EF4-FFF2-40B4-BE49-F238E27FC236}">
                <a16:creationId xmlns:a16="http://schemas.microsoft.com/office/drawing/2014/main" id="{D58A4A6E-D649-5E51-CBD1-AB158F019C08}"/>
              </a:ext>
            </a:extLst>
          </p:cNvPr>
          <p:cNvSpPr txBox="1"/>
          <p:nvPr/>
        </p:nvSpPr>
        <p:spPr>
          <a:xfrm>
            <a:off x="944439" y="2344040"/>
            <a:ext cx="3669344" cy="2246769"/>
          </a:xfrm>
          <a:prstGeom prst="rect">
            <a:avLst/>
          </a:prstGeom>
          <a:noFill/>
        </p:spPr>
        <p:txBody>
          <a:bodyPr wrap="square">
            <a:spAutoFit/>
          </a:bodyPr>
          <a:lstStyle>
            <a:defPPr>
              <a:defRPr lang="es-ES"/>
            </a:defPPr>
            <a:lvl1pPr algn="ctr">
              <a:defRPr sz="1400">
                <a:solidFill>
                  <a:schemeClr val="accent1"/>
                </a:solidFill>
              </a:defRPr>
            </a:lvl1pPr>
          </a:lstStyle>
          <a:p>
            <a:pPr algn="just"/>
            <a:r>
              <a:rPr lang="es-ES" dirty="0"/>
              <a:t>La psoriasis aumenta el riesgo cardiovascular a través de varios mecanismos:</a:t>
            </a:r>
          </a:p>
          <a:p>
            <a:pPr algn="just"/>
            <a:endParaRPr lang="es-ES" dirty="0"/>
          </a:p>
          <a:p>
            <a:pPr marL="285750" indent="-285750" algn="just">
              <a:buFontTx/>
              <a:buChar char="-"/>
            </a:pPr>
            <a:r>
              <a:rPr lang="es-ES" dirty="0"/>
              <a:t>inflamatorios/inmunes</a:t>
            </a:r>
          </a:p>
          <a:p>
            <a:pPr marL="285750" indent="-285750" algn="just">
              <a:buFontTx/>
              <a:buChar char="-"/>
            </a:pPr>
            <a:r>
              <a:rPr lang="es-ES" dirty="0"/>
              <a:t>comorbilidades cardio-metabólicos</a:t>
            </a:r>
          </a:p>
          <a:p>
            <a:pPr marL="285750" indent="-285750" algn="just">
              <a:buFontTx/>
              <a:buChar char="-"/>
            </a:pPr>
            <a:r>
              <a:rPr lang="es-ES" dirty="0"/>
              <a:t>genéticos</a:t>
            </a:r>
          </a:p>
          <a:p>
            <a:pPr marL="285750" indent="-285750" algn="just">
              <a:buFontTx/>
              <a:buChar char="-"/>
            </a:pPr>
            <a:endParaRPr lang="es-ES" dirty="0"/>
          </a:p>
          <a:p>
            <a:pPr algn="just"/>
            <a:r>
              <a:rPr lang="es-ES" dirty="0"/>
              <a:t>que en conjunto dañan las células endoteliales y promueven la aterosclerosis</a:t>
            </a:r>
            <a:r>
              <a:rPr lang="es-ES" baseline="30000" dirty="0"/>
              <a:t>1</a:t>
            </a:r>
            <a:r>
              <a:rPr lang="es-ES" dirty="0"/>
              <a:t>.</a:t>
            </a:r>
          </a:p>
        </p:txBody>
      </p:sp>
      <p:sp>
        <p:nvSpPr>
          <p:cNvPr id="4" name="CuadroTexto 3">
            <a:extLst>
              <a:ext uri="{FF2B5EF4-FFF2-40B4-BE49-F238E27FC236}">
                <a16:creationId xmlns:a16="http://schemas.microsoft.com/office/drawing/2014/main" id="{B4492125-E7F2-879D-67C2-6242FFC53E18}"/>
              </a:ext>
            </a:extLst>
          </p:cNvPr>
          <p:cNvSpPr txBox="1"/>
          <p:nvPr/>
        </p:nvSpPr>
        <p:spPr>
          <a:xfrm rot="16200000">
            <a:off x="11008698" y="3566837"/>
            <a:ext cx="1841500" cy="276999"/>
          </a:xfrm>
          <a:prstGeom prst="rect">
            <a:avLst/>
          </a:prstGeom>
          <a:noFill/>
        </p:spPr>
        <p:txBody>
          <a:bodyPr wrap="square">
            <a:spAutoFit/>
          </a:bodyPr>
          <a:lstStyle/>
          <a:p>
            <a:pPr algn="ctr"/>
            <a:r>
              <a:rPr lang="es-ES" sz="1200" b="0" i="0" dirty="0">
                <a:solidFill>
                  <a:schemeClr val="tx1">
                    <a:lumMod val="20000"/>
                    <a:lumOff val="80000"/>
                  </a:schemeClr>
                </a:solidFill>
                <a:effectLst/>
                <a:latin typeface="Arial" panose="020B0604020202020204" pitchFamily="34" charset="0"/>
              </a:rPr>
              <a:t>MA-ES-CRAT-2500006</a:t>
            </a:r>
            <a:endParaRPr lang="es-ES" sz="1200" dirty="0">
              <a:solidFill>
                <a:schemeClr val="tx1">
                  <a:lumMod val="20000"/>
                  <a:lumOff val="80000"/>
                </a:schemeClr>
              </a:solidFill>
            </a:endParaRPr>
          </a:p>
        </p:txBody>
      </p:sp>
    </p:spTree>
    <p:extLst>
      <p:ext uri="{BB962C8B-B14F-4D97-AF65-F5344CB8AC3E}">
        <p14:creationId xmlns:p14="http://schemas.microsoft.com/office/powerpoint/2010/main" val="523823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77793F1-9F76-5F37-37B7-C42EF834CA4C}"/>
              </a:ext>
            </a:extLst>
          </p:cNvPr>
          <p:cNvSpPr/>
          <p:nvPr/>
        </p:nvSpPr>
        <p:spPr>
          <a:xfrm>
            <a:off x="797442" y="1010093"/>
            <a:ext cx="10653823" cy="2020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a:extLst>
              <a:ext uri="{FF2B5EF4-FFF2-40B4-BE49-F238E27FC236}">
                <a16:creationId xmlns:a16="http://schemas.microsoft.com/office/drawing/2014/main" id="{476F3F1F-0ADF-52F6-F40E-1569DAB60E0E}"/>
              </a:ext>
            </a:extLst>
          </p:cNvPr>
          <p:cNvPicPr>
            <a:picLocks noChangeAspect="1"/>
          </p:cNvPicPr>
          <p:nvPr/>
        </p:nvPicPr>
        <p:blipFill>
          <a:blip r:embed="rId2"/>
          <a:stretch>
            <a:fillRect/>
          </a:stretch>
        </p:blipFill>
        <p:spPr>
          <a:xfrm>
            <a:off x="1499191" y="452647"/>
            <a:ext cx="9441711" cy="6113339"/>
          </a:xfrm>
          <a:prstGeom prst="rect">
            <a:avLst/>
          </a:prstGeom>
        </p:spPr>
      </p:pic>
      <p:sp>
        <p:nvSpPr>
          <p:cNvPr id="3" name="CuadroTexto 2">
            <a:extLst>
              <a:ext uri="{FF2B5EF4-FFF2-40B4-BE49-F238E27FC236}">
                <a16:creationId xmlns:a16="http://schemas.microsoft.com/office/drawing/2014/main" id="{625C6961-5B4E-FD7E-C335-0AD118F8FF8F}"/>
              </a:ext>
            </a:extLst>
          </p:cNvPr>
          <p:cNvSpPr txBox="1"/>
          <p:nvPr/>
        </p:nvSpPr>
        <p:spPr>
          <a:xfrm>
            <a:off x="5175250" y="6544986"/>
            <a:ext cx="1841500" cy="276999"/>
          </a:xfrm>
          <a:prstGeom prst="rect">
            <a:avLst/>
          </a:prstGeom>
          <a:noFill/>
        </p:spPr>
        <p:txBody>
          <a:bodyPr wrap="square">
            <a:spAutoFit/>
          </a:bodyPr>
          <a:lstStyle/>
          <a:p>
            <a:pPr algn="ctr"/>
            <a:r>
              <a:rPr lang="es-ES" sz="1200" b="0" i="0" dirty="0">
                <a:solidFill>
                  <a:schemeClr val="tx1">
                    <a:lumMod val="20000"/>
                    <a:lumOff val="80000"/>
                  </a:schemeClr>
                </a:solidFill>
                <a:effectLst/>
                <a:latin typeface="Arial" panose="020B0604020202020204" pitchFamily="34" charset="0"/>
              </a:rPr>
              <a:t>MA-ES-CRAT-2500006</a:t>
            </a:r>
            <a:endParaRPr lang="es-ES" sz="1200" dirty="0">
              <a:solidFill>
                <a:schemeClr val="tx1">
                  <a:lumMod val="20000"/>
                  <a:lumOff val="80000"/>
                </a:schemeClr>
              </a:solidFill>
            </a:endParaRPr>
          </a:p>
        </p:txBody>
      </p:sp>
    </p:spTree>
    <p:extLst>
      <p:ext uri="{BB962C8B-B14F-4D97-AF65-F5344CB8AC3E}">
        <p14:creationId xmlns:p14="http://schemas.microsoft.com/office/powerpoint/2010/main" val="31282078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F90E56C-4941-EE41-E7F7-6F3AA7C86011}"/>
              </a:ext>
            </a:extLst>
          </p:cNvPr>
          <p:cNvPicPr>
            <a:picLocks noChangeAspect="1"/>
          </p:cNvPicPr>
          <p:nvPr/>
        </p:nvPicPr>
        <p:blipFill>
          <a:blip r:embed="rId2"/>
          <a:stretch>
            <a:fillRect/>
          </a:stretch>
        </p:blipFill>
        <p:spPr>
          <a:xfrm>
            <a:off x="683936" y="1185001"/>
            <a:ext cx="4175729" cy="5412342"/>
          </a:xfrm>
          <a:prstGeom prst="rect">
            <a:avLst/>
          </a:prstGeom>
        </p:spPr>
      </p:pic>
      <p:sp>
        <p:nvSpPr>
          <p:cNvPr id="7" name="CuadroTexto 6">
            <a:extLst>
              <a:ext uri="{FF2B5EF4-FFF2-40B4-BE49-F238E27FC236}">
                <a16:creationId xmlns:a16="http://schemas.microsoft.com/office/drawing/2014/main" id="{49495504-27B7-298F-7DFD-F6BA20831740}"/>
              </a:ext>
            </a:extLst>
          </p:cNvPr>
          <p:cNvSpPr txBox="1"/>
          <p:nvPr/>
        </p:nvSpPr>
        <p:spPr>
          <a:xfrm>
            <a:off x="5427248" y="1402842"/>
            <a:ext cx="5939252" cy="1169551"/>
          </a:xfrm>
          <a:prstGeom prst="rect">
            <a:avLst/>
          </a:prstGeom>
          <a:solidFill>
            <a:schemeClr val="bg1"/>
          </a:solidFill>
        </p:spPr>
        <p:txBody>
          <a:bodyPr wrap="square">
            <a:spAutoFit/>
          </a:bodyPr>
          <a:lstStyle/>
          <a:p>
            <a:pPr algn="just"/>
            <a:r>
              <a:rPr lang="es-ES" sz="1400" dirty="0">
                <a:solidFill>
                  <a:schemeClr val="accent1"/>
                </a:solidFill>
              </a:rPr>
              <a:t>Tanto las guías ESC 2021 sobre la prevención de enfermedades </a:t>
            </a:r>
            <a:r>
              <a:rPr lang="es-ES" sz="1400" dirty="0" err="1">
                <a:solidFill>
                  <a:schemeClr val="accent1"/>
                </a:solidFill>
              </a:rPr>
              <a:t>CVs</a:t>
            </a:r>
            <a:r>
              <a:rPr lang="es-ES" sz="1400" dirty="0">
                <a:solidFill>
                  <a:schemeClr val="accent1"/>
                </a:solidFill>
              </a:rPr>
              <a:t> en la práctica clínica</a:t>
            </a:r>
            <a:r>
              <a:rPr lang="es-ES" sz="1400" baseline="30000" dirty="0">
                <a:solidFill>
                  <a:schemeClr val="accent1"/>
                </a:solidFill>
              </a:rPr>
              <a:t>1</a:t>
            </a:r>
            <a:r>
              <a:rPr lang="es-ES" sz="1400" dirty="0">
                <a:solidFill>
                  <a:schemeClr val="accent1"/>
                </a:solidFill>
              </a:rPr>
              <a:t>, como el </a:t>
            </a:r>
            <a:r>
              <a:rPr lang="es-ES" sz="1400" dirty="0" err="1">
                <a:solidFill>
                  <a:schemeClr val="accent1"/>
                </a:solidFill>
              </a:rPr>
              <a:t>Focused</a:t>
            </a:r>
            <a:r>
              <a:rPr lang="es-ES" sz="1400" dirty="0">
                <a:solidFill>
                  <a:schemeClr val="accent1"/>
                </a:solidFill>
              </a:rPr>
              <a:t> </a:t>
            </a:r>
            <a:r>
              <a:rPr lang="es-ES" sz="1400" dirty="0" err="1">
                <a:solidFill>
                  <a:schemeClr val="accent1"/>
                </a:solidFill>
              </a:rPr>
              <a:t>Update</a:t>
            </a:r>
            <a:r>
              <a:rPr lang="es-ES" sz="1400" dirty="0">
                <a:solidFill>
                  <a:schemeClr val="accent1"/>
                </a:solidFill>
              </a:rPr>
              <a:t> de las guías ESC 2025 para el manejo de la dislipemia</a:t>
            </a:r>
            <a:r>
              <a:rPr lang="es-ES" sz="1400" baseline="30000" dirty="0">
                <a:solidFill>
                  <a:schemeClr val="accent1"/>
                </a:solidFill>
              </a:rPr>
              <a:t>2</a:t>
            </a:r>
            <a:r>
              <a:rPr lang="es-ES" sz="1400" dirty="0">
                <a:solidFill>
                  <a:schemeClr val="accent1"/>
                </a:solidFill>
              </a:rPr>
              <a:t> recomiendan considerar las enfermedades inflamatorias como factores modificadores de riesgo CV más allá de la escala SCORE2</a:t>
            </a:r>
            <a:r>
              <a:rPr lang="es-ES" sz="1400" baseline="30000" dirty="0">
                <a:solidFill>
                  <a:schemeClr val="accent1"/>
                </a:solidFill>
              </a:rPr>
              <a:t>1,2</a:t>
            </a:r>
            <a:r>
              <a:rPr lang="es-ES" sz="1400" dirty="0">
                <a:solidFill>
                  <a:schemeClr val="accent1"/>
                </a:solidFill>
              </a:rPr>
              <a:t>. </a:t>
            </a:r>
          </a:p>
        </p:txBody>
      </p:sp>
      <p:cxnSp>
        <p:nvCxnSpPr>
          <p:cNvPr id="9" name="Conector recto de flecha 8">
            <a:extLst>
              <a:ext uri="{FF2B5EF4-FFF2-40B4-BE49-F238E27FC236}">
                <a16:creationId xmlns:a16="http://schemas.microsoft.com/office/drawing/2014/main" id="{7C5EC2E0-1B5B-9CF6-58EE-A98584561F59}"/>
              </a:ext>
            </a:extLst>
          </p:cNvPr>
          <p:cNvCxnSpPr>
            <a:cxnSpLocks/>
          </p:cNvCxnSpPr>
          <p:nvPr/>
        </p:nvCxnSpPr>
        <p:spPr>
          <a:xfrm flipH="1">
            <a:off x="4217534" y="3144051"/>
            <a:ext cx="642131" cy="0"/>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23393DA1-FF7D-5C9D-2FD7-2182E19E5427}"/>
              </a:ext>
            </a:extLst>
          </p:cNvPr>
          <p:cNvSpPr txBox="1"/>
          <p:nvPr/>
        </p:nvSpPr>
        <p:spPr>
          <a:xfrm>
            <a:off x="5348569" y="6236499"/>
            <a:ext cx="6277754" cy="461665"/>
          </a:xfrm>
          <a:prstGeom prst="rect">
            <a:avLst/>
          </a:prstGeom>
          <a:solidFill>
            <a:schemeClr val="bg1"/>
          </a:solidFill>
        </p:spPr>
        <p:txBody>
          <a:bodyPr wrap="square">
            <a:spAutoFit/>
          </a:bodyPr>
          <a:lstStyle>
            <a:defPPr>
              <a:defRPr lang="es-ES"/>
            </a:defPPr>
            <a:lvl1pPr algn="ctr">
              <a:defRPr sz="900"/>
            </a:lvl1pPr>
          </a:lstStyle>
          <a:p>
            <a:r>
              <a:rPr lang="en-US" sz="800" b="1" dirty="0">
                <a:solidFill>
                  <a:schemeClr val="bg1">
                    <a:lumMod val="75000"/>
                  </a:schemeClr>
                </a:solidFill>
              </a:rPr>
              <a:t>1</a:t>
            </a:r>
            <a:r>
              <a:rPr lang="en-US" sz="800" dirty="0">
                <a:solidFill>
                  <a:schemeClr val="bg1">
                    <a:lumMod val="75000"/>
                  </a:schemeClr>
                </a:solidFill>
              </a:rPr>
              <a:t>. </a:t>
            </a:r>
            <a:r>
              <a:rPr lang="en-US" sz="800" dirty="0" err="1">
                <a:solidFill>
                  <a:schemeClr val="bg1">
                    <a:lumMod val="75000"/>
                  </a:schemeClr>
                </a:solidFill>
              </a:rPr>
              <a:t>Visseren</a:t>
            </a:r>
            <a:r>
              <a:rPr lang="en-US" sz="800" dirty="0">
                <a:solidFill>
                  <a:schemeClr val="bg1">
                    <a:lumMod val="75000"/>
                  </a:schemeClr>
                </a:solidFill>
              </a:rPr>
              <a:t> FL, et al. 2021 ESC Guidelines on cardiovascular disease prevention in clinical practice: Rev Esp </a:t>
            </a:r>
            <a:r>
              <a:rPr lang="en-US" sz="800" dirty="0" err="1">
                <a:solidFill>
                  <a:schemeClr val="bg1">
                    <a:lumMod val="75000"/>
                  </a:schemeClr>
                </a:solidFill>
              </a:rPr>
              <a:t>Cardiol</a:t>
            </a:r>
            <a:r>
              <a:rPr lang="en-US" sz="800" dirty="0">
                <a:solidFill>
                  <a:schemeClr val="bg1">
                    <a:lumMod val="75000"/>
                  </a:schemeClr>
                </a:solidFill>
              </a:rPr>
              <a:t> (Engl Ed). 2022 May;75(5):429. </a:t>
            </a:r>
            <a:r>
              <a:rPr lang="en-US" sz="800" dirty="0" err="1">
                <a:solidFill>
                  <a:schemeClr val="bg1">
                    <a:lumMod val="75000"/>
                  </a:schemeClr>
                </a:solidFill>
              </a:rPr>
              <a:t>doi</a:t>
            </a:r>
            <a:r>
              <a:rPr lang="en-US" sz="800" dirty="0">
                <a:solidFill>
                  <a:schemeClr val="bg1">
                    <a:lumMod val="75000"/>
                  </a:schemeClr>
                </a:solidFill>
              </a:rPr>
              <a:t>: 10.1016/j.rec.2022.04.003. </a:t>
            </a:r>
            <a:r>
              <a:rPr lang="en-US" sz="800" b="1" dirty="0">
                <a:solidFill>
                  <a:schemeClr val="bg1">
                    <a:lumMod val="75000"/>
                  </a:schemeClr>
                </a:solidFill>
              </a:rPr>
              <a:t>2</a:t>
            </a:r>
            <a:r>
              <a:rPr lang="en-US" sz="800" dirty="0">
                <a:solidFill>
                  <a:schemeClr val="bg1">
                    <a:lumMod val="75000"/>
                  </a:schemeClr>
                </a:solidFill>
              </a:rPr>
              <a:t>. Mach F, et al. 2025 Focused Update of the 2019 ESC/EAS Guidelines for the management of </a:t>
            </a:r>
            <a:r>
              <a:rPr lang="en-US" sz="800" dirty="0" err="1">
                <a:solidFill>
                  <a:schemeClr val="bg1">
                    <a:lumMod val="75000"/>
                  </a:schemeClr>
                </a:solidFill>
              </a:rPr>
              <a:t>Dyslipidaemias</a:t>
            </a:r>
            <a:r>
              <a:rPr lang="en-US" sz="800" dirty="0">
                <a:solidFill>
                  <a:schemeClr val="bg1">
                    <a:lumMod val="75000"/>
                  </a:schemeClr>
                </a:solidFill>
              </a:rPr>
              <a:t>. European Heart Journal (2025) 00, 1–20 https://doi.org/10.1093/eurheartj/ehaf190</a:t>
            </a:r>
          </a:p>
        </p:txBody>
      </p:sp>
      <p:sp>
        <p:nvSpPr>
          <p:cNvPr id="12" name="CuadroTexto 11">
            <a:extLst>
              <a:ext uri="{FF2B5EF4-FFF2-40B4-BE49-F238E27FC236}">
                <a16:creationId xmlns:a16="http://schemas.microsoft.com/office/drawing/2014/main" id="{138DE27C-8FC3-18A7-5729-5BCEDF413B20}"/>
              </a:ext>
            </a:extLst>
          </p:cNvPr>
          <p:cNvSpPr txBox="1"/>
          <p:nvPr/>
        </p:nvSpPr>
        <p:spPr>
          <a:xfrm>
            <a:off x="825500" y="260657"/>
            <a:ext cx="10541000" cy="830997"/>
          </a:xfrm>
          <a:prstGeom prst="rect">
            <a:avLst/>
          </a:prstGeom>
          <a:noFill/>
        </p:spPr>
        <p:txBody>
          <a:bodyPr wrap="square">
            <a:spAutoFit/>
          </a:bodyPr>
          <a:lstStyle/>
          <a:p>
            <a:pPr algn="ctr"/>
            <a:r>
              <a:rPr lang="es-ES" sz="2400" b="1" noProof="0" dirty="0">
                <a:solidFill>
                  <a:schemeClr val="accent1"/>
                </a:solidFill>
              </a:rPr>
              <a:t>Recomendaciones para el manejo de los factores de riesgo cardiovascular en la psoriasis</a:t>
            </a:r>
          </a:p>
        </p:txBody>
      </p:sp>
      <p:sp>
        <p:nvSpPr>
          <p:cNvPr id="4" name="CuadroTexto 3">
            <a:extLst>
              <a:ext uri="{FF2B5EF4-FFF2-40B4-BE49-F238E27FC236}">
                <a16:creationId xmlns:a16="http://schemas.microsoft.com/office/drawing/2014/main" id="{95522A54-A780-48BD-91B2-01097667A25C}"/>
              </a:ext>
            </a:extLst>
          </p:cNvPr>
          <p:cNvSpPr txBox="1"/>
          <p:nvPr/>
        </p:nvSpPr>
        <p:spPr>
          <a:xfrm>
            <a:off x="1125498" y="6496996"/>
            <a:ext cx="2905432" cy="215444"/>
          </a:xfrm>
          <a:prstGeom prst="rect">
            <a:avLst/>
          </a:prstGeom>
          <a:solidFill>
            <a:schemeClr val="bg1"/>
          </a:solidFill>
        </p:spPr>
        <p:txBody>
          <a:bodyPr wrap="square">
            <a:spAutoFit/>
          </a:bodyPr>
          <a:lstStyle>
            <a:defPPr>
              <a:defRPr lang="es-ES"/>
            </a:defPPr>
            <a:lvl1pPr algn="ctr">
              <a:defRPr sz="900"/>
            </a:lvl1pPr>
          </a:lstStyle>
          <a:p>
            <a:r>
              <a:rPr lang="en-US" sz="800" dirty="0"/>
              <a:t>Rev Esp </a:t>
            </a:r>
            <a:r>
              <a:rPr lang="en-US" sz="800" dirty="0" err="1"/>
              <a:t>Cardiol</a:t>
            </a:r>
            <a:r>
              <a:rPr lang="en-US" sz="800" dirty="0"/>
              <a:t> (Engl Ed). 2022 May;75(5):429. </a:t>
            </a:r>
            <a:endParaRPr lang="es-ES" sz="800" dirty="0"/>
          </a:p>
        </p:txBody>
      </p:sp>
      <p:pic>
        <p:nvPicPr>
          <p:cNvPr id="11" name="Imagen 10">
            <a:extLst>
              <a:ext uri="{FF2B5EF4-FFF2-40B4-BE49-F238E27FC236}">
                <a16:creationId xmlns:a16="http://schemas.microsoft.com/office/drawing/2014/main" id="{B8226058-CEDD-A316-E73B-C57B6692452D}"/>
              </a:ext>
            </a:extLst>
          </p:cNvPr>
          <p:cNvPicPr>
            <a:picLocks noChangeAspect="1"/>
          </p:cNvPicPr>
          <p:nvPr/>
        </p:nvPicPr>
        <p:blipFill>
          <a:blip r:embed="rId3"/>
          <a:stretch>
            <a:fillRect/>
          </a:stretch>
        </p:blipFill>
        <p:spPr>
          <a:xfrm>
            <a:off x="8720891" y="2703971"/>
            <a:ext cx="880323" cy="413369"/>
          </a:xfrm>
          <a:prstGeom prst="rect">
            <a:avLst/>
          </a:prstGeom>
        </p:spPr>
      </p:pic>
      <p:grpSp>
        <p:nvGrpSpPr>
          <p:cNvPr id="2" name="Grupo 1">
            <a:extLst>
              <a:ext uri="{FF2B5EF4-FFF2-40B4-BE49-F238E27FC236}">
                <a16:creationId xmlns:a16="http://schemas.microsoft.com/office/drawing/2014/main" id="{E57751E6-0466-0E1E-393D-B153DBB2BCB5}"/>
              </a:ext>
            </a:extLst>
          </p:cNvPr>
          <p:cNvGrpSpPr/>
          <p:nvPr/>
        </p:nvGrpSpPr>
        <p:grpSpPr>
          <a:xfrm>
            <a:off x="8623087" y="3662289"/>
            <a:ext cx="2905432" cy="1978730"/>
            <a:chOff x="5430167" y="2904568"/>
            <a:chExt cx="5029200" cy="3003635"/>
          </a:xfrm>
        </p:grpSpPr>
        <p:pic>
          <p:nvPicPr>
            <p:cNvPr id="13" name="Imagen 12">
              <a:extLst>
                <a:ext uri="{FF2B5EF4-FFF2-40B4-BE49-F238E27FC236}">
                  <a16:creationId xmlns:a16="http://schemas.microsoft.com/office/drawing/2014/main" id="{8559B7EA-EB17-1826-38DE-7F5FCD9F4AC5}"/>
                </a:ext>
              </a:extLst>
            </p:cNvPr>
            <p:cNvPicPr>
              <a:picLocks noChangeAspect="1"/>
            </p:cNvPicPr>
            <p:nvPr/>
          </p:nvPicPr>
          <p:blipFill>
            <a:blip r:embed="rId4"/>
            <a:stretch>
              <a:fillRect/>
            </a:stretch>
          </p:blipFill>
          <p:spPr>
            <a:xfrm>
              <a:off x="5481995" y="2904568"/>
              <a:ext cx="4943475" cy="1257300"/>
            </a:xfrm>
            <a:prstGeom prst="rect">
              <a:avLst/>
            </a:prstGeom>
          </p:spPr>
        </p:pic>
        <p:pic>
          <p:nvPicPr>
            <p:cNvPr id="14" name="Imagen 13">
              <a:extLst>
                <a:ext uri="{FF2B5EF4-FFF2-40B4-BE49-F238E27FC236}">
                  <a16:creationId xmlns:a16="http://schemas.microsoft.com/office/drawing/2014/main" id="{EB38655A-EBDF-EFA8-9132-6D79FD644DA7}"/>
                </a:ext>
              </a:extLst>
            </p:cNvPr>
            <p:cNvPicPr>
              <a:picLocks noChangeAspect="1"/>
            </p:cNvPicPr>
            <p:nvPr/>
          </p:nvPicPr>
          <p:blipFill>
            <a:blip r:embed="rId5"/>
            <a:stretch>
              <a:fillRect/>
            </a:stretch>
          </p:blipFill>
          <p:spPr>
            <a:xfrm>
              <a:off x="5430167" y="4184178"/>
              <a:ext cx="5029200" cy="1724025"/>
            </a:xfrm>
            <a:prstGeom prst="rect">
              <a:avLst/>
            </a:prstGeom>
          </p:spPr>
        </p:pic>
      </p:grpSp>
      <p:sp>
        <p:nvSpPr>
          <p:cNvPr id="3" name="CuadroTexto 2">
            <a:extLst>
              <a:ext uri="{FF2B5EF4-FFF2-40B4-BE49-F238E27FC236}">
                <a16:creationId xmlns:a16="http://schemas.microsoft.com/office/drawing/2014/main" id="{266EE973-F847-E6D9-9117-4DC4880528C4}"/>
              </a:ext>
            </a:extLst>
          </p:cNvPr>
          <p:cNvSpPr txBox="1"/>
          <p:nvPr/>
        </p:nvSpPr>
        <p:spPr>
          <a:xfrm>
            <a:off x="8720891" y="5655716"/>
            <a:ext cx="2905432" cy="215444"/>
          </a:xfrm>
          <a:prstGeom prst="rect">
            <a:avLst/>
          </a:prstGeom>
          <a:solidFill>
            <a:schemeClr val="bg1"/>
          </a:solidFill>
        </p:spPr>
        <p:txBody>
          <a:bodyPr wrap="square">
            <a:spAutoFit/>
          </a:bodyPr>
          <a:lstStyle>
            <a:defPPr>
              <a:defRPr lang="es-ES"/>
            </a:defPPr>
            <a:lvl1pPr algn="ctr">
              <a:defRPr sz="900"/>
            </a:lvl1pPr>
          </a:lstStyle>
          <a:p>
            <a:r>
              <a:rPr lang="en-US" sz="800" dirty="0"/>
              <a:t>Rev Esp </a:t>
            </a:r>
            <a:r>
              <a:rPr lang="en-US" sz="800" dirty="0" err="1"/>
              <a:t>Cardiol</a:t>
            </a:r>
            <a:r>
              <a:rPr lang="en-US" sz="800" dirty="0"/>
              <a:t> (Engl Ed). 2022 May;75(5):429. </a:t>
            </a:r>
            <a:endParaRPr lang="es-ES" sz="800" dirty="0"/>
          </a:p>
        </p:txBody>
      </p:sp>
      <p:pic>
        <p:nvPicPr>
          <p:cNvPr id="8" name="Imagen 7">
            <a:extLst>
              <a:ext uri="{FF2B5EF4-FFF2-40B4-BE49-F238E27FC236}">
                <a16:creationId xmlns:a16="http://schemas.microsoft.com/office/drawing/2014/main" id="{A516A625-4DD5-CC37-AAF8-888848C11343}"/>
              </a:ext>
            </a:extLst>
          </p:cNvPr>
          <p:cNvPicPr>
            <a:picLocks noChangeAspect="1"/>
          </p:cNvPicPr>
          <p:nvPr/>
        </p:nvPicPr>
        <p:blipFill>
          <a:blip r:embed="rId6"/>
          <a:stretch>
            <a:fillRect/>
          </a:stretch>
        </p:blipFill>
        <p:spPr>
          <a:xfrm>
            <a:off x="5427248" y="2665838"/>
            <a:ext cx="3054521" cy="3225233"/>
          </a:xfrm>
          <a:prstGeom prst="rect">
            <a:avLst/>
          </a:prstGeom>
        </p:spPr>
      </p:pic>
      <p:sp>
        <p:nvSpPr>
          <p:cNvPr id="17" name="CuadroTexto 16">
            <a:extLst>
              <a:ext uri="{FF2B5EF4-FFF2-40B4-BE49-F238E27FC236}">
                <a16:creationId xmlns:a16="http://schemas.microsoft.com/office/drawing/2014/main" id="{D29F690E-3D31-29E4-0453-4C97BC7E3995}"/>
              </a:ext>
            </a:extLst>
          </p:cNvPr>
          <p:cNvSpPr txBox="1"/>
          <p:nvPr/>
        </p:nvSpPr>
        <p:spPr>
          <a:xfrm>
            <a:off x="5440960" y="5783349"/>
            <a:ext cx="3027098" cy="215443"/>
          </a:xfrm>
          <a:prstGeom prst="rect">
            <a:avLst/>
          </a:prstGeom>
          <a:noFill/>
        </p:spPr>
        <p:txBody>
          <a:bodyPr wrap="square">
            <a:spAutoFit/>
          </a:bodyPr>
          <a:lstStyle>
            <a:defPPr>
              <a:defRPr lang="es-ES"/>
            </a:defPPr>
            <a:lvl1pPr algn="ctr">
              <a:defRPr sz="800"/>
            </a:lvl1pPr>
          </a:lstStyle>
          <a:p>
            <a:r>
              <a:rPr lang="en-US" dirty="0" err="1"/>
              <a:t>Eur</a:t>
            </a:r>
            <a:r>
              <a:rPr lang="en-US" dirty="0"/>
              <a:t> Heart J. 2025 Aug 29:ehaf190.</a:t>
            </a:r>
            <a:endParaRPr lang="es-ES" dirty="0"/>
          </a:p>
        </p:txBody>
      </p:sp>
    </p:spTree>
    <p:extLst>
      <p:ext uri="{BB962C8B-B14F-4D97-AF65-F5344CB8AC3E}">
        <p14:creationId xmlns:p14="http://schemas.microsoft.com/office/powerpoint/2010/main" val="26553028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A042ED3-EBDC-C9E8-9CE4-08D9AC040E4F}"/>
              </a:ext>
            </a:extLst>
          </p:cNvPr>
          <p:cNvPicPr>
            <a:picLocks noChangeAspect="1"/>
          </p:cNvPicPr>
          <p:nvPr/>
        </p:nvPicPr>
        <p:blipFill>
          <a:blip r:embed="rId2"/>
          <a:stretch>
            <a:fillRect/>
          </a:stretch>
        </p:blipFill>
        <p:spPr>
          <a:xfrm>
            <a:off x="3763075" y="2589986"/>
            <a:ext cx="7345139" cy="2735878"/>
          </a:xfrm>
          <a:prstGeom prst="rect">
            <a:avLst/>
          </a:prstGeom>
        </p:spPr>
      </p:pic>
      <p:sp>
        <p:nvSpPr>
          <p:cNvPr id="7" name="CuadroTexto 6">
            <a:extLst>
              <a:ext uri="{FF2B5EF4-FFF2-40B4-BE49-F238E27FC236}">
                <a16:creationId xmlns:a16="http://schemas.microsoft.com/office/drawing/2014/main" id="{BDAC4E23-715E-BDFD-A1A1-A0A343966622}"/>
              </a:ext>
            </a:extLst>
          </p:cNvPr>
          <p:cNvSpPr txBox="1"/>
          <p:nvPr/>
        </p:nvSpPr>
        <p:spPr>
          <a:xfrm>
            <a:off x="1025013" y="5807982"/>
            <a:ext cx="9615949" cy="461665"/>
          </a:xfrm>
          <a:prstGeom prst="rect">
            <a:avLst/>
          </a:prstGeom>
          <a:solidFill>
            <a:schemeClr val="bg1"/>
          </a:solidFill>
        </p:spPr>
        <p:txBody>
          <a:bodyPr wrap="square">
            <a:spAutoFit/>
          </a:bodyPr>
          <a:lstStyle>
            <a:defPPr>
              <a:defRPr lang="es-ES"/>
            </a:defPPr>
            <a:lvl1pPr algn="ctr">
              <a:defRPr sz="900"/>
            </a:lvl1pPr>
          </a:lstStyle>
          <a:p>
            <a:r>
              <a:rPr lang="en-US" sz="800" b="1" dirty="0"/>
              <a:t>1</a:t>
            </a:r>
            <a:r>
              <a:rPr lang="en-US" sz="800" dirty="0"/>
              <a:t>. Orlando G, et al. Psoriasis and Cardiovascular Diseases: An Immune-Mediated Cross Talk? Front Immunol. 2022 May 24:13:868277. </a:t>
            </a:r>
            <a:r>
              <a:rPr lang="en-US" sz="800" dirty="0" err="1"/>
              <a:t>doi</a:t>
            </a:r>
            <a:r>
              <a:rPr lang="en-US" sz="800" dirty="0"/>
              <a:t>: 10.3389/fimmu.2022.868277. </a:t>
            </a:r>
            <a:r>
              <a:rPr lang="en-US" sz="800" dirty="0" err="1"/>
              <a:t>eCollection</a:t>
            </a:r>
            <a:r>
              <a:rPr lang="en-US" sz="800" dirty="0"/>
              <a:t> 2022. </a:t>
            </a:r>
            <a:r>
              <a:rPr lang="en-US" sz="800" b="1" dirty="0"/>
              <a:t>2</a:t>
            </a:r>
            <a:r>
              <a:rPr lang="en-US" sz="800" dirty="0"/>
              <a:t>. </a:t>
            </a:r>
            <a:r>
              <a:rPr lang="es-ES" sz="800" dirty="0" err="1"/>
              <a:t>Elmets</a:t>
            </a:r>
            <a:r>
              <a:rPr lang="es-ES" sz="800" dirty="0"/>
              <a:t> CA, et al. </a:t>
            </a:r>
            <a:r>
              <a:rPr lang="es-ES" sz="800" dirty="0" err="1"/>
              <a:t>Joint</a:t>
            </a:r>
            <a:r>
              <a:rPr lang="es-ES" sz="800" dirty="0"/>
              <a:t> AAD-NPF </a:t>
            </a:r>
            <a:r>
              <a:rPr lang="es-ES" sz="800" dirty="0" err="1"/>
              <a:t>Guidelines</a:t>
            </a:r>
            <a:r>
              <a:rPr lang="es-ES" sz="800" dirty="0"/>
              <a:t> </a:t>
            </a:r>
            <a:r>
              <a:rPr lang="es-ES" sz="800" dirty="0" err="1"/>
              <a:t>of</a:t>
            </a:r>
            <a:r>
              <a:rPr lang="es-ES" sz="800" dirty="0"/>
              <a:t> care </a:t>
            </a:r>
            <a:r>
              <a:rPr lang="es-ES" sz="800" dirty="0" err="1"/>
              <a:t>for</a:t>
            </a:r>
            <a:r>
              <a:rPr lang="es-ES" sz="800" dirty="0"/>
              <a:t> </a:t>
            </a:r>
            <a:r>
              <a:rPr lang="es-ES" sz="800" dirty="0" err="1"/>
              <a:t>the</a:t>
            </a:r>
            <a:r>
              <a:rPr lang="es-ES" sz="800" dirty="0"/>
              <a:t> </a:t>
            </a:r>
            <a:r>
              <a:rPr lang="es-ES" sz="800" dirty="0" err="1"/>
              <a:t>management</a:t>
            </a:r>
            <a:r>
              <a:rPr lang="es-ES" sz="800" dirty="0"/>
              <a:t> and </a:t>
            </a:r>
            <a:r>
              <a:rPr lang="es-ES" sz="800" dirty="0" err="1"/>
              <a:t>treatment</a:t>
            </a:r>
            <a:r>
              <a:rPr lang="es-ES" sz="800" dirty="0"/>
              <a:t> </a:t>
            </a:r>
            <a:r>
              <a:rPr lang="es-ES" sz="800" dirty="0" err="1"/>
              <a:t>of</a:t>
            </a:r>
            <a:r>
              <a:rPr lang="es-ES" sz="800" dirty="0"/>
              <a:t> psoriasis </a:t>
            </a:r>
            <a:r>
              <a:rPr lang="es-ES" sz="800" dirty="0" err="1"/>
              <a:t>with</a:t>
            </a:r>
            <a:r>
              <a:rPr lang="es-ES" sz="800" dirty="0"/>
              <a:t> </a:t>
            </a:r>
            <a:r>
              <a:rPr lang="es-ES" sz="800" dirty="0" err="1"/>
              <a:t>topical</a:t>
            </a:r>
            <a:r>
              <a:rPr lang="es-ES" sz="800" dirty="0"/>
              <a:t> </a:t>
            </a:r>
            <a:r>
              <a:rPr lang="es-ES" sz="800" dirty="0" err="1"/>
              <a:t>therapy</a:t>
            </a:r>
            <a:r>
              <a:rPr lang="es-ES" sz="800" dirty="0"/>
              <a:t> and alternative medicine </a:t>
            </a:r>
            <a:r>
              <a:rPr lang="es-ES" sz="800" dirty="0" err="1"/>
              <a:t>modalities</a:t>
            </a:r>
            <a:r>
              <a:rPr lang="es-ES" sz="800" dirty="0"/>
              <a:t> </a:t>
            </a:r>
            <a:r>
              <a:rPr lang="es-ES" sz="800" dirty="0" err="1"/>
              <a:t>for</a:t>
            </a:r>
            <a:r>
              <a:rPr lang="es-ES" sz="800" dirty="0"/>
              <a:t> psoriasis </a:t>
            </a:r>
            <a:r>
              <a:rPr lang="es-ES" sz="800" dirty="0" err="1"/>
              <a:t>severity</a:t>
            </a:r>
            <a:r>
              <a:rPr lang="es-ES" sz="800" dirty="0"/>
              <a:t> </a:t>
            </a:r>
            <a:r>
              <a:rPr lang="es-ES" sz="800" dirty="0" err="1"/>
              <a:t>measures</a:t>
            </a:r>
            <a:r>
              <a:rPr lang="es-ES" sz="800" dirty="0"/>
              <a:t>. J Am Acad </a:t>
            </a:r>
            <a:r>
              <a:rPr lang="es-ES" sz="800" dirty="0" err="1"/>
              <a:t>Dermatol</a:t>
            </a:r>
            <a:r>
              <a:rPr lang="es-ES" sz="800" dirty="0"/>
              <a:t>. 2021 Feb;84(2):432-470. </a:t>
            </a:r>
            <a:r>
              <a:rPr lang="es-ES" sz="800" dirty="0" err="1"/>
              <a:t>doi</a:t>
            </a:r>
            <a:r>
              <a:rPr lang="es-ES" sz="800" dirty="0"/>
              <a:t>: 10.1016/j.jaad.2020.07.087. </a:t>
            </a:r>
            <a:r>
              <a:rPr lang="es-ES" sz="800" dirty="0" err="1"/>
              <a:t>Epub</a:t>
            </a:r>
            <a:r>
              <a:rPr lang="es-ES" sz="800" dirty="0"/>
              <a:t> 2020 Jul 30.</a:t>
            </a:r>
          </a:p>
        </p:txBody>
      </p:sp>
      <p:sp>
        <p:nvSpPr>
          <p:cNvPr id="9" name="CuadroTexto 8">
            <a:extLst>
              <a:ext uri="{FF2B5EF4-FFF2-40B4-BE49-F238E27FC236}">
                <a16:creationId xmlns:a16="http://schemas.microsoft.com/office/drawing/2014/main" id="{00E1C63D-F1CE-35CE-31B4-3621CBE1654B}"/>
              </a:ext>
            </a:extLst>
          </p:cNvPr>
          <p:cNvSpPr txBox="1"/>
          <p:nvPr/>
        </p:nvSpPr>
        <p:spPr>
          <a:xfrm>
            <a:off x="717755" y="4026550"/>
            <a:ext cx="2777613" cy="1169551"/>
          </a:xfrm>
          <a:prstGeom prst="rect">
            <a:avLst/>
          </a:prstGeom>
          <a:noFill/>
        </p:spPr>
        <p:txBody>
          <a:bodyPr wrap="square">
            <a:spAutoFit/>
          </a:bodyPr>
          <a:lstStyle/>
          <a:p>
            <a:pPr algn="just"/>
            <a:r>
              <a:rPr lang="es-ES" sz="1400" dirty="0">
                <a:solidFill>
                  <a:schemeClr val="accent1"/>
                </a:solidFill>
              </a:rPr>
              <a:t>Se debe informar a los pacientes con psoriasis sobre su mayor riesgo cardiovascular y remitirlos al médico de atención primaria o al cardiólogo.</a:t>
            </a:r>
            <a:r>
              <a:rPr lang="en-US" sz="1400" baseline="30000" dirty="0">
                <a:solidFill>
                  <a:schemeClr val="accent1"/>
                </a:solidFill>
              </a:rPr>
              <a:t>1,2</a:t>
            </a:r>
            <a:endParaRPr lang="es-ES" sz="1400" baseline="30000" dirty="0">
              <a:solidFill>
                <a:schemeClr val="accent1"/>
              </a:solidFill>
            </a:endParaRPr>
          </a:p>
        </p:txBody>
      </p:sp>
      <p:sp>
        <p:nvSpPr>
          <p:cNvPr id="4" name="CuadroTexto 3">
            <a:extLst>
              <a:ext uri="{FF2B5EF4-FFF2-40B4-BE49-F238E27FC236}">
                <a16:creationId xmlns:a16="http://schemas.microsoft.com/office/drawing/2014/main" id="{45673DB7-C6B1-1771-6EFD-459260BDEAF5}"/>
              </a:ext>
            </a:extLst>
          </p:cNvPr>
          <p:cNvSpPr txBox="1"/>
          <p:nvPr/>
        </p:nvSpPr>
        <p:spPr>
          <a:xfrm>
            <a:off x="717755" y="1617225"/>
            <a:ext cx="10515600" cy="738664"/>
          </a:xfrm>
          <a:prstGeom prst="rect">
            <a:avLst/>
          </a:prstGeom>
          <a:noFill/>
        </p:spPr>
        <p:txBody>
          <a:bodyPr wrap="square">
            <a:spAutoFit/>
          </a:bodyPr>
          <a:lstStyle/>
          <a:p>
            <a:pPr algn="just"/>
            <a:r>
              <a:rPr lang="es-ES_tradnl" sz="1400" dirty="0">
                <a:solidFill>
                  <a:schemeClr val="accent1"/>
                </a:solidFill>
              </a:rPr>
              <a:t>Los “</a:t>
            </a:r>
            <a:r>
              <a:rPr lang="en-US" sz="1400" i="1" dirty="0">
                <a:solidFill>
                  <a:schemeClr val="accent1"/>
                </a:solidFill>
              </a:rPr>
              <a:t>Joint American Academy of Dermatology- National Psoriasis Foundation Guidelines (AAD and NPF)” </a:t>
            </a:r>
            <a:r>
              <a:rPr lang="en-US" sz="1400" dirty="0" err="1">
                <a:solidFill>
                  <a:schemeClr val="accent1"/>
                </a:solidFill>
              </a:rPr>
              <a:t>recomiendan</a:t>
            </a:r>
            <a:r>
              <a:rPr lang="en-US" sz="1400" dirty="0">
                <a:solidFill>
                  <a:schemeClr val="accent1"/>
                </a:solidFill>
              </a:rPr>
              <a:t> </a:t>
            </a:r>
            <a:r>
              <a:rPr lang="en-US" sz="1400" dirty="0" err="1">
                <a:solidFill>
                  <a:schemeClr val="accent1"/>
                </a:solidFill>
              </a:rPr>
              <a:t>hacer</a:t>
            </a:r>
            <a:r>
              <a:rPr lang="en-US" sz="1400" dirty="0">
                <a:solidFill>
                  <a:schemeClr val="accent1"/>
                </a:solidFill>
              </a:rPr>
              <a:t> </a:t>
            </a:r>
            <a:r>
              <a:rPr lang="es-ES_tradnl" sz="1400" dirty="0">
                <a:solidFill>
                  <a:schemeClr val="accent1"/>
                </a:solidFill>
              </a:rPr>
              <a:t>una estimación de riesgo cardiovascular a todos los pacientes con psoriasis y un cribado precoz de los factores de riesgo cardiovascular</a:t>
            </a:r>
            <a:r>
              <a:rPr lang="es-ES_tradnl" sz="1400" baseline="30000" dirty="0">
                <a:solidFill>
                  <a:schemeClr val="accent1"/>
                </a:solidFill>
              </a:rPr>
              <a:t>1,2</a:t>
            </a:r>
            <a:r>
              <a:rPr lang="es-ES_tradnl" sz="1400" dirty="0">
                <a:solidFill>
                  <a:schemeClr val="accent1"/>
                </a:solidFill>
              </a:rPr>
              <a:t>.</a:t>
            </a:r>
            <a:endParaRPr lang="es-ES" sz="1400" baseline="30000" dirty="0">
              <a:solidFill>
                <a:schemeClr val="accent1"/>
              </a:solidFill>
            </a:endParaRPr>
          </a:p>
        </p:txBody>
      </p:sp>
      <p:sp>
        <p:nvSpPr>
          <p:cNvPr id="6" name="CuadroTexto 5">
            <a:extLst>
              <a:ext uri="{FF2B5EF4-FFF2-40B4-BE49-F238E27FC236}">
                <a16:creationId xmlns:a16="http://schemas.microsoft.com/office/drawing/2014/main" id="{9C8CCCDE-8221-EEC9-CCF9-9D9DA3B71E9F}"/>
              </a:ext>
            </a:extLst>
          </p:cNvPr>
          <p:cNvSpPr txBox="1"/>
          <p:nvPr/>
        </p:nvSpPr>
        <p:spPr>
          <a:xfrm>
            <a:off x="717755" y="2714166"/>
            <a:ext cx="2777613" cy="954107"/>
          </a:xfrm>
          <a:prstGeom prst="rect">
            <a:avLst/>
          </a:prstGeom>
          <a:noFill/>
        </p:spPr>
        <p:txBody>
          <a:bodyPr wrap="square">
            <a:spAutoFit/>
          </a:bodyPr>
          <a:lstStyle/>
          <a:p>
            <a:pPr algn="just"/>
            <a:r>
              <a:rPr lang="es-ES" sz="1400" dirty="0">
                <a:solidFill>
                  <a:schemeClr val="accent1"/>
                </a:solidFill>
              </a:rPr>
              <a:t>Se debe aplicar un factor corrector del x1,5 sobre el riesgo CV basal en pacientes con psoriasis severa.</a:t>
            </a:r>
            <a:r>
              <a:rPr lang="en-US" sz="1400" baseline="30000" dirty="0">
                <a:solidFill>
                  <a:schemeClr val="accent1"/>
                </a:solidFill>
              </a:rPr>
              <a:t>1,2</a:t>
            </a:r>
            <a:endParaRPr lang="es-ES" sz="1400" baseline="30000" dirty="0">
              <a:solidFill>
                <a:schemeClr val="accent1"/>
              </a:solidFill>
            </a:endParaRPr>
          </a:p>
        </p:txBody>
      </p:sp>
      <p:sp>
        <p:nvSpPr>
          <p:cNvPr id="10" name="CuadroTexto 9">
            <a:extLst>
              <a:ext uri="{FF2B5EF4-FFF2-40B4-BE49-F238E27FC236}">
                <a16:creationId xmlns:a16="http://schemas.microsoft.com/office/drawing/2014/main" id="{1FA74C99-DE1C-481B-433C-B669180D701A}"/>
              </a:ext>
            </a:extLst>
          </p:cNvPr>
          <p:cNvSpPr txBox="1"/>
          <p:nvPr/>
        </p:nvSpPr>
        <p:spPr>
          <a:xfrm>
            <a:off x="825500" y="260657"/>
            <a:ext cx="10541000" cy="830997"/>
          </a:xfrm>
          <a:prstGeom prst="rect">
            <a:avLst/>
          </a:prstGeom>
          <a:noFill/>
        </p:spPr>
        <p:txBody>
          <a:bodyPr wrap="square">
            <a:spAutoFit/>
          </a:bodyPr>
          <a:lstStyle/>
          <a:p>
            <a:pPr algn="ctr"/>
            <a:r>
              <a:rPr lang="es-ES" sz="2400" b="1" noProof="0" dirty="0">
                <a:solidFill>
                  <a:schemeClr val="accent1"/>
                </a:solidFill>
              </a:rPr>
              <a:t>Recomendaciones para el manejo de los factores de riesgo cardiovascular en la psoriasis</a:t>
            </a:r>
          </a:p>
        </p:txBody>
      </p:sp>
      <p:sp>
        <p:nvSpPr>
          <p:cNvPr id="11" name="Rectángulo 10">
            <a:extLst>
              <a:ext uri="{FF2B5EF4-FFF2-40B4-BE49-F238E27FC236}">
                <a16:creationId xmlns:a16="http://schemas.microsoft.com/office/drawing/2014/main" id="{C56E107D-3E5C-2A19-B7A1-E6B55EFBE452}"/>
              </a:ext>
            </a:extLst>
          </p:cNvPr>
          <p:cNvSpPr/>
          <p:nvPr/>
        </p:nvSpPr>
        <p:spPr>
          <a:xfrm>
            <a:off x="3683000" y="2514600"/>
            <a:ext cx="7550355" cy="2870200"/>
          </a:xfrm>
          <a:prstGeom prst="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CuadroTexto 12">
            <a:extLst>
              <a:ext uri="{FF2B5EF4-FFF2-40B4-BE49-F238E27FC236}">
                <a16:creationId xmlns:a16="http://schemas.microsoft.com/office/drawing/2014/main" id="{9053EBD7-FB1D-E470-5BB4-F7BC26151D60}"/>
              </a:ext>
            </a:extLst>
          </p:cNvPr>
          <p:cNvSpPr txBox="1"/>
          <p:nvPr/>
        </p:nvSpPr>
        <p:spPr>
          <a:xfrm>
            <a:off x="8909050" y="5401250"/>
            <a:ext cx="2324305" cy="215444"/>
          </a:xfrm>
          <a:prstGeom prst="rect">
            <a:avLst/>
          </a:prstGeom>
          <a:noFill/>
        </p:spPr>
        <p:txBody>
          <a:bodyPr wrap="square">
            <a:spAutoFit/>
          </a:bodyPr>
          <a:lstStyle/>
          <a:p>
            <a:r>
              <a:rPr lang="es-ES" sz="800" dirty="0"/>
              <a:t>J Am Acad </a:t>
            </a:r>
            <a:r>
              <a:rPr lang="es-ES" sz="800" dirty="0" err="1"/>
              <a:t>Dermatol</a:t>
            </a:r>
            <a:r>
              <a:rPr lang="es-ES" sz="800" dirty="0"/>
              <a:t>. 2021 Feb;84(2):432-470.</a:t>
            </a:r>
          </a:p>
        </p:txBody>
      </p:sp>
      <p:sp>
        <p:nvSpPr>
          <p:cNvPr id="2" name="CuadroTexto 1">
            <a:extLst>
              <a:ext uri="{FF2B5EF4-FFF2-40B4-BE49-F238E27FC236}">
                <a16:creationId xmlns:a16="http://schemas.microsoft.com/office/drawing/2014/main" id="{77491159-01D3-4D9F-62AE-483DD5D470C9}"/>
              </a:ext>
            </a:extLst>
          </p:cNvPr>
          <p:cNvSpPr txBox="1"/>
          <p:nvPr/>
        </p:nvSpPr>
        <p:spPr>
          <a:xfrm rot="16200000">
            <a:off x="11008698" y="3566837"/>
            <a:ext cx="1841500" cy="276999"/>
          </a:xfrm>
          <a:prstGeom prst="rect">
            <a:avLst/>
          </a:prstGeom>
          <a:noFill/>
        </p:spPr>
        <p:txBody>
          <a:bodyPr wrap="square">
            <a:spAutoFit/>
          </a:bodyPr>
          <a:lstStyle/>
          <a:p>
            <a:pPr algn="ctr"/>
            <a:r>
              <a:rPr lang="es-ES" sz="1200" b="0" i="0" dirty="0">
                <a:solidFill>
                  <a:schemeClr val="tx1">
                    <a:lumMod val="20000"/>
                    <a:lumOff val="80000"/>
                  </a:schemeClr>
                </a:solidFill>
                <a:effectLst/>
                <a:latin typeface="Arial" panose="020B0604020202020204" pitchFamily="34" charset="0"/>
              </a:rPr>
              <a:t>MA-ES-CRAT-2500006</a:t>
            </a:r>
            <a:endParaRPr lang="es-ES" sz="1200" dirty="0">
              <a:solidFill>
                <a:schemeClr val="tx1">
                  <a:lumMod val="20000"/>
                  <a:lumOff val="80000"/>
                </a:schemeClr>
              </a:solidFill>
            </a:endParaRPr>
          </a:p>
        </p:txBody>
      </p:sp>
    </p:spTree>
    <p:extLst>
      <p:ext uri="{BB962C8B-B14F-4D97-AF65-F5344CB8AC3E}">
        <p14:creationId xmlns:p14="http://schemas.microsoft.com/office/powerpoint/2010/main" val="25856884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4E32BFE-059F-8B4B-9C8D-AD03E5756158}"/>
              </a:ext>
            </a:extLst>
          </p:cNvPr>
          <p:cNvPicPr>
            <a:picLocks noChangeAspect="1"/>
          </p:cNvPicPr>
          <p:nvPr/>
        </p:nvPicPr>
        <p:blipFill>
          <a:blip r:embed="rId2"/>
          <a:stretch>
            <a:fillRect/>
          </a:stretch>
        </p:blipFill>
        <p:spPr>
          <a:xfrm>
            <a:off x="5098373" y="0"/>
            <a:ext cx="7037154" cy="6858000"/>
          </a:xfrm>
          <a:prstGeom prst="rect">
            <a:avLst/>
          </a:prstGeom>
        </p:spPr>
      </p:pic>
      <p:sp>
        <p:nvSpPr>
          <p:cNvPr id="7" name="CuadroTexto 6">
            <a:extLst>
              <a:ext uri="{FF2B5EF4-FFF2-40B4-BE49-F238E27FC236}">
                <a16:creationId xmlns:a16="http://schemas.microsoft.com/office/drawing/2014/main" id="{A264572F-5055-7660-A5CD-FDC4B73B252E}"/>
              </a:ext>
            </a:extLst>
          </p:cNvPr>
          <p:cNvSpPr txBox="1"/>
          <p:nvPr/>
        </p:nvSpPr>
        <p:spPr>
          <a:xfrm>
            <a:off x="657009" y="5732929"/>
            <a:ext cx="3779188" cy="507831"/>
          </a:xfrm>
          <a:prstGeom prst="rect">
            <a:avLst/>
          </a:prstGeom>
          <a:solidFill>
            <a:schemeClr val="bg1"/>
          </a:solidFill>
        </p:spPr>
        <p:txBody>
          <a:bodyPr wrap="square">
            <a:spAutoFit/>
          </a:bodyPr>
          <a:lstStyle>
            <a:defPPr>
              <a:defRPr lang="es-ES"/>
            </a:defPPr>
            <a:lvl1pPr algn="ctr">
              <a:defRPr sz="900"/>
            </a:lvl1pPr>
          </a:lstStyle>
          <a:p>
            <a:r>
              <a:rPr lang="es-ES" dirty="0"/>
              <a:t>1. </a:t>
            </a:r>
            <a:r>
              <a:rPr lang="es-ES" dirty="0" err="1"/>
              <a:t>Dauden</a:t>
            </a:r>
            <a:r>
              <a:rPr lang="es-ES" dirty="0"/>
              <a:t> E, et al. Position </a:t>
            </a:r>
            <a:r>
              <a:rPr lang="es-ES" dirty="0" err="1"/>
              <a:t>statement</a:t>
            </a:r>
            <a:r>
              <a:rPr lang="es-ES" dirty="0"/>
              <a:t> </a:t>
            </a:r>
            <a:r>
              <a:rPr lang="es-ES" dirty="0" err="1"/>
              <a:t>for</a:t>
            </a:r>
            <a:r>
              <a:rPr lang="es-ES" dirty="0"/>
              <a:t> </a:t>
            </a:r>
            <a:r>
              <a:rPr lang="es-ES" dirty="0" err="1"/>
              <a:t>the</a:t>
            </a:r>
            <a:r>
              <a:rPr lang="es-ES" dirty="0"/>
              <a:t> </a:t>
            </a:r>
            <a:r>
              <a:rPr lang="es-ES" dirty="0" err="1"/>
              <a:t>management</a:t>
            </a:r>
            <a:r>
              <a:rPr lang="es-ES" dirty="0"/>
              <a:t> </a:t>
            </a:r>
            <a:r>
              <a:rPr lang="es-ES" dirty="0" err="1"/>
              <a:t>of</a:t>
            </a:r>
            <a:r>
              <a:rPr lang="es-ES" dirty="0"/>
              <a:t> </a:t>
            </a:r>
            <a:r>
              <a:rPr lang="es-ES" dirty="0" err="1"/>
              <a:t>comorbidities</a:t>
            </a:r>
            <a:r>
              <a:rPr lang="es-ES" dirty="0"/>
              <a:t> in psoriasis. J </a:t>
            </a:r>
            <a:r>
              <a:rPr lang="es-ES" dirty="0" err="1"/>
              <a:t>Eur</a:t>
            </a:r>
            <a:r>
              <a:rPr lang="es-ES" dirty="0"/>
              <a:t> Acad </a:t>
            </a:r>
            <a:r>
              <a:rPr lang="es-ES" dirty="0" err="1"/>
              <a:t>Dermatol</a:t>
            </a:r>
            <a:r>
              <a:rPr lang="es-ES" dirty="0"/>
              <a:t> </a:t>
            </a:r>
            <a:r>
              <a:rPr lang="es-ES" dirty="0" err="1"/>
              <a:t>Venereol</a:t>
            </a:r>
            <a:r>
              <a:rPr lang="es-ES" dirty="0"/>
              <a:t>. 2018 Dec;32(12):2058-2073. </a:t>
            </a:r>
            <a:r>
              <a:rPr lang="es-ES" dirty="0" err="1"/>
              <a:t>doi</a:t>
            </a:r>
            <a:r>
              <a:rPr lang="es-ES" dirty="0"/>
              <a:t>: 10.1111/jdv.15177. </a:t>
            </a:r>
            <a:r>
              <a:rPr lang="es-ES" dirty="0" err="1"/>
              <a:t>Epub</a:t>
            </a:r>
            <a:r>
              <a:rPr lang="es-ES" dirty="0"/>
              <a:t> 2018 </a:t>
            </a:r>
            <a:r>
              <a:rPr lang="es-ES" dirty="0" err="1"/>
              <a:t>Aug</a:t>
            </a:r>
            <a:r>
              <a:rPr lang="es-ES" dirty="0"/>
              <a:t> 14.</a:t>
            </a:r>
          </a:p>
        </p:txBody>
      </p:sp>
      <p:sp>
        <p:nvSpPr>
          <p:cNvPr id="3" name="Rectángulo 2">
            <a:extLst>
              <a:ext uri="{FF2B5EF4-FFF2-40B4-BE49-F238E27FC236}">
                <a16:creationId xmlns:a16="http://schemas.microsoft.com/office/drawing/2014/main" id="{BF752BFE-9A0A-046F-6D1E-19EF165AA543}"/>
              </a:ext>
            </a:extLst>
          </p:cNvPr>
          <p:cNvSpPr/>
          <p:nvPr/>
        </p:nvSpPr>
        <p:spPr>
          <a:xfrm>
            <a:off x="5175660" y="2898058"/>
            <a:ext cx="3023419" cy="3893574"/>
          </a:xfrm>
          <a:prstGeom prst="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C8796357-75BB-30AE-F8D4-9F99208E2B06}"/>
              </a:ext>
            </a:extLst>
          </p:cNvPr>
          <p:cNvSpPr/>
          <p:nvPr/>
        </p:nvSpPr>
        <p:spPr>
          <a:xfrm>
            <a:off x="5175660" y="66368"/>
            <a:ext cx="3023419" cy="2772697"/>
          </a:xfrm>
          <a:prstGeom prst="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55AA5879-6CAF-0713-5F62-4D82746FC566}"/>
              </a:ext>
            </a:extLst>
          </p:cNvPr>
          <p:cNvSpPr txBox="1"/>
          <p:nvPr/>
        </p:nvSpPr>
        <p:spPr>
          <a:xfrm>
            <a:off x="317500" y="423631"/>
            <a:ext cx="4780873" cy="1569660"/>
          </a:xfrm>
          <a:prstGeom prst="rect">
            <a:avLst/>
          </a:prstGeom>
          <a:solidFill>
            <a:schemeClr val="bg1"/>
          </a:solidFill>
        </p:spPr>
        <p:txBody>
          <a:bodyPr wrap="square">
            <a:spAutoFit/>
          </a:bodyPr>
          <a:lstStyle/>
          <a:p>
            <a:pPr algn="ctr"/>
            <a:r>
              <a:rPr lang="es-ES" sz="2400" b="1" noProof="0" dirty="0">
                <a:solidFill>
                  <a:schemeClr val="accent1"/>
                </a:solidFill>
              </a:rPr>
              <a:t>Recomendaciones para el manejo de los factores de riesgo cardiovascular en la psoriasis</a:t>
            </a:r>
          </a:p>
        </p:txBody>
      </p:sp>
      <p:cxnSp>
        <p:nvCxnSpPr>
          <p:cNvPr id="8" name="Conector recto de flecha 7">
            <a:extLst>
              <a:ext uri="{FF2B5EF4-FFF2-40B4-BE49-F238E27FC236}">
                <a16:creationId xmlns:a16="http://schemas.microsoft.com/office/drawing/2014/main" id="{841BAAB1-A246-5D00-A195-20AC299CA0CF}"/>
              </a:ext>
            </a:extLst>
          </p:cNvPr>
          <p:cNvCxnSpPr>
            <a:cxnSpLocks/>
          </p:cNvCxnSpPr>
          <p:nvPr/>
        </p:nvCxnSpPr>
        <p:spPr>
          <a:xfrm>
            <a:off x="4633046" y="4155165"/>
            <a:ext cx="542614" cy="0"/>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a:extLst>
              <a:ext uri="{FF2B5EF4-FFF2-40B4-BE49-F238E27FC236}">
                <a16:creationId xmlns:a16="http://schemas.microsoft.com/office/drawing/2014/main" id="{4C6DCBCF-75F2-9BB7-67B0-227E4E8D2E6C}"/>
              </a:ext>
            </a:extLst>
          </p:cNvPr>
          <p:cNvCxnSpPr>
            <a:cxnSpLocks/>
          </p:cNvCxnSpPr>
          <p:nvPr/>
        </p:nvCxnSpPr>
        <p:spPr>
          <a:xfrm>
            <a:off x="4633046" y="211815"/>
            <a:ext cx="542614" cy="0"/>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B7EAE698-C773-C7CB-46B3-CF60FDCEECB5}"/>
              </a:ext>
            </a:extLst>
          </p:cNvPr>
          <p:cNvSpPr txBox="1"/>
          <p:nvPr/>
        </p:nvSpPr>
        <p:spPr>
          <a:xfrm>
            <a:off x="932687" y="2839065"/>
            <a:ext cx="3227831" cy="2246769"/>
          </a:xfrm>
          <a:prstGeom prst="rect">
            <a:avLst/>
          </a:prstGeom>
          <a:noFill/>
        </p:spPr>
        <p:txBody>
          <a:bodyPr wrap="square">
            <a:spAutoFit/>
          </a:bodyPr>
          <a:lstStyle/>
          <a:p>
            <a:pPr algn="just"/>
            <a:r>
              <a:rPr lang="es-ES" sz="1400" dirty="0">
                <a:solidFill>
                  <a:schemeClr val="accent1"/>
                </a:solidFill>
              </a:rPr>
              <a:t>En un documento de posicionamiento creado por varios grupos de trabajo españoles (entre ellos dermatólogos y cardiólogos), se resumen las pruebas y cuestionarios recomendados para</a:t>
            </a:r>
            <a:r>
              <a:rPr lang="es-ES" sz="1400" baseline="30000" dirty="0">
                <a:solidFill>
                  <a:schemeClr val="accent1"/>
                </a:solidFill>
              </a:rPr>
              <a:t>1</a:t>
            </a:r>
            <a:r>
              <a:rPr lang="es-ES" sz="1400" dirty="0">
                <a:solidFill>
                  <a:schemeClr val="accent1"/>
                </a:solidFill>
              </a:rPr>
              <a:t>:</a:t>
            </a:r>
          </a:p>
          <a:p>
            <a:pPr algn="just"/>
            <a:endParaRPr lang="es-ES" sz="1400" dirty="0">
              <a:solidFill>
                <a:schemeClr val="accent1"/>
              </a:solidFill>
            </a:endParaRPr>
          </a:p>
          <a:p>
            <a:pPr marL="285750" indent="-285750" algn="just">
              <a:buFont typeface="Wingdings" panose="05000000000000000000" pitchFamily="2" charset="2"/>
              <a:buChar char="ü"/>
            </a:pPr>
            <a:r>
              <a:rPr lang="es-ES" sz="1400" dirty="0">
                <a:solidFill>
                  <a:schemeClr val="accent1"/>
                </a:solidFill>
              </a:rPr>
              <a:t>el diagnóstico preliminar y</a:t>
            </a:r>
          </a:p>
          <a:p>
            <a:pPr marL="285750" indent="-285750" algn="just">
              <a:buFont typeface="Wingdings" panose="05000000000000000000" pitchFamily="2" charset="2"/>
              <a:buChar char="ü"/>
            </a:pPr>
            <a:r>
              <a:rPr lang="es-ES" sz="1400" dirty="0">
                <a:solidFill>
                  <a:schemeClr val="accent1"/>
                </a:solidFill>
              </a:rPr>
              <a:t>el seguimiento clínico de las comorbilidades en la psoriasis y el riesgo cardiovascular. </a:t>
            </a:r>
          </a:p>
        </p:txBody>
      </p:sp>
      <p:sp>
        <p:nvSpPr>
          <p:cNvPr id="12" name="CuadroTexto 11">
            <a:extLst>
              <a:ext uri="{FF2B5EF4-FFF2-40B4-BE49-F238E27FC236}">
                <a16:creationId xmlns:a16="http://schemas.microsoft.com/office/drawing/2014/main" id="{7162BFA8-5F7E-BBB2-5088-24171A7A17BA}"/>
              </a:ext>
            </a:extLst>
          </p:cNvPr>
          <p:cNvSpPr txBox="1"/>
          <p:nvPr/>
        </p:nvSpPr>
        <p:spPr>
          <a:xfrm>
            <a:off x="8276366" y="6622355"/>
            <a:ext cx="3915634" cy="215444"/>
          </a:xfrm>
          <a:prstGeom prst="rect">
            <a:avLst/>
          </a:prstGeom>
          <a:noFill/>
        </p:spPr>
        <p:txBody>
          <a:bodyPr wrap="square">
            <a:spAutoFit/>
          </a:bodyPr>
          <a:lstStyle/>
          <a:p>
            <a:pPr algn="ctr"/>
            <a:r>
              <a:rPr lang="es-ES" sz="800" dirty="0"/>
              <a:t>J </a:t>
            </a:r>
            <a:r>
              <a:rPr lang="es-ES" sz="800" dirty="0" err="1"/>
              <a:t>Eur</a:t>
            </a:r>
            <a:r>
              <a:rPr lang="es-ES" sz="800" dirty="0"/>
              <a:t> Acad </a:t>
            </a:r>
            <a:r>
              <a:rPr lang="es-ES" sz="800" dirty="0" err="1"/>
              <a:t>Dermatol</a:t>
            </a:r>
            <a:r>
              <a:rPr lang="es-ES" sz="800" dirty="0"/>
              <a:t> </a:t>
            </a:r>
            <a:r>
              <a:rPr lang="es-ES" sz="800" dirty="0" err="1"/>
              <a:t>Venereol</a:t>
            </a:r>
            <a:r>
              <a:rPr lang="es-ES" sz="800" dirty="0"/>
              <a:t>. 2018 Dec;32(12):2058-2073.</a:t>
            </a:r>
          </a:p>
        </p:txBody>
      </p:sp>
      <p:sp>
        <p:nvSpPr>
          <p:cNvPr id="9" name="CuadroTexto 8">
            <a:extLst>
              <a:ext uri="{FF2B5EF4-FFF2-40B4-BE49-F238E27FC236}">
                <a16:creationId xmlns:a16="http://schemas.microsoft.com/office/drawing/2014/main" id="{28CFE853-6A82-7B11-155B-86DCF6E3F260}"/>
              </a:ext>
            </a:extLst>
          </p:cNvPr>
          <p:cNvSpPr txBox="1"/>
          <p:nvPr/>
        </p:nvSpPr>
        <p:spPr>
          <a:xfrm>
            <a:off x="1787186" y="6560800"/>
            <a:ext cx="1841500" cy="276999"/>
          </a:xfrm>
          <a:prstGeom prst="rect">
            <a:avLst/>
          </a:prstGeom>
          <a:noFill/>
        </p:spPr>
        <p:txBody>
          <a:bodyPr wrap="square">
            <a:spAutoFit/>
          </a:bodyPr>
          <a:lstStyle/>
          <a:p>
            <a:pPr algn="ctr"/>
            <a:r>
              <a:rPr lang="es-ES" sz="1200" b="0" i="0" dirty="0">
                <a:solidFill>
                  <a:schemeClr val="tx1">
                    <a:lumMod val="20000"/>
                    <a:lumOff val="80000"/>
                  </a:schemeClr>
                </a:solidFill>
                <a:effectLst/>
                <a:latin typeface="Arial" panose="020B0604020202020204" pitchFamily="34" charset="0"/>
              </a:rPr>
              <a:t>MA-ES-CRAT-2500006</a:t>
            </a:r>
            <a:endParaRPr lang="es-ES" sz="1200" dirty="0">
              <a:solidFill>
                <a:schemeClr val="tx1">
                  <a:lumMod val="20000"/>
                  <a:lumOff val="80000"/>
                </a:schemeClr>
              </a:solidFill>
            </a:endParaRPr>
          </a:p>
        </p:txBody>
      </p:sp>
    </p:spTree>
    <p:extLst>
      <p:ext uri="{BB962C8B-B14F-4D97-AF65-F5344CB8AC3E}">
        <p14:creationId xmlns:p14="http://schemas.microsoft.com/office/powerpoint/2010/main" val="24696746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nterfaz de usuario gráfica, Aplicación, Word&#10;&#10;El contenido generado por IA puede ser incorrecto.">
            <a:extLst>
              <a:ext uri="{FF2B5EF4-FFF2-40B4-BE49-F238E27FC236}">
                <a16:creationId xmlns:a16="http://schemas.microsoft.com/office/drawing/2014/main" id="{A24AC8D5-613A-CF81-7C2A-4A742F239B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0352" y="2329253"/>
            <a:ext cx="6806771" cy="3362725"/>
          </a:xfrm>
          <a:prstGeom prst="rect">
            <a:avLst/>
          </a:prstGeom>
        </p:spPr>
      </p:pic>
      <p:sp>
        <p:nvSpPr>
          <p:cNvPr id="7" name="CuadroTexto 6">
            <a:extLst>
              <a:ext uri="{FF2B5EF4-FFF2-40B4-BE49-F238E27FC236}">
                <a16:creationId xmlns:a16="http://schemas.microsoft.com/office/drawing/2014/main" id="{AE241510-EC1A-E1A5-F91C-0E2F5F6014BE}"/>
              </a:ext>
            </a:extLst>
          </p:cNvPr>
          <p:cNvSpPr txBox="1"/>
          <p:nvPr/>
        </p:nvSpPr>
        <p:spPr>
          <a:xfrm>
            <a:off x="2541639" y="5849561"/>
            <a:ext cx="6240411" cy="369332"/>
          </a:xfrm>
          <a:prstGeom prst="rect">
            <a:avLst/>
          </a:prstGeom>
          <a:solidFill>
            <a:schemeClr val="bg1"/>
          </a:solidFill>
        </p:spPr>
        <p:txBody>
          <a:bodyPr wrap="square">
            <a:spAutoFit/>
          </a:bodyPr>
          <a:lstStyle>
            <a:defPPr>
              <a:defRPr lang="es-ES"/>
            </a:defPPr>
            <a:lvl1pPr algn="ctr">
              <a:defRPr sz="900"/>
            </a:lvl1pPr>
          </a:lstStyle>
          <a:p>
            <a:r>
              <a:rPr lang="en-US" dirty="0"/>
              <a:t>1. </a:t>
            </a:r>
            <a:r>
              <a:rPr lang="en-US" dirty="0" err="1"/>
              <a:t>Garshick</a:t>
            </a:r>
            <a:r>
              <a:rPr lang="en-US" dirty="0"/>
              <a:t> MS, et al. Cardiovascular Risk in Patients With Psoriasis: JACC Review Topic of the Week. J Am Coll </a:t>
            </a:r>
            <a:r>
              <a:rPr lang="en-US" dirty="0" err="1"/>
              <a:t>Cardiol</a:t>
            </a:r>
            <a:r>
              <a:rPr lang="en-US" dirty="0"/>
              <a:t>. 2021 Apr 6;77(13):1670-1680. </a:t>
            </a:r>
            <a:r>
              <a:rPr lang="en-US" dirty="0" err="1"/>
              <a:t>doi</a:t>
            </a:r>
            <a:r>
              <a:rPr lang="en-US" dirty="0"/>
              <a:t>: 10.1016/j.jacc.2021.02.009.</a:t>
            </a:r>
          </a:p>
        </p:txBody>
      </p:sp>
      <p:sp>
        <p:nvSpPr>
          <p:cNvPr id="9" name="CuadroTexto 8">
            <a:extLst>
              <a:ext uri="{FF2B5EF4-FFF2-40B4-BE49-F238E27FC236}">
                <a16:creationId xmlns:a16="http://schemas.microsoft.com/office/drawing/2014/main" id="{8E780BAE-E30F-95E4-E58B-9269E7DB31DB}"/>
              </a:ext>
            </a:extLst>
          </p:cNvPr>
          <p:cNvSpPr txBox="1"/>
          <p:nvPr/>
        </p:nvSpPr>
        <p:spPr>
          <a:xfrm>
            <a:off x="3193127" y="2233011"/>
            <a:ext cx="4956995" cy="292388"/>
          </a:xfrm>
          <a:prstGeom prst="rect">
            <a:avLst/>
          </a:prstGeom>
          <a:noFill/>
        </p:spPr>
        <p:txBody>
          <a:bodyPr wrap="square">
            <a:spAutoFit/>
          </a:bodyPr>
          <a:lstStyle>
            <a:defPPr>
              <a:defRPr lang="es-ES"/>
            </a:defPPr>
            <a:lvl1pPr algn="ctr">
              <a:defRPr sz="1300" b="1">
                <a:solidFill>
                  <a:schemeClr val="tx1">
                    <a:lumMod val="50000"/>
                  </a:schemeClr>
                </a:solidFill>
              </a:defRPr>
            </a:lvl1pPr>
          </a:lstStyle>
          <a:p>
            <a:r>
              <a:rPr lang="es-ES" dirty="0"/>
              <a:t>Enfoque de Prevención Primaria en Psoriasis</a:t>
            </a:r>
            <a:r>
              <a:rPr lang="es-ES" baseline="30000" dirty="0"/>
              <a:t>1</a:t>
            </a:r>
          </a:p>
        </p:txBody>
      </p:sp>
      <p:sp>
        <p:nvSpPr>
          <p:cNvPr id="12" name="CuadroTexto 11">
            <a:extLst>
              <a:ext uri="{FF2B5EF4-FFF2-40B4-BE49-F238E27FC236}">
                <a16:creationId xmlns:a16="http://schemas.microsoft.com/office/drawing/2014/main" id="{A5AD609A-ECCF-599A-9410-CC5580339FBC}"/>
              </a:ext>
            </a:extLst>
          </p:cNvPr>
          <p:cNvSpPr txBox="1"/>
          <p:nvPr/>
        </p:nvSpPr>
        <p:spPr>
          <a:xfrm>
            <a:off x="825500" y="260657"/>
            <a:ext cx="10541000" cy="830997"/>
          </a:xfrm>
          <a:prstGeom prst="rect">
            <a:avLst/>
          </a:prstGeom>
          <a:noFill/>
        </p:spPr>
        <p:txBody>
          <a:bodyPr wrap="square">
            <a:spAutoFit/>
          </a:bodyPr>
          <a:lstStyle/>
          <a:p>
            <a:pPr algn="ctr"/>
            <a:r>
              <a:rPr lang="es-ES" sz="2400" b="1" noProof="0" dirty="0">
                <a:solidFill>
                  <a:schemeClr val="accent1"/>
                </a:solidFill>
              </a:rPr>
              <a:t>Recomendaciones para el manejo de los factores de riesgo cardiovascular en la psoriasis</a:t>
            </a:r>
          </a:p>
        </p:txBody>
      </p:sp>
      <p:sp>
        <p:nvSpPr>
          <p:cNvPr id="14" name="CuadroTexto 13">
            <a:extLst>
              <a:ext uri="{FF2B5EF4-FFF2-40B4-BE49-F238E27FC236}">
                <a16:creationId xmlns:a16="http://schemas.microsoft.com/office/drawing/2014/main" id="{45DEDBB4-78C6-B65E-2167-EBF57F85C2F6}"/>
              </a:ext>
            </a:extLst>
          </p:cNvPr>
          <p:cNvSpPr txBox="1"/>
          <p:nvPr/>
        </p:nvSpPr>
        <p:spPr>
          <a:xfrm>
            <a:off x="1397001" y="1466915"/>
            <a:ext cx="9264650" cy="608514"/>
          </a:xfrm>
          <a:prstGeom prst="rect">
            <a:avLst/>
          </a:prstGeom>
        </p:spPr>
        <p:txBody>
          <a:bodyPr vert="horz" lIns="91440" tIns="45720" rIns="91440" bIns="45720" rtlCol="0" anchor="t">
            <a:normAutofit/>
          </a:bodyPr>
          <a:lstStyle>
            <a:defPPr>
              <a:defRPr lang="es-ES"/>
            </a:defPPr>
            <a:lvl1pPr defTabSz="914377">
              <a:lnSpc>
                <a:spcPct val="90000"/>
              </a:lnSpc>
              <a:spcBef>
                <a:spcPct val="0"/>
              </a:spcBef>
              <a:buNone/>
              <a:defRPr sz="1400" b="0" baseline="0">
                <a:solidFill>
                  <a:schemeClr val="accent1"/>
                </a:solidFill>
                <a:latin typeface="+mj-lt"/>
                <a:ea typeface="+mj-ea"/>
                <a:cs typeface="+mj-cs"/>
              </a:defRPr>
            </a:lvl1pPr>
          </a:lstStyle>
          <a:p>
            <a:pPr algn="ctr"/>
            <a:r>
              <a:rPr lang="es-ES" sz="1600" dirty="0"/>
              <a:t>Un enfoque sugerido para la gestión del riesgo cardiovascular (CV) en la psoriasis incluye la detección temprana, el uso adecuado de pruebas diagnósticas y las intervenciones terapéuticas</a:t>
            </a:r>
            <a:r>
              <a:rPr lang="es-ES" sz="1600" baseline="30000" dirty="0"/>
              <a:t>1</a:t>
            </a:r>
            <a:r>
              <a:rPr lang="es-ES" sz="1600" dirty="0"/>
              <a:t>.</a:t>
            </a:r>
          </a:p>
        </p:txBody>
      </p:sp>
      <p:sp>
        <p:nvSpPr>
          <p:cNvPr id="2" name="CuadroTexto 1">
            <a:extLst>
              <a:ext uri="{FF2B5EF4-FFF2-40B4-BE49-F238E27FC236}">
                <a16:creationId xmlns:a16="http://schemas.microsoft.com/office/drawing/2014/main" id="{DADAE114-5A41-6B13-B0B0-9C24B7F42A19}"/>
              </a:ext>
            </a:extLst>
          </p:cNvPr>
          <p:cNvSpPr txBox="1"/>
          <p:nvPr/>
        </p:nvSpPr>
        <p:spPr>
          <a:xfrm rot="16200000">
            <a:off x="11008698" y="3566837"/>
            <a:ext cx="1841500" cy="276999"/>
          </a:xfrm>
          <a:prstGeom prst="rect">
            <a:avLst/>
          </a:prstGeom>
          <a:noFill/>
        </p:spPr>
        <p:txBody>
          <a:bodyPr wrap="square">
            <a:spAutoFit/>
          </a:bodyPr>
          <a:lstStyle/>
          <a:p>
            <a:pPr algn="ctr"/>
            <a:r>
              <a:rPr lang="es-ES" sz="1200" b="0" i="0" dirty="0">
                <a:solidFill>
                  <a:schemeClr val="tx1">
                    <a:lumMod val="20000"/>
                    <a:lumOff val="80000"/>
                  </a:schemeClr>
                </a:solidFill>
                <a:effectLst/>
                <a:latin typeface="Arial" panose="020B0604020202020204" pitchFamily="34" charset="0"/>
              </a:rPr>
              <a:t>MA-ES-CRAT-2500006</a:t>
            </a:r>
            <a:endParaRPr lang="es-ES" sz="1200" dirty="0">
              <a:solidFill>
                <a:schemeClr val="tx1">
                  <a:lumMod val="20000"/>
                  <a:lumOff val="80000"/>
                </a:schemeClr>
              </a:solidFill>
            </a:endParaRPr>
          </a:p>
        </p:txBody>
      </p:sp>
    </p:spTree>
    <p:extLst>
      <p:ext uri="{BB962C8B-B14F-4D97-AF65-F5344CB8AC3E}">
        <p14:creationId xmlns:p14="http://schemas.microsoft.com/office/powerpoint/2010/main" val="18332350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251A3EE-581F-BF50-C0BD-8D39F4A4CE7F}"/>
              </a:ext>
            </a:extLst>
          </p:cNvPr>
          <p:cNvPicPr>
            <a:picLocks noChangeAspect="1"/>
          </p:cNvPicPr>
          <p:nvPr/>
        </p:nvPicPr>
        <p:blipFill>
          <a:blip r:embed="rId2"/>
          <a:srcRect l="181" r="-1"/>
          <a:stretch>
            <a:fillRect/>
          </a:stretch>
        </p:blipFill>
        <p:spPr>
          <a:xfrm>
            <a:off x="6710053" y="2413592"/>
            <a:ext cx="4082288" cy="1909953"/>
          </a:xfrm>
          <a:prstGeom prst="rect">
            <a:avLst/>
          </a:prstGeom>
        </p:spPr>
      </p:pic>
      <p:sp>
        <p:nvSpPr>
          <p:cNvPr id="7" name="CuadroTexto 6">
            <a:extLst>
              <a:ext uri="{FF2B5EF4-FFF2-40B4-BE49-F238E27FC236}">
                <a16:creationId xmlns:a16="http://schemas.microsoft.com/office/drawing/2014/main" id="{4915D124-8004-B980-1D9F-863CC5049AED}"/>
              </a:ext>
            </a:extLst>
          </p:cNvPr>
          <p:cNvSpPr txBox="1"/>
          <p:nvPr/>
        </p:nvSpPr>
        <p:spPr>
          <a:xfrm>
            <a:off x="2512060" y="6304568"/>
            <a:ext cx="7442199" cy="338554"/>
          </a:xfrm>
          <a:prstGeom prst="rect">
            <a:avLst/>
          </a:prstGeom>
          <a:solidFill>
            <a:schemeClr val="bg1"/>
          </a:solidFill>
        </p:spPr>
        <p:txBody>
          <a:bodyPr wrap="square">
            <a:spAutoFit/>
          </a:bodyPr>
          <a:lstStyle>
            <a:defPPr>
              <a:defRPr lang="es-ES"/>
            </a:defPPr>
            <a:lvl1pPr algn="ctr">
              <a:defRPr sz="900"/>
            </a:lvl1pPr>
          </a:lstStyle>
          <a:p>
            <a:r>
              <a:rPr lang="es-ES" sz="800" dirty="0"/>
              <a:t>1. Smith A, et al. </a:t>
            </a:r>
            <a:r>
              <a:rPr lang="es-ES" sz="800" dirty="0" err="1"/>
              <a:t>Improving</a:t>
            </a:r>
            <a:r>
              <a:rPr lang="es-ES" sz="800" dirty="0"/>
              <a:t> Cardiovascular </a:t>
            </a:r>
            <a:r>
              <a:rPr lang="es-ES" sz="800" dirty="0" err="1"/>
              <a:t>Outcomes</a:t>
            </a:r>
            <a:r>
              <a:rPr lang="es-ES" sz="800" dirty="0"/>
              <a:t> in </a:t>
            </a:r>
            <a:r>
              <a:rPr lang="es-ES" sz="800" dirty="0" err="1"/>
              <a:t>the</a:t>
            </a:r>
            <a:r>
              <a:rPr lang="es-ES" sz="800" dirty="0"/>
              <a:t> Psoriasis </a:t>
            </a:r>
            <a:r>
              <a:rPr lang="es-ES" sz="800" dirty="0" err="1"/>
              <a:t>Cohort</a:t>
            </a:r>
            <a:r>
              <a:rPr lang="es-ES" sz="800" dirty="0"/>
              <a:t>. Psoriasis and Cardiovascular </a:t>
            </a:r>
            <a:r>
              <a:rPr lang="es-ES" sz="800" dirty="0" err="1"/>
              <a:t>Disease-Clinician</a:t>
            </a:r>
            <a:r>
              <a:rPr lang="es-ES" sz="800" dirty="0"/>
              <a:t> </a:t>
            </a:r>
            <a:r>
              <a:rPr lang="es-ES" sz="800" dirty="0" err="1"/>
              <a:t>Knowledge</a:t>
            </a:r>
            <a:r>
              <a:rPr lang="es-ES" sz="800" dirty="0"/>
              <a:t>, </a:t>
            </a:r>
            <a:r>
              <a:rPr lang="es-ES" sz="800" dirty="0" err="1"/>
              <a:t>Practice</a:t>
            </a:r>
            <a:r>
              <a:rPr lang="es-ES" sz="800" dirty="0"/>
              <a:t> and </a:t>
            </a:r>
            <a:r>
              <a:rPr lang="es-ES" sz="800" dirty="0" err="1"/>
              <a:t>Perceptions</a:t>
            </a:r>
            <a:r>
              <a:rPr lang="es-ES" sz="800" dirty="0"/>
              <a:t>. </a:t>
            </a:r>
            <a:r>
              <a:rPr lang="es-ES" sz="800" dirty="0" err="1"/>
              <a:t>Australas</a:t>
            </a:r>
            <a:r>
              <a:rPr lang="es-ES" sz="800" dirty="0"/>
              <a:t> J </a:t>
            </a:r>
            <a:r>
              <a:rPr lang="es-ES" sz="800" dirty="0" err="1"/>
              <a:t>Dermatol</a:t>
            </a:r>
            <a:r>
              <a:rPr lang="es-ES" sz="800" dirty="0"/>
              <a:t>. 2025 Jun;66(4):e187-e196. </a:t>
            </a:r>
            <a:r>
              <a:rPr lang="es-ES" sz="800" dirty="0" err="1"/>
              <a:t>doi</a:t>
            </a:r>
            <a:r>
              <a:rPr lang="es-ES" sz="800" dirty="0"/>
              <a:t>: 10.1111/ajd.14436. </a:t>
            </a:r>
            <a:r>
              <a:rPr lang="es-ES" sz="800" dirty="0" err="1"/>
              <a:t>Epub</a:t>
            </a:r>
            <a:r>
              <a:rPr lang="es-ES" sz="800" dirty="0"/>
              <a:t> 2025 Feb 22.</a:t>
            </a:r>
          </a:p>
        </p:txBody>
      </p:sp>
      <p:pic>
        <p:nvPicPr>
          <p:cNvPr id="3" name="Imagen 2">
            <a:extLst>
              <a:ext uri="{FF2B5EF4-FFF2-40B4-BE49-F238E27FC236}">
                <a16:creationId xmlns:a16="http://schemas.microsoft.com/office/drawing/2014/main" id="{C90BAA22-0BBC-9706-1890-FC6B61705D34}"/>
              </a:ext>
            </a:extLst>
          </p:cNvPr>
          <p:cNvPicPr>
            <a:picLocks noChangeAspect="1"/>
          </p:cNvPicPr>
          <p:nvPr/>
        </p:nvPicPr>
        <p:blipFill>
          <a:blip r:embed="rId3"/>
          <a:stretch>
            <a:fillRect/>
          </a:stretch>
        </p:blipFill>
        <p:spPr>
          <a:xfrm>
            <a:off x="1324257" y="2431394"/>
            <a:ext cx="4381599" cy="3397327"/>
          </a:xfrm>
          <a:prstGeom prst="rect">
            <a:avLst/>
          </a:prstGeom>
        </p:spPr>
      </p:pic>
      <p:sp>
        <p:nvSpPr>
          <p:cNvPr id="11" name="CuadroTexto 10">
            <a:extLst>
              <a:ext uri="{FF2B5EF4-FFF2-40B4-BE49-F238E27FC236}">
                <a16:creationId xmlns:a16="http://schemas.microsoft.com/office/drawing/2014/main" id="{75E68E7A-C71B-4104-C7B3-226110335AFF}"/>
              </a:ext>
            </a:extLst>
          </p:cNvPr>
          <p:cNvSpPr txBox="1"/>
          <p:nvPr/>
        </p:nvSpPr>
        <p:spPr>
          <a:xfrm>
            <a:off x="563879" y="214878"/>
            <a:ext cx="11338560" cy="830997"/>
          </a:xfrm>
          <a:prstGeom prst="rect">
            <a:avLst/>
          </a:prstGeom>
          <a:noFill/>
        </p:spPr>
        <p:txBody>
          <a:bodyPr wrap="square">
            <a:spAutoFit/>
          </a:bodyPr>
          <a:lstStyle/>
          <a:p>
            <a:pPr algn="ctr"/>
            <a:r>
              <a:rPr lang="es-ES_tradnl" sz="2400" b="1" dirty="0">
                <a:solidFill>
                  <a:schemeClr val="accent1"/>
                </a:solidFill>
              </a:rPr>
              <a:t>Importancia de la concienciación de los profesionales sobre la relación entre la psoriasis y las </a:t>
            </a:r>
            <a:r>
              <a:rPr lang="es-ES_tradnl" sz="2400" b="1" dirty="0" err="1">
                <a:solidFill>
                  <a:schemeClr val="accent1"/>
                </a:solidFill>
              </a:rPr>
              <a:t>ECVs</a:t>
            </a:r>
            <a:r>
              <a:rPr lang="es-ES_tradnl" sz="2400" b="1" dirty="0">
                <a:solidFill>
                  <a:schemeClr val="accent1"/>
                </a:solidFill>
              </a:rPr>
              <a:t> y del manejo integral</a:t>
            </a:r>
            <a:endParaRPr lang="es-ES" sz="2400" b="1" dirty="0">
              <a:solidFill>
                <a:schemeClr val="accent1"/>
              </a:solidFill>
            </a:endParaRPr>
          </a:p>
        </p:txBody>
      </p:sp>
      <p:sp>
        <p:nvSpPr>
          <p:cNvPr id="4" name="CuadroTexto 3">
            <a:extLst>
              <a:ext uri="{FF2B5EF4-FFF2-40B4-BE49-F238E27FC236}">
                <a16:creationId xmlns:a16="http://schemas.microsoft.com/office/drawing/2014/main" id="{42195BEB-BAED-CFDD-5969-8C43EBD58422}"/>
              </a:ext>
            </a:extLst>
          </p:cNvPr>
          <p:cNvSpPr txBox="1"/>
          <p:nvPr/>
        </p:nvSpPr>
        <p:spPr>
          <a:xfrm>
            <a:off x="2282386" y="5881070"/>
            <a:ext cx="2454275" cy="215444"/>
          </a:xfrm>
          <a:prstGeom prst="rect">
            <a:avLst/>
          </a:prstGeom>
          <a:noFill/>
        </p:spPr>
        <p:txBody>
          <a:bodyPr wrap="square">
            <a:spAutoFit/>
          </a:bodyPr>
          <a:lstStyle/>
          <a:p>
            <a:r>
              <a:rPr lang="pt-BR" sz="800" dirty="0" err="1"/>
              <a:t>Australas</a:t>
            </a:r>
            <a:r>
              <a:rPr lang="pt-BR" sz="800" dirty="0"/>
              <a:t> J Dermatol. 2025 Jun;66(4):e187-e196.</a:t>
            </a:r>
            <a:endParaRPr lang="es-ES" sz="800" dirty="0"/>
          </a:p>
        </p:txBody>
      </p:sp>
      <p:sp>
        <p:nvSpPr>
          <p:cNvPr id="13" name="CuadroTexto 12">
            <a:extLst>
              <a:ext uri="{FF2B5EF4-FFF2-40B4-BE49-F238E27FC236}">
                <a16:creationId xmlns:a16="http://schemas.microsoft.com/office/drawing/2014/main" id="{D43AE072-CBC3-E411-5BCC-AED10ECD7FD7}"/>
              </a:ext>
            </a:extLst>
          </p:cNvPr>
          <p:cNvSpPr txBox="1"/>
          <p:nvPr/>
        </p:nvSpPr>
        <p:spPr>
          <a:xfrm>
            <a:off x="6334385" y="1440275"/>
            <a:ext cx="4640836" cy="692497"/>
          </a:xfrm>
          <a:prstGeom prst="rect">
            <a:avLst/>
          </a:prstGeom>
          <a:noFill/>
        </p:spPr>
        <p:txBody>
          <a:bodyPr wrap="square">
            <a:spAutoFit/>
          </a:bodyPr>
          <a:lstStyle>
            <a:defPPr>
              <a:defRPr lang="es-ES"/>
            </a:defPPr>
            <a:lvl1pPr algn="ctr">
              <a:defRPr sz="1300" b="1">
                <a:solidFill>
                  <a:schemeClr val="tx1">
                    <a:lumMod val="50000"/>
                  </a:schemeClr>
                </a:solidFill>
              </a:defRPr>
            </a:lvl1pPr>
          </a:lstStyle>
          <a:p>
            <a:r>
              <a:rPr lang="es-ES" dirty="0"/>
              <a:t>Modelo de atención colaborativa propuesto para la prevención de enfermedades cardiovasculares en pacientes con psoriasis</a:t>
            </a:r>
            <a:r>
              <a:rPr lang="es-ES" baseline="30000" dirty="0"/>
              <a:t>1</a:t>
            </a:r>
          </a:p>
        </p:txBody>
      </p:sp>
      <p:sp>
        <p:nvSpPr>
          <p:cNvPr id="15" name="CuadroTexto 14">
            <a:extLst>
              <a:ext uri="{FF2B5EF4-FFF2-40B4-BE49-F238E27FC236}">
                <a16:creationId xmlns:a16="http://schemas.microsoft.com/office/drawing/2014/main" id="{29715CED-5138-CCCA-3652-F9B54E7CB52B}"/>
              </a:ext>
            </a:extLst>
          </p:cNvPr>
          <p:cNvSpPr txBox="1"/>
          <p:nvPr/>
        </p:nvSpPr>
        <p:spPr>
          <a:xfrm>
            <a:off x="6486146" y="4763793"/>
            <a:ext cx="4640835" cy="1169551"/>
          </a:xfrm>
          <a:prstGeom prst="rect">
            <a:avLst/>
          </a:prstGeom>
          <a:noFill/>
        </p:spPr>
        <p:txBody>
          <a:bodyPr wrap="square">
            <a:spAutoFit/>
          </a:bodyPr>
          <a:lstStyle>
            <a:defPPr>
              <a:defRPr lang="es-ES"/>
            </a:defPPr>
            <a:lvl1pPr algn="ctr">
              <a:defRPr sz="1200">
                <a:solidFill>
                  <a:schemeClr val="accent1"/>
                </a:solidFill>
              </a:defRPr>
            </a:lvl1pPr>
          </a:lstStyle>
          <a:p>
            <a:pPr algn="just"/>
            <a:r>
              <a:rPr lang="es-ES" sz="1400" dirty="0"/>
              <a:t>La participación de un cardiólogo puede ser necesaria para pacientes más complejos. La iniciación del cribado cardiovascular por parte del dermatólogo y reumatólogo puede ser apropiada con una gestión dirigida por el médico de cabecera</a:t>
            </a:r>
            <a:r>
              <a:rPr lang="es-ES" sz="1400" baseline="30000" dirty="0"/>
              <a:t>1</a:t>
            </a:r>
            <a:r>
              <a:rPr lang="es-ES" sz="1400" dirty="0"/>
              <a:t>.</a:t>
            </a:r>
          </a:p>
        </p:txBody>
      </p:sp>
      <p:sp>
        <p:nvSpPr>
          <p:cNvPr id="16" name="CuadroTexto 15">
            <a:extLst>
              <a:ext uri="{FF2B5EF4-FFF2-40B4-BE49-F238E27FC236}">
                <a16:creationId xmlns:a16="http://schemas.microsoft.com/office/drawing/2014/main" id="{9FF6C44D-7D61-7031-A7C6-4F52F6A76358}"/>
              </a:ext>
            </a:extLst>
          </p:cNvPr>
          <p:cNvSpPr txBox="1"/>
          <p:nvPr/>
        </p:nvSpPr>
        <p:spPr>
          <a:xfrm>
            <a:off x="9360104" y="3949392"/>
            <a:ext cx="1615117" cy="338554"/>
          </a:xfrm>
          <a:prstGeom prst="rect">
            <a:avLst/>
          </a:prstGeom>
          <a:noFill/>
        </p:spPr>
        <p:txBody>
          <a:bodyPr wrap="square">
            <a:spAutoFit/>
          </a:bodyPr>
          <a:lstStyle/>
          <a:p>
            <a:r>
              <a:rPr lang="pt-BR" sz="800" dirty="0" err="1"/>
              <a:t>Australas</a:t>
            </a:r>
            <a:r>
              <a:rPr lang="pt-BR" sz="800" dirty="0"/>
              <a:t> J Dermatol. 2025 Jun;66(4):e187-e196.</a:t>
            </a:r>
            <a:endParaRPr lang="es-ES" sz="800" dirty="0"/>
          </a:p>
        </p:txBody>
      </p:sp>
      <p:sp>
        <p:nvSpPr>
          <p:cNvPr id="17" name="CuadroTexto 16">
            <a:extLst>
              <a:ext uri="{FF2B5EF4-FFF2-40B4-BE49-F238E27FC236}">
                <a16:creationId xmlns:a16="http://schemas.microsoft.com/office/drawing/2014/main" id="{00A79B2E-E53A-ECFA-3555-D63D8AB6687B}"/>
              </a:ext>
            </a:extLst>
          </p:cNvPr>
          <p:cNvSpPr txBox="1"/>
          <p:nvPr/>
        </p:nvSpPr>
        <p:spPr>
          <a:xfrm>
            <a:off x="777792" y="1370771"/>
            <a:ext cx="5318208" cy="954107"/>
          </a:xfrm>
          <a:prstGeom prst="rect">
            <a:avLst/>
          </a:prstGeom>
          <a:noFill/>
        </p:spPr>
        <p:txBody>
          <a:bodyPr wrap="square">
            <a:spAutoFit/>
          </a:bodyPr>
          <a:lstStyle>
            <a:defPPr>
              <a:defRPr lang="es-ES"/>
            </a:defPPr>
            <a:lvl1pPr algn="ctr">
              <a:defRPr sz="1200">
                <a:solidFill>
                  <a:schemeClr val="accent1"/>
                </a:solidFill>
              </a:defRPr>
            </a:lvl1pPr>
          </a:lstStyle>
          <a:p>
            <a:pPr algn="just"/>
            <a:r>
              <a:rPr lang="es-ES" sz="1400" dirty="0"/>
              <a:t>Este estudio</a:t>
            </a:r>
            <a:r>
              <a:rPr lang="es-ES" sz="1400" baseline="30000" dirty="0"/>
              <a:t>1</a:t>
            </a:r>
            <a:r>
              <a:rPr lang="es-ES" sz="1400" dirty="0"/>
              <a:t> muestra una carencia relevante, sobre todo a nivel de los médicos de atención primaria (</a:t>
            </a:r>
            <a:r>
              <a:rPr lang="es-ES" sz="1400" dirty="0" err="1"/>
              <a:t>MAPs</a:t>
            </a:r>
            <a:r>
              <a:rPr lang="es-ES" sz="1400" dirty="0"/>
              <a:t>), en el conocimiento de la relación entre la psoriasis y la ECV. Además, pocos </a:t>
            </a:r>
            <a:r>
              <a:rPr lang="es-ES" sz="1400" dirty="0" err="1"/>
              <a:t>MAPs</a:t>
            </a:r>
            <a:r>
              <a:rPr lang="es-ES" sz="1400" dirty="0"/>
              <a:t> consideran la psoriasis como un factor de RCV relevante</a:t>
            </a:r>
            <a:r>
              <a:rPr lang="es-ES" sz="1400" baseline="30000" dirty="0"/>
              <a:t>1</a:t>
            </a:r>
            <a:r>
              <a:rPr lang="es-ES" sz="1400" dirty="0"/>
              <a:t>.</a:t>
            </a:r>
          </a:p>
        </p:txBody>
      </p:sp>
      <p:sp>
        <p:nvSpPr>
          <p:cNvPr id="2" name="CuadroTexto 1">
            <a:extLst>
              <a:ext uri="{FF2B5EF4-FFF2-40B4-BE49-F238E27FC236}">
                <a16:creationId xmlns:a16="http://schemas.microsoft.com/office/drawing/2014/main" id="{D9986828-58D4-5002-66CD-437EDF75911A}"/>
              </a:ext>
            </a:extLst>
          </p:cNvPr>
          <p:cNvSpPr txBox="1"/>
          <p:nvPr/>
        </p:nvSpPr>
        <p:spPr>
          <a:xfrm rot="16200000">
            <a:off x="11008698" y="3566837"/>
            <a:ext cx="1841500" cy="276999"/>
          </a:xfrm>
          <a:prstGeom prst="rect">
            <a:avLst/>
          </a:prstGeom>
          <a:noFill/>
        </p:spPr>
        <p:txBody>
          <a:bodyPr wrap="square">
            <a:spAutoFit/>
          </a:bodyPr>
          <a:lstStyle/>
          <a:p>
            <a:pPr algn="ctr"/>
            <a:r>
              <a:rPr lang="es-ES" sz="1200" b="0" i="0" dirty="0">
                <a:solidFill>
                  <a:schemeClr val="tx1">
                    <a:lumMod val="20000"/>
                    <a:lumOff val="80000"/>
                  </a:schemeClr>
                </a:solidFill>
                <a:effectLst/>
                <a:latin typeface="Arial" panose="020B0604020202020204" pitchFamily="34" charset="0"/>
              </a:rPr>
              <a:t>MA-ES-CRAT-2500006</a:t>
            </a:r>
            <a:endParaRPr lang="es-ES" sz="1200" dirty="0">
              <a:solidFill>
                <a:schemeClr val="tx1">
                  <a:lumMod val="20000"/>
                  <a:lumOff val="80000"/>
                </a:schemeClr>
              </a:solidFill>
            </a:endParaRPr>
          </a:p>
        </p:txBody>
      </p:sp>
    </p:spTree>
    <p:extLst>
      <p:ext uri="{BB962C8B-B14F-4D97-AF65-F5344CB8AC3E}">
        <p14:creationId xmlns:p14="http://schemas.microsoft.com/office/powerpoint/2010/main" val="25766870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E7BE1-74AE-F1A6-D615-21711B6A0BD4}"/>
            </a:ext>
          </a:extLst>
        </p:cNvPr>
        <p:cNvGrpSpPr/>
        <p:nvPr/>
      </p:nvGrpSpPr>
      <p:grpSpPr>
        <a:xfrm>
          <a:off x="0" y="0"/>
          <a:ext cx="0" cy="0"/>
          <a:chOff x="0" y="0"/>
          <a:chExt cx="0" cy="0"/>
        </a:xfrm>
      </p:grpSpPr>
      <p:graphicFrame>
        <p:nvGraphicFramePr>
          <p:cNvPr id="864385" name="Object 1153" hidden="1">
            <a:extLst>
              <a:ext uri="{FF2B5EF4-FFF2-40B4-BE49-F238E27FC236}">
                <a16:creationId xmlns:a16="http://schemas.microsoft.com/office/drawing/2014/main" id="{65A757EF-7736-440E-F580-A8F1E61D8DE0}"/>
              </a:ext>
            </a:extLst>
          </p:cNvPr>
          <p:cNvGraphicFramePr>
            <a:graphicFrameLocks noChangeAspect="1"/>
          </p:cNvGraphicFramePr>
          <p:nvPr>
            <p:custDataLst>
              <p:tags r:id="rId1"/>
            </p:custData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864385" name="Object 1153" hidden="1">
                        <a:extLst>
                          <a:ext uri="{FF2B5EF4-FFF2-40B4-BE49-F238E27FC236}">
                            <a16:creationId xmlns:a16="http://schemas.microsoft.com/office/drawing/2014/main" id="{65A757EF-7736-440E-F580-A8F1E61D8D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5589"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a:extLst>
              <a:ext uri="{FF2B5EF4-FFF2-40B4-BE49-F238E27FC236}">
                <a16:creationId xmlns:a16="http://schemas.microsoft.com/office/drawing/2014/main" id="{AF71DDB7-E8EF-41F3-FE6D-DABB453D7C47}"/>
              </a:ext>
            </a:extLst>
          </p:cNvPr>
          <p:cNvSpPr/>
          <p:nvPr>
            <p:custDataLst>
              <p:tags r:id="rId2"/>
            </p:custDataLst>
          </p:nvPr>
        </p:nvSpPr>
        <p:spPr>
          <a:xfrm>
            <a:off x="1524001" y="1"/>
            <a:ext cx="158751"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anchor="ctr" anchorCtr="0">
            <a:noAutofit/>
          </a:bodyPr>
          <a:lstStyle/>
          <a:p>
            <a:pPr marL="0" marR="0" lvl="0" indent="0" algn="ctr" defTabSz="914377" rtl="0" eaLnBrk="1" fontAlgn="base" latinLnBrk="0" hangingPunct="1">
              <a:lnSpc>
                <a:spcPts val="3551"/>
              </a:lnSpc>
              <a:spcBef>
                <a:spcPct val="0"/>
              </a:spcBef>
              <a:spcAft>
                <a:spcPct val="0"/>
              </a:spcAft>
              <a:buClrTx/>
              <a:buSzTx/>
              <a:buFontTx/>
              <a:buNone/>
              <a:tabLst/>
              <a:defRPr/>
            </a:pPr>
            <a:endParaRPr kumimoji="0" lang="en-US" sz="5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grpSp>
        <p:nvGrpSpPr>
          <p:cNvPr id="2" name="Grupo 1">
            <a:extLst>
              <a:ext uri="{FF2B5EF4-FFF2-40B4-BE49-F238E27FC236}">
                <a16:creationId xmlns:a16="http://schemas.microsoft.com/office/drawing/2014/main" id="{DE94495B-13A7-4572-2C60-5B6DF0FF79EF}"/>
              </a:ext>
            </a:extLst>
          </p:cNvPr>
          <p:cNvGrpSpPr/>
          <p:nvPr/>
        </p:nvGrpSpPr>
        <p:grpSpPr>
          <a:xfrm>
            <a:off x="0" y="10608"/>
            <a:ext cx="12192000" cy="6858000"/>
            <a:chOff x="3329" y="0"/>
            <a:chExt cx="9144000" cy="5143500"/>
          </a:xfrm>
        </p:grpSpPr>
        <p:pic>
          <p:nvPicPr>
            <p:cNvPr id="7" name="Imagen 6" descr="Imagen que contiene persona, hombre, azul, sostener&#10;&#10;Descripción generada automáticamente">
              <a:extLst>
                <a:ext uri="{FF2B5EF4-FFF2-40B4-BE49-F238E27FC236}">
                  <a16:creationId xmlns:a16="http://schemas.microsoft.com/office/drawing/2014/main" id="{FE0F8BF4-3B85-D302-A440-627973DE8CB5}"/>
                </a:ext>
              </a:extLst>
            </p:cNvPr>
            <p:cNvPicPr>
              <a:picLocks noChangeAspect="1"/>
            </p:cNvPicPr>
            <p:nvPr/>
          </p:nvPicPr>
          <p:blipFill>
            <a:blip r:embed="rId7"/>
            <a:stretch>
              <a:fillRect/>
            </a:stretch>
          </p:blipFill>
          <p:spPr>
            <a:xfrm>
              <a:off x="3329" y="0"/>
              <a:ext cx="9144000" cy="5143500"/>
            </a:xfrm>
            <a:prstGeom prst="rect">
              <a:avLst/>
            </a:prstGeom>
          </p:spPr>
        </p:pic>
        <p:grpSp>
          <p:nvGrpSpPr>
            <p:cNvPr id="5" name="Grupo 4">
              <a:extLst>
                <a:ext uri="{FF2B5EF4-FFF2-40B4-BE49-F238E27FC236}">
                  <a16:creationId xmlns:a16="http://schemas.microsoft.com/office/drawing/2014/main" id="{40E41143-5455-F864-E2A4-35F194F94CA7}"/>
                </a:ext>
              </a:extLst>
            </p:cNvPr>
            <p:cNvGrpSpPr/>
            <p:nvPr/>
          </p:nvGrpSpPr>
          <p:grpSpPr>
            <a:xfrm>
              <a:off x="483338" y="574159"/>
              <a:ext cx="1334830" cy="413518"/>
              <a:chOff x="7785861" y="4639396"/>
              <a:chExt cx="1111660" cy="344382"/>
            </a:xfrm>
          </p:grpSpPr>
          <p:sp>
            <p:nvSpPr>
              <p:cNvPr id="11" name="Forma libre 10">
                <a:extLst>
                  <a:ext uri="{FF2B5EF4-FFF2-40B4-BE49-F238E27FC236}">
                    <a16:creationId xmlns:a16="http://schemas.microsoft.com/office/drawing/2014/main" id="{EEDC8BB1-74C9-D1DE-F183-584DED958DC0}"/>
                  </a:ext>
                </a:extLst>
              </p:cNvPr>
              <p:cNvSpPr/>
              <p:nvPr/>
            </p:nvSpPr>
            <p:spPr>
              <a:xfrm>
                <a:off x="7785861" y="4639396"/>
                <a:ext cx="256158" cy="344382"/>
              </a:xfrm>
              <a:custGeom>
                <a:avLst/>
                <a:gdLst>
                  <a:gd name="connsiteX0" fmla="*/ 107295 w 139455"/>
                  <a:gd name="connsiteY0" fmla="*/ 11790 h 187485"/>
                  <a:gd name="connsiteX1" fmla="*/ 107295 w 139455"/>
                  <a:gd name="connsiteY1" fmla="*/ 0 h 187485"/>
                  <a:gd name="connsiteX2" fmla="*/ 46294 w 139455"/>
                  <a:gd name="connsiteY2" fmla="*/ 32046 h 187485"/>
                  <a:gd name="connsiteX3" fmla="*/ 39296 w 139455"/>
                  <a:gd name="connsiteY3" fmla="*/ 43610 h 187485"/>
                  <a:gd name="connsiteX4" fmla="*/ 39296 w 139455"/>
                  <a:gd name="connsiteY4" fmla="*/ 55400 h 187485"/>
                  <a:gd name="connsiteX5" fmla="*/ 100310 w 139455"/>
                  <a:gd name="connsiteY5" fmla="*/ 23353 h 187485"/>
                  <a:gd name="connsiteX6" fmla="*/ 107295 w 139455"/>
                  <a:gd name="connsiteY6" fmla="*/ 11790 h 187485"/>
                  <a:gd name="connsiteX7" fmla="*/ 107466 w 139455"/>
                  <a:gd name="connsiteY7" fmla="*/ 39279 h 187485"/>
                  <a:gd name="connsiteX8" fmla="*/ 46459 w 139455"/>
                  <a:gd name="connsiteY8" fmla="*/ 71325 h 187485"/>
                  <a:gd name="connsiteX9" fmla="*/ 39466 w 139455"/>
                  <a:gd name="connsiteY9" fmla="*/ 82889 h 187485"/>
                  <a:gd name="connsiteX10" fmla="*/ 39466 w 139455"/>
                  <a:gd name="connsiteY10" fmla="*/ 94678 h 187485"/>
                  <a:gd name="connsiteX11" fmla="*/ 100475 w 139455"/>
                  <a:gd name="connsiteY11" fmla="*/ 62638 h 187485"/>
                  <a:gd name="connsiteX12" fmla="*/ 107466 w 139455"/>
                  <a:gd name="connsiteY12" fmla="*/ 51069 h 187485"/>
                  <a:gd name="connsiteX13" fmla="*/ 107466 w 139455"/>
                  <a:gd name="connsiteY13" fmla="*/ 39279 h 187485"/>
                  <a:gd name="connsiteX14" fmla="*/ 39466 w 139455"/>
                  <a:gd name="connsiteY14" fmla="*/ 122167 h 187485"/>
                  <a:gd name="connsiteX15" fmla="*/ 39466 w 139455"/>
                  <a:gd name="connsiteY15" fmla="*/ 133951 h 187485"/>
                  <a:gd name="connsiteX16" fmla="*/ 100475 w 139455"/>
                  <a:gd name="connsiteY16" fmla="*/ 101905 h 187485"/>
                  <a:gd name="connsiteX17" fmla="*/ 107466 w 139455"/>
                  <a:gd name="connsiteY17" fmla="*/ 90347 h 187485"/>
                  <a:gd name="connsiteX18" fmla="*/ 107466 w 139455"/>
                  <a:gd name="connsiteY18" fmla="*/ 78558 h 187485"/>
                  <a:gd name="connsiteX19" fmla="*/ 46459 w 139455"/>
                  <a:gd name="connsiteY19" fmla="*/ 110598 h 187485"/>
                  <a:gd name="connsiteX20" fmla="*/ 39466 w 139455"/>
                  <a:gd name="connsiteY20" fmla="*/ 122167 h 187485"/>
                  <a:gd name="connsiteX21" fmla="*/ 135911 w 139455"/>
                  <a:gd name="connsiteY21" fmla="*/ 95809 h 187485"/>
                  <a:gd name="connsiteX22" fmla="*/ 133008 w 139455"/>
                  <a:gd name="connsiteY22" fmla="*/ 94672 h 187485"/>
                  <a:gd name="connsiteX23" fmla="*/ 121920 w 139455"/>
                  <a:gd name="connsiteY23" fmla="*/ 100488 h 187485"/>
                  <a:gd name="connsiteX24" fmla="*/ 120729 w 139455"/>
                  <a:gd name="connsiteY24" fmla="*/ 103347 h 187485"/>
                  <a:gd name="connsiteX25" fmla="*/ 122428 w 139455"/>
                  <a:gd name="connsiteY25" fmla="*/ 123475 h 187485"/>
                  <a:gd name="connsiteX26" fmla="*/ 73087 w 139455"/>
                  <a:gd name="connsiteY26" fmla="*/ 170658 h 187485"/>
                  <a:gd name="connsiteX27" fmla="*/ 16725 w 139455"/>
                  <a:gd name="connsiteY27" fmla="*/ 117788 h 187485"/>
                  <a:gd name="connsiteX28" fmla="*/ 24499 w 139455"/>
                  <a:gd name="connsiteY28" fmla="*/ 90170 h 187485"/>
                  <a:gd name="connsiteX29" fmla="*/ 24602 w 139455"/>
                  <a:gd name="connsiteY29" fmla="*/ 87171 h 187485"/>
                  <a:gd name="connsiteX30" fmla="*/ 18094 w 139455"/>
                  <a:gd name="connsiteY30" fmla="*/ 75345 h 187485"/>
                  <a:gd name="connsiteX31" fmla="*/ 14640 w 139455"/>
                  <a:gd name="connsiteY31" fmla="*/ 75088 h 187485"/>
                  <a:gd name="connsiteX32" fmla="*/ 94 w 139455"/>
                  <a:gd name="connsiteY32" fmla="*/ 121483 h 187485"/>
                  <a:gd name="connsiteX33" fmla="*/ 66994 w 139455"/>
                  <a:gd name="connsiteY33" fmla="*/ 187433 h 187485"/>
                  <a:gd name="connsiteX34" fmla="*/ 139455 w 139455"/>
                  <a:gd name="connsiteY34" fmla="*/ 117794 h 187485"/>
                  <a:gd name="connsiteX35" fmla="*/ 135911 w 139455"/>
                  <a:gd name="connsiteY35" fmla="*/ 95809 h 18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55" h="187485">
                    <a:moveTo>
                      <a:pt x="107295" y="11790"/>
                    </a:moveTo>
                    <a:lnTo>
                      <a:pt x="107295" y="0"/>
                    </a:lnTo>
                    <a:lnTo>
                      <a:pt x="46294" y="32046"/>
                    </a:lnTo>
                    <a:cubicBezTo>
                      <a:pt x="41997" y="34300"/>
                      <a:pt x="39296" y="38760"/>
                      <a:pt x="39296" y="43610"/>
                    </a:cubicBezTo>
                    <a:lnTo>
                      <a:pt x="39296" y="55400"/>
                    </a:lnTo>
                    <a:lnTo>
                      <a:pt x="100310" y="23353"/>
                    </a:lnTo>
                    <a:cubicBezTo>
                      <a:pt x="104612" y="21093"/>
                      <a:pt x="107295" y="16640"/>
                      <a:pt x="107295" y="11790"/>
                    </a:cubicBezTo>
                    <a:moveTo>
                      <a:pt x="107466" y="39279"/>
                    </a:moveTo>
                    <a:lnTo>
                      <a:pt x="46459" y="71325"/>
                    </a:lnTo>
                    <a:cubicBezTo>
                      <a:pt x="42168" y="73585"/>
                      <a:pt x="39466" y="78038"/>
                      <a:pt x="39466" y="82889"/>
                    </a:cubicBezTo>
                    <a:lnTo>
                      <a:pt x="39466" y="94678"/>
                    </a:lnTo>
                    <a:lnTo>
                      <a:pt x="100475" y="62638"/>
                    </a:lnTo>
                    <a:cubicBezTo>
                      <a:pt x="104771" y="60378"/>
                      <a:pt x="107466" y="55919"/>
                      <a:pt x="107466" y="51069"/>
                    </a:cubicBezTo>
                    <a:lnTo>
                      <a:pt x="107466" y="39279"/>
                    </a:lnTo>
                    <a:close/>
                    <a:moveTo>
                      <a:pt x="39466" y="122167"/>
                    </a:moveTo>
                    <a:lnTo>
                      <a:pt x="39466" y="133951"/>
                    </a:lnTo>
                    <a:lnTo>
                      <a:pt x="100475" y="101905"/>
                    </a:lnTo>
                    <a:cubicBezTo>
                      <a:pt x="104771" y="99651"/>
                      <a:pt x="107466" y="95198"/>
                      <a:pt x="107466" y="90347"/>
                    </a:cubicBezTo>
                    <a:lnTo>
                      <a:pt x="107466" y="78558"/>
                    </a:lnTo>
                    <a:lnTo>
                      <a:pt x="46459" y="110598"/>
                    </a:lnTo>
                    <a:cubicBezTo>
                      <a:pt x="42162" y="112864"/>
                      <a:pt x="39466" y="117317"/>
                      <a:pt x="39466" y="122167"/>
                    </a:cubicBezTo>
                    <a:moveTo>
                      <a:pt x="135911" y="95809"/>
                    </a:moveTo>
                    <a:cubicBezTo>
                      <a:pt x="135520" y="94617"/>
                      <a:pt x="134126" y="94086"/>
                      <a:pt x="133008" y="94672"/>
                    </a:cubicBezTo>
                    <a:lnTo>
                      <a:pt x="121920" y="100488"/>
                    </a:lnTo>
                    <a:cubicBezTo>
                      <a:pt x="120888" y="101038"/>
                      <a:pt x="120411" y="102223"/>
                      <a:pt x="120729" y="103347"/>
                    </a:cubicBezTo>
                    <a:cubicBezTo>
                      <a:pt x="122514" y="109651"/>
                      <a:pt x="123174" y="116438"/>
                      <a:pt x="122428" y="123475"/>
                    </a:cubicBezTo>
                    <a:cubicBezTo>
                      <a:pt x="119739" y="148942"/>
                      <a:pt x="98653" y="169082"/>
                      <a:pt x="73087" y="170658"/>
                    </a:cubicBezTo>
                    <a:cubicBezTo>
                      <a:pt x="42290" y="172564"/>
                      <a:pt x="16725" y="148154"/>
                      <a:pt x="16725" y="117788"/>
                    </a:cubicBezTo>
                    <a:cubicBezTo>
                      <a:pt x="16725" y="107665"/>
                      <a:pt x="19572" y="98203"/>
                      <a:pt x="24499" y="90170"/>
                    </a:cubicBezTo>
                    <a:cubicBezTo>
                      <a:pt x="25061" y="89248"/>
                      <a:pt x="25116" y="88112"/>
                      <a:pt x="24602" y="87171"/>
                    </a:cubicBezTo>
                    <a:lnTo>
                      <a:pt x="18094" y="75345"/>
                    </a:lnTo>
                    <a:cubicBezTo>
                      <a:pt x="17372" y="74037"/>
                      <a:pt x="15557" y="73915"/>
                      <a:pt x="14640" y="75088"/>
                    </a:cubicBezTo>
                    <a:cubicBezTo>
                      <a:pt x="4782" y="87782"/>
                      <a:pt x="-804" y="103964"/>
                      <a:pt x="94" y="121483"/>
                    </a:cubicBezTo>
                    <a:cubicBezTo>
                      <a:pt x="1953" y="157213"/>
                      <a:pt x="31228" y="186064"/>
                      <a:pt x="66994" y="187433"/>
                    </a:cubicBezTo>
                    <a:cubicBezTo>
                      <a:pt x="106751" y="188953"/>
                      <a:pt x="139455" y="157189"/>
                      <a:pt x="139455" y="117794"/>
                    </a:cubicBezTo>
                    <a:cubicBezTo>
                      <a:pt x="139455" y="110103"/>
                      <a:pt x="138209" y="102711"/>
                      <a:pt x="135911" y="95809"/>
                    </a:cubicBezTo>
                  </a:path>
                </a:pathLst>
              </a:custGeom>
              <a:solidFill>
                <a:schemeClr val="accent2"/>
              </a:solidFill>
              <a:ln w="61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srgbClr val="6F6F6F"/>
                  </a:solidFill>
                  <a:effectLst/>
                  <a:uLnTx/>
                  <a:uFillTx/>
                  <a:latin typeface="Arial"/>
                  <a:ea typeface="+mn-ea"/>
                  <a:cs typeface="+mn-cs"/>
                </a:endParaRPr>
              </a:p>
            </p:txBody>
          </p:sp>
          <p:sp>
            <p:nvSpPr>
              <p:cNvPr id="12" name="Forma libre 11">
                <a:extLst>
                  <a:ext uri="{FF2B5EF4-FFF2-40B4-BE49-F238E27FC236}">
                    <a16:creationId xmlns:a16="http://schemas.microsoft.com/office/drawing/2014/main" id="{DBF073BA-64C1-4E67-DB25-A9C827759BF2}"/>
                  </a:ext>
                </a:extLst>
              </p:cNvPr>
              <p:cNvSpPr/>
              <p:nvPr/>
            </p:nvSpPr>
            <p:spPr>
              <a:xfrm>
                <a:off x="8098546" y="4754028"/>
                <a:ext cx="798975" cy="174628"/>
              </a:xfrm>
              <a:custGeom>
                <a:avLst/>
                <a:gdLst>
                  <a:gd name="connsiteX0" fmla="*/ 418218 w 434970"/>
                  <a:gd name="connsiteY0" fmla="*/ 7990 h 95069"/>
                  <a:gd name="connsiteX1" fmla="*/ 418218 w 434970"/>
                  <a:gd name="connsiteY1" fmla="*/ 93781 h 95069"/>
                  <a:gd name="connsiteX2" fmla="*/ 434970 w 434970"/>
                  <a:gd name="connsiteY2" fmla="*/ 93781 h 95069"/>
                  <a:gd name="connsiteX3" fmla="*/ 434970 w 434970"/>
                  <a:gd name="connsiteY3" fmla="*/ 3617 h 95069"/>
                  <a:gd name="connsiteX4" fmla="*/ 418218 w 434970"/>
                  <a:gd name="connsiteY4" fmla="*/ 7990 h 95069"/>
                  <a:gd name="connsiteX5" fmla="*/ 279670 w 434970"/>
                  <a:gd name="connsiteY5" fmla="*/ 37617 h 95069"/>
                  <a:gd name="connsiteX6" fmla="*/ 279670 w 434970"/>
                  <a:gd name="connsiteY6" fmla="*/ 31307 h 95069"/>
                  <a:gd name="connsiteX7" fmla="*/ 263565 w 434970"/>
                  <a:gd name="connsiteY7" fmla="*/ 31307 h 95069"/>
                  <a:gd name="connsiteX8" fmla="*/ 263565 w 434970"/>
                  <a:gd name="connsiteY8" fmla="*/ 93787 h 95069"/>
                  <a:gd name="connsiteX9" fmla="*/ 280306 w 434970"/>
                  <a:gd name="connsiteY9" fmla="*/ 93787 h 95069"/>
                  <a:gd name="connsiteX10" fmla="*/ 280306 w 434970"/>
                  <a:gd name="connsiteY10" fmla="*/ 54490 h 95069"/>
                  <a:gd name="connsiteX11" fmla="*/ 295518 w 434970"/>
                  <a:gd name="connsiteY11" fmla="*/ 45473 h 95069"/>
                  <a:gd name="connsiteX12" fmla="*/ 301575 w 434970"/>
                  <a:gd name="connsiteY12" fmla="*/ 46121 h 95069"/>
                  <a:gd name="connsiteX13" fmla="*/ 303512 w 434970"/>
                  <a:gd name="connsiteY13" fmla="*/ 30525 h 95069"/>
                  <a:gd name="connsiteX14" fmla="*/ 297834 w 434970"/>
                  <a:gd name="connsiteY14" fmla="*/ 30012 h 95069"/>
                  <a:gd name="connsiteX15" fmla="*/ 279670 w 434970"/>
                  <a:gd name="connsiteY15" fmla="*/ 37617 h 95069"/>
                  <a:gd name="connsiteX16" fmla="*/ 353776 w 434970"/>
                  <a:gd name="connsiteY16" fmla="*/ 71881 h 95069"/>
                  <a:gd name="connsiteX17" fmla="*/ 338698 w 434970"/>
                  <a:gd name="connsiteY17" fmla="*/ 79608 h 95069"/>
                  <a:gd name="connsiteX18" fmla="*/ 322196 w 434970"/>
                  <a:gd name="connsiteY18" fmla="*/ 62608 h 95069"/>
                  <a:gd name="connsiteX19" fmla="*/ 338313 w 434970"/>
                  <a:gd name="connsiteY19" fmla="*/ 45473 h 95069"/>
                  <a:gd name="connsiteX20" fmla="*/ 353776 w 434970"/>
                  <a:gd name="connsiteY20" fmla="*/ 53201 h 95069"/>
                  <a:gd name="connsiteX21" fmla="*/ 353776 w 434970"/>
                  <a:gd name="connsiteY21" fmla="*/ 71881 h 95069"/>
                  <a:gd name="connsiteX22" fmla="*/ 354423 w 434970"/>
                  <a:gd name="connsiteY22" fmla="*/ 36328 h 95069"/>
                  <a:gd name="connsiteX23" fmla="*/ 336124 w 434970"/>
                  <a:gd name="connsiteY23" fmla="*/ 30018 h 95069"/>
                  <a:gd name="connsiteX24" fmla="*/ 305443 w 434970"/>
                  <a:gd name="connsiteY24" fmla="*/ 62608 h 95069"/>
                  <a:gd name="connsiteX25" fmla="*/ 313444 w 434970"/>
                  <a:gd name="connsiteY25" fmla="*/ 84508 h 95069"/>
                  <a:gd name="connsiteX26" fmla="*/ 337023 w 434970"/>
                  <a:gd name="connsiteY26" fmla="*/ 95070 h 95069"/>
                  <a:gd name="connsiteX27" fmla="*/ 354423 w 434970"/>
                  <a:gd name="connsiteY27" fmla="*/ 88759 h 95069"/>
                  <a:gd name="connsiteX28" fmla="*/ 354423 w 434970"/>
                  <a:gd name="connsiteY28" fmla="*/ 93781 h 95069"/>
                  <a:gd name="connsiteX29" fmla="*/ 370534 w 434970"/>
                  <a:gd name="connsiteY29" fmla="*/ 93781 h 95069"/>
                  <a:gd name="connsiteX30" fmla="*/ 370534 w 434970"/>
                  <a:gd name="connsiteY30" fmla="*/ 31301 h 95069"/>
                  <a:gd name="connsiteX31" fmla="*/ 354423 w 434970"/>
                  <a:gd name="connsiteY31" fmla="*/ 31301 h 95069"/>
                  <a:gd name="connsiteX32" fmla="*/ 354423 w 434970"/>
                  <a:gd name="connsiteY32" fmla="*/ 36328 h 95069"/>
                  <a:gd name="connsiteX33" fmla="*/ 385997 w 434970"/>
                  <a:gd name="connsiteY33" fmla="*/ 93781 h 95069"/>
                  <a:gd name="connsiteX34" fmla="*/ 402749 w 434970"/>
                  <a:gd name="connsiteY34" fmla="*/ 93781 h 95069"/>
                  <a:gd name="connsiteX35" fmla="*/ 402749 w 434970"/>
                  <a:gd name="connsiteY35" fmla="*/ 3617 h 95069"/>
                  <a:gd name="connsiteX36" fmla="*/ 385997 w 434970"/>
                  <a:gd name="connsiteY36" fmla="*/ 7996 h 95069"/>
                  <a:gd name="connsiteX37" fmla="*/ 385997 w 434970"/>
                  <a:gd name="connsiteY37" fmla="*/ 93781 h 95069"/>
                  <a:gd name="connsiteX38" fmla="*/ 239717 w 434970"/>
                  <a:gd name="connsiteY38" fmla="*/ 0 h 95069"/>
                  <a:gd name="connsiteX39" fmla="*/ 228765 w 434970"/>
                  <a:gd name="connsiteY39" fmla="*/ 10690 h 95069"/>
                  <a:gd name="connsiteX40" fmla="*/ 239717 w 434970"/>
                  <a:gd name="connsiteY40" fmla="*/ 21387 h 95069"/>
                  <a:gd name="connsiteX41" fmla="*/ 250676 w 434970"/>
                  <a:gd name="connsiteY41" fmla="*/ 10690 h 95069"/>
                  <a:gd name="connsiteX42" fmla="*/ 239717 w 434970"/>
                  <a:gd name="connsiteY42" fmla="*/ 0 h 95069"/>
                  <a:gd name="connsiteX43" fmla="*/ 48332 w 434970"/>
                  <a:gd name="connsiteY43" fmla="*/ 71881 h 95069"/>
                  <a:gd name="connsiteX44" fmla="*/ 33248 w 434970"/>
                  <a:gd name="connsiteY44" fmla="*/ 79608 h 95069"/>
                  <a:gd name="connsiteX45" fmla="*/ 16752 w 434970"/>
                  <a:gd name="connsiteY45" fmla="*/ 62608 h 95069"/>
                  <a:gd name="connsiteX46" fmla="*/ 32870 w 434970"/>
                  <a:gd name="connsiteY46" fmla="*/ 45473 h 95069"/>
                  <a:gd name="connsiteX47" fmla="*/ 48332 w 434970"/>
                  <a:gd name="connsiteY47" fmla="*/ 53201 h 95069"/>
                  <a:gd name="connsiteX48" fmla="*/ 48332 w 434970"/>
                  <a:gd name="connsiteY48" fmla="*/ 71881 h 95069"/>
                  <a:gd name="connsiteX49" fmla="*/ 48973 w 434970"/>
                  <a:gd name="connsiteY49" fmla="*/ 36328 h 95069"/>
                  <a:gd name="connsiteX50" fmla="*/ 30675 w 434970"/>
                  <a:gd name="connsiteY50" fmla="*/ 30018 h 95069"/>
                  <a:gd name="connsiteX51" fmla="*/ 0 w 434970"/>
                  <a:gd name="connsiteY51" fmla="*/ 62608 h 95069"/>
                  <a:gd name="connsiteX52" fmla="*/ 7988 w 434970"/>
                  <a:gd name="connsiteY52" fmla="*/ 84508 h 95069"/>
                  <a:gd name="connsiteX53" fmla="*/ 31574 w 434970"/>
                  <a:gd name="connsiteY53" fmla="*/ 95070 h 95069"/>
                  <a:gd name="connsiteX54" fmla="*/ 48973 w 434970"/>
                  <a:gd name="connsiteY54" fmla="*/ 88759 h 95069"/>
                  <a:gd name="connsiteX55" fmla="*/ 48973 w 434970"/>
                  <a:gd name="connsiteY55" fmla="*/ 93781 h 95069"/>
                  <a:gd name="connsiteX56" fmla="*/ 65085 w 434970"/>
                  <a:gd name="connsiteY56" fmla="*/ 93781 h 95069"/>
                  <a:gd name="connsiteX57" fmla="*/ 65085 w 434970"/>
                  <a:gd name="connsiteY57" fmla="*/ 31301 h 95069"/>
                  <a:gd name="connsiteX58" fmla="*/ 48973 w 434970"/>
                  <a:gd name="connsiteY58" fmla="*/ 31301 h 95069"/>
                  <a:gd name="connsiteX59" fmla="*/ 48973 w 434970"/>
                  <a:gd name="connsiteY59" fmla="*/ 36328 h 95069"/>
                  <a:gd name="connsiteX60" fmla="*/ 80547 w 434970"/>
                  <a:gd name="connsiteY60" fmla="*/ 93781 h 95069"/>
                  <a:gd name="connsiteX61" fmla="*/ 97306 w 434970"/>
                  <a:gd name="connsiteY61" fmla="*/ 93781 h 95069"/>
                  <a:gd name="connsiteX62" fmla="*/ 97306 w 434970"/>
                  <a:gd name="connsiteY62" fmla="*/ 3617 h 95069"/>
                  <a:gd name="connsiteX63" fmla="*/ 80547 w 434970"/>
                  <a:gd name="connsiteY63" fmla="*/ 7996 h 95069"/>
                  <a:gd name="connsiteX64" fmla="*/ 80547 w 434970"/>
                  <a:gd name="connsiteY64" fmla="*/ 93781 h 95069"/>
                  <a:gd name="connsiteX65" fmla="*/ 188934 w 434970"/>
                  <a:gd name="connsiteY65" fmla="*/ 30012 h 95069"/>
                  <a:gd name="connsiteX66" fmla="*/ 166767 w 434970"/>
                  <a:gd name="connsiteY66" fmla="*/ 39810 h 95069"/>
                  <a:gd name="connsiteX67" fmla="*/ 145760 w 434970"/>
                  <a:gd name="connsiteY67" fmla="*/ 30012 h 95069"/>
                  <a:gd name="connsiteX68" fmla="*/ 128874 w 434970"/>
                  <a:gd name="connsiteY68" fmla="*/ 36328 h 95069"/>
                  <a:gd name="connsiteX69" fmla="*/ 128874 w 434970"/>
                  <a:gd name="connsiteY69" fmla="*/ 31307 h 95069"/>
                  <a:gd name="connsiteX70" fmla="*/ 112756 w 434970"/>
                  <a:gd name="connsiteY70" fmla="*/ 31307 h 95069"/>
                  <a:gd name="connsiteX71" fmla="*/ 112756 w 434970"/>
                  <a:gd name="connsiteY71" fmla="*/ 93787 h 95069"/>
                  <a:gd name="connsiteX72" fmla="*/ 129515 w 434970"/>
                  <a:gd name="connsiteY72" fmla="*/ 93787 h 95069"/>
                  <a:gd name="connsiteX73" fmla="*/ 129515 w 434970"/>
                  <a:gd name="connsiteY73" fmla="*/ 53201 h 95069"/>
                  <a:gd name="connsiteX74" fmla="*/ 144079 w 434970"/>
                  <a:gd name="connsiteY74" fmla="*/ 45473 h 95069"/>
                  <a:gd name="connsiteX75" fmla="*/ 153486 w 434970"/>
                  <a:gd name="connsiteY75" fmla="*/ 49340 h 95069"/>
                  <a:gd name="connsiteX76" fmla="*/ 156578 w 434970"/>
                  <a:gd name="connsiteY76" fmla="*/ 60030 h 95069"/>
                  <a:gd name="connsiteX77" fmla="*/ 156578 w 434970"/>
                  <a:gd name="connsiteY77" fmla="*/ 93781 h 95069"/>
                  <a:gd name="connsiteX78" fmla="*/ 173331 w 434970"/>
                  <a:gd name="connsiteY78" fmla="*/ 93781 h 95069"/>
                  <a:gd name="connsiteX79" fmla="*/ 173331 w 434970"/>
                  <a:gd name="connsiteY79" fmla="*/ 60678 h 95069"/>
                  <a:gd name="connsiteX80" fmla="*/ 172817 w 434970"/>
                  <a:gd name="connsiteY80" fmla="*/ 53714 h 95069"/>
                  <a:gd name="connsiteX81" fmla="*/ 187901 w 434970"/>
                  <a:gd name="connsiteY81" fmla="*/ 45467 h 95069"/>
                  <a:gd name="connsiteX82" fmla="*/ 197307 w 434970"/>
                  <a:gd name="connsiteY82" fmla="*/ 49334 h 95069"/>
                  <a:gd name="connsiteX83" fmla="*/ 200406 w 434970"/>
                  <a:gd name="connsiteY83" fmla="*/ 60024 h 95069"/>
                  <a:gd name="connsiteX84" fmla="*/ 200406 w 434970"/>
                  <a:gd name="connsiteY84" fmla="*/ 93774 h 95069"/>
                  <a:gd name="connsiteX85" fmla="*/ 217152 w 434970"/>
                  <a:gd name="connsiteY85" fmla="*/ 93774 h 95069"/>
                  <a:gd name="connsiteX86" fmla="*/ 217152 w 434970"/>
                  <a:gd name="connsiteY86" fmla="*/ 60671 h 95069"/>
                  <a:gd name="connsiteX87" fmla="*/ 210845 w 434970"/>
                  <a:gd name="connsiteY87" fmla="*/ 40055 h 95069"/>
                  <a:gd name="connsiteX88" fmla="*/ 188934 w 434970"/>
                  <a:gd name="connsiteY88" fmla="*/ 30012 h 95069"/>
                  <a:gd name="connsiteX89" fmla="*/ 231344 w 434970"/>
                  <a:gd name="connsiteY89" fmla="*/ 93781 h 95069"/>
                  <a:gd name="connsiteX90" fmla="*/ 248096 w 434970"/>
                  <a:gd name="connsiteY90" fmla="*/ 93781 h 95069"/>
                  <a:gd name="connsiteX91" fmla="*/ 248096 w 434970"/>
                  <a:gd name="connsiteY91" fmla="*/ 31301 h 95069"/>
                  <a:gd name="connsiteX92" fmla="*/ 231344 w 434970"/>
                  <a:gd name="connsiteY92" fmla="*/ 31301 h 95069"/>
                  <a:gd name="connsiteX93" fmla="*/ 231344 w 434970"/>
                  <a:gd name="connsiteY93" fmla="*/ 93781 h 9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34970" h="95069">
                    <a:moveTo>
                      <a:pt x="418218" y="7990"/>
                    </a:moveTo>
                    <a:lnTo>
                      <a:pt x="418218" y="93781"/>
                    </a:lnTo>
                    <a:lnTo>
                      <a:pt x="434970" y="93781"/>
                    </a:lnTo>
                    <a:lnTo>
                      <a:pt x="434970" y="3617"/>
                    </a:lnTo>
                    <a:lnTo>
                      <a:pt x="418218" y="7990"/>
                    </a:lnTo>
                    <a:close/>
                    <a:moveTo>
                      <a:pt x="279670" y="37617"/>
                    </a:moveTo>
                    <a:lnTo>
                      <a:pt x="279670" y="31307"/>
                    </a:lnTo>
                    <a:lnTo>
                      <a:pt x="263565" y="31307"/>
                    </a:lnTo>
                    <a:lnTo>
                      <a:pt x="263565" y="93787"/>
                    </a:lnTo>
                    <a:lnTo>
                      <a:pt x="280306" y="93787"/>
                    </a:lnTo>
                    <a:lnTo>
                      <a:pt x="280306" y="54490"/>
                    </a:lnTo>
                    <a:cubicBezTo>
                      <a:pt x="282365" y="50763"/>
                      <a:pt x="288172" y="45473"/>
                      <a:pt x="295518" y="45473"/>
                    </a:cubicBezTo>
                    <a:cubicBezTo>
                      <a:pt x="297962" y="45473"/>
                      <a:pt x="300413" y="45736"/>
                      <a:pt x="301575" y="46121"/>
                    </a:cubicBezTo>
                    <a:lnTo>
                      <a:pt x="303512" y="30525"/>
                    </a:lnTo>
                    <a:cubicBezTo>
                      <a:pt x="301697" y="30269"/>
                      <a:pt x="300285" y="30012"/>
                      <a:pt x="297834" y="30012"/>
                    </a:cubicBezTo>
                    <a:cubicBezTo>
                      <a:pt x="290237" y="30018"/>
                      <a:pt x="283404" y="32981"/>
                      <a:pt x="279670" y="37617"/>
                    </a:cubicBezTo>
                    <a:moveTo>
                      <a:pt x="353776" y="71881"/>
                    </a:moveTo>
                    <a:cubicBezTo>
                      <a:pt x="350555" y="76517"/>
                      <a:pt x="345005" y="79608"/>
                      <a:pt x="338698" y="79608"/>
                    </a:cubicBezTo>
                    <a:cubicBezTo>
                      <a:pt x="329285" y="79608"/>
                      <a:pt x="322196" y="72394"/>
                      <a:pt x="322196" y="62608"/>
                    </a:cubicBezTo>
                    <a:cubicBezTo>
                      <a:pt x="322196" y="53591"/>
                      <a:pt x="328515" y="45473"/>
                      <a:pt x="338313" y="45473"/>
                    </a:cubicBezTo>
                    <a:cubicBezTo>
                      <a:pt x="344754" y="45473"/>
                      <a:pt x="350297" y="48564"/>
                      <a:pt x="353776" y="53201"/>
                    </a:cubicBezTo>
                    <a:lnTo>
                      <a:pt x="353776" y="71881"/>
                    </a:lnTo>
                    <a:close/>
                    <a:moveTo>
                      <a:pt x="354423" y="36328"/>
                    </a:moveTo>
                    <a:cubicBezTo>
                      <a:pt x="349522" y="32333"/>
                      <a:pt x="343208" y="30018"/>
                      <a:pt x="336124" y="30018"/>
                    </a:cubicBezTo>
                    <a:cubicBezTo>
                      <a:pt x="319110" y="30018"/>
                      <a:pt x="305443" y="44184"/>
                      <a:pt x="305443" y="62608"/>
                    </a:cubicBezTo>
                    <a:cubicBezTo>
                      <a:pt x="305443" y="71117"/>
                      <a:pt x="308536" y="78839"/>
                      <a:pt x="313444" y="84508"/>
                    </a:cubicBezTo>
                    <a:cubicBezTo>
                      <a:pt x="318974" y="90952"/>
                      <a:pt x="327751" y="95070"/>
                      <a:pt x="337023" y="95070"/>
                    </a:cubicBezTo>
                    <a:cubicBezTo>
                      <a:pt x="343337" y="95070"/>
                      <a:pt x="349265" y="93139"/>
                      <a:pt x="354423" y="88759"/>
                    </a:cubicBezTo>
                    <a:lnTo>
                      <a:pt x="354423" y="93781"/>
                    </a:lnTo>
                    <a:lnTo>
                      <a:pt x="370534" y="93781"/>
                    </a:lnTo>
                    <a:lnTo>
                      <a:pt x="370534" y="31301"/>
                    </a:lnTo>
                    <a:lnTo>
                      <a:pt x="354423" y="31301"/>
                    </a:lnTo>
                    <a:lnTo>
                      <a:pt x="354423" y="36328"/>
                    </a:lnTo>
                    <a:close/>
                    <a:moveTo>
                      <a:pt x="385997" y="93781"/>
                    </a:moveTo>
                    <a:lnTo>
                      <a:pt x="402749" y="93781"/>
                    </a:lnTo>
                    <a:lnTo>
                      <a:pt x="402749" y="3617"/>
                    </a:lnTo>
                    <a:lnTo>
                      <a:pt x="385997" y="7996"/>
                    </a:lnTo>
                    <a:lnTo>
                      <a:pt x="385997" y="93781"/>
                    </a:lnTo>
                    <a:close/>
                    <a:moveTo>
                      <a:pt x="239717" y="0"/>
                    </a:moveTo>
                    <a:cubicBezTo>
                      <a:pt x="233660" y="0"/>
                      <a:pt x="228765" y="4643"/>
                      <a:pt x="228765" y="10690"/>
                    </a:cubicBezTo>
                    <a:cubicBezTo>
                      <a:pt x="228765" y="16750"/>
                      <a:pt x="233660" y="21387"/>
                      <a:pt x="239717" y="21387"/>
                    </a:cubicBezTo>
                    <a:cubicBezTo>
                      <a:pt x="245774" y="21387"/>
                      <a:pt x="250676" y="16750"/>
                      <a:pt x="250676" y="10690"/>
                    </a:cubicBezTo>
                    <a:cubicBezTo>
                      <a:pt x="250676" y="4643"/>
                      <a:pt x="245774" y="0"/>
                      <a:pt x="239717" y="0"/>
                    </a:cubicBezTo>
                    <a:moveTo>
                      <a:pt x="48332" y="71881"/>
                    </a:moveTo>
                    <a:cubicBezTo>
                      <a:pt x="45117" y="76517"/>
                      <a:pt x="39568" y="79608"/>
                      <a:pt x="33248" y="79608"/>
                    </a:cubicBezTo>
                    <a:cubicBezTo>
                      <a:pt x="23842" y="79608"/>
                      <a:pt x="16752" y="72394"/>
                      <a:pt x="16752" y="62608"/>
                    </a:cubicBezTo>
                    <a:cubicBezTo>
                      <a:pt x="16752" y="53591"/>
                      <a:pt x="23072" y="45473"/>
                      <a:pt x="32870" y="45473"/>
                    </a:cubicBezTo>
                    <a:cubicBezTo>
                      <a:pt x="39317" y="45473"/>
                      <a:pt x="44860" y="48564"/>
                      <a:pt x="48332" y="53201"/>
                    </a:cubicBezTo>
                    <a:lnTo>
                      <a:pt x="48332" y="71881"/>
                    </a:lnTo>
                    <a:close/>
                    <a:moveTo>
                      <a:pt x="48973" y="36328"/>
                    </a:moveTo>
                    <a:cubicBezTo>
                      <a:pt x="44079" y="32333"/>
                      <a:pt x="37759" y="30018"/>
                      <a:pt x="30675" y="30018"/>
                    </a:cubicBezTo>
                    <a:cubicBezTo>
                      <a:pt x="13660" y="30018"/>
                      <a:pt x="0" y="44184"/>
                      <a:pt x="0" y="62608"/>
                    </a:cubicBezTo>
                    <a:cubicBezTo>
                      <a:pt x="0" y="71117"/>
                      <a:pt x="3092" y="78839"/>
                      <a:pt x="7988" y="84508"/>
                    </a:cubicBezTo>
                    <a:cubicBezTo>
                      <a:pt x="13531" y="90952"/>
                      <a:pt x="22296" y="95070"/>
                      <a:pt x="31574" y="95070"/>
                    </a:cubicBezTo>
                    <a:cubicBezTo>
                      <a:pt x="37887" y="95070"/>
                      <a:pt x="43822" y="93139"/>
                      <a:pt x="48973" y="88759"/>
                    </a:cubicBezTo>
                    <a:lnTo>
                      <a:pt x="48973" y="93781"/>
                    </a:lnTo>
                    <a:lnTo>
                      <a:pt x="65085" y="93781"/>
                    </a:lnTo>
                    <a:lnTo>
                      <a:pt x="65085" y="31301"/>
                    </a:lnTo>
                    <a:lnTo>
                      <a:pt x="48973" y="31301"/>
                    </a:lnTo>
                    <a:lnTo>
                      <a:pt x="48973" y="36328"/>
                    </a:lnTo>
                    <a:close/>
                    <a:moveTo>
                      <a:pt x="80547" y="93781"/>
                    </a:moveTo>
                    <a:lnTo>
                      <a:pt x="97306" y="93781"/>
                    </a:lnTo>
                    <a:lnTo>
                      <a:pt x="97306" y="3617"/>
                    </a:lnTo>
                    <a:lnTo>
                      <a:pt x="80547" y="7996"/>
                    </a:lnTo>
                    <a:lnTo>
                      <a:pt x="80547" y="93781"/>
                    </a:lnTo>
                    <a:close/>
                    <a:moveTo>
                      <a:pt x="188934" y="30012"/>
                    </a:moveTo>
                    <a:cubicBezTo>
                      <a:pt x="179650" y="30012"/>
                      <a:pt x="171791" y="34526"/>
                      <a:pt x="166767" y="39810"/>
                    </a:cubicBezTo>
                    <a:cubicBezTo>
                      <a:pt x="161865" y="33879"/>
                      <a:pt x="154262" y="30012"/>
                      <a:pt x="145760" y="30012"/>
                    </a:cubicBezTo>
                    <a:cubicBezTo>
                      <a:pt x="139704" y="30012"/>
                      <a:pt x="133775" y="31949"/>
                      <a:pt x="128874" y="36328"/>
                    </a:cubicBezTo>
                    <a:lnTo>
                      <a:pt x="128874" y="31307"/>
                    </a:lnTo>
                    <a:lnTo>
                      <a:pt x="112756" y="31307"/>
                    </a:lnTo>
                    <a:lnTo>
                      <a:pt x="112756" y="93787"/>
                    </a:lnTo>
                    <a:lnTo>
                      <a:pt x="129515" y="93787"/>
                    </a:lnTo>
                    <a:lnTo>
                      <a:pt x="129515" y="53201"/>
                    </a:lnTo>
                    <a:cubicBezTo>
                      <a:pt x="131831" y="50250"/>
                      <a:pt x="136996" y="45473"/>
                      <a:pt x="144079" y="45473"/>
                    </a:cubicBezTo>
                    <a:cubicBezTo>
                      <a:pt x="147294" y="45473"/>
                      <a:pt x="150907" y="46506"/>
                      <a:pt x="153486" y="49340"/>
                    </a:cubicBezTo>
                    <a:cubicBezTo>
                      <a:pt x="155417" y="51527"/>
                      <a:pt x="156578" y="54361"/>
                      <a:pt x="156578" y="60030"/>
                    </a:cubicBezTo>
                    <a:lnTo>
                      <a:pt x="156578" y="93781"/>
                    </a:lnTo>
                    <a:lnTo>
                      <a:pt x="173331" y="93781"/>
                    </a:lnTo>
                    <a:lnTo>
                      <a:pt x="173331" y="60678"/>
                    </a:lnTo>
                    <a:cubicBezTo>
                      <a:pt x="173331" y="58100"/>
                      <a:pt x="173074" y="55772"/>
                      <a:pt x="172817" y="53714"/>
                    </a:cubicBezTo>
                    <a:cubicBezTo>
                      <a:pt x="175011" y="50501"/>
                      <a:pt x="180677" y="45467"/>
                      <a:pt x="187901" y="45467"/>
                    </a:cubicBezTo>
                    <a:cubicBezTo>
                      <a:pt x="191116" y="45467"/>
                      <a:pt x="194728" y="46499"/>
                      <a:pt x="197307" y="49334"/>
                    </a:cubicBezTo>
                    <a:cubicBezTo>
                      <a:pt x="199239" y="51521"/>
                      <a:pt x="200406" y="54355"/>
                      <a:pt x="200406" y="60024"/>
                    </a:cubicBezTo>
                    <a:lnTo>
                      <a:pt x="200406" y="93774"/>
                    </a:lnTo>
                    <a:lnTo>
                      <a:pt x="217152" y="93774"/>
                    </a:lnTo>
                    <a:lnTo>
                      <a:pt x="217152" y="60671"/>
                    </a:lnTo>
                    <a:cubicBezTo>
                      <a:pt x="217152" y="51392"/>
                      <a:pt x="214830" y="44954"/>
                      <a:pt x="210845" y="40055"/>
                    </a:cubicBezTo>
                    <a:cubicBezTo>
                      <a:pt x="205821" y="33879"/>
                      <a:pt x="197582" y="30012"/>
                      <a:pt x="188934" y="30012"/>
                    </a:cubicBezTo>
                    <a:moveTo>
                      <a:pt x="231344" y="93781"/>
                    </a:moveTo>
                    <a:lnTo>
                      <a:pt x="248096" y="93781"/>
                    </a:lnTo>
                    <a:lnTo>
                      <a:pt x="248096" y="31301"/>
                    </a:lnTo>
                    <a:lnTo>
                      <a:pt x="231344" y="31301"/>
                    </a:lnTo>
                    <a:lnTo>
                      <a:pt x="231344" y="93781"/>
                    </a:lnTo>
                    <a:close/>
                  </a:path>
                </a:pathLst>
              </a:custGeom>
              <a:solidFill>
                <a:schemeClr val="tx2"/>
              </a:solidFill>
              <a:ln w="61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srgbClr val="6F6F6F"/>
                  </a:solidFill>
                  <a:effectLst/>
                  <a:uLnTx/>
                  <a:uFillTx/>
                  <a:latin typeface="Arial"/>
                  <a:ea typeface="+mn-ea"/>
                  <a:cs typeface="+mn-cs"/>
                </a:endParaRPr>
              </a:p>
            </p:txBody>
          </p:sp>
        </p:grpSp>
        <p:sp>
          <p:nvSpPr>
            <p:cNvPr id="17" name="Redondear rectángulo de una esquina 16">
              <a:extLst>
                <a:ext uri="{FF2B5EF4-FFF2-40B4-BE49-F238E27FC236}">
                  <a16:creationId xmlns:a16="http://schemas.microsoft.com/office/drawing/2014/main" id="{16634C70-0C34-16EE-B3A7-81DEC139AD47}"/>
                </a:ext>
              </a:extLst>
            </p:cNvPr>
            <p:cNvSpPr/>
            <p:nvPr/>
          </p:nvSpPr>
          <p:spPr>
            <a:xfrm flipV="1">
              <a:off x="213360" y="314960"/>
              <a:ext cx="8727440" cy="4551680"/>
            </a:xfrm>
            <a:prstGeom prst="round1Rect">
              <a:avLst>
                <a:gd name="adj" fmla="val 11980"/>
              </a:avLst>
            </a:pr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8" name="Grupo 17">
              <a:extLst>
                <a:ext uri="{FF2B5EF4-FFF2-40B4-BE49-F238E27FC236}">
                  <a16:creationId xmlns:a16="http://schemas.microsoft.com/office/drawing/2014/main" id="{10631BD8-67A6-215B-3BAC-A3A49CFA6A64}"/>
                </a:ext>
              </a:extLst>
            </p:cNvPr>
            <p:cNvGrpSpPr/>
            <p:nvPr/>
          </p:nvGrpSpPr>
          <p:grpSpPr>
            <a:xfrm>
              <a:off x="483338" y="574159"/>
              <a:ext cx="1334830" cy="413518"/>
              <a:chOff x="7785861" y="4639396"/>
              <a:chExt cx="1111660" cy="344382"/>
            </a:xfrm>
          </p:grpSpPr>
          <p:sp>
            <p:nvSpPr>
              <p:cNvPr id="19" name="Forma libre 18">
                <a:extLst>
                  <a:ext uri="{FF2B5EF4-FFF2-40B4-BE49-F238E27FC236}">
                    <a16:creationId xmlns:a16="http://schemas.microsoft.com/office/drawing/2014/main" id="{89584018-8C6F-3133-BB53-99D8A333083C}"/>
                  </a:ext>
                </a:extLst>
              </p:cNvPr>
              <p:cNvSpPr/>
              <p:nvPr/>
            </p:nvSpPr>
            <p:spPr>
              <a:xfrm>
                <a:off x="7785861" y="4639396"/>
                <a:ext cx="256158" cy="344382"/>
              </a:xfrm>
              <a:custGeom>
                <a:avLst/>
                <a:gdLst>
                  <a:gd name="connsiteX0" fmla="*/ 107295 w 139455"/>
                  <a:gd name="connsiteY0" fmla="*/ 11790 h 187485"/>
                  <a:gd name="connsiteX1" fmla="*/ 107295 w 139455"/>
                  <a:gd name="connsiteY1" fmla="*/ 0 h 187485"/>
                  <a:gd name="connsiteX2" fmla="*/ 46294 w 139455"/>
                  <a:gd name="connsiteY2" fmla="*/ 32046 h 187485"/>
                  <a:gd name="connsiteX3" fmla="*/ 39296 w 139455"/>
                  <a:gd name="connsiteY3" fmla="*/ 43610 h 187485"/>
                  <a:gd name="connsiteX4" fmla="*/ 39296 w 139455"/>
                  <a:gd name="connsiteY4" fmla="*/ 55400 h 187485"/>
                  <a:gd name="connsiteX5" fmla="*/ 100310 w 139455"/>
                  <a:gd name="connsiteY5" fmla="*/ 23353 h 187485"/>
                  <a:gd name="connsiteX6" fmla="*/ 107295 w 139455"/>
                  <a:gd name="connsiteY6" fmla="*/ 11790 h 187485"/>
                  <a:gd name="connsiteX7" fmla="*/ 107466 w 139455"/>
                  <a:gd name="connsiteY7" fmla="*/ 39279 h 187485"/>
                  <a:gd name="connsiteX8" fmla="*/ 46459 w 139455"/>
                  <a:gd name="connsiteY8" fmla="*/ 71325 h 187485"/>
                  <a:gd name="connsiteX9" fmla="*/ 39466 w 139455"/>
                  <a:gd name="connsiteY9" fmla="*/ 82889 h 187485"/>
                  <a:gd name="connsiteX10" fmla="*/ 39466 w 139455"/>
                  <a:gd name="connsiteY10" fmla="*/ 94678 h 187485"/>
                  <a:gd name="connsiteX11" fmla="*/ 100475 w 139455"/>
                  <a:gd name="connsiteY11" fmla="*/ 62638 h 187485"/>
                  <a:gd name="connsiteX12" fmla="*/ 107466 w 139455"/>
                  <a:gd name="connsiteY12" fmla="*/ 51069 h 187485"/>
                  <a:gd name="connsiteX13" fmla="*/ 107466 w 139455"/>
                  <a:gd name="connsiteY13" fmla="*/ 39279 h 187485"/>
                  <a:gd name="connsiteX14" fmla="*/ 39466 w 139455"/>
                  <a:gd name="connsiteY14" fmla="*/ 122167 h 187485"/>
                  <a:gd name="connsiteX15" fmla="*/ 39466 w 139455"/>
                  <a:gd name="connsiteY15" fmla="*/ 133951 h 187485"/>
                  <a:gd name="connsiteX16" fmla="*/ 100475 w 139455"/>
                  <a:gd name="connsiteY16" fmla="*/ 101905 h 187485"/>
                  <a:gd name="connsiteX17" fmla="*/ 107466 w 139455"/>
                  <a:gd name="connsiteY17" fmla="*/ 90347 h 187485"/>
                  <a:gd name="connsiteX18" fmla="*/ 107466 w 139455"/>
                  <a:gd name="connsiteY18" fmla="*/ 78558 h 187485"/>
                  <a:gd name="connsiteX19" fmla="*/ 46459 w 139455"/>
                  <a:gd name="connsiteY19" fmla="*/ 110598 h 187485"/>
                  <a:gd name="connsiteX20" fmla="*/ 39466 w 139455"/>
                  <a:gd name="connsiteY20" fmla="*/ 122167 h 187485"/>
                  <a:gd name="connsiteX21" fmla="*/ 135911 w 139455"/>
                  <a:gd name="connsiteY21" fmla="*/ 95809 h 187485"/>
                  <a:gd name="connsiteX22" fmla="*/ 133008 w 139455"/>
                  <a:gd name="connsiteY22" fmla="*/ 94672 h 187485"/>
                  <a:gd name="connsiteX23" fmla="*/ 121920 w 139455"/>
                  <a:gd name="connsiteY23" fmla="*/ 100488 h 187485"/>
                  <a:gd name="connsiteX24" fmla="*/ 120729 w 139455"/>
                  <a:gd name="connsiteY24" fmla="*/ 103347 h 187485"/>
                  <a:gd name="connsiteX25" fmla="*/ 122428 w 139455"/>
                  <a:gd name="connsiteY25" fmla="*/ 123475 h 187485"/>
                  <a:gd name="connsiteX26" fmla="*/ 73087 w 139455"/>
                  <a:gd name="connsiteY26" fmla="*/ 170658 h 187485"/>
                  <a:gd name="connsiteX27" fmla="*/ 16725 w 139455"/>
                  <a:gd name="connsiteY27" fmla="*/ 117788 h 187485"/>
                  <a:gd name="connsiteX28" fmla="*/ 24499 w 139455"/>
                  <a:gd name="connsiteY28" fmla="*/ 90170 h 187485"/>
                  <a:gd name="connsiteX29" fmla="*/ 24602 w 139455"/>
                  <a:gd name="connsiteY29" fmla="*/ 87171 h 187485"/>
                  <a:gd name="connsiteX30" fmla="*/ 18094 w 139455"/>
                  <a:gd name="connsiteY30" fmla="*/ 75345 h 187485"/>
                  <a:gd name="connsiteX31" fmla="*/ 14640 w 139455"/>
                  <a:gd name="connsiteY31" fmla="*/ 75088 h 187485"/>
                  <a:gd name="connsiteX32" fmla="*/ 94 w 139455"/>
                  <a:gd name="connsiteY32" fmla="*/ 121483 h 187485"/>
                  <a:gd name="connsiteX33" fmla="*/ 66994 w 139455"/>
                  <a:gd name="connsiteY33" fmla="*/ 187433 h 187485"/>
                  <a:gd name="connsiteX34" fmla="*/ 139455 w 139455"/>
                  <a:gd name="connsiteY34" fmla="*/ 117794 h 187485"/>
                  <a:gd name="connsiteX35" fmla="*/ 135911 w 139455"/>
                  <a:gd name="connsiteY35" fmla="*/ 95809 h 18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55" h="187485">
                    <a:moveTo>
                      <a:pt x="107295" y="11790"/>
                    </a:moveTo>
                    <a:lnTo>
                      <a:pt x="107295" y="0"/>
                    </a:lnTo>
                    <a:lnTo>
                      <a:pt x="46294" y="32046"/>
                    </a:lnTo>
                    <a:cubicBezTo>
                      <a:pt x="41997" y="34300"/>
                      <a:pt x="39296" y="38760"/>
                      <a:pt x="39296" y="43610"/>
                    </a:cubicBezTo>
                    <a:lnTo>
                      <a:pt x="39296" y="55400"/>
                    </a:lnTo>
                    <a:lnTo>
                      <a:pt x="100310" y="23353"/>
                    </a:lnTo>
                    <a:cubicBezTo>
                      <a:pt x="104612" y="21093"/>
                      <a:pt x="107295" y="16640"/>
                      <a:pt x="107295" y="11790"/>
                    </a:cubicBezTo>
                    <a:moveTo>
                      <a:pt x="107466" y="39279"/>
                    </a:moveTo>
                    <a:lnTo>
                      <a:pt x="46459" y="71325"/>
                    </a:lnTo>
                    <a:cubicBezTo>
                      <a:pt x="42168" y="73585"/>
                      <a:pt x="39466" y="78038"/>
                      <a:pt x="39466" y="82889"/>
                    </a:cubicBezTo>
                    <a:lnTo>
                      <a:pt x="39466" y="94678"/>
                    </a:lnTo>
                    <a:lnTo>
                      <a:pt x="100475" y="62638"/>
                    </a:lnTo>
                    <a:cubicBezTo>
                      <a:pt x="104771" y="60378"/>
                      <a:pt x="107466" y="55919"/>
                      <a:pt x="107466" y="51069"/>
                    </a:cubicBezTo>
                    <a:lnTo>
                      <a:pt x="107466" y="39279"/>
                    </a:lnTo>
                    <a:close/>
                    <a:moveTo>
                      <a:pt x="39466" y="122167"/>
                    </a:moveTo>
                    <a:lnTo>
                      <a:pt x="39466" y="133951"/>
                    </a:lnTo>
                    <a:lnTo>
                      <a:pt x="100475" y="101905"/>
                    </a:lnTo>
                    <a:cubicBezTo>
                      <a:pt x="104771" y="99651"/>
                      <a:pt x="107466" y="95198"/>
                      <a:pt x="107466" y="90347"/>
                    </a:cubicBezTo>
                    <a:lnTo>
                      <a:pt x="107466" y="78558"/>
                    </a:lnTo>
                    <a:lnTo>
                      <a:pt x="46459" y="110598"/>
                    </a:lnTo>
                    <a:cubicBezTo>
                      <a:pt x="42162" y="112864"/>
                      <a:pt x="39466" y="117317"/>
                      <a:pt x="39466" y="122167"/>
                    </a:cubicBezTo>
                    <a:moveTo>
                      <a:pt x="135911" y="95809"/>
                    </a:moveTo>
                    <a:cubicBezTo>
                      <a:pt x="135520" y="94617"/>
                      <a:pt x="134126" y="94086"/>
                      <a:pt x="133008" y="94672"/>
                    </a:cubicBezTo>
                    <a:lnTo>
                      <a:pt x="121920" y="100488"/>
                    </a:lnTo>
                    <a:cubicBezTo>
                      <a:pt x="120888" y="101038"/>
                      <a:pt x="120411" y="102223"/>
                      <a:pt x="120729" y="103347"/>
                    </a:cubicBezTo>
                    <a:cubicBezTo>
                      <a:pt x="122514" y="109651"/>
                      <a:pt x="123174" y="116438"/>
                      <a:pt x="122428" y="123475"/>
                    </a:cubicBezTo>
                    <a:cubicBezTo>
                      <a:pt x="119739" y="148942"/>
                      <a:pt x="98653" y="169082"/>
                      <a:pt x="73087" y="170658"/>
                    </a:cubicBezTo>
                    <a:cubicBezTo>
                      <a:pt x="42290" y="172564"/>
                      <a:pt x="16725" y="148154"/>
                      <a:pt x="16725" y="117788"/>
                    </a:cubicBezTo>
                    <a:cubicBezTo>
                      <a:pt x="16725" y="107665"/>
                      <a:pt x="19572" y="98203"/>
                      <a:pt x="24499" y="90170"/>
                    </a:cubicBezTo>
                    <a:cubicBezTo>
                      <a:pt x="25061" y="89248"/>
                      <a:pt x="25116" y="88112"/>
                      <a:pt x="24602" y="87171"/>
                    </a:cubicBezTo>
                    <a:lnTo>
                      <a:pt x="18094" y="75345"/>
                    </a:lnTo>
                    <a:cubicBezTo>
                      <a:pt x="17372" y="74037"/>
                      <a:pt x="15557" y="73915"/>
                      <a:pt x="14640" y="75088"/>
                    </a:cubicBezTo>
                    <a:cubicBezTo>
                      <a:pt x="4782" y="87782"/>
                      <a:pt x="-804" y="103964"/>
                      <a:pt x="94" y="121483"/>
                    </a:cubicBezTo>
                    <a:cubicBezTo>
                      <a:pt x="1953" y="157213"/>
                      <a:pt x="31228" y="186064"/>
                      <a:pt x="66994" y="187433"/>
                    </a:cubicBezTo>
                    <a:cubicBezTo>
                      <a:pt x="106751" y="188953"/>
                      <a:pt x="139455" y="157189"/>
                      <a:pt x="139455" y="117794"/>
                    </a:cubicBezTo>
                    <a:cubicBezTo>
                      <a:pt x="139455" y="110103"/>
                      <a:pt x="138209" y="102711"/>
                      <a:pt x="135911" y="95809"/>
                    </a:cubicBezTo>
                  </a:path>
                </a:pathLst>
              </a:custGeom>
              <a:solidFill>
                <a:schemeClr val="accent2"/>
              </a:solidFill>
              <a:ln w="61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srgbClr val="6F6F6F"/>
                  </a:solidFill>
                  <a:effectLst/>
                  <a:uLnTx/>
                  <a:uFillTx/>
                  <a:latin typeface="Arial"/>
                  <a:ea typeface="+mn-ea"/>
                  <a:cs typeface="+mn-cs"/>
                </a:endParaRPr>
              </a:p>
            </p:txBody>
          </p:sp>
          <p:sp>
            <p:nvSpPr>
              <p:cNvPr id="20" name="Forma libre 19">
                <a:extLst>
                  <a:ext uri="{FF2B5EF4-FFF2-40B4-BE49-F238E27FC236}">
                    <a16:creationId xmlns:a16="http://schemas.microsoft.com/office/drawing/2014/main" id="{C13AD3F3-003A-96B3-BA85-E79C405E530D}"/>
                  </a:ext>
                </a:extLst>
              </p:cNvPr>
              <p:cNvSpPr/>
              <p:nvPr/>
            </p:nvSpPr>
            <p:spPr>
              <a:xfrm>
                <a:off x="8098546" y="4754028"/>
                <a:ext cx="798975" cy="174628"/>
              </a:xfrm>
              <a:custGeom>
                <a:avLst/>
                <a:gdLst>
                  <a:gd name="connsiteX0" fmla="*/ 418218 w 434970"/>
                  <a:gd name="connsiteY0" fmla="*/ 7990 h 95069"/>
                  <a:gd name="connsiteX1" fmla="*/ 418218 w 434970"/>
                  <a:gd name="connsiteY1" fmla="*/ 93781 h 95069"/>
                  <a:gd name="connsiteX2" fmla="*/ 434970 w 434970"/>
                  <a:gd name="connsiteY2" fmla="*/ 93781 h 95069"/>
                  <a:gd name="connsiteX3" fmla="*/ 434970 w 434970"/>
                  <a:gd name="connsiteY3" fmla="*/ 3617 h 95069"/>
                  <a:gd name="connsiteX4" fmla="*/ 418218 w 434970"/>
                  <a:gd name="connsiteY4" fmla="*/ 7990 h 95069"/>
                  <a:gd name="connsiteX5" fmla="*/ 279670 w 434970"/>
                  <a:gd name="connsiteY5" fmla="*/ 37617 h 95069"/>
                  <a:gd name="connsiteX6" fmla="*/ 279670 w 434970"/>
                  <a:gd name="connsiteY6" fmla="*/ 31307 h 95069"/>
                  <a:gd name="connsiteX7" fmla="*/ 263565 w 434970"/>
                  <a:gd name="connsiteY7" fmla="*/ 31307 h 95069"/>
                  <a:gd name="connsiteX8" fmla="*/ 263565 w 434970"/>
                  <a:gd name="connsiteY8" fmla="*/ 93787 h 95069"/>
                  <a:gd name="connsiteX9" fmla="*/ 280306 w 434970"/>
                  <a:gd name="connsiteY9" fmla="*/ 93787 h 95069"/>
                  <a:gd name="connsiteX10" fmla="*/ 280306 w 434970"/>
                  <a:gd name="connsiteY10" fmla="*/ 54490 h 95069"/>
                  <a:gd name="connsiteX11" fmla="*/ 295518 w 434970"/>
                  <a:gd name="connsiteY11" fmla="*/ 45473 h 95069"/>
                  <a:gd name="connsiteX12" fmla="*/ 301575 w 434970"/>
                  <a:gd name="connsiteY12" fmla="*/ 46121 h 95069"/>
                  <a:gd name="connsiteX13" fmla="*/ 303512 w 434970"/>
                  <a:gd name="connsiteY13" fmla="*/ 30525 h 95069"/>
                  <a:gd name="connsiteX14" fmla="*/ 297834 w 434970"/>
                  <a:gd name="connsiteY14" fmla="*/ 30012 h 95069"/>
                  <a:gd name="connsiteX15" fmla="*/ 279670 w 434970"/>
                  <a:gd name="connsiteY15" fmla="*/ 37617 h 95069"/>
                  <a:gd name="connsiteX16" fmla="*/ 353776 w 434970"/>
                  <a:gd name="connsiteY16" fmla="*/ 71881 h 95069"/>
                  <a:gd name="connsiteX17" fmla="*/ 338698 w 434970"/>
                  <a:gd name="connsiteY17" fmla="*/ 79608 h 95069"/>
                  <a:gd name="connsiteX18" fmla="*/ 322196 w 434970"/>
                  <a:gd name="connsiteY18" fmla="*/ 62608 h 95069"/>
                  <a:gd name="connsiteX19" fmla="*/ 338313 w 434970"/>
                  <a:gd name="connsiteY19" fmla="*/ 45473 h 95069"/>
                  <a:gd name="connsiteX20" fmla="*/ 353776 w 434970"/>
                  <a:gd name="connsiteY20" fmla="*/ 53201 h 95069"/>
                  <a:gd name="connsiteX21" fmla="*/ 353776 w 434970"/>
                  <a:gd name="connsiteY21" fmla="*/ 71881 h 95069"/>
                  <a:gd name="connsiteX22" fmla="*/ 354423 w 434970"/>
                  <a:gd name="connsiteY22" fmla="*/ 36328 h 95069"/>
                  <a:gd name="connsiteX23" fmla="*/ 336124 w 434970"/>
                  <a:gd name="connsiteY23" fmla="*/ 30018 h 95069"/>
                  <a:gd name="connsiteX24" fmla="*/ 305443 w 434970"/>
                  <a:gd name="connsiteY24" fmla="*/ 62608 h 95069"/>
                  <a:gd name="connsiteX25" fmla="*/ 313444 w 434970"/>
                  <a:gd name="connsiteY25" fmla="*/ 84508 h 95069"/>
                  <a:gd name="connsiteX26" fmla="*/ 337023 w 434970"/>
                  <a:gd name="connsiteY26" fmla="*/ 95070 h 95069"/>
                  <a:gd name="connsiteX27" fmla="*/ 354423 w 434970"/>
                  <a:gd name="connsiteY27" fmla="*/ 88759 h 95069"/>
                  <a:gd name="connsiteX28" fmla="*/ 354423 w 434970"/>
                  <a:gd name="connsiteY28" fmla="*/ 93781 h 95069"/>
                  <a:gd name="connsiteX29" fmla="*/ 370534 w 434970"/>
                  <a:gd name="connsiteY29" fmla="*/ 93781 h 95069"/>
                  <a:gd name="connsiteX30" fmla="*/ 370534 w 434970"/>
                  <a:gd name="connsiteY30" fmla="*/ 31301 h 95069"/>
                  <a:gd name="connsiteX31" fmla="*/ 354423 w 434970"/>
                  <a:gd name="connsiteY31" fmla="*/ 31301 h 95069"/>
                  <a:gd name="connsiteX32" fmla="*/ 354423 w 434970"/>
                  <a:gd name="connsiteY32" fmla="*/ 36328 h 95069"/>
                  <a:gd name="connsiteX33" fmla="*/ 385997 w 434970"/>
                  <a:gd name="connsiteY33" fmla="*/ 93781 h 95069"/>
                  <a:gd name="connsiteX34" fmla="*/ 402749 w 434970"/>
                  <a:gd name="connsiteY34" fmla="*/ 93781 h 95069"/>
                  <a:gd name="connsiteX35" fmla="*/ 402749 w 434970"/>
                  <a:gd name="connsiteY35" fmla="*/ 3617 h 95069"/>
                  <a:gd name="connsiteX36" fmla="*/ 385997 w 434970"/>
                  <a:gd name="connsiteY36" fmla="*/ 7996 h 95069"/>
                  <a:gd name="connsiteX37" fmla="*/ 385997 w 434970"/>
                  <a:gd name="connsiteY37" fmla="*/ 93781 h 95069"/>
                  <a:gd name="connsiteX38" fmla="*/ 239717 w 434970"/>
                  <a:gd name="connsiteY38" fmla="*/ 0 h 95069"/>
                  <a:gd name="connsiteX39" fmla="*/ 228765 w 434970"/>
                  <a:gd name="connsiteY39" fmla="*/ 10690 h 95069"/>
                  <a:gd name="connsiteX40" fmla="*/ 239717 w 434970"/>
                  <a:gd name="connsiteY40" fmla="*/ 21387 h 95069"/>
                  <a:gd name="connsiteX41" fmla="*/ 250676 w 434970"/>
                  <a:gd name="connsiteY41" fmla="*/ 10690 h 95069"/>
                  <a:gd name="connsiteX42" fmla="*/ 239717 w 434970"/>
                  <a:gd name="connsiteY42" fmla="*/ 0 h 95069"/>
                  <a:gd name="connsiteX43" fmla="*/ 48332 w 434970"/>
                  <a:gd name="connsiteY43" fmla="*/ 71881 h 95069"/>
                  <a:gd name="connsiteX44" fmla="*/ 33248 w 434970"/>
                  <a:gd name="connsiteY44" fmla="*/ 79608 h 95069"/>
                  <a:gd name="connsiteX45" fmla="*/ 16752 w 434970"/>
                  <a:gd name="connsiteY45" fmla="*/ 62608 h 95069"/>
                  <a:gd name="connsiteX46" fmla="*/ 32870 w 434970"/>
                  <a:gd name="connsiteY46" fmla="*/ 45473 h 95069"/>
                  <a:gd name="connsiteX47" fmla="*/ 48332 w 434970"/>
                  <a:gd name="connsiteY47" fmla="*/ 53201 h 95069"/>
                  <a:gd name="connsiteX48" fmla="*/ 48332 w 434970"/>
                  <a:gd name="connsiteY48" fmla="*/ 71881 h 95069"/>
                  <a:gd name="connsiteX49" fmla="*/ 48973 w 434970"/>
                  <a:gd name="connsiteY49" fmla="*/ 36328 h 95069"/>
                  <a:gd name="connsiteX50" fmla="*/ 30675 w 434970"/>
                  <a:gd name="connsiteY50" fmla="*/ 30018 h 95069"/>
                  <a:gd name="connsiteX51" fmla="*/ 0 w 434970"/>
                  <a:gd name="connsiteY51" fmla="*/ 62608 h 95069"/>
                  <a:gd name="connsiteX52" fmla="*/ 7988 w 434970"/>
                  <a:gd name="connsiteY52" fmla="*/ 84508 h 95069"/>
                  <a:gd name="connsiteX53" fmla="*/ 31574 w 434970"/>
                  <a:gd name="connsiteY53" fmla="*/ 95070 h 95069"/>
                  <a:gd name="connsiteX54" fmla="*/ 48973 w 434970"/>
                  <a:gd name="connsiteY54" fmla="*/ 88759 h 95069"/>
                  <a:gd name="connsiteX55" fmla="*/ 48973 w 434970"/>
                  <a:gd name="connsiteY55" fmla="*/ 93781 h 95069"/>
                  <a:gd name="connsiteX56" fmla="*/ 65085 w 434970"/>
                  <a:gd name="connsiteY56" fmla="*/ 93781 h 95069"/>
                  <a:gd name="connsiteX57" fmla="*/ 65085 w 434970"/>
                  <a:gd name="connsiteY57" fmla="*/ 31301 h 95069"/>
                  <a:gd name="connsiteX58" fmla="*/ 48973 w 434970"/>
                  <a:gd name="connsiteY58" fmla="*/ 31301 h 95069"/>
                  <a:gd name="connsiteX59" fmla="*/ 48973 w 434970"/>
                  <a:gd name="connsiteY59" fmla="*/ 36328 h 95069"/>
                  <a:gd name="connsiteX60" fmla="*/ 80547 w 434970"/>
                  <a:gd name="connsiteY60" fmla="*/ 93781 h 95069"/>
                  <a:gd name="connsiteX61" fmla="*/ 97306 w 434970"/>
                  <a:gd name="connsiteY61" fmla="*/ 93781 h 95069"/>
                  <a:gd name="connsiteX62" fmla="*/ 97306 w 434970"/>
                  <a:gd name="connsiteY62" fmla="*/ 3617 h 95069"/>
                  <a:gd name="connsiteX63" fmla="*/ 80547 w 434970"/>
                  <a:gd name="connsiteY63" fmla="*/ 7996 h 95069"/>
                  <a:gd name="connsiteX64" fmla="*/ 80547 w 434970"/>
                  <a:gd name="connsiteY64" fmla="*/ 93781 h 95069"/>
                  <a:gd name="connsiteX65" fmla="*/ 188934 w 434970"/>
                  <a:gd name="connsiteY65" fmla="*/ 30012 h 95069"/>
                  <a:gd name="connsiteX66" fmla="*/ 166767 w 434970"/>
                  <a:gd name="connsiteY66" fmla="*/ 39810 h 95069"/>
                  <a:gd name="connsiteX67" fmla="*/ 145760 w 434970"/>
                  <a:gd name="connsiteY67" fmla="*/ 30012 h 95069"/>
                  <a:gd name="connsiteX68" fmla="*/ 128874 w 434970"/>
                  <a:gd name="connsiteY68" fmla="*/ 36328 h 95069"/>
                  <a:gd name="connsiteX69" fmla="*/ 128874 w 434970"/>
                  <a:gd name="connsiteY69" fmla="*/ 31307 h 95069"/>
                  <a:gd name="connsiteX70" fmla="*/ 112756 w 434970"/>
                  <a:gd name="connsiteY70" fmla="*/ 31307 h 95069"/>
                  <a:gd name="connsiteX71" fmla="*/ 112756 w 434970"/>
                  <a:gd name="connsiteY71" fmla="*/ 93787 h 95069"/>
                  <a:gd name="connsiteX72" fmla="*/ 129515 w 434970"/>
                  <a:gd name="connsiteY72" fmla="*/ 93787 h 95069"/>
                  <a:gd name="connsiteX73" fmla="*/ 129515 w 434970"/>
                  <a:gd name="connsiteY73" fmla="*/ 53201 h 95069"/>
                  <a:gd name="connsiteX74" fmla="*/ 144079 w 434970"/>
                  <a:gd name="connsiteY74" fmla="*/ 45473 h 95069"/>
                  <a:gd name="connsiteX75" fmla="*/ 153486 w 434970"/>
                  <a:gd name="connsiteY75" fmla="*/ 49340 h 95069"/>
                  <a:gd name="connsiteX76" fmla="*/ 156578 w 434970"/>
                  <a:gd name="connsiteY76" fmla="*/ 60030 h 95069"/>
                  <a:gd name="connsiteX77" fmla="*/ 156578 w 434970"/>
                  <a:gd name="connsiteY77" fmla="*/ 93781 h 95069"/>
                  <a:gd name="connsiteX78" fmla="*/ 173331 w 434970"/>
                  <a:gd name="connsiteY78" fmla="*/ 93781 h 95069"/>
                  <a:gd name="connsiteX79" fmla="*/ 173331 w 434970"/>
                  <a:gd name="connsiteY79" fmla="*/ 60678 h 95069"/>
                  <a:gd name="connsiteX80" fmla="*/ 172817 w 434970"/>
                  <a:gd name="connsiteY80" fmla="*/ 53714 h 95069"/>
                  <a:gd name="connsiteX81" fmla="*/ 187901 w 434970"/>
                  <a:gd name="connsiteY81" fmla="*/ 45467 h 95069"/>
                  <a:gd name="connsiteX82" fmla="*/ 197307 w 434970"/>
                  <a:gd name="connsiteY82" fmla="*/ 49334 h 95069"/>
                  <a:gd name="connsiteX83" fmla="*/ 200406 w 434970"/>
                  <a:gd name="connsiteY83" fmla="*/ 60024 h 95069"/>
                  <a:gd name="connsiteX84" fmla="*/ 200406 w 434970"/>
                  <a:gd name="connsiteY84" fmla="*/ 93774 h 95069"/>
                  <a:gd name="connsiteX85" fmla="*/ 217152 w 434970"/>
                  <a:gd name="connsiteY85" fmla="*/ 93774 h 95069"/>
                  <a:gd name="connsiteX86" fmla="*/ 217152 w 434970"/>
                  <a:gd name="connsiteY86" fmla="*/ 60671 h 95069"/>
                  <a:gd name="connsiteX87" fmla="*/ 210845 w 434970"/>
                  <a:gd name="connsiteY87" fmla="*/ 40055 h 95069"/>
                  <a:gd name="connsiteX88" fmla="*/ 188934 w 434970"/>
                  <a:gd name="connsiteY88" fmla="*/ 30012 h 95069"/>
                  <a:gd name="connsiteX89" fmla="*/ 231344 w 434970"/>
                  <a:gd name="connsiteY89" fmla="*/ 93781 h 95069"/>
                  <a:gd name="connsiteX90" fmla="*/ 248096 w 434970"/>
                  <a:gd name="connsiteY90" fmla="*/ 93781 h 95069"/>
                  <a:gd name="connsiteX91" fmla="*/ 248096 w 434970"/>
                  <a:gd name="connsiteY91" fmla="*/ 31301 h 95069"/>
                  <a:gd name="connsiteX92" fmla="*/ 231344 w 434970"/>
                  <a:gd name="connsiteY92" fmla="*/ 31301 h 95069"/>
                  <a:gd name="connsiteX93" fmla="*/ 231344 w 434970"/>
                  <a:gd name="connsiteY93" fmla="*/ 93781 h 9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34970" h="95069">
                    <a:moveTo>
                      <a:pt x="418218" y="7990"/>
                    </a:moveTo>
                    <a:lnTo>
                      <a:pt x="418218" y="93781"/>
                    </a:lnTo>
                    <a:lnTo>
                      <a:pt x="434970" y="93781"/>
                    </a:lnTo>
                    <a:lnTo>
                      <a:pt x="434970" y="3617"/>
                    </a:lnTo>
                    <a:lnTo>
                      <a:pt x="418218" y="7990"/>
                    </a:lnTo>
                    <a:close/>
                    <a:moveTo>
                      <a:pt x="279670" y="37617"/>
                    </a:moveTo>
                    <a:lnTo>
                      <a:pt x="279670" y="31307"/>
                    </a:lnTo>
                    <a:lnTo>
                      <a:pt x="263565" y="31307"/>
                    </a:lnTo>
                    <a:lnTo>
                      <a:pt x="263565" y="93787"/>
                    </a:lnTo>
                    <a:lnTo>
                      <a:pt x="280306" y="93787"/>
                    </a:lnTo>
                    <a:lnTo>
                      <a:pt x="280306" y="54490"/>
                    </a:lnTo>
                    <a:cubicBezTo>
                      <a:pt x="282365" y="50763"/>
                      <a:pt x="288172" y="45473"/>
                      <a:pt x="295518" y="45473"/>
                    </a:cubicBezTo>
                    <a:cubicBezTo>
                      <a:pt x="297962" y="45473"/>
                      <a:pt x="300413" y="45736"/>
                      <a:pt x="301575" y="46121"/>
                    </a:cubicBezTo>
                    <a:lnTo>
                      <a:pt x="303512" y="30525"/>
                    </a:lnTo>
                    <a:cubicBezTo>
                      <a:pt x="301697" y="30269"/>
                      <a:pt x="300285" y="30012"/>
                      <a:pt x="297834" y="30012"/>
                    </a:cubicBezTo>
                    <a:cubicBezTo>
                      <a:pt x="290237" y="30018"/>
                      <a:pt x="283404" y="32981"/>
                      <a:pt x="279670" y="37617"/>
                    </a:cubicBezTo>
                    <a:moveTo>
                      <a:pt x="353776" y="71881"/>
                    </a:moveTo>
                    <a:cubicBezTo>
                      <a:pt x="350555" y="76517"/>
                      <a:pt x="345005" y="79608"/>
                      <a:pt x="338698" y="79608"/>
                    </a:cubicBezTo>
                    <a:cubicBezTo>
                      <a:pt x="329285" y="79608"/>
                      <a:pt x="322196" y="72394"/>
                      <a:pt x="322196" y="62608"/>
                    </a:cubicBezTo>
                    <a:cubicBezTo>
                      <a:pt x="322196" y="53591"/>
                      <a:pt x="328515" y="45473"/>
                      <a:pt x="338313" y="45473"/>
                    </a:cubicBezTo>
                    <a:cubicBezTo>
                      <a:pt x="344754" y="45473"/>
                      <a:pt x="350297" y="48564"/>
                      <a:pt x="353776" y="53201"/>
                    </a:cubicBezTo>
                    <a:lnTo>
                      <a:pt x="353776" y="71881"/>
                    </a:lnTo>
                    <a:close/>
                    <a:moveTo>
                      <a:pt x="354423" y="36328"/>
                    </a:moveTo>
                    <a:cubicBezTo>
                      <a:pt x="349522" y="32333"/>
                      <a:pt x="343208" y="30018"/>
                      <a:pt x="336124" y="30018"/>
                    </a:cubicBezTo>
                    <a:cubicBezTo>
                      <a:pt x="319110" y="30018"/>
                      <a:pt x="305443" y="44184"/>
                      <a:pt x="305443" y="62608"/>
                    </a:cubicBezTo>
                    <a:cubicBezTo>
                      <a:pt x="305443" y="71117"/>
                      <a:pt x="308536" y="78839"/>
                      <a:pt x="313444" y="84508"/>
                    </a:cubicBezTo>
                    <a:cubicBezTo>
                      <a:pt x="318974" y="90952"/>
                      <a:pt x="327751" y="95070"/>
                      <a:pt x="337023" y="95070"/>
                    </a:cubicBezTo>
                    <a:cubicBezTo>
                      <a:pt x="343337" y="95070"/>
                      <a:pt x="349265" y="93139"/>
                      <a:pt x="354423" y="88759"/>
                    </a:cubicBezTo>
                    <a:lnTo>
                      <a:pt x="354423" y="93781"/>
                    </a:lnTo>
                    <a:lnTo>
                      <a:pt x="370534" y="93781"/>
                    </a:lnTo>
                    <a:lnTo>
                      <a:pt x="370534" y="31301"/>
                    </a:lnTo>
                    <a:lnTo>
                      <a:pt x="354423" y="31301"/>
                    </a:lnTo>
                    <a:lnTo>
                      <a:pt x="354423" y="36328"/>
                    </a:lnTo>
                    <a:close/>
                    <a:moveTo>
                      <a:pt x="385997" y="93781"/>
                    </a:moveTo>
                    <a:lnTo>
                      <a:pt x="402749" y="93781"/>
                    </a:lnTo>
                    <a:lnTo>
                      <a:pt x="402749" y="3617"/>
                    </a:lnTo>
                    <a:lnTo>
                      <a:pt x="385997" y="7996"/>
                    </a:lnTo>
                    <a:lnTo>
                      <a:pt x="385997" y="93781"/>
                    </a:lnTo>
                    <a:close/>
                    <a:moveTo>
                      <a:pt x="239717" y="0"/>
                    </a:moveTo>
                    <a:cubicBezTo>
                      <a:pt x="233660" y="0"/>
                      <a:pt x="228765" y="4643"/>
                      <a:pt x="228765" y="10690"/>
                    </a:cubicBezTo>
                    <a:cubicBezTo>
                      <a:pt x="228765" y="16750"/>
                      <a:pt x="233660" y="21387"/>
                      <a:pt x="239717" y="21387"/>
                    </a:cubicBezTo>
                    <a:cubicBezTo>
                      <a:pt x="245774" y="21387"/>
                      <a:pt x="250676" y="16750"/>
                      <a:pt x="250676" y="10690"/>
                    </a:cubicBezTo>
                    <a:cubicBezTo>
                      <a:pt x="250676" y="4643"/>
                      <a:pt x="245774" y="0"/>
                      <a:pt x="239717" y="0"/>
                    </a:cubicBezTo>
                    <a:moveTo>
                      <a:pt x="48332" y="71881"/>
                    </a:moveTo>
                    <a:cubicBezTo>
                      <a:pt x="45117" y="76517"/>
                      <a:pt x="39568" y="79608"/>
                      <a:pt x="33248" y="79608"/>
                    </a:cubicBezTo>
                    <a:cubicBezTo>
                      <a:pt x="23842" y="79608"/>
                      <a:pt x="16752" y="72394"/>
                      <a:pt x="16752" y="62608"/>
                    </a:cubicBezTo>
                    <a:cubicBezTo>
                      <a:pt x="16752" y="53591"/>
                      <a:pt x="23072" y="45473"/>
                      <a:pt x="32870" y="45473"/>
                    </a:cubicBezTo>
                    <a:cubicBezTo>
                      <a:pt x="39317" y="45473"/>
                      <a:pt x="44860" y="48564"/>
                      <a:pt x="48332" y="53201"/>
                    </a:cubicBezTo>
                    <a:lnTo>
                      <a:pt x="48332" y="71881"/>
                    </a:lnTo>
                    <a:close/>
                    <a:moveTo>
                      <a:pt x="48973" y="36328"/>
                    </a:moveTo>
                    <a:cubicBezTo>
                      <a:pt x="44079" y="32333"/>
                      <a:pt x="37759" y="30018"/>
                      <a:pt x="30675" y="30018"/>
                    </a:cubicBezTo>
                    <a:cubicBezTo>
                      <a:pt x="13660" y="30018"/>
                      <a:pt x="0" y="44184"/>
                      <a:pt x="0" y="62608"/>
                    </a:cubicBezTo>
                    <a:cubicBezTo>
                      <a:pt x="0" y="71117"/>
                      <a:pt x="3092" y="78839"/>
                      <a:pt x="7988" y="84508"/>
                    </a:cubicBezTo>
                    <a:cubicBezTo>
                      <a:pt x="13531" y="90952"/>
                      <a:pt x="22296" y="95070"/>
                      <a:pt x="31574" y="95070"/>
                    </a:cubicBezTo>
                    <a:cubicBezTo>
                      <a:pt x="37887" y="95070"/>
                      <a:pt x="43822" y="93139"/>
                      <a:pt x="48973" y="88759"/>
                    </a:cubicBezTo>
                    <a:lnTo>
                      <a:pt x="48973" y="93781"/>
                    </a:lnTo>
                    <a:lnTo>
                      <a:pt x="65085" y="93781"/>
                    </a:lnTo>
                    <a:lnTo>
                      <a:pt x="65085" y="31301"/>
                    </a:lnTo>
                    <a:lnTo>
                      <a:pt x="48973" y="31301"/>
                    </a:lnTo>
                    <a:lnTo>
                      <a:pt x="48973" y="36328"/>
                    </a:lnTo>
                    <a:close/>
                    <a:moveTo>
                      <a:pt x="80547" y="93781"/>
                    </a:moveTo>
                    <a:lnTo>
                      <a:pt x="97306" y="93781"/>
                    </a:lnTo>
                    <a:lnTo>
                      <a:pt x="97306" y="3617"/>
                    </a:lnTo>
                    <a:lnTo>
                      <a:pt x="80547" y="7996"/>
                    </a:lnTo>
                    <a:lnTo>
                      <a:pt x="80547" y="93781"/>
                    </a:lnTo>
                    <a:close/>
                    <a:moveTo>
                      <a:pt x="188934" y="30012"/>
                    </a:moveTo>
                    <a:cubicBezTo>
                      <a:pt x="179650" y="30012"/>
                      <a:pt x="171791" y="34526"/>
                      <a:pt x="166767" y="39810"/>
                    </a:cubicBezTo>
                    <a:cubicBezTo>
                      <a:pt x="161865" y="33879"/>
                      <a:pt x="154262" y="30012"/>
                      <a:pt x="145760" y="30012"/>
                    </a:cubicBezTo>
                    <a:cubicBezTo>
                      <a:pt x="139704" y="30012"/>
                      <a:pt x="133775" y="31949"/>
                      <a:pt x="128874" y="36328"/>
                    </a:cubicBezTo>
                    <a:lnTo>
                      <a:pt x="128874" y="31307"/>
                    </a:lnTo>
                    <a:lnTo>
                      <a:pt x="112756" y="31307"/>
                    </a:lnTo>
                    <a:lnTo>
                      <a:pt x="112756" y="93787"/>
                    </a:lnTo>
                    <a:lnTo>
                      <a:pt x="129515" y="93787"/>
                    </a:lnTo>
                    <a:lnTo>
                      <a:pt x="129515" y="53201"/>
                    </a:lnTo>
                    <a:cubicBezTo>
                      <a:pt x="131831" y="50250"/>
                      <a:pt x="136996" y="45473"/>
                      <a:pt x="144079" y="45473"/>
                    </a:cubicBezTo>
                    <a:cubicBezTo>
                      <a:pt x="147294" y="45473"/>
                      <a:pt x="150907" y="46506"/>
                      <a:pt x="153486" y="49340"/>
                    </a:cubicBezTo>
                    <a:cubicBezTo>
                      <a:pt x="155417" y="51527"/>
                      <a:pt x="156578" y="54361"/>
                      <a:pt x="156578" y="60030"/>
                    </a:cubicBezTo>
                    <a:lnTo>
                      <a:pt x="156578" y="93781"/>
                    </a:lnTo>
                    <a:lnTo>
                      <a:pt x="173331" y="93781"/>
                    </a:lnTo>
                    <a:lnTo>
                      <a:pt x="173331" y="60678"/>
                    </a:lnTo>
                    <a:cubicBezTo>
                      <a:pt x="173331" y="58100"/>
                      <a:pt x="173074" y="55772"/>
                      <a:pt x="172817" y="53714"/>
                    </a:cubicBezTo>
                    <a:cubicBezTo>
                      <a:pt x="175011" y="50501"/>
                      <a:pt x="180677" y="45467"/>
                      <a:pt x="187901" y="45467"/>
                    </a:cubicBezTo>
                    <a:cubicBezTo>
                      <a:pt x="191116" y="45467"/>
                      <a:pt x="194728" y="46499"/>
                      <a:pt x="197307" y="49334"/>
                    </a:cubicBezTo>
                    <a:cubicBezTo>
                      <a:pt x="199239" y="51521"/>
                      <a:pt x="200406" y="54355"/>
                      <a:pt x="200406" y="60024"/>
                    </a:cubicBezTo>
                    <a:lnTo>
                      <a:pt x="200406" y="93774"/>
                    </a:lnTo>
                    <a:lnTo>
                      <a:pt x="217152" y="93774"/>
                    </a:lnTo>
                    <a:lnTo>
                      <a:pt x="217152" y="60671"/>
                    </a:lnTo>
                    <a:cubicBezTo>
                      <a:pt x="217152" y="51392"/>
                      <a:pt x="214830" y="44954"/>
                      <a:pt x="210845" y="40055"/>
                    </a:cubicBezTo>
                    <a:cubicBezTo>
                      <a:pt x="205821" y="33879"/>
                      <a:pt x="197582" y="30012"/>
                      <a:pt x="188934" y="30012"/>
                    </a:cubicBezTo>
                    <a:moveTo>
                      <a:pt x="231344" y="93781"/>
                    </a:moveTo>
                    <a:lnTo>
                      <a:pt x="248096" y="93781"/>
                    </a:lnTo>
                    <a:lnTo>
                      <a:pt x="248096" y="31301"/>
                    </a:lnTo>
                    <a:lnTo>
                      <a:pt x="231344" y="31301"/>
                    </a:lnTo>
                    <a:lnTo>
                      <a:pt x="231344" y="93781"/>
                    </a:lnTo>
                    <a:close/>
                  </a:path>
                </a:pathLst>
              </a:custGeom>
              <a:solidFill>
                <a:schemeClr val="tx2"/>
              </a:solidFill>
              <a:ln w="61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srgbClr val="6F6F6F"/>
                  </a:solidFill>
                  <a:effectLst/>
                  <a:uLnTx/>
                  <a:uFillTx/>
                  <a:latin typeface="Arial"/>
                  <a:ea typeface="+mn-ea"/>
                  <a:cs typeface="+mn-cs"/>
                </a:endParaRPr>
              </a:p>
            </p:txBody>
          </p:sp>
        </p:grpSp>
      </p:grpSp>
      <p:sp>
        <p:nvSpPr>
          <p:cNvPr id="6" name="CuadroTexto 5">
            <a:extLst>
              <a:ext uri="{FF2B5EF4-FFF2-40B4-BE49-F238E27FC236}">
                <a16:creationId xmlns:a16="http://schemas.microsoft.com/office/drawing/2014/main" id="{E75ED06D-2216-EDAD-BF59-6EFDAD4A09EE}"/>
              </a:ext>
            </a:extLst>
          </p:cNvPr>
          <p:cNvSpPr txBox="1"/>
          <p:nvPr/>
        </p:nvSpPr>
        <p:spPr>
          <a:xfrm>
            <a:off x="990541" y="2903681"/>
            <a:ext cx="73758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a:noFill/>
                </a:ln>
                <a:solidFill>
                  <a:srgbClr val="00F0BE"/>
                </a:solidFill>
                <a:effectLst/>
                <a:uLnTx/>
                <a:uFillTx/>
                <a:latin typeface="Arial"/>
                <a:ea typeface="+mn-ea"/>
                <a:cs typeface="+mn-cs"/>
              </a:rPr>
              <a:t>Caso Clínico</a:t>
            </a:r>
          </a:p>
        </p:txBody>
      </p:sp>
      <p:sp>
        <p:nvSpPr>
          <p:cNvPr id="4" name="CuadroTexto 3">
            <a:extLst>
              <a:ext uri="{FF2B5EF4-FFF2-40B4-BE49-F238E27FC236}">
                <a16:creationId xmlns:a16="http://schemas.microsoft.com/office/drawing/2014/main" id="{24F86434-433F-E77A-3DE2-BCD2D8B711FB}"/>
              </a:ext>
            </a:extLst>
          </p:cNvPr>
          <p:cNvSpPr txBox="1"/>
          <p:nvPr/>
        </p:nvSpPr>
        <p:spPr>
          <a:xfrm>
            <a:off x="3928448" y="6545535"/>
            <a:ext cx="1841500" cy="276999"/>
          </a:xfrm>
          <a:prstGeom prst="rect">
            <a:avLst/>
          </a:prstGeom>
          <a:noFill/>
        </p:spPr>
        <p:txBody>
          <a:bodyPr wrap="square">
            <a:spAutoFit/>
          </a:bodyPr>
          <a:lstStyle/>
          <a:p>
            <a:pPr algn="ctr"/>
            <a:r>
              <a:rPr lang="es-ES" sz="1200" b="0" i="0" dirty="0">
                <a:solidFill>
                  <a:schemeClr val="tx1">
                    <a:lumMod val="20000"/>
                    <a:lumOff val="80000"/>
                  </a:schemeClr>
                </a:solidFill>
                <a:effectLst/>
                <a:latin typeface="Arial" panose="020B0604020202020204" pitchFamily="34" charset="0"/>
              </a:rPr>
              <a:t>MA-ES-CRAT-2500006</a:t>
            </a:r>
            <a:endParaRPr lang="es-ES" sz="1200" dirty="0">
              <a:solidFill>
                <a:schemeClr val="tx1">
                  <a:lumMod val="20000"/>
                  <a:lumOff val="80000"/>
                </a:schemeClr>
              </a:solidFill>
            </a:endParaRPr>
          </a:p>
        </p:txBody>
      </p:sp>
    </p:spTree>
    <p:extLst>
      <p:ext uri="{BB962C8B-B14F-4D97-AF65-F5344CB8AC3E}">
        <p14:creationId xmlns:p14="http://schemas.microsoft.com/office/powerpoint/2010/main" val="2793547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a:extLst>
              <a:ext uri="{FF2B5EF4-FFF2-40B4-BE49-F238E27FC236}">
                <a16:creationId xmlns:a16="http://schemas.microsoft.com/office/drawing/2014/main" id="{A3D4263A-C557-9A7E-FD05-7772FCF6CD77}"/>
              </a:ext>
            </a:extLst>
          </p:cNvPr>
          <p:cNvSpPr txBox="1">
            <a:spLocks/>
          </p:cNvSpPr>
          <p:nvPr/>
        </p:nvSpPr>
        <p:spPr>
          <a:xfrm>
            <a:off x="510988" y="314778"/>
            <a:ext cx="11170023" cy="6014303"/>
          </a:xfrm>
          <a:prstGeom prst="rect">
            <a:avLst/>
          </a:prstGeom>
          <a:solidFill>
            <a:schemeClr val="bg1">
              <a:lumMod val="95000"/>
            </a:schemeClr>
          </a:solidFill>
        </p:spPr>
        <p:txBody>
          <a:bodyPr vert="horz" lIns="91440" tIns="45720" rIns="91440" bIns="45720" rtlCol="0">
            <a:normAutofit/>
          </a:bodyPr>
          <a:lstStyle>
            <a:lvl1pPr marL="0" indent="0" algn="l" defTabSz="914377" rtl="0" eaLnBrk="1" latinLnBrk="0" hangingPunct="1">
              <a:lnSpc>
                <a:spcPct val="90000"/>
              </a:lnSpc>
              <a:spcBef>
                <a:spcPts val="1000"/>
              </a:spcBef>
              <a:buFont typeface="Arial" panose="020B0604020202020204" pitchFamily="34" charset="0"/>
              <a:buNone/>
              <a:defRPr sz="1867" kern="1200" baseline="0">
                <a:solidFill>
                  <a:schemeClr val="accent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783" marR="0" lvl="1" indent="-228594" algn="l" defTabSz="914377" rtl="0" eaLnBrk="1" fontAlgn="auto" latinLnBrk="0" hangingPunct="1">
              <a:lnSpc>
                <a:spcPct val="110000"/>
              </a:lnSpc>
              <a:spcBef>
                <a:spcPts val="0"/>
              </a:spcBef>
              <a:spcAft>
                <a:spcPts val="600"/>
              </a:spcAft>
              <a:buClrTx/>
              <a:buSzTx/>
              <a:buFont typeface="Arial" panose="020B0604020202020204" pitchFamily="34" charset="0"/>
              <a:buChar char="•"/>
              <a:tabLst/>
              <a:defRPr/>
            </a:pPr>
            <a:endParaRPr kumimoji="0" lang="es-ES" sz="2000" b="0" i="0" u="none" strike="noStrike" kern="1200" cap="none" spc="0" normalizeH="0" baseline="0" noProof="0" dirty="0">
              <a:ln>
                <a:noFill/>
              </a:ln>
              <a:solidFill>
                <a:srgbClr val="6F6F6F"/>
              </a:solidFill>
              <a:effectLst/>
              <a:uLnTx/>
              <a:uFillTx/>
              <a:latin typeface="Arial"/>
              <a:ea typeface="+mn-ea"/>
              <a:cs typeface="+mn-cs"/>
            </a:endParaRPr>
          </a:p>
        </p:txBody>
      </p:sp>
      <p:cxnSp>
        <p:nvCxnSpPr>
          <p:cNvPr id="5" name="Conector recto 4">
            <a:extLst>
              <a:ext uri="{FF2B5EF4-FFF2-40B4-BE49-F238E27FC236}">
                <a16:creationId xmlns:a16="http://schemas.microsoft.com/office/drawing/2014/main" id="{CF659379-3313-DA13-BCDE-98925CBF569D}"/>
              </a:ext>
            </a:extLst>
          </p:cNvPr>
          <p:cNvCxnSpPr>
            <a:cxnSpLocks/>
          </p:cNvCxnSpPr>
          <p:nvPr/>
        </p:nvCxnSpPr>
        <p:spPr>
          <a:xfrm flipH="1">
            <a:off x="1317812" y="2142019"/>
            <a:ext cx="9654988"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 name="Imagen 5">
            <a:extLst>
              <a:ext uri="{FF2B5EF4-FFF2-40B4-BE49-F238E27FC236}">
                <a16:creationId xmlns:a16="http://schemas.microsoft.com/office/drawing/2014/main" id="{9D5C6B86-B4A9-FA55-51C8-C679863D32F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927502" y="447767"/>
            <a:ext cx="1465014" cy="1400945"/>
          </a:xfrm>
          <a:prstGeom prst="rect">
            <a:avLst/>
          </a:prstGeom>
        </p:spPr>
      </p:pic>
      <p:pic>
        <p:nvPicPr>
          <p:cNvPr id="7" name="Imagen 6">
            <a:extLst>
              <a:ext uri="{FF2B5EF4-FFF2-40B4-BE49-F238E27FC236}">
                <a16:creationId xmlns:a16="http://schemas.microsoft.com/office/drawing/2014/main" id="{096695DC-91F1-70EF-EC3B-1BAF9E499CB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495222" y="477413"/>
            <a:ext cx="3542508" cy="721894"/>
          </a:xfrm>
          <a:prstGeom prst="rect">
            <a:avLst/>
          </a:prstGeom>
        </p:spPr>
      </p:pic>
      <p:sp>
        <p:nvSpPr>
          <p:cNvPr id="8" name="CuadroTexto 7">
            <a:extLst>
              <a:ext uri="{FF2B5EF4-FFF2-40B4-BE49-F238E27FC236}">
                <a16:creationId xmlns:a16="http://schemas.microsoft.com/office/drawing/2014/main" id="{866310FB-25C9-A492-CA2C-E4451CA40C63}"/>
              </a:ext>
            </a:extLst>
          </p:cNvPr>
          <p:cNvSpPr txBox="1"/>
          <p:nvPr/>
        </p:nvSpPr>
        <p:spPr>
          <a:xfrm>
            <a:off x="2533320" y="1237746"/>
            <a:ext cx="3860657" cy="338554"/>
          </a:xfrm>
          <a:prstGeom prst="rect">
            <a:avLst/>
          </a:prstGeom>
          <a:noFill/>
        </p:spPr>
        <p:txBody>
          <a:bodyPr wrap="square" rtlCol="0">
            <a:spAutoFit/>
          </a:bodyPr>
          <a:lstStyle/>
          <a:p>
            <a:r>
              <a:rPr lang="es-ES_tradnl" sz="1600" b="1" dirty="0">
                <a:solidFill>
                  <a:schemeClr val="accent5">
                    <a:lumMod val="75000"/>
                  </a:schemeClr>
                </a:solidFill>
              </a:rPr>
              <a:t>NOMBRE: Pablo / EDAD: 56 años</a:t>
            </a:r>
            <a:endParaRPr lang="es-ES" sz="1600" b="1" dirty="0">
              <a:solidFill>
                <a:schemeClr val="accent5">
                  <a:lumMod val="75000"/>
                </a:schemeClr>
              </a:solidFill>
            </a:endParaRPr>
          </a:p>
        </p:txBody>
      </p:sp>
      <p:sp>
        <p:nvSpPr>
          <p:cNvPr id="9" name="CuadroTexto 8">
            <a:extLst>
              <a:ext uri="{FF2B5EF4-FFF2-40B4-BE49-F238E27FC236}">
                <a16:creationId xmlns:a16="http://schemas.microsoft.com/office/drawing/2014/main" id="{F9996A78-24DF-C9E9-593B-BA182914D1DB}"/>
              </a:ext>
            </a:extLst>
          </p:cNvPr>
          <p:cNvSpPr txBox="1"/>
          <p:nvPr/>
        </p:nvSpPr>
        <p:spPr>
          <a:xfrm>
            <a:off x="2533320" y="1586858"/>
            <a:ext cx="7010400" cy="338554"/>
          </a:xfrm>
          <a:prstGeom prst="rect">
            <a:avLst/>
          </a:prstGeom>
          <a:noFill/>
        </p:spPr>
        <p:txBody>
          <a:bodyPr wrap="square">
            <a:spAutoFit/>
          </a:bodyPr>
          <a:lstStyle/>
          <a:p>
            <a:r>
              <a:rPr lang="es-ES" sz="1600" b="1" dirty="0">
                <a:solidFill>
                  <a:schemeClr val="accent1"/>
                </a:solidFill>
              </a:rPr>
              <a:t>Trabaja como camionero</a:t>
            </a:r>
          </a:p>
        </p:txBody>
      </p:sp>
      <p:sp>
        <p:nvSpPr>
          <p:cNvPr id="10" name="CuadroTexto 9">
            <a:extLst>
              <a:ext uri="{FF2B5EF4-FFF2-40B4-BE49-F238E27FC236}">
                <a16:creationId xmlns:a16="http://schemas.microsoft.com/office/drawing/2014/main" id="{E4EFA645-DE02-E0A5-7DFB-C7019EBF1687}"/>
              </a:ext>
            </a:extLst>
          </p:cNvPr>
          <p:cNvSpPr txBox="1"/>
          <p:nvPr/>
        </p:nvSpPr>
        <p:spPr>
          <a:xfrm>
            <a:off x="1658888" y="2707739"/>
            <a:ext cx="4551411" cy="3046988"/>
          </a:xfrm>
          <a:prstGeom prst="rect">
            <a:avLst/>
          </a:prstGeom>
          <a:noFill/>
        </p:spPr>
        <p:txBody>
          <a:bodyPr wrap="square" rtlCol="0">
            <a:spAutoFit/>
          </a:bodyPr>
          <a:lstStyle/>
          <a:p>
            <a:pPr marL="285750" indent="-285750" algn="just">
              <a:buFont typeface="Arial" panose="020B0604020202020204" pitchFamily="34" charset="0"/>
              <a:buChar char="•"/>
            </a:pPr>
            <a:r>
              <a:rPr lang="es-ES_tradnl" sz="1600" dirty="0">
                <a:solidFill>
                  <a:srgbClr val="002060"/>
                </a:solidFill>
                <a:latin typeface="Arial"/>
              </a:rPr>
              <a:t>Pablo es un paciente de psoriasis moderada que lleva viviendo con la enfermedad desde los 20 años.</a:t>
            </a:r>
          </a:p>
          <a:p>
            <a:pPr marL="285750" indent="-285750" algn="just">
              <a:buFont typeface="Arial" panose="020B0604020202020204" pitchFamily="34" charset="0"/>
              <a:buChar char="•"/>
            </a:pPr>
            <a:endParaRPr kumimoji="0" lang="es-ES_tradnl" sz="1600" b="0" i="0" u="none" strike="noStrike" kern="1200" cap="none" spc="0" normalizeH="0" baseline="0" noProof="0" dirty="0">
              <a:ln>
                <a:noFill/>
              </a:ln>
              <a:solidFill>
                <a:srgbClr val="002060"/>
              </a:solidFill>
              <a:effectLst/>
              <a:uLnTx/>
              <a:uFillTx/>
              <a:latin typeface="Arial"/>
              <a:ea typeface="+mn-ea"/>
              <a:cs typeface="+mn-cs"/>
            </a:endParaRPr>
          </a:p>
          <a:p>
            <a:pPr marL="285750" indent="-285750" algn="just">
              <a:buFont typeface="Arial" panose="020B0604020202020204" pitchFamily="34" charset="0"/>
              <a:buChar char="•"/>
            </a:pPr>
            <a:r>
              <a:rPr lang="es-ES_tradnl" sz="1600" dirty="0">
                <a:solidFill>
                  <a:srgbClr val="002060"/>
                </a:solidFill>
                <a:latin typeface="Arial"/>
              </a:rPr>
              <a:t>No fumador y intenta llevar una alimentación saludable</a:t>
            </a:r>
            <a:endParaRPr kumimoji="0" lang="es-ES_tradnl" sz="1600" b="0" i="0" u="none" strike="noStrike" kern="1200" cap="none" spc="0" normalizeH="0" baseline="0" noProof="0" dirty="0">
              <a:ln>
                <a:noFill/>
              </a:ln>
              <a:solidFill>
                <a:srgbClr val="002060"/>
              </a:solidFill>
              <a:effectLst/>
              <a:uLnTx/>
              <a:uFillTx/>
              <a:latin typeface="Arial"/>
              <a:ea typeface="+mn-ea"/>
              <a:cs typeface="+mn-cs"/>
            </a:endParaRPr>
          </a:p>
          <a:p>
            <a:pPr marL="285750" indent="-285750" algn="just">
              <a:buFont typeface="Arial" panose="020B0604020202020204" pitchFamily="34" charset="0"/>
              <a:buChar char="•"/>
            </a:pPr>
            <a:endParaRPr kumimoji="0" lang="es-ES_tradnl" sz="1600" b="0" i="0" u="none" strike="noStrike" kern="1200" cap="none" spc="0" normalizeH="0" baseline="0" noProof="0" dirty="0">
              <a:ln>
                <a:noFill/>
              </a:ln>
              <a:solidFill>
                <a:srgbClr val="002060"/>
              </a:solidFill>
              <a:effectLst/>
              <a:uLnTx/>
              <a:uFillTx/>
              <a:latin typeface="Arial"/>
              <a:ea typeface="+mn-ea"/>
              <a:cs typeface="+mn-cs"/>
            </a:endParaRPr>
          </a:p>
          <a:p>
            <a:pPr marL="285750" indent="-285750" algn="just">
              <a:buFont typeface="Arial" panose="020B0604020202020204" pitchFamily="34" charset="0"/>
              <a:buChar char="•"/>
            </a:pPr>
            <a:r>
              <a:rPr kumimoji="0" lang="es-ES" sz="1600" b="0" i="0" u="none" strike="noStrike" kern="1200" cap="none" spc="0" normalizeH="0" baseline="0" noProof="0" dirty="0">
                <a:ln>
                  <a:noFill/>
                </a:ln>
                <a:solidFill>
                  <a:srgbClr val="002060"/>
                </a:solidFill>
                <a:effectLst/>
                <a:uLnTx/>
                <a:uFillTx/>
                <a:latin typeface="Arial"/>
                <a:ea typeface="+mn-ea"/>
                <a:cs typeface="+mn-cs"/>
              </a:rPr>
              <a:t>Acude a consulta de su MAP después de sufrir de un brote de psoriasis.</a:t>
            </a:r>
          </a:p>
          <a:p>
            <a:pPr marL="285750" indent="-285750" algn="just">
              <a:buFont typeface="Arial" panose="020B0604020202020204" pitchFamily="34" charset="0"/>
              <a:buChar char="•"/>
            </a:pPr>
            <a:endParaRPr lang="es-ES" sz="1600" dirty="0">
              <a:solidFill>
                <a:srgbClr val="002060"/>
              </a:solidFill>
              <a:latin typeface="Arial"/>
            </a:endParaRPr>
          </a:p>
          <a:p>
            <a:pPr marL="285750" indent="-285750" algn="just">
              <a:buFont typeface="Arial" panose="020B0604020202020204" pitchFamily="34" charset="0"/>
              <a:buChar char="•"/>
            </a:pPr>
            <a:r>
              <a:rPr kumimoji="0" lang="es-ES" sz="1600" b="0" i="0" u="none" strike="noStrike" kern="1200" cap="none" spc="0" normalizeH="0" baseline="0" noProof="0" dirty="0">
                <a:ln>
                  <a:noFill/>
                </a:ln>
                <a:solidFill>
                  <a:srgbClr val="002060"/>
                </a:solidFill>
                <a:effectLst/>
                <a:uLnTx/>
                <a:uFillTx/>
                <a:latin typeface="Arial"/>
                <a:ea typeface="+mn-ea"/>
                <a:cs typeface="+mn-cs"/>
              </a:rPr>
              <a:t>El médico</a:t>
            </a:r>
            <a:r>
              <a:rPr lang="es-ES" sz="1600" dirty="0">
                <a:solidFill>
                  <a:srgbClr val="002060"/>
                </a:solidFill>
                <a:latin typeface="Arial"/>
              </a:rPr>
              <a:t> de Pablo aprovecha de la visita para hacerle una nueva analítica.</a:t>
            </a:r>
            <a:endParaRPr kumimoji="0" lang="es-ES" sz="1600" b="0" i="0" u="none" strike="noStrike" kern="1200" cap="none" spc="0" normalizeH="0" baseline="0" noProof="0" dirty="0">
              <a:ln>
                <a:noFill/>
              </a:ln>
              <a:solidFill>
                <a:srgbClr val="002060"/>
              </a:solidFill>
              <a:effectLst/>
              <a:uLnTx/>
              <a:uFillTx/>
              <a:latin typeface="Arial"/>
              <a:ea typeface="+mn-ea"/>
              <a:cs typeface="+mn-cs"/>
            </a:endParaRPr>
          </a:p>
        </p:txBody>
      </p:sp>
      <p:sp>
        <p:nvSpPr>
          <p:cNvPr id="11" name="CuadroTexto 10">
            <a:extLst>
              <a:ext uri="{FF2B5EF4-FFF2-40B4-BE49-F238E27FC236}">
                <a16:creationId xmlns:a16="http://schemas.microsoft.com/office/drawing/2014/main" id="{5EEDB874-230D-2C6D-CF8C-97B86EC4F0F0}"/>
              </a:ext>
            </a:extLst>
          </p:cNvPr>
          <p:cNvSpPr txBox="1"/>
          <p:nvPr/>
        </p:nvSpPr>
        <p:spPr>
          <a:xfrm>
            <a:off x="6710646" y="2707739"/>
            <a:ext cx="4040891" cy="2800767"/>
          </a:xfrm>
          <a:prstGeom prst="rect">
            <a:avLst/>
          </a:prstGeom>
          <a:noFill/>
        </p:spPr>
        <p:txBody>
          <a:bodyPr wrap="square" rtlCol="0">
            <a:spAutoFit/>
          </a:bodyPr>
          <a:lstStyle/>
          <a:p>
            <a:pPr marL="285750" indent="-285750">
              <a:buFont typeface="Arial" panose="020B0604020202020204" pitchFamily="34" charset="0"/>
              <a:buChar char="•"/>
            </a:pPr>
            <a:r>
              <a:rPr lang="es-ES_tradnl" sz="1600" dirty="0">
                <a:solidFill>
                  <a:srgbClr val="002060"/>
                </a:solidFill>
                <a:latin typeface="Arial"/>
              </a:rPr>
              <a:t>Su MAP le pide un perfil lipídico completo y le detecta:</a:t>
            </a:r>
          </a:p>
          <a:p>
            <a:pPr marL="742950" lvl="1" indent="-285750">
              <a:buFont typeface="Arial" panose="020B0604020202020204" pitchFamily="34" charset="0"/>
              <a:buChar char="•"/>
            </a:pPr>
            <a:r>
              <a:rPr lang="es-ES_tradnl" sz="1600" dirty="0">
                <a:solidFill>
                  <a:schemeClr val="accent1"/>
                </a:solidFill>
                <a:latin typeface="Arial"/>
              </a:rPr>
              <a:t>c-LDL 150 mg/</a:t>
            </a:r>
            <a:r>
              <a:rPr lang="es-ES_tradnl" sz="1600" dirty="0" err="1">
                <a:solidFill>
                  <a:schemeClr val="accent1"/>
                </a:solidFill>
                <a:latin typeface="Arial"/>
              </a:rPr>
              <a:t>dL</a:t>
            </a:r>
            <a:r>
              <a:rPr lang="es-ES_tradnl" sz="1600" dirty="0">
                <a:solidFill>
                  <a:schemeClr val="accent1"/>
                </a:solidFill>
                <a:latin typeface="Arial"/>
              </a:rPr>
              <a:t> </a:t>
            </a:r>
          </a:p>
          <a:p>
            <a:pPr marL="742950" lvl="1" indent="-285750">
              <a:buFont typeface="Arial" panose="020B0604020202020204" pitchFamily="34" charset="0"/>
              <a:buChar char="•"/>
            </a:pPr>
            <a:r>
              <a:rPr lang="es-ES_tradnl" sz="1600" dirty="0">
                <a:solidFill>
                  <a:schemeClr val="accent1"/>
                </a:solidFill>
                <a:latin typeface="Arial"/>
              </a:rPr>
              <a:t>colesterol total 250 mg/</a:t>
            </a:r>
            <a:r>
              <a:rPr lang="es-ES_tradnl" sz="1600" dirty="0" err="1">
                <a:solidFill>
                  <a:schemeClr val="accent1"/>
                </a:solidFill>
                <a:latin typeface="Arial"/>
              </a:rPr>
              <a:t>dL</a:t>
            </a:r>
            <a:endParaRPr lang="es-ES_tradnl" sz="1600" dirty="0">
              <a:solidFill>
                <a:schemeClr val="accent1"/>
              </a:solidFill>
              <a:latin typeface="Arial"/>
            </a:endParaRPr>
          </a:p>
          <a:p>
            <a:pPr marL="742950" lvl="1" indent="-285750">
              <a:buFont typeface="Arial" panose="020B0604020202020204" pitchFamily="34" charset="0"/>
              <a:buChar char="•"/>
            </a:pPr>
            <a:r>
              <a:rPr lang="es-ES_tradnl" sz="1600" dirty="0">
                <a:solidFill>
                  <a:schemeClr val="accent1"/>
                </a:solidFill>
                <a:latin typeface="Arial"/>
              </a:rPr>
              <a:t>c-HDL 50 mg/</a:t>
            </a:r>
            <a:r>
              <a:rPr lang="es-ES_tradnl" sz="1600" dirty="0" err="1">
                <a:solidFill>
                  <a:schemeClr val="accent1"/>
                </a:solidFill>
                <a:latin typeface="Arial"/>
              </a:rPr>
              <a:t>dL</a:t>
            </a:r>
            <a:r>
              <a:rPr lang="es-ES_tradnl" sz="1600" dirty="0">
                <a:solidFill>
                  <a:schemeClr val="accent1"/>
                </a:solidFill>
                <a:latin typeface="Arial"/>
              </a:rPr>
              <a:t> </a:t>
            </a:r>
          </a:p>
          <a:p>
            <a:pPr marL="742950" lvl="1" indent="-285750">
              <a:buFont typeface="Arial" panose="020B0604020202020204" pitchFamily="34" charset="0"/>
              <a:buChar char="•"/>
            </a:pPr>
            <a:r>
              <a:rPr lang="es-ES_tradnl" sz="1600" dirty="0" err="1">
                <a:solidFill>
                  <a:schemeClr val="accent1"/>
                </a:solidFill>
                <a:latin typeface="Arial"/>
              </a:rPr>
              <a:t>Lp</a:t>
            </a:r>
            <a:r>
              <a:rPr lang="es-ES_tradnl" sz="1600" dirty="0">
                <a:solidFill>
                  <a:schemeClr val="accent1"/>
                </a:solidFill>
                <a:latin typeface="Arial"/>
              </a:rPr>
              <a:t>(a) 25mg/</a:t>
            </a:r>
            <a:r>
              <a:rPr lang="es-ES_tradnl" sz="1600" dirty="0" err="1">
                <a:solidFill>
                  <a:schemeClr val="accent1"/>
                </a:solidFill>
                <a:latin typeface="Arial"/>
              </a:rPr>
              <a:t>dL</a:t>
            </a:r>
            <a:endParaRPr lang="es-ES_tradnl" sz="1600" dirty="0">
              <a:solidFill>
                <a:schemeClr val="accent1"/>
              </a:solidFill>
              <a:latin typeface="Arial"/>
            </a:endParaRPr>
          </a:p>
          <a:p>
            <a:pPr marL="285750" indent="-285750">
              <a:buFont typeface="Arial" panose="020B0604020202020204" pitchFamily="34" charset="0"/>
              <a:buChar char="•"/>
            </a:pPr>
            <a:endParaRPr lang="es-ES_tradnl" sz="1600" dirty="0">
              <a:solidFill>
                <a:srgbClr val="002060"/>
              </a:solidFill>
              <a:latin typeface="Arial"/>
            </a:endParaRPr>
          </a:p>
          <a:p>
            <a:pPr marL="285750" indent="-285750">
              <a:buFont typeface="Arial" panose="020B0604020202020204" pitchFamily="34" charset="0"/>
              <a:buChar char="•"/>
            </a:pPr>
            <a:r>
              <a:rPr lang="es-ES_tradnl" sz="1600" dirty="0">
                <a:solidFill>
                  <a:srgbClr val="002060"/>
                </a:solidFill>
                <a:latin typeface="Arial"/>
              </a:rPr>
              <a:t>PCR: 3,2mg/</a:t>
            </a:r>
            <a:r>
              <a:rPr lang="es-ES_tradnl" sz="1600" dirty="0" err="1">
                <a:solidFill>
                  <a:srgbClr val="002060"/>
                </a:solidFill>
                <a:latin typeface="Arial"/>
              </a:rPr>
              <a:t>dL</a:t>
            </a:r>
            <a:endParaRPr lang="es-ES_tradnl" sz="1600" dirty="0">
              <a:solidFill>
                <a:srgbClr val="002060"/>
              </a:solidFill>
              <a:latin typeface="Arial"/>
            </a:endParaRPr>
          </a:p>
          <a:p>
            <a:pPr marL="285750" indent="-285750">
              <a:buFont typeface="Arial" panose="020B0604020202020204" pitchFamily="34" charset="0"/>
              <a:buChar char="•"/>
            </a:pPr>
            <a:endParaRPr lang="es-ES_tradnl" sz="1600" dirty="0">
              <a:solidFill>
                <a:srgbClr val="002060"/>
              </a:solidFill>
              <a:latin typeface="Arial"/>
            </a:endParaRPr>
          </a:p>
          <a:p>
            <a:pPr marL="285750" indent="-285750">
              <a:buFont typeface="Arial" panose="020B0604020202020204" pitchFamily="34" charset="0"/>
              <a:buChar char="•"/>
            </a:pPr>
            <a:r>
              <a:rPr lang="es-ES_tradnl" sz="1600" dirty="0">
                <a:solidFill>
                  <a:srgbClr val="002060"/>
                </a:solidFill>
                <a:latin typeface="Arial"/>
              </a:rPr>
              <a:t>PAS: 125mmHg</a:t>
            </a:r>
          </a:p>
          <a:p>
            <a:endParaRPr lang="es-ES_tradnl" sz="1600" dirty="0">
              <a:solidFill>
                <a:srgbClr val="002060"/>
              </a:solidFill>
              <a:latin typeface="Arial"/>
            </a:endParaRPr>
          </a:p>
        </p:txBody>
      </p:sp>
      <p:sp>
        <p:nvSpPr>
          <p:cNvPr id="2" name="CuadroTexto 1">
            <a:extLst>
              <a:ext uri="{FF2B5EF4-FFF2-40B4-BE49-F238E27FC236}">
                <a16:creationId xmlns:a16="http://schemas.microsoft.com/office/drawing/2014/main" id="{3108F9A7-A3D7-8C29-E298-4CBDC91C9F29}"/>
              </a:ext>
            </a:extLst>
          </p:cNvPr>
          <p:cNvSpPr txBox="1"/>
          <p:nvPr/>
        </p:nvSpPr>
        <p:spPr>
          <a:xfrm rot="16200000">
            <a:off x="11008698" y="3566837"/>
            <a:ext cx="1841500" cy="276999"/>
          </a:xfrm>
          <a:prstGeom prst="rect">
            <a:avLst/>
          </a:prstGeom>
          <a:noFill/>
        </p:spPr>
        <p:txBody>
          <a:bodyPr wrap="square">
            <a:spAutoFit/>
          </a:bodyPr>
          <a:lstStyle/>
          <a:p>
            <a:pPr algn="ctr"/>
            <a:r>
              <a:rPr lang="es-ES" sz="1200" b="0" i="0" dirty="0">
                <a:solidFill>
                  <a:schemeClr val="tx1">
                    <a:lumMod val="20000"/>
                    <a:lumOff val="80000"/>
                  </a:schemeClr>
                </a:solidFill>
                <a:effectLst/>
                <a:latin typeface="Arial" panose="020B0604020202020204" pitchFamily="34" charset="0"/>
              </a:rPr>
              <a:t>MA-ES-CRAT-2500006</a:t>
            </a:r>
            <a:endParaRPr lang="es-ES" sz="1200" dirty="0">
              <a:solidFill>
                <a:schemeClr val="tx1">
                  <a:lumMod val="20000"/>
                  <a:lumOff val="80000"/>
                </a:schemeClr>
              </a:solidFill>
            </a:endParaRPr>
          </a:p>
        </p:txBody>
      </p:sp>
    </p:spTree>
    <p:extLst>
      <p:ext uri="{BB962C8B-B14F-4D97-AF65-F5344CB8AC3E}">
        <p14:creationId xmlns:p14="http://schemas.microsoft.com/office/powerpoint/2010/main" val="17458089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AFE0DA-C7D1-3A25-CE64-2AAC847C3F8E}"/>
              </a:ext>
            </a:extLst>
          </p:cNvPr>
          <p:cNvSpPr>
            <a:spLocks noGrp="1"/>
          </p:cNvSpPr>
          <p:nvPr>
            <p:ph type="title"/>
          </p:nvPr>
        </p:nvSpPr>
        <p:spPr/>
        <p:txBody>
          <a:bodyPr/>
          <a:lstStyle/>
          <a:p>
            <a:r>
              <a:rPr lang="es-ES_tradnl" dirty="0"/>
              <a:t>La escala SCORE-2 infraestima el riesgo real de Pablo</a:t>
            </a:r>
            <a:endParaRPr lang="es-ES" dirty="0"/>
          </a:p>
        </p:txBody>
      </p:sp>
      <p:pic>
        <p:nvPicPr>
          <p:cNvPr id="5" name="Imagen 4" descr="Interfaz de usuario gráfica, Aplicación&#10;&#10;El contenido generado por IA puede ser incorrecto.">
            <a:extLst>
              <a:ext uri="{FF2B5EF4-FFF2-40B4-BE49-F238E27FC236}">
                <a16:creationId xmlns:a16="http://schemas.microsoft.com/office/drawing/2014/main" id="{6CF0EDEF-04F3-F6F4-7666-4BC58D4EF3FF}"/>
              </a:ext>
            </a:extLst>
          </p:cNvPr>
          <p:cNvPicPr>
            <a:picLocks noChangeAspect="1"/>
          </p:cNvPicPr>
          <p:nvPr/>
        </p:nvPicPr>
        <p:blipFill>
          <a:blip r:embed="rId2">
            <a:extLst>
              <a:ext uri="{28A0092B-C50C-407E-A947-70E740481C1C}">
                <a14:useLocalDpi xmlns:a14="http://schemas.microsoft.com/office/drawing/2010/main" val="0"/>
              </a:ext>
            </a:extLst>
          </a:blip>
          <a:srcRect t="2746" b="31602"/>
          <a:stretch>
            <a:fillRect/>
          </a:stretch>
        </p:blipFill>
        <p:spPr>
          <a:xfrm>
            <a:off x="5791244" y="1358520"/>
            <a:ext cx="2200539" cy="3210454"/>
          </a:xfrm>
          <a:prstGeom prst="rect">
            <a:avLst/>
          </a:prstGeom>
        </p:spPr>
      </p:pic>
      <p:pic>
        <p:nvPicPr>
          <p:cNvPr id="7" name="Imagen 6" descr="Interfaz de usuario gráfica, Aplicación&#10;&#10;El contenido generado por IA puede ser incorrecto.">
            <a:extLst>
              <a:ext uri="{FF2B5EF4-FFF2-40B4-BE49-F238E27FC236}">
                <a16:creationId xmlns:a16="http://schemas.microsoft.com/office/drawing/2014/main" id="{2B4465C1-BA24-8B13-16B1-C6837DC79C5C}"/>
              </a:ext>
            </a:extLst>
          </p:cNvPr>
          <p:cNvPicPr>
            <a:picLocks noChangeAspect="1"/>
          </p:cNvPicPr>
          <p:nvPr/>
        </p:nvPicPr>
        <p:blipFill>
          <a:blip r:embed="rId3">
            <a:extLst>
              <a:ext uri="{28A0092B-C50C-407E-A947-70E740481C1C}">
                <a14:useLocalDpi xmlns:a14="http://schemas.microsoft.com/office/drawing/2010/main" val="0"/>
              </a:ext>
            </a:extLst>
          </a:blip>
          <a:srcRect t="2747" b="2201"/>
          <a:stretch>
            <a:fillRect/>
          </a:stretch>
        </p:blipFill>
        <p:spPr>
          <a:xfrm>
            <a:off x="3322679" y="1358519"/>
            <a:ext cx="2200539" cy="4648201"/>
          </a:xfrm>
          <a:prstGeom prst="rect">
            <a:avLst/>
          </a:prstGeom>
        </p:spPr>
      </p:pic>
      <p:pic>
        <p:nvPicPr>
          <p:cNvPr id="9" name="Imagen 8" descr="Interfaz de usuario gráfica, Aplicación&#10;&#10;El contenido generado por IA puede ser incorrecto.">
            <a:extLst>
              <a:ext uri="{FF2B5EF4-FFF2-40B4-BE49-F238E27FC236}">
                <a16:creationId xmlns:a16="http://schemas.microsoft.com/office/drawing/2014/main" id="{22FF9C89-D256-1D15-643C-70BA3D5BCD77}"/>
              </a:ext>
            </a:extLst>
          </p:cNvPr>
          <p:cNvPicPr>
            <a:picLocks noChangeAspect="1"/>
          </p:cNvPicPr>
          <p:nvPr/>
        </p:nvPicPr>
        <p:blipFill>
          <a:blip r:embed="rId4">
            <a:extLst>
              <a:ext uri="{28A0092B-C50C-407E-A947-70E740481C1C}">
                <a14:useLocalDpi xmlns:a14="http://schemas.microsoft.com/office/drawing/2010/main" val="0"/>
              </a:ext>
            </a:extLst>
          </a:blip>
          <a:srcRect t="2746" b="2200"/>
          <a:stretch>
            <a:fillRect/>
          </a:stretch>
        </p:blipFill>
        <p:spPr>
          <a:xfrm>
            <a:off x="854114" y="1358519"/>
            <a:ext cx="2200539" cy="4648201"/>
          </a:xfrm>
          <a:prstGeom prst="rect">
            <a:avLst/>
          </a:prstGeom>
        </p:spPr>
      </p:pic>
      <p:pic>
        <p:nvPicPr>
          <p:cNvPr id="10" name="Imagen 9" descr="Imagen que contiene Interfaz de usuario gráfica&#10;&#10;El contenido generado por IA puede ser incorrecto.">
            <a:extLst>
              <a:ext uri="{FF2B5EF4-FFF2-40B4-BE49-F238E27FC236}">
                <a16:creationId xmlns:a16="http://schemas.microsoft.com/office/drawing/2014/main" id="{6541BABF-9FF0-17F7-D31A-DF78E9075295}"/>
              </a:ext>
            </a:extLst>
          </p:cNvPr>
          <p:cNvPicPr>
            <a:picLocks noChangeAspect="1"/>
          </p:cNvPicPr>
          <p:nvPr/>
        </p:nvPicPr>
        <p:blipFill>
          <a:blip r:embed="rId5">
            <a:extLst>
              <a:ext uri="{28A0092B-C50C-407E-A947-70E740481C1C}">
                <a14:useLocalDpi xmlns:a14="http://schemas.microsoft.com/office/drawing/2010/main" val="0"/>
              </a:ext>
            </a:extLst>
          </a:blip>
          <a:srcRect t="80105" b="2379"/>
          <a:stretch/>
        </p:blipFill>
        <p:spPr>
          <a:xfrm>
            <a:off x="8305800" y="1876375"/>
            <a:ext cx="3086100" cy="1201271"/>
          </a:xfrm>
          <a:prstGeom prst="rect">
            <a:avLst/>
          </a:prstGeom>
        </p:spPr>
      </p:pic>
      <p:sp>
        <p:nvSpPr>
          <p:cNvPr id="11" name="CuadroTexto 10">
            <a:extLst>
              <a:ext uri="{FF2B5EF4-FFF2-40B4-BE49-F238E27FC236}">
                <a16:creationId xmlns:a16="http://schemas.microsoft.com/office/drawing/2014/main" id="{5450E37C-349D-4302-08E2-1D37181CB3EF}"/>
              </a:ext>
            </a:extLst>
          </p:cNvPr>
          <p:cNvSpPr txBox="1"/>
          <p:nvPr/>
        </p:nvSpPr>
        <p:spPr>
          <a:xfrm>
            <a:off x="8305800" y="3192507"/>
            <a:ext cx="3216402" cy="1384995"/>
          </a:xfrm>
          <a:prstGeom prst="rect">
            <a:avLst/>
          </a:prstGeom>
          <a:noFill/>
        </p:spPr>
        <p:txBody>
          <a:bodyPr wrap="square" rtlCol="0">
            <a:spAutoFit/>
          </a:bodyPr>
          <a:lstStyle/>
          <a:p>
            <a:pPr algn="just"/>
            <a:r>
              <a:rPr lang="es-ES_tradnl" sz="1400" dirty="0">
                <a:solidFill>
                  <a:srgbClr val="002060"/>
                </a:solidFill>
                <a:latin typeface="Arial"/>
              </a:rPr>
              <a:t>Según su edad (50-69 años), Pablo parece tener un RCV bajo/moderado. En este caso, una estatina de intensidad baja/moderada podría poner sus niveles de </a:t>
            </a:r>
            <a:r>
              <a:rPr lang="es-ES_tradnl" sz="1400" dirty="0" err="1">
                <a:solidFill>
                  <a:srgbClr val="002060"/>
                </a:solidFill>
                <a:latin typeface="Arial"/>
              </a:rPr>
              <a:t>cLDL</a:t>
            </a:r>
            <a:r>
              <a:rPr lang="es-ES_tradnl" sz="1400" dirty="0">
                <a:solidFill>
                  <a:srgbClr val="002060"/>
                </a:solidFill>
                <a:latin typeface="Arial"/>
              </a:rPr>
              <a:t> en objetivo (&lt;116mg/</a:t>
            </a:r>
            <a:r>
              <a:rPr lang="es-ES_tradnl" sz="1400" dirty="0" err="1">
                <a:solidFill>
                  <a:srgbClr val="002060"/>
                </a:solidFill>
                <a:latin typeface="Arial"/>
              </a:rPr>
              <a:t>dL</a:t>
            </a:r>
            <a:r>
              <a:rPr lang="es-ES_tradnl" sz="1400" dirty="0">
                <a:solidFill>
                  <a:srgbClr val="002060"/>
                </a:solidFill>
                <a:latin typeface="Arial"/>
              </a:rPr>
              <a:t>). </a:t>
            </a:r>
          </a:p>
        </p:txBody>
      </p:sp>
      <p:sp>
        <p:nvSpPr>
          <p:cNvPr id="12" name="Rectángulo 11">
            <a:extLst>
              <a:ext uri="{FF2B5EF4-FFF2-40B4-BE49-F238E27FC236}">
                <a16:creationId xmlns:a16="http://schemas.microsoft.com/office/drawing/2014/main" id="{04897342-A1F7-E866-C133-FE1B2E281189}"/>
              </a:ext>
            </a:extLst>
          </p:cNvPr>
          <p:cNvSpPr/>
          <p:nvPr/>
        </p:nvSpPr>
        <p:spPr>
          <a:xfrm>
            <a:off x="9494606" y="2104192"/>
            <a:ext cx="742950" cy="44823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CuadroTexto 12">
            <a:extLst>
              <a:ext uri="{FF2B5EF4-FFF2-40B4-BE49-F238E27FC236}">
                <a16:creationId xmlns:a16="http://schemas.microsoft.com/office/drawing/2014/main" id="{92C7E0C2-1B9B-53FE-DDF7-AB48BD078B21}"/>
              </a:ext>
            </a:extLst>
          </p:cNvPr>
          <p:cNvSpPr txBox="1"/>
          <p:nvPr/>
        </p:nvSpPr>
        <p:spPr>
          <a:xfrm>
            <a:off x="5791244" y="4967941"/>
            <a:ext cx="6011956" cy="738664"/>
          </a:xfrm>
          <a:prstGeom prst="rect">
            <a:avLst/>
          </a:prstGeom>
          <a:noFill/>
        </p:spPr>
        <p:txBody>
          <a:bodyPr wrap="square" rtlCol="0">
            <a:spAutoFit/>
          </a:bodyPr>
          <a:lstStyle/>
          <a:p>
            <a:pPr algn="ctr"/>
            <a:r>
              <a:rPr lang="es-ES_tradnl" sz="1400" b="1" dirty="0">
                <a:solidFill>
                  <a:srgbClr val="002060"/>
                </a:solidFill>
                <a:latin typeface="Arial"/>
              </a:rPr>
              <a:t>Limitación</a:t>
            </a:r>
            <a:r>
              <a:rPr lang="es-ES_tradnl" sz="1400" dirty="0">
                <a:solidFill>
                  <a:srgbClr val="002060"/>
                </a:solidFill>
                <a:latin typeface="Arial"/>
              </a:rPr>
              <a:t>: La escala SCORE-2 no contabiliza el riesgo adicional que aporta la presencia de una enfermedad inflamatoria crónica sobre el riesgo cardiovascular</a:t>
            </a:r>
            <a:r>
              <a:rPr lang="es-ES_tradnl" sz="1400" baseline="30000" dirty="0">
                <a:solidFill>
                  <a:srgbClr val="002060"/>
                </a:solidFill>
                <a:latin typeface="Arial"/>
              </a:rPr>
              <a:t>1,2</a:t>
            </a:r>
            <a:r>
              <a:rPr lang="es-ES_tradnl" sz="1400" dirty="0">
                <a:solidFill>
                  <a:srgbClr val="002060"/>
                </a:solidFill>
                <a:latin typeface="Arial"/>
              </a:rPr>
              <a:t>. </a:t>
            </a:r>
          </a:p>
        </p:txBody>
      </p:sp>
      <p:sp>
        <p:nvSpPr>
          <p:cNvPr id="4" name="CuadroTexto 3">
            <a:extLst>
              <a:ext uri="{FF2B5EF4-FFF2-40B4-BE49-F238E27FC236}">
                <a16:creationId xmlns:a16="http://schemas.microsoft.com/office/drawing/2014/main" id="{381C2AB8-96F3-ACE7-1B01-7445EDE03193}"/>
              </a:ext>
            </a:extLst>
          </p:cNvPr>
          <p:cNvSpPr txBox="1"/>
          <p:nvPr/>
        </p:nvSpPr>
        <p:spPr>
          <a:xfrm>
            <a:off x="1401695" y="6319773"/>
            <a:ext cx="9369552" cy="338554"/>
          </a:xfrm>
          <a:prstGeom prst="rect">
            <a:avLst/>
          </a:prstGeom>
          <a:solidFill>
            <a:schemeClr val="bg1"/>
          </a:solidFill>
        </p:spPr>
        <p:txBody>
          <a:bodyPr wrap="square">
            <a:spAutoFit/>
          </a:bodyPr>
          <a:lstStyle>
            <a:defPPr>
              <a:defRPr lang="es-ES"/>
            </a:defPPr>
            <a:lvl1pPr algn="ctr">
              <a:defRPr sz="900"/>
            </a:lvl1pPr>
          </a:lstStyle>
          <a:p>
            <a:r>
              <a:rPr lang="es-ES" sz="800" b="1" dirty="0"/>
              <a:t>1</a:t>
            </a:r>
            <a:r>
              <a:rPr lang="es-ES" sz="800" dirty="0"/>
              <a:t>. Islam SJ, </a:t>
            </a:r>
            <a:r>
              <a:rPr lang="es-ES" sz="800" dirty="0" err="1"/>
              <a:t>Mehta</a:t>
            </a:r>
            <a:r>
              <a:rPr lang="es-ES" sz="800" dirty="0"/>
              <a:t> A, </a:t>
            </a:r>
            <a:r>
              <a:rPr lang="es-ES" sz="800" dirty="0" err="1"/>
              <a:t>Discordance</a:t>
            </a:r>
            <a:r>
              <a:rPr lang="es-ES" sz="800" dirty="0"/>
              <a:t> </a:t>
            </a:r>
            <a:r>
              <a:rPr lang="es-ES" sz="800" dirty="0" err="1"/>
              <a:t>between</a:t>
            </a:r>
            <a:r>
              <a:rPr lang="es-ES" sz="800" dirty="0"/>
              <a:t> </a:t>
            </a:r>
            <a:r>
              <a:rPr lang="es-ES" sz="800" dirty="0" err="1"/>
              <a:t>estimated</a:t>
            </a:r>
            <a:r>
              <a:rPr lang="es-ES" sz="800" dirty="0"/>
              <a:t> cardiovascular </a:t>
            </a:r>
            <a:r>
              <a:rPr lang="es-ES" sz="800" dirty="0" err="1"/>
              <a:t>risk</a:t>
            </a:r>
            <a:r>
              <a:rPr lang="es-ES" sz="800" dirty="0"/>
              <a:t> and </a:t>
            </a:r>
            <a:r>
              <a:rPr lang="es-ES" sz="800" dirty="0" err="1"/>
              <a:t>subclinical</a:t>
            </a:r>
            <a:r>
              <a:rPr lang="es-ES" sz="800" dirty="0"/>
              <a:t> </a:t>
            </a:r>
            <a:r>
              <a:rPr lang="es-ES" sz="800" dirty="0" err="1"/>
              <a:t>atherosclerosis</a:t>
            </a:r>
            <a:r>
              <a:rPr lang="es-ES" sz="800" dirty="0"/>
              <a:t> in psoriasis: </a:t>
            </a:r>
            <a:r>
              <a:rPr lang="es-ES" sz="800" dirty="0" err="1"/>
              <a:t>when</a:t>
            </a:r>
            <a:r>
              <a:rPr lang="es-ES" sz="800" dirty="0"/>
              <a:t> </a:t>
            </a:r>
            <a:r>
              <a:rPr lang="es-ES" sz="800" dirty="0" err="1"/>
              <a:t>seeing</a:t>
            </a:r>
            <a:r>
              <a:rPr lang="es-ES" sz="800" dirty="0"/>
              <a:t> </a:t>
            </a:r>
            <a:r>
              <a:rPr lang="es-ES" sz="800" dirty="0" err="1"/>
              <a:t>helps</a:t>
            </a:r>
            <a:r>
              <a:rPr lang="es-ES" sz="800" dirty="0"/>
              <a:t> </a:t>
            </a:r>
            <a:r>
              <a:rPr lang="es-ES" sz="800" dirty="0" err="1"/>
              <a:t>believing</a:t>
            </a:r>
            <a:r>
              <a:rPr lang="es-ES" sz="800" dirty="0"/>
              <a:t>. </a:t>
            </a:r>
            <a:r>
              <a:rPr lang="es-ES" sz="800" dirty="0" err="1"/>
              <a:t>Eur</a:t>
            </a:r>
            <a:r>
              <a:rPr lang="es-ES" sz="800" dirty="0"/>
              <a:t> J </a:t>
            </a:r>
            <a:r>
              <a:rPr lang="es-ES" sz="800" dirty="0" err="1"/>
              <a:t>Prev</a:t>
            </a:r>
            <a:r>
              <a:rPr lang="es-ES" sz="800" dirty="0"/>
              <a:t> </a:t>
            </a:r>
            <a:r>
              <a:rPr lang="es-ES" sz="800" dirty="0" err="1"/>
              <a:t>Cardiol</a:t>
            </a:r>
            <a:r>
              <a:rPr lang="es-ES" sz="800" dirty="0"/>
              <a:t>. 2022 Mar 30;29(4):588-590. </a:t>
            </a:r>
            <a:r>
              <a:rPr lang="es-ES" sz="800" dirty="0" err="1"/>
              <a:t>doi</a:t>
            </a:r>
            <a:r>
              <a:rPr lang="es-ES" sz="800" dirty="0"/>
              <a:t>: 10.1093/</a:t>
            </a:r>
            <a:r>
              <a:rPr lang="es-ES" sz="800" dirty="0" err="1"/>
              <a:t>eurjpc</a:t>
            </a:r>
            <a:r>
              <a:rPr lang="es-ES" sz="800" dirty="0"/>
              <a:t>/zwaa041. </a:t>
            </a:r>
            <a:r>
              <a:rPr lang="es-ES" sz="800" b="1" dirty="0"/>
              <a:t>2</a:t>
            </a:r>
            <a:r>
              <a:rPr lang="es-ES" sz="800" dirty="0"/>
              <a:t>. </a:t>
            </a:r>
            <a:r>
              <a:rPr lang="en-US" sz="800" dirty="0"/>
              <a:t>Masson W, et al. Psoriasis and Cardiovascular Risk: A Comprehensive Review. Adv Ther. 2020 May;37(5):2017-2033. </a:t>
            </a:r>
            <a:r>
              <a:rPr lang="en-US" sz="800" dirty="0" err="1"/>
              <a:t>doi</a:t>
            </a:r>
            <a:r>
              <a:rPr lang="en-US" sz="800" dirty="0"/>
              <a:t>: 10.1007/s12325-020-01346-6. </a:t>
            </a:r>
            <a:r>
              <a:rPr lang="en-US" sz="800" dirty="0" err="1"/>
              <a:t>Epub</a:t>
            </a:r>
            <a:r>
              <a:rPr lang="en-US" sz="800" dirty="0"/>
              <a:t> 2020 Apr 20.</a:t>
            </a:r>
          </a:p>
        </p:txBody>
      </p:sp>
      <p:sp>
        <p:nvSpPr>
          <p:cNvPr id="3" name="CuadroTexto 2">
            <a:extLst>
              <a:ext uri="{FF2B5EF4-FFF2-40B4-BE49-F238E27FC236}">
                <a16:creationId xmlns:a16="http://schemas.microsoft.com/office/drawing/2014/main" id="{1C26314A-6154-24EB-3519-8343C98F6CB9}"/>
              </a:ext>
            </a:extLst>
          </p:cNvPr>
          <p:cNvSpPr txBox="1"/>
          <p:nvPr/>
        </p:nvSpPr>
        <p:spPr>
          <a:xfrm rot="16200000">
            <a:off x="11008698" y="3566837"/>
            <a:ext cx="1841500" cy="276999"/>
          </a:xfrm>
          <a:prstGeom prst="rect">
            <a:avLst/>
          </a:prstGeom>
          <a:noFill/>
        </p:spPr>
        <p:txBody>
          <a:bodyPr wrap="square">
            <a:spAutoFit/>
          </a:bodyPr>
          <a:lstStyle/>
          <a:p>
            <a:pPr algn="ctr"/>
            <a:r>
              <a:rPr lang="es-ES" sz="1200" b="0" i="0" dirty="0">
                <a:solidFill>
                  <a:schemeClr val="tx1">
                    <a:lumMod val="20000"/>
                    <a:lumOff val="80000"/>
                  </a:schemeClr>
                </a:solidFill>
                <a:effectLst/>
                <a:latin typeface="Arial" panose="020B0604020202020204" pitchFamily="34" charset="0"/>
              </a:rPr>
              <a:t>MA-ES-CRAT-2500006</a:t>
            </a:r>
            <a:endParaRPr lang="es-ES" sz="1200" dirty="0">
              <a:solidFill>
                <a:schemeClr val="tx1">
                  <a:lumMod val="20000"/>
                  <a:lumOff val="80000"/>
                </a:schemeClr>
              </a:solidFill>
            </a:endParaRPr>
          </a:p>
        </p:txBody>
      </p:sp>
    </p:spTree>
    <p:extLst>
      <p:ext uri="{BB962C8B-B14F-4D97-AF65-F5344CB8AC3E}">
        <p14:creationId xmlns:p14="http://schemas.microsoft.com/office/powerpoint/2010/main" val="30223475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9520B6-5E90-1719-1004-404507F4803B}"/>
              </a:ext>
            </a:extLst>
          </p:cNvPr>
          <p:cNvSpPr>
            <a:spLocks noGrp="1"/>
          </p:cNvSpPr>
          <p:nvPr>
            <p:ph type="title"/>
          </p:nvPr>
        </p:nvSpPr>
        <p:spPr>
          <a:xfrm>
            <a:off x="833435" y="242255"/>
            <a:ext cx="10515600" cy="865821"/>
          </a:xfrm>
        </p:spPr>
        <p:txBody>
          <a:bodyPr/>
          <a:lstStyle/>
          <a:p>
            <a:pPr algn="ctr"/>
            <a:r>
              <a:rPr lang="es-ES_tradnl" dirty="0"/>
              <a:t>Actitud terapéutica instaurada para Pablo </a:t>
            </a:r>
            <a:endParaRPr lang="es-ES" dirty="0"/>
          </a:p>
        </p:txBody>
      </p:sp>
      <p:sp>
        <p:nvSpPr>
          <p:cNvPr id="3" name="Marcador de contenido 2">
            <a:extLst>
              <a:ext uri="{FF2B5EF4-FFF2-40B4-BE49-F238E27FC236}">
                <a16:creationId xmlns:a16="http://schemas.microsoft.com/office/drawing/2014/main" id="{69D54E07-A019-AFD8-AE5E-AF4E3D698D42}"/>
              </a:ext>
            </a:extLst>
          </p:cNvPr>
          <p:cNvSpPr>
            <a:spLocks noGrp="1"/>
          </p:cNvSpPr>
          <p:nvPr>
            <p:ph idx="1"/>
          </p:nvPr>
        </p:nvSpPr>
        <p:spPr>
          <a:xfrm>
            <a:off x="833435" y="1791465"/>
            <a:ext cx="10515600" cy="476247"/>
          </a:xfrm>
        </p:spPr>
        <p:txBody>
          <a:bodyPr/>
          <a:lstStyle/>
          <a:p>
            <a:pPr algn="ctr"/>
            <a:r>
              <a:rPr lang="es-ES_tradnl" dirty="0"/>
              <a:t>Teniendo en cuenta las patologías que presenta Pablo, habría que instaurarle:</a:t>
            </a:r>
            <a:endParaRPr lang="es-ES" dirty="0"/>
          </a:p>
        </p:txBody>
      </p:sp>
      <p:sp>
        <p:nvSpPr>
          <p:cNvPr id="7" name="Marcador de contenido 2">
            <a:extLst>
              <a:ext uri="{FF2B5EF4-FFF2-40B4-BE49-F238E27FC236}">
                <a16:creationId xmlns:a16="http://schemas.microsoft.com/office/drawing/2014/main" id="{E7709950-3B25-2CBA-A62E-D563FE880427}"/>
              </a:ext>
            </a:extLst>
          </p:cNvPr>
          <p:cNvSpPr txBox="1">
            <a:spLocks/>
          </p:cNvSpPr>
          <p:nvPr/>
        </p:nvSpPr>
        <p:spPr>
          <a:xfrm>
            <a:off x="2185660" y="2725792"/>
            <a:ext cx="3331998" cy="607312"/>
          </a:xfrm>
          <a:prstGeom prst="rect">
            <a:avLst/>
          </a:prstGeom>
        </p:spPr>
        <p:txBody>
          <a:bodyPr vert="horz" lIns="91440" tIns="45720" rIns="91440" bIns="45720" rtlCol="0">
            <a:normAutofit/>
          </a:bodyPr>
          <a:lstStyle>
            <a:lvl1pPr marL="0" indent="0" algn="l" defTabSz="914377" rtl="0" eaLnBrk="1" latinLnBrk="0" hangingPunct="1">
              <a:lnSpc>
                <a:spcPct val="90000"/>
              </a:lnSpc>
              <a:spcBef>
                <a:spcPts val="1000"/>
              </a:spcBef>
              <a:buFont typeface="Arial" panose="020B0604020202020204" pitchFamily="34" charset="0"/>
              <a:buNone/>
              <a:defRPr sz="1867" kern="1200" baseline="0">
                <a:solidFill>
                  <a:schemeClr val="accent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_tradnl" dirty="0"/>
              <a:t>Para el tratamiento tópico de la psoriasis leve/moderada</a:t>
            </a:r>
            <a:r>
              <a:rPr lang="es-ES_tradnl" baseline="30000" dirty="0"/>
              <a:t>1</a:t>
            </a:r>
            <a:endParaRPr lang="es-ES" baseline="30000" dirty="0"/>
          </a:p>
        </p:txBody>
      </p:sp>
      <p:sp>
        <p:nvSpPr>
          <p:cNvPr id="8" name="Marcador de contenido 2">
            <a:extLst>
              <a:ext uri="{FF2B5EF4-FFF2-40B4-BE49-F238E27FC236}">
                <a16:creationId xmlns:a16="http://schemas.microsoft.com/office/drawing/2014/main" id="{C719AF3B-8B7A-74B9-3B5D-B0628F1B4DE3}"/>
              </a:ext>
            </a:extLst>
          </p:cNvPr>
          <p:cNvSpPr txBox="1">
            <a:spLocks/>
          </p:cNvSpPr>
          <p:nvPr/>
        </p:nvSpPr>
        <p:spPr>
          <a:xfrm>
            <a:off x="6279675" y="2725792"/>
            <a:ext cx="3331999" cy="607312"/>
          </a:xfrm>
          <a:prstGeom prst="rect">
            <a:avLst/>
          </a:prstGeom>
        </p:spPr>
        <p:txBody>
          <a:bodyPr vert="horz" lIns="91440" tIns="45720" rIns="91440" bIns="45720" rtlCol="0">
            <a:normAutofit/>
          </a:bodyPr>
          <a:lstStyle>
            <a:lvl1pPr marL="0" indent="0" algn="l" defTabSz="914377" rtl="0" eaLnBrk="1" latinLnBrk="0" hangingPunct="1">
              <a:lnSpc>
                <a:spcPct val="90000"/>
              </a:lnSpc>
              <a:spcBef>
                <a:spcPts val="1000"/>
              </a:spcBef>
              <a:buFont typeface="Arial" panose="020B0604020202020204" pitchFamily="34" charset="0"/>
              <a:buNone/>
              <a:defRPr sz="1867" kern="1200" baseline="0">
                <a:solidFill>
                  <a:schemeClr val="accent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_tradnl" dirty="0"/>
              <a:t>Para el tratamiento de la hipercolesterolemia</a:t>
            </a:r>
            <a:r>
              <a:rPr lang="es-ES_tradnl" baseline="30000" dirty="0"/>
              <a:t>2</a:t>
            </a:r>
            <a:endParaRPr lang="es-ES" baseline="30000" dirty="0"/>
          </a:p>
        </p:txBody>
      </p:sp>
      <p:sp>
        <p:nvSpPr>
          <p:cNvPr id="9" name="Marcador de contenido 2">
            <a:extLst>
              <a:ext uri="{FF2B5EF4-FFF2-40B4-BE49-F238E27FC236}">
                <a16:creationId xmlns:a16="http://schemas.microsoft.com/office/drawing/2014/main" id="{BC8C28BD-1B3D-9D25-5938-EE6B4883A4F7}"/>
              </a:ext>
            </a:extLst>
          </p:cNvPr>
          <p:cNvSpPr txBox="1">
            <a:spLocks/>
          </p:cNvSpPr>
          <p:nvPr/>
        </p:nvSpPr>
        <p:spPr>
          <a:xfrm>
            <a:off x="2022155" y="5248851"/>
            <a:ext cx="8138161" cy="607312"/>
          </a:xfrm>
          <a:prstGeom prst="rect">
            <a:avLst/>
          </a:prstGeom>
        </p:spPr>
        <p:txBody>
          <a:bodyPr vert="horz" lIns="91440" tIns="45720" rIns="91440" bIns="45720" rtlCol="0">
            <a:normAutofit/>
          </a:bodyPr>
          <a:lstStyle>
            <a:lvl1pPr marL="0" indent="0" algn="l" defTabSz="914377" rtl="0" eaLnBrk="1" latinLnBrk="0" hangingPunct="1">
              <a:lnSpc>
                <a:spcPct val="90000"/>
              </a:lnSpc>
              <a:spcBef>
                <a:spcPts val="1000"/>
              </a:spcBef>
              <a:buFont typeface="Arial" panose="020B0604020202020204" pitchFamily="34" charset="0"/>
              <a:buNone/>
              <a:defRPr sz="1867" kern="1200" baseline="0">
                <a:solidFill>
                  <a:schemeClr val="accent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_tradnl" dirty="0"/>
              <a:t>Citarlo un 3 meses para comprobar que sus patologías están bien controladas y en objetivo.</a:t>
            </a:r>
            <a:endParaRPr lang="es-ES" dirty="0"/>
          </a:p>
        </p:txBody>
      </p:sp>
      <p:sp>
        <p:nvSpPr>
          <p:cNvPr id="13" name="CuadroTexto 12">
            <a:extLst>
              <a:ext uri="{FF2B5EF4-FFF2-40B4-BE49-F238E27FC236}">
                <a16:creationId xmlns:a16="http://schemas.microsoft.com/office/drawing/2014/main" id="{D40C50E6-119D-D5B5-F564-C8B6A130B121}"/>
              </a:ext>
            </a:extLst>
          </p:cNvPr>
          <p:cNvSpPr txBox="1"/>
          <p:nvPr/>
        </p:nvSpPr>
        <p:spPr>
          <a:xfrm>
            <a:off x="2185660" y="3429000"/>
            <a:ext cx="3331998" cy="1220916"/>
          </a:xfrm>
          <a:prstGeom prst="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s-E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S" sz="1600" dirty="0">
                <a:solidFill>
                  <a:schemeClr val="accent1"/>
                </a:solidFill>
              </a:rPr>
              <a:t>Crema PAD de CAL/BDP</a:t>
            </a:r>
            <a:r>
              <a:rPr lang="es-ES_tradnl" sz="1600" dirty="0">
                <a:solidFill>
                  <a:schemeClr val="accent1"/>
                </a:solidFill>
              </a:rPr>
              <a:t>:</a:t>
            </a:r>
          </a:p>
          <a:p>
            <a:r>
              <a:rPr lang="es-ES_tradnl" sz="1200" dirty="0">
                <a:solidFill>
                  <a:schemeClr val="accent1"/>
                </a:solidFill>
              </a:rPr>
              <a:t>(50 microgramos de </a:t>
            </a:r>
            <a:r>
              <a:rPr lang="es-ES_tradnl" sz="1200" dirty="0" err="1">
                <a:solidFill>
                  <a:schemeClr val="accent1"/>
                </a:solidFill>
              </a:rPr>
              <a:t>calcipotriol</a:t>
            </a:r>
            <a:r>
              <a:rPr lang="es-ES_tradnl" sz="1200" dirty="0">
                <a:solidFill>
                  <a:schemeClr val="accent1"/>
                </a:solidFill>
              </a:rPr>
              <a:t> y,</a:t>
            </a:r>
          </a:p>
          <a:p>
            <a:r>
              <a:rPr lang="es-ES_tradnl" sz="1200" dirty="0">
                <a:solidFill>
                  <a:schemeClr val="accent1"/>
                </a:solidFill>
              </a:rPr>
              <a:t>0,5 mg de dipropionato de betametasona)</a:t>
            </a:r>
            <a:endParaRPr lang="es-ES" sz="1200" dirty="0">
              <a:solidFill>
                <a:schemeClr val="accent1"/>
              </a:solidFill>
            </a:endParaRPr>
          </a:p>
        </p:txBody>
      </p:sp>
      <p:sp>
        <p:nvSpPr>
          <p:cNvPr id="14" name="CuadroTexto 13">
            <a:extLst>
              <a:ext uri="{FF2B5EF4-FFF2-40B4-BE49-F238E27FC236}">
                <a16:creationId xmlns:a16="http://schemas.microsoft.com/office/drawing/2014/main" id="{218E3531-F068-D510-32A8-DD211902F42F}"/>
              </a:ext>
            </a:extLst>
          </p:cNvPr>
          <p:cNvSpPr txBox="1"/>
          <p:nvPr/>
        </p:nvSpPr>
        <p:spPr>
          <a:xfrm>
            <a:off x="6279677" y="3429000"/>
            <a:ext cx="3331998" cy="1220916"/>
          </a:xfrm>
          <a:prstGeom prst="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s-E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S_tradnl" sz="1600" dirty="0">
                <a:solidFill>
                  <a:schemeClr val="accent1"/>
                </a:solidFill>
              </a:rPr>
              <a:t>Rosuvastatina 20mg</a:t>
            </a:r>
            <a:endParaRPr lang="es-ES" sz="1600" dirty="0">
              <a:solidFill>
                <a:schemeClr val="accent1"/>
              </a:solidFill>
            </a:endParaRPr>
          </a:p>
        </p:txBody>
      </p:sp>
      <p:pic>
        <p:nvPicPr>
          <p:cNvPr id="15" name="Imagen 14">
            <a:extLst>
              <a:ext uri="{FF2B5EF4-FFF2-40B4-BE49-F238E27FC236}">
                <a16:creationId xmlns:a16="http://schemas.microsoft.com/office/drawing/2014/main" id="{2D8134F9-6593-534C-954B-479A91D8C728}"/>
              </a:ext>
            </a:extLst>
          </p:cNvPr>
          <p:cNvPicPr>
            <a:picLocks noChangeAspect="1"/>
          </p:cNvPicPr>
          <p:nvPr/>
        </p:nvPicPr>
        <p:blipFill>
          <a:blip r:embed="rId2"/>
          <a:stretch>
            <a:fillRect/>
          </a:stretch>
        </p:blipFill>
        <p:spPr>
          <a:xfrm>
            <a:off x="1599405" y="3932039"/>
            <a:ext cx="845500" cy="850223"/>
          </a:xfrm>
          <a:prstGeom prst="rect">
            <a:avLst/>
          </a:prstGeom>
        </p:spPr>
      </p:pic>
      <p:pic>
        <p:nvPicPr>
          <p:cNvPr id="16" name="Imagen 15">
            <a:extLst>
              <a:ext uri="{FF2B5EF4-FFF2-40B4-BE49-F238E27FC236}">
                <a16:creationId xmlns:a16="http://schemas.microsoft.com/office/drawing/2014/main" id="{30345175-DE9D-FD8D-A79C-356503E23F33}"/>
              </a:ext>
            </a:extLst>
          </p:cNvPr>
          <p:cNvPicPr>
            <a:picLocks noChangeAspect="1"/>
          </p:cNvPicPr>
          <p:nvPr/>
        </p:nvPicPr>
        <p:blipFill>
          <a:blip r:embed="rId3"/>
          <a:stretch>
            <a:fillRect/>
          </a:stretch>
        </p:blipFill>
        <p:spPr>
          <a:xfrm>
            <a:off x="9106849" y="3932039"/>
            <a:ext cx="906661" cy="906661"/>
          </a:xfrm>
          <a:prstGeom prst="rect">
            <a:avLst/>
          </a:prstGeom>
        </p:spPr>
      </p:pic>
      <p:sp>
        <p:nvSpPr>
          <p:cNvPr id="20" name="CuadroTexto 19">
            <a:extLst>
              <a:ext uri="{FF2B5EF4-FFF2-40B4-BE49-F238E27FC236}">
                <a16:creationId xmlns:a16="http://schemas.microsoft.com/office/drawing/2014/main" id="{B3B586BA-4454-F123-FDA9-D444E9AEE35B}"/>
              </a:ext>
            </a:extLst>
          </p:cNvPr>
          <p:cNvSpPr txBox="1"/>
          <p:nvPr/>
        </p:nvSpPr>
        <p:spPr>
          <a:xfrm>
            <a:off x="3040060" y="6140778"/>
            <a:ext cx="6102350" cy="338554"/>
          </a:xfrm>
          <a:prstGeom prst="rect">
            <a:avLst/>
          </a:prstGeom>
          <a:solidFill>
            <a:schemeClr val="bg1"/>
          </a:solidFill>
        </p:spPr>
        <p:txBody>
          <a:bodyPr wrap="square">
            <a:spAutoFit/>
          </a:bodyPr>
          <a:lstStyle>
            <a:defPPr>
              <a:defRPr lang="es-ES"/>
            </a:defPPr>
            <a:lvl1pPr algn="ctr">
              <a:defRPr sz="800"/>
            </a:lvl1pPr>
          </a:lstStyle>
          <a:p>
            <a:r>
              <a:rPr lang="es-ES" b="1" dirty="0"/>
              <a:t>1</a:t>
            </a:r>
            <a:r>
              <a:rPr lang="es-ES" dirty="0"/>
              <a:t>. Ficha técnica </a:t>
            </a:r>
            <a:r>
              <a:rPr lang="es-ES" dirty="0" err="1"/>
              <a:t>Wynzora</a:t>
            </a:r>
            <a:r>
              <a:rPr lang="es-ES" dirty="0"/>
              <a:t>: https://cima.aemps.es/cima/dochtml/ft/86088/FT_86088.html. </a:t>
            </a:r>
            <a:r>
              <a:rPr lang="es-ES" b="1" dirty="0"/>
              <a:t>2</a:t>
            </a:r>
            <a:r>
              <a:rPr lang="es-ES" dirty="0"/>
              <a:t>. Ficha técnica rosuvastatina: https://cima.aemps.es/cima/dochtml/ft/80213/FT_80213.html</a:t>
            </a:r>
          </a:p>
        </p:txBody>
      </p:sp>
      <p:sp>
        <p:nvSpPr>
          <p:cNvPr id="4" name="CuadroTexto 3">
            <a:extLst>
              <a:ext uri="{FF2B5EF4-FFF2-40B4-BE49-F238E27FC236}">
                <a16:creationId xmlns:a16="http://schemas.microsoft.com/office/drawing/2014/main" id="{F6405E41-165E-BF0F-0FF8-80969D6BF34C}"/>
              </a:ext>
            </a:extLst>
          </p:cNvPr>
          <p:cNvSpPr txBox="1"/>
          <p:nvPr/>
        </p:nvSpPr>
        <p:spPr>
          <a:xfrm rot="16200000">
            <a:off x="11008698" y="3566837"/>
            <a:ext cx="1841500" cy="276999"/>
          </a:xfrm>
          <a:prstGeom prst="rect">
            <a:avLst/>
          </a:prstGeom>
          <a:noFill/>
        </p:spPr>
        <p:txBody>
          <a:bodyPr wrap="square">
            <a:spAutoFit/>
          </a:bodyPr>
          <a:lstStyle/>
          <a:p>
            <a:pPr algn="ctr"/>
            <a:r>
              <a:rPr lang="es-ES" sz="1200" b="0" i="0" dirty="0">
                <a:solidFill>
                  <a:schemeClr val="tx1">
                    <a:lumMod val="20000"/>
                    <a:lumOff val="80000"/>
                  </a:schemeClr>
                </a:solidFill>
                <a:effectLst/>
                <a:latin typeface="Arial" panose="020B0604020202020204" pitchFamily="34" charset="0"/>
              </a:rPr>
              <a:t>MA-ES-CRAT-2500006</a:t>
            </a:r>
            <a:endParaRPr lang="es-ES" sz="1200" dirty="0">
              <a:solidFill>
                <a:schemeClr val="tx1">
                  <a:lumMod val="20000"/>
                  <a:lumOff val="80000"/>
                </a:schemeClr>
              </a:solidFill>
            </a:endParaRPr>
          </a:p>
        </p:txBody>
      </p:sp>
    </p:spTree>
    <p:extLst>
      <p:ext uri="{BB962C8B-B14F-4D97-AF65-F5344CB8AC3E}">
        <p14:creationId xmlns:p14="http://schemas.microsoft.com/office/powerpoint/2010/main" val="19987191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D4BC4E-D594-2115-5D89-26217AD65AAA}"/>
              </a:ext>
            </a:extLst>
          </p:cNvPr>
          <p:cNvSpPr>
            <a:spLocks noGrp="1"/>
          </p:cNvSpPr>
          <p:nvPr>
            <p:ph type="title"/>
          </p:nvPr>
        </p:nvSpPr>
        <p:spPr/>
        <p:txBody>
          <a:bodyPr>
            <a:normAutofit/>
          </a:bodyPr>
          <a:lstStyle/>
          <a:p>
            <a:pPr algn="ctr"/>
            <a:r>
              <a:rPr lang="es-ES_tradnl" dirty="0"/>
              <a:t>Justificación para el uso de la c</a:t>
            </a:r>
            <a:r>
              <a:rPr lang="es-ES" dirty="0"/>
              <a:t>rema PAD de CAL/BDP</a:t>
            </a:r>
          </a:p>
        </p:txBody>
      </p:sp>
      <p:sp>
        <p:nvSpPr>
          <p:cNvPr id="9" name="Título 1">
            <a:extLst>
              <a:ext uri="{FF2B5EF4-FFF2-40B4-BE49-F238E27FC236}">
                <a16:creationId xmlns:a16="http://schemas.microsoft.com/office/drawing/2014/main" id="{D663EF43-06CA-D9AA-918D-C5366BE3FFBB}"/>
              </a:ext>
            </a:extLst>
          </p:cNvPr>
          <p:cNvSpPr txBox="1">
            <a:spLocks/>
          </p:cNvSpPr>
          <p:nvPr/>
        </p:nvSpPr>
        <p:spPr>
          <a:xfrm>
            <a:off x="828671" y="1113986"/>
            <a:ext cx="10525129" cy="419200"/>
          </a:xfrm>
          <a:prstGeom prst="rect">
            <a:avLst/>
          </a:prstGeom>
          <a:solidFill>
            <a:schemeClr val="accent4"/>
          </a:solidFill>
        </p:spPr>
        <p:txBody>
          <a:bodyPr vert="horz" lIns="91440" tIns="45720" rIns="91440" bIns="45720" rtlCol="0" anchor="ctr">
            <a:normAutofit fontScale="97500"/>
          </a:bodyPr>
          <a:lstStyle>
            <a:lvl1pPr algn="l" defTabSz="914377" rtl="0" eaLnBrk="1" latinLnBrk="0" hangingPunct="1">
              <a:lnSpc>
                <a:spcPct val="90000"/>
              </a:lnSpc>
              <a:spcBef>
                <a:spcPct val="0"/>
              </a:spcBef>
              <a:buNone/>
              <a:defRPr sz="2933" b="1" kern="1200" baseline="0">
                <a:solidFill>
                  <a:schemeClr val="accent1"/>
                </a:solidFill>
                <a:latin typeface="+mj-lt"/>
                <a:ea typeface="+mj-ea"/>
                <a:cs typeface="+mj-cs"/>
              </a:defRPr>
            </a:lvl1pPr>
          </a:lstStyle>
          <a:p>
            <a:pPr algn="ctr"/>
            <a:r>
              <a:rPr lang="es-ES_tradnl" sz="2400" dirty="0">
                <a:solidFill>
                  <a:schemeClr val="bg1"/>
                </a:solidFill>
              </a:rPr>
              <a:t>1. </a:t>
            </a:r>
            <a:r>
              <a:rPr lang="es-ES" sz="2400" dirty="0">
                <a:solidFill>
                  <a:schemeClr val="bg1"/>
                </a:solidFill>
              </a:rPr>
              <a:t>Recomendaciones de las guías para el manejo de la psoriasis</a:t>
            </a:r>
            <a:endParaRPr lang="es-ES" sz="2800" dirty="0">
              <a:solidFill>
                <a:schemeClr val="bg1"/>
              </a:solidFill>
            </a:endParaRPr>
          </a:p>
        </p:txBody>
      </p:sp>
      <p:sp>
        <p:nvSpPr>
          <p:cNvPr id="19" name="CuadroTexto 18">
            <a:extLst>
              <a:ext uri="{FF2B5EF4-FFF2-40B4-BE49-F238E27FC236}">
                <a16:creationId xmlns:a16="http://schemas.microsoft.com/office/drawing/2014/main" id="{51E53A8F-ED89-BC79-A30F-104D5BD5006A}"/>
              </a:ext>
            </a:extLst>
          </p:cNvPr>
          <p:cNvSpPr txBox="1"/>
          <p:nvPr/>
        </p:nvSpPr>
        <p:spPr>
          <a:xfrm>
            <a:off x="1197930" y="1904438"/>
            <a:ext cx="3435030" cy="954107"/>
          </a:xfrm>
          <a:prstGeom prst="rect">
            <a:avLst/>
          </a:prstGeom>
          <a:noFill/>
        </p:spPr>
        <p:txBody>
          <a:bodyPr wrap="square" rtlCol="0">
            <a:spAutoFit/>
          </a:bodyPr>
          <a:lstStyle>
            <a:defPPr>
              <a:defRPr lang="es-ES"/>
            </a:defPPr>
            <a:lvl1pPr algn="just">
              <a:defRPr sz="1400">
                <a:solidFill>
                  <a:srgbClr val="002060"/>
                </a:solidFill>
                <a:latin typeface="Arial"/>
              </a:defRP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r>
              <a:rPr lang="es-ES" noProof="0" dirty="0"/>
              <a:t>Los tratamientos tópicos son la primera línea de tratamiento para la psoriasis leve/moderada en monoterapia o en combinación con otros tratamientos</a:t>
            </a:r>
            <a:r>
              <a:rPr lang="es-ES" baseline="30000" noProof="0" dirty="0"/>
              <a:t>1,2</a:t>
            </a:r>
            <a:r>
              <a:rPr lang="es-ES" noProof="0" dirty="0"/>
              <a:t>. </a:t>
            </a:r>
          </a:p>
        </p:txBody>
      </p:sp>
      <p:pic>
        <p:nvPicPr>
          <p:cNvPr id="21" name="Imagen 20">
            <a:extLst>
              <a:ext uri="{FF2B5EF4-FFF2-40B4-BE49-F238E27FC236}">
                <a16:creationId xmlns:a16="http://schemas.microsoft.com/office/drawing/2014/main" id="{06704FB9-93B3-7C69-4EFC-2BD0A641BA1D}"/>
              </a:ext>
            </a:extLst>
          </p:cNvPr>
          <p:cNvPicPr>
            <a:picLocks noChangeAspect="1"/>
          </p:cNvPicPr>
          <p:nvPr/>
        </p:nvPicPr>
        <p:blipFill>
          <a:blip r:embed="rId2"/>
          <a:stretch>
            <a:fillRect/>
          </a:stretch>
        </p:blipFill>
        <p:spPr>
          <a:xfrm>
            <a:off x="915076" y="2911579"/>
            <a:ext cx="4231984" cy="2773441"/>
          </a:xfrm>
          <a:prstGeom prst="rect">
            <a:avLst/>
          </a:prstGeom>
        </p:spPr>
      </p:pic>
      <p:pic>
        <p:nvPicPr>
          <p:cNvPr id="22" name="Imagen 21">
            <a:extLst>
              <a:ext uri="{FF2B5EF4-FFF2-40B4-BE49-F238E27FC236}">
                <a16:creationId xmlns:a16="http://schemas.microsoft.com/office/drawing/2014/main" id="{3D0FFE34-18AA-681D-30F1-1A5715662A91}"/>
              </a:ext>
            </a:extLst>
          </p:cNvPr>
          <p:cNvPicPr>
            <a:picLocks noChangeAspect="1"/>
          </p:cNvPicPr>
          <p:nvPr/>
        </p:nvPicPr>
        <p:blipFill>
          <a:blip r:embed="rId3"/>
          <a:stretch>
            <a:fillRect/>
          </a:stretch>
        </p:blipFill>
        <p:spPr>
          <a:xfrm>
            <a:off x="5372100" y="1983958"/>
            <a:ext cx="5972171" cy="3691537"/>
          </a:xfrm>
          <a:prstGeom prst="rect">
            <a:avLst/>
          </a:prstGeom>
        </p:spPr>
      </p:pic>
      <p:sp>
        <p:nvSpPr>
          <p:cNvPr id="24" name="CuadroTexto 23">
            <a:extLst>
              <a:ext uri="{FF2B5EF4-FFF2-40B4-BE49-F238E27FC236}">
                <a16:creationId xmlns:a16="http://schemas.microsoft.com/office/drawing/2014/main" id="{00009BF3-C464-F9BA-B225-0C75343E50E4}"/>
              </a:ext>
            </a:extLst>
          </p:cNvPr>
          <p:cNvSpPr txBox="1"/>
          <p:nvPr/>
        </p:nvSpPr>
        <p:spPr>
          <a:xfrm>
            <a:off x="1117920" y="5951002"/>
            <a:ext cx="10226351" cy="461665"/>
          </a:xfrm>
          <a:prstGeom prst="rect">
            <a:avLst/>
          </a:prstGeom>
          <a:solidFill>
            <a:schemeClr val="bg1"/>
          </a:solidFill>
        </p:spPr>
        <p:txBody>
          <a:bodyPr wrap="square">
            <a:spAutoFit/>
          </a:bodyPr>
          <a:lstStyle/>
          <a:p>
            <a:pPr algn="ctr"/>
            <a:r>
              <a:rPr lang="es-ES" sz="800" b="1" dirty="0"/>
              <a:t>1</a:t>
            </a:r>
            <a:r>
              <a:rPr lang="es-ES" sz="800" dirty="0"/>
              <a:t>. García Flor, et al. Actualización en el tratamiento de la psoriasis. 2013 Boletín </a:t>
            </a:r>
            <a:r>
              <a:rPr lang="es-ES" sz="800" dirty="0" err="1"/>
              <a:t>farmateapéutico</a:t>
            </a:r>
            <a:r>
              <a:rPr lang="es-ES" sz="800" dirty="0"/>
              <a:t> de castilla la mancha </a:t>
            </a:r>
            <a:r>
              <a:rPr lang="es-ES" sz="800" dirty="0" err="1"/>
              <a:t>sescam</a:t>
            </a:r>
            <a:r>
              <a:rPr lang="es-ES" sz="800" dirty="0"/>
              <a:t>. </a:t>
            </a:r>
            <a:r>
              <a:rPr lang="es-ES" sz="800" dirty="0" err="1"/>
              <a:t>Sescam</a:t>
            </a:r>
            <a:r>
              <a:rPr lang="es-ES" sz="800" dirty="0"/>
              <a:t>. </a:t>
            </a:r>
            <a:r>
              <a:rPr lang="es-ES" sz="800" b="1" dirty="0"/>
              <a:t>2</a:t>
            </a:r>
            <a:r>
              <a:rPr lang="es-ES" sz="800" dirty="0"/>
              <a:t>. </a:t>
            </a:r>
            <a:r>
              <a:rPr lang="en-US" sz="800" dirty="0"/>
              <a:t>J M Carrascosa, et al. Practical update of the Recommendations Published by the Psoriasis Group of the Spanish Academy of Dermatology and Venereology (GPS) on the Treatment of Psoriasis with Biologic Therapy. Part 1. Concepts and General Management of Psoriasis with Biologic Therapy. </a:t>
            </a:r>
            <a:r>
              <a:rPr lang="en-US" sz="800" dirty="0" err="1"/>
              <a:t>Actas</a:t>
            </a:r>
            <a:r>
              <a:rPr lang="en-US" sz="800" dirty="0"/>
              <a:t> </a:t>
            </a:r>
            <a:r>
              <a:rPr lang="en-US" sz="800" dirty="0" err="1"/>
              <a:t>Dermosifiliogr</a:t>
            </a:r>
            <a:r>
              <a:rPr lang="en-US" sz="800" dirty="0"/>
              <a:t>. 2022 Mar;113(3):261-277. </a:t>
            </a:r>
            <a:r>
              <a:rPr lang="en-US" sz="800" dirty="0" err="1"/>
              <a:t>doi</a:t>
            </a:r>
            <a:r>
              <a:rPr lang="en-US" sz="800" dirty="0"/>
              <a:t>: 10.1016/j.ad.2021.10.003. </a:t>
            </a:r>
            <a:r>
              <a:rPr lang="en-US" sz="800" dirty="0" err="1"/>
              <a:t>Epub</a:t>
            </a:r>
            <a:r>
              <a:rPr lang="en-US" sz="800" dirty="0"/>
              <a:t> 2021 Oct 25.</a:t>
            </a:r>
          </a:p>
        </p:txBody>
      </p:sp>
      <p:sp>
        <p:nvSpPr>
          <p:cNvPr id="27" name="CuadroTexto 26">
            <a:extLst>
              <a:ext uri="{FF2B5EF4-FFF2-40B4-BE49-F238E27FC236}">
                <a16:creationId xmlns:a16="http://schemas.microsoft.com/office/drawing/2014/main" id="{6654D601-8D56-5BB4-7F97-887FA16FF5C7}"/>
              </a:ext>
            </a:extLst>
          </p:cNvPr>
          <p:cNvSpPr txBox="1"/>
          <p:nvPr/>
        </p:nvSpPr>
        <p:spPr>
          <a:xfrm>
            <a:off x="9418370" y="1952096"/>
            <a:ext cx="161925" cy="230832"/>
          </a:xfrm>
          <a:prstGeom prst="rect">
            <a:avLst/>
          </a:prstGeom>
          <a:noFill/>
        </p:spPr>
        <p:txBody>
          <a:bodyPr wrap="square" rtlCol="0">
            <a:spAutoFit/>
          </a:bodyPr>
          <a:lstStyle/>
          <a:p>
            <a:r>
              <a:rPr lang="es-ES_tradnl" sz="900" dirty="0">
                <a:solidFill>
                  <a:schemeClr val="accent1"/>
                </a:solidFill>
              </a:rPr>
              <a:t>1</a:t>
            </a:r>
            <a:endParaRPr lang="es-ES" sz="900" dirty="0">
              <a:solidFill>
                <a:schemeClr val="accent1"/>
              </a:solidFill>
            </a:endParaRPr>
          </a:p>
        </p:txBody>
      </p:sp>
      <p:sp>
        <p:nvSpPr>
          <p:cNvPr id="32" name="CuadroTexto 31">
            <a:extLst>
              <a:ext uri="{FF2B5EF4-FFF2-40B4-BE49-F238E27FC236}">
                <a16:creationId xmlns:a16="http://schemas.microsoft.com/office/drawing/2014/main" id="{07E7DAEC-D5F3-8633-AE2C-B68E7308CF3E}"/>
              </a:ext>
            </a:extLst>
          </p:cNvPr>
          <p:cNvSpPr txBox="1"/>
          <p:nvPr/>
        </p:nvSpPr>
        <p:spPr>
          <a:xfrm>
            <a:off x="2241093" y="5221320"/>
            <a:ext cx="1348705" cy="338554"/>
          </a:xfrm>
          <a:prstGeom prst="rect">
            <a:avLst/>
          </a:prstGeom>
          <a:noFill/>
        </p:spPr>
        <p:txBody>
          <a:bodyPr wrap="square">
            <a:spAutoFit/>
          </a:bodyPr>
          <a:lstStyle/>
          <a:p>
            <a:r>
              <a:rPr lang="es-ES" sz="800" dirty="0" err="1">
                <a:hlinkClick r:id="rId4"/>
              </a:rPr>
              <a:t>Treatment</a:t>
            </a:r>
            <a:r>
              <a:rPr lang="es-ES" sz="800" dirty="0">
                <a:hlinkClick r:id="rId4"/>
              </a:rPr>
              <a:t> </a:t>
            </a:r>
            <a:r>
              <a:rPr lang="es-ES" sz="800" dirty="0" err="1">
                <a:hlinkClick r:id="rId4"/>
              </a:rPr>
              <a:t>for</a:t>
            </a:r>
            <a:r>
              <a:rPr lang="es-ES" sz="800" dirty="0">
                <a:hlinkClick r:id="rId4"/>
              </a:rPr>
              <a:t> Psoriasis - Psoriasis </a:t>
            </a:r>
            <a:r>
              <a:rPr lang="es-ES" sz="800" dirty="0" err="1">
                <a:hlinkClick r:id="rId4"/>
              </a:rPr>
              <a:t>Clinics</a:t>
            </a:r>
            <a:r>
              <a:rPr lang="es-ES" sz="800" dirty="0">
                <a:hlinkClick r:id="rId4"/>
              </a:rPr>
              <a:t> Australia</a:t>
            </a:r>
            <a:endParaRPr lang="es-ES" sz="800" dirty="0"/>
          </a:p>
        </p:txBody>
      </p:sp>
      <p:sp>
        <p:nvSpPr>
          <p:cNvPr id="4" name="CuadroTexto 3">
            <a:extLst>
              <a:ext uri="{FF2B5EF4-FFF2-40B4-BE49-F238E27FC236}">
                <a16:creationId xmlns:a16="http://schemas.microsoft.com/office/drawing/2014/main" id="{22631DF1-E51D-08CE-D11D-93C274E51061}"/>
              </a:ext>
            </a:extLst>
          </p:cNvPr>
          <p:cNvSpPr txBox="1"/>
          <p:nvPr/>
        </p:nvSpPr>
        <p:spPr>
          <a:xfrm>
            <a:off x="7217016" y="5506218"/>
            <a:ext cx="4231984" cy="169277"/>
          </a:xfrm>
          <a:prstGeom prst="rect">
            <a:avLst/>
          </a:prstGeom>
          <a:solidFill>
            <a:schemeClr val="bg1"/>
          </a:solidFill>
        </p:spPr>
        <p:txBody>
          <a:bodyPr wrap="square">
            <a:spAutoFit/>
          </a:bodyPr>
          <a:lstStyle>
            <a:defPPr>
              <a:defRPr lang="es-ES"/>
            </a:defPPr>
            <a:lvl1pPr algn="ctr">
              <a:defRPr sz="900" b="1"/>
            </a:lvl1pPr>
          </a:lstStyle>
          <a:p>
            <a:r>
              <a:rPr lang="es-ES" sz="500" b="0" dirty="0"/>
              <a:t>García Flor, et al. Actualización en el tratamiento de la psoriasis. 2013 Boletín </a:t>
            </a:r>
            <a:r>
              <a:rPr lang="es-ES" sz="500" b="0" dirty="0" err="1"/>
              <a:t>farmateapéutico</a:t>
            </a:r>
            <a:r>
              <a:rPr lang="es-ES" sz="500" b="0" dirty="0"/>
              <a:t> de castilla la mancha </a:t>
            </a:r>
            <a:r>
              <a:rPr lang="es-ES" sz="500" b="0" dirty="0" err="1"/>
              <a:t>sescam</a:t>
            </a:r>
            <a:r>
              <a:rPr lang="es-ES" sz="500" b="0" dirty="0"/>
              <a:t>. </a:t>
            </a:r>
            <a:r>
              <a:rPr lang="es-ES" sz="500" b="0" dirty="0" err="1"/>
              <a:t>Sescam</a:t>
            </a:r>
            <a:endParaRPr lang="es-ES" sz="500" b="0" dirty="0"/>
          </a:p>
        </p:txBody>
      </p:sp>
      <p:sp>
        <p:nvSpPr>
          <p:cNvPr id="3" name="CuadroTexto 2">
            <a:extLst>
              <a:ext uri="{FF2B5EF4-FFF2-40B4-BE49-F238E27FC236}">
                <a16:creationId xmlns:a16="http://schemas.microsoft.com/office/drawing/2014/main" id="{7E27A012-48A6-2D1D-60EC-78274119396C}"/>
              </a:ext>
            </a:extLst>
          </p:cNvPr>
          <p:cNvSpPr txBox="1"/>
          <p:nvPr/>
        </p:nvSpPr>
        <p:spPr>
          <a:xfrm rot="16200000">
            <a:off x="11008698" y="3566837"/>
            <a:ext cx="1841500" cy="276999"/>
          </a:xfrm>
          <a:prstGeom prst="rect">
            <a:avLst/>
          </a:prstGeom>
          <a:noFill/>
        </p:spPr>
        <p:txBody>
          <a:bodyPr wrap="square">
            <a:spAutoFit/>
          </a:bodyPr>
          <a:lstStyle/>
          <a:p>
            <a:pPr algn="ctr"/>
            <a:r>
              <a:rPr lang="es-ES" sz="1200" b="0" i="0" dirty="0">
                <a:solidFill>
                  <a:schemeClr val="tx1">
                    <a:lumMod val="20000"/>
                    <a:lumOff val="80000"/>
                  </a:schemeClr>
                </a:solidFill>
                <a:effectLst/>
                <a:latin typeface="Arial" panose="020B0604020202020204" pitchFamily="34" charset="0"/>
              </a:rPr>
              <a:t>MA-ES-CRAT-2500006</a:t>
            </a:r>
            <a:endParaRPr lang="es-ES" sz="1200" dirty="0">
              <a:solidFill>
                <a:schemeClr val="tx1">
                  <a:lumMod val="20000"/>
                  <a:lumOff val="80000"/>
                </a:schemeClr>
              </a:solidFill>
            </a:endParaRPr>
          </a:p>
        </p:txBody>
      </p:sp>
    </p:spTree>
    <p:extLst>
      <p:ext uri="{BB962C8B-B14F-4D97-AF65-F5344CB8AC3E}">
        <p14:creationId xmlns:p14="http://schemas.microsoft.com/office/powerpoint/2010/main" val="806201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A4012-82D1-4848-13A9-2D6F2B6517D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0FA6A21-3C8B-A2B8-17BA-1447B392F2D0}"/>
              </a:ext>
            </a:extLst>
          </p:cNvPr>
          <p:cNvSpPr>
            <a:spLocks noGrp="1"/>
          </p:cNvSpPr>
          <p:nvPr>
            <p:ph type="title"/>
          </p:nvPr>
        </p:nvSpPr>
        <p:spPr>
          <a:xfrm>
            <a:off x="528306" y="261847"/>
            <a:ext cx="11402089" cy="760793"/>
          </a:xfrm>
        </p:spPr>
        <p:txBody>
          <a:bodyPr>
            <a:normAutofit/>
          </a:bodyPr>
          <a:lstStyle/>
          <a:p>
            <a:pPr algn="ctr"/>
            <a:r>
              <a:rPr lang="es-ES_tradnl" sz="2800" dirty="0"/>
              <a:t>Índice</a:t>
            </a:r>
            <a:endParaRPr lang="es-ES" sz="2800" dirty="0"/>
          </a:p>
        </p:txBody>
      </p:sp>
      <p:sp>
        <p:nvSpPr>
          <p:cNvPr id="3" name="CuadroTexto 2">
            <a:extLst>
              <a:ext uri="{FF2B5EF4-FFF2-40B4-BE49-F238E27FC236}">
                <a16:creationId xmlns:a16="http://schemas.microsoft.com/office/drawing/2014/main" id="{1CA15FC9-62EA-D051-C648-14B605E9531A}"/>
              </a:ext>
            </a:extLst>
          </p:cNvPr>
          <p:cNvSpPr txBox="1"/>
          <p:nvPr/>
        </p:nvSpPr>
        <p:spPr>
          <a:xfrm>
            <a:off x="691548" y="1532125"/>
            <a:ext cx="5611544" cy="4253537"/>
          </a:xfrm>
          <a:prstGeom prst="rect">
            <a:avLst/>
          </a:prstGeom>
          <a:solidFill>
            <a:schemeClr val="bg1"/>
          </a:solidFill>
        </p:spPr>
        <p:txBody>
          <a:bodyPr wrap="square" rtlCol="0">
            <a:spAutoFit/>
          </a:bodyPr>
          <a:lstStyle/>
          <a:p>
            <a:pPr marL="342900" indent="-342900">
              <a:lnSpc>
                <a:spcPct val="150000"/>
              </a:lnSpc>
              <a:buFont typeface="+mj-lt"/>
              <a:buAutoNum type="arabicPeriod"/>
            </a:pPr>
            <a:r>
              <a:rPr lang="es-ES_tradnl" sz="1400" dirty="0">
                <a:solidFill>
                  <a:schemeClr val="accent1"/>
                </a:solidFill>
              </a:rPr>
              <a:t>Psoriasis y Riesgo Cardiovascular:</a:t>
            </a:r>
          </a:p>
          <a:p>
            <a:pPr marL="800100" lvl="1" indent="-342900">
              <a:lnSpc>
                <a:spcPct val="150000"/>
              </a:lnSpc>
              <a:buFont typeface="Arial" panose="020B0604020202020204" pitchFamily="34" charset="0"/>
              <a:buChar char="•"/>
            </a:pPr>
            <a:r>
              <a:rPr lang="es-ES_tradnl" sz="1400" dirty="0">
                <a:solidFill>
                  <a:schemeClr val="accent1"/>
                </a:solidFill>
              </a:rPr>
              <a:t>¿Qué es la psoriasis?</a:t>
            </a:r>
          </a:p>
          <a:p>
            <a:pPr marL="800100" lvl="1" indent="-342900">
              <a:lnSpc>
                <a:spcPct val="150000"/>
              </a:lnSpc>
              <a:buFont typeface="Arial" panose="020B0604020202020204" pitchFamily="34" charset="0"/>
              <a:buChar char="•"/>
            </a:pPr>
            <a:r>
              <a:rPr lang="es-ES_tradnl" sz="1400" dirty="0">
                <a:solidFill>
                  <a:schemeClr val="accent1"/>
                </a:solidFill>
              </a:rPr>
              <a:t>Prevalencia de la psoriasis en España </a:t>
            </a:r>
          </a:p>
          <a:p>
            <a:pPr marL="800100" lvl="1" indent="-342900">
              <a:lnSpc>
                <a:spcPct val="150000"/>
              </a:lnSpc>
              <a:buFont typeface="Arial" panose="020B0604020202020204" pitchFamily="34" charset="0"/>
              <a:buChar char="•"/>
            </a:pPr>
            <a:r>
              <a:rPr lang="es-ES_tradnl" sz="1400" dirty="0">
                <a:solidFill>
                  <a:schemeClr val="accent1"/>
                </a:solidFill>
              </a:rPr>
              <a:t>Calidad de vida y diagnóstico precoz de la psoriasis</a:t>
            </a:r>
          </a:p>
          <a:p>
            <a:pPr marL="800100" lvl="1" indent="-342900">
              <a:lnSpc>
                <a:spcPct val="150000"/>
              </a:lnSpc>
              <a:buFont typeface="Arial" panose="020B0604020202020204" pitchFamily="34" charset="0"/>
              <a:buChar char="•"/>
            </a:pPr>
            <a:r>
              <a:rPr lang="es-ES_tradnl" sz="1400" dirty="0">
                <a:solidFill>
                  <a:schemeClr val="accent1"/>
                </a:solidFill>
              </a:rPr>
              <a:t>La psoriasis aumenta la prevalencia de </a:t>
            </a:r>
            <a:r>
              <a:rPr lang="es-ES_tradnl" sz="1400" dirty="0" err="1">
                <a:solidFill>
                  <a:schemeClr val="accent1"/>
                </a:solidFill>
              </a:rPr>
              <a:t>ECVs</a:t>
            </a:r>
            <a:endParaRPr lang="es-ES_tradnl" sz="1400" dirty="0">
              <a:solidFill>
                <a:schemeClr val="accent1"/>
              </a:solidFill>
            </a:endParaRPr>
          </a:p>
          <a:p>
            <a:pPr marL="800100" lvl="1" indent="-342900">
              <a:lnSpc>
                <a:spcPct val="150000"/>
              </a:lnSpc>
              <a:buFont typeface="Arial" panose="020B0604020202020204" pitchFamily="34" charset="0"/>
              <a:buChar char="•"/>
            </a:pPr>
            <a:r>
              <a:rPr lang="es-ES_tradnl" sz="1400" dirty="0">
                <a:solidFill>
                  <a:schemeClr val="accent1"/>
                </a:solidFill>
              </a:rPr>
              <a:t>La psoriasis está asociada a la aterosclerosis subclínica y un </a:t>
            </a:r>
            <a:r>
              <a:rPr lang="es-ES" sz="1400" dirty="0">
                <a:solidFill>
                  <a:schemeClr val="accent1"/>
                </a:solidFill>
              </a:rPr>
              <a:t>aumento en la puntuación del calcio coronario</a:t>
            </a:r>
          </a:p>
          <a:p>
            <a:pPr marL="800100" lvl="1" indent="-342900">
              <a:lnSpc>
                <a:spcPct val="150000"/>
              </a:lnSpc>
              <a:buFont typeface="Arial" panose="020B0604020202020204" pitchFamily="34" charset="0"/>
              <a:buChar char="•"/>
            </a:pPr>
            <a:r>
              <a:rPr lang="es-ES" sz="1400" dirty="0">
                <a:solidFill>
                  <a:schemeClr val="accent1"/>
                </a:solidFill>
              </a:rPr>
              <a:t>Mecanismos que aumentan el riesgo CV en la psoriasis</a:t>
            </a:r>
          </a:p>
          <a:p>
            <a:pPr marL="1257300" lvl="2" indent="-342900">
              <a:lnSpc>
                <a:spcPct val="150000"/>
              </a:lnSpc>
              <a:buFont typeface="Wingdings" panose="05000000000000000000" pitchFamily="2" charset="2"/>
              <a:buChar char="ü"/>
            </a:pPr>
            <a:r>
              <a:rPr lang="es-ES" sz="1400" dirty="0">
                <a:solidFill>
                  <a:schemeClr val="accent1"/>
                </a:solidFill>
              </a:rPr>
              <a:t>Inflamación sistémica</a:t>
            </a:r>
          </a:p>
          <a:p>
            <a:pPr marL="1257300" lvl="2" indent="-342900">
              <a:lnSpc>
                <a:spcPct val="150000"/>
              </a:lnSpc>
              <a:buFont typeface="Wingdings" panose="05000000000000000000" pitchFamily="2" charset="2"/>
              <a:buChar char="ü"/>
            </a:pPr>
            <a:r>
              <a:rPr lang="es-ES" sz="1400" dirty="0">
                <a:solidFill>
                  <a:schemeClr val="accent1"/>
                </a:solidFill>
              </a:rPr>
              <a:t>Comorbilidades</a:t>
            </a:r>
            <a:endParaRPr lang="es-ES_tradnl" sz="1400" dirty="0">
              <a:solidFill>
                <a:schemeClr val="accent1"/>
              </a:solidFill>
            </a:endParaRPr>
          </a:p>
          <a:p>
            <a:pPr marL="800100" lvl="1" indent="-342900">
              <a:lnSpc>
                <a:spcPct val="150000"/>
              </a:lnSpc>
              <a:buFont typeface="Arial" panose="020B0604020202020204" pitchFamily="34" charset="0"/>
              <a:buChar char="•"/>
            </a:pPr>
            <a:r>
              <a:rPr lang="es-ES" sz="1400" dirty="0">
                <a:solidFill>
                  <a:schemeClr val="accent1"/>
                </a:solidFill>
              </a:rPr>
              <a:t>Recomendaciones para el manejo de los factores de riesgo cardiovascular en psoriasis</a:t>
            </a:r>
          </a:p>
          <a:p>
            <a:pPr marL="800100" lvl="1" indent="-342900">
              <a:lnSpc>
                <a:spcPct val="150000"/>
              </a:lnSpc>
              <a:buFont typeface="Arial" panose="020B0604020202020204" pitchFamily="34" charset="0"/>
              <a:buChar char="•"/>
            </a:pPr>
            <a:r>
              <a:rPr lang="es-ES_tradnl" sz="1400" dirty="0">
                <a:solidFill>
                  <a:schemeClr val="accent1"/>
                </a:solidFill>
              </a:rPr>
              <a:t>Concienciación de los profesionales y el manejo integral</a:t>
            </a:r>
          </a:p>
        </p:txBody>
      </p:sp>
      <p:sp>
        <p:nvSpPr>
          <p:cNvPr id="4" name="CuadroTexto 3">
            <a:extLst>
              <a:ext uri="{FF2B5EF4-FFF2-40B4-BE49-F238E27FC236}">
                <a16:creationId xmlns:a16="http://schemas.microsoft.com/office/drawing/2014/main" id="{77D6405F-1A24-6E69-B645-E5AFECCE3F3D}"/>
              </a:ext>
            </a:extLst>
          </p:cNvPr>
          <p:cNvSpPr txBox="1"/>
          <p:nvPr/>
        </p:nvSpPr>
        <p:spPr>
          <a:xfrm>
            <a:off x="6169742" y="1532125"/>
            <a:ext cx="5344844" cy="3936142"/>
          </a:xfrm>
          <a:prstGeom prst="rect">
            <a:avLst/>
          </a:prstGeom>
          <a:solidFill>
            <a:schemeClr val="bg1"/>
          </a:solidFill>
        </p:spPr>
        <p:txBody>
          <a:bodyPr wrap="square" rtlCol="0">
            <a:spAutoFit/>
          </a:bodyPr>
          <a:lstStyle/>
          <a:p>
            <a:pPr marL="342900" indent="-342900">
              <a:lnSpc>
                <a:spcPct val="150000"/>
              </a:lnSpc>
              <a:buFont typeface="+mj-lt"/>
              <a:buAutoNum type="arabicPeriod" startAt="2"/>
            </a:pPr>
            <a:r>
              <a:rPr lang="es-ES_tradnl" sz="1400" dirty="0">
                <a:solidFill>
                  <a:schemeClr val="accent1"/>
                </a:solidFill>
              </a:rPr>
              <a:t>Caso clínico</a:t>
            </a:r>
          </a:p>
          <a:p>
            <a:pPr marL="800100" lvl="1" indent="-342900">
              <a:lnSpc>
                <a:spcPct val="150000"/>
              </a:lnSpc>
              <a:buFont typeface="Arial" panose="020B0604020202020204" pitchFamily="34" charset="0"/>
              <a:buChar char="•"/>
            </a:pPr>
            <a:r>
              <a:rPr lang="es-ES_tradnl" sz="1400" dirty="0">
                <a:solidFill>
                  <a:schemeClr val="accent1"/>
                </a:solidFill>
              </a:rPr>
              <a:t>Características del paciente</a:t>
            </a:r>
          </a:p>
          <a:p>
            <a:pPr marL="800100" lvl="1" indent="-342900">
              <a:lnSpc>
                <a:spcPct val="150000"/>
              </a:lnSpc>
              <a:buFont typeface="Arial" panose="020B0604020202020204" pitchFamily="34" charset="0"/>
              <a:buChar char="•"/>
            </a:pPr>
            <a:r>
              <a:rPr lang="es-ES_tradnl" sz="1400" dirty="0">
                <a:solidFill>
                  <a:schemeClr val="accent1"/>
                </a:solidFill>
              </a:rPr>
              <a:t>Escala Score-2</a:t>
            </a:r>
          </a:p>
          <a:p>
            <a:pPr marL="800100" lvl="1" indent="-342900">
              <a:lnSpc>
                <a:spcPct val="150000"/>
              </a:lnSpc>
              <a:buFont typeface="Arial" panose="020B0604020202020204" pitchFamily="34" charset="0"/>
              <a:buChar char="•"/>
            </a:pPr>
            <a:r>
              <a:rPr lang="es-ES_tradnl" sz="1400" dirty="0">
                <a:solidFill>
                  <a:schemeClr val="accent1"/>
                </a:solidFill>
              </a:rPr>
              <a:t>Actitud terapéutica</a:t>
            </a:r>
          </a:p>
          <a:p>
            <a:pPr marL="800100" lvl="1" indent="-342900">
              <a:lnSpc>
                <a:spcPct val="150000"/>
              </a:lnSpc>
              <a:buFont typeface="Arial" panose="020B0604020202020204" pitchFamily="34" charset="0"/>
              <a:buChar char="•"/>
            </a:pPr>
            <a:r>
              <a:rPr lang="es-ES_tradnl" sz="1400" dirty="0">
                <a:solidFill>
                  <a:schemeClr val="accent1"/>
                </a:solidFill>
              </a:rPr>
              <a:t>Justificación para el uso de la crema PAD-de CAL/BDP</a:t>
            </a:r>
          </a:p>
          <a:p>
            <a:pPr marL="1257300" lvl="2" indent="-342900">
              <a:lnSpc>
                <a:spcPct val="150000"/>
              </a:lnSpc>
              <a:buFont typeface="Wingdings" panose="05000000000000000000" pitchFamily="2" charset="2"/>
              <a:buChar char="ü"/>
            </a:pPr>
            <a:r>
              <a:rPr lang="es-ES_tradnl" sz="1200" dirty="0">
                <a:solidFill>
                  <a:schemeClr val="accent1"/>
                </a:solidFill>
              </a:rPr>
              <a:t>Mención a las guías, 1º línea de </a:t>
            </a:r>
            <a:r>
              <a:rPr lang="es-ES_tradnl" sz="1200" dirty="0" err="1">
                <a:solidFill>
                  <a:schemeClr val="accent1"/>
                </a:solidFill>
              </a:rPr>
              <a:t>tto</a:t>
            </a:r>
            <a:endParaRPr lang="es-ES_tradnl" sz="1200" dirty="0">
              <a:solidFill>
                <a:schemeClr val="accent1"/>
              </a:solidFill>
            </a:endParaRPr>
          </a:p>
          <a:p>
            <a:pPr marL="1257300" lvl="2" indent="-342900">
              <a:lnSpc>
                <a:spcPct val="150000"/>
              </a:lnSpc>
              <a:buFont typeface="Wingdings" panose="05000000000000000000" pitchFamily="2" charset="2"/>
              <a:buChar char="ü"/>
            </a:pPr>
            <a:r>
              <a:rPr lang="es-ES_tradnl" sz="1200" dirty="0">
                <a:solidFill>
                  <a:schemeClr val="accent1"/>
                </a:solidFill>
              </a:rPr>
              <a:t>Eficacia terapia combinada vs monoterapia</a:t>
            </a:r>
          </a:p>
          <a:p>
            <a:pPr marL="1257300" lvl="2" indent="-342900">
              <a:lnSpc>
                <a:spcPct val="150000"/>
              </a:lnSpc>
              <a:buFont typeface="Wingdings" panose="05000000000000000000" pitchFamily="2" charset="2"/>
              <a:buChar char="ü"/>
            </a:pPr>
            <a:r>
              <a:rPr lang="es-ES_tradnl" sz="1200" dirty="0">
                <a:solidFill>
                  <a:schemeClr val="accent1"/>
                </a:solidFill>
              </a:rPr>
              <a:t>Características diferenciadoras</a:t>
            </a:r>
          </a:p>
          <a:p>
            <a:pPr marL="1257300" lvl="2" indent="-342900">
              <a:lnSpc>
                <a:spcPct val="150000"/>
              </a:lnSpc>
              <a:buFont typeface="Wingdings" panose="05000000000000000000" pitchFamily="2" charset="2"/>
              <a:buChar char="ü"/>
            </a:pPr>
            <a:r>
              <a:rPr lang="es-ES_tradnl" sz="1200" dirty="0">
                <a:solidFill>
                  <a:schemeClr val="accent1"/>
                </a:solidFill>
              </a:rPr>
              <a:t>Estudios comparativas vs otros </a:t>
            </a:r>
            <a:r>
              <a:rPr lang="es-ES_tradnl" sz="1200" dirty="0" err="1">
                <a:solidFill>
                  <a:schemeClr val="accent1"/>
                </a:solidFill>
              </a:rPr>
              <a:t>tto</a:t>
            </a:r>
            <a:r>
              <a:rPr lang="es-ES_tradnl" sz="1200" dirty="0">
                <a:solidFill>
                  <a:schemeClr val="accent1"/>
                </a:solidFill>
              </a:rPr>
              <a:t> tópicos</a:t>
            </a:r>
            <a:endParaRPr lang="es-ES_tradnl" sz="1400" dirty="0">
              <a:solidFill>
                <a:schemeClr val="accent1"/>
              </a:solidFill>
            </a:endParaRPr>
          </a:p>
          <a:p>
            <a:pPr marL="800100" lvl="1" indent="-342900">
              <a:lnSpc>
                <a:spcPct val="150000"/>
              </a:lnSpc>
              <a:buFont typeface="Arial" panose="020B0604020202020204" pitchFamily="34" charset="0"/>
              <a:buChar char="•"/>
            </a:pPr>
            <a:r>
              <a:rPr lang="es-ES_tradnl" sz="1400" dirty="0">
                <a:solidFill>
                  <a:schemeClr val="accent1"/>
                </a:solidFill>
              </a:rPr>
              <a:t>Justificación para el uso de la rosuvastatina</a:t>
            </a:r>
          </a:p>
          <a:p>
            <a:pPr marL="1143000" lvl="2" indent="-228600">
              <a:lnSpc>
                <a:spcPct val="150000"/>
              </a:lnSpc>
              <a:buFont typeface="Wingdings" panose="05000000000000000000" pitchFamily="2" charset="2"/>
              <a:buChar char="ü"/>
            </a:pPr>
            <a:r>
              <a:rPr lang="es-ES_tradnl" sz="1200" dirty="0">
                <a:solidFill>
                  <a:schemeClr val="accent1"/>
                </a:solidFill>
              </a:rPr>
              <a:t>   Mención a las principales guías</a:t>
            </a:r>
          </a:p>
          <a:p>
            <a:pPr marL="1143000" lvl="2" indent="-228600">
              <a:lnSpc>
                <a:spcPct val="150000"/>
              </a:lnSpc>
              <a:buFont typeface="Wingdings" panose="05000000000000000000" pitchFamily="2" charset="2"/>
              <a:buChar char="ü"/>
            </a:pPr>
            <a:r>
              <a:rPr lang="es-ES_tradnl" sz="1200" dirty="0">
                <a:solidFill>
                  <a:schemeClr val="accent1"/>
                </a:solidFill>
              </a:rPr>
              <a:t>   Estudio JUPITER</a:t>
            </a:r>
          </a:p>
          <a:p>
            <a:pPr marL="1143000" lvl="2" indent="-228600">
              <a:lnSpc>
                <a:spcPct val="150000"/>
              </a:lnSpc>
              <a:buFont typeface="Wingdings" panose="05000000000000000000" pitchFamily="2" charset="2"/>
              <a:buChar char="ü"/>
            </a:pPr>
            <a:r>
              <a:rPr lang="es-ES_tradnl" sz="1200" dirty="0">
                <a:solidFill>
                  <a:schemeClr val="accent1"/>
                </a:solidFill>
              </a:rPr>
              <a:t>   Meta-análisis comparativo </a:t>
            </a:r>
            <a:r>
              <a:rPr lang="es-ES_tradnl" sz="1200" dirty="0" err="1">
                <a:solidFill>
                  <a:schemeClr val="accent1"/>
                </a:solidFill>
              </a:rPr>
              <a:t>hs</a:t>
            </a:r>
            <a:r>
              <a:rPr lang="es-ES_tradnl" sz="1200" dirty="0">
                <a:solidFill>
                  <a:schemeClr val="accent1"/>
                </a:solidFill>
              </a:rPr>
              <a:t>-CRP </a:t>
            </a:r>
            <a:r>
              <a:rPr lang="es-ES_tradnl" sz="1200" dirty="0" err="1">
                <a:solidFill>
                  <a:schemeClr val="accent1"/>
                </a:solidFill>
              </a:rPr>
              <a:t>rosu</a:t>
            </a:r>
            <a:r>
              <a:rPr lang="es-ES_tradnl" sz="1200" dirty="0">
                <a:solidFill>
                  <a:schemeClr val="accent1"/>
                </a:solidFill>
              </a:rPr>
              <a:t> vs </a:t>
            </a:r>
            <a:r>
              <a:rPr lang="es-ES_tradnl" sz="1200" dirty="0" err="1">
                <a:solidFill>
                  <a:schemeClr val="accent1"/>
                </a:solidFill>
              </a:rPr>
              <a:t>atorva</a:t>
            </a:r>
            <a:endParaRPr lang="es-ES_tradnl" sz="1200" dirty="0">
              <a:solidFill>
                <a:schemeClr val="accent1"/>
              </a:solidFill>
            </a:endParaRPr>
          </a:p>
        </p:txBody>
      </p:sp>
      <p:sp>
        <p:nvSpPr>
          <p:cNvPr id="5" name="CuadroTexto 4">
            <a:extLst>
              <a:ext uri="{FF2B5EF4-FFF2-40B4-BE49-F238E27FC236}">
                <a16:creationId xmlns:a16="http://schemas.microsoft.com/office/drawing/2014/main" id="{6D246810-E100-23AB-DE87-C1CF62C0909F}"/>
              </a:ext>
            </a:extLst>
          </p:cNvPr>
          <p:cNvSpPr txBox="1"/>
          <p:nvPr/>
        </p:nvSpPr>
        <p:spPr>
          <a:xfrm>
            <a:off x="5175250" y="6544986"/>
            <a:ext cx="1841500" cy="276999"/>
          </a:xfrm>
          <a:prstGeom prst="rect">
            <a:avLst/>
          </a:prstGeom>
          <a:noFill/>
        </p:spPr>
        <p:txBody>
          <a:bodyPr wrap="square">
            <a:spAutoFit/>
          </a:bodyPr>
          <a:lstStyle/>
          <a:p>
            <a:pPr algn="ctr"/>
            <a:r>
              <a:rPr lang="es-ES" sz="1200" b="0" i="0" dirty="0">
                <a:solidFill>
                  <a:schemeClr val="tx1">
                    <a:lumMod val="20000"/>
                    <a:lumOff val="80000"/>
                  </a:schemeClr>
                </a:solidFill>
                <a:effectLst/>
                <a:latin typeface="Arial" panose="020B0604020202020204" pitchFamily="34" charset="0"/>
              </a:rPr>
              <a:t>MA-ES-CRAT-2500006</a:t>
            </a:r>
            <a:endParaRPr lang="es-ES" sz="1200" dirty="0">
              <a:solidFill>
                <a:schemeClr val="tx1">
                  <a:lumMod val="20000"/>
                  <a:lumOff val="80000"/>
                </a:schemeClr>
              </a:solidFill>
            </a:endParaRPr>
          </a:p>
        </p:txBody>
      </p:sp>
    </p:spTree>
    <p:extLst>
      <p:ext uri="{BB962C8B-B14F-4D97-AF65-F5344CB8AC3E}">
        <p14:creationId xmlns:p14="http://schemas.microsoft.com/office/powerpoint/2010/main" val="35652311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59BE3-B622-C703-1004-5AF783346D8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E7ADBA45-1220-6515-D278-590412DB2B6B}"/>
              </a:ext>
            </a:extLst>
          </p:cNvPr>
          <p:cNvSpPr>
            <a:spLocks noGrp="1"/>
          </p:cNvSpPr>
          <p:nvPr>
            <p:ph type="title"/>
          </p:nvPr>
        </p:nvSpPr>
        <p:spPr/>
        <p:txBody>
          <a:bodyPr>
            <a:normAutofit/>
          </a:bodyPr>
          <a:lstStyle/>
          <a:p>
            <a:pPr algn="ctr"/>
            <a:r>
              <a:rPr lang="es-ES_tradnl" dirty="0"/>
              <a:t>Justificación para el uso de la c</a:t>
            </a:r>
            <a:r>
              <a:rPr lang="es-ES" dirty="0"/>
              <a:t>rema PAD de CAL/BDP</a:t>
            </a:r>
          </a:p>
        </p:txBody>
      </p:sp>
      <p:sp>
        <p:nvSpPr>
          <p:cNvPr id="9" name="Título 1">
            <a:extLst>
              <a:ext uri="{FF2B5EF4-FFF2-40B4-BE49-F238E27FC236}">
                <a16:creationId xmlns:a16="http://schemas.microsoft.com/office/drawing/2014/main" id="{7F34BE90-7409-2FB0-3F41-26467B2F475C}"/>
              </a:ext>
            </a:extLst>
          </p:cNvPr>
          <p:cNvSpPr txBox="1">
            <a:spLocks/>
          </p:cNvSpPr>
          <p:nvPr/>
        </p:nvSpPr>
        <p:spPr>
          <a:xfrm>
            <a:off x="828671" y="1113986"/>
            <a:ext cx="10525129" cy="419200"/>
          </a:xfrm>
          <a:prstGeom prst="rect">
            <a:avLst/>
          </a:prstGeom>
          <a:solidFill>
            <a:schemeClr val="accent4"/>
          </a:solidFill>
        </p:spPr>
        <p:txBody>
          <a:bodyPr vert="horz" lIns="91440" tIns="45720" rIns="91440" bIns="45720" rtlCol="0" anchor="ctr">
            <a:normAutofit fontScale="97500"/>
          </a:bodyPr>
          <a:lstStyle>
            <a:lvl1pPr algn="l" defTabSz="914377" rtl="0" eaLnBrk="1" latinLnBrk="0" hangingPunct="1">
              <a:lnSpc>
                <a:spcPct val="90000"/>
              </a:lnSpc>
              <a:spcBef>
                <a:spcPct val="0"/>
              </a:spcBef>
              <a:buNone/>
              <a:defRPr sz="2933" b="1" kern="1200" baseline="0">
                <a:solidFill>
                  <a:schemeClr val="accent1"/>
                </a:solidFill>
                <a:latin typeface="+mj-lt"/>
                <a:ea typeface="+mj-ea"/>
                <a:cs typeface="+mj-cs"/>
              </a:defRPr>
            </a:lvl1pPr>
          </a:lstStyle>
          <a:p>
            <a:pPr algn="ctr"/>
            <a:r>
              <a:rPr lang="es-ES_tradnl" sz="2400" dirty="0">
                <a:solidFill>
                  <a:schemeClr val="bg1"/>
                </a:solidFill>
              </a:rPr>
              <a:t>2. </a:t>
            </a:r>
            <a:r>
              <a:rPr lang="es-ES" sz="2400" dirty="0">
                <a:solidFill>
                  <a:schemeClr val="bg1"/>
                </a:solidFill>
              </a:rPr>
              <a:t>Mayor eficacia con tratamiento combinado vs monoterapia</a:t>
            </a:r>
            <a:endParaRPr lang="es-ES" sz="2800" dirty="0">
              <a:solidFill>
                <a:schemeClr val="bg1"/>
              </a:solidFill>
            </a:endParaRPr>
          </a:p>
        </p:txBody>
      </p:sp>
      <p:sp>
        <p:nvSpPr>
          <p:cNvPr id="24" name="CuadroTexto 23">
            <a:extLst>
              <a:ext uri="{FF2B5EF4-FFF2-40B4-BE49-F238E27FC236}">
                <a16:creationId xmlns:a16="http://schemas.microsoft.com/office/drawing/2014/main" id="{FCCE4540-807C-9B55-82EF-2E86EE25D02C}"/>
              </a:ext>
            </a:extLst>
          </p:cNvPr>
          <p:cNvSpPr txBox="1"/>
          <p:nvPr/>
        </p:nvSpPr>
        <p:spPr>
          <a:xfrm>
            <a:off x="1019171" y="6207344"/>
            <a:ext cx="10134600" cy="523220"/>
          </a:xfrm>
          <a:prstGeom prst="rect">
            <a:avLst/>
          </a:prstGeom>
          <a:solidFill>
            <a:schemeClr val="bg1"/>
          </a:solidFill>
        </p:spPr>
        <p:txBody>
          <a:bodyPr wrap="square">
            <a:spAutoFit/>
          </a:bodyPr>
          <a:lstStyle/>
          <a:p>
            <a:pPr marL="228600" indent="-228600" algn="ctr">
              <a:buAutoNum type="arabicPeriod"/>
            </a:pPr>
            <a:r>
              <a:rPr lang="es-ES" sz="700" dirty="0" err="1"/>
              <a:t>Lebwohl</a:t>
            </a:r>
            <a:r>
              <a:rPr lang="es-ES" sz="700" dirty="0"/>
              <a:t> M, et al, </a:t>
            </a:r>
            <a:r>
              <a:rPr lang="es-ES" sz="700" dirty="0" err="1"/>
              <a:t>Fixed</a:t>
            </a:r>
            <a:r>
              <a:rPr lang="es-ES" sz="700" dirty="0"/>
              <a:t> </a:t>
            </a:r>
            <a:r>
              <a:rPr lang="es-ES" sz="700" dirty="0" err="1"/>
              <a:t>Combination</a:t>
            </a:r>
            <a:r>
              <a:rPr lang="es-ES" sz="700" dirty="0"/>
              <a:t> Aerosol </a:t>
            </a:r>
            <a:r>
              <a:rPr lang="es-ES" sz="700" dirty="0" err="1"/>
              <a:t>Foam</a:t>
            </a:r>
            <a:r>
              <a:rPr lang="es-ES" sz="700" dirty="0"/>
              <a:t> </a:t>
            </a:r>
            <a:r>
              <a:rPr lang="es-ES" sz="700" dirty="0" err="1"/>
              <a:t>Calcipotriene</a:t>
            </a:r>
            <a:r>
              <a:rPr lang="es-ES" sz="700" dirty="0"/>
              <a:t> 0.005% (Cal) Plus </a:t>
            </a:r>
            <a:r>
              <a:rPr lang="es-ES" sz="700" dirty="0" err="1"/>
              <a:t>Betamethasone</a:t>
            </a:r>
            <a:r>
              <a:rPr lang="es-ES" sz="700" dirty="0"/>
              <a:t> </a:t>
            </a:r>
            <a:r>
              <a:rPr lang="es-ES" sz="700" dirty="0" err="1"/>
              <a:t>Dipropionate</a:t>
            </a:r>
            <a:r>
              <a:rPr lang="es-ES" sz="700" dirty="0"/>
              <a:t> 0.064% (BD) </a:t>
            </a:r>
            <a:r>
              <a:rPr lang="es-ES" sz="700" dirty="0" err="1"/>
              <a:t>is</a:t>
            </a:r>
            <a:r>
              <a:rPr lang="es-ES" sz="700" dirty="0"/>
              <a:t> More </a:t>
            </a:r>
            <a:r>
              <a:rPr lang="es-ES" sz="700" dirty="0" err="1"/>
              <a:t>Efficacious</a:t>
            </a:r>
            <a:r>
              <a:rPr lang="es-ES" sz="700" dirty="0"/>
              <a:t> </a:t>
            </a:r>
            <a:r>
              <a:rPr lang="es-ES" sz="700" dirty="0" err="1"/>
              <a:t>than</a:t>
            </a:r>
            <a:r>
              <a:rPr lang="es-ES" sz="700" dirty="0"/>
              <a:t> Cal </a:t>
            </a:r>
            <a:r>
              <a:rPr lang="es-ES" sz="700" dirty="0" err="1"/>
              <a:t>or</a:t>
            </a:r>
            <a:r>
              <a:rPr lang="es-ES" sz="700" dirty="0"/>
              <a:t> BD Aerosol </a:t>
            </a:r>
            <a:r>
              <a:rPr lang="es-ES" sz="700" dirty="0" err="1"/>
              <a:t>Foam</a:t>
            </a:r>
            <a:r>
              <a:rPr lang="es-ES" sz="700" dirty="0"/>
              <a:t> Alone </a:t>
            </a:r>
            <a:r>
              <a:rPr lang="es-ES" sz="700" dirty="0" err="1"/>
              <a:t>for</a:t>
            </a:r>
            <a:r>
              <a:rPr lang="es-ES" sz="700" dirty="0"/>
              <a:t> Psoriasis </a:t>
            </a:r>
            <a:r>
              <a:rPr lang="es-ES" sz="700" dirty="0" err="1"/>
              <a:t>Vulgaris</a:t>
            </a:r>
            <a:r>
              <a:rPr lang="es-ES" sz="700" dirty="0"/>
              <a:t>: A </a:t>
            </a:r>
            <a:r>
              <a:rPr lang="es-ES" sz="700" dirty="0" err="1"/>
              <a:t>Randomized</a:t>
            </a:r>
            <a:r>
              <a:rPr lang="es-ES" sz="700" dirty="0"/>
              <a:t>, </a:t>
            </a:r>
            <a:r>
              <a:rPr lang="es-ES" sz="700" dirty="0" err="1"/>
              <a:t>Double-blind</a:t>
            </a:r>
            <a:r>
              <a:rPr lang="es-ES" sz="700" dirty="0"/>
              <a:t>, </a:t>
            </a:r>
            <a:r>
              <a:rPr lang="es-ES" sz="700" dirty="0" err="1"/>
              <a:t>Multicenter</a:t>
            </a:r>
            <a:r>
              <a:rPr lang="es-ES" sz="700" dirty="0"/>
              <a:t>, </a:t>
            </a:r>
            <a:r>
              <a:rPr lang="es-ES" sz="700" dirty="0" err="1"/>
              <a:t>Three-arm</a:t>
            </a:r>
            <a:r>
              <a:rPr lang="es-ES" sz="700" dirty="0"/>
              <a:t>, </a:t>
            </a:r>
            <a:r>
              <a:rPr lang="es-ES" sz="700" dirty="0" err="1"/>
              <a:t>Phase</a:t>
            </a:r>
            <a:r>
              <a:rPr lang="es-ES" sz="700" dirty="0"/>
              <a:t> 2 </a:t>
            </a:r>
            <a:r>
              <a:rPr lang="es-ES" sz="700" dirty="0" err="1"/>
              <a:t>Study</a:t>
            </a:r>
            <a:r>
              <a:rPr lang="es-ES" sz="700" dirty="0"/>
              <a:t>. J Clin </a:t>
            </a:r>
            <a:r>
              <a:rPr lang="es-ES" sz="700" dirty="0" err="1"/>
              <a:t>Aesthet</a:t>
            </a:r>
            <a:r>
              <a:rPr lang="es-ES" sz="700" dirty="0"/>
              <a:t> </a:t>
            </a:r>
            <a:r>
              <a:rPr lang="es-ES" sz="700" dirty="0" err="1"/>
              <a:t>Dermatol</a:t>
            </a:r>
            <a:r>
              <a:rPr lang="es-ES" sz="700" dirty="0"/>
              <a:t>. 2016 Feb;9(2):34-41. </a:t>
            </a:r>
            <a:r>
              <a:rPr lang="es-ES" sz="700" dirty="0" err="1"/>
              <a:t>Epub</a:t>
            </a:r>
            <a:r>
              <a:rPr lang="es-ES" sz="700" dirty="0"/>
              <a:t> 2016 Feb 1. </a:t>
            </a:r>
            <a:r>
              <a:rPr lang="es-ES" sz="700" b="1" dirty="0"/>
              <a:t>2</a:t>
            </a:r>
            <a:r>
              <a:rPr lang="es-ES" sz="700" dirty="0"/>
              <a:t>. </a:t>
            </a:r>
            <a:r>
              <a:rPr lang="en-US" sz="700" dirty="0"/>
              <a:t>Papp KA, et al. Early onset of action and efficacy of a combination of calcipotriene and betamethasone dipropionate in the treatment of psoriasis. J Am </a:t>
            </a:r>
            <a:r>
              <a:rPr lang="en-US" sz="700" dirty="0" err="1"/>
              <a:t>Acad</a:t>
            </a:r>
            <a:r>
              <a:rPr lang="en-US" sz="700" dirty="0"/>
              <a:t> Dermatol. 2003 Jan;48(1):48-54. </a:t>
            </a:r>
            <a:r>
              <a:rPr lang="en-US" sz="700" b="1" dirty="0"/>
              <a:t>3</a:t>
            </a:r>
            <a:r>
              <a:rPr lang="en-US" sz="700" dirty="0"/>
              <a:t>. Singh H, et al. Comparison of efficacy of calcipotriol and betamethasone combination with betamethasone alone in plaque </a:t>
            </a:r>
            <a:r>
              <a:rPr lang="en-US" sz="700" dirty="0" err="1"/>
              <a:t>psoriasis.Natl</a:t>
            </a:r>
            <a:r>
              <a:rPr lang="en-US" sz="700" dirty="0"/>
              <a:t> J </a:t>
            </a:r>
            <a:r>
              <a:rPr lang="en-US" sz="700" dirty="0" err="1"/>
              <a:t>Physiol</a:t>
            </a:r>
            <a:r>
              <a:rPr lang="en-US" sz="700" dirty="0"/>
              <a:t> Pharm </a:t>
            </a:r>
            <a:r>
              <a:rPr lang="en-US" sz="700" dirty="0" err="1"/>
              <a:t>Pharmacol</a:t>
            </a:r>
            <a:r>
              <a:rPr lang="en-US" sz="700" dirty="0"/>
              <a:t>. 2017;7(1):99-102. </a:t>
            </a:r>
            <a:r>
              <a:rPr lang="en-US" sz="700" b="1" dirty="0"/>
              <a:t>4</a:t>
            </a:r>
            <a:r>
              <a:rPr lang="en-US" sz="700" dirty="0"/>
              <a:t>. Lui H, et al. Once daily application of a combination of calcipotriol and betamethasone dipropionate (</a:t>
            </a:r>
            <a:r>
              <a:rPr lang="en-US" sz="700" dirty="0" err="1"/>
              <a:t>Dovobet</a:t>
            </a:r>
            <a:r>
              <a:rPr lang="en-US" sz="700" dirty="0"/>
              <a:t>, </a:t>
            </a:r>
            <a:r>
              <a:rPr lang="en-US" sz="700" dirty="0" err="1"/>
              <a:t>Daivobet</a:t>
            </a:r>
            <a:r>
              <a:rPr lang="en-US" sz="700" dirty="0"/>
              <a:t>) </a:t>
            </a:r>
            <a:r>
              <a:rPr lang="en-US" sz="700" dirty="0" err="1"/>
              <a:t>fo</a:t>
            </a:r>
            <a:r>
              <a:rPr lang="en-US" sz="700" dirty="0"/>
              <a:t> the treatment of psoriasis. Skin Ther Lett. 003;8(Suppl 1).</a:t>
            </a:r>
          </a:p>
        </p:txBody>
      </p:sp>
      <p:pic>
        <p:nvPicPr>
          <p:cNvPr id="7" name="Imagen 6">
            <a:extLst>
              <a:ext uri="{FF2B5EF4-FFF2-40B4-BE49-F238E27FC236}">
                <a16:creationId xmlns:a16="http://schemas.microsoft.com/office/drawing/2014/main" id="{4098ACB5-099C-CC8E-DD14-A2C0518D1F5E}"/>
              </a:ext>
            </a:extLst>
          </p:cNvPr>
          <p:cNvPicPr>
            <a:picLocks noChangeAspect="1"/>
          </p:cNvPicPr>
          <p:nvPr/>
        </p:nvPicPr>
        <p:blipFill>
          <a:blip r:embed="rId2"/>
          <a:stretch>
            <a:fillRect/>
          </a:stretch>
        </p:blipFill>
        <p:spPr>
          <a:xfrm>
            <a:off x="1520917" y="2388469"/>
            <a:ext cx="3925792" cy="1985667"/>
          </a:xfrm>
          <a:prstGeom prst="rect">
            <a:avLst/>
          </a:prstGeom>
        </p:spPr>
      </p:pic>
      <p:pic>
        <p:nvPicPr>
          <p:cNvPr id="10" name="Imagen 9">
            <a:extLst>
              <a:ext uri="{FF2B5EF4-FFF2-40B4-BE49-F238E27FC236}">
                <a16:creationId xmlns:a16="http://schemas.microsoft.com/office/drawing/2014/main" id="{CE084C5B-2DE6-4DBF-7CDB-894487AE7E4B}"/>
              </a:ext>
            </a:extLst>
          </p:cNvPr>
          <p:cNvPicPr>
            <a:picLocks noChangeAspect="1"/>
          </p:cNvPicPr>
          <p:nvPr/>
        </p:nvPicPr>
        <p:blipFill>
          <a:blip r:embed="rId3"/>
          <a:stretch>
            <a:fillRect/>
          </a:stretch>
        </p:blipFill>
        <p:spPr>
          <a:xfrm>
            <a:off x="6502460" y="2345983"/>
            <a:ext cx="4124007" cy="2049489"/>
          </a:xfrm>
          <a:prstGeom prst="rect">
            <a:avLst/>
          </a:prstGeom>
        </p:spPr>
      </p:pic>
      <p:sp>
        <p:nvSpPr>
          <p:cNvPr id="12" name="CuadroTexto 11">
            <a:extLst>
              <a:ext uri="{FF2B5EF4-FFF2-40B4-BE49-F238E27FC236}">
                <a16:creationId xmlns:a16="http://schemas.microsoft.com/office/drawing/2014/main" id="{74C4781D-D94C-64BE-7E19-792253A439EE}"/>
              </a:ext>
            </a:extLst>
          </p:cNvPr>
          <p:cNvSpPr txBox="1"/>
          <p:nvPr/>
        </p:nvSpPr>
        <p:spPr>
          <a:xfrm>
            <a:off x="6410327" y="1729995"/>
            <a:ext cx="4308272" cy="461665"/>
          </a:xfrm>
          <a:prstGeom prst="rect">
            <a:avLst/>
          </a:prstGeom>
          <a:noFill/>
        </p:spPr>
        <p:txBody>
          <a:bodyPr wrap="square">
            <a:spAutoFit/>
          </a:bodyPr>
          <a:lstStyle>
            <a:defPPr>
              <a:defRPr lang="es-ES"/>
            </a:defPPr>
            <a:lvl1pPr algn="ctr">
              <a:defRPr sz="1300" b="1">
                <a:solidFill>
                  <a:schemeClr val="tx1">
                    <a:lumMod val="50000"/>
                  </a:schemeClr>
                </a:solidFill>
              </a:defRPr>
            </a:lvl1pPr>
          </a:lstStyle>
          <a:p>
            <a:r>
              <a:rPr lang="es-ES" sz="1200" dirty="0"/>
              <a:t>El éxito del tratamiento según la evaluación reportada por los pacientes en la semana 1 y 4</a:t>
            </a:r>
            <a:r>
              <a:rPr lang="es-ES" sz="1200" baseline="30000" dirty="0"/>
              <a:t>1</a:t>
            </a:r>
          </a:p>
        </p:txBody>
      </p:sp>
      <p:sp>
        <p:nvSpPr>
          <p:cNvPr id="14" name="CuadroTexto 13">
            <a:extLst>
              <a:ext uri="{FF2B5EF4-FFF2-40B4-BE49-F238E27FC236}">
                <a16:creationId xmlns:a16="http://schemas.microsoft.com/office/drawing/2014/main" id="{00B6827F-D49B-DC77-44CF-F642846885E1}"/>
              </a:ext>
            </a:extLst>
          </p:cNvPr>
          <p:cNvSpPr txBox="1"/>
          <p:nvPr/>
        </p:nvSpPr>
        <p:spPr>
          <a:xfrm>
            <a:off x="1329677" y="1729995"/>
            <a:ext cx="4308272" cy="461665"/>
          </a:xfrm>
          <a:prstGeom prst="rect">
            <a:avLst/>
          </a:prstGeom>
          <a:noFill/>
        </p:spPr>
        <p:txBody>
          <a:bodyPr wrap="square">
            <a:spAutoFit/>
          </a:bodyPr>
          <a:lstStyle>
            <a:defPPr>
              <a:defRPr lang="es-ES"/>
            </a:defPPr>
            <a:lvl1pPr algn="ctr">
              <a:defRPr sz="1200" b="1">
                <a:solidFill>
                  <a:schemeClr val="tx1">
                    <a:lumMod val="50000"/>
                  </a:schemeClr>
                </a:solidFill>
              </a:defRPr>
            </a:lvl1pPr>
          </a:lstStyle>
          <a:p>
            <a:r>
              <a:rPr lang="es-ES" dirty="0"/>
              <a:t>Puntuaciones medias del Índice de Severidad del Área de Psoriasis (PASI) en el inicio, semana 1 y 4</a:t>
            </a:r>
            <a:r>
              <a:rPr lang="es-ES" baseline="30000" dirty="0"/>
              <a:t>1</a:t>
            </a:r>
            <a:endParaRPr lang="es-ES" dirty="0"/>
          </a:p>
        </p:txBody>
      </p:sp>
      <p:sp>
        <p:nvSpPr>
          <p:cNvPr id="18" name="CuadroTexto 17">
            <a:extLst>
              <a:ext uri="{FF2B5EF4-FFF2-40B4-BE49-F238E27FC236}">
                <a16:creationId xmlns:a16="http://schemas.microsoft.com/office/drawing/2014/main" id="{BE232207-B9AF-74BD-D3A9-339A0D9F29FF}"/>
              </a:ext>
            </a:extLst>
          </p:cNvPr>
          <p:cNvSpPr txBox="1"/>
          <p:nvPr/>
        </p:nvSpPr>
        <p:spPr>
          <a:xfrm>
            <a:off x="1186258" y="4816976"/>
            <a:ext cx="4595110" cy="646331"/>
          </a:xfrm>
          <a:prstGeom prst="rect">
            <a:avLst/>
          </a:prstGeom>
          <a:solidFill>
            <a:schemeClr val="bg1"/>
          </a:solidFill>
        </p:spPr>
        <p:txBody>
          <a:bodyPr wrap="square">
            <a:spAutoFit/>
          </a:bodyPr>
          <a:lstStyle>
            <a:defPPr>
              <a:defRPr lang="es-ES"/>
            </a:defPPr>
            <a:lvl1pPr algn="just">
              <a:defRPr sz="1400">
                <a:solidFill>
                  <a:schemeClr val="accent1"/>
                </a:solidFill>
              </a:defRPr>
            </a:lvl1pPr>
          </a:lstStyle>
          <a:p>
            <a:r>
              <a:rPr lang="es-ES" sz="1200" dirty="0"/>
              <a:t>En este estudio, la combinación Cal/BD fue significativamente más efectiva que el Cal o BD en monoterapia para la psoriasis, proporcionando mayores mejoras en el PASI</a:t>
            </a:r>
            <a:r>
              <a:rPr lang="es-ES" sz="1200" baseline="30000" dirty="0"/>
              <a:t>1</a:t>
            </a:r>
            <a:r>
              <a:rPr lang="es-ES" sz="1200" dirty="0"/>
              <a:t>.</a:t>
            </a:r>
          </a:p>
        </p:txBody>
      </p:sp>
      <p:sp>
        <p:nvSpPr>
          <p:cNvPr id="20" name="CuadroTexto 19">
            <a:extLst>
              <a:ext uri="{FF2B5EF4-FFF2-40B4-BE49-F238E27FC236}">
                <a16:creationId xmlns:a16="http://schemas.microsoft.com/office/drawing/2014/main" id="{800C7B71-D376-C89C-9C8E-ACFA1DAEB8CB}"/>
              </a:ext>
            </a:extLst>
          </p:cNvPr>
          <p:cNvSpPr txBox="1"/>
          <p:nvPr/>
        </p:nvSpPr>
        <p:spPr>
          <a:xfrm>
            <a:off x="6187528" y="4816976"/>
            <a:ext cx="4753870" cy="646331"/>
          </a:xfrm>
          <a:prstGeom prst="rect">
            <a:avLst/>
          </a:prstGeom>
          <a:noFill/>
        </p:spPr>
        <p:txBody>
          <a:bodyPr wrap="square">
            <a:spAutoFit/>
          </a:bodyPr>
          <a:lstStyle>
            <a:defPPr>
              <a:defRPr lang="es-ES"/>
            </a:defPPr>
            <a:lvl1pPr algn="just">
              <a:defRPr sz="1400">
                <a:solidFill>
                  <a:schemeClr val="accent1"/>
                </a:solidFill>
              </a:defRPr>
            </a:lvl1pPr>
          </a:lstStyle>
          <a:p>
            <a:r>
              <a:rPr lang="es-ES" sz="1200" dirty="0"/>
              <a:t>Evaluaciones de eficacia y alivio del picor realizadas por los pacientes mostraron que la combinación Cal/BD proporcionó más éxito en el tratamiento (45%) que la monoterapia</a:t>
            </a:r>
            <a:r>
              <a:rPr lang="es-ES" sz="1200" baseline="30000" dirty="0"/>
              <a:t>1</a:t>
            </a:r>
            <a:r>
              <a:rPr lang="es-ES" sz="1200" dirty="0"/>
              <a:t>. </a:t>
            </a:r>
          </a:p>
        </p:txBody>
      </p:sp>
      <p:sp>
        <p:nvSpPr>
          <p:cNvPr id="25" name="CuadroTexto 24">
            <a:extLst>
              <a:ext uri="{FF2B5EF4-FFF2-40B4-BE49-F238E27FC236}">
                <a16:creationId xmlns:a16="http://schemas.microsoft.com/office/drawing/2014/main" id="{294C8AF7-C296-2314-F636-027C8362BD16}"/>
              </a:ext>
            </a:extLst>
          </p:cNvPr>
          <p:cNvSpPr txBox="1"/>
          <p:nvPr/>
        </p:nvSpPr>
        <p:spPr>
          <a:xfrm>
            <a:off x="2067763" y="4402371"/>
            <a:ext cx="2832100" cy="215444"/>
          </a:xfrm>
          <a:prstGeom prst="rect">
            <a:avLst/>
          </a:prstGeom>
          <a:noFill/>
        </p:spPr>
        <p:txBody>
          <a:bodyPr wrap="square">
            <a:spAutoFit/>
          </a:bodyPr>
          <a:lstStyle/>
          <a:p>
            <a:pPr algn="ctr"/>
            <a:r>
              <a:rPr lang="es-ES" sz="800" dirty="0" err="1"/>
              <a:t>Study</a:t>
            </a:r>
            <a:r>
              <a:rPr lang="es-ES" sz="800" dirty="0"/>
              <a:t>. J Clin </a:t>
            </a:r>
            <a:r>
              <a:rPr lang="es-ES" sz="800" dirty="0" err="1"/>
              <a:t>Aesthet</a:t>
            </a:r>
            <a:r>
              <a:rPr lang="es-ES" sz="800" dirty="0"/>
              <a:t> </a:t>
            </a:r>
            <a:r>
              <a:rPr lang="es-ES" sz="800" dirty="0" err="1"/>
              <a:t>Dermatol</a:t>
            </a:r>
            <a:r>
              <a:rPr lang="es-ES" sz="800" dirty="0"/>
              <a:t>. 2016 </a:t>
            </a:r>
          </a:p>
        </p:txBody>
      </p:sp>
      <p:sp>
        <p:nvSpPr>
          <p:cNvPr id="26" name="CuadroTexto 25">
            <a:extLst>
              <a:ext uri="{FF2B5EF4-FFF2-40B4-BE49-F238E27FC236}">
                <a16:creationId xmlns:a16="http://schemas.microsoft.com/office/drawing/2014/main" id="{0403EF20-2C39-1E97-ADB8-3E636817C73B}"/>
              </a:ext>
            </a:extLst>
          </p:cNvPr>
          <p:cNvSpPr txBox="1"/>
          <p:nvPr/>
        </p:nvSpPr>
        <p:spPr>
          <a:xfrm>
            <a:off x="7148413" y="4399401"/>
            <a:ext cx="2832100" cy="215444"/>
          </a:xfrm>
          <a:prstGeom prst="rect">
            <a:avLst/>
          </a:prstGeom>
          <a:noFill/>
        </p:spPr>
        <p:txBody>
          <a:bodyPr wrap="square">
            <a:spAutoFit/>
          </a:bodyPr>
          <a:lstStyle/>
          <a:p>
            <a:pPr algn="ctr"/>
            <a:r>
              <a:rPr lang="es-ES" sz="800" dirty="0" err="1"/>
              <a:t>Study</a:t>
            </a:r>
            <a:r>
              <a:rPr lang="es-ES" sz="800" dirty="0"/>
              <a:t>. J Clin </a:t>
            </a:r>
            <a:r>
              <a:rPr lang="es-ES" sz="800" dirty="0" err="1"/>
              <a:t>Aesthet</a:t>
            </a:r>
            <a:r>
              <a:rPr lang="es-ES" sz="800" dirty="0"/>
              <a:t> </a:t>
            </a:r>
            <a:r>
              <a:rPr lang="es-ES" sz="800" dirty="0" err="1"/>
              <a:t>Dermatol</a:t>
            </a:r>
            <a:r>
              <a:rPr lang="es-ES" sz="800" dirty="0"/>
              <a:t>. 2016 </a:t>
            </a:r>
          </a:p>
        </p:txBody>
      </p:sp>
      <p:sp>
        <p:nvSpPr>
          <p:cNvPr id="28" name="CuadroTexto 27">
            <a:extLst>
              <a:ext uri="{FF2B5EF4-FFF2-40B4-BE49-F238E27FC236}">
                <a16:creationId xmlns:a16="http://schemas.microsoft.com/office/drawing/2014/main" id="{D86C211C-AB4C-F812-095C-5F1044B5D586}"/>
              </a:ext>
            </a:extLst>
          </p:cNvPr>
          <p:cNvSpPr txBox="1"/>
          <p:nvPr/>
        </p:nvSpPr>
        <p:spPr>
          <a:xfrm>
            <a:off x="1186258" y="5575918"/>
            <a:ext cx="9866095" cy="461665"/>
          </a:xfrm>
          <a:prstGeom prst="rect">
            <a:avLst/>
          </a:prstGeom>
          <a:solidFill>
            <a:schemeClr val="bg1"/>
          </a:solidFill>
        </p:spPr>
        <p:txBody>
          <a:bodyPr wrap="square">
            <a:spAutoFit/>
          </a:bodyPr>
          <a:lstStyle>
            <a:defPPr>
              <a:defRPr lang="es-ES"/>
            </a:defPPr>
            <a:lvl1pPr algn="just">
              <a:defRPr sz="1400">
                <a:solidFill>
                  <a:schemeClr val="accent1"/>
                </a:solidFill>
              </a:defRPr>
            </a:lvl1pPr>
          </a:lstStyle>
          <a:p>
            <a:pPr algn="ctr"/>
            <a:r>
              <a:rPr lang="es-ES" sz="1200" dirty="0"/>
              <a:t>Además, el beneficio de tratamiento combinado Cal/BD está demostrado en otros estudios que describen inicio de acción más rápida</a:t>
            </a:r>
            <a:r>
              <a:rPr lang="es-ES" sz="1200" baseline="30000" dirty="0"/>
              <a:t>2</a:t>
            </a:r>
            <a:r>
              <a:rPr lang="es-ES" sz="1200" dirty="0"/>
              <a:t> y mejor respuesta clínica</a:t>
            </a:r>
            <a:r>
              <a:rPr lang="es-ES" sz="1200" baseline="30000" dirty="0"/>
              <a:t>3</a:t>
            </a:r>
            <a:r>
              <a:rPr lang="es-ES" sz="1200" dirty="0"/>
              <a:t> y adherencia</a:t>
            </a:r>
            <a:r>
              <a:rPr lang="es-ES" sz="1200" baseline="30000" dirty="0"/>
              <a:t>4 </a:t>
            </a:r>
            <a:r>
              <a:rPr lang="es-ES" sz="1200" dirty="0"/>
              <a:t>en comparación con la monoterapia.</a:t>
            </a:r>
          </a:p>
        </p:txBody>
      </p:sp>
      <p:sp>
        <p:nvSpPr>
          <p:cNvPr id="3" name="CuadroTexto 2">
            <a:extLst>
              <a:ext uri="{FF2B5EF4-FFF2-40B4-BE49-F238E27FC236}">
                <a16:creationId xmlns:a16="http://schemas.microsoft.com/office/drawing/2014/main" id="{2EFE9E2B-FE5F-BDBB-17FB-D686882E5C86}"/>
              </a:ext>
            </a:extLst>
          </p:cNvPr>
          <p:cNvSpPr txBox="1"/>
          <p:nvPr/>
        </p:nvSpPr>
        <p:spPr>
          <a:xfrm rot="16200000">
            <a:off x="11008698" y="3566837"/>
            <a:ext cx="1841500" cy="276999"/>
          </a:xfrm>
          <a:prstGeom prst="rect">
            <a:avLst/>
          </a:prstGeom>
          <a:noFill/>
        </p:spPr>
        <p:txBody>
          <a:bodyPr wrap="square">
            <a:spAutoFit/>
          </a:bodyPr>
          <a:lstStyle/>
          <a:p>
            <a:pPr algn="ctr"/>
            <a:r>
              <a:rPr lang="es-ES" sz="1200" b="0" i="0" dirty="0">
                <a:solidFill>
                  <a:schemeClr val="tx1">
                    <a:lumMod val="20000"/>
                    <a:lumOff val="80000"/>
                  </a:schemeClr>
                </a:solidFill>
                <a:effectLst/>
                <a:latin typeface="Arial" panose="020B0604020202020204" pitchFamily="34" charset="0"/>
              </a:rPr>
              <a:t>MA-ES-CRAT-2500006</a:t>
            </a:r>
            <a:endParaRPr lang="es-ES" sz="1200" dirty="0">
              <a:solidFill>
                <a:schemeClr val="tx1">
                  <a:lumMod val="20000"/>
                  <a:lumOff val="80000"/>
                </a:schemeClr>
              </a:solidFill>
            </a:endParaRPr>
          </a:p>
        </p:txBody>
      </p:sp>
    </p:spTree>
    <p:extLst>
      <p:ext uri="{BB962C8B-B14F-4D97-AF65-F5344CB8AC3E}">
        <p14:creationId xmlns:p14="http://schemas.microsoft.com/office/powerpoint/2010/main" val="15690908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E27A7-67AC-108D-9D45-261D7C3AC9D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567C7A9-5C21-0E78-B485-1E256BA34816}"/>
              </a:ext>
            </a:extLst>
          </p:cNvPr>
          <p:cNvSpPr>
            <a:spLocks noGrp="1"/>
          </p:cNvSpPr>
          <p:nvPr>
            <p:ph type="title"/>
          </p:nvPr>
        </p:nvSpPr>
        <p:spPr/>
        <p:txBody>
          <a:bodyPr>
            <a:normAutofit/>
          </a:bodyPr>
          <a:lstStyle/>
          <a:p>
            <a:pPr algn="ctr"/>
            <a:r>
              <a:rPr lang="es-ES_tradnl" dirty="0"/>
              <a:t>Justificación para el uso de </a:t>
            </a:r>
            <a:r>
              <a:rPr lang="es-ES" dirty="0"/>
              <a:t>la crema PAD de CAL/BDP</a:t>
            </a:r>
          </a:p>
        </p:txBody>
      </p:sp>
      <p:sp>
        <p:nvSpPr>
          <p:cNvPr id="9" name="Título 1">
            <a:extLst>
              <a:ext uri="{FF2B5EF4-FFF2-40B4-BE49-F238E27FC236}">
                <a16:creationId xmlns:a16="http://schemas.microsoft.com/office/drawing/2014/main" id="{4581B752-B23B-53C8-CE34-4C70A7B01F33}"/>
              </a:ext>
            </a:extLst>
          </p:cNvPr>
          <p:cNvSpPr txBox="1">
            <a:spLocks/>
          </p:cNvSpPr>
          <p:nvPr/>
        </p:nvSpPr>
        <p:spPr>
          <a:xfrm>
            <a:off x="828671" y="1113986"/>
            <a:ext cx="10525129" cy="419200"/>
          </a:xfrm>
          <a:prstGeom prst="rect">
            <a:avLst/>
          </a:prstGeom>
          <a:solidFill>
            <a:schemeClr val="accent4"/>
          </a:solidFill>
        </p:spPr>
        <p:txBody>
          <a:bodyPr vert="horz" lIns="91440" tIns="45720" rIns="91440" bIns="45720" rtlCol="0" anchor="ctr">
            <a:normAutofit fontScale="97500"/>
          </a:bodyPr>
          <a:lstStyle>
            <a:lvl1pPr algn="l" defTabSz="914377" rtl="0" eaLnBrk="1" latinLnBrk="0" hangingPunct="1">
              <a:lnSpc>
                <a:spcPct val="90000"/>
              </a:lnSpc>
              <a:spcBef>
                <a:spcPct val="0"/>
              </a:spcBef>
              <a:buNone/>
              <a:defRPr sz="2933" b="1" kern="1200" baseline="0">
                <a:solidFill>
                  <a:schemeClr val="accent1"/>
                </a:solidFill>
                <a:latin typeface="+mj-lt"/>
                <a:ea typeface="+mj-ea"/>
                <a:cs typeface="+mj-cs"/>
              </a:defRPr>
            </a:lvl1pPr>
          </a:lstStyle>
          <a:p>
            <a:pPr algn="ctr"/>
            <a:r>
              <a:rPr lang="es-ES_tradnl" sz="2300" dirty="0">
                <a:solidFill>
                  <a:schemeClr val="bg1"/>
                </a:solidFill>
              </a:rPr>
              <a:t>3. Características diferenciadoras de la </a:t>
            </a:r>
            <a:r>
              <a:rPr lang="es-ES" sz="2300" dirty="0">
                <a:solidFill>
                  <a:schemeClr val="bg1"/>
                </a:solidFill>
              </a:rPr>
              <a:t>crema PAD de CAL/BDP</a:t>
            </a:r>
          </a:p>
        </p:txBody>
      </p:sp>
      <p:pic>
        <p:nvPicPr>
          <p:cNvPr id="12" name="Imagen 11">
            <a:extLst>
              <a:ext uri="{FF2B5EF4-FFF2-40B4-BE49-F238E27FC236}">
                <a16:creationId xmlns:a16="http://schemas.microsoft.com/office/drawing/2014/main" id="{8B40EEE7-884B-25B1-5778-B4B587E33C3E}"/>
              </a:ext>
            </a:extLst>
          </p:cNvPr>
          <p:cNvPicPr>
            <a:picLocks noChangeAspect="1"/>
          </p:cNvPicPr>
          <p:nvPr/>
        </p:nvPicPr>
        <p:blipFill>
          <a:blip r:embed="rId2"/>
          <a:stretch>
            <a:fillRect/>
          </a:stretch>
        </p:blipFill>
        <p:spPr>
          <a:xfrm>
            <a:off x="7130557" y="1727182"/>
            <a:ext cx="3102472" cy="4478516"/>
          </a:xfrm>
          <a:prstGeom prst="rect">
            <a:avLst/>
          </a:prstGeom>
        </p:spPr>
      </p:pic>
      <p:sp>
        <p:nvSpPr>
          <p:cNvPr id="13" name="CuadroTexto 12">
            <a:extLst>
              <a:ext uri="{FF2B5EF4-FFF2-40B4-BE49-F238E27FC236}">
                <a16:creationId xmlns:a16="http://schemas.microsoft.com/office/drawing/2014/main" id="{53D39D1B-E719-54C1-3519-ADF494DCBD88}"/>
              </a:ext>
            </a:extLst>
          </p:cNvPr>
          <p:cNvSpPr txBox="1"/>
          <p:nvPr/>
        </p:nvSpPr>
        <p:spPr>
          <a:xfrm>
            <a:off x="1359541" y="5182106"/>
            <a:ext cx="5066659" cy="584775"/>
          </a:xfrm>
          <a:prstGeom prst="rect">
            <a:avLst/>
          </a:prstGeom>
          <a:solidFill>
            <a:schemeClr val="bg1"/>
          </a:solidFill>
        </p:spPr>
        <p:txBody>
          <a:bodyPr wrap="square">
            <a:spAutoFit/>
          </a:bodyPr>
          <a:lstStyle>
            <a:defPPr>
              <a:defRPr lang="es-ES"/>
            </a:defPPr>
            <a:lvl1pPr algn="ctr">
              <a:defRPr sz="900"/>
            </a:lvl1pPr>
          </a:lstStyle>
          <a:p>
            <a:r>
              <a:rPr lang="es-ES" sz="800" dirty="0"/>
              <a:t>1. Ficha técnica </a:t>
            </a:r>
            <a:r>
              <a:rPr lang="es-ES" sz="800" dirty="0" err="1"/>
              <a:t>Wynzora</a:t>
            </a:r>
            <a:r>
              <a:rPr lang="es-ES" sz="800" dirty="0"/>
              <a:t>: https://cima.aemps.es/cima/dochtml/ft/86088/FT_86088.html. 2. García N, et al. </a:t>
            </a:r>
            <a:r>
              <a:rPr lang="es-ES" sz="800" dirty="0" err="1"/>
              <a:t>Sensory</a:t>
            </a:r>
            <a:r>
              <a:rPr lang="es-ES" sz="800" dirty="0"/>
              <a:t> </a:t>
            </a:r>
            <a:r>
              <a:rPr lang="es-ES" sz="800" dirty="0" err="1"/>
              <a:t>properties</a:t>
            </a:r>
            <a:r>
              <a:rPr lang="es-ES" sz="800" dirty="0"/>
              <a:t> </a:t>
            </a:r>
            <a:r>
              <a:rPr lang="es-ES" sz="800" dirty="0" err="1"/>
              <a:t>analysis</a:t>
            </a:r>
            <a:r>
              <a:rPr lang="es-ES" sz="800" dirty="0"/>
              <a:t> </a:t>
            </a:r>
            <a:r>
              <a:rPr lang="es-ES" sz="800" dirty="0" err="1"/>
              <a:t>of</a:t>
            </a:r>
            <a:r>
              <a:rPr lang="es-ES" sz="800" dirty="0"/>
              <a:t> a </a:t>
            </a:r>
            <a:r>
              <a:rPr lang="es-ES" sz="800" dirty="0" err="1"/>
              <a:t>calcipotriol</a:t>
            </a:r>
            <a:r>
              <a:rPr lang="es-ES" sz="800" dirty="0"/>
              <a:t> and </a:t>
            </a:r>
            <a:r>
              <a:rPr lang="es-ES" sz="800" dirty="0" err="1"/>
              <a:t>betamethasone</a:t>
            </a:r>
            <a:r>
              <a:rPr lang="es-ES" sz="800" dirty="0"/>
              <a:t> </a:t>
            </a:r>
            <a:r>
              <a:rPr lang="es-ES" sz="800" dirty="0" err="1"/>
              <a:t>dipropionate</a:t>
            </a:r>
            <a:r>
              <a:rPr lang="es-ES" sz="800" dirty="0"/>
              <a:t> </a:t>
            </a:r>
            <a:r>
              <a:rPr lang="es-ES" sz="800" dirty="0" err="1"/>
              <a:t>cream</a:t>
            </a:r>
            <a:r>
              <a:rPr lang="es-ES" sz="800" dirty="0"/>
              <a:t> </a:t>
            </a:r>
            <a:r>
              <a:rPr lang="es-ES" sz="800" dirty="0" err="1"/>
              <a:t>vehicle</a:t>
            </a:r>
            <a:r>
              <a:rPr lang="es-ES" sz="800" dirty="0"/>
              <a:t> </a:t>
            </a:r>
            <a:r>
              <a:rPr lang="es-ES" sz="800" dirty="0" err="1"/>
              <a:t>formulated</a:t>
            </a:r>
            <a:r>
              <a:rPr lang="es-ES" sz="800" dirty="0"/>
              <a:t> </a:t>
            </a:r>
            <a:r>
              <a:rPr lang="es-ES" sz="800" dirty="0" err="1"/>
              <a:t>with</a:t>
            </a:r>
            <a:r>
              <a:rPr lang="es-ES" sz="800" dirty="0"/>
              <a:t> </a:t>
            </a:r>
            <a:r>
              <a:rPr lang="es-ES" sz="800" dirty="0" err="1"/>
              <a:t>an</a:t>
            </a:r>
            <a:r>
              <a:rPr lang="es-ES" sz="800" dirty="0"/>
              <a:t> innovative PAD </a:t>
            </a:r>
            <a:r>
              <a:rPr lang="es-ES" sz="800" dirty="0" err="1"/>
              <a:t>Technology</a:t>
            </a:r>
            <a:r>
              <a:rPr lang="es-ES" sz="800" dirty="0"/>
              <a:t> </a:t>
            </a:r>
            <a:r>
              <a:rPr lang="es-ES" sz="800" dirty="0" err="1"/>
              <a:t>for</a:t>
            </a:r>
            <a:r>
              <a:rPr lang="es-ES" sz="800" dirty="0"/>
              <a:t> </a:t>
            </a:r>
            <a:r>
              <a:rPr lang="es-ES" sz="800" dirty="0" err="1"/>
              <a:t>the</a:t>
            </a:r>
            <a:r>
              <a:rPr lang="es-ES" sz="800" dirty="0"/>
              <a:t> </a:t>
            </a:r>
            <a:r>
              <a:rPr lang="es-ES" sz="800" dirty="0" err="1"/>
              <a:t>treatment</a:t>
            </a:r>
            <a:r>
              <a:rPr lang="es-ES" sz="800" dirty="0"/>
              <a:t> </a:t>
            </a:r>
            <a:r>
              <a:rPr lang="es-ES" sz="800" dirty="0" err="1"/>
              <a:t>of</a:t>
            </a:r>
            <a:r>
              <a:rPr lang="es-ES" sz="800" dirty="0"/>
              <a:t> plaque psoriasis </a:t>
            </a:r>
            <a:r>
              <a:rPr lang="es-ES" sz="800" dirty="0" err="1"/>
              <a:t>on</a:t>
            </a:r>
            <a:r>
              <a:rPr lang="es-ES" sz="800" dirty="0"/>
              <a:t> </a:t>
            </a:r>
            <a:r>
              <a:rPr lang="es-ES" sz="800" dirty="0" err="1"/>
              <a:t>the</a:t>
            </a:r>
            <a:r>
              <a:rPr lang="es-ES" sz="800" dirty="0"/>
              <a:t> skin and </a:t>
            </a:r>
            <a:r>
              <a:rPr lang="es-ES" sz="800" dirty="0" err="1"/>
              <a:t>scalp</a:t>
            </a:r>
            <a:r>
              <a:rPr lang="es-ES" sz="800" dirty="0"/>
              <a:t>. </a:t>
            </a:r>
            <a:r>
              <a:rPr lang="es-ES" sz="800" dirty="0" err="1"/>
              <a:t>Drugs</a:t>
            </a:r>
            <a:r>
              <a:rPr lang="es-ES" sz="800" dirty="0"/>
              <a:t> </a:t>
            </a:r>
            <a:r>
              <a:rPr lang="es-ES" sz="800" dirty="0" err="1"/>
              <a:t>Context</a:t>
            </a:r>
            <a:r>
              <a:rPr lang="es-ES" sz="800" dirty="0"/>
              <a:t>. 2023 Mar 20:12:2023-2-8. </a:t>
            </a:r>
            <a:r>
              <a:rPr lang="es-ES" sz="800" dirty="0" err="1"/>
              <a:t>doi</a:t>
            </a:r>
            <a:r>
              <a:rPr lang="es-ES" sz="800" dirty="0"/>
              <a:t>: 10.7573/dic.2023-2-8. </a:t>
            </a:r>
            <a:r>
              <a:rPr lang="es-ES" sz="800" dirty="0" err="1"/>
              <a:t>eCollection</a:t>
            </a:r>
            <a:r>
              <a:rPr lang="es-ES" sz="800" dirty="0"/>
              <a:t> 2023.</a:t>
            </a:r>
          </a:p>
        </p:txBody>
      </p:sp>
      <p:sp>
        <p:nvSpPr>
          <p:cNvPr id="15" name="CuadroTexto 14">
            <a:extLst>
              <a:ext uri="{FF2B5EF4-FFF2-40B4-BE49-F238E27FC236}">
                <a16:creationId xmlns:a16="http://schemas.microsoft.com/office/drawing/2014/main" id="{CBE50FAA-24C8-7F30-12AB-A11463FC41C6}"/>
              </a:ext>
            </a:extLst>
          </p:cNvPr>
          <p:cNvSpPr txBox="1"/>
          <p:nvPr/>
        </p:nvSpPr>
        <p:spPr>
          <a:xfrm>
            <a:off x="7512599" y="6237437"/>
            <a:ext cx="2338387" cy="230832"/>
          </a:xfrm>
          <a:prstGeom prst="rect">
            <a:avLst/>
          </a:prstGeom>
          <a:noFill/>
        </p:spPr>
        <p:txBody>
          <a:bodyPr wrap="square">
            <a:spAutoFit/>
          </a:bodyPr>
          <a:lstStyle/>
          <a:p>
            <a:r>
              <a:rPr lang="pt-BR" sz="900" dirty="0" err="1"/>
              <a:t>Drugs</a:t>
            </a:r>
            <a:r>
              <a:rPr lang="pt-BR" sz="900" dirty="0"/>
              <a:t> </a:t>
            </a:r>
            <a:r>
              <a:rPr lang="pt-BR" sz="900" dirty="0" err="1"/>
              <a:t>Context</a:t>
            </a:r>
            <a:r>
              <a:rPr lang="pt-BR" sz="900" dirty="0"/>
              <a:t>. 2023 Mar 20:12:2023-2-8. </a:t>
            </a:r>
            <a:endParaRPr lang="es-ES" sz="900" dirty="0"/>
          </a:p>
        </p:txBody>
      </p:sp>
      <p:sp>
        <p:nvSpPr>
          <p:cNvPr id="16" name="CuadroTexto 15">
            <a:extLst>
              <a:ext uri="{FF2B5EF4-FFF2-40B4-BE49-F238E27FC236}">
                <a16:creationId xmlns:a16="http://schemas.microsoft.com/office/drawing/2014/main" id="{F14356BE-1454-690B-28A3-E42AE4D83543}"/>
              </a:ext>
            </a:extLst>
          </p:cNvPr>
          <p:cNvSpPr txBox="1"/>
          <p:nvPr/>
        </p:nvSpPr>
        <p:spPr>
          <a:xfrm>
            <a:off x="1471931" y="2235925"/>
            <a:ext cx="4841879" cy="610681"/>
          </a:xfrm>
          <a:prstGeom prst="rect">
            <a:avLst/>
          </a:prstGeom>
          <a:noFill/>
        </p:spPr>
        <p:txBody>
          <a:bodyPr wrap="square">
            <a:spAutoFit/>
          </a:bodyPr>
          <a:lstStyle>
            <a:defPPr>
              <a:defRPr lang="es-ES"/>
            </a:defPPr>
            <a:lvl1pPr algn="just">
              <a:defRPr sz="1400">
                <a:solidFill>
                  <a:schemeClr val="accent1"/>
                </a:solidFill>
              </a:defRP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r>
              <a:rPr lang="es-ES" dirty="0"/>
              <a:t>La crema PAD de CAL/BDP es una crema basada en la tecnología de dispersión de </a:t>
            </a:r>
            <a:r>
              <a:rPr lang="es-ES" dirty="0" err="1"/>
              <a:t>poliaprón</a:t>
            </a:r>
            <a:r>
              <a:rPr lang="es-ES" dirty="0"/>
              <a:t> (PAD) diseñada para un manejo de la psoriasis amigable para el paciente</a:t>
            </a:r>
            <a:r>
              <a:rPr lang="es-ES" baseline="30000" dirty="0"/>
              <a:t>1,2</a:t>
            </a:r>
            <a:r>
              <a:rPr lang="es-ES" dirty="0"/>
              <a:t>.</a:t>
            </a:r>
          </a:p>
        </p:txBody>
      </p:sp>
      <p:sp>
        <p:nvSpPr>
          <p:cNvPr id="10" name="CuadroTexto 9">
            <a:extLst>
              <a:ext uri="{FF2B5EF4-FFF2-40B4-BE49-F238E27FC236}">
                <a16:creationId xmlns:a16="http://schemas.microsoft.com/office/drawing/2014/main" id="{E4B52444-AC63-E931-2A37-EDC89DA889F4}"/>
              </a:ext>
            </a:extLst>
          </p:cNvPr>
          <p:cNvSpPr txBox="1"/>
          <p:nvPr/>
        </p:nvSpPr>
        <p:spPr>
          <a:xfrm>
            <a:off x="1432566" y="3429000"/>
            <a:ext cx="4920609" cy="1008078"/>
          </a:xfrm>
          <a:prstGeom prst="rect">
            <a:avLst/>
          </a:prstGeom>
          <a:noFill/>
        </p:spPr>
        <p:txBody>
          <a:bodyPr wrap="square">
            <a:spAutoFit/>
          </a:bodyPr>
          <a:lstStyle>
            <a:defPPr>
              <a:defRPr lang="es-ES"/>
            </a:defPPr>
            <a:lvl1pPr algn="just">
              <a:defRPr sz="1400">
                <a:solidFill>
                  <a:schemeClr val="accent1"/>
                </a:solidFill>
              </a:defRP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r>
              <a:rPr lang="es-ES" dirty="0"/>
              <a:t>En esta crema, a diferencia de las alternativas en gel y pomada, ambos ingredientes farmacéuticos activos se incorporan en solución acuosa en lugar de en suspensión, lo que maximiza su potencial de permeación, por lo tanto, ofreciendo propiedades cosméticas más deseables</a:t>
            </a:r>
            <a:r>
              <a:rPr lang="es-ES" baseline="30000" dirty="0"/>
              <a:t>1,2</a:t>
            </a:r>
            <a:r>
              <a:rPr lang="es-ES" dirty="0"/>
              <a:t>.</a:t>
            </a:r>
          </a:p>
        </p:txBody>
      </p:sp>
      <p:sp>
        <p:nvSpPr>
          <p:cNvPr id="3" name="CuadroTexto 2">
            <a:extLst>
              <a:ext uri="{FF2B5EF4-FFF2-40B4-BE49-F238E27FC236}">
                <a16:creationId xmlns:a16="http://schemas.microsoft.com/office/drawing/2014/main" id="{246918D2-FD5B-1DD8-68AB-36D20425236B}"/>
              </a:ext>
            </a:extLst>
          </p:cNvPr>
          <p:cNvSpPr txBox="1"/>
          <p:nvPr/>
        </p:nvSpPr>
        <p:spPr>
          <a:xfrm rot="16200000">
            <a:off x="11008698" y="3566837"/>
            <a:ext cx="1841500" cy="276999"/>
          </a:xfrm>
          <a:prstGeom prst="rect">
            <a:avLst/>
          </a:prstGeom>
          <a:noFill/>
        </p:spPr>
        <p:txBody>
          <a:bodyPr wrap="square">
            <a:spAutoFit/>
          </a:bodyPr>
          <a:lstStyle/>
          <a:p>
            <a:pPr algn="ctr"/>
            <a:r>
              <a:rPr lang="es-ES" sz="1200" b="0" i="0" dirty="0">
                <a:solidFill>
                  <a:schemeClr val="tx1">
                    <a:lumMod val="20000"/>
                    <a:lumOff val="80000"/>
                  </a:schemeClr>
                </a:solidFill>
                <a:effectLst/>
                <a:latin typeface="Arial" panose="020B0604020202020204" pitchFamily="34" charset="0"/>
              </a:rPr>
              <a:t>MA-ES-CRAT-2500006</a:t>
            </a:r>
            <a:endParaRPr lang="es-ES" sz="1200" dirty="0">
              <a:solidFill>
                <a:schemeClr val="tx1">
                  <a:lumMod val="20000"/>
                  <a:lumOff val="80000"/>
                </a:schemeClr>
              </a:solidFill>
            </a:endParaRPr>
          </a:p>
        </p:txBody>
      </p:sp>
    </p:spTree>
    <p:extLst>
      <p:ext uri="{BB962C8B-B14F-4D97-AF65-F5344CB8AC3E}">
        <p14:creationId xmlns:p14="http://schemas.microsoft.com/office/powerpoint/2010/main" val="13583772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D428A-A6EB-9CDF-BBDC-768971E1D3E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623C9BB-4A22-1612-C0CC-12860D1F2641}"/>
              </a:ext>
            </a:extLst>
          </p:cNvPr>
          <p:cNvSpPr>
            <a:spLocks noGrp="1"/>
          </p:cNvSpPr>
          <p:nvPr>
            <p:ph type="title"/>
          </p:nvPr>
        </p:nvSpPr>
        <p:spPr/>
        <p:txBody>
          <a:bodyPr>
            <a:normAutofit/>
          </a:bodyPr>
          <a:lstStyle/>
          <a:p>
            <a:pPr algn="ctr"/>
            <a:r>
              <a:rPr lang="es-ES_tradnl" dirty="0"/>
              <a:t>Justificación para el uso de </a:t>
            </a:r>
            <a:r>
              <a:rPr lang="es-ES" sz="3200" dirty="0"/>
              <a:t>la crema PAD de CAL/BDP</a:t>
            </a:r>
            <a:endParaRPr lang="es-ES" dirty="0"/>
          </a:p>
        </p:txBody>
      </p:sp>
      <p:pic>
        <p:nvPicPr>
          <p:cNvPr id="4" name="Imagen 3">
            <a:extLst>
              <a:ext uri="{FF2B5EF4-FFF2-40B4-BE49-F238E27FC236}">
                <a16:creationId xmlns:a16="http://schemas.microsoft.com/office/drawing/2014/main" id="{59CF57E5-41BF-41C0-9332-8282409E5A95}"/>
              </a:ext>
            </a:extLst>
          </p:cNvPr>
          <p:cNvPicPr>
            <a:picLocks noChangeAspect="1"/>
          </p:cNvPicPr>
          <p:nvPr/>
        </p:nvPicPr>
        <p:blipFill>
          <a:blip r:embed="rId2"/>
          <a:stretch>
            <a:fillRect/>
          </a:stretch>
        </p:blipFill>
        <p:spPr>
          <a:xfrm>
            <a:off x="1220251" y="1877879"/>
            <a:ext cx="4691270" cy="2400468"/>
          </a:xfrm>
          <a:prstGeom prst="rect">
            <a:avLst/>
          </a:prstGeom>
        </p:spPr>
      </p:pic>
      <p:sp>
        <p:nvSpPr>
          <p:cNvPr id="5" name="CuadroTexto 4">
            <a:extLst>
              <a:ext uri="{FF2B5EF4-FFF2-40B4-BE49-F238E27FC236}">
                <a16:creationId xmlns:a16="http://schemas.microsoft.com/office/drawing/2014/main" id="{50890F77-1668-0EA1-1FA4-0F36CC52E455}"/>
              </a:ext>
            </a:extLst>
          </p:cNvPr>
          <p:cNvSpPr txBox="1"/>
          <p:nvPr/>
        </p:nvSpPr>
        <p:spPr>
          <a:xfrm>
            <a:off x="1220251" y="5718142"/>
            <a:ext cx="4690205" cy="461665"/>
          </a:xfrm>
          <a:prstGeom prst="rect">
            <a:avLst/>
          </a:prstGeom>
          <a:solidFill>
            <a:schemeClr val="bg1"/>
          </a:solidFill>
        </p:spPr>
        <p:txBody>
          <a:bodyPr wrap="square">
            <a:spAutoFit/>
          </a:bodyPr>
          <a:lstStyle>
            <a:defPPr>
              <a:defRPr lang="es-ES"/>
            </a:defPPr>
            <a:lvl1pPr>
              <a:defRPr sz="900"/>
            </a:lvl1pPr>
          </a:lstStyle>
          <a:p>
            <a:pPr algn="ctr"/>
            <a:r>
              <a:rPr lang="en-US" sz="800" dirty="0"/>
              <a:t>1. Bewley A, et al. Burden of Topical Treatments in Psoriasis and Preferred Criteria of Choice: A Survey-Based Evaluation of Patients in Europe. Dermatol Ther (</a:t>
            </a:r>
            <a:r>
              <a:rPr lang="en-US" sz="800" dirty="0" err="1"/>
              <a:t>Heidelb</a:t>
            </a:r>
            <a:r>
              <a:rPr lang="en-US" sz="800" dirty="0"/>
              <a:t>). 2024 Jun;14(6):1497-1514. </a:t>
            </a:r>
            <a:r>
              <a:rPr lang="en-US" sz="800" dirty="0" err="1"/>
              <a:t>doi</a:t>
            </a:r>
            <a:r>
              <a:rPr lang="en-US" sz="800" dirty="0"/>
              <a:t>: 10.1007/s13555-024-01132-0. </a:t>
            </a:r>
            <a:r>
              <a:rPr lang="en-US" sz="800" dirty="0" err="1"/>
              <a:t>Epub</a:t>
            </a:r>
            <a:r>
              <a:rPr lang="en-US" sz="800" dirty="0"/>
              <a:t> 2024 Mar 8.</a:t>
            </a:r>
          </a:p>
        </p:txBody>
      </p:sp>
      <p:sp>
        <p:nvSpPr>
          <p:cNvPr id="6" name="Marcador de contenido 2">
            <a:extLst>
              <a:ext uri="{FF2B5EF4-FFF2-40B4-BE49-F238E27FC236}">
                <a16:creationId xmlns:a16="http://schemas.microsoft.com/office/drawing/2014/main" id="{606D8D7F-3FBC-8B54-A08D-454367BF89D2}"/>
              </a:ext>
            </a:extLst>
          </p:cNvPr>
          <p:cNvSpPr>
            <a:spLocks noGrp="1"/>
          </p:cNvSpPr>
          <p:nvPr>
            <p:ph idx="1"/>
          </p:nvPr>
        </p:nvSpPr>
        <p:spPr>
          <a:xfrm>
            <a:off x="1118999" y="4703457"/>
            <a:ext cx="4893775" cy="718935"/>
          </a:xfrm>
        </p:spPr>
        <p:txBody>
          <a:bodyPr>
            <a:normAutofit/>
          </a:bodyPr>
          <a:lstStyle/>
          <a:p>
            <a:pPr algn="ctr"/>
            <a:r>
              <a:rPr lang="es-ES_tradnl" sz="1400" dirty="0"/>
              <a:t>Un 34% de los pacientes de psoriasis consideran que el tratamiento tópico afecta negativamente sus actividades y rutinas diarias</a:t>
            </a:r>
            <a:r>
              <a:rPr lang="es-ES_tradnl" sz="1400" baseline="30000" dirty="0"/>
              <a:t>1</a:t>
            </a:r>
            <a:r>
              <a:rPr lang="es-ES_tradnl" sz="1400" dirty="0"/>
              <a:t>.</a:t>
            </a:r>
            <a:endParaRPr lang="es-ES" sz="1400" dirty="0"/>
          </a:p>
        </p:txBody>
      </p:sp>
      <p:pic>
        <p:nvPicPr>
          <p:cNvPr id="7" name="Imagen 6">
            <a:extLst>
              <a:ext uri="{FF2B5EF4-FFF2-40B4-BE49-F238E27FC236}">
                <a16:creationId xmlns:a16="http://schemas.microsoft.com/office/drawing/2014/main" id="{55876610-0B0D-5CF0-261A-37D1B01BC064}"/>
              </a:ext>
            </a:extLst>
          </p:cNvPr>
          <p:cNvPicPr>
            <a:picLocks noChangeAspect="1"/>
          </p:cNvPicPr>
          <p:nvPr/>
        </p:nvPicPr>
        <p:blipFill>
          <a:blip r:embed="rId3"/>
          <a:srcRect t="27503"/>
          <a:stretch>
            <a:fillRect/>
          </a:stretch>
        </p:blipFill>
        <p:spPr>
          <a:xfrm>
            <a:off x="6820146" y="1877879"/>
            <a:ext cx="3883207" cy="3334059"/>
          </a:xfrm>
          <a:prstGeom prst="rect">
            <a:avLst/>
          </a:prstGeom>
        </p:spPr>
      </p:pic>
      <p:sp>
        <p:nvSpPr>
          <p:cNvPr id="8" name="Marcador de contenido 2">
            <a:extLst>
              <a:ext uri="{FF2B5EF4-FFF2-40B4-BE49-F238E27FC236}">
                <a16:creationId xmlns:a16="http://schemas.microsoft.com/office/drawing/2014/main" id="{21A0C3A3-1ADF-C2B7-6635-BF40E93567A8}"/>
              </a:ext>
            </a:extLst>
          </p:cNvPr>
          <p:cNvSpPr txBox="1">
            <a:spLocks/>
          </p:cNvSpPr>
          <p:nvPr/>
        </p:nvSpPr>
        <p:spPr>
          <a:xfrm>
            <a:off x="6314862" y="5516063"/>
            <a:ext cx="4893774" cy="865821"/>
          </a:xfrm>
          <a:prstGeom prst="rect">
            <a:avLst/>
          </a:prstGeom>
        </p:spPr>
        <p:txBody>
          <a:bodyPr vert="horz" lIns="91440" tIns="45720" rIns="91440" bIns="45720" rtlCol="0">
            <a:normAutofit/>
          </a:bodyPr>
          <a:lstStyle>
            <a:lvl1pPr marL="0" indent="0" algn="l" defTabSz="914377" rtl="0" eaLnBrk="1" latinLnBrk="0" hangingPunct="1">
              <a:lnSpc>
                <a:spcPct val="90000"/>
              </a:lnSpc>
              <a:spcBef>
                <a:spcPts val="1000"/>
              </a:spcBef>
              <a:buFont typeface="Arial" panose="020B0604020202020204" pitchFamily="34" charset="0"/>
              <a:buNone/>
              <a:defRPr sz="1867" kern="1200" baseline="0">
                <a:solidFill>
                  <a:schemeClr val="accent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_tradnl" sz="1400" dirty="0"/>
              <a:t>Estos pacientes consideran que la textura grasa del tratamiento tópico, la sensación de picazón y ardor y la mala absorción entre los factores más importantes que influyen en su adherencia al tratamiento</a:t>
            </a:r>
            <a:r>
              <a:rPr lang="es-ES_tradnl" sz="1400" baseline="30000" dirty="0"/>
              <a:t>1</a:t>
            </a:r>
            <a:r>
              <a:rPr lang="es-ES_tradnl" sz="1400" dirty="0"/>
              <a:t>. </a:t>
            </a:r>
            <a:endParaRPr lang="es-ES" sz="1400" dirty="0"/>
          </a:p>
        </p:txBody>
      </p:sp>
      <p:sp>
        <p:nvSpPr>
          <p:cNvPr id="9" name="Título 1">
            <a:extLst>
              <a:ext uri="{FF2B5EF4-FFF2-40B4-BE49-F238E27FC236}">
                <a16:creationId xmlns:a16="http://schemas.microsoft.com/office/drawing/2014/main" id="{87F4A099-1109-3350-26DA-FC418DC5A429}"/>
              </a:ext>
            </a:extLst>
          </p:cNvPr>
          <p:cNvSpPr txBox="1">
            <a:spLocks/>
          </p:cNvSpPr>
          <p:nvPr/>
        </p:nvSpPr>
        <p:spPr>
          <a:xfrm>
            <a:off x="828671" y="1113986"/>
            <a:ext cx="10603992" cy="419200"/>
          </a:xfrm>
          <a:prstGeom prst="rect">
            <a:avLst/>
          </a:prstGeom>
          <a:solidFill>
            <a:schemeClr val="accent4"/>
          </a:solidFill>
        </p:spPr>
        <p:txBody>
          <a:bodyPr vert="horz" lIns="91440" tIns="45720" rIns="91440" bIns="45720" rtlCol="0" anchor="ctr">
            <a:normAutofit fontScale="97500"/>
          </a:bodyPr>
          <a:lstStyle>
            <a:lvl1pPr algn="l" defTabSz="914377" rtl="0" eaLnBrk="1" latinLnBrk="0" hangingPunct="1">
              <a:lnSpc>
                <a:spcPct val="90000"/>
              </a:lnSpc>
              <a:spcBef>
                <a:spcPct val="0"/>
              </a:spcBef>
              <a:buNone/>
              <a:defRPr sz="2933" b="1" kern="1200" baseline="0">
                <a:solidFill>
                  <a:schemeClr val="accent1"/>
                </a:solidFill>
                <a:latin typeface="+mj-lt"/>
                <a:ea typeface="+mj-ea"/>
                <a:cs typeface="+mj-cs"/>
              </a:defRPr>
            </a:lvl1pPr>
          </a:lstStyle>
          <a:p>
            <a:pPr algn="ctr"/>
            <a:r>
              <a:rPr lang="es-ES_tradnl" sz="2400" dirty="0">
                <a:solidFill>
                  <a:schemeClr val="bg1"/>
                </a:solidFill>
              </a:rPr>
              <a:t>4. Comparativa: </a:t>
            </a:r>
            <a:r>
              <a:rPr lang="es-ES" sz="2400" dirty="0">
                <a:solidFill>
                  <a:schemeClr val="bg1"/>
                </a:solidFill>
              </a:rPr>
              <a:t>características cosméticas y adherencia al tratamiento</a:t>
            </a:r>
            <a:endParaRPr lang="es-ES" sz="2800" dirty="0">
              <a:solidFill>
                <a:schemeClr val="bg1"/>
              </a:solidFill>
            </a:endParaRPr>
          </a:p>
        </p:txBody>
      </p:sp>
      <p:sp>
        <p:nvSpPr>
          <p:cNvPr id="10" name="CuadroTexto 9">
            <a:extLst>
              <a:ext uri="{FF2B5EF4-FFF2-40B4-BE49-F238E27FC236}">
                <a16:creationId xmlns:a16="http://schemas.microsoft.com/office/drawing/2014/main" id="{1FFD71C4-AE46-3621-95F5-C1110027F84B}"/>
              </a:ext>
            </a:extLst>
          </p:cNvPr>
          <p:cNvSpPr txBox="1"/>
          <p:nvPr/>
        </p:nvSpPr>
        <p:spPr>
          <a:xfrm>
            <a:off x="2420874" y="4299985"/>
            <a:ext cx="2571750" cy="215444"/>
          </a:xfrm>
          <a:prstGeom prst="rect">
            <a:avLst/>
          </a:prstGeom>
          <a:noFill/>
        </p:spPr>
        <p:txBody>
          <a:bodyPr wrap="square">
            <a:spAutoFit/>
          </a:bodyPr>
          <a:lstStyle/>
          <a:p>
            <a:r>
              <a:rPr kumimoji="0" lang="en-US" sz="800" b="0" i="0" u="none" strike="noStrike" kern="1200" cap="none" spc="0" normalizeH="0" baseline="0" noProof="0" dirty="0">
                <a:ln>
                  <a:noFill/>
                </a:ln>
                <a:solidFill>
                  <a:srgbClr val="6F6F6F"/>
                </a:solidFill>
                <a:effectLst/>
                <a:uLnTx/>
                <a:uFillTx/>
                <a:latin typeface="Arial"/>
                <a:ea typeface="+mn-ea"/>
                <a:cs typeface="+mn-cs"/>
              </a:rPr>
              <a:t>Dermatol Ther (</a:t>
            </a:r>
            <a:r>
              <a:rPr kumimoji="0" lang="en-US" sz="800" b="0" i="0" u="none" strike="noStrike" kern="1200" cap="none" spc="0" normalizeH="0" baseline="0" noProof="0" dirty="0" err="1">
                <a:ln>
                  <a:noFill/>
                </a:ln>
                <a:solidFill>
                  <a:srgbClr val="6F6F6F"/>
                </a:solidFill>
                <a:effectLst/>
                <a:uLnTx/>
                <a:uFillTx/>
                <a:latin typeface="Arial"/>
                <a:ea typeface="+mn-ea"/>
                <a:cs typeface="+mn-cs"/>
              </a:rPr>
              <a:t>Heidelb</a:t>
            </a:r>
            <a:r>
              <a:rPr kumimoji="0" lang="en-US" sz="800" b="0" i="0" u="none" strike="noStrike" kern="1200" cap="none" spc="0" normalizeH="0" baseline="0" noProof="0" dirty="0">
                <a:ln>
                  <a:noFill/>
                </a:ln>
                <a:solidFill>
                  <a:srgbClr val="6F6F6F"/>
                </a:solidFill>
                <a:effectLst/>
                <a:uLnTx/>
                <a:uFillTx/>
                <a:latin typeface="Arial"/>
                <a:ea typeface="+mn-ea"/>
                <a:cs typeface="+mn-cs"/>
              </a:rPr>
              <a:t>). 2024 Jun;14(6):1497-1514. </a:t>
            </a:r>
            <a:endParaRPr lang="es-ES" dirty="0"/>
          </a:p>
        </p:txBody>
      </p:sp>
      <p:sp>
        <p:nvSpPr>
          <p:cNvPr id="11" name="CuadroTexto 10">
            <a:extLst>
              <a:ext uri="{FF2B5EF4-FFF2-40B4-BE49-F238E27FC236}">
                <a16:creationId xmlns:a16="http://schemas.microsoft.com/office/drawing/2014/main" id="{E92D5AB9-0797-AD56-35DC-BA9FE46EF097}"/>
              </a:ext>
            </a:extLst>
          </p:cNvPr>
          <p:cNvSpPr txBox="1"/>
          <p:nvPr/>
        </p:nvSpPr>
        <p:spPr>
          <a:xfrm>
            <a:off x="7475874" y="5234380"/>
            <a:ext cx="2571750" cy="215444"/>
          </a:xfrm>
          <a:prstGeom prst="rect">
            <a:avLst/>
          </a:prstGeom>
          <a:noFill/>
        </p:spPr>
        <p:txBody>
          <a:bodyPr wrap="square">
            <a:spAutoFit/>
          </a:bodyPr>
          <a:lstStyle/>
          <a:p>
            <a:r>
              <a:rPr kumimoji="0" lang="en-US" sz="800" b="0" i="0" u="none" strike="noStrike" kern="1200" cap="none" spc="0" normalizeH="0" baseline="0" noProof="0" dirty="0">
                <a:ln>
                  <a:noFill/>
                </a:ln>
                <a:solidFill>
                  <a:srgbClr val="6F6F6F"/>
                </a:solidFill>
                <a:effectLst/>
                <a:uLnTx/>
                <a:uFillTx/>
                <a:latin typeface="Arial"/>
                <a:ea typeface="+mn-ea"/>
                <a:cs typeface="+mn-cs"/>
              </a:rPr>
              <a:t>Dermatol Ther (</a:t>
            </a:r>
            <a:r>
              <a:rPr kumimoji="0" lang="en-US" sz="800" b="0" i="0" u="none" strike="noStrike" kern="1200" cap="none" spc="0" normalizeH="0" baseline="0" noProof="0" dirty="0" err="1">
                <a:ln>
                  <a:noFill/>
                </a:ln>
                <a:solidFill>
                  <a:srgbClr val="6F6F6F"/>
                </a:solidFill>
                <a:effectLst/>
                <a:uLnTx/>
                <a:uFillTx/>
                <a:latin typeface="Arial"/>
                <a:ea typeface="+mn-ea"/>
                <a:cs typeface="+mn-cs"/>
              </a:rPr>
              <a:t>Heidelb</a:t>
            </a:r>
            <a:r>
              <a:rPr kumimoji="0" lang="en-US" sz="800" b="0" i="0" u="none" strike="noStrike" kern="1200" cap="none" spc="0" normalizeH="0" baseline="0" noProof="0" dirty="0">
                <a:ln>
                  <a:noFill/>
                </a:ln>
                <a:solidFill>
                  <a:srgbClr val="6F6F6F"/>
                </a:solidFill>
                <a:effectLst/>
                <a:uLnTx/>
                <a:uFillTx/>
                <a:latin typeface="Arial"/>
                <a:ea typeface="+mn-ea"/>
                <a:cs typeface="+mn-cs"/>
              </a:rPr>
              <a:t>). 2024 Jun;14(6):1497-1514. </a:t>
            </a:r>
            <a:endParaRPr lang="es-ES" dirty="0"/>
          </a:p>
        </p:txBody>
      </p:sp>
      <p:sp>
        <p:nvSpPr>
          <p:cNvPr id="3" name="CuadroTexto 2">
            <a:extLst>
              <a:ext uri="{FF2B5EF4-FFF2-40B4-BE49-F238E27FC236}">
                <a16:creationId xmlns:a16="http://schemas.microsoft.com/office/drawing/2014/main" id="{73561411-4831-108A-40D1-D53C369DB4D3}"/>
              </a:ext>
            </a:extLst>
          </p:cNvPr>
          <p:cNvSpPr txBox="1"/>
          <p:nvPr/>
        </p:nvSpPr>
        <p:spPr>
          <a:xfrm rot="16200000">
            <a:off x="11008698" y="3566837"/>
            <a:ext cx="1841500" cy="276999"/>
          </a:xfrm>
          <a:prstGeom prst="rect">
            <a:avLst/>
          </a:prstGeom>
          <a:noFill/>
        </p:spPr>
        <p:txBody>
          <a:bodyPr wrap="square">
            <a:spAutoFit/>
          </a:bodyPr>
          <a:lstStyle/>
          <a:p>
            <a:pPr algn="ctr"/>
            <a:r>
              <a:rPr lang="es-ES" sz="1200" b="0" i="0" dirty="0">
                <a:solidFill>
                  <a:schemeClr val="tx1">
                    <a:lumMod val="20000"/>
                    <a:lumOff val="80000"/>
                  </a:schemeClr>
                </a:solidFill>
                <a:effectLst/>
                <a:latin typeface="Arial" panose="020B0604020202020204" pitchFamily="34" charset="0"/>
              </a:rPr>
              <a:t>MA-ES-CRAT-2500006</a:t>
            </a:r>
            <a:endParaRPr lang="es-ES" sz="1200" dirty="0">
              <a:solidFill>
                <a:schemeClr val="tx1">
                  <a:lumMod val="20000"/>
                  <a:lumOff val="80000"/>
                </a:schemeClr>
              </a:solidFill>
            </a:endParaRPr>
          </a:p>
        </p:txBody>
      </p:sp>
    </p:spTree>
    <p:extLst>
      <p:ext uri="{BB962C8B-B14F-4D97-AF65-F5344CB8AC3E}">
        <p14:creationId xmlns:p14="http://schemas.microsoft.com/office/powerpoint/2010/main" val="31229630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B97F6-39E4-EF3C-67AD-9487EB26AB8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21FD45AC-E5FF-7AC0-B549-7E5C940D3A91}"/>
              </a:ext>
            </a:extLst>
          </p:cNvPr>
          <p:cNvSpPr>
            <a:spLocks noGrp="1"/>
          </p:cNvSpPr>
          <p:nvPr>
            <p:ph type="title"/>
          </p:nvPr>
        </p:nvSpPr>
        <p:spPr>
          <a:xfrm>
            <a:off x="872867" y="242255"/>
            <a:ext cx="10515600" cy="865821"/>
          </a:xfrm>
        </p:spPr>
        <p:txBody>
          <a:bodyPr>
            <a:normAutofit/>
          </a:bodyPr>
          <a:lstStyle/>
          <a:p>
            <a:pPr algn="ctr"/>
            <a:r>
              <a:rPr lang="es-ES_tradnl" dirty="0"/>
              <a:t>Justificación para el uso de </a:t>
            </a:r>
            <a:r>
              <a:rPr lang="es-ES" sz="2800" dirty="0"/>
              <a:t>la crema PAD de CAL/BDP</a:t>
            </a:r>
            <a:endParaRPr lang="es-ES" dirty="0"/>
          </a:p>
        </p:txBody>
      </p:sp>
      <p:sp>
        <p:nvSpPr>
          <p:cNvPr id="9" name="Título 1">
            <a:extLst>
              <a:ext uri="{FF2B5EF4-FFF2-40B4-BE49-F238E27FC236}">
                <a16:creationId xmlns:a16="http://schemas.microsoft.com/office/drawing/2014/main" id="{26AACF4E-2638-011E-6464-3315E4F5CF01}"/>
              </a:ext>
            </a:extLst>
          </p:cNvPr>
          <p:cNvSpPr txBox="1">
            <a:spLocks/>
          </p:cNvSpPr>
          <p:nvPr/>
        </p:nvSpPr>
        <p:spPr>
          <a:xfrm>
            <a:off x="828671" y="1113986"/>
            <a:ext cx="10603992" cy="419200"/>
          </a:xfrm>
          <a:prstGeom prst="rect">
            <a:avLst/>
          </a:prstGeom>
          <a:solidFill>
            <a:schemeClr val="accent4"/>
          </a:solidFill>
        </p:spPr>
        <p:txBody>
          <a:bodyPr vert="horz" lIns="91440" tIns="45720" rIns="91440" bIns="45720" rtlCol="0" anchor="ctr">
            <a:normAutofit fontScale="97500"/>
          </a:bodyPr>
          <a:lstStyle>
            <a:lvl1pPr algn="l" defTabSz="914377" rtl="0" eaLnBrk="1" latinLnBrk="0" hangingPunct="1">
              <a:lnSpc>
                <a:spcPct val="90000"/>
              </a:lnSpc>
              <a:spcBef>
                <a:spcPct val="0"/>
              </a:spcBef>
              <a:buNone/>
              <a:defRPr sz="2933" b="1" kern="1200" baseline="0">
                <a:solidFill>
                  <a:schemeClr val="accent1"/>
                </a:solidFill>
                <a:latin typeface="+mj-lt"/>
                <a:ea typeface="+mj-ea"/>
                <a:cs typeface="+mj-cs"/>
              </a:defRPr>
            </a:lvl1pPr>
          </a:lstStyle>
          <a:p>
            <a:pPr algn="ctr"/>
            <a:r>
              <a:rPr lang="es-ES_tradnl" sz="2400" dirty="0">
                <a:solidFill>
                  <a:schemeClr val="bg1"/>
                </a:solidFill>
              </a:rPr>
              <a:t>4. Comparativa: c</a:t>
            </a:r>
            <a:r>
              <a:rPr lang="es-ES" sz="2400" dirty="0" err="1">
                <a:solidFill>
                  <a:schemeClr val="bg1"/>
                </a:solidFill>
              </a:rPr>
              <a:t>aracterísticas</a:t>
            </a:r>
            <a:r>
              <a:rPr lang="es-ES" sz="2400" dirty="0">
                <a:solidFill>
                  <a:schemeClr val="bg1"/>
                </a:solidFill>
              </a:rPr>
              <a:t> cosméticas y adherencia al tratamiento</a:t>
            </a:r>
            <a:endParaRPr lang="es-ES" sz="2800" dirty="0">
              <a:solidFill>
                <a:schemeClr val="bg1"/>
              </a:solidFill>
            </a:endParaRPr>
          </a:p>
        </p:txBody>
      </p:sp>
      <p:grpSp>
        <p:nvGrpSpPr>
          <p:cNvPr id="11" name="Grupo 10">
            <a:extLst>
              <a:ext uri="{FF2B5EF4-FFF2-40B4-BE49-F238E27FC236}">
                <a16:creationId xmlns:a16="http://schemas.microsoft.com/office/drawing/2014/main" id="{88BFDCA2-FEA4-AA97-BB48-C1CED35EBDC4}"/>
              </a:ext>
            </a:extLst>
          </p:cNvPr>
          <p:cNvGrpSpPr/>
          <p:nvPr/>
        </p:nvGrpSpPr>
        <p:grpSpPr>
          <a:xfrm>
            <a:off x="1949149" y="1774470"/>
            <a:ext cx="8363037" cy="3309059"/>
            <a:chOff x="1081377" y="1469430"/>
            <a:chExt cx="9835764" cy="3667573"/>
          </a:xfrm>
        </p:grpSpPr>
        <p:pic>
          <p:nvPicPr>
            <p:cNvPr id="12" name="Imagen 11">
              <a:extLst>
                <a:ext uri="{FF2B5EF4-FFF2-40B4-BE49-F238E27FC236}">
                  <a16:creationId xmlns:a16="http://schemas.microsoft.com/office/drawing/2014/main" id="{13D00EFA-1F72-F9BF-671F-2ACE612D4A37}"/>
                </a:ext>
              </a:extLst>
            </p:cNvPr>
            <p:cNvPicPr>
              <a:picLocks noChangeAspect="1"/>
            </p:cNvPicPr>
            <p:nvPr/>
          </p:nvPicPr>
          <p:blipFill>
            <a:blip r:embed="rId2"/>
            <a:stretch>
              <a:fillRect/>
            </a:stretch>
          </p:blipFill>
          <p:spPr>
            <a:xfrm>
              <a:off x="1081377" y="1469430"/>
              <a:ext cx="9835764" cy="3667573"/>
            </a:xfrm>
            <a:prstGeom prst="rect">
              <a:avLst/>
            </a:prstGeom>
          </p:spPr>
        </p:pic>
        <p:sp>
          <p:nvSpPr>
            <p:cNvPr id="13" name="Rectángulo 12">
              <a:extLst>
                <a:ext uri="{FF2B5EF4-FFF2-40B4-BE49-F238E27FC236}">
                  <a16:creationId xmlns:a16="http://schemas.microsoft.com/office/drawing/2014/main" id="{29E9F383-982B-9144-1CA8-0D310A753C6F}"/>
                </a:ext>
              </a:extLst>
            </p:cNvPr>
            <p:cNvSpPr/>
            <p:nvPr/>
          </p:nvSpPr>
          <p:spPr>
            <a:xfrm>
              <a:off x="2743200" y="2202510"/>
              <a:ext cx="2941983" cy="2449003"/>
            </a:xfrm>
            <a:prstGeom prst="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4" name="Marcador de contenido 2">
            <a:extLst>
              <a:ext uri="{FF2B5EF4-FFF2-40B4-BE49-F238E27FC236}">
                <a16:creationId xmlns:a16="http://schemas.microsoft.com/office/drawing/2014/main" id="{A85347AA-669A-95F4-3BF5-4EB862444882}"/>
              </a:ext>
            </a:extLst>
          </p:cNvPr>
          <p:cNvSpPr txBox="1">
            <a:spLocks/>
          </p:cNvSpPr>
          <p:nvPr/>
        </p:nvSpPr>
        <p:spPr>
          <a:xfrm>
            <a:off x="1659252" y="5501186"/>
            <a:ext cx="8942831" cy="629590"/>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buFont typeface="Arial" panose="020B0604020202020204" pitchFamily="34" charset="0"/>
              <a:buNone/>
              <a:defRPr sz="1867" kern="1200" baseline="0">
                <a:solidFill>
                  <a:schemeClr val="accent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_tradnl" sz="1400" dirty="0"/>
              <a:t>En un estudio comparativo, un panel de expertos valoraba que</a:t>
            </a:r>
            <a:r>
              <a:rPr lang="es-ES" sz="1400" dirty="0"/>
              <a:t>, el vehículo de crema PAD-CAL/BDP tiene los requisitos deseables para un producto tópico para el tratamiento de la psoriasis, con mejores propiedades sensoriales y de manipulación que otros productos tópicos</a:t>
            </a:r>
            <a:r>
              <a:rPr lang="es-ES" sz="1400" baseline="30000" dirty="0"/>
              <a:t>1</a:t>
            </a:r>
            <a:r>
              <a:rPr lang="es-ES" sz="1400" dirty="0"/>
              <a:t>. </a:t>
            </a:r>
          </a:p>
        </p:txBody>
      </p:sp>
      <p:sp>
        <p:nvSpPr>
          <p:cNvPr id="15" name="CuadroTexto 14">
            <a:extLst>
              <a:ext uri="{FF2B5EF4-FFF2-40B4-BE49-F238E27FC236}">
                <a16:creationId xmlns:a16="http://schemas.microsoft.com/office/drawing/2014/main" id="{F615B850-CB62-DFF6-0D4C-C87B7D2A46A7}"/>
              </a:ext>
            </a:extLst>
          </p:cNvPr>
          <p:cNvSpPr txBox="1"/>
          <p:nvPr/>
        </p:nvSpPr>
        <p:spPr>
          <a:xfrm>
            <a:off x="2055624" y="6330548"/>
            <a:ext cx="8150087" cy="338554"/>
          </a:xfrm>
          <a:prstGeom prst="rect">
            <a:avLst/>
          </a:prstGeom>
          <a:solidFill>
            <a:schemeClr val="bg1"/>
          </a:solidFill>
        </p:spPr>
        <p:txBody>
          <a:bodyPr wrap="square">
            <a:spAutoFit/>
          </a:bodyPr>
          <a:lstStyle>
            <a:defPPr>
              <a:defRPr lang="es-ES"/>
            </a:defPPr>
            <a:lvl1pPr algn="ctr">
              <a:defRPr sz="900"/>
            </a:lvl1pPr>
          </a:lstStyle>
          <a:p>
            <a:r>
              <a:rPr lang="es-ES" sz="800" dirty="0"/>
              <a:t>1. García N, et al. </a:t>
            </a:r>
            <a:r>
              <a:rPr lang="es-ES" sz="800" dirty="0" err="1"/>
              <a:t>Sensory</a:t>
            </a:r>
            <a:r>
              <a:rPr lang="es-ES" sz="800" dirty="0"/>
              <a:t> </a:t>
            </a:r>
            <a:r>
              <a:rPr lang="es-ES" sz="800" dirty="0" err="1"/>
              <a:t>properties</a:t>
            </a:r>
            <a:r>
              <a:rPr lang="es-ES" sz="800" dirty="0"/>
              <a:t> </a:t>
            </a:r>
            <a:r>
              <a:rPr lang="es-ES" sz="800" dirty="0" err="1"/>
              <a:t>analysis</a:t>
            </a:r>
            <a:r>
              <a:rPr lang="es-ES" sz="800" dirty="0"/>
              <a:t> </a:t>
            </a:r>
            <a:r>
              <a:rPr lang="es-ES" sz="800" dirty="0" err="1"/>
              <a:t>of</a:t>
            </a:r>
            <a:r>
              <a:rPr lang="es-ES" sz="800" dirty="0"/>
              <a:t> a </a:t>
            </a:r>
            <a:r>
              <a:rPr lang="es-ES" sz="800" dirty="0" err="1"/>
              <a:t>calcipotriol</a:t>
            </a:r>
            <a:r>
              <a:rPr lang="es-ES" sz="800" dirty="0"/>
              <a:t> and </a:t>
            </a:r>
            <a:r>
              <a:rPr lang="es-ES" sz="800" dirty="0" err="1"/>
              <a:t>betamethasone</a:t>
            </a:r>
            <a:r>
              <a:rPr lang="es-ES" sz="800" dirty="0"/>
              <a:t> </a:t>
            </a:r>
            <a:r>
              <a:rPr lang="es-ES" sz="800" dirty="0" err="1"/>
              <a:t>dipropionate</a:t>
            </a:r>
            <a:r>
              <a:rPr lang="es-ES" sz="800" dirty="0"/>
              <a:t> </a:t>
            </a:r>
            <a:r>
              <a:rPr lang="es-ES" sz="800" dirty="0" err="1"/>
              <a:t>cream</a:t>
            </a:r>
            <a:r>
              <a:rPr lang="es-ES" sz="800" dirty="0"/>
              <a:t> </a:t>
            </a:r>
            <a:r>
              <a:rPr lang="es-ES" sz="800" dirty="0" err="1"/>
              <a:t>vehicle</a:t>
            </a:r>
            <a:r>
              <a:rPr lang="es-ES" sz="800" dirty="0"/>
              <a:t> </a:t>
            </a:r>
            <a:r>
              <a:rPr lang="es-ES" sz="800" dirty="0" err="1"/>
              <a:t>formulated</a:t>
            </a:r>
            <a:r>
              <a:rPr lang="es-ES" sz="800" dirty="0"/>
              <a:t> </a:t>
            </a:r>
            <a:r>
              <a:rPr lang="es-ES" sz="800" dirty="0" err="1"/>
              <a:t>with</a:t>
            </a:r>
            <a:r>
              <a:rPr lang="es-ES" sz="800" dirty="0"/>
              <a:t> </a:t>
            </a:r>
            <a:r>
              <a:rPr lang="es-ES" sz="800" dirty="0" err="1"/>
              <a:t>an</a:t>
            </a:r>
            <a:r>
              <a:rPr lang="es-ES" sz="800" dirty="0"/>
              <a:t> innovative PAD </a:t>
            </a:r>
            <a:r>
              <a:rPr lang="es-ES" sz="800" dirty="0" err="1"/>
              <a:t>Technology</a:t>
            </a:r>
            <a:r>
              <a:rPr lang="es-ES" sz="800" dirty="0"/>
              <a:t> </a:t>
            </a:r>
            <a:r>
              <a:rPr lang="es-ES" sz="800" dirty="0" err="1"/>
              <a:t>for</a:t>
            </a:r>
            <a:r>
              <a:rPr lang="es-ES" sz="800" dirty="0"/>
              <a:t> </a:t>
            </a:r>
            <a:r>
              <a:rPr lang="es-ES" sz="800" dirty="0" err="1"/>
              <a:t>the</a:t>
            </a:r>
            <a:r>
              <a:rPr lang="es-ES" sz="800" dirty="0"/>
              <a:t> </a:t>
            </a:r>
            <a:r>
              <a:rPr lang="es-ES" sz="800" dirty="0" err="1"/>
              <a:t>treatment</a:t>
            </a:r>
            <a:r>
              <a:rPr lang="es-ES" sz="800" dirty="0"/>
              <a:t> </a:t>
            </a:r>
            <a:r>
              <a:rPr lang="es-ES" sz="800" dirty="0" err="1"/>
              <a:t>of</a:t>
            </a:r>
            <a:r>
              <a:rPr lang="es-ES" sz="800" dirty="0"/>
              <a:t> plaque psoriasis </a:t>
            </a:r>
            <a:r>
              <a:rPr lang="es-ES" sz="800" dirty="0" err="1"/>
              <a:t>on</a:t>
            </a:r>
            <a:r>
              <a:rPr lang="es-ES" sz="800" dirty="0"/>
              <a:t> </a:t>
            </a:r>
            <a:r>
              <a:rPr lang="es-ES" sz="800" dirty="0" err="1"/>
              <a:t>the</a:t>
            </a:r>
            <a:r>
              <a:rPr lang="es-ES" sz="800" dirty="0"/>
              <a:t> skin and </a:t>
            </a:r>
            <a:r>
              <a:rPr lang="es-ES" sz="800" dirty="0" err="1"/>
              <a:t>scalp</a:t>
            </a:r>
            <a:r>
              <a:rPr lang="es-ES" sz="800" dirty="0"/>
              <a:t>. </a:t>
            </a:r>
            <a:r>
              <a:rPr lang="es-ES" sz="800" dirty="0" err="1"/>
              <a:t>Drugs</a:t>
            </a:r>
            <a:r>
              <a:rPr lang="es-ES" sz="800" dirty="0"/>
              <a:t> </a:t>
            </a:r>
            <a:r>
              <a:rPr lang="es-ES" sz="800" dirty="0" err="1"/>
              <a:t>Context</a:t>
            </a:r>
            <a:r>
              <a:rPr lang="es-ES" sz="800" dirty="0"/>
              <a:t>. 2023 Mar 20:12:2023-2-8. </a:t>
            </a:r>
            <a:r>
              <a:rPr lang="es-ES" sz="800" dirty="0" err="1"/>
              <a:t>doi</a:t>
            </a:r>
            <a:r>
              <a:rPr lang="es-ES" sz="800" dirty="0"/>
              <a:t>: 10.7573/dic.2023-2-8. </a:t>
            </a:r>
            <a:r>
              <a:rPr lang="es-ES" sz="800" dirty="0" err="1"/>
              <a:t>eCollection</a:t>
            </a:r>
            <a:r>
              <a:rPr lang="es-ES" sz="800" dirty="0"/>
              <a:t> 2023.</a:t>
            </a:r>
          </a:p>
        </p:txBody>
      </p:sp>
      <p:sp>
        <p:nvSpPr>
          <p:cNvPr id="19" name="CuadroTexto 18">
            <a:extLst>
              <a:ext uri="{FF2B5EF4-FFF2-40B4-BE49-F238E27FC236}">
                <a16:creationId xmlns:a16="http://schemas.microsoft.com/office/drawing/2014/main" id="{73B09E8D-E7CE-BACB-430F-8B86275CF4CA}"/>
              </a:ext>
            </a:extLst>
          </p:cNvPr>
          <p:cNvSpPr txBox="1"/>
          <p:nvPr/>
        </p:nvSpPr>
        <p:spPr>
          <a:xfrm>
            <a:off x="4945376" y="5135925"/>
            <a:ext cx="2370582" cy="231086"/>
          </a:xfrm>
          <a:prstGeom prst="rect">
            <a:avLst/>
          </a:prstGeom>
          <a:noFill/>
        </p:spPr>
        <p:txBody>
          <a:bodyPr wrap="square">
            <a:spAutoFit/>
          </a:bodyPr>
          <a:lstStyle/>
          <a:p>
            <a:r>
              <a:rPr kumimoji="0" lang="es-ES" sz="900" b="0" i="0" u="none" strike="noStrike" kern="1200" cap="none" spc="0" normalizeH="0" baseline="0" noProof="0" dirty="0" err="1">
                <a:ln>
                  <a:noFill/>
                </a:ln>
                <a:solidFill>
                  <a:srgbClr val="6F6F6F"/>
                </a:solidFill>
                <a:effectLst/>
                <a:uLnTx/>
                <a:uFillTx/>
                <a:latin typeface="Arial"/>
                <a:ea typeface="+mn-ea"/>
                <a:cs typeface="+mn-cs"/>
              </a:rPr>
              <a:t>Drugs</a:t>
            </a:r>
            <a:r>
              <a:rPr kumimoji="0" lang="es-ES" sz="900" b="0" i="0" u="none" strike="noStrike" kern="1200" cap="none" spc="0" normalizeH="0" baseline="0" noProof="0" dirty="0">
                <a:ln>
                  <a:noFill/>
                </a:ln>
                <a:solidFill>
                  <a:srgbClr val="6F6F6F"/>
                </a:solidFill>
                <a:effectLst/>
                <a:uLnTx/>
                <a:uFillTx/>
                <a:latin typeface="Arial"/>
                <a:ea typeface="+mn-ea"/>
                <a:cs typeface="+mn-cs"/>
              </a:rPr>
              <a:t> </a:t>
            </a:r>
            <a:r>
              <a:rPr kumimoji="0" lang="es-ES" sz="900" b="0" i="0" u="none" strike="noStrike" kern="1200" cap="none" spc="0" normalizeH="0" baseline="0" noProof="0" dirty="0" err="1">
                <a:ln>
                  <a:noFill/>
                </a:ln>
                <a:solidFill>
                  <a:srgbClr val="6F6F6F"/>
                </a:solidFill>
                <a:effectLst/>
                <a:uLnTx/>
                <a:uFillTx/>
                <a:latin typeface="Arial"/>
                <a:ea typeface="+mn-ea"/>
                <a:cs typeface="+mn-cs"/>
              </a:rPr>
              <a:t>Context</a:t>
            </a:r>
            <a:r>
              <a:rPr kumimoji="0" lang="es-ES" sz="900" b="0" i="0" u="none" strike="noStrike" kern="1200" cap="none" spc="0" normalizeH="0" baseline="0" noProof="0" dirty="0">
                <a:ln>
                  <a:noFill/>
                </a:ln>
                <a:solidFill>
                  <a:srgbClr val="6F6F6F"/>
                </a:solidFill>
                <a:effectLst/>
                <a:uLnTx/>
                <a:uFillTx/>
                <a:latin typeface="Arial"/>
                <a:ea typeface="+mn-ea"/>
                <a:cs typeface="+mn-cs"/>
              </a:rPr>
              <a:t>. 2023 Mar 20:12:2023-2-8. </a:t>
            </a:r>
            <a:endParaRPr lang="es-ES" sz="900" dirty="0"/>
          </a:p>
        </p:txBody>
      </p:sp>
      <p:sp>
        <p:nvSpPr>
          <p:cNvPr id="3" name="CuadroTexto 2">
            <a:extLst>
              <a:ext uri="{FF2B5EF4-FFF2-40B4-BE49-F238E27FC236}">
                <a16:creationId xmlns:a16="http://schemas.microsoft.com/office/drawing/2014/main" id="{F8A47750-A008-F952-8DE9-1D4415EF8EFD}"/>
              </a:ext>
            </a:extLst>
          </p:cNvPr>
          <p:cNvSpPr txBox="1"/>
          <p:nvPr/>
        </p:nvSpPr>
        <p:spPr>
          <a:xfrm rot="16200000">
            <a:off x="11008698" y="3566837"/>
            <a:ext cx="1841500" cy="276999"/>
          </a:xfrm>
          <a:prstGeom prst="rect">
            <a:avLst/>
          </a:prstGeom>
          <a:noFill/>
        </p:spPr>
        <p:txBody>
          <a:bodyPr wrap="square">
            <a:spAutoFit/>
          </a:bodyPr>
          <a:lstStyle/>
          <a:p>
            <a:pPr algn="ctr"/>
            <a:r>
              <a:rPr lang="es-ES" sz="1200" b="0" i="0" dirty="0">
                <a:solidFill>
                  <a:schemeClr val="tx1">
                    <a:lumMod val="20000"/>
                    <a:lumOff val="80000"/>
                  </a:schemeClr>
                </a:solidFill>
                <a:effectLst/>
                <a:latin typeface="Arial" panose="020B0604020202020204" pitchFamily="34" charset="0"/>
              </a:rPr>
              <a:t>MA-ES-CRAT-2500006</a:t>
            </a:r>
            <a:endParaRPr lang="es-ES" sz="1200" dirty="0">
              <a:solidFill>
                <a:schemeClr val="tx1">
                  <a:lumMod val="20000"/>
                  <a:lumOff val="80000"/>
                </a:schemeClr>
              </a:solidFill>
            </a:endParaRPr>
          </a:p>
        </p:txBody>
      </p:sp>
    </p:spTree>
    <p:extLst>
      <p:ext uri="{BB962C8B-B14F-4D97-AF65-F5344CB8AC3E}">
        <p14:creationId xmlns:p14="http://schemas.microsoft.com/office/powerpoint/2010/main" val="28627458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A7793-7354-6184-90CC-21404570772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42252E6-C297-C941-E153-9A8089CFF681}"/>
              </a:ext>
            </a:extLst>
          </p:cNvPr>
          <p:cNvSpPr>
            <a:spLocks noGrp="1"/>
          </p:cNvSpPr>
          <p:nvPr>
            <p:ph type="title"/>
          </p:nvPr>
        </p:nvSpPr>
        <p:spPr>
          <a:xfrm>
            <a:off x="872867" y="242255"/>
            <a:ext cx="10515600" cy="865821"/>
          </a:xfrm>
        </p:spPr>
        <p:txBody>
          <a:bodyPr>
            <a:normAutofit/>
          </a:bodyPr>
          <a:lstStyle/>
          <a:p>
            <a:pPr algn="ctr"/>
            <a:r>
              <a:rPr lang="es-ES_tradnl" dirty="0"/>
              <a:t>Justificación para el uso de </a:t>
            </a:r>
            <a:r>
              <a:rPr lang="es-ES" sz="2800" dirty="0"/>
              <a:t>la crema PAD de CAL/BDP</a:t>
            </a:r>
            <a:endParaRPr lang="es-ES" dirty="0"/>
          </a:p>
        </p:txBody>
      </p:sp>
      <p:sp>
        <p:nvSpPr>
          <p:cNvPr id="9" name="Título 1">
            <a:extLst>
              <a:ext uri="{FF2B5EF4-FFF2-40B4-BE49-F238E27FC236}">
                <a16:creationId xmlns:a16="http://schemas.microsoft.com/office/drawing/2014/main" id="{D5545CFF-FD49-4654-96AF-16AB5DEC4017}"/>
              </a:ext>
            </a:extLst>
          </p:cNvPr>
          <p:cNvSpPr txBox="1">
            <a:spLocks/>
          </p:cNvSpPr>
          <p:nvPr/>
        </p:nvSpPr>
        <p:spPr>
          <a:xfrm>
            <a:off x="828671" y="1113986"/>
            <a:ext cx="10603992" cy="419200"/>
          </a:xfrm>
          <a:prstGeom prst="rect">
            <a:avLst/>
          </a:prstGeom>
          <a:solidFill>
            <a:schemeClr val="accent4"/>
          </a:solidFill>
        </p:spPr>
        <p:txBody>
          <a:bodyPr vert="horz" lIns="91440" tIns="45720" rIns="91440" bIns="45720" rtlCol="0" anchor="ctr">
            <a:normAutofit fontScale="97500"/>
          </a:bodyPr>
          <a:lstStyle>
            <a:lvl1pPr algn="l" defTabSz="914377" rtl="0" eaLnBrk="1" latinLnBrk="0" hangingPunct="1">
              <a:lnSpc>
                <a:spcPct val="90000"/>
              </a:lnSpc>
              <a:spcBef>
                <a:spcPct val="0"/>
              </a:spcBef>
              <a:buNone/>
              <a:defRPr sz="2933" b="1" kern="1200" baseline="0">
                <a:solidFill>
                  <a:schemeClr val="accent1"/>
                </a:solidFill>
                <a:latin typeface="+mj-lt"/>
                <a:ea typeface="+mj-ea"/>
                <a:cs typeface="+mj-cs"/>
              </a:defRPr>
            </a:lvl1pPr>
          </a:lstStyle>
          <a:p>
            <a:pPr algn="ctr"/>
            <a:r>
              <a:rPr lang="es-ES_tradnl" sz="2400" dirty="0">
                <a:solidFill>
                  <a:schemeClr val="bg1"/>
                </a:solidFill>
              </a:rPr>
              <a:t>4. Comparativa: c</a:t>
            </a:r>
            <a:r>
              <a:rPr lang="es-ES" sz="2400" dirty="0" err="1">
                <a:solidFill>
                  <a:schemeClr val="bg1"/>
                </a:solidFill>
              </a:rPr>
              <a:t>aracterísticas</a:t>
            </a:r>
            <a:r>
              <a:rPr lang="es-ES" sz="2400" dirty="0">
                <a:solidFill>
                  <a:schemeClr val="bg1"/>
                </a:solidFill>
              </a:rPr>
              <a:t> cosméticas y adherencia al tratamiento</a:t>
            </a:r>
            <a:endParaRPr lang="es-ES" sz="2800" dirty="0">
              <a:solidFill>
                <a:schemeClr val="bg1"/>
              </a:solidFill>
            </a:endParaRPr>
          </a:p>
        </p:txBody>
      </p:sp>
      <p:sp>
        <p:nvSpPr>
          <p:cNvPr id="3" name="CuadroTexto 2">
            <a:extLst>
              <a:ext uri="{FF2B5EF4-FFF2-40B4-BE49-F238E27FC236}">
                <a16:creationId xmlns:a16="http://schemas.microsoft.com/office/drawing/2014/main" id="{42B7ED5D-51C4-36FD-C097-35F92BC35FB9}"/>
              </a:ext>
            </a:extLst>
          </p:cNvPr>
          <p:cNvSpPr txBox="1"/>
          <p:nvPr/>
        </p:nvSpPr>
        <p:spPr>
          <a:xfrm>
            <a:off x="1648430" y="6179877"/>
            <a:ext cx="9297460" cy="369332"/>
          </a:xfrm>
          <a:prstGeom prst="rect">
            <a:avLst/>
          </a:prstGeom>
          <a:solidFill>
            <a:schemeClr val="bg1"/>
          </a:solidFill>
        </p:spPr>
        <p:txBody>
          <a:bodyPr wrap="square">
            <a:spAutoFit/>
          </a:bodyPr>
          <a:lstStyle>
            <a:defPPr>
              <a:defRPr lang="es-ES"/>
            </a:defPPr>
            <a:lvl1pPr algn="ctr">
              <a:defRPr sz="900"/>
            </a:lvl1pPr>
          </a:lstStyle>
          <a:p>
            <a:r>
              <a:rPr lang="es-ES" dirty="0"/>
              <a:t>1. López </a:t>
            </a:r>
            <a:r>
              <a:rPr lang="es-ES" dirty="0" err="1"/>
              <a:t>Estebaranz</a:t>
            </a:r>
            <a:r>
              <a:rPr lang="es-ES" dirty="0"/>
              <a:t> JL, et al. Real-</a:t>
            </a:r>
            <a:r>
              <a:rPr lang="es-ES" dirty="0" err="1"/>
              <a:t>world</a:t>
            </a:r>
            <a:r>
              <a:rPr lang="es-ES" dirty="0"/>
              <a:t> use, </a:t>
            </a:r>
            <a:r>
              <a:rPr lang="es-ES" dirty="0" err="1"/>
              <a:t>perception</a:t>
            </a:r>
            <a:r>
              <a:rPr lang="es-ES" dirty="0"/>
              <a:t>, </a:t>
            </a:r>
            <a:r>
              <a:rPr lang="es-ES" dirty="0" err="1"/>
              <a:t>satisfaction</a:t>
            </a:r>
            <a:r>
              <a:rPr lang="es-ES" dirty="0"/>
              <a:t>, and </a:t>
            </a:r>
            <a:r>
              <a:rPr lang="es-ES" dirty="0" err="1"/>
              <a:t>adherence</a:t>
            </a:r>
            <a:r>
              <a:rPr lang="es-ES" dirty="0"/>
              <a:t> </a:t>
            </a:r>
            <a:r>
              <a:rPr lang="es-ES" dirty="0" err="1"/>
              <a:t>of</a:t>
            </a:r>
            <a:r>
              <a:rPr lang="es-ES" dirty="0"/>
              <a:t> </a:t>
            </a:r>
            <a:r>
              <a:rPr lang="es-ES" dirty="0" err="1"/>
              <a:t>calcipotriol</a:t>
            </a:r>
            <a:r>
              <a:rPr lang="es-ES" dirty="0"/>
              <a:t> and </a:t>
            </a:r>
            <a:r>
              <a:rPr lang="es-ES" dirty="0" err="1"/>
              <a:t>betamethasone</a:t>
            </a:r>
            <a:r>
              <a:rPr lang="es-ES" dirty="0"/>
              <a:t> </a:t>
            </a:r>
            <a:r>
              <a:rPr lang="es-ES" dirty="0" err="1"/>
              <a:t>dipropionate</a:t>
            </a:r>
            <a:r>
              <a:rPr lang="es-ES" dirty="0"/>
              <a:t> PAD-</a:t>
            </a:r>
            <a:r>
              <a:rPr lang="es-ES" dirty="0" err="1"/>
              <a:t>cream</a:t>
            </a:r>
            <a:r>
              <a:rPr lang="es-ES" dirty="0"/>
              <a:t> in </a:t>
            </a:r>
            <a:r>
              <a:rPr lang="es-ES" dirty="0" err="1"/>
              <a:t>patients</a:t>
            </a:r>
            <a:r>
              <a:rPr lang="es-ES" dirty="0"/>
              <a:t> </a:t>
            </a:r>
            <a:r>
              <a:rPr lang="es-ES" dirty="0" err="1"/>
              <a:t>with</a:t>
            </a:r>
            <a:r>
              <a:rPr lang="es-ES" dirty="0"/>
              <a:t> plaque psoriasis in </a:t>
            </a:r>
            <a:r>
              <a:rPr lang="es-ES" dirty="0" err="1"/>
              <a:t>Spain</a:t>
            </a:r>
            <a:r>
              <a:rPr lang="es-ES" dirty="0"/>
              <a:t> and </a:t>
            </a:r>
            <a:r>
              <a:rPr lang="es-ES" dirty="0" err="1"/>
              <a:t>Germany</a:t>
            </a:r>
            <a:r>
              <a:rPr lang="es-ES" dirty="0"/>
              <a:t>: </a:t>
            </a:r>
            <a:r>
              <a:rPr lang="es-ES" dirty="0" err="1"/>
              <a:t>results</a:t>
            </a:r>
            <a:r>
              <a:rPr lang="es-ES" dirty="0"/>
              <a:t> </a:t>
            </a:r>
            <a:r>
              <a:rPr lang="es-ES" dirty="0" err="1"/>
              <a:t>from</a:t>
            </a:r>
            <a:r>
              <a:rPr lang="es-ES" dirty="0"/>
              <a:t> a </a:t>
            </a:r>
            <a:r>
              <a:rPr lang="es-ES" dirty="0" err="1"/>
              <a:t>cross-sectional</a:t>
            </a:r>
            <a:r>
              <a:rPr lang="es-ES" dirty="0"/>
              <a:t>, online </a:t>
            </a:r>
            <a:r>
              <a:rPr lang="es-ES" dirty="0" err="1"/>
              <a:t>survey</a:t>
            </a:r>
            <a:r>
              <a:rPr lang="es-ES" dirty="0"/>
              <a:t>. J </a:t>
            </a:r>
            <a:r>
              <a:rPr lang="es-ES" dirty="0" err="1"/>
              <a:t>Dermatolog</a:t>
            </a:r>
            <a:r>
              <a:rPr lang="es-ES" dirty="0"/>
              <a:t> </a:t>
            </a:r>
            <a:r>
              <a:rPr lang="es-ES" dirty="0" err="1"/>
              <a:t>Treat</a:t>
            </a:r>
            <a:r>
              <a:rPr lang="es-ES" dirty="0"/>
              <a:t>. 2024 Dec;35(1):2357618. </a:t>
            </a:r>
            <a:r>
              <a:rPr lang="es-ES" dirty="0" err="1"/>
              <a:t>doi</a:t>
            </a:r>
            <a:r>
              <a:rPr lang="es-ES" dirty="0"/>
              <a:t>: 10.1080/09546634.2024.2357618. </a:t>
            </a:r>
            <a:r>
              <a:rPr lang="es-ES" dirty="0" err="1"/>
              <a:t>Epub</a:t>
            </a:r>
            <a:r>
              <a:rPr lang="es-ES" dirty="0"/>
              <a:t> 2024 May 26.</a:t>
            </a:r>
          </a:p>
        </p:txBody>
      </p:sp>
      <p:pic>
        <p:nvPicPr>
          <p:cNvPr id="4" name="Imagen 3">
            <a:extLst>
              <a:ext uri="{FF2B5EF4-FFF2-40B4-BE49-F238E27FC236}">
                <a16:creationId xmlns:a16="http://schemas.microsoft.com/office/drawing/2014/main" id="{F3031989-C1CC-2397-77A6-0248D294A349}"/>
              </a:ext>
            </a:extLst>
          </p:cNvPr>
          <p:cNvPicPr>
            <a:picLocks noChangeAspect="1"/>
          </p:cNvPicPr>
          <p:nvPr/>
        </p:nvPicPr>
        <p:blipFill>
          <a:blip r:embed="rId2"/>
          <a:srcRect l="11518" r="13937" b="10346"/>
          <a:stretch>
            <a:fillRect/>
          </a:stretch>
        </p:blipFill>
        <p:spPr>
          <a:xfrm>
            <a:off x="1185674" y="1888894"/>
            <a:ext cx="4264156" cy="3743810"/>
          </a:xfrm>
          <a:prstGeom prst="rect">
            <a:avLst/>
          </a:prstGeom>
        </p:spPr>
      </p:pic>
      <p:pic>
        <p:nvPicPr>
          <p:cNvPr id="5" name="Imagen 4">
            <a:extLst>
              <a:ext uri="{FF2B5EF4-FFF2-40B4-BE49-F238E27FC236}">
                <a16:creationId xmlns:a16="http://schemas.microsoft.com/office/drawing/2014/main" id="{CCD957C6-129B-42BE-2C43-01509327571D}"/>
              </a:ext>
            </a:extLst>
          </p:cNvPr>
          <p:cNvPicPr>
            <a:picLocks noChangeAspect="1"/>
          </p:cNvPicPr>
          <p:nvPr/>
        </p:nvPicPr>
        <p:blipFill>
          <a:blip r:embed="rId3"/>
          <a:stretch>
            <a:fillRect/>
          </a:stretch>
        </p:blipFill>
        <p:spPr>
          <a:xfrm>
            <a:off x="6011794" y="3318332"/>
            <a:ext cx="5376673" cy="1233633"/>
          </a:xfrm>
          <a:prstGeom prst="rect">
            <a:avLst/>
          </a:prstGeom>
        </p:spPr>
      </p:pic>
      <p:sp>
        <p:nvSpPr>
          <p:cNvPr id="7" name="CuadroTexto 6">
            <a:extLst>
              <a:ext uri="{FF2B5EF4-FFF2-40B4-BE49-F238E27FC236}">
                <a16:creationId xmlns:a16="http://schemas.microsoft.com/office/drawing/2014/main" id="{5CE13FD4-9778-D56D-C652-588CCB404922}"/>
              </a:ext>
            </a:extLst>
          </p:cNvPr>
          <p:cNvSpPr txBox="1"/>
          <p:nvPr/>
        </p:nvSpPr>
        <p:spPr>
          <a:xfrm>
            <a:off x="6096000" y="2124604"/>
            <a:ext cx="5221330" cy="1169551"/>
          </a:xfrm>
          <a:prstGeom prst="rect">
            <a:avLst/>
          </a:prstGeom>
          <a:noFill/>
        </p:spPr>
        <p:txBody>
          <a:bodyPr wrap="square">
            <a:spAutoFit/>
          </a:bodyPr>
          <a:lstStyle/>
          <a:p>
            <a:pPr algn="just"/>
            <a:r>
              <a:rPr lang="es-ES" sz="1400" noProof="0" dirty="0">
                <a:solidFill>
                  <a:schemeClr val="accent1"/>
                </a:solidFill>
              </a:rPr>
              <a:t>En un estudio comparativo entre la crema CAL/BDP con tecnología PAD y otros tratamientos tópicos, los pacientes tenían más preferencia para el CAL/BDP PAD y consideraron que era más fácil de usar, con menos efectos secundarios y más efectiva que otros</a:t>
            </a:r>
            <a:r>
              <a:rPr lang="es-ES" sz="1400" baseline="30000" noProof="0" dirty="0">
                <a:solidFill>
                  <a:schemeClr val="accent1"/>
                </a:solidFill>
              </a:rPr>
              <a:t>1</a:t>
            </a:r>
            <a:r>
              <a:rPr lang="es-ES" sz="1400" noProof="0" dirty="0">
                <a:solidFill>
                  <a:schemeClr val="accent1"/>
                </a:solidFill>
              </a:rPr>
              <a:t>.</a:t>
            </a:r>
          </a:p>
        </p:txBody>
      </p:sp>
      <p:sp>
        <p:nvSpPr>
          <p:cNvPr id="10" name="CuadroTexto 9">
            <a:extLst>
              <a:ext uri="{FF2B5EF4-FFF2-40B4-BE49-F238E27FC236}">
                <a16:creationId xmlns:a16="http://schemas.microsoft.com/office/drawing/2014/main" id="{9B6652C3-E8E0-89B4-E703-5BFD1B7EAAC1}"/>
              </a:ext>
            </a:extLst>
          </p:cNvPr>
          <p:cNvSpPr txBox="1"/>
          <p:nvPr/>
        </p:nvSpPr>
        <p:spPr>
          <a:xfrm>
            <a:off x="1606681" y="5690846"/>
            <a:ext cx="3422142" cy="215444"/>
          </a:xfrm>
          <a:prstGeom prst="rect">
            <a:avLst/>
          </a:prstGeom>
          <a:noFill/>
        </p:spPr>
        <p:txBody>
          <a:bodyPr wrap="square">
            <a:spAutoFit/>
          </a:bodyPr>
          <a:lstStyle/>
          <a:p>
            <a:pPr algn="ctr"/>
            <a:r>
              <a:rPr lang="da-DK" sz="800" dirty="0"/>
              <a:t>J Dermatolog Treat. 2024 Dec;35(1):2357618. </a:t>
            </a:r>
            <a:endParaRPr lang="es-ES" sz="800" dirty="0"/>
          </a:p>
        </p:txBody>
      </p:sp>
      <p:sp>
        <p:nvSpPr>
          <p:cNvPr id="16" name="CuadroTexto 15">
            <a:extLst>
              <a:ext uri="{FF2B5EF4-FFF2-40B4-BE49-F238E27FC236}">
                <a16:creationId xmlns:a16="http://schemas.microsoft.com/office/drawing/2014/main" id="{FB522874-FCA7-5AF9-E389-8D403C43464B}"/>
              </a:ext>
            </a:extLst>
          </p:cNvPr>
          <p:cNvSpPr txBox="1"/>
          <p:nvPr/>
        </p:nvSpPr>
        <p:spPr>
          <a:xfrm>
            <a:off x="6989059" y="4589602"/>
            <a:ext cx="3422142" cy="215444"/>
          </a:xfrm>
          <a:prstGeom prst="rect">
            <a:avLst/>
          </a:prstGeom>
          <a:noFill/>
        </p:spPr>
        <p:txBody>
          <a:bodyPr wrap="square">
            <a:spAutoFit/>
          </a:bodyPr>
          <a:lstStyle/>
          <a:p>
            <a:pPr algn="ctr"/>
            <a:r>
              <a:rPr lang="da-DK" sz="800" dirty="0"/>
              <a:t>J Dermatolog Treat. 2024 Dec;35(1):2357618. </a:t>
            </a:r>
            <a:endParaRPr lang="es-ES" sz="800" dirty="0"/>
          </a:p>
        </p:txBody>
      </p:sp>
      <p:sp>
        <p:nvSpPr>
          <p:cNvPr id="17" name="CuadroTexto 16">
            <a:extLst>
              <a:ext uri="{FF2B5EF4-FFF2-40B4-BE49-F238E27FC236}">
                <a16:creationId xmlns:a16="http://schemas.microsoft.com/office/drawing/2014/main" id="{E84AF350-A501-3DA8-6BD7-F9922C586BA4}"/>
              </a:ext>
            </a:extLst>
          </p:cNvPr>
          <p:cNvSpPr txBox="1"/>
          <p:nvPr/>
        </p:nvSpPr>
        <p:spPr>
          <a:xfrm>
            <a:off x="6284971" y="5015838"/>
            <a:ext cx="4830318" cy="523220"/>
          </a:xfrm>
          <a:prstGeom prst="rect">
            <a:avLst/>
          </a:prstGeom>
          <a:noFill/>
        </p:spPr>
        <p:txBody>
          <a:bodyPr wrap="square">
            <a:spAutoFit/>
          </a:bodyPr>
          <a:lstStyle/>
          <a:p>
            <a:pPr algn="just"/>
            <a:r>
              <a:rPr lang="es-ES" sz="1400" noProof="0" dirty="0">
                <a:solidFill>
                  <a:schemeClr val="accent1"/>
                </a:solidFill>
              </a:rPr>
              <a:t>Además, el uso de CAL/BDP con tecnología PAD fue asociado a muy buena adherencia al tratamiento tópico</a:t>
            </a:r>
            <a:r>
              <a:rPr lang="es-ES" sz="1400" baseline="30000" noProof="0" dirty="0">
                <a:solidFill>
                  <a:schemeClr val="accent1"/>
                </a:solidFill>
              </a:rPr>
              <a:t>1</a:t>
            </a:r>
            <a:r>
              <a:rPr lang="es-ES" sz="1400" noProof="0" dirty="0">
                <a:solidFill>
                  <a:schemeClr val="accent1"/>
                </a:solidFill>
              </a:rPr>
              <a:t>.</a:t>
            </a:r>
          </a:p>
        </p:txBody>
      </p:sp>
      <p:sp>
        <p:nvSpPr>
          <p:cNvPr id="6" name="CuadroTexto 5">
            <a:extLst>
              <a:ext uri="{FF2B5EF4-FFF2-40B4-BE49-F238E27FC236}">
                <a16:creationId xmlns:a16="http://schemas.microsoft.com/office/drawing/2014/main" id="{80A9C813-2A2C-4602-48CA-7A2A4446DFAF}"/>
              </a:ext>
            </a:extLst>
          </p:cNvPr>
          <p:cNvSpPr txBox="1"/>
          <p:nvPr/>
        </p:nvSpPr>
        <p:spPr>
          <a:xfrm rot="16200000">
            <a:off x="11008698" y="3566837"/>
            <a:ext cx="1841500" cy="276999"/>
          </a:xfrm>
          <a:prstGeom prst="rect">
            <a:avLst/>
          </a:prstGeom>
          <a:noFill/>
        </p:spPr>
        <p:txBody>
          <a:bodyPr wrap="square">
            <a:spAutoFit/>
          </a:bodyPr>
          <a:lstStyle/>
          <a:p>
            <a:pPr algn="ctr"/>
            <a:r>
              <a:rPr lang="es-ES" sz="1200" b="0" i="0" dirty="0">
                <a:solidFill>
                  <a:schemeClr val="tx1">
                    <a:lumMod val="20000"/>
                    <a:lumOff val="80000"/>
                  </a:schemeClr>
                </a:solidFill>
                <a:effectLst/>
                <a:latin typeface="Arial" panose="020B0604020202020204" pitchFamily="34" charset="0"/>
              </a:rPr>
              <a:t>MA-ES-CRAT-2500006</a:t>
            </a:r>
            <a:endParaRPr lang="es-ES" sz="1200" dirty="0">
              <a:solidFill>
                <a:schemeClr val="tx1">
                  <a:lumMod val="20000"/>
                  <a:lumOff val="80000"/>
                </a:schemeClr>
              </a:solidFill>
            </a:endParaRPr>
          </a:p>
        </p:txBody>
      </p:sp>
    </p:spTree>
    <p:extLst>
      <p:ext uri="{BB962C8B-B14F-4D97-AF65-F5344CB8AC3E}">
        <p14:creationId xmlns:p14="http://schemas.microsoft.com/office/powerpoint/2010/main" val="3268579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FCF0A-E39E-998C-8759-CCF79FC56DC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F01F32A-0F1E-CDA1-1F87-264343207FD7}"/>
              </a:ext>
            </a:extLst>
          </p:cNvPr>
          <p:cNvSpPr>
            <a:spLocks noGrp="1"/>
          </p:cNvSpPr>
          <p:nvPr>
            <p:ph type="title"/>
          </p:nvPr>
        </p:nvSpPr>
        <p:spPr>
          <a:xfrm>
            <a:off x="872867" y="242255"/>
            <a:ext cx="10515600" cy="865821"/>
          </a:xfrm>
        </p:spPr>
        <p:txBody>
          <a:bodyPr>
            <a:normAutofit/>
          </a:bodyPr>
          <a:lstStyle/>
          <a:p>
            <a:pPr algn="ctr"/>
            <a:r>
              <a:rPr lang="es-ES_tradnl" dirty="0"/>
              <a:t>Justificación para el uso de la rosuvastatina</a:t>
            </a:r>
            <a:endParaRPr lang="es-ES" dirty="0"/>
          </a:p>
        </p:txBody>
      </p:sp>
      <p:sp>
        <p:nvSpPr>
          <p:cNvPr id="9" name="Título 1">
            <a:extLst>
              <a:ext uri="{FF2B5EF4-FFF2-40B4-BE49-F238E27FC236}">
                <a16:creationId xmlns:a16="http://schemas.microsoft.com/office/drawing/2014/main" id="{F6ACC43D-26EA-D030-CD14-A1415FF87FAF}"/>
              </a:ext>
            </a:extLst>
          </p:cNvPr>
          <p:cNvSpPr txBox="1">
            <a:spLocks/>
          </p:cNvSpPr>
          <p:nvPr/>
        </p:nvSpPr>
        <p:spPr>
          <a:xfrm>
            <a:off x="828671" y="1113986"/>
            <a:ext cx="10603992" cy="419200"/>
          </a:xfrm>
          <a:prstGeom prst="rect">
            <a:avLst/>
          </a:prstGeom>
          <a:solidFill>
            <a:schemeClr val="accent4"/>
          </a:solidFill>
        </p:spPr>
        <p:txBody>
          <a:bodyPr vert="horz" lIns="91440" tIns="45720" rIns="91440" bIns="45720" rtlCol="0" anchor="ctr">
            <a:normAutofit fontScale="97500"/>
          </a:bodyPr>
          <a:lstStyle>
            <a:lvl1pPr algn="l" defTabSz="914377" rtl="0" eaLnBrk="1" latinLnBrk="0" hangingPunct="1">
              <a:lnSpc>
                <a:spcPct val="90000"/>
              </a:lnSpc>
              <a:spcBef>
                <a:spcPct val="0"/>
              </a:spcBef>
              <a:buNone/>
              <a:defRPr sz="2933" b="1" kern="1200" baseline="0">
                <a:solidFill>
                  <a:schemeClr val="accent1"/>
                </a:solidFill>
                <a:latin typeface="+mj-lt"/>
                <a:ea typeface="+mj-ea"/>
                <a:cs typeface="+mj-cs"/>
              </a:defRPr>
            </a:lvl1pPr>
          </a:lstStyle>
          <a:p>
            <a:pPr algn="ctr"/>
            <a:r>
              <a:rPr lang="es-ES_tradnl" sz="2400" dirty="0">
                <a:solidFill>
                  <a:schemeClr val="bg1"/>
                </a:solidFill>
              </a:rPr>
              <a:t>1. </a:t>
            </a:r>
            <a:r>
              <a:rPr lang="es-ES" sz="2400" dirty="0">
                <a:solidFill>
                  <a:schemeClr val="bg1"/>
                </a:solidFill>
              </a:rPr>
              <a:t>Recomendaciones de las guías para el manejo de la dislipemia</a:t>
            </a:r>
            <a:endParaRPr lang="es-ES" sz="2800" dirty="0">
              <a:solidFill>
                <a:schemeClr val="bg1"/>
              </a:solidFill>
            </a:endParaRPr>
          </a:p>
        </p:txBody>
      </p:sp>
      <p:pic>
        <p:nvPicPr>
          <p:cNvPr id="8" name="Imagen 7">
            <a:extLst>
              <a:ext uri="{FF2B5EF4-FFF2-40B4-BE49-F238E27FC236}">
                <a16:creationId xmlns:a16="http://schemas.microsoft.com/office/drawing/2014/main" id="{99E9CA09-5187-E6FF-17A8-FD12A253D790}"/>
              </a:ext>
            </a:extLst>
          </p:cNvPr>
          <p:cNvPicPr>
            <a:picLocks noChangeAspect="1"/>
          </p:cNvPicPr>
          <p:nvPr/>
        </p:nvPicPr>
        <p:blipFill>
          <a:blip r:embed="rId2"/>
          <a:stretch>
            <a:fillRect/>
          </a:stretch>
        </p:blipFill>
        <p:spPr>
          <a:xfrm>
            <a:off x="6538635" y="1923001"/>
            <a:ext cx="4549367" cy="4434193"/>
          </a:xfrm>
          <a:prstGeom prst="rect">
            <a:avLst/>
          </a:prstGeom>
          <a:ln w="19050">
            <a:solidFill>
              <a:schemeClr val="accent4"/>
            </a:solidFill>
          </a:ln>
        </p:spPr>
      </p:pic>
      <p:sp>
        <p:nvSpPr>
          <p:cNvPr id="11" name="CuadroTexto 10">
            <a:extLst>
              <a:ext uri="{FF2B5EF4-FFF2-40B4-BE49-F238E27FC236}">
                <a16:creationId xmlns:a16="http://schemas.microsoft.com/office/drawing/2014/main" id="{F4580622-DE6D-FFB3-E23F-C7B5597819C8}"/>
              </a:ext>
            </a:extLst>
          </p:cNvPr>
          <p:cNvSpPr txBox="1"/>
          <p:nvPr/>
        </p:nvSpPr>
        <p:spPr>
          <a:xfrm>
            <a:off x="957694" y="2151030"/>
            <a:ext cx="5269369" cy="738664"/>
          </a:xfrm>
          <a:prstGeom prst="rect">
            <a:avLst/>
          </a:prstGeom>
          <a:noFill/>
        </p:spPr>
        <p:txBody>
          <a:bodyPr wrap="square">
            <a:spAutoFit/>
          </a:bodyPr>
          <a:lstStyle/>
          <a:p>
            <a:pPr algn="just"/>
            <a:r>
              <a:rPr lang="es-ES" sz="1400" noProof="0" dirty="0">
                <a:solidFill>
                  <a:schemeClr val="accent1"/>
                </a:solidFill>
              </a:rPr>
              <a:t>Las guías recomiendan el uso de una estatina de alta </a:t>
            </a:r>
            <a:r>
              <a:rPr lang="es-ES" sz="1400" dirty="0">
                <a:solidFill>
                  <a:schemeClr val="accent1"/>
                </a:solidFill>
              </a:rPr>
              <a:t>intensidad </a:t>
            </a:r>
            <a:r>
              <a:rPr lang="es-ES" sz="1400" noProof="0" dirty="0">
                <a:solidFill>
                  <a:schemeClr val="accent1"/>
                </a:solidFill>
              </a:rPr>
              <a:t>a máxima dosis tolerada cómo primera línea de tratamiento para el manejo de la dislipemia</a:t>
            </a:r>
            <a:r>
              <a:rPr lang="es-ES" sz="1400" baseline="30000" noProof="0" dirty="0">
                <a:solidFill>
                  <a:schemeClr val="accent1"/>
                </a:solidFill>
              </a:rPr>
              <a:t>1</a:t>
            </a:r>
            <a:r>
              <a:rPr lang="es-ES" sz="1400" noProof="0" dirty="0">
                <a:solidFill>
                  <a:schemeClr val="accent1"/>
                </a:solidFill>
              </a:rPr>
              <a:t>. </a:t>
            </a:r>
          </a:p>
        </p:txBody>
      </p:sp>
      <p:sp>
        <p:nvSpPr>
          <p:cNvPr id="13" name="CuadroTexto 12">
            <a:extLst>
              <a:ext uri="{FF2B5EF4-FFF2-40B4-BE49-F238E27FC236}">
                <a16:creationId xmlns:a16="http://schemas.microsoft.com/office/drawing/2014/main" id="{96804A7F-718B-AE0F-CFF6-746663AE88EB}"/>
              </a:ext>
            </a:extLst>
          </p:cNvPr>
          <p:cNvSpPr txBox="1"/>
          <p:nvPr/>
        </p:nvSpPr>
        <p:spPr>
          <a:xfrm>
            <a:off x="912163" y="5726317"/>
            <a:ext cx="3130681" cy="584775"/>
          </a:xfrm>
          <a:prstGeom prst="rect">
            <a:avLst/>
          </a:prstGeom>
          <a:solidFill>
            <a:schemeClr val="bg1"/>
          </a:solidFill>
        </p:spPr>
        <p:txBody>
          <a:bodyPr wrap="square">
            <a:spAutoFit/>
          </a:bodyPr>
          <a:lstStyle>
            <a:defPPr>
              <a:defRPr lang="es-ES"/>
            </a:defPPr>
            <a:lvl1pPr algn="ctr">
              <a:defRPr sz="800"/>
            </a:lvl1pPr>
          </a:lstStyle>
          <a:p>
            <a:r>
              <a:rPr lang="es-ES" dirty="0"/>
              <a:t>1. Mach F, et al. 2019 ESC/EAS </a:t>
            </a:r>
            <a:r>
              <a:rPr lang="es-ES" dirty="0" err="1"/>
              <a:t>Guidelines</a:t>
            </a:r>
            <a:r>
              <a:rPr lang="es-ES" dirty="0"/>
              <a:t> </a:t>
            </a:r>
            <a:r>
              <a:rPr lang="es-ES" dirty="0" err="1"/>
              <a:t>for</a:t>
            </a:r>
            <a:r>
              <a:rPr lang="es-ES" dirty="0"/>
              <a:t> </a:t>
            </a:r>
            <a:r>
              <a:rPr lang="es-ES" dirty="0" err="1"/>
              <a:t>the</a:t>
            </a:r>
            <a:r>
              <a:rPr lang="es-ES" dirty="0"/>
              <a:t> </a:t>
            </a:r>
            <a:r>
              <a:rPr lang="es-ES" dirty="0" err="1"/>
              <a:t>management</a:t>
            </a:r>
            <a:r>
              <a:rPr lang="es-ES" dirty="0"/>
              <a:t> </a:t>
            </a:r>
            <a:r>
              <a:rPr lang="es-ES" dirty="0" err="1"/>
              <a:t>of</a:t>
            </a:r>
            <a:r>
              <a:rPr lang="es-ES" dirty="0"/>
              <a:t> </a:t>
            </a:r>
            <a:r>
              <a:rPr lang="es-ES" dirty="0" err="1"/>
              <a:t>dyslipidaemias</a:t>
            </a:r>
            <a:r>
              <a:rPr lang="es-ES" dirty="0"/>
              <a:t>: </a:t>
            </a:r>
            <a:r>
              <a:rPr lang="es-ES" dirty="0" err="1"/>
              <a:t>lipid</a:t>
            </a:r>
            <a:r>
              <a:rPr lang="es-ES" dirty="0"/>
              <a:t> </a:t>
            </a:r>
            <a:r>
              <a:rPr lang="es-ES" dirty="0" err="1"/>
              <a:t>modification</a:t>
            </a:r>
            <a:r>
              <a:rPr lang="es-ES" dirty="0"/>
              <a:t> </a:t>
            </a:r>
            <a:r>
              <a:rPr lang="es-ES" dirty="0" err="1"/>
              <a:t>to</a:t>
            </a:r>
            <a:r>
              <a:rPr lang="es-ES" dirty="0"/>
              <a:t> reduce cardiovascular </a:t>
            </a:r>
            <a:r>
              <a:rPr lang="es-ES" dirty="0" err="1"/>
              <a:t>risk</a:t>
            </a:r>
            <a:r>
              <a:rPr lang="es-ES" dirty="0"/>
              <a:t>. </a:t>
            </a:r>
            <a:r>
              <a:rPr lang="es-ES" dirty="0" err="1"/>
              <a:t>Eur</a:t>
            </a:r>
            <a:r>
              <a:rPr lang="es-ES" dirty="0"/>
              <a:t> Heart J. 2020 Jan 1;41(1):111-188. </a:t>
            </a:r>
            <a:r>
              <a:rPr lang="es-ES" dirty="0" err="1"/>
              <a:t>doi</a:t>
            </a:r>
            <a:r>
              <a:rPr lang="es-ES" dirty="0"/>
              <a:t>: 10.1093/</a:t>
            </a:r>
            <a:r>
              <a:rPr lang="es-ES" dirty="0" err="1"/>
              <a:t>eurheartj</a:t>
            </a:r>
            <a:r>
              <a:rPr lang="es-ES" dirty="0"/>
              <a:t>/ehz455.</a:t>
            </a:r>
          </a:p>
        </p:txBody>
      </p:sp>
      <p:sp>
        <p:nvSpPr>
          <p:cNvPr id="15" name="CuadroTexto 14">
            <a:extLst>
              <a:ext uri="{FF2B5EF4-FFF2-40B4-BE49-F238E27FC236}">
                <a16:creationId xmlns:a16="http://schemas.microsoft.com/office/drawing/2014/main" id="{00BCB80C-0F22-08D6-F798-24A546607F34}"/>
              </a:ext>
            </a:extLst>
          </p:cNvPr>
          <p:cNvSpPr txBox="1"/>
          <p:nvPr/>
        </p:nvSpPr>
        <p:spPr>
          <a:xfrm>
            <a:off x="7548444" y="6400301"/>
            <a:ext cx="2529747" cy="215444"/>
          </a:xfrm>
          <a:prstGeom prst="rect">
            <a:avLst/>
          </a:prstGeom>
          <a:noFill/>
        </p:spPr>
        <p:txBody>
          <a:bodyPr wrap="square">
            <a:spAutoFit/>
          </a:bodyPr>
          <a:lstStyle>
            <a:defPPr>
              <a:defRPr lang="es-ES"/>
            </a:defPPr>
            <a:lvl1pPr algn="ctr">
              <a:defRPr sz="900"/>
            </a:lvl1pPr>
          </a:lstStyle>
          <a:p>
            <a:r>
              <a:rPr lang="en-US" sz="800" dirty="0" err="1"/>
              <a:t>Eur</a:t>
            </a:r>
            <a:r>
              <a:rPr lang="en-US" sz="800" dirty="0"/>
              <a:t> Heart J. 2020 Jan 1;41(1):111-188</a:t>
            </a:r>
            <a:endParaRPr lang="es-ES" sz="800" dirty="0"/>
          </a:p>
        </p:txBody>
      </p:sp>
      <p:sp>
        <p:nvSpPr>
          <p:cNvPr id="3" name="CuadroTexto 2">
            <a:extLst>
              <a:ext uri="{FF2B5EF4-FFF2-40B4-BE49-F238E27FC236}">
                <a16:creationId xmlns:a16="http://schemas.microsoft.com/office/drawing/2014/main" id="{AEE37236-7584-16C9-E141-28356B27CBA6}"/>
              </a:ext>
            </a:extLst>
          </p:cNvPr>
          <p:cNvSpPr txBox="1"/>
          <p:nvPr/>
        </p:nvSpPr>
        <p:spPr>
          <a:xfrm rot="16200000">
            <a:off x="11008698" y="3566837"/>
            <a:ext cx="1841500" cy="276999"/>
          </a:xfrm>
          <a:prstGeom prst="rect">
            <a:avLst/>
          </a:prstGeom>
          <a:noFill/>
        </p:spPr>
        <p:txBody>
          <a:bodyPr wrap="square">
            <a:spAutoFit/>
          </a:bodyPr>
          <a:lstStyle/>
          <a:p>
            <a:pPr algn="ctr"/>
            <a:r>
              <a:rPr lang="es-ES" sz="1200" b="0" i="0" dirty="0">
                <a:solidFill>
                  <a:schemeClr val="tx1">
                    <a:lumMod val="20000"/>
                    <a:lumOff val="80000"/>
                  </a:schemeClr>
                </a:solidFill>
                <a:effectLst/>
                <a:latin typeface="Arial" panose="020B0604020202020204" pitchFamily="34" charset="0"/>
              </a:rPr>
              <a:t>MA-ES-CRAT-2500006</a:t>
            </a:r>
            <a:endParaRPr lang="es-ES" sz="1200" dirty="0">
              <a:solidFill>
                <a:schemeClr val="tx1">
                  <a:lumMod val="20000"/>
                  <a:lumOff val="80000"/>
                </a:schemeClr>
              </a:solidFill>
            </a:endParaRPr>
          </a:p>
        </p:txBody>
      </p:sp>
      <p:sp>
        <p:nvSpPr>
          <p:cNvPr id="4" name="CuadroTexto 8">
            <a:extLst>
              <a:ext uri="{FF2B5EF4-FFF2-40B4-BE49-F238E27FC236}">
                <a16:creationId xmlns:a16="http://schemas.microsoft.com/office/drawing/2014/main" id="{6EBAAD27-9985-BE46-A057-1D035811CD08}"/>
              </a:ext>
            </a:extLst>
          </p:cNvPr>
          <p:cNvSpPr txBox="1"/>
          <p:nvPr/>
        </p:nvSpPr>
        <p:spPr>
          <a:xfrm>
            <a:off x="4283902" y="4561696"/>
            <a:ext cx="2103700" cy="646331"/>
          </a:xfrm>
          <a:prstGeom prst="rect">
            <a:avLst/>
          </a:prstGeom>
          <a:noFill/>
        </p:spPr>
        <p:txBody>
          <a:bodyPr wrap="square">
            <a:spAutoFit/>
          </a:bodyPr>
          <a:lstStyle>
            <a:defPPr>
              <a:defRPr lang="es-ES"/>
            </a:defPPr>
            <a:lvl1pPr marL="0" algn="ctr" defTabSz="914400" rtl="0" eaLnBrk="1" latinLnBrk="0" hangingPunct="1">
              <a:defRPr sz="14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200" dirty="0"/>
              <a:t>2º línea de </a:t>
            </a:r>
            <a:r>
              <a:rPr lang="es-ES" sz="1200" dirty="0" err="1"/>
              <a:t>tto</a:t>
            </a:r>
            <a:r>
              <a:rPr lang="es-ES" sz="1200" dirty="0"/>
              <a:t>: combinación de</a:t>
            </a:r>
          </a:p>
          <a:p>
            <a:r>
              <a:rPr lang="es-ES" sz="1200" dirty="0"/>
              <a:t>Estatina + </a:t>
            </a:r>
            <a:r>
              <a:rPr lang="es-ES" sz="1200" dirty="0" err="1"/>
              <a:t>Ezetemibe</a:t>
            </a:r>
            <a:r>
              <a:rPr lang="es-ES" sz="1200" dirty="0"/>
              <a:t> </a:t>
            </a:r>
          </a:p>
        </p:txBody>
      </p:sp>
      <p:sp>
        <p:nvSpPr>
          <p:cNvPr id="5" name="CuadroTexto 9">
            <a:extLst>
              <a:ext uri="{FF2B5EF4-FFF2-40B4-BE49-F238E27FC236}">
                <a16:creationId xmlns:a16="http://schemas.microsoft.com/office/drawing/2014/main" id="{8B759D56-5D37-E456-0B61-1ACE5010E8AE}"/>
              </a:ext>
            </a:extLst>
          </p:cNvPr>
          <p:cNvSpPr txBox="1"/>
          <p:nvPr/>
        </p:nvSpPr>
        <p:spPr>
          <a:xfrm>
            <a:off x="4209470" y="5563848"/>
            <a:ext cx="2327813" cy="646331"/>
          </a:xfrm>
          <a:prstGeom prst="rect">
            <a:avLst/>
          </a:prstGeom>
          <a:noFill/>
        </p:spPr>
        <p:txBody>
          <a:bodyPr wrap="square">
            <a:spAutoFit/>
          </a:bodyPr>
          <a:lstStyle>
            <a:defPPr>
              <a:defRPr lang="es-ES"/>
            </a:defPPr>
            <a:lvl1pPr marL="0" algn="ctr" defTabSz="914400" rtl="0" eaLnBrk="1" latinLnBrk="0" hangingPunct="1">
              <a:defRPr sz="14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200" dirty="0"/>
              <a:t>3º línea de </a:t>
            </a:r>
            <a:r>
              <a:rPr lang="es-ES" sz="1200" dirty="0" err="1"/>
              <a:t>tto</a:t>
            </a:r>
            <a:r>
              <a:rPr lang="es-ES" sz="1200" dirty="0"/>
              <a:t>: </a:t>
            </a:r>
          </a:p>
          <a:p>
            <a:r>
              <a:rPr lang="es-ES" sz="1200" dirty="0"/>
              <a:t>Estatina + </a:t>
            </a:r>
            <a:r>
              <a:rPr lang="es-ES" sz="1200" dirty="0" err="1"/>
              <a:t>Ezetemibe</a:t>
            </a:r>
            <a:r>
              <a:rPr lang="es-ES" sz="1200" dirty="0"/>
              <a:t> + Ácido </a:t>
            </a:r>
            <a:r>
              <a:rPr lang="es-ES" sz="1200" dirty="0" err="1"/>
              <a:t>Bempedoico</a:t>
            </a:r>
            <a:r>
              <a:rPr lang="es-ES" sz="1200" dirty="0"/>
              <a:t> y/o iPCSK9</a:t>
            </a:r>
          </a:p>
        </p:txBody>
      </p:sp>
      <p:grpSp>
        <p:nvGrpSpPr>
          <p:cNvPr id="6" name="Grupo 5">
            <a:extLst>
              <a:ext uri="{FF2B5EF4-FFF2-40B4-BE49-F238E27FC236}">
                <a16:creationId xmlns:a16="http://schemas.microsoft.com/office/drawing/2014/main" id="{2226D93E-1434-C32F-2CC4-0320084E2C78}"/>
              </a:ext>
            </a:extLst>
          </p:cNvPr>
          <p:cNvGrpSpPr/>
          <p:nvPr/>
        </p:nvGrpSpPr>
        <p:grpSpPr>
          <a:xfrm>
            <a:off x="4283903" y="3581164"/>
            <a:ext cx="2133513" cy="702712"/>
            <a:chOff x="576863" y="2154898"/>
            <a:chExt cx="2133513" cy="702712"/>
          </a:xfrm>
        </p:grpSpPr>
        <p:sp>
          <p:nvSpPr>
            <p:cNvPr id="12" name="Rectángulo: esquinas redondeadas 11">
              <a:extLst>
                <a:ext uri="{FF2B5EF4-FFF2-40B4-BE49-F238E27FC236}">
                  <a16:creationId xmlns:a16="http://schemas.microsoft.com/office/drawing/2014/main" id="{4A6D0B6F-BE07-999F-B3D5-C82582E14870}"/>
                </a:ext>
              </a:extLst>
            </p:cNvPr>
            <p:cNvSpPr/>
            <p:nvPr/>
          </p:nvSpPr>
          <p:spPr>
            <a:xfrm>
              <a:off x="576863" y="2154898"/>
              <a:ext cx="2133513" cy="702712"/>
            </a:xfrm>
            <a:prstGeom prst="round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600">
                <a:ln>
                  <a:solidFill>
                    <a:srgbClr val="00B050"/>
                  </a:solidFill>
                </a:ln>
                <a:solidFill>
                  <a:schemeClr val="accent2"/>
                </a:solidFill>
                <a:latin typeface="+mj-lt"/>
              </a:endParaRPr>
            </a:p>
          </p:txBody>
        </p:sp>
        <p:sp>
          <p:nvSpPr>
            <p:cNvPr id="14" name="CuadroTexto 11">
              <a:extLst>
                <a:ext uri="{FF2B5EF4-FFF2-40B4-BE49-F238E27FC236}">
                  <a16:creationId xmlns:a16="http://schemas.microsoft.com/office/drawing/2014/main" id="{0E666375-8B73-DDA9-030C-CE29ADF233B5}"/>
                </a:ext>
              </a:extLst>
            </p:cNvPr>
            <p:cNvSpPr txBox="1"/>
            <p:nvPr/>
          </p:nvSpPr>
          <p:spPr>
            <a:xfrm>
              <a:off x="750923" y="2173186"/>
              <a:ext cx="1873216" cy="646331"/>
            </a:xfrm>
            <a:prstGeom prst="rect">
              <a:avLst/>
            </a:prstGeom>
            <a:noFill/>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1200" b="1" dirty="0">
                  <a:solidFill>
                    <a:schemeClr val="accent1"/>
                  </a:solidFill>
                </a:rPr>
                <a:t>1º línea de </a:t>
              </a:r>
              <a:r>
                <a:rPr lang="es-ES" sz="1200" b="1" dirty="0" err="1">
                  <a:solidFill>
                    <a:schemeClr val="accent1"/>
                  </a:solidFill>
                </a:rPr>
                <a:t>tto</a:t>
              </a:r>
              <a:r>
                <a:rPr lang="es-ES" sz="1200" b="1" dirty="0">
                  <a:solidFill>
                    <a:schemeClr val="accent1"/>
                  </a:solidFill>
                </a:rPr>
                <a:t>: </a:t>
              </a:r>
            </a:p>
            <a:p>
              <a:pPr algn="ctr"/>
              <a:r>
                <a:rPr lang="es-ES" sz="1200" b="1" dirty="0">
                  <a:solidFill>
                    <a:schemeClr val="accent1"/>
                  </a:solidFill>
                </a:rPr>
                <a:t>Estatinas a máxima dosis tolerada</a:t>
              </a:r>
            </a:p>
          </p:txBody>
        </p:sp>
      </p:grpSp>
      <p:sp>
        <p:nvSpPr>
          <p:cNvPr id="7" name="Rectángulo: esquinas redondeadas 6">
            <a:extLst>
              <a:ext uri="{FF2B5EF4-FFF2-40B4-BE49-F238E27FC236}">
                <a16:creationId xmlns:a16="http://schemas.microsoft.com/office/drawing/2014/main" id="{BFD6476C-2A39-C41D-F4E6-66E1F3685CE4}"/>
              </a:ext>
            </a:extLst>
          </p:cNvPr>
          <p:cNvSpPr/>
          <p:nvPr/>
        </p:nvSpPr>
        <p:spPr>
          <a:xfrm>
            <a:off x="4262636" y="4543407"/>
            <a:ext cx="2154780" cy="689156"/>
          </a:xfrm>
          <a:prstGeom prst="round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600">
              <a:ln>
                <a:solidFill>
                  <a:srgbClr val="00B050"/>
                </a:solidFill>
              </a:ln>
              <a:solidFill>
                <a:schemeClr val="accent3"/>
              </a:solidFill>
            </a:endParaRPr>
          </a:p>
        </p:txBody>
      </p:sp>
      <p:sp>
        <p:nvSpPr>
          <p:cNvPr id="10" name="Rectángulo: esquinas redondeadas 9">
            <a:extLst>
              <a:ext uri="{FF2B5EF4-FFF2-40B4-BE49-F238E27FC236}">
                <a16:creationId xmlns:a16="http://schemas.microsoft.com/office/drawing/2014/main" id="{8A179CF6-98CB-2A89-79B3-40E42C6E3A9C}"/>
              </a:ext>
            </a:extLst>
          </p:cNvPr>
          <p:cNvSpPr/>
          <p:nvPr/>
        </p:nvSpPr>
        <p:spPr>
          <a:xfrm>
            <a:off x="4283902" y="5492094"/>
            <a:ext cx="2154780" cy="769828"/>
          </a:xfrm>
          <a:prstGeom prst="round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600">
              <a:ln>
                <a:solidFill>
                  <a:srgbClr val="00B050"/>
                </a:solidFill>
              </a:ln>
              <a:solidFill>
                <a:schemeClr val="accent3"/>
              </a:solidFill>
            </a:endParaRPr>
          </a:p>
        </p:txBody>
      </p:sp>
    </p:spTree>
    <p:extLst>
      <p:ext uri="{BB962C8B-B14F-4D97-AF65-F5344CB8AC3E}">
        <p14:creationId xmlns:p14="http://schemas.microsoft.com/office/powerpoint/2010/main" val="37666613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BB89A16D-77C3-3F6A-0AC1-5EFAF8F39C2F}"/>
              </a:ext>
            </a:extLst>
          </p:cNvPr>
          <p:cNvSpPr txBox="1"/>
          <p:nvPr/>
        </p:nvSpPr>
        <p:spPr>
          <a:xfrm>
            <a:off x="1046661" y="6014901"/>
            <a:ext cx="5223133" cy="338554"/>
          </a:xfrm>
          <a:prstGeom prst="rect">
            <a:avLst/>
          </a:prstGeom>
          <a:solidFill>
            <a:schemeClr val="bg1"/>
          </a:solidFill>
        </p:spPr>
        <p:txBody>
          <a:bodyPr wrap="square">
            <a:spAutoFit/>
          </a:bodyPr>
          <a:lstStyle>
            <a:defPPr>
              <a:defRPr lang="es-ES"/>
            </a:defPPr>
            <a:lvl1pPr algn="ctr">
              <a:defRPr sz="800"/>
            </a:lvl1pPr>
          </a:lstStyle>
          <a:p>
            <a:r>
              <a:rPr lang="es-ES" dirty="0"/>
              <a:t>1. </a:t>
            </a:r>
            <a:r>
              <a:rPr lang="es-ES" dirty="0" err="1"/>
              <a:t>Ridker</a:t>
            </a:r>
            <a:r>
              <a:rPr lang="es-ES" dirty="0"/>
              <a:t>  PM, et al. </a:t>
            </a:r>
            <a:r>
              <a:rPr lang="es-ES" dirty="0" err="1"/>
              <a:t>Rosuvastatin</a:t>
            </a:r>
            <a:r>
              <a:rPr lang="es-ES" dirty="0"/>
              <a:t> </a:t>
            </a:r>
            <a:r>
              <a:rPr lang="es-ES" dirty="0" err="1"/>
              <a:t>to</a:t>
            </a:r>
            <a:r>
              <a:rPr lang="es-ES" dirty="0"/>
              <a:t> </a:t>
            </a:r>
            <a:r>
              <a:rPr lang="es-ES" dirty="0" err="1"/>
              <a:t>prevent</a:t>
            </a:r>
            <a:r>
              <a:rPr lang="es-ES" dirty="0"/>
              <a:t> vascular </a:t>
            </a:r>
            <a:r>
              <a:rPr lang="es-ES" dirty="0" err="1"/>
              <a:t>events</a:t>
            </a:r>
            <a:r>
              <a:rPr lang="es-ES" dirty="0"/>
              <a:t> in </a:t>
            </a:r>
            <a:r>
              <a:rPr lang="es-ES" dirty="0" err="1"/>
              <a:t>men</a:t>
            </a:r>
            <a:r>
              <a:rPr lang="es-ES" dirty="0"/>
              <a:t> and </a:t>
            </a:r>
            <a:r>
              <a:rPr lang="es-ES" dirty="0" err="1"/>
              <a:t>women</a:t>
            </a:r>
            <a:r>
              <a:rPr lang="es-ES" dirty="0"/>
              <a:t> </a:t>
            </a:r>
            <a:r>
              <a:rPr lang="es-ES" dirty="0" err="1"/>
              <a:t>with</a:t>
            </a:r>
            <a:r>
              <a:rPr lang="es-ES" dirty="0"/>
              <a:t> </a:t>
            </a:r>
            <a:r>
              <a:rPr lang="es-ES" dirty="0" err="1"/>
              <a:t>elevated</a:t>
            </a:r>
            <a:r>
              <a:rPr lang="es-ES" dirty="0"/>
              <a:t> C-reactive </a:t>
            </a:r>
            <a:r>
              <a:rPr lang="es-ES" dirty="0" err="1"/>
              <a:t>protein</a:t>
            </a:r>
            <a:r>
              <a:rPr lang="es-ES" dirty="0"/>
              <a:t>. N Engl J </a:t>
            </a:r>
            <a:r>
              <a:rPr lang="es-ES" dirty="0" err="1"/>
              <a:t>Med</a:t>
            </a:r>
            <a:r>
              <a:rPr lang="es-ES" dirty="0"/>
              <a:t>. 2008 Nov 20;359(21):2195-207. </a:t>
            </a:r>
            <a:r>
              <a:rPr lang="es-ES" dirty="0" err="1"/>
              <a:t>doi</a:t>
            </a:r>
            <a:r>
              <a:rPr lang="es-ES" dirty="0"/>
              <a:t>: 10.1056/NEJMoa0807646.</a:t>
            </a:r>
          </a:p>
        </p:txBody>
      </p:sp>
      <p:sp>
        <p:nvSpPr>
          <p:cNvPr id="9" name="Rectángulo 8">
            <a:extLst>
              <a:ext uri="{FF2B5EF4-FFF2-40B4-BE49-F238E27FC236}">
                <a16:creationId xmlns:a16="http://schemas.microsoft.com/office/drawing/2014/main" id="{13BCE3A8-1116-410B-8A6D-931359163117}"/>
              </a:ext>
            </a:extLst>
          </p:cNvPr>
          <p:cNvSpPr/>
          <p:nvPr/>
        </p:nvSpPr>
        <p:spPr>
          <a:xfrm>
            <a:off x="974424" y="1836175"/>
            <a:ext cx="5367609" cy="3008670"/>
          </a:xfrm>
          <a:prstGeom prst="rect">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just"/>
            <a:r>
              <a:rPr lang="es-ES" sz="1400" b="1" i="0" dirty="0">
                <a:solidFill>
                  <a:schemeClr val="accent1"/>
                </a:solidFill>
                <a:effectLst/>
                <a:latin typeface="Roboto" panose="02000000000000000000" pitchFamily="2" charset="0"/>
              </a:rPr>
              <a:t>Objetivo</a:t>
            </a:r>
            <a:r>
              <a:rPr lang="es-ES" sz="1400" b="0" i="0" dirty="0">
                <a:solidFill>
                  <a:schemeClr val="accent1"/>
                </a:solidFill>
                <a:effectLst/>
                <a:latin typeface="Roboto" panose="02000000000000000000" pitchFamily="2" charset="0"/>
              </a:rPr>
              <a:t>: evaluar si las personas con niveles elevados de proteína C-reactiva (PCR) de alta sensibilidad, pero sin hiperlipidemia podrían beneficiarse del tratamiento con estatinas</a:t>
            </a:r>
            <a:r>
              <a:rPr lang="en-US" sz="1400" baseline="30000" dirty="0">
                <a:solidFill>
                  <a:schemeClr val="accent1"/>
                </a:solidFill>
                <a:latin typeface="Roboto" panose="02000000000000000000" pitchFamily="2" charset="0"/>
              </a:rPr>
              <a:t>1</a:t>
            </a:r>
            <a:r>
              <a:rPr lang="es-ES" sz="1400" b="0" i="0" dirty="0">
                <a:solidFill>
                  <a:schemeClr val="accent1"/>
                </a:solidFill>
                <a:effectLst/>
                <a:latin typeface="Roboto" panose="02000000000000000000" pitchFamily="2" charset="0"/>
              </a:rPr>
              <a:t>.</a:t>
            </a:r>
          </a:p>
          <a:p>
            <a:pPr algn="just"/>
            <a:endParaRPr lang="es-ES" sz="1400" dirty="0">
              <a:solidFill>
                <a:schemeClr val="accent1"/>
              </a:solidFill>
              <a:latin typeface="Roboto" panose="02000000000000000000" pitchFamily="2" charset="0"/>
            </a:endParaRPr>
          </a:p>
          <a:p>
            <a:pPr algn="just"/>
            <a:r>
              <a:rPr lang="es-ES" sz="1400" b="1" dirty="0">
                <a:solidFill>
                  <a:schemeClr val="accent1"/>
                </a:solidFill>
                <a:latin typeface="Roboto" panose="02000000000000000000" pitchFamily="2" charset="0"/>
              </a:rPr>
              <a:t>Pacientes: </a:t>
            </a:r>
            <a:r>
              <a:rPr lang="es-ES" sz="1400" dirty="0">
                <a:solidFill>
                  <a:schemeClr val="accent1"/>
                </a:solidFill>
                <a:latin typeface="Roboto" panose="02000000000000000000" pitchFamily="2" charset="0"/>
              </a:rPr>
              <a:t>17,802 hombres y mujeres aparentemente sanos con niveles de </a:t>
            </a:r>
            <a:r>
              <a:rPr lang="es-ES" sz="1400" dirty="0" err="1">
                <a:solidFill>
                  <a:schemeClr val="accent1"/>
                </a:solidFill>
                <a:latin typeface="Roboto" panose="02000000000000000000" pitchFamily="2" charset="0"/>
              </a:rPr>
              <a:t>cLDL</a:t>
            </a:r>
            <a:r>
              <a:rPr lang="es-ES" sz="1400" dirty="0">
                <a:solidFill>
                  <a:schemeClr val="accent1"/>
                </a:solidFill>
                <a:latin typeface="Roboto" panose="02000000000000000000" pitchFamily="2" charset="0"/>
              </a:rPr>
              <a:t> &lt;130mg/</a:t>
            </a:r>
            <a:r>
              <a:rPr lang="es-ES" sz="1400" dirty="0" err="1">
                <a:solidFill>
                  <a:schemeClr val="accent1"/>
                </a:solidFill>
                <a:latin typeface="Roboto" panose="02000000000000000000" pitchFamily="2" charset="0"/>
              </a:rPr>
              <a:t>dL</a:t>
            </a:r>
            <a:r>
              <a:rPr lang="es-ES" sz="1400" dirty="0">
                <a:solidFill>
                  <a:schemeClr val="accent1"/>
                </a:solidFill>
                <a:latin typeface="Roboto" panose="02000000000000000000" pitchFamily="2" charset="0"/>
              </a:rPr>
              <a:t> y niveles de PCR ≥ 2.0 mg/L</a:t>
            </a:r>
            <a:r>
              <a:rPr lang="en-US" sz="1400" baseline="30000" dirty="0">
                <a:solidFill>
                  <a:schemeClr val="accent1"/>
                </a:solidFill>
                <a:latin typeface="Roboto" panose="02000000000000000000" pitchFamily="2" charset="0"/>
              </a:rPr>
              <a:t>1</a:t>
            </a:r>
            <a:r>
              <a:rPr lang="es-ES" sz="1400" dirty="0">
                <a:solidFill>
                  <a:schemeClr val="accent1"/>
                </a:solidFill>
                <a:latin typeface="Roboto" panose="02000000000000000000" pitchFamily="2" charset="0"/>
              </a:rPr>
              <a:t> </a:t>
            </a:r>
          </a:p>
          <a:p>
            <a:pPr algn="just"/>
            <a:endParaRPr lang="es-ES" sz="1400" dirty="0">
              <a:solidFill>
                <a:schemeClr val="accent1"/>
              </a:solidFill>
              <a:latin typeface="Roboto" panose="02000000000000000000" pitchFamily="2" charset="0"/>
            </a:endParaRPr>
          </a:p>
          <a:p>
            <a:pPr algn="just"/>
            <a:r>
              <a:rPr lang="es-ES" sz="1400" b="1" dirty="0">
                <a:solidFill>
                  <a:schemeClr val="accent1"/>
                </a:solidFill>
                <a:latin typeface="Roboto" panose="02000000000000000000" pitchFamily="2" charset="0"/>
              </a:rPr>
              <a:t>Comparador</a:t>
            </a:r>
            <a:r>
              <a:rPr lang="es-ES" sz="1400" dirty="0">
                <a:solidFill>
                  <a:schemeClr val="accent1"/>
                </a:solidFill>
                <a:latin typeface="Roboto" panose="02000000000000000000" pitchFamily="2" charset="0"/>
              </a:rPr>
              <a:t>: </a:t>
            </a:r>
            <a:r>
              <a:rPr lang="en-US" sz="1400" dirty="0" err="1">
                <a:solidFill>
                  <a:schemeClr val="accent1"/>
                </a:solidFill>
                <a:latin typeface="Roboto" panose="02000000000000000000" pitchFamily="2" charset="0"/>
              </a:rPr>
              <a:t>rosuvastatina</a:t>
            </a:r>
            <a:r>
              <a:rPr lang="en-US" sz="1400" dirty="0">
                <a:solidFill>
                  <a:schemeClr val="accent1"/>
                </a:solidFill>
                <a:latin typeface="Roboto" panose="02000000000000000000" pitchFamily="2" charset="0"/>
              </a:rPr>
              <a:t> 20mg vs placebo</a:t>
            </a:r>
            <a:r>
              <a:rPr lang="en-US" sz="1400" baseline="30000" dirty="0">
                <a:solidFill>
                  <a:schemeClr val="accent1"/>
                </a:solidFill>
                <a:latin typeface="Roboto" panose="02000000000000000000" pitchFamily="2" charset="0"/>
              </a:rPr>
              <a:t>1</a:t>
            </a:r>
            <a:endParaRPr lang="en-US" sz="1400" dirty="0">
              <a:solidFill>
                <a:schemeClr val="accent1"/>
              </a:solidFill>
              <a:latin typeface="Roboto" panose="02000000000000000000" pitchFamily="2" charset="0"/>
            </a:endParaRPr>
          </a:p>
          <a:p>
            <a:pPr algn="just"/>
            <a:endParaRPr lang="en-US" sz="1400" dirty="0">
              <a:solidFill>
                <a:schemeClr val="accent1"/>
              </a:solidFill>
              <a:latin typeface="Roboto" panose="02000000000000000000" pitchFamily="2" charset="0"/>
            </a:endParaRPr>
          </a:p>
          <a:p>
            <a:pPr algn="just"/>
            <a:r>
              <a:rPr lang="en-US" sz="1400" b="1" dirty="0">
                <a:solidFill>
                  <a:schemeClr val="accent1"/>
                </a:solidFill>
                <a:latin typeface="Roboto" panose="02000000000000000000" pitchFamily="2" charset="0"/>
              </a:rPr>
              <a:t>Variable principal</a:t>
            </a:r>
            <a:r>
              <a:rPr lang="en-US" sz="1400" dirty="0">
                <a:solidFill>
                  <a:schemeClr val="accent1"/>
                </a:solidFill>
                <a:latin typeface="Roboto" panose="02000000000000000000" pitchFamily="2" charset="0"/>
              </a:rPr>
              <a:t>: </a:t>
            </a:r>
            <a:r>
              <a:rPr lang="es-ES" sz="1400" dirty="0">
                <a:solidFill>
                  <a:schemeClr val="accent1"/>
                </a:solidFill>
                <a:latin typeface="Roboto" panose="02000000000000000000" pitchFamily="2" charset="0"/>
              </a:rPr>
              <a:t>variable combinada de infarto de miocardio, accidente cerebrovascular, revascularización arterial, hospitalización por angina inestable o muerte por causas cardiovasculares</a:t>
            </a:r>
            <a:r>
              <a:rPr lang="en-US" sz="1400" baseline="30000" dirty="0">
                <a:solidFill>
                  <a:schemeClr val="accent1"/>
                </a:solidFill>
                <a:latin typeface="Roboto" panose="02000000000000000000" pitchFamily="2" charset="0"/>
              </a:rPr>
              <a:t>1</a:t>
            </a:r>
            <a:r>
              <a:rPr lang="es-ES" sz="1400" dirty="0">
                <a:solidFill>
                  <a:schemeClr val="accent1"/>
                </a:solidFill>
                <a:latin typeface="Roboto" panose="02000000000000000000" pitchFamily="2" charset="0"/>
              </a:rPr>
              <a:t>.</a:t>
            </a:r>
            <a:r>
              <a:rPr lang="en-US" sz="1400" dirty="0">
                <a:solidFill>
                  <a:schemeClr val="accent1"/>
                </a:solidFill>
                <a:latin typeface="Roboto" panose="02000000000000000000" pitchFamily="2" charset="0"/>
              </a:rPr>
              <a:t> </a:t>
            </a:r>
            <a:endParaRPr lang="es-ES" sz="1400" dirty="0">
              <a:solidFill>
                <a:schemeClr val="accent1"/>
              </a:solidFill>
              <a:latin typeface="Roboto" panose="02000000000000000000" pitchFamily="2" charset="0"/>
            </a:endParaRPr>
          </a:p>
        </p:txBody>
      </p:sp>
      <p:sp>
        <p:nvSpPr>
          <p:cNvPr id="10" name="CuadroTexto 9">
            <a:extLst>
              <a:ext uri="{FF2B5EF4-FFF2-40B4-BE49-F238E27FC236}">
                <a16:creationId xmlns:a16="http://schemas.microsoft.com/office/drawing/2014/main" id="{A9076982-DA3D-8EA1-3640-CFB217597D37}"/>
              </a:ext>
            </a:extLst>
          </p:cNvPr>
          <p:cNvSpPr txBox="1"/>
          <p:nvPr/>
        </p:nvSpPr>
        <p:spPr>
          <a:xfrm>
            <a:off x="974423" y="4993377"/>
            <a:ext cx="5367610" cy="954107"/>
          </a:xfrm>
          <a:prstGeom prst="rect">
            <a:avLst/>
          </a:prstGeom>
          <a:solidFill>
            <a:schemeClr val="bg1"/>
          </a:solidFill>
        </p:spPr>
        <p:txBody>
          <a:bodyPr wrap="square">
            <a:spAutoFit/>
          </a:bodyPr>
          <a:lstStyle>
            <a:defPPr>
              <a:defRPr lang="es-ES"/>
            </a:defPPr>
            <a:lvl1pPr>
              <a:defRPr sz="1400" b="1">
                <a:solidFill>
                  <a:schemeClr val="tx2">
                    <a:lumMod val="75000"/>
                    <a:lumOff val="25000"/>
                  </a:schemeClr>
                </a:solidFill>
              </a:defRPr>
            </a:lvl1pPr>
          </a:lstStyle>
          <a:p>
            <a:pPr algn="just"/>
            <a:r>
              <a:rPr lang="en-US" dirty="0" err="1">
                <a:solidFill>
                  <a:schemeClr val="accent1"/>
                </a:solidFill>
                <a:latin typeface="Roboto" panose="02000000000000000000" pitchFamily="2" charset="0"/>
              </a:rPr>
              <a:t>Resultado</a:t>
            </a:r>
            <a:r>
              <a:rPr lang="en-US" dirty="0">
                <a:solidFill>
                  <a:schemeClr val="accent1"/>
                </a:solidFill>
                <a:latin typeface="Roboto" panose="02000000000000000000" pitchFamily="2" charset="0"/>
              </a:rPr>
              <a:t> principal: </a:t>
            </a:r>
            <a:r>
              <a:rPr lang="en-US" b="0" dirty="0">
                <a:solidFill>
                  <a:schemeClr val="accent1"/>
                </a:solidFill>
                <a:latin typeface="Roboto" panose="02000000000000000000" pitchFamily="2" charset="0"/>
              </a:rPr>
              <a:t>La </a:t>
            </a:r>
            <a:r>
              <a:rPr lang="en-US" b="0" dirty="0" err="1">
                <a:solidFill>
                  <a:schemeClr val="accent1"/>
                </a:solidFill>
                <a:latin typeface="Roboto" panose="02000000000000000000" pitchFamily="2" charset="0"/>
              </a:rPr>
              <a:t>rosu</a:t>
            </a:r>
            <a:r>
              <a:rPr lang="en-US" b="0" dirty="0">
                <a:solidFill>
                  <a:schemeClr val="accent1"/>
                </a:solidFill>
                <a:latin typeface="Roboto" panose="02000000000000000000" pitchFamily="2" charset="0"/>
              </a:rPr>
              <a:t> </a:t>
            </a:r>
            <a:r>
              <a:rPr lang="en-US" b="0" dirty="0" err="1">
                <a:solidFill>
                  <a:schemeClr val="accent1"/>
                </a:solidFill>
                <a:latin typeface="Roboto" panose="02000000000000000000" pitchFamily="2" charset="0"/>
              </a:rPr>
              <a:t>redujo</a:t>
            </a:r>
            <a:r>
              <a:rPr lang="en-US" b="0" dirty="0">
                <a:solidFill>
                  <a:schemeClr val="accent1"/>
                </a:solidFill>
                <a:latin typeface="Roboto" panose="02000000000000000000" pitchFamily="2" charset="0"/>
              </a:rPr>
              <a:t> </a:t>
            </a:r>
            <a:r>
              <a:rPr lang="en-US" b="0" dirty="0" err="1">
                <a:solidFill>
                  <a:schemeClr val="accent1"/>
                </a:solidFill>
                <a:latin typeface="Roboto" panose="02000000000000000000" pitchFamily="2" charset="0"/>
              </a:rPr>
              <a:t>significativamente</a:t>
            </a:r>
            <a:r>
              <a:rPr lang="en-US" b="0" dirty="0">
                <a:solidFill>
                  <a:schemeClr val="accent1"/>
                </a:solidFill>
                <a:latin typeface="Roboto" panose="02000000000000000000" pitchFamily="2" charset="0"/>
              </a:rPr>
              <a:t> la </a:t>
            </a:r>
            <a:r>
              <a:rPr lang="en-US" b="0" dirty="0" err="1">
                <a:solidFill>
                  <a:schemeClr val="accent1"/>
                </a:solidFill>
                <a:latin typeface="Roboto" panose="02000000000000000000" pitchFamily="2" charset="0"/>
              </a:rPr>
              <a:t>incidencia</a:t>
            </a:r>
            <a:r>
              <a:rPr lang="en-US" b="0" dirty="0">
                <a:solidFill>
                  <a:schemeClr val="accent1"/>
                </a:solidFill>
                <a:latin typeface="Roboto" panose="02000000000000000000" pitchFamily="2" charset="0"/>
              </a:rPr>
              <a:t> de </a:t>
            </a:r>
            <a:r>
              <a:rPr lang="en-US" b="0" dirty="0" err="1">
                <a:solidFill>
                  <a:schemeClr val="accent1"/>
                </a:solidFill>
                <a:latin typeface="Roboto" panose="02000000000000000000" pitchFamily="2" charset="0"/>
              </a:rPr>
              <a:t>eventos</a:t>
            </a:r>
            <a:r>
              <a:rPr lang="en-US" b="0" dirty="0">
                <a:solidFill>
                  <a:schemeClr val="accent1"/>
                </a:solidFill>
                <a:latin typeface="Roboto" panose="02000000000000000000" pitchFamily="2" charset="0"/>
              </a:rPr>
              <a:t> </a:t>
            </a:r>
            <a:r>
              <a:rPr lang="en-US" b="0" dirty="0" err="1">
                <a:solidFill>
                  <a:schemeClr val="accent1"/>
                </a:solidFill>
                <a:latin typeface="Roboto" panose="02000000000000000000" pitchFamily="2" charset="0"/>
              </a:rPr>
              <a:t>cardiovasculares</a:t>
            </a:r>
            <a:r>
              <a:rPr lang="en-US" b="0" dirty="0">
                <a:solidFill>
                  <a:schemeClr val="accent1"/>
                </a:solidFill>
                <a:latin typeface="Roboto" panose="02000000000000000000" pitchFamily="2" charset="0"/>
              </a:rPr>
              <a:t> </a:t>
            </a:r>
            <a:r>
              <a:rPr lang="en-US" b="0" dirty="0" err="1">
                <a:solidFill>
                  <a:schemeClr val="accent1"/>
                </a:solidFill>
                <a:latin typeface="Roboto" panose="02000000000000000000" pitchFamily="2" charset="0"/>
              </a:rPr>
              <a:t>mayores</a:t>
            </a:r>
            <a:r>
              <a:rPr lang="en-US" b="0" dirty="0">
                <a:solidFill>
                  <a:schemeClr val="accent1"/>
                </a:solidFill>
                <a:latin typeface="Roboto" panose="02000000000000000000" pitchFamily="2" charset="0"/>
              </a:rPr>
              <a:t> y </a:t>
            </a:r>
            <a:r>
              <a:rPr lang="en-US" b="0" dirty="0" err="1">
                <a:solidFill>
                  <a:schemeClr val="accent1"/>
                </a:solidFill>
                <a:latin typeface="Roboto" panose="02000000000000000000" pitchFamily="2" charset="0"/>
              </a:rPr>
              <a:t>este</a:t>
            </a:r>
            <a:r>
              <a:rPr lang="en-US" b="0" dirty="0">
                <a:solidFill>
                  <a:schemeClr val="accent1"/>
                </a:solidFill>
                <a:latin typeface="Roboto" panose="02000000000000000000" pitchFamily="2" charset="0"/>
              </a:rPr>
              <a:t> </a:t>
            </a:r>
            <a:r>
              <a:rPr lang="en-US" b="0" dirty="0" err="1">
                <a:solidFill>
                  <a:schemeClr val="accent1"/>
                </a:solidFill>
                <a:latin typeface="Roboto" panose="02000000000000000000" pitchFamily="2" charset="0"/>
              </a:rPr>
              <a:t>hallazgo</a:t>
            </a:r>
            <a:r>
              <a:rPr lang="en-US" b="0" dirty="0">
                <a:solidFill>
                  <a:schemeClr val="accent1"/>
                </a:solidFill>
                <a:latin typeface="Roboto" panose="02000000000000000000" pitchFamily="2" charset="0"/>
              </a:rPr>
              <a:t> </a:t>
            </a:r>
            <a:r>
              <a:rPr lang="en-US" b="0" dirty="0" err="1">
                <a:solidFill>
                  <a:schemeClr val="accent1"/>
                </a:solidFill>
                <a:latin typeface="Roboto" panose="02000000000000000000" pitchFamily="2" charset="0"/>
              </a:rPr>
              <a:t>fue</a:t>
            </a:r>
            <a:r>
              <a:rPr lang="en-US" b="0" dirty="0">
                <a:solidFill>
                  <a:schemeClr val="accent1"/>
                </a:solidFill>
                <a:latin typeface="Roboto" panose="02000000000000000000" pitchFamily="2" charset="0"/>
              </a:rPr>
              <a:t> </a:t>
            </a:r>
            <a:r>
              <a:rPr lang="en-US" b="0" dirty="0" err="1">
                <a:solidFill>
                  <a:schemeClr val="accent1"/>
                </a:solidFill>
                <a:latin typeface="Roboto" panose="02000000000000000000" pitchFamily="2" charset="0"/>
              </a:rPr>
              <a:t>asociado</a:t>
            </a:r>
            <a:r>
              <a:rPr lang="en-US" b="0" dirty="0">
                <a:solidFill>
                  <a:schemeClr val="accent1"/>
                </a:solidFill>
                <a:latin typeface="Roboto" panose="02000000000000000000" pitchFamily="2" charset="0"/>
              </a:rPr>
              <a:t> a </a:t>
            </a:r>
            <a:r>
              <a:rPr lang="en-US" b="0" dirty="0" err="1">
                <a:solidFill>
                  <a:schemeClr val="accent1"/>
                </a:solidFill>
                <a:latin typeface="Roboto" panose="02000000000000000000" pitchFamily="2" charset="0"/>
              </a:rPr>
              <a:t>una</a:t>
            </a:r>
            <a:r>
              <a:rPr lang="en-US" b="0" dirty="0">
                <a:solidFill>
                  <a:schemeClr val="accent1"/>
                </a:solidFill>
                <a:latin typeface="Roboto" panose="02000000000000000000" pitchFamily="2" charset="0"/>
              </a:rPr>
              <a:t> </a:t>
            </a:r>
            <a:r>
              <a:rPr lang="en-US" b="0" dirty="0" err="1">
                <a:solidFill>
                  <a:schemeClr val="accent1"/>
                </a:solidFill>
                <a:latin typeface="Roboto" panose="02000000000000000000" pitchFamily="2" charset="0"/>
              </a:rPr>
              <a:t>reducción</a:t>
            </a:r>
            <a:r>
              <a:rPr lang="en-US" b="0" dirty="0">
                <a:solidFill>
                  <a:schemeClr val="accent1"/>
                </a:solidFill>
                <a:latin typeface="Roboto" panose="02000000000000000000" pitchFamily="2" charset="0"/>
              </a:rPr>
              <a:t> significative </a:t>
            </a:r>
            <a:r>
              <a:rPr lang="en-US" b="0" dirty="0" err="1">
                <a:solidFill>
                  <a:schemeClr val="accent1"/>
                </a:solidFill>
                <a:latin typeface="Roboto" panose="02000000000000000000" pitchFamily="2" charset="0"/>
              </a:rPr>
              <a:t>en</a:t>
            </a:r>
            <a:r>
              <a:rPr lang="en-US" b="0" dirty="0">
                <a:solidFill>
                  <a:schemeClr val="accent1"/>
                </a:solidFill>
                <a:latin typeface="Roboto" panose="02000000000000000000" pitchFamily="2" charset="0"/>
              </a:rPr>
              <a:t> </a:t>
            </a:r>
            <a:r>
              <a:rPr lang="en-US" b="0" dirty="0" err="1">
                <a:solidFill>
                  <a:schemeClr val="accent1"/>
                </a:solidFill>
                <a:latin typeface="Roboto" panose="02000000000000000000" pitchFamily="2" charset="0"/>
              </a:rPr>
              <a:t>los</a:t>
            </a:r>
            <a:r>
              <a:rPr lang="en-US" b="0" dirty="0">
                <a:solidFill>
                  <a:schemeClr val="accent1"/>
                </a:solidFill>
                <a:latin typeface="Roboto" panose="02000000000000000000" pitchFamily="2" charset="0"/>
              </a:rPr>
              <a:t> </a:t>
            </a:r>
            <a:r>
              <a:rPr lang="en-US" b="0" dirty="0" err="1">
                <a:solidFill>
                  <a:schemeClr val="accent1"/>
                </a:solidFill>
                <a:latin typeface="Roboto" panose="02000000000000000000" pitchFamily="2" charset="0"/>
              </a:rPr>
              <a:t>niveles</a:t>
            </a:r>
            <a:r>
              <a:rPr lang="en-US" b="0" dirty="0">
                <a:solidFill>
                  <a:schemeClr val="accent1"/>
                </a:solidFill>
                <a:latin typeface="Roboto" panose="02000000000000000000" pitchFamily="2" charset="0"/>
              </a:rPr>
              <a:t> de LDL-c y de PCR</a:t>
            </a:r>
            <a:r>
              <a:rPr lang="en-US" b="0" baseline="30000" dirty="0">
                <a:solidFill>
                  <a:schemeClr val="accent1"/>
                </a:solidFill>
                <a:latin typeface="Roboto" panose="02000000000000000000" pitchFamily="2" charset="0"/>
              </a:rPr>
              <a:t>1</a:t>
            </a:r>
            <a:r>
              <a:rPr lang="en-US" b="0" dirty="0">
                <a:solidFill>
                  <a:schemeClr val="accent1"/>
                </a:solidFill>
                <a:latin typeface="Roboto" panose="02000000000000000000" pitchFamily="2" charset="0"/>
              </a:rPr>
              <a:t>.</a:t>
            </a:r>
            <a:endParaRPr lang="es-ES" b="0" dirty="0">
              <a:solidFill>
                <a:schemeClr val="accent1"/>
              </a:solidFill>
              <a:latin typeface="Roboto" panose="02000000000000000000" pitchFamily="2" charset="0"/>
            </a:endParaRPr>
          </a:p>
        </p:txBody>
      </p:sp>
      <p:pic>
        <p:nvPicPr>
          <p:cNvPr id="12" name="Imagen 11">
            <a:extLst>
              <a:ext uri="{FF2B5EF4-FFF2-40B4-BE49-F238E27FC236}">
                <a16:creationId xmlns:a16="http://schemas.microsoft.com/office/drawing/2014/main" id="{C6B5594B-058A-7B4F-40B6-090A59D15FB1}"/>
              </a:ext>
            </a:extLst>
          </p:cNvPr>
          <p:cNvPicPr>
            <a:picLocks noChangeAspect="1"/>
          </p:cNvPicPr>
          <p:nvPr/>
        </p:nvPicPr>
        <p:blipFill>
          <a:blip r:embed="rId2"/>
          <a:stretch>
            <a:fillRect/>
          </a:stretch>
        </p:blipFill>
        <p:spPr>
          <a:xfrm>
            <a:off x="7741513" y="1843217"/>
            <a:ext cx="2701659" cy="2192993"/>
          </a:xfrm>
          <a:prstGeom prst="rect">
            <a:avLst/>
          </a:prstGeom>
        </p:spPr>
      </p:pic>
      <p:grpSp>
        <p:nvGrpSpPr>
          <p:cNvPr id="5" name="Grupo 4">
            <a:extLst>
              <a:ext uri="{FF2B5EF4-FFF2-40B4-BE49-F238E27FC236}">
                <a16:creationId xmlns:a16="http://schemas.microsoft.com/office/drawing/2014/main" id="{943912F2-DBC5-8E3E-E37D-3756C3C6F49B}"/>
              </a:ext>
            </a:extLst>
          </p:cNvPr>
          <p:cNvGrpSpPr/>
          <p:nvPr/>
        </p:nvGrpSpPr>
        <p:grpSpPr>
          <a:xfrm>
            <a:off x="6752021" y="4109536"/>
            <a:ext cx="4680642" cy="2269758"/>
            <a:chOff x="6707825" y="1836175"/>
            <a:chExt cx="4680642" cy="2269758"/>
          </a:xfrm>
        </p:grpSpPr>
        <p:pic>
          <p:nvPicPr>
            <p:cNvPr id="14" name="Imagen 13">
              <a:extLst>
                <a:ext uri="{FF2B5EF4-FFF2-40B4-BE49-F238E27FC236}">
                  <a16:creationId xmlns:a16="http://schemas.microsoft.com/office/drawing/2014/main" id="{98E1B7CF-AFCF-779C-EB6A-D90737C75F94}"/>
                </a:ext>
              </a:extLst>
            </p:cNvPr>
            <p:cNvPicPr>
              <a:picLocks noChangeAspect="1"/>
            </p:cNvPicPr>
            <p:nvPr/>
          </p:nvPicPr>
          <p:blipFill>
            <a:blip r:embed="rId3"/>
            <a:stretch>
              <a:fillRect/>
            </a:stretch>
          </p:blipFill>
          <p:spPr>
            <a:xfrm>
              <a:off x="6707825" y="1836175"/>
              <a:ext cx="4680642" cy="2269758"/>
            </a:xfrm>
            <a:prstGeom prst="rect">
              <a:avLst/>
            </a:prstGeom>
          </p:spPr>
        </p:pic>
        <p:sp>
          <p:nvSpPr>
            <p:cNvPr id="2" name="Rectángulo 1">
              <a:extLst>
                <a:ext uri="{FF2B5EF4-FFF2-40B4-BE49-F238E27FC236}">
                  <a16:creationId xmlns:a16="http://schemas.microsoft.com/office/drawing/2014/main" id="{BF886C65-F621-3BF8-DA03-C27FD27B14DB}"/>
                </a:ext>
              </a:extLst>
            </p:cNvPr>
            <p:cNvSpPr/>
            <p:nvPr/>
          </p:nvSpPr>
          <p:spPr>
            <a:xfrm>
              <a:off x="6707825" y="2313885"/>
              <a:ext cx="4680642" cy="521638"/>
            </a:xfrm>
            <a:prstGeom prst="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3" name="Título 1">
            <a:extLst>
              <a:ext uri="{FF2B5EF4-FFF2-40B4-BE49-F238E27FC236}">
                <a16:creationId xmlns:a16="http://schemas.microsoft.com/office/drawing/2014/main" id="{58BC0732-9A71-4811-56FD-DC4E5E0C184F}"/>
              </a:ext>
            </a:extLst>
          </p:cNvPr>
          <p:cNvSpPr txBox="1">
            <a:spLocks/>
          </p:cNvSpPr>
          <p:nvPr/>
        </p:nvSpPr>
        <p:spPr>
          <a:xfrm>
            <a:off x="872867" y="242255"/>
            <a:ext cx="10515600" cy="865821"/>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2933" b="1" kern="1200" baseline="0">
                <a:solidFill>
                  <a:schemeClr val="accent1"/>
                </a:solidFill>
                <a:latin typeface="+mj-lt"/>
                <a:ea typeface="+mj-ea"/>
                <a:cs typeface="+mj-cs"/>
              </a:defRPr>
            </a:lvl1pPr>
          </a:lstStyle>
          <a:p>
            <a:pPr algn="ctr"/>
            <a:r>
              <a:rPr lang="es-ES_tradnl" dirty="0"/>
              <a:t>Justificación para el uso de </a:t>
            </a:r>
            <a:r>
              <a:rPr lang="es-ES_tradnl" dirty="0" err="1"/>
              <a:t>de</a:t>
            </a:r>
            <a:r>
              <a:rPr lang="es-ES_tradnl" dirty="0"/>
              <a:t> la rosuvastatina</a:t>
            </a:r>
            <a:endParaRPr lang="es-ES" dirty="0"/>
          </a:p>
        </p:txBody>
      </p:sp>
      <p:sp>
        <p:nvSpPr>
          <p:cNvPr id="4" name="Título 1">
            <a:extLst>
              <a:ext uri="{FF2B5EF4-FFF2-40B4-BE49-F238E27FC236}">
                <a16:creationId xmlns:a16="http://schemas.microsoft.com/office/drawing/2014/main" id="{E3078090-515A-7764-05AE-0F6010A40857}"/>
              </a:ext>
            </a:extLst>
          </p:cNvPr>
          <p:cNvSpPr txBox="1">
            <a:spLocks/>
          </p:cNvSpPr>
          <p:nvPr/>
        </p:nvSpPr>
        <p:spPr>
          <a:xfrm>
            <a:off x="828671" y="1113986"/>
            <a:ext cx="10603992" cy="419200"/>
          </a:xfrm>
          <a:prstGeom prst="rect">
            <a:avLst/>
          </a:prstGeom>
          <a:solidFill>
            <a:schemeClr val="accent4"/>
          </a:solidFill>
        </p:spPr>
        <p:txBody>
          <a:bodyPr vert="horz" lIns="91440" tIns="45720" rIns="91440" bIns="45720" rtlCol="0" anchor="ctr">
            <a:normAutofit fontScale="97500"/>
          </a:bodyPr>
          <a:lstStyle>
            <a:lvl1pPr algn="l" defTabSz="914377" rtl="0" eaLnBrk="1" latinLnBrk="0" hangingPunct="1">
              <a:lnSpc>
                <a:spcPct val="90000"/>
              </a:lnSpc>
              <a:spcBef>
                <a:spcPct val="0"/>
              </a:spcBef>
              <a:buNone/>
              <a:defRPr sz="2933" b="1" kern="1200" baseline="0">
                <a:solidFill>
                  <a:schemeClr val="accent1"/>
                </a:solidFill>
                <a:latin typeface="+mj-lt"/>
                <a:ea typeface="+mj-ea"/>
                <a:cs typeface="+mj-cs"/>
              </a:defRPr>
            </a:lvl1pPr>
          </a:lstStyle>
          <a:p>
            <a:pPr algn="ctr"/>
            <a:r>
              <a:rPr lang="es-ES_tradnl" sz="2400" dirty="0">
                <a:solidFill>
                  <a:schemeClr val="bg1"/>
                </a:solidFill>
              </a:rPr>
              <a:t>2. </a:t>
            </a:r>
            <a:r>
              <a:rPr lang="es-ES" sz="2400" dirty="0">
                <a:solidFill>
                  <a:schemeClr val="bg1"/>
                </a:solidFill>
              </a:rPr>
              <a:t>Estudio JUPITER, la rosuvastatina disminuye los niveles de PCR</a:t>
            </a:r>
            <a:endParaRPr lang="es-ES" sz="2800" dirty="0">
              <a:solidFill>
                <a:schemeClr val="bg1"/>
              </a:solidFill>
            </a:endParaRPr>
          </a:p>
        </p:txBody>
      </p:sp>
      <p:sp>
        <p:nvSpPr>
          <p:cNvPr id="13" name="CuadroTexto 12">
            <a:extLst>
              <a:ext uri="{FF2B5EF4-FFF2-40B4-BE49-F238E27FC236}">
                <a16:creationId xmlns:a16="http://schemas.microsoft.com/office/drawing/2014/main" id="{790C7A43-9E65-44E3-76ED-10BE2BF36198}"/>
              </a:ext>
            </a:extLst>
          </p:cNvPr>
          <p:cNvSpPr txBox="1"/>
          <p:nvPr/>
        </p:nvSpPr>
        <p:spPr>
          <a:xfrm>
            <a:off x="7741513" y="6421280"/>
            <a:ext cx="2701659" cy="215444"/>
          </a:xfrm>
          <a:prstGeom prst="rect">
            <a:avLst/>
          </a:prstGeom>
          <a:solidFill>
            <a:schemeClr val="bg1"/>
          </a:solidFill>
        </p:spPr>
        <p:txBody>
          <a:bodyPr wrap="square">
            <a:spAutoFit/>
          </a:bodyPr>
          <a:lstStyle>
            <a:defPPr>
              <a:defRPr lang="es-ES"/>
            </a:defPPr>
            <a:lvl1pPr algn="ctr">
              <a:defRPr sz="800"/>
            </a:lvl1pPr>
          </a:lstStyle>
          <a:p>
            <a:r>
              <a:rPr lang="es-ES" dirty="0"/>
              <a:t>N Engl J </a:t>
            </a:r>
            <a:r>
              <a:rPr lang="es-ES" dirty="0" err="1"/>
              <a:t>Med</a:t>
            </a:r>
            <a:r>
              <a:rPr lang="es-ES" dirty="0"/>
              <a:t>. 2008 Nov 20;359(21):2195-207. </a:t>
            </a:r>
          </a:p>
        </p:txBody>
      </p:sp>
      <p:sp>
        <p:nvSpPr>
          <p:cNvPr id="6" name="CuadroTexto 5">
            <a:extLst>
              <a:ext uri="{FF2B5EF4-FFF2-40B4-BE49-F238E27FC236}">
                <a16:creationId xmlns:a16="http://schemas.microsoft.com/office/drawing/2014/main" id="{38145504-5CFE-B0FE-849C-44E50AB846E0}"/>
              </a:ext>
            </a:extLst>
          </p:cNvPr>
          <p:cNvSpPr txBox="1"/>
          <p:nvPr/>
        </p:nvSpPr>
        <p:spPr>
          <a:xfrm>
            <a:off x="10443172" y="3429000"/>
            <a:ext cx="867956" cy="584775"/>
          </a:xfrm>
          <a:prstGeom prst="rect">
            <a:avLst/>
          </a:prstGeom>
          <a:solidFill>
            <a:schemeClr val="bg1"/>
          </a:solidFill>
        </p:spPr>
        <p:txBody>
          <a:bodyPr wrap="square">
            <a:spAutoFit/>
          </a:bodyPr>
          <a:lstStyle>
            <a:defPPr>
              <a:defRPr lang="es-ES"/>
            </a:defPPr>
            <a:lvl1pPr algn="ctr">
              <a:defRPr sz="800"/>
            </a:lvl1pPr>
          </a:lstStyle>
          <a:p>
            <a:r>
              <a:rPr lang="es-ES" dirty="0"/>
              <a:t>N Engl J </a:t>
            </a:r>
            <a:r>
              <a:rPr lang="es-ES" dirty="0" err="1"/>
              <a:t>Med</a:t>
            </a:r>
            <a:r>
              <a:rPr lang="es-ES" dirty="0"/>
              <a:t>. 2008 Nov 20;359(21):2195-207. </a:t>
            </a:r>
          </a:p>
        </p:txBody>
      </p:sp>
      <p:sp>
        <p:nvSpPr>
          <p:cNvPr id="7" name="CuadroTexto 6">
            <a:extLst>
              <a:ext uri="{FF2B5EF4-FFF2-40B4-BE49-F238E27FC236}">
                <a16:creationId xmlns:a16="http://schemas.microsoft.com/office/drawing/2014/main" id="{6430E9CF-4AAA-26DE-F844-C2E796F20234}"/>
              </a:ext>
            </a:extLst>
          </p:cNvPr>
          <p:cNvSpPr txBox="1"/>
          <p:nvPr/>
        </p:nvSpPr>
        <p:spPr>
          <a:xfrm rot="16200000">
            <a:off x="11008698" y="3566837"/>
            <a:ext cx="1841500" cy="276999"/>
          </a:xfrm>
          <a:prstGeom prst="rect">
            <a:avLst/>
          </a:prstGeom>
          <a:noFill/>
        </p:spPr>
        <p:txBody>
          <a:bodyPr wrap="square">
            <a:spAutoFit/>
          </a:bodyPr>
          <a:lstStyle/>
          <a:p>
            <a:pPr algn="ctr"/>
            <a:r>
              <a:rPr lang="es-ES" sz="1200" b="0" i="0" dirty="0">
                <a:solidFill>
                  <a:schemeClr val="tx1">
                    <a:lumMod val="20000"/>
                    <a:lumOff val="80000"/>
                  </a:schemeClr>
                </a:solidFill>
                <a:effectLst/>
                <a:latin typeface="Arial" panose="020B0604020202020204" pitchFamily="34" charset="0"/>
              </a:rPr>
              <a:t>MA-ES-CRAT-2500006</a:t>
            </a:r>
            <a:endParaRPr lang="es-ES" sz="1200" dirty="0">
              <a:solidFill>
                <a:schemeClr val="tx1">
                  <a:lumMod val="20000"/>
                  <a:lumOff val="80000"/>
                </a:schemeClr>
              </a:solidFill>
            </a:endParaRPr>
          </a:p>
        </p:txBody>
      </p:sp>
    </p:spTree>
    <p:extLst>
      <p:ext uri="{BB962C8B-B14F-4D97-AF65-F5344CB8AC3E}">
        <p14:creationId xmlns:p14="http://schemas.microsoft.com/office/powerpoint/2010/main" val="5838412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85A946D6-2173-2B32-0ED3-FFAF4027D224}"/>
              </a:ext>
            </a:extLst>
          </p:cNvPr>
          <p:cNvSpPr txBox="1"/>
          <p:nvPr/>
        </p:nvSpPr>
        <p:spPr>
          <a:xfrm>
            <a:off x="2307216" y="6196074"/>
            <a:ext cx="7890387" cy="338554"/>
          </a:xfrm>
          <a:prstGeom prst="rect">
            <a:avLst/>
          </a:prstGeom>
          <a:solidFill>
            <a:schemeClr val="bg1"/>
          </a:solidFill>
        </p:spPr>
        <p:txBody>
          <a:bodyPr wrap="square">
            <a:spAutoFit/>
          </a:bodyPr>
          <a:lstStyle>
            <a:defPPr>
              <a:defRPr lang="es-ES"/>
            </a:defPPr>
            <a:lvl1pPr algn="ctr">
              <a:defRPr sz="800"/>
            </a:lvl1pPr>
          </a:lstStyle>
          <a:p>
            <a:r>
              <a:rPr lang="es-ES" dirty="0"/>
              <a:t>1. Ma Q, et al. Meta-</a:t>
            </a:r>
            <a:r>
              <a:rPr lang="es-ES" dirty="0" err="1"/>
              <a:t>Analysis</a:t>
            </a:r>
            <a:r>
              <a:rPr lang="es-ES" dirty="0"/>
              <a:t> </a:t>
            </a:r>
            <a:r>
              <a:rPr lang="es-ES" dirty="0" err="1"/>
              <a:t>Comparing</a:t>
            </a:r>
            <a:r>
              <a:rPr lang="es-ES" dirty="0"/>
              <a:t> </a:t>
            </a:r>
            <a:r>
              <a:rPr lang="es-ES" dirty="0" err="1"/>
              <a:t>Rosuvastatin</a:t>
            </a:r>
            <a:r>
              <a:rPr lang="es-ES" dirty="0"/>
              <a:t> and </a:t>
            </a:r>
            <a:r>
              <a:rPr lang="es-ES" dirty="0" err="1"/>
              <a:t>Atorvastatin</a:t>
            </a:r>
            <a:r>
              <a:rPr lang="es-ES" dirty="0"/>
              <a:t> in </a:t>
            </a:r>
            <a:r>
              <a:rPr lang="es-ES" dirty="0" err="1"/>
              <a:t>Reducing</a:t>
            </a:r>
            <a:r>
              <a:rPr lang="es-ES" dirty="0"/>
              <a:t> </a:t>
            </a:r>
            <a:r>
              <a:rPr lang="es-ES" dirty="0" err="1"/>
              <a:t>Concentration</a:t>
            </a:r>
            <a:r>
              <a:rPr lang="es-ES" dirty="0"/>
              <a:t> </a:t>
            </a:r>
            <a:r>
              <a:rPr lang="es-ES" dirty="0" err="1"/>
              <a:t>of</a:t>
            </a:r>
            <a:r>
              <a:rPr lang="es-ES" dirty="0"/>
              <a:t> C-Reactive </a:t>
            </a:r>
            <a:r>
              <a:rPr lang="es-ES" dirty="0" err="1"/>
              <a:t>Protein</a:t>
            </a:r>
            <a:r>
              <a:rPr lang="es-ES" dirty="0"/>
              <a:t> in </a:t>
            </a:r>
            <a:r>
              <a:rPr lang="es-ES" dirty="0" err="1"/>
              <a:t>Patients</a:t>
            </a:r>
            <a:r>
              <a:rPr lang="es-ES" dirty="0"/>
              <a:t> </a:t>
            </a:r>
            <a:r>
              <a:rPr lang="es-ES" dirty="0" err="1"/>
              <a:t>With</a:t>
            </a:r>
            <a:r>
              <a:rPr lang="es-ES" dirty="0"/>
              <a:t> </a:t>
            </a:r>
            <a:r>
              <a:rPr lang="es-ES" dirty="0" err="1"/>
              <a:t>Hyperlipidemia</a:t>
            </a:r>
            <a:r>
              <a:rPr lang="es-ES" dirty="0"/>
              <a:t>. </a:t>
            </a:r>
            <a:r>
              <a:rPr lang="es-ES" dirty="0" err="1"/>
              <a:t>Angiology</a:t>
            </a:r>
            <a:r>
              <a:rPr lang="es-ES" dirty="0"/>
              <a:t>. 2016 Jul;67(6):526-35. </a:t>
            </a:r>
            <a:r>
              <a:rPr lang="es-ES" dirty="0" err="1"/>
              <a:t>doi</a:t>
            </a:r>
            <a:r>
              <a:rPr lang="es-ES" dirty="0"/>
              <a:t>: 10.1177/0003319715599863. </a:t>
            </a:r>
            <a:r>
              <a:rPr lang="es-ES" dirty="0" err="1"/>
              <a:t>Epub</a:t>
            </a:r>
            <a:r>
              <a:rPr lang="es-ES" dirty="0"/>
              <a:t> 2015 </a:t>
            </a:r>
            <a:r>
              <a:rPr lang="es-ES" dirty="0" err="1"/>
              <a:t>Aug</a:t>
            </a:r>
            <a:r>
              <a:rPr lang="es-ES" dirty="0"/>
              <a:t> 13.</a:t>
            </a:r>
          </a:p>
        </p:txBody>
      </p:sp>
      <p:pic>
        <p:nvPicPr>
          <p:cNvPr id="7" name="Imagen 6">
            <a:extLst>
              <a:ext uri="{FF2B5EF4-FFF2-40B4-BE49-F238E27FC236}">
                <a16:creationId xmlns:a16="http://schemas.microsoft.com/office/drawing/2014/main" id="{6C1644EF-07A8-0A59-E503-770339E630FB}"/>
              </a:ext>
            </a:extLst>
          </p:cNvPr>
          <p:cNvPicPr>
            <a:picLocks noChangeAspect="1"/>
          </p:cNvPicPr>
          <p:nvPr/>
        </p:nvPicPr>
        <p:blipFill>
          <a:blip r:embed="rId2"/>
          <a:stretch>
            <a:fillRect/>
          </a:stretch>
        </p:blipFill>
        <p:spPr>
          <a:xfrm>
            <a:off x="6141296" y="2468295"/>
            <a:ext cx="5271337" cy="3206018"/>
          </a:xfrm>
          <a:prstGeom prst="rect">
            <a:avLst/>
          </a:prstGeom>
        </p:spPr>
      </p:pic>
      <p:sp>
        <p:nvSpPr>
          <p:cNvPr id="9" name="CuadroTexto 8">
            <a:extLst>
              <a:ext uri="{FF2B5EF4-FFF2-40B4-BE49-F238E27FC236}">
                <a16:creationId xmlns:a16="http://schemas.microsoft.com/office/drawing/2014/main" id="{B760FDCE-F585-DB37-389D-357E059BD60B}"/>
              </a:ext>
            </a:extLst>
          </p:cNvPr>
          <p:cNvSpPr txBox="1"/>
          <p:nvPr/>
        </p:nvSpPr>
        <p:spPr>
          <a:xfrm>
            <a:off x="6252410" y="2000836"/>
            <a:ext cx="5101390" cy="430887"/>
          </a:xfrm>
          <a:prstGeom prst="rect">
            <a:avLst/>
          </a:prstGeom>
          <a:noFill/>
        </p:spPr>
        <p:txBody>
          <a:bodyPr wrap="square">
            <a:spAutoFit/>
          </a:bodyPr>
          <a:lstStyle>
            <a:defPPr>
              <a:defRPr lang="es-ES"/>
            </a:defPPr>
            <a:lvl1pPr>
              <a:defRPr sz="1100" b="1">
                <a:solidFill>
                  <a:schemeClr val="tx1">
                    <a:lumMod val="50000"/>
                  </a:schemeClr>
                </a:solidFill>
              </a:defRPr>
            </a:lvl1pPr>
          </a:lstStyle>
          <a:p>
            <a:pPr algn="ctr"/>
            <a:r>
              <a:rPr lang="es-ES" dirty="0"/>
              <a:t>Metaanálisis acumulativo de la diferencia media de CRP (mg/L) entre rosuvastatina y atorvastatina (modelo de efectos fijos)</a:t>
            </a:r>
            <a:r>
              <a:rPr lang="es-ES" baseline="30000" dirty="0"/>
              <a:t>1</a:t>
            </a:r>
          </a:p>
        </p:txBody>
      </p:sp>
      <p:sp>
        <p:nvSpPr>
          <p:cNvPr id="10" name="Rectángulo 9">
            <a:extLst>
              <a:ext uri="{FF2B5EF4-FFF2-40B4-BE49-F238E27FC236}">
                <a16:creationId xmlns:a16="http://schemas.microsoft.com/office/drawing/2014/main" id="{C761F98C-D122-4B66-57F9-B286D2939043}"/>
              </a:ext>
            </a:extLst>
          </p:cNvPr>
          <p:cNvSpPr/>
          <p:nvPr/>
        </p:nvSpPr>
        <p:spPr>
          <a:xfrm>
            <a:off x="716114" y="2054947"/>
            <a:ext cx="5101390" cy="1910432"/>
          </a:xfrm>
          <a:prstGeom prst="rect">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just"/>
            <a:r>
              <a:rPr lang="es-ES" sz="1600" b="1" i="0" dirty="0">
                <a:solidFill>
                  <a:schemeClr val="accent1"/>
                </a:solidFill>
                <a:effectLst/>
                <a:latin typeface="Roboto" panose="02000000000000000000" pitchFamily="2" charset="0"/>
              </a:rPr>
              <a:t>Objetivo</a:t>
            </a:r>
            <a:r>
              <a:rPr lang="es-ES" sz="1600" b="0" i="0" dirty="0">
                <a:solidFill>
                  <a:schemeClr val="accent1"/>
                </a:solidFill>
                <a:effectLst/>
                <a:latin typeface="Roboto" panose="02000000000000000000" pitchFamily="2" charset="0"/>
              </a:rPr>
              <a:t>: comparar la comparar la eficacia de rosuvastatina frente a atorvastatina en la reducción de las concentraciones de proteína C-reactiva (PCR)</a:t>
            </a:r>
            <a:r>
              <a:rPr lang="es-ES" sz="1600" baseline="30000" dirty="0">
                <a:solidFill>
                  <a:schemeClr val="accent1"/>
                </a:solidFill>
                <a:latin typeface="Roboto" panose="02000000000000000000" pitchFamily="2" charset="0"/>
              </a:rPr>
              <a:t>1</a:t>
            </a:r>
            <a:r>
              <a:rPr lang="es-ES" sz="1600" b="0" i="0" dirty="0">
                <a:solidFill>
                  <a:schemeClr val="accent1"/>
                </a:solidFill>
                <a:effectLst/>
                <a:latin typeface="Roboto" panose="02000000000000000000" pitchFamily="2" charset="0"/>
              </a:rPr>
              <a:t>.</a:t>
            </a:r>
          </a:p>
          <a:p>
            <a:pPr algn="just"/>
            <a:endParaRPr lang="es-ES" sz="1600" dirty="0">
              <a:solidFill>
                <a:schemeClr val="accent1"/>
              </a:solidFill>
              <a:latin typeface="Roboto" panose="02000000000000000000" pitchFamily="2" charset="0"/>
            </a:endParaRPr>
          </a:p>
          <a:p>
            <a:pPr algn="just"/>
            <a:r>
              <a:rPr lang="es-ES" sz="1600" b="1" dirty="0">
                <a:solidFill>
                  <a:schemeClr val="accent1"/>
                </a:solidFill>
                <a:latin typeface="Roboto" panose="02000000000000000000" pitchFamily="2" charset="0"/>
              </a:rPr>
              <a:t>Diseño: </a:t>
            </a:r>
            <a:r>
              <a:rPr lang="es-ES" sz="1600" dirty="0">
                <a:solidFill>
                  <a:schemeClr val="accent1"/>
                </a:solidFill>
                <a:latin typeface="Roboto" panose="02000000000000000000" pitchFamily="2" charset="0"/>
              </a:rPr>
              <a:t>meta-análisis, 13 estudios</a:t>
            </a:r>
            <a:r>
              <a:rPr lang="es-ES" sz="1600" baseline="30000" dirty="0">
                <a:solidFill>
                  <a:schemeClr val="accent1"/>
                </a:solidFill>
                <a:latin typeface="Roboto" panose="02000000000000000000" pitchFamily="2" charset="0"/>
              </a:rPr>
              <a:t>1</a:t>
            </a:r>
            <a:endParaRPr lang="es-ES" sz="1600" dirty="0">
              <a:solidFill>
                <a:schemeClr val="accent1"/>
              </a:solidFill>
              <a:latin typeface="Roboto" panose="02000000000000000000" pitchFamily="2" charset="0"/>
            </a:endParaRPr>
          </a:p>
          <a:p>
            <a:pPr algn="just"/>
            <a:r>
              <a:rPr lang="es-ES" sz="1600" b="1" dirty="0">
                <a:solidFill>
                  <a:schemeClr val="accent1"/>
                </a:solidFill>
                <a:latin typeface="Roboto" panose="02000000000000000000" pitchFamily="2" charset="0"/>
              </a:rPr>
              <a:t>Pacientes: </a:t>
            </a:r>
            <a:r>
              <a:rPr lang="es-ES" sz="1600" dirty="0">
                <a:solidFill>
                  <a:schemeClr val="accent1"/>
                </a:solidFill>
                <a:latin typeface="Roboto" panose="02000000000000000000" pitchFamily="2" charset="0"/>
              </a:rPr>
              <a:t>3798 pacientes</a:t>
            </a:r>
            <a:r>
              <a:rPr lang="es-ES" sz="1600" baseline="30000" dirty="0">
                <a:solidFill>
                  <a:schemeClr val="accent1"/>
                </a:solidFill>
                <a:latin typeface="Roboto" panose="02000000000000000000" pitchFamily="2" charset="0"/>
              </a:rPr>
              <a:t>1</a:t>
            </a:r>
            <a:endParaRPr lang="es-ES" sz="1600" dirty="0">
              <a:solidFill>
                <a:schemeClr val="accent1"/>
              </a:solidFill>
              <a:latin typeface="Roboto" panose="02000000000000000000" pitchFamily="2" charset="0"/>
            </a:endParaRPr>
          </a:p>
          <a:p>
            <a:pPr algn="just"/>
            <a:r>
              <a:rPr lang="es-ES" sz="1600" b="1" dirty="0">
                <a:solidFill>
                  <a:schemeClr val="accent1"/>
                </a:solidFill>
                <a:latin typeface="Roboto" panose="02000000000000000000" pitchFamily="2" charset="0"/>
              </a:rPr>
              <a:t>Dosis</a:t>
            </a:r>
            <a:r>
              <a:rPr lang="es-ES" sz="1600" dirty="0">
                <a:solidFill>
                  <a:schemeClr val="accent1"/>
                </a:solidFill>
                <a:latin typeface="Roboto" panose="02000000000000000000" pitchFamily="2" charset="0"/>
              </a:rPr>
              <a:t>: todas las dosis</a:t>
            </a:r>
            <a:r>
              <a:rPr lang="es-ES" sz="1600" baseline="30000" dirty="0">
                <a:solidFill>
                  <a:schemeClr val="accent1"/>
                </a:solidFill>
                <a:latin typeface="Roboto" panose="02000000000000000000" pitchFamily="2" charset="0"/>
              </a:rPr>
              <a:t>1</a:t>
            </a:r>
            <a:endParaRPr lang="es-ES" sz="1600" dirty="0">
              <a:solidFill>
                <a:schemeClr val="accent1"/>
              </a:solidFill>
              <a:latin typeface="Roboto" panose="02000000000000000000" pitchFamily="2" charset="0"/>
            </a:endParaRPr>
          </a:p>
        </p:txBody>
      </p:sp>
      <p:sp>
        <p:nvSpPr>
          <p:cNvPr id="13" name="CuadroTexto 12">
            <a:extLst>
              <a:ext uri="{FF2B5EF4-FFF2-40B4-BE49-F238E27FC236}">
                <a16:creationId xmlns:a16="http://schemas.microsoft.com/office/drawing/2014/main" id="{929E9957-FA95-D548-DE4E-25E8D9705971}"/>
              </a:ext>
            </a:extLst>
          </p:cNvPr>
          <p:cNvSpPr txBox="1"/>
          <p:nvPr/>
        </p:nvSpPr>
        <p:spPr>
          <a:xfrm>
            <a:off x="716114" y="4350874"/>
            <a:ext cx="4999450" cy="1323439"/>
          </a:xfrm>
          <a:prstGeom prst="rect">
            <a:avLst/>
          </a:prstGeom>
          <a:solidFill>
            <a:schemeClr val="bg1"/>
          </a:solidFill>
        </p:spPr>
        <p:txBody>
          <a:bodyPr wrap="square">
            <a:spAutoFit/>
          </a:bodyPr>
          <a:lstStyle>
            <a:defPPr>
              <a:defRPr lang="es-ES"/>
            </a:defPPr>
            <a:lvl1pPr>
              <a:defRPr sz="1400" b="1">
                <a:solidFill>
                  <a:schemeClr val="tx2">
                    <a:lumMod val="75000"/>
                    <a:lumOff val="25000"/>
                  </a:schemeClr>
                </a:solidFill>
              </a:defRPr>
            </a:lvl1pPr>
          </a:lstStyle>
          <a:p>
            <a:pPr algn="just"/>
            <a:r>
              <a:rPr lang="es-ES" sz="1600" noProof="0" dirty="0">
                <a:solidFill>
                  <a:schemeClr val="accent1"/>
                </a:solidFill>
                <a:latin typeface="Roboto" panose="02000000000000000000" pitchFamily="2" charset="0"/>
              </a:rPr>
              <a:t>Resultado principal</a:t>
            </a:r>
            <a:r>
              <a:rPr lang="en-US" sz="1600" dirty="0">
                <a:solidFill>
                  <a:schemeClr val="accent1"/>
                </a:solidFill>
                <a:latin typeface="Roboto" panose="02000000000000000000" pitchFamily="2" charset="0"/>
              </a:rPr>
              <a:t>: </a:t>
            </a:r>
            <a:r>
              <a:rPr lang="es-ES" sz="1600" b="0" dirty="0">
                <a:solidFill>
                  <a:schemeClr val="accent1"/>
                </a:solidFill>
                <a:latin typeface="Roboto" panose="02000000000000000000" pitchFamily="2" charset="0"/>
              </a:rPr>
              <a:t>el meta-análisis muestra que la rosuvastatina produce una mejor reducción en las concentraciones de CRP que la atorvastatina en una relación de dosis de 1/1 y 1/2 (</a:t>
            </a:r>
            <a:r>
              <a:rPr lang="es-ES" sz="1600" b="0" dirty="0" err="1">
                <a:solidFill>
                  <a:schemeClr val="accent1"/>
                </a:solidFill>
                <a:latin typeface="Roboto" panose="02000000000000000000" pitchFamily="2" charset="0"/>
              </a:rPr>
              <a:t>rosu</a:t>
            </a:r>
            <a:r>
              <a:rPr lang="es-ES" sz="1600" b="0" dirty="0">
                <a:solidFill>
                  <a:schemeClr val="accent1"/>
                </a:solidFill>
                <a:latin typeface="Roboto" panose="02000000000000000000" pitchFamily="2" charset="0"/>
              </a:rPr>
              <a:t>/</a:t>
            </a:r>
            <a:r>
              <a:rPr lang="es-ES" sz="1600" b="0" dirty="0" err="1">
                <a:solidFill>
                  <a:schemeClr val="accent1"/>
                </a:solidFill>
                <a:latin typeface="Roboto" panose="02000000000000000000" pitchFamily="2" charset="0"/>
              </a:rPr>
              <a:t>atorva</a:t>
            </a:r>
            <a:r>
              <a:rPr lang="es-ES" sz="1600" b="0" dirty="0">
                <a:solidFill>
                  <a:schemeClr val="accent1"/>
                </a:solidFill>
                <a:latin typeface="Roboto" panose="02000000000000000000" pitchFamily="2" charset="0"/>
              </a:rPr>
              <a:t>), respectivamente</a:t>
            </a:r>
            <a:r>
              <a:rPr lang="es-ES" sz="1600" baseline="30000" dirty="0">
                <a:solidFill>
                  <a:schemeClr val="accent1"/>
                </a:solidFill>
                <a:latin typeface="Roboto" panose="02000000000000000000" pitchFamily="2" charset="0"/>
              </a:rPr>
              <a:t>1</a:t>
            </a:r>
            <a:r>
              <a:rPr lang="es-ES" sz="1600" b="0" dirty="0">
                <a:solidFill>
                  <a:schemeClr val="accent1"/>
                </a:solidFill>
                <a:latin typeface="Roboto" panose="02000000000000000000" pitchFamily="2" charset="0"/>
              </a:rPr>
              <a:t>.</a:t>
            </a:r>
          </a:p>
        </p:txBody>
      </p:sp>
      <p:sp>
        <p:nvSpPr>
          <p:cNvPr id="3" name="Título 1">
            <a:extLst>
              <a:ext uri="{FF2B5EF4-FFF2-40B4-BE49-F238E27FC236}">
                <a16:creationId xmlns:a16="http://schemas.microsoft.com/office/drawing/2014/main" id="{ED500CBF-3332-B5E3-3614-3FFF34D92C04}"/>
              </a:ext>
            </a:extLst>
          </p:cNvPr>
          <p:cNvSpPr txBox="1">
            <a:spLocks/>
          </p:cNvSpPr>
          <p:nvPr/>
        </p:nvSpPr>
        <p:spPr>
          <a:xfrm>
            <a:off x="872867" y="242255"/>
            <a:ext cx="10515600" cy="865821"/>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2933" b="1" kern="1200" baseline="0">
                <a:solidFill>
                  <a:schemeClr val="accent1"/>
                </a:solidFill>
                <a:latin typeface="+mj-lt"/>
                <a:ea typeface="+mj-ea"/>
                <a:cs typeface="+mj-cs"/>
              </a:defRPr>
            </a:lvl1pPr>
          </a:lstStyle>
          <a:p>
            <a:pPr algn="ctr"/>
            <a:r>
              <a:rPr lang="es-ES_tradnl" dirty="0"/>
              <a:t>Justificación para el uso de </a:t>
            </a:r>
            <a:r>
              <a:rPr lang="es-ES_tradnl" dirty="0" err="1"/>
              <a:t>de</a:t>
            </a:r>
            <a:r>
              <a:rPr lang="es-ES_tradnl" dirty="0"/>
              <a:t> la rosuvastatina</a:t>
            </a:r>
            <a:endParaRPr lang="es-ES" dirty="0"/>
          </a:p>
        </p:txBody>
      </p:sp>
      <p:sp>
        <p:nvSpPr>
          <p:cNvPr id="4" name="Título 1">
            <a:extLst>
              <a:ext uri="{FF2B5EF4-FFF2-40B4-BE49-F238E27FC236}">
                <a16:creationId xmlns:a16="http://schemas.microsoft.com/office/drawing/2014/main" id="{C7BDB749-CBF4-657D-5386-6E1E8C3C5935}"/>
              </a:ext>
            </a:extLst>
          </p:cNvPr>
          <p:cNvSpPr txBox="1">
            <a:spLocks/>
          </p:cNvSpPr>
          <p:nvPr/>
        </p:nvSpPr>
        <p:spPr>
          <a:xfrm>
            <a:off x="828671" y="1113986"/>
            <a:ext cx="10603992" cy="419200"/>
          </a:xfrm>
          <a:prstGeom prst="rect">
            <a:avLst/>
          </a:prstGeom>
          <a:solidFill>
            <a:schemeClr val="accent4"/>
          </a:solidFill>
        </p:spPr>
        <p:txBody>
          <a:bodyPr vert="horz" lIns="91440" tIns="45720" rIns="91440" bIns="45720" rtlCol="0" anchor="ctr">
            <a:normAutofit fontScale="82500" lnSpcReduction="10000"/>
          </a:bodyPr>
          <a:lstStyle>
            <a:lvl1pPr algn="l" defTabSz="914377" rtl="0" eaLnBrk="1" latinLnBrk="0" hangingPunct="1">
              <a:lnSpc>
                <a:spcPct val="90000"/>
              </a:lnSpc>
              <a:spcBef>
                <a:spcPct val="0"/>
              </a:spcBef>
              <a:buNone/>
              <a:defRPr sz="2933" b="1" kern="1200" baseline="0">
                <a:solidFill>
                  <a:schemeClr val="accent1"/>
                </a:solidFill>
                <a:latin typeface="+mj-lt"/>
                <a:ea typeface="+mj-ea"/>
                <a:cs typeface="+mj-cs"/>
              </a:defRPr>
            </a:lvl1pPr>
          </a:lstStyle>
          <a:p>
            <a:pPr algn="ctr"/>
            <a:r>
              <a:rPr lang="es-ES_tradnl" sz="2400" dirty="0">
                <a:solidFill>
                  <a:schemeClr val="bg1"/>
                </a:solidFill>
              </a:rPr>
              <a:t>3. </a:t>
            </a:r>
            <a:r>
              <a:rPr lang="es-ES" sz="2400" dirty="0">
                <a:solidFill>
                  <a:schemeClr val="bg1"/>
                </a:solidFill>
              </a:rPr>
              <a:t>Meta-análisis comparativo, efecto de rosuvastatina vs atorvastatina sobre la PCR</a:t>
            </a:r>
            <a:endParaRPr lang="es-ES" sz="2800" dirty="0">
              <a:solidFill>
                <a:schemeClr val="bg1"/>
              </a:solidFill>
            </a:endParaRPr>
          </a:p>
        </p:txBody>
      </p:sp>
      <p:sp>
        <p:nvSpPr>
          <p:cNvPr id="12" name="CuadroTexto 11">
            <a:extLst>
              <a:ext uri="{FF2B5EF4-FFF2-40B4-BE49-F238E27FC236}">
                <a16:creationId xmlns:a16="http://schemas.microsoft.com/office/drawing/2014/main" id="{44259ECF-820A-C472-DE7F-E6817EDBE318}"/>
              </a:ext>
            </a:extLst>
          </p:cNvPr>
          <p:cNvSpPr txBox="1"/>
          <p:nvPr/>
        </p:nvSpPr>
        <p:spPr>
          <a:xfrm>
            <a:off x="7425813" y="5674313"/>
            <a:ext cx="3918458" cy="215444"/>
          </a:xfrm>
          <a:prstGeom prst="rect">
            <a:avLst/>
          </a:prstGeom>
          <a:solidFill>
            <a:schemeClr val="bg1"/>
          </a:solidFill>
        </p:spPr>
        <p:txBody>
          <a:bodyPr wrap="square">
            <a:spAutoFit/>
          </a:bodyPr>
          <a:lstStyle>
            <a:defPPr>
              <a:defRPr lang="es-ES"/>
            </a:defPPr>
            <a:lvl1pPr algn="ctr">
              <a:defRPr sz="800"/>
            </a:lvl1pPr>
          </a:lstStyle>
          <a:p>
            <a:r>
              <a:rPr lang="es-ES" dirty="0" err="1"/>
              <a:t>Angiology</a:t>
            </a:r>
            <a:r>
              <a:rPr lang="es-ES" dirty="0"/>
              <a:t>. 2016 Jul;67(6):526-35. </a:t>
            </a:r>
          </a:p>
        </p:txBody>
      </p:sp>
      <p:sp>
        <p:nvSpPr>
          <p:cNvPr id="2" name="CuadroTexto 1">
            <a:extLst>
              <a:ext uri="{FF2B5EF4-FFF2-40B4-BE49-F238E27FC236}">
                <a16:creationId xmlns:a16="http://schemas.microsoft.com/office/drawing/2014/main" id="{8BFEB6B9-39A7-8C1A-9F77-3719967693BE}"/>
              </a:ext>
            </a:extLst>
          </p:cNvPr>
          <p:cNvSpPr txBox="1"/>
          <p:nvPr/>
        </p:nvSpPr>
        <p:spPr>
          <a:xfrm rot="16200000">
            <a:off x="11008698" y="3566837"/>
            <a:ext cx="1841500" cy="276999"/>
          </a:xfrm>
          <a:prstGeom prst="rect">
            <a:avLst/>
          </a:prstGeom>
          <a:noFill/>
        </p:spPr>
        <p:txBody>
          <a:bodyPr wrap="square">
            <a:spAutoFit/>
          </a:bodyPr>
          <a:lstStyle/>
          <a:p>
            <a:pPr algn="ctr"/>
            <a:r>
              <a:rPr lang="es-ES" sz="1200" b="0" i="0" dirty="0">
                <a:solidFill>
                  <a:schemeClr val="tx1">
                    <a:lumMod val="20000"/>
                    <a:lumOff val="80000"/>
                  </a:schemeClr>
                </a:solidFill>
                <a:effectLst/>
                <a:latin typeface="Arial" panose="020B0604020202020204" pitchFamily="34" charset="0"/>
              </a:rPr>
              <a:t>MA-ES-CRAT-2500006</a:t>
            </a:r>
            <a:endParaRPr lang="es-ES" sz="1200" dirty="0">
              <a:solidFill>
                <a:schemeClr val="tx1">
                  <a:lumMod val="20000"/>
                  <a:lumOff val="80000"/>
                </a:schemeClr>
              </a:solidFill>
            </a:endParaRPr>
          </a:p>
        </p:txBody>
      </p:sp>
    </p:spTree>
    <p:extLst>
      <p:ext uri="{BB962C8B-B14F-4D97-AF65-F5344CB8AC3E}">
        <p14:creationId xmlns:p14="http://schemas.microsoft.com/office/powerpoint/2010/main" val="40340037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FBFF8-9A21-A04C-800F-A4F8358EA7C3}"/>
            </a:ext>
          </a:extLst>
        </p:cNvPr>
        <p:cNvGrpSpPr/>
        <p:nvPr/>
      </p:nvGrpSpPr>
      <p:grpSpPr>
        <a:xfrm>
          <a:off x="0" y="0"/>
          <a:ext cx="0" cy="0"/>
          <a:chOff x="0" y="0"/>
          <a:chExt cx="0" cy="0"/>
        </a:xfrm>
      </p:grpSpPr>
      <p:graphicFrame>
        <p:nvGraphicFramePr>
          <p:cNvPr id="864385" name="Object 1153" hidden="1">
            <a:extLst>
              <a:ext uri="{FF2B5EF4-FFF2-40B4-BE49-F238E27FC236}">
                <a16:creationId xmlns:a16="http://schemas.microsoft.com/office/drawing/2014/main" id="{766AAE90-AE11-B9D3-898E-1666A9844955}"/>
              </a:ext>
            </a:extLst>
          </p:cNvPr>
          <p:cNvGraphicFramePr>
            <a:graphicFrameLocks noChangeAspect="1"/>
          </p:cNvGraphicFramePr>
          <p:nvPr>
            <p:custDataLst>
              <p:tags r:id="rId1"/>
            </p:custData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864385" name="Object 1153" hidden="1">
                        <a:extLst>
                          <a:ext uri="{FF2B5EF4-FFF2-40B4-BE49-F238E27FC236}">
                            <a16:creationId xmlns:a16="http://schemas.microsoft.com/office/drawing/2014/main" id="{766AAE90-AE11-B9D3-898E-1666A98449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5589"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a:extLst>
              <a:ext uri="{FF2B5EF4-FFF2-40B4-BE49-F238E27FC236}">
                <a16:creationId xmlns:a16="http://schemas.microsoft.com/office/drawing/2014/main" id="{6B8B222E-D7A6-EE83-4711-DCE4C91CBA63}"/>
              </a:ext>
            </a:extLst>
          </p:cNvPr>
          <p:cNvSpPr/>
          <p:nvPr>
            <p:custDataLst>
              <p:tags r:id="rId2"/>
            </p:custDataLst>
          </p:nvPr>
        </p:nvSpPr>
        <p:spPr>
          <a:xfrm>
            <a:off x="1524001" y="1"/>
            <a:ext cx="158751"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anchor="ctr" anchorCtr="0">
            <a:noAutofit/>
          </a:bodyPr>
          <a:lstStyle/>
          <a:p>
            <a:pPr marL="0" marR="0" lvl="0" indent="0" algn="ctr" defTabSz="914377" rtl="0" eaLnBrk="1" fontAlgn="base" latinLnBrk="0" hangingPunct="1">
              <a:lnSpc>
                <a:spcPts val="3551"/>
              </a:lnSpc>
              <a:spcBef>
                <a:spcPct val="0"/>
              </a:spcBef>
              <a:spcAft>
                <a:spcPct val="0"/>
              </a:spcAft>
              <a:buClrTx/>
              <a:buSzTx/>
              <a:buFontTx/>
              <a:buNone/>
              <a:tabLst/>
              <a:defRPr/>
            </a:pPr>
            <a:endParaRPr kumimoji="0" lang="en-US" sz="5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grpSp>
        <p:nvGrpSpPr>
          <p:cNvPr id="2" name="Grupo 1">
            <a:extLst>
              <a:ext uri="{FF2B5EF4-FFF2-40B4-BE49-F238E27FC236}">
                <a16:creationId xmlns:a16="http://schemas.microsoft.com/office/drawing/2014/main" id="{0543CE44-54A7-9A82-90D3-39AD090AA51C}"/>
              </a:ext>
            </a:extLst>
          </p:cNvPr>
          <p:cNvGrpSpPr/>
          <p:nvPr/>
        </p:nvGrpSpPr>
        <p:grpSpPr>
          <a:xfrm>
            <a:off x="0" y="10608"/>
            <a:ext cx="12192000" cy="6858000"/>
            <a:chOff x="3329" y="0"/>
            <a:chExt cx="9144000" cy="5143500"/>
          </a:xfrm>
        </p:grpSpPr>
        <p:pic>
          <p:nvPicPr>
            <p:cNvPr id="7" name="Imagen 6" descr="Imagen que contiene persona, hombre, azul, sostener&#10;&#10;Descripción generada automáticamente">
              <a:extLst>
                <a:ext uri="{FF2B5EF4-FFF2-40B4-BE49-F238E27FC236}">
                  <a16:creationId xmlns:a16="http://schemas.microsoft.com/office/drawing/2014/main" id="{D68EFFBC-4522-B265-B42A-EB9DDE6180F9}"/>
                </a:ext>
              </a:extLst>
            </p:cNvPr>
            <p:cNvPicPr>
              <a:picLocks noChangeAspect="1"/>
            </p:cNvPicPr>
            <p:nvPr/>
          </p:nvPicPr>
          <p:blipFill>
            <a:blip r:embed="rId7"/>
            <a:stretch>
              <a:fillRect/>
            </a:stretch>
          </p:blipFill>
          <p:spPr>
            <a:xfrm>
              <a:off x="3329" y="0"/>
              <a:ext cx="9144000" cy="5143500"/>
            </a:xfrm>
            <a:prstGeom prst="rect">
              <a:avLst/>
            </a:prstGeom>
          </p:spPr>
        </p:pic>
        <p:grpSp>
          <p:nvGrpSpPr>
            <p:cNvPr id="5" name="Grupo 4">
              <a:extLst>
                <a:ext uri="{FF2B5EF4-FFF2-40B4-BE49-F238E27FC236}">
                  <a16:creationId xmlns:a16="http://schemas.microsoft.com/office/drawing/2014/main" id="{23BD977E-9DD4-54D2-EB3C-CF68158404B5}"/>
                </a:ext>
              </a:extLst>
            </p:cNvPr>
            <p:cNvGrpSpPr/>
            <p:nvPr/>
          </p:nvGrpSpPr>
          <p:grpSpPr>
            <a:xfrm>
              <a:off x="483338" y="574159"/>
              <a:ext cx="1334830" cy="413518"/>
              <a:chOff x="7785861" y="4639396"/>
              <a:chExt cx="1111660" cy="344382"/>
            </a:xfrm>
          </p:grpSpPr>
          <p:sp>
            <p:nvSpPr>
              <p:cNvPr id="11" name="Forma libre 10">
                <a:extLst>
                  <a:ext uri="{FF2B5EF4-FFF2-40B4-BE49-F238E27FC236}">
                    <a16:creationId xmlns:a16="http://schemas.microsoft.com/office/drawing/2014/main" id="{78D2ACDA-077D-0373-B14D-C740DDDD310B}"/>
                  </a:ext>
                </a:extLst>
              </p:cNvPr>
              <p:cNvSpPr/>
              <p:nvPr/>
            </p:nvSpPr>
            <p:spPr>
              <a:xfrm>
                <a:off x="7785861" y="4639396"/>
                <a:ext cx="256158" cy="344382"/>
              </a:xfrm>
              <a:custGeom>
                <a:avLst/>
                <a:gdLst>
                  <a:gd name="connsiteX0" fmla="*/ 107295 w 139455"/>
                  <a:gd name="connsiteY0" fmla="*/ 11790 h 187485"/>
                  <a:gd name="connsiteX1" fmla="*/ 107295 w 139455"/>
                  <a:gd name="connsiteY1" fmla="*/ 0 h 187485"/>
                  <a:gd name="connsiteX2" fmla="*/ 46294 w 139455"/>
                  <a:gd name="connsiteY2" fmla="*/ 32046 h 187485"/>
                  <a:gd name="connsiteX3" fmla="*/ 39296 w 139455"/>
                  <a:gd name="connsiteY3" fmla="*/ 43610 h 187485"/>
                  <a:gd name="connsiteX4" fmla="*/ 39296 w 139455"/>
                  <a:gd name="connsiteY4" fmla="*/ 55400 h 187485"/>
                  <a:gd name="connsiteX5" fmla="*/ 100310 w 139455"/>
                  <a:gd name="connsiteY5" fmla="*/ 23353 h 187485"/>
                  <a:gd name="connsiteX6" fmla="*/ 107295 w 139455"/>
                  <a:gd name="connsiteY6" fmla="*/ 11790 h 187485"/>
                  <a:gd name="connsiteX7" fmla="*/ 107466 w 139455"/>
                  <a:gd name="connsiteY7" fmla="*/ 39279 h 187485"/>
                  <a:gd name="connsiteX8" fmla="*/ 46459 w 139455"/>
                  <a:gd name="connsiteY8" fmla="*/ 71325 h 187485"/>
                  <a:gd name="connsiteX9" fmla="*/ 39466 w 139455"/>
                  <a:gd name="connsiteY9" fmla="*/ 82889 h 187485"/>
                  <a:gd name="connsiteX10" fmla="*/ 39466 w 139455"/>
                  <a:gd name="connsiteY10" fmla="*/ 94678 h 187485"/>
                  <a:gd name="connsiteX11" fmla="*/ 100475 w 139455"/>
                  <a:gd name="connsiteY11" fmla="*/ 62638 h 187485"/>
                  <a:gd name="connsiteX12" fmla="*/ 107466 w 139455"/>
                  <a:gd name="connsiteY12" fmla="*/ 51069 h 187485"/>
                  <a:gd name="connsiteX13" fmla="*/ 107466 w 139455"/>
                  <a:gd name="connsiteY13" fmla="*/ 39279 h 187485"/>
                  <a:gd name="connsiteX14" fmla="*/ 39466 w 139455"/>
                  <a:gd name="connsiteY14" fmla="*/ 122167 h 187485"/>
                  <a:gd name="connsiteX15" fmla="*/ 39466 w 139455"/>
                  <a:gd name="connsiteY15" fmla="*/ 133951 h 187485"/>
                  <a:gd name="connsiteX16" fmla="*/ 100475 w 139455"/>
                  <a:gd name="connsiteY16" fmla="*/ 101905 h 187485"/>
                  <a:gd name="connsiteX17" fmla="*/ 107466 w 139455"/>
                  <a:gd name="connsiteY17" fmla="*/ 90347 h 187485"/>
                  <a:gd name="connsiteX18" fmla="*/ 107466 w 139455"/>
                  <a:gd name="connsiteY18" fmla="*/ 78558 h 187485"/>
                  <a:gd name="connsiteX19" fmla="*/ 46459 w 139455"/>
                  <a:gd name="connsiteY19" fmla="*/ 110598 h 187485"/>
                  <a:gd name="connsiteX20" fmla="*/ 39466 w 139455"/>
                  <a:gd name="connsiteY20" fmla="*/ 122167 h 187485"/>
                  <a:gd name="connsiteX21" fmla="*/ 135911 w 139455"/>
                  <a:gd name="connsiteY21" fmla="*/ 95809 h 187485"/>
                  <a:gd name="connsiteX22" fmla="*/ 133008 w 139455"/>
                  <a:gd name="connsiteY22" fmla="*/ 94672 h 187485"/>
                  <a:gd name="connsiteX23" fmla="*/ 121920 w 139455"/>
                  <a:gd name="connsiteY23" fmla="*/ 100488 h 187485"/>
                  <a:gd name="connsiteX24" fmla="*/ 120729 w 139455"/>
                  <a:gd name="connsiteY24" fmla="*/ 103347 h 187485"/>
                  <a:gd name="connsiteX25" fmla="*/ 122428 w 139455"/>
                  <a:gd name="connsiteY25" fmla="*/ 123475 h 187485"/>
                  <a:gd name="connsiteX26" fmla="*/ 73087 w 139455"/>
                  <a:gd name="connsiteY26" fmla="*/ 170658 h 187485"/>
                  <a:gd name="connsiteX27" fmla="*/ 16725 w 139455"/>
                  <a:gd name="connsiteY27" fmla="*/ 117788 h 187485"/>
                  <a:gd name="connsiteX28" fmla="*/ 24499 w 139455"/>
                  <a:gd name="connsiteY28" fmla="*/ 90170 h 187485"/>
                  <a:gd name="connsiteX29" fmla="*/ 24602 w 139455"/>
                  <a:gd name="connsiteY29" fmla="*/ 87171 h 187485"/>
                  <a:gd name="connsiteX30" fmla="*/ 18094 w 139455"/>
                  <a:gd name="connsiteY30" fmla="*/ 75345 h 187485"/>
                  <a:gd name="connsiteX31" fmla="*/ 14640 w 139455"/>
                  <a:gd name="connsiteY31" fmla="*/ 75088 h 187485"/>
                  <a:gd name="connsiteX32" fmla="*/ 94 w 139455"/>
                  <a:gd name="connsiteY32" fmla="*/ 121483 h 187485"/>
                  <a:gd name="connsiteX33" fmla="*/ 66994 w 139455"/>
                  <a:gd name="connsiteY33" fmla="*/ 187433 h 187485"/>
                  <a:gd name="connsiteX34" fmla="*/ 139455 w 139455"/>
                  <a:gd name="connsiteY34" fmla="*/ 117794 h 187485"/>
                  <a:gd name="connsiteX35" fmla="*/ 135911 w 139455"/>
                  <a:gd name="connsiteY35" fmla="*/ 95809 h 18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55" h="187485">
                    <a:moveTo>
                      <a:pt x="107295" y="11790"/>
                    </a:moveTo>
                    <a:lnTo>
                      <a:pt x="107295" y="0"/>
                    </a:lnTo>
                    <a:lnTo>
                      <a:pt x="46294" y="32046"/>
                    </a:lnTo>
                    <a:cubicBezTo>
                      <a:pt x="41997" y="34300"/>
                      <a:pt x="39296" y="38760"/>
                      <a:pt x="39296" y="43610"/>
                    </a:cubicBezTo>
                    <a:lnTo>
                      <a:pt x="39296" y="55400"/>
                    </a:lnTo>
                    <a:lnTo>
                      <a:pt x="100310" y="23353"/>
                    </a:lnTo>
                    <a:cubicBezTo>
                      <a:pt x="104612" y="21093"/>
                      <a:pt x="107295" y="16640"/>
                      <a:pt x="107295" y="11790"/>
                    </a:cubicBezTo>
                    <a:moveTo>
                      <a:pt x="107466" y="39279"/>
                    </a:moveTo>
                    <a:lnTo>
                      <a:pt x="46459" y="71325"/>
                    </a:lnTo>
                    <a:cubicBezTo>
                      <a:pt x="42168" y="73585"/>
                      <a:pt x="39466" y="78038"/>
                      <a:pt x="39466" y="82889"/>
                    </a:cubicBezTo>
                    <a:lnTo>
                      <a:pt x="39466" y="94678"/>
                    </a:lnTo>
                    <a:lnTo>
                      <a:pt x="100475" y="62638"/>
                    </a:lnTo>
                    <a:cubicBezTo>
                      <a:pt x="104771" y="60378"/>
                      <a:pt x="107466" y="55919"/>
                      <a:pt x="107466" y="51069"/>
                    </a:cubicBezTo>
                    <a:lnTo>
                      <a:pt x="107466" y="39279"/>
                    </a:lnTo>
                    <a:close/>
                    <a:moveTo>
                      <a:pt x="39466" y="122167"/>
                    </a:moveTo>
                    <a:lnTo>
                      <a:pt x="39466" y="133951"/>
                    </a:lnTo>
                    <a:lnTo>
                      <a:pt x="100475" y="101905"/>
                    </a:lnTo>
                    <a:cubicBezTo>
                      <a:pt x="104771" y="99651"/>
                      <a:pt x="107466" y="95198"/>
                      <a:pt x="107466" y="90347"/>
                    </a:cubicBezTo>
                    <a:lnTo>
                      <a:pt x="107466" y="78558"/>
                    </a:lnTo>
                    <a:lnTo>
                      <a:pt x="46459" y="110598"/>
                    </a:lnTo>
                    <a:cubicBezTo>
                      <a:pt x="42162" y="112864"/>
                      <a:pt x="39466" y="117317"/>
                      <a:pt x="39466" y="122167"/>
                    </a:cubicBezTo>
                    <a:moveTo>
                      <a:pt x="135911" y="95809"/>
                    </a:moveTo>
                    <a:cubicBezTo>
                      <a:pt x="135520" y="94617"/>
                      <a:pt x="134126" y="94086"/>
                      <a:pt x="133008" y="94672"/>
                    </a:cubicBezTo>
                    <a:lnTo>
                      <a:pt x="121920" y="100488"/>
                    </a:lnTo>
                    <a:cubicBezTo>
                      <a:pt x="120888" y="101038"/>
                      <a:pt x="120411" y="102223"/>
                      <a:pt x="120729" y="103347"/>
                    </a:cubicBezTo>
                    <a:cubicBezTo>
                      <a:pt x="122514" y="109651"/>
                      <a:pt x="123174" y="116438"/>
                      <a:pt x="122428" y="123475"/>
                    </a:cubicBezTo>
                    <a:cubicBezTo>
                      <a:pt x="119739" y="148942"/>
                      <a:pt x="98653" y="169082"/>
                      <a:pt x="73087" y="170658"/>
                    </a:cubicBezTo>
                    <a:cubicBezTo>
                      <a:pt x="42290" y="172564"/>
                      <a:pt x="16725" y="148154"/>
                      <a:pt x="16725" y="117788"/>
                    </a:cubicBezTo>
                    <a:cubicBezTo>
                      <a:pt x="16725" y="107665"/>
                      <a:pt x="19572" y="98203"/>
                      <a:pt x="24499" y="90170"/>
                    </a:cubicBezTo>
                    <a:cubicBezTo>
                      <a:pt x="25061" y="89248"/>
                      <a:pt x="25116" y="88112"/>
                      <a:pt x="24602" y="87171"/>
                    </a:cubicBezTo>
                    <a:lnTo>
                      <a:pt x="18094" y="75345"/>
                    </a:lnTo>
                    <a:cubicBezTo>
                      <a:pt x="17372" y="74037"/>
                      <a:pt x="15557" y="73915"/>
                      <a:pt x="14640" y="75088"/>
                    </a:cubicBezTo>
                    <a:cubicBezTo>
                      <a:pt x="4782" y="87782"/>
                      <a:pt x="-804" y="103964"/>
                      <a:pt x="94" y="121483"/>
                    </a:cubicBezTo>
                    <a:cubicBezTo>
                      <a:pt x="1953" y="157213"/>
                      <a:pt x="31228" y="186064"/>
                      <a:pt x="66994" y="187433"/>
                    </a:cubicBezTo>
                    <a:cubicBezTo>
                      <a:pt x="106751" y="188953"/>
                      <a:pt x="139455" y="157189"/>
                      <a:pt x="139455" y="117794"/>
                    </a:cubicBezTo>
                    <a:cubicBezTo>
                      <a:pt x="139455" y="110103"/>
                      <a:pt x="138209" y="102711"/>
                      <a:pt x="135911" y="95809"/>
                    </a:cubicBezTo>
                  </a:path>
                </a:pathLst>
              </a:custGeom>
              <a:solidFill>
                <a:schemeClr val="accent2"/>
              </a:solidFill>
              <a:ln w="61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srgbClr val="6F6F6F"/>
                  </a:solidFill>
                  <a:effectLst/>
                  <a:uLnTx/>
                  <a:uFillTx/>
                  <a:latin typeface="Arial"/>
                  <a:ea typeface="+mn-ea"/>
                  <a:cs typeface="+mn-cs"/>
                </a:endParaRPr>
              </a:p>
            </p:txBody>
          </p:sp>
          <p:sp>
            <p:nvSpPr>
              <p:cNvPr id="12" name="Forma libre 11">
                <a:extLst>
                  <a:ext uri="{FF2B5EF4-FFF2-40B4-BE49-F238E27FC236}">
                    <a16:creationId xmlns:a16="http://schemas.microsoft.com/office/drawing/2014/main" id="{C9F6D802-9411-4F3F-7236-287861B9C393}"/>
                  </a:ext>
                </a:extLst>
              </p:cNvPr>
              <p:cNvSpPr/>
              <p:nvPr/>
            </p:nvSpPr>
            <p:spPr>
              <a:xfrm>
                <a:off x="8098546" y="4754028"/>
                <a:ext cx="798975" cy="174628"/>
              </a:xfrm>
              <a:custGeom>
                <a:avLst/>
                <a:gdLst>
                  <a:gd name="connsiteX0" fmla="*/ 418218 w 434970"/>
                  <a:gd name="connsiteY0" fmla="*/ 7990 h 95069"/>
                  <a:gd name="connsiteX1" fmla="*/ 418218 w 434970"/>
                  <a:gd name="connsiteY1" fmla="*/ 93781 h 95069"/>
                  <a:gd name="connsiteX2" fmla="*/ 434970 w 434970"/>
                  <a:gd name="connsiteY2" fmla="*/ 93781 h 95069"/>
                  <a:gd name="connsiteX3" fmla="*/ 434970 w 434970"/>
                  <a:gd name="connsiteY3" fmla="*/ 3617 h 95069"/>
                  <a:gd name="connsiteX4" fmla="*/ 418218 w 434970"/>
                  <a:gd name="connsiteY4" fmla="*/ 7990 h 95069"/>
                  <a:gd name="connsiteX5" fmla="*/ 279670 w 434970"/>
                  <a:gd name="connsiteY5" fmla="*/ 37617 h 95069"/>
                  <a:gd name="connsiteX6" fmla="*/ 279670 w 434970"/>
                  <a:gd name="connsiteY6" fmla="*/ 31307 h 95069"/>
                  <a:gd name="connsiteX7" fmla="*/ 263565 w 434970"/>
                  <a:gd name="connsiteY7" fmla="*/ 31307 h 95069"/>
                  <a:gd name="connsiteX8" fmla="*/ 263565 w 434970"/>
                  <a:gd name="connsiteY8" fmla="*/ 93787 h 95069"/>
                  <a:gd name="connsiteX9" fmla="*/ 280306 w 434970"/>
                  <a:gd name="connsiteY9" fmla="*/ 93787 h 95069"/>
                  <a:gd name="connsiteX10" fmla="*/ 280306 w 434970"/>
                  <a:gd name="connsiteY10" fmla="*/ 54490 h 95069"/>
                  <a:gd name="connsiteX11" fmla="*/ 295518 w 434970"/>
                  <a:gd name="connsiteY11" fmla="*/ 45473 h 95069"/>
                  <a:gd name="connsiteX12" fmla="*/ 301575 w 434970"/>
                  <a:gd name="connsiteY12" fmla="*/ 46121 h 95069"/>
                  <a:gd name="connsiteX13" fmla="*/ 303512 w 434970"/>
                  <a:gd name="connsiteY13" fmla="*/ 30525 h 95069"/>
                  <a:gd name="connsiteX14" fmla="*/ 297834 w 434970"/>
                  <a:gd name="connsiteY14" fmla="*/ 30012 h 95069"/>
                  <a:gd name="connsiteX15" fmla="*/ 279670 w 434970"/>
                  <a:gd name="connsiteY15" fmla="*/ 37617 h 95069"/>
                  <a:gd name="connsiteX16" fmla="*/ 353776 w 434970"/>
                  <a:gd name="connsiteY16" fmla="*/ 71881 h 95069"/>
                  <a:gd name="connsiteX17" fmla="*/ 338698 w 434970"/>
                  <a:gd name="connsiteY17" fmla="*/ 79608 h 95069"/>
                  <a:gd name="connsiteX18" fmla="*/ 322196 w 434970"/>
                  <a:gd name="connsiteY18" fmla="*/ 62608 h 95069"/>
                  <a:gd name="connsiteX19" fmla="*/ 338313 w 434970"/>
                  <a:gd name="connsiteY19" fmla="*/ 45473 h 95069"/>
                  <a:gd name="connsiteX20" fmla="*/ 353776 w 434970"/>
                  <a:gd name="connsiteY20" fmla="*/ 53201 h 95069"/>
                  <a:gd name="connsiteX21" fmla="*/ 353776 w 434970"/>
                  <a:gd name="connsiteY21" fmla="*/ 71881 h 95069"/>
                  <a:gd name="connsiteX22" fmla="*/ 354423 w 434970"/>
                  <a:gd name="connsiteY22" fmla="*/ 36328 h 95069"/>
                  <a:gd name="connsiteX23" fmla="*/ 336124 w 434970"/>
                  <a:gd name="connsiteY23" fmla="*/ 30018 h 95069"/>
                  <a:gd name="connsiteX24" fmla="*/ 305443 w 434970"/>
                  <a:gd name="connsiteY24" fmla="*/ 62608 h 95069"/>
                  <a:gd name="connsiteX25" fmla="*/ 313444 w 434970"/>
                  <a:gd name="connsiteY25" fmla="*/ 84508 h 95069"/>
                  <a:gd name="connsiteX26" fmla="*/ 337023 w 434970"/>
                  <a:gd name="connsiteY26" fmla="*/ 95070 h 95069"/>
                  <a:gd name="connsiteX27" fmla="*/ 354423 w 434970"/>
                  <a:gd name="connsiteY27" fmla="*/ 88759 h 95069"/>
                  <a:gd name="connsiteX28" fmla="*/ 354423 w 434970"/>
                  <a:gd name="connsiteY28" fmla="*/ 93781 h 95069"/>
                  <a:gd name="connsiteX29" fmla="*/ 370534 w 434970"/>
                  <a:gd name="connsiteY29" fmla="*/ 93781 h 95069"/>
                  <a:gd name="connsiteX30" fmla="*/ 370534 w 434970"/>
                  <a:gd name="connsiteY30" fmla="*/ 31301 h 95069"/>
                  <a:gd name="connsiteX31" fmla="*/ 354423 w 434970"/>
                  <a:gd name="connsiteY31" fmla="*/ 31301 h 95069"/>
                  <a:gd name="connsiteX32" fmla="*/ 354423 w 434970"/>
                  <a:gd name="connsiteY32" fmla="*/ 36328 h 95069"/>
                  <a:gd name="connsiteX33" fmla="*/ 385997 w 434970"/>
                  <a:gd name="connsiteY33" fmla="*/ 93781 h 95069"/>
                  <a:gd name="connsiteX34" fmla="*/ 402749 w 434970"/>
                  <a:gd name="connsiteY34" fmla="*/ 93781 h 95069"/>
                  <a:gd name="connsiteX35" fmla="*/ 402749 w 434970"/>
                  <a:gd name="connsiteY35" fmla="*/ 3617 h 95069"/>
                  <a:gd name="connsiteX36" fmla="*/ 385997 w 434970"/>
                  <a:gd name="connsiteY36" fmla="*/ 7996 h 95069"/>
                  <a:gd name="connsiteX37" fmla="*/ 385997 w 434970"/>
                  <a:gd name="connsiteY37" fmla="*/ 93781 h 95069"/>
                  <a:gd name="connsiteX38" fmla="*/ 239717 w 434970"/>
                  <a:gd name="connsiteY38" fmla="*/ 0 h 95069"/>
                  <a:gd name="connsiteX39" fmla="*/ 228765 w 434970"/>
                  <a:gd name="connsiteY39" fmla="*/ 10690 h 95069"/>
                  <a:gd name="connsiteX40" fmla="*/ 239717 w 434970"/>
                  <a:gd name="connsiteY40" fmla="*/ 21387 h 95069"/>
                  <a:gd name="connsiteX41" fmla="*/ 250676 w 434970"/>
                  <a:gd name="connsiteY41" fmla="*/ 10690 h 95069"/>
                  <a:gd name="connsiteX42" fmla="*/ 239717 w 434970"/>
                  <a:gd name="connsiteY42" fmla="*/ 0 h 95069"/>
                  <a:gd name="connsiteX43" fmla="*/ 48332 w 434970"/>
                  <a:gd name="connsiteY43" fmla="*/ 71881 h 95069"/>
                  <a:gd name="connsiteX44" fmla="*/ 33248 w 434970"/>
                  <a:gd name="connsiteY44" fmla="*/ 79608 h 95069"/>
                  <a:gd name="connsiteX45" fmla="*/ 16752 w 434970"/>
                  <a:gd name="connsiteY45" fmla="*/ 62608 h 95069"/>
                  <a:gd name="connsiteX46" fmla="*/ 32870 w 434970"/>
                  <a:gd name="connsiteY46" fmla="*/ 45473 h 95069"/>
                  <a:gd name="connsiteX47" fmla="*/ 48332 w 434970"/>
                  <a:gd name="connsiteY47" fmla="*/ 53201 h 95069"/>
                  <a:gd name="connsiteX48" fmla="*/ 48332 w 434970"/>
                  <a:gd name="connsiteY48" fmla="*/ 71881 h 95069"/>
                  <a:gd name="connsiteX49" fmla="*/ 48973 w 434970"/>
                  <a:gd name="connsiteY49" fmla="*/ 36328 h 95069"/>
                  <a:gd name="connsiteX50" fmla="*/ 30675 w 434970"/>
                  <a:gd name="connsiteY50" fmla="*/ 30018 h 95069"/>
                  <a:gd name="connsiteX51" fmla="*/ 0 w 434970"/>
                  <a:gd name="connsiteY51" fmla="*/ 62608 h 95069"/>
                  <a:gd name="connsiteX52" fmla="*/ 7988 w 434970"/>
                  <a:gd name="connsiteY52" fmla="*/ 84508 h 95069"/>
                  <a:gd name="connsiteX53" fmla="*/ 31574 w 434970"/>
                  <a:gd name="connsiteY53" fmla="*/ 95070 h 95069"/>
                  <a:gd name="connsiteX54" fmla="*/ 48973 w 434970"/>
                  <a:gd name="connsiteY54" fmla="*/ 88759 h 95069"/>
                  <a:gd name="connsiteX55" fmla="*/ 48973 w 434970"/>
                  <a:gd name="connsiteY55" fmla="*/ 93781 h 95069"/>
                  <a:gd name="connsiteX56" fmla="*/ 65085 w 434970"/>
                  <a:gd name="connsiteY56" fmla="*/ 93781 h 95069"/>
                  <a:gd name="connsiteX57" fmla="*/ 65085 w 434970"/>
                  <a:gd name="connsiteY57" fmla="*/ 31301 h 95069"/>
                  <a:gd name="connsiteX58" fmla="*/ 48973 w 434970"/>
                  <a:gd name="connsiteY58" fmla="*/ 31301 h 95069"/>
                  <a:gd name="connsiteX59" fmla="*/ 48973 w 434970"/>
                  <a:gd name="connsiteY59" fmla="*/ 36328 h 95069"/>
                  <a:gd name="connsiteX60" fmla="*/ 80547 w 434970"/>
                  <a:gd name="connsiteY60" fmla="*/ 93781 h 95069"/>
                  <a:gd name="connsiteX61" fmla="*/ 97306 w 434970"/>
                  <a:gd name="connsiteY61" fmla="*/ 93781 h 95069"/>
                  <a:gd name="connsiteX62" fmla="*/ 97306 w 434970"/>
                  <a:gd name="connsiteY62" fmla="*/ 3617 h 95069"/>
                  <a:gd name="connsiteX63" fmla="*/ 80547 w 434970"/>
                  <a:gd name="connsiteY63" fmla="*/ 7996 h 95069"/>
                  <a:gd name="connsiteX64" fmla="*/ 80547 w 434970"/>
                  <a:gd name="connsiteY64" fmla="*/ 93781 h 95069"/>
                  <a:gd name="connsiteX65" fmla="*/ 188934 w 434970"/>
                  <a:gd name="connsiteY65" fmla="*/ 30012 h 95069"/>
                  <a:gd name="connsiteX66" fmla="*/ 166767 w 434970"/>
                  <a:gd name="connsiteY66" fmla="*/ 39810 h 95069"/>
                  <a:gd name="connsiteX67" fmla="*/ 145760 w 434970"/>
                  <a:gd name="connsiteY67" fmla="*/ 30012 h 95069"/>
                  <a:gd name="connsiteX68" fmla="*/ 128874 w 434970"/>
                  <a:gd name="connsiteY68" fmla="*/ 36328 h 95069"/>
                  <a:gd name="connsiteX69" fmla="*/ 128874 w 434970"/>
                  <a:gd name="connsiteY69" fmla="*/ 31307 h 95069"/>
                  <a:gd name="connsiteX70" fmla="*/ 112756 w 434970"/>
                  <a:gd name="connsiteY70" fmla="*/ 31307 h 95069"/>
                  <a:gd name="connsiteX71" fmla="*/ 112756 w 434970"/>
                  <a:gd name="connsiteY71" fmla="*/ 93787 h 95069"/>
                  <a:gd name="connsiteX72" fmla="*/ 129515 w 434970"/>
                  <a:gd name="connsiteY72" fmla="*/ 93787 h 95069"/>
                  <a:gd name="connsiteX73" fmla="*/ 129515 w 434970"/>
                  <a:gd name="connsiteY73" fmla="*/ 53201 h 95069"/>
                  <a:gd name="connsiteX74" fmla="*/ 144079 w 434970"/>
                  <a:gd name="connsiteY74" fmla="*/ 45473 h 95069"/>
                  <a:gd name="connsiteX75" fmla="*/ 153486 w 434970"/>
                  <a:gd name="connsiteY75" fmla="*/ 49340 h 95069"/>
                  <a:gd name="connsiteX76" fmla="*/ 156578 w 434970"/>
                  <a:gd name="connsiteY76" fmla="*/ 60030 h 95069"/>
                  <a:gd name="connsiteX77" fmla="*/ 156578 w 434970"/>
                  <a:gd name="connsiteY77" fmla="*/ 93781 h 95069"/>
                  <a:gd name="connsiteX78" fmla="*/ 173331 w 434970"/>
                  <a:gd name="connsiteY78" fmla="*/ 93781 h 95069"/>
                  <a:gd name="connsiteX79" fmla="*/ 173331 w 434970"/>
                  <a:gd name="connsiteY79" fmla="*/ 60678 h 95069"/>
                  <a:gd name="connsiteX80" fmla="*/ 172817 w 434970"/>
                  <a:gd name="connsiteY80" fmla="*/ 53714 h 95069"/>
                  <a:gd name="connsiteX81" fmla="*/ 187901 w 434970"/>
                  <a:gd name="connsiteY81" fmla="*/ 45467 h 95069"/>
                  <a:gd name="connsiteX82" fmla="*/ 197307 w 434970"/>
                  <a:gd name="connsiteY82" fmla="*/ 49334 h 95069"/>
                  <a:gd name="connsiteX83" fmla="*/ 200406 w 434970"/>
                  <a:gd name="connsiteY83" fmla="*/ 60024 h 95069"/>
                  <a:gd name="connsiteX84" fmla="*/ 200406 w 434970"/>
                  <a:gd name="connsiteY84" fmla="*/ 93774 h 95069"/>
                  <a:gd name="connsiteX85" fmla="*/ 217152 w 434970"/>
                  <a:gd name="connsiteY85" fmla="*/ 93774 h 95069"/>
                  <a:gd name="connsiteX86" fmla="*/ 217152 w 434970"/>
                  <a:gd name="connsiteY86" fmla="*/ 60671 h 95069"/>
                  <a:gd name="connsiteX87" fmla="*/ 210845 w 434970"/>
                  <a:gd name="connsiteY87" fmla="*/ 40055 h 95069"/>
                  <a:gd name="connsiteX88" fmla="*/ 188934 w 434970"/>
                  <a:gd name="connsiteY88" fmla="*/ 30012 h 95069"/>
                  <a:gd name="connsiteX89" fmla="*/ 231344 w 434970"/>
                  <a:gd name="connsiteY89" fmla="*/ 93781 h 95069"/>
                  <a:gd name="connsiteX90" fmla="*/ 248096 w 434970"/>
                  <a:gd name="connsiteY90" fmla="*/ 93781 h 95069"/>
                  <a:gd name="connsiteX91" fmla="*/ 248096 w 434970"/>
                  <a:gd name="connsiteY91" fmla="*/ 31301 h 95069"/>
                  <a:gd name="connsiteX92" fmla="*/ 231344 w 434970"/>
                  <a:gd name="connsiteY92" fmla="*/ 31301 h 95069"/>
                  <a:gd name="connsiteX93" fmla="*/ 231344 w 434970"/>
                  <a:gd name="connsiteY93" fmla="*/ 93781 h 9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34970" h="95069">
                    <a:moveTo>
                      <a:pt x="418218" y="7990"/>
                    </a:moveTo>
                    <a:lnTo>
                      <a:pt x="418218" y="93781"/>
                    </a:lnTo>
                    <a:lnTo>
                      <a:pt x="434970" y="93781"/>
                    </a:lnTo>
                    <a:lnTo>
                      <a:pt x="434970" y="3617"/>
                    </a:lnTo>
                    <a:lnTo>
                      <a:pt x="418218" y="7990"/>
                    </a:lnTo>
                    <a:close/>
                    <a:moveTo>
                      <a:pt x="279670" y="37617"/>
                    </a:moveTo>
                    <a:lnTo>
                      <a:pt x="279670" y="31307"/>
                    </a:lnTo>
                    <a:lnTo>
                      <a:pt x="263565" y="31307"/>
                    </a:lnTo>
                    <a:lnTo>
                      <a:pt x="263565" y="93787"/>
                    </a:lnTo>
                    <a:lnTo>
                      <a:pt x="280306" y="93787"/>
                    </a:lnTo>
                    <a:lnTo>
                      <a:pt x="280306" y="54490"/>
                    </a:lnTo>
                    <a:cubicBezTo>
                      <a:pt x="282365" y="50763"/>
                      <a:pt x="288172" y="45473"/>
                      <a:pt x="295518" y="45473"/>
                    </a:cubicBezTo>
                    <a:cubicBezTo>
                      <a:pt x="297962" y="45473"/>
                      <a:pt x="300413" y="45736"/>
                      <a:pt x="301575" y="46121"/>
                    </a:cubicBezTo>
                    <a:lnTo>
                      <a:pt x="303512" y="30525"/>
                    </a:lnTo>
                    <a:cubicBezTo>
                      <a:pt x="301697" y="30269"/>
                      <a:pt x="300285" y="30012"/>
                      <a:pt x="297834" y="30012"/>
                    </a:cubicBezTo>
                    <a:cubicBezTo>
                      <a:pt x="290237" y="30018"/>
                      <a:pt x="283404" y="32981"/>
                      <a:pt x="279670" y="37617"/>
                    </a:cubicBezTo>
                    <a:moveTo>
                      <a:pt x="353776" y="71881"/>
                    </a:moveTo>
                    <a:cubicBezTo>
                      <a:pt x="350555" y="76517"/>
                      <a:pt x="345005" y="79608"/>
                      <a:pt x="338698" y="79608"/>
                    </a:cubicBezTo>
                    <a:cubicBezTo>
                      <a:pt x="329285" y="79608"/>
                      <a:pt x="322196" y="72394"/>
                      <a:pt x="322196" y="62608"/>
                    </a:cubicBezTo>
                    <a:cubicBezTo>
                      <a:pt x="322196" y="53591"/>
                      <a:pt x="328515" y="45473"/>
                      <a:pt x="338313" y="45473"/>
                    </a:cubicBezTo>
                    <a:cubicBezTo>
                      <a:pt x="344754" y="45473"/>
                      <a:pt x="350297" y="48564"/>
                      <a:pt x="353776" y="53201"/>
                    </a:cubicBezTo>
                    <a:lnTo>
                      <a:pt x="353776" y="71881"/>
                    </a:lnTo>
                    <a:close/>
                    <a:moveTo>
                      <a:pt x="354423" y="36328"/>
                    </a:moveTo>
                    <a:cubicBezTo>
                      <a:pt x="349522" y="32333"/>
                      <a:pt x="343208" y="30018"/>
                      <a:pt x="336124" y="30018"/>
                    </a:cubicBezTo>
                    <a:cubicBezTo>
                      <a:pt x="319110" y="30018"/>
                      <a:pt x="305443" y="44184"/>
                      <a:pt x="305443" y="62608"/>
                    </a:cubicBezTo>
                    <a:cubicBezTo>
                      <a:pt x="305443" y="71117"/>
                      <a:pt x="308536" y="78839"/>
                      <a:pt x="313444" y="84508"/>
                    </a:cubicBezTo>
                    <a:cubicBezTo>
                      <a:pt x="318974" y="90952"/>
                      <a:pt x="327751" y="95070"/>
                      <a:pt x="337023" y="95070"/>
                    </a:cubicBezTo>
                    <a:cubicBezTo>
                      <a:pt x="343337" y="95070"/>
                      <a:pt x="349265" y="93139"/>
                      <a:pt x="354423" y="88759"/>
                    </a:cubicBezTo>
                    <a:lnTo>
                      <a:pt x="354423" y="93781"/>
                    </a:lnTo>
                    <a:lnTo>
                      <a:pt x="370534" y="93781"/>
                    </a:lnTo>
                    <a:lnTo>
                      <a:pt x="370534" y="31301"/>
                    </a:lnTo>
                    <a:lnTo>
                      <a:pt x="354423" y="31301"/>
                    </a:lnTo>
                    <a:lnTo>
                      <a:pt x="354423" y="36328"/>
                    </a:lnTo>
                    <a:close/>
                    <a:moveTo>
                      <a:pt x="385997" y="93781"/>
                    </a:moveTo>
                    <a:lnTo>
                      <a:pt x="402749" y="93781"/>
                    </a:lnTo>
                    <a:lnTo>
                      <a:pt x="402749" y="3617"/>
                    </a:lnTo>
                    <a:lnTo>
                      <a:pt x="385997" y="7996"/>
                    </a:lnTo>
                    <a:lnTo>
                      <a:pt x="385997" y="93781"/>
                    </a:lnTo>
                    <a:close/>
                    <a:moveTo>
                      <a:pt x="239717" y="0"/>
                    </a:moveTo>
                    <a:cubicBezTo>
                      <a:pt x="233660" y="0"/>
                      <a:pt x="228765" y="4643"/>
                      <a:pt x="228765" y="10690"/>
                    </a:cubicBezTo>
                    <a:cubicBezTo>
                      <a:pt x="228765" y="16750"/>
                      <a:pt x="233660" y="21387"/>
                      <a:pt x="239717" y="21387"/>
                    </a:cubicBezTo>
                    <a:cubicBezTo>
                      <a:pt x="245774" y="21387"/>
                      <a:pt x="250676" y="16750"/>
                      <a:pt x="250676" y="10690"/>
                    </a:cubicBezTo>
                    <a:cubicBezTo>
                      <a:pt x="250676" y="4643"/>
                      <a:pt x="245774" y="0"/>
                      <a:pt x="239717" y="0"/>
                    </a:cubicBezTo>
                    <a:moveTo>
                      <a:pt x="48332" y="71881"/>
                    </a:moveTo>
                    <a:cubicBezTo>
                      <a:pt x="45117" y="76517"/>
                      <a:pt x="39568" y="79608"/>
                      <a:pt x="33248" y="79608"/>
                    </a:cubicBezTo>
                    <a:cubicBezTo>
                      <a:pt x="23842" y="79608"/>
                      <a:pt x="16752" y="72394"/>
                      <a:pt x="16752" y="62608"/>
                    </a:cubicBezTo>
                    <a:cubicBezTo>
                      <a:pt x="16752" y="53591"/>
                      <a:pt x="23072" y="45473"/>
                      <a:pt x="32870" y="45473"/>
                    </a:cubicBezTo>
                    <a:cubicBezTo>
                      <a:pt x="39317" y="45473"/>
                      <a:pt x="44860" y="48564"/>
                      <a:pt x="48332" y="53201"/>
                    </a:cubicBezTo>
                    <a:lnTo>
                      <a:pt x="48332" y="71881"/>
                    </a:lnTo>
                    <a:close/>
                    <a:moveTo>
                      <a:pt x="48973" y="36328"/>
                    </a:moveTo>
                    <a:cubicBezTo>
                      <a:pt x="44079" y="32333"/>
                      <a:pt x="37759" y="30018"/>
                      <a:pt x="30675" y="30018"/>
                    </a:cubicBezTo>
                    <a:cubicBezTo>
                      <a:pt x="13660" y="30018"/>
                      <a:pt x="0" y="44184"/>
                      <a:pt x="0" y="62608"/>
                    </a:cubicBezTo>
                    <a:cubicBezTo>
                      <a:pt x="0" y="71117"/>
                      <a:pt x="3092" y="78839"/>
                      <a:pt x="7988" y="84508"/>
                    </a:cubicBezTo>
                    <a:cubicBezTo>
                      <a:pt x="13531" y="90952"/>
                      <a:pt x="22296" y="95070"/>
                      <a:pt x="31574" y="95070"/>
                    </a:cubicBezTo>
                    <a:cubicBezTo>
                      <a:pt x="37887" y="95070"/>
                      <a:pt x="43822" y="93139"/>
                      <a:pt x="48973" y="88759"/>
                    </a:cubicBezTo>
                    <a:lnTo>
                      <a:pt x="48973" y="93781"/>
                    </a:lnTo>
                    <a:lnTo>
                      <a:pt x="65085" y="93781"/>
                    </a:lnTo>
                    <a:lnTo>
                      <a:pt x="65085" y="31301"/>
                    </a:lnTo>
                    <a:lnTo>
                      <a:pt x="48973" y="31301"/>
                    </a:lnTo>
                    <a:lnTo>
                      <a:pt x="48973" y="36328"/>
                    </a:lnTo>
                    <a:close/>
                    <a:moveTo>
                      <a:pt x="80547" y="93781"/>
                    </a:moveTo>
                    <a:lnTo>
                      <a:pt x="97306" y="93781"/>
                    </a:lnTo>
                    <a:lnTo>
                      <a:pt x="97306" y="3617"/>
                    </a:lnTo>
                    <a:lnTo>
                      <a:pt x="80547" y="7996"/>
                    </a:lnTo>
                    <a:lnTo>
                      <a:pt x="80547" y="93781"/>
                    </a:lnTo>
                    <a:close/>
                    <a:moveTo>
                      <a:pt x="188934" y="30012"/>
                    </a:moveTo>
                    <a:cubicBezTo>
                      <a:pt x="179650" y="30012"/>
                      <a:pt x="171791" y="34526"/>
                      <a:pt x="166767" y="39810"/>
                    </a:cubicBezTo>
                    <a:cubicBezTo>
                      <a:pt x="161865" y="33879"/>
                      <a:pt x="154262" y="30012"/>
                      <a:pt x="145760" y="30012"/>
                    </a:cubicBezTo>
                    <a:cubicBezTo>
                      <a:pt x="139704" y="30012"/>
                      <a:pt x="133775" y="31949"/>
                      <a:pt x="128874" y="36328"/>
                    </a:cubicBezTo>
                    <a:lnTo>
                      <a:pt x="128874" y="31307"/>
                    </a:lnTo>
                    <a:lnTo>
                      <a:pt x="112756" y="31307"/>
                    </a:lnTo>
                    <a:lnTo>
                      <a:pt x="112756" y="93787"/>
                    </a:lnTo>
                    <a:lnTo>
                      <a:pt x="129515" y="93787"/>
                    </a:lnTo>
                    <a:lnTo>
                      <a:pt x="129515" y="53201"/>
                    </a:lnTo>
                    <a:cubicBezTo>
                      <a:pt x="131831" y="50250"/>
                      <a:pt x="136996" y="45473"/>
                      <a:pt x="144079" y="45473"/>
                    </a:cubicBezTo>
                    <a:cubicBezTo>
                      <a:pt x="147294" y="45473"/>
                      <a:pt x="150907" y="46506"/>
                      <a:pt x="153486" y="49340"/>
                    </a:cubicBezTo>
                    <a:cubicBezTo>
                      <a:pt x="155417" y="51527"/>
                      <a:pt x="156578" y="54361"/>
                      <a:pt x="156578" y="60030"/>
                    </a:cubicBezTo>
                    <a:lnTo>
                      <a:pt x="156578" y="93781"/>
                    </a:lnTo>
                    <a:lnTo>
                      <a:pt x="173331" y="93781"/>
                    </a:lnTo>
                    <a:lnTo>
                      <a:pt x="173331" y="60678"/>
                    </a:lnTo>
                    <a:cubicBezTo>
                      <a:pt x="173331" y="58100"/>
                      <a:pt x="173074" y="55772"/>
                      <a:pt x="172817" y="53714"/>
                    </a:cubicBezTo>
                    <a:cubicBezTo>
                      <a:pt x="175011" y="50501"/>
                      <a:pt x="180677" y="45467"/>
                      <a:pt x="187901" y="45467"/>
                    </a:cubicBezTo>
                    <a:cubicBezTo>
                      <a:pt x="191116" y="45467"/>
                      <a:pt x="194728" y="46499"/>
                      <a:pt x="197307" y="49334"/>
                    </a:cubicBezTo>
                    <a:cubicBezTo>
                      <a:pt x="199239" y="51521"/>
                      <a:pt x="200406" y="54355"/>
                      <a:pt x="200406" y="60024"/>
                    </a:cubicBezTo>
                    <a:lnTo>
                      <a:pt x="200406" y="93774"/>
                    </a:lnTo>
                    <a:lnTo>
                      <a:pt x="217152" y="93774"/>
                    </a:lnTo>
                    <a:lnTo>
                      <a:pt x="217152" y="60671"/>
                    </a:lnTo>
                    <a:cubicBezTo>
                      <a:pt x="217152" y="51392"/>
                      <a:pt x="214830" y="44954"/>
                      <a:pt x="210845" y="40055"/>
                    </a:cubicBezTo>
                    <a:cubicBezTo>
                      <a:pt x="205821" y="33879"/>
                      <a:pt x="197582" y="30012"/>
                      <a:pt x="188934" y="30012"/>
                    </a:cubicBezTo>
                    <a:moveTo>
                      <a:pt x="231344" y="93781"/>
                    </a:moveTo>
                    <a:lnTo>
                      <a:pt x="248096" y="93781"/>
                    </a:lnTo>
                    <a:lnTo>
                      <a:pt x="248096" y="31301"/>
                    </a:lnTo>
                    <a:lnTo>
                      <a:pt x="231344" y="31301"/>
                    </a:lnTo>
                    <a:lnTo>
                      <a:pt x="231344" y="93781"/>
                    </a:lnTo>
                    <a:close/>
                  </a:path>
                </a:pathLst>
              </a:custGeom>
              <a:solidFill>
                <a:schemeClr val="tx2"/>
              </a:solidFill>
              <a:ln w="61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srgbClr val="6F6F6F"/>
                  </a:solidFill>
                  <a:effectLst/>
                  <a:uLnTx/>
                  <a:uFillTx/>
                  <a:latin typeface="Arial"/>
                  <a:ea typeface="+mn-ea"/>
                  <a:cs typeface="+mn-cs"/>
                </a:endParaRPr>
              </a:p>
            </p:txBody>
          </p:sp>
        </p:grpSp>
        <p:sp>
          <p:nvSpPr>
            <p:cNvPr id="17" name="Redondear rectángulo de una esquina 16">
              <a:extLst>
                <a:ext uri="{FF2B5EF4-FFF2-40B4-BE49-F238E27FC236}">
                  <a16:creationId xmlns:a16="http://schemas.microsoft.com/office/drawing/2014/main" id="{64C6108C-6F87-CC99-86CB-D554F957C56F}"/>
                </a:ext>
              </a:extLst>
            </p:cNvPr>
            <p:cNvSpPr/>
            <p:nvPr/>
          </p:nvSpPr>
          <p:spPr>
            <a:xfrm flipV="1">
              <a:off x="213360" y="314960"/>
              <a:ext cx="8727440" cy="4551680"/>
            </a:xfrm>
            <a:prstGeom prst="round1Rect">
              <a:avLst>
                <a:gd name="adj" fmla="val 11980"/>
              </a:avLst>
            </a:pr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8" name="Grupo 17">
              <a:extLst>
                <a:ext uri="{FF2B5EF4-FFF2-40B4-BE49-F238E27FC236}">
                  <a16:creationId xmlns:a16="http://schemas.microsoft.com/office/drawing/2014/main" id="{EDFCD24C-2260-9637-912D-D2790CB71013}"/>
                </a:ext>
              </a:extLst>
            </p:cNvPr>
            <p:cNvGrpSpPr/>
            <p:nvPr/>
          </p:nvGrpSpPr>
          <p:grpSpPr>
            <a:xfrm>
              <a:off x="483338" y="574159"/>
              <a:ext cx="1334830" cy="413518"/>
              <a:chOff x="7785861" y="4639396"/>
              <a:chExt cx="1111660" cy="344382"/>
            </a:xfrm>
          </p:grpSpPr>
          <p:sp>
            <p:nvSpPr>
              <p:cNvPr id="19" name="Forma libre 18">
                <a:extLst>
                  <a:ext uri="{FF2B5EF4-FFF2-40B4-BE49-F238E27FC236}">
                    <a16:creationId xmlns:a16="http://schemas.microsoft.com/office/drawing/2014/main" id="{472B0BE3-D2AE-2309-258D-291BE14C5E3B}"/>
                  </a:ext>
                </a:extLst>
              </p:cNvPr>
              <p:cNvSpPr/>
              <p:nvPr/>
            </p:nvSpPr>
            <p:spPr>
              <a:xfrm>
                <a:off x="7785861" y="4639396"/>
                <a:ext cx="256158" cy="344382"/>
              </a:xfrm>
              <a:custGeom>
                <a:avLst/>
                <a:gdLst>
                  <a:gd name="connsiteX0" fmla="*/ 107295 w 139455"/>
                  <a:gd name="connsiteY0" fmla="*/ 11790 h 187485"/>
                  <a:gd name="connsiteX1" fmla="*/ 107295 w 139455"/>
                  <a:gd name="connsiteY1" fmla="*/ 0 h 187485"/>
                  <a:gd name="connsiteX2" fmla="*/ 46294 w 139455"/>
                  <a:gd name="connsiteY2" fmla="*/ 32046 h 187485"/>
                  <a:gd name="connsiteX3" fmla="*/ 39296 w 139455"/>
                  <a:gd name="connsiteY3" fmla="*/ 43610 h 187485"/>
                  <a:gd name="connsiteX4" fmla="*/ 39296 w 139455"/>
                  <a:gd name="connsiteY4" fmla="*/ 55400 h 187485"/>
                  <a:gd name="connsiteX5" fmla="*/ 100310 w 139455"/>
                  <a:gd name="connsiteY5" fmla="*/ 23353 h 187485"/>
                  <a:gd name="connsiteX6" fmla="*/ 107295 w 139455"/>
                  <a:gd name="connsiteY6" fmla="*/ 11790 h 187485"/>
                  <a:gd name="connsiteX7" fmla="*/ 107466 w 139455"/>
                  <a:gd name="connsiteY7" fmla="*/ 39279 h 187485"/>
                  <a:gd name="connsiteX8" fmla="*/ 46459 w 139455"/>
                  <a:gd name="connsiteY8" fmla="*/ 71325 h 187485"/>
                  <a:gd name="connsiteX9" fmla="*/ 39466 w 139455"/>
                  <a:gd name="connsiteY9" fmla="*/ 82889 h 187485"/>
                  <a:gd name="connsiteX10" fmla="*/ 39466 w 139455"/>
                  <a:gd name="connsiteY10" fmla="*/ 94678 h 187485"/>
                  <a:gd name="connsiteX11" fmla="*/ 100475 w 139455"/>
                  <a:gd name="connsiteY11" fmla="*/ 62638 h 187485"/>
                  <a:gd name="connsiteX12" fmla="*/ 107466 w 139455"/>
                  <a:gd name="connsiteY12" fmla="*/ 51069 h 187485"/>
                  <a:gd name="connsiteX13" fmla="*/ 107466 w 139455"/>
                  <a:gd name="connsiteY13" fmla="*/ 39279 h 187485"/>
                  <a:gd name="connsiteX14" fmla="*/ 39466 w 139455"/>
                  <a:gd name="connsiteY14" fmla="*/ 122167 h 187485"/>
                  <a:gd name="connsiteX15" fmla="*/ 39466 w 139455"/>
                  <a:gd name="connsiteY15" fmla="*/ 133951 h 187485"/>
                  <a:gd name="connsiteX16" fmla="*/ 100475 w 139455"/>
                  <a:gd name="connsiteY16" fmla="*/ 101905 h 187485"/>
                  <a:gd name="connsiteX17" fmla="*/ 107466 w 139455"/>
                  <a:gd name="connsiteY17" fmla="*/ 90347 h 187485"/>
                  <a:gd name="connsiteX18" fmla="*/ 107466 w 139455"/>
                  <a:gd name="connsiteY18" fmla="*/ 78558 h 187485"/>
                  <a:gd name="connsiteX19" fmla="*/ 46459 w 139455"/>
                  <a:gd name="connsiteY19" fmla="*/ 110598 h 187485"/>
                  <a:gd name="connsiteX20" fmla="*/ 39466 w 139455"/>
                  <a:gd name="connsiteY20" fmla="*/ 122167 h 187485"/>
                  <a:gd name="connsiteX21" fmla="*/ 135911 w 139455"/>
                  <a:gd name="connsiteY21" fmla="*/ 95809 h 187485"/>
                  <a:gd name="connsiteX22" fmla="*/ 133008 w 139455"/>
                  <a:gd name="connsiteY22" fmla="*/ 94672 h 187485"/>
                  <a:gd name="connsiteX23" fmla="*/ 121920 w 139455"/>
                  <a:gd name="connsiteY23" fmla="*/ 100488 h 187485"/>
                  <a:gd name="connsiteX24" fmla="*/ 120729 w 139455"/>
                  <a:gd name="connsiteY24" fmla="*/ 103347 h 187485"/>
                  <a:gd name="connsiteX25" fmla="*/ 122428 w 139455"/>
                  <a:gd name="connsiteY25" fmla="*/ 123475 h 187485"/>
                  <a:gd name="connsiteX26" fmla="*/ 73087 w 139455"/>
                  <a:gd name="connsiteY26" fmla="*/ 170658 h 187485"/>
                  <a:gd name="connsiteX27" fmla="*/ 16725 w 139455"/>
                  <a:gd name="connsiteY27" fmla="*/ 117788 h 187485"/>
                  <a:gd name="connsiteX28" fmla="*/ 24499 w 139455"/>
                  <a:gd name="connsiteY28" fmla="*/ 90170 h 187485"/>
                  <a:gd name="connsiteX29" fmla="*/ 24602 w 139455"/>
                  <a:gd name="connsiteY29" fmla="*/ 87171 h 187485"/>
                  <a:gd name="connsiteX30" fmla="*/ 18094 w 139455"/>
                  <a:gd name="connsiteY30" fmla="*/ 75345 h 187485"/>
                  <a:gd name="connsiteX31" fmla="*/ 14640 w 139455"/>
                  <a:gd name="connsiteY31" fmla="*/ 75088 h 187485"/>
                  <a:gd name="connsiteX32" fmla="*/ 94 w 139455"/>
                  <a:gd name="connsiteY32" fmla="*/ 121483 h 187485"/>
                  <a:gd name="connsiteX33" fmla="*/ 66994 w 139455"/>
                  <a:gd name="connsiteY33" fmla="*/ 187433 h 187485"/>
                  <a:gd name="connsiteX34" fmla="*/ 139455 w 139455"/>
                  <a:gd name="connsiteY34" fmla="*/ 117794 h 187485"/>
                  <a:gd name="connsiteX35" fmla="*/ 135911 w 139455"/>
                  <a:gd name="connsiteY35" fmla="*/ 95809 h 18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55" h="187485">
                    <a:moveTo>
                      <a:pt x="107295" y="11790"/>
                    </a:moveTo>
                    <a:lnTo>
                      <a:pt x="107295" y="0"/>
                    </a:lnTo>
                    <a:lnTo>
                      <a:pt x="46294" y="32046"/>
                    </a:lnTo>
                    <a:cubicBezTo>
                      <a:pt x="41997" y="34300"/>
                      <a:pt x="39296" y="38760"/>
                      <a:pt x="39296" y="43610"/>
                    </a:cubicBezTo>
                    <a:lnTo>
                      <a:pt x="39296" y="55400"/>
                    </a:lnTo>
                    <a:lnTo>
                      <a:pt x="100310" y="23353"/>
                    </a:lnTo>
                    <a:cubicBezTo>
                      <a:pt x="104612" y="21093"/>
                      <a:pt x="107295" y="16640"/>
                      <a:pt x="107295" y="11790"/>
                    </a:cubicBezTo>
                    <a:moveTo>
                      <a:pt x="107466" y="39279"/>
                    </a:moveTo>
                    <a:lnTo>
                      <a:pt x="46459" y="71325"/>
                    </a:lnTo>
                    <a:cubicBezTo>
                      <a:pt x="42168" y="73585"/>
                      <a:pt x="39466" y="78038"/>
                      <a:pt x="39466" y="82889"/>
                    </a:cubicBezTo>
                    <a:lnTo>
                      <a:pt x="39466" y="94678"/>
                    </a:lnTo>
                    <a:lnTo>
                      <a:pt x="100475" y="62638"/>
                    </a:lnTo>
                    <a:cubicBezTo>
                      <a:pt x="104771" y="60378"/>
                      <a:pt x="107466" y="55919"/>
                      <a:pt x="107466" y="51069"/>
                    </a:cubicBezTo>
                    <a:lnTo>
                      <a:pt x="107466" y="39279"/>
                    </a:lnTo>
                    <a:close/>
                    <a:moveTo>
                      <a:pt x="39466" y="122167"/>
                    </a:moveTo>
                    <a:lnTo>
                      <a:pt x="39466" y="133951"/>
                    </a:lnTo>
                    <a:lnTo>
                      <a:pt x="100475" y="101905"/>
                    </a:lnTo>
                    <a:cubicBezTo>
                      <a:pt x="104771" y="99651"/>
                      <a:pt x="107466" y="95198"/>
                      <a:pt x="107466" y="90347"/>
                    </a:cubicBezTo>
                    <a:lnTo>
                      <a:pt x="107466" y="78558"/>
                    </a:lnTo>
                    <a:lnTo>
                      <a:pt x="46459" y="110598"/>
                    </a:lnTo>
                    <a:cubicBezTo>
                      <a:pt x="42162" y="112864"/>
                      <a:pt x="39466" y="117317"/>
                      <a:pt x="39466" y="122167"/>
                    </a:cubicBezTo>
                    <a:moveTo>
                      <a:pt x="135911" y="95809"/>
                    </a:moveTo>
                    <a:cubicBezTo>
                      <a:pt x="135520" y="94617"/>
                      <a:pt x="134126" y="94086"/>
                      <a:pt x="133008" y="94672"/>
                    </a:cubicBezTo>
                    <a:lnTo>
                      <a:pt x="121920" y="100488"/>
                    </a:lnTo>
                    <a:cubicBezTo>
                      <a:pt x="120888" y="101038"/>
                      <a:pt x="120411" y="102223"/>
                      <a:pt x="120729" y="103347"/>
                    </a:cubicBezTo>
                    <a:cubicBezTo>
                      <a:pt x="122514" y="109651"/>
                      <a:pt x="123174" y="116438"/>
                      <a:pt x="122428" y="123475"/>
                    </a:cubicBezTo>
                    <a:cubicBezTo>
                      <a:pt x="119739" y="148942"/>
                      <a:pt x="98653" y="169082"/>
                      <a:pt x="73087" y="170658"/>
                    </a:cubicBezTo>
                    <a:cubicBezTo>
                      <a:pt x="42290" y="172564"/>
                      <a:pt x="16725" y="148154"/>
                      <a:pt x="16725" y="117788"/>
                    </a:cubicBezTo>
                    <a:cubicBezTo>
                      <a:pt x="16725" y="107665"/>
                      <a:pt x="19572" y="98203"/>
                      <a:pt x="24499" y="90170"/>
                    </a:cubicBezTo>
                    <a:cubicBezTo>
                      <a:pt x="25061" y="89248"/>
                      <a:pt x="25116" y="88112"/>
                      <a:pt x="24602" y="87171"/>
                    </a:cubicBezTo>
                    <a:lnTo>
                      <a:pt x="18094" y="75345"/>
                    </a:lnTo>
                    <a:cubicBezTo>
                      <a:pt x="17372" y="74037"/>
                      <a:pt x="15557" y="73915"/>
                      <a:pt x="14640" y="75088"/>
                    </a:cubicBezTo>
                    <a:cubicBezTo>
                      <a:pt x="4782" y="87782"/>
                      <a:pt x="-804" y="103964"/>
                      <a:pt x="94" y="121483"/>
                    </a:cubicBezTo>
                    <a:cubicBezTo>
                      <a:pt x="1953" y="157213"/>
                      <a:pt x="31228" y="186064"/>
                      <a:pt x="66994" y="187433"/>
                    </a:cubicBezTo>
                    <a:cubicBezTo>
                      <a:pt x="106751" y="188953"/>
                      <a:pt x="139455" y="157189"/>
                      <a:pt x="139455" y="117794"/>
                    </a:cubicBezTo>
                    <a:cubicBezTo>
                      <a:pt x="139455" y="110103"/>
                      <a:pt x="138209" y="102711"/>
                      <a:pt x="135911" y="95809"/>
                    </a:cubicBezTo>
                  </a:path>
                </a:pathLst>
              </a:custGeom>
              <a:solidFill>
                <a:schemeClr val="accent2"/>
              </a:solidFill>
              <a:ln w="61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srgbClr val="6F6F6F"/>
                  </a:solidFill>
                  <a:effectLst/>
                  <a:uLnTx/>
                  <a:uFillTx/>
                  <a:latin typeface="Arial"/>
                  <a:ea typeface="+mn-ea"/>
                  <a:cs typeface="+mn-cs"/>
                </a:endParaRPr>
              </a:p>
            </p:txBody>
          </p:sp>
          <p:sp>
            <p:nvSpPr>
              <p:cNvPr id="20" name="Forma libre 19">
                <a:extLst>
                  <a:ext uri="{FF2B5EF4-FFF2-40B4-BE49-F238E27FC236}">
                    <a16:creationId xmlns:a16="http://schemas.microsoft.com/office/drawing/2014/main" id="{9F1EB565-557E-33B1-8A35-55997CE4A41B}"/>
                  </a:ext>
                </a:extLst>
              </p:cNvPr>
              <p:cNvSpPr/>
              <p:nvPr/>
            </p:nvSpPr>
            <p:spPr>
              <a:xfrm>
                <a:off x="8098546" y="4754028"/>
                <a:ext cx="798975" cy="174628"/>
              </a:xfrm>
              <a:custGeom>
                <a:avLst/>
                <a:gdLst>
                  <a:gd name="connsiteX0" fmla="*/ 418218 w 434970"/>
                  <a:gd name="connsiteY0" fmla="*/ 7990 h 95069"/>
                  <a:gd name="connsiteX1" fmla="*/ 418218 w 434970"/>
                  <a:gd name="connsiteY1" fmla="*/ 93781 h 95069"/>
                  <a:gd name="connsiteX2" fmla="*/ 434970 w 434970"/>
                  <a:gd name="connsiteY2" fmla="*/ 93781 h 95069"/>
                  <a:gd name="connsiteX3" fmla="*/ 434970 w 434970"/>
                  <a:gd name="connsiteY3" fmla="*/ 3617 h 95069"/>
                  <a:gd name="connsiteX4" fmla="*/ 418218 w 434970"/>
                  <a:gd name="connsiteY4" fmla="*/ 7990 h 95069"/>
                  <a:gd name="connsiteX5" fmla="*/ 279670 w 434970"/>
                  <a:gd name="connsiteY5" fmla="*/ 37617 h 95069"/>
                  <a:gd name="connsiteX6" fmla="*/ 279670 w 434970"/>
                  <a:gd name="connsiteY6" fmla="*/ 31307 h 95069"/>
                  <a:gd name="connsiteX7" fmla="*/ 263565 w 434970"/>
                  <a:gd name="connsiteY7" fmla="*/ 31307 h 95069"/>
                  <a:gd name="connsiteX8" fmla="*/ 263565 w 434970"/>
                  <a:gd name="connsiteY8" fmla="*/ 93787 h 95069"/>
                  <a:gd name="connsiteX9" fmla="*/ 280306 w 434970"/>
                  <a:gd name="connsiteY9" fmla="*/ 93787 h 95069"/>
                  <a:gd name="connsiteX10" fmla="*/ 280306 w 434970"/>
                  <a:gd name="connsiteY10" fmla="*/ 54490 h 95069"/>
                  <a:gd name="connsiteX11" fmla="*/ 295518 w 434970"/>
                  <a:gd name="connsiteY11" fmla="*/ 45473 h 95069"/>
                  <a:gd name="connsiteX12" fmla="*/ 301575 w 434970"/>
                  <a:gd name="connsiteY12" fmla="*/ 46121 h 95069"/>
                  <a:gd name="connsiteX13" fmla="*/ 303512 w 434970"/>
                  <a:gd name="connsiteY13" fmla="*/ 30525 h 95069"/>
                  <a:gd name="connsiteX14" fmla="*/ 297834 w 434970"/>
                  <a:gd name="connsiteY14" fmla="*/ 30012 h 95069"/>
                  <a:gd name="connsiteX15" fmla="*/ 279670 w 434970"/>
                  <a:gd name="connsiteY15" fmla="*/ 37617 h 95069"/>
                  <a:gd name="connsiteX16" fmla="*/ 353776 w 434970"/>
                  <a:gd name="connsiteY16" fmla="*/ 71881 h 95069"/>
                  <a:gd name="connsiteX17" fmla="*/ 338698 w 434970"/>
                  <a:gd name="connsiteY17" fmla="*/ 79608 h 95069"/>
                  <a:gd name="connsiteX18" fmla="*/ 322196 w 434970"/>
                  <a:gd name="connsiteY18" fmla="*/ 62608 h 95069"/>
                  <a:gd name="connsiteX19" fmla="*/ 338313 w 434970"/>
                  <a:gd name="connsiteY19" fmla="*/ 45473 h 95069"/>
                  <a:gd name="connsiteX20" fmla="*/ 353776 w 434970"/>
                  <a:gd name="connsiteY20" fmla="*/ 53201 h 95069"/>
                  <a:gd name="connsiteX21" fmla="*/ 353776 w 434970"/>
                  <a:gd name="connsiteY21" fmla="*/ 71881 h 95069"/>
                  <a:gd name="connsiteX22" fmla="*/ 354423 w 434970"/>
                  <a:gd name="connsiteY22" fmla="*/ 36328 h 95069"/>
                  <a:gd name="connsiteX23" fmla="*/ 336124 w 434970"/>
                  <a:gd name="connsiteY23" fmla="*/ 30018 h 95069"/>
                  <a:gd name="connsiteX24" fmla="*/ 305443 w 434970"/>
                  <a:gd name="connsiteY24" fmla="*/ 62608 h 95069"/>
                  <a:gd name="connsiteX25" fmla="*/ 313444 w 434970"/>
                  <a:gd name="connsiteY25" fmla="*/ 84508 h 95069"/>
                  <a:gd name="connsiteX26" fmla="*/ 337023 w 434970"/>
                  <a:gd name="connsiteY26" fmla="*/ 95070 h 95069"/>
                  <a:gd name="connsiteX27" fmla="*/ 354423 w 434970"/>
                  <a:gd name="connsiteY27" fmla="*/ 88759 h 95069"/>
                  <a:gd name="connsiteX28" fmla="*/ 354423 w 434970"/>
                  <a:gd name="connsiteY28" fmla="*/ 93781 h 95069"/>
                  <a:gd name="connsiteX29" fmla="*/ 370534 w 434970"/>
                  <a:gd name="connsiteY29" fmla="*/ 93781 h 95069"/>
                  <a:gd name="connsiteX30" fmla="*/ 370534 w 434970"/>
                  <a:gd name="connsiteY30" fmla="*/ 31301 h 95069"/>
                  <a:gd name="connsiteX31" fmla="*/ 354423 w 434970"/>
                  <a:gd name="connsiteY31" fmla="*/ 31301 h 95069"/>
                  <a:gd name="connsiteX32" fmla="*/ 354423 w 434970"/>
                  <a:gd name="connsiteY32" fmla="*/ 36328 h 95069"/>
                  <a:gd name="connsiteX33" fmla="*/ 385997 w 434970"/>
                  <a:gd name="connsiteY33" fmla="*/ 93781 h 95069"/>
                  <a:gd name="connsiteX34" fmla="*/ 402749 w 434970"/>
                  <a:gd name="connsiteY34" fmla="*/ 93781 h 95069"/>
                  <a:gd name="connsiteX35" fmla="*/ 402749 w 434970"/>
                  <a:gd name="connsiteY35" fmla="*/ 3617 h 95069"/>
                  <a:gd name="connsiteX36" fmla="*/ 385997 w 434970"/>
                  <a:gd name="connsiteY36" fmla="*/ 7996 h 95069"/>
                  <a:gd name="connsiteX37" fmla="*/ 385997 w 434970"/>
                  <a:gd name="connsiteY37" fmla="*/ 93781 h 95069"/>
                  <a:gd name="connsiteX38" fmla="*/ 239717 w 434970"/>
                  <a:gd name="connsiteY38" fmla="*/ 0 h 95069"/>
                  <a:gd name="connsiteX39" fmla="*/ 228765 w 434970"/>
                  <a:gd name="connsiteY39" fmla="*/ 10690 h 95069"/>
                  <a:gd name="connsiteX40" fmla="*/ 239717 w 434970"/>
                  <a:gd name="connsiteY40" fmla="*/ 21387 h 95069"/>
                  <a:gd name="connsiteX41" fmla="*/ 250676 w 434970"/>
                  <a:gd name="connsiteY41" fmla="*/ 10690 h 95069"/>
                  <a:gd name="connsiteX42" fmla="*/ 239717 w 434970"/>
                  <a:gd name="connsiteY42" fmla="*/ 0 h 95069"/>
                  <a:gd name="connsiteX43" fmla="*/ 48332 w 434970"/>
                  <a:gd name="connsiteY43" fmla="*/ 71881 h 95069"/>
                  <a:gd name="connsiteX44" fmla="*/ 33248 w 434970"/>
                  <a:gd name="connsiteY44" fmla="*/ 79608 h 95069"/>
                  <a:gd name="connsiteX45" fmla="*/ 16752 w 434970"/>
                  <a:gd name="connsiteY45" fmla="*/ 62608 h 95069"/>
                  <a:gd name="connsiteX46" fmla="*/ 32870 w 434970"/>
                  <a:gd name="connsiteY46" fmla="*/ 45473 h 95069"/>
                  <a:gd name="connsiteX47" fmla="*/ 48332 w 434970"/>
                  <a:gd name="connsiteY47" fmla="*/ 53201 h 95069"/>
                  <a:gd name="connsiteX48" fmla="*/ 48332 w 434970"/>
                  <a:gd name="connsiteY48" fmla="*/ 71881 h 95069"/>
                  <a:gd name="connsiteX49" fmla="*/ 48973 w 434970"/>
                  <a:gd name="connsiteY49" fmla="*/ 36328 h 95069"/>
                  <a:gd name="connsiteX50" fmla="*/ 30675 w 434970"/>
                  <a:gd name="connsiteY50" fmla="*/ 30018 h 95069"/>
                  <a:gd name="connsiteX51" fmla="*/ 0 w 434970"/>
                  <a:gd name="connsiteY51" fmla="*/ 62608 h 95069"/>
                  <a:gd name="connsiteX52" fmla="*/ 7988 w 434970"/>
                  <a:gd name="connsiteY52" fmla="*/ 84508 h 95069"/>
                  <a:gd name="connsiteX53" fmla="*/ 31574 w 434970"/>
                  <a:gd name="connsiteY53" fmla="*/ 95070 h 95069"/>
                  <a:gd name="connsiteX54" fmla="*/ 48973 w 434970"/>
                  <a:gd name="connsiteY54" fmla="*/ 88759 h 95069"/>
                  <a:gd name="connsiteX55" fmla="*/ 48973 w 434970"/>
                  <a:gd name="connsiteY55" fmla="*/ 93781 h 95069"/>
                  <a:gd name="connsiteX56" fmla="*/ 65085 w 434970"/>
                  <a:gd name="connsiteY56" fmla="*/ 93781 h 95069"/>
                  <a:gd name="connsiteX57" fmla="*/ 65085 w 434970"/>
                  <a:gd name="connsiteY57" fmla="*/ 31301 h 95069"/>
                  <a:gd name="connsiteX58" fmla="*/ 48973 w 434970"/>
                  <a:gd name="connsiteY58" fmla="*/ 31301 h 95069"/>
                  <a:gd name="connsiteX59" fmla="*/ 48973 w 434970"/>
                  <a:gd name="connsiteY59" fmla="*/ 36328 h 95069"/>
                  <a:gd name="connsiteX60" fmla="*/ 80547 w 434970"/>
                  <a:gd name="connsiteY60" fmla="*/ 93781 h 95069"/>
                  <a:gd name="connsiteX61" fmla="*/ 97306 w 434970"/>
                  <a:gd name="connsiteY61" fmla="*/ 93781 h 95069"/>
                  <a:gd name="connsiteX62" fmla="*/ 97306 w 434970"/>
                  <a:gd name="connsiteY62" fmla="*/ 3617 h 95069"/>
                  <a:gd name="connsiteX63" fmla="*/ 80547 w 434970"/>
                  <a:gd name="connsiteY63" fmla="*/ 7996 h 95069"/>
                  <a:gd name="connsiteX64" fmla="*/ 80547 w 434970"/>
                  <a:gd name="connsiteY64" fmla="*/ 93781 h 95069"/>
                  <a:gd name="connsiteX65" fmla="*/ 188934 w 434970"/>
                  <a:gd name="connsiteY65" fmla="*/ 30012 h 95069"/>
                  <a:gd name="connsiteX66" fmla="*/ 166767 w 434970"/>
                  <a:gd name="connsiteY66" fmla="*/ 39810 h 95069"/>
                  <a:gd name="connsiteX67" fmla="*/ 145760 w 434970"/>
                  <a:gd name="connsiteY67" fmla="*/ 30012 h 95069"/>
                  <a:gd name="connsiteX68" fmla="*/ 128874 w 434970"/>
                  <a:gd name="connsiteY68" fmla="*/ 36328 h 95069"/>
                  <a:gd name="connsiteX69" fmla="*/ 128874 w 434970"/>
                  <a:gd name="connsiteY69" fmla="*/ 31307 h 95069"/>
                  <a:gd name="connsiteX70" fmla="*/ 112756 w 434970"/>
                  <a:gd name="connsiteY70" fmla="*/ 31307 h 95069"/>
                  <a:gd name="connsiteX71" fmla="*/ 112756 w 434970"/>
                  <a:gd name="connsiteY71" fmla="*/ 93787 h 95069"/>
                  <a:gd name="connsiteX72" fmla="*/ 129515 w 434970"/>
                  <a:gd name="connsiteY72" fmla="*/ 93787 h 95069"/>
                  <a:gd name="connsiteX73" fmla="*/ 129515 w 434970"/>
                  <a:gd name="connsiteY73" fmla="*/ 53201 h 95069"/>
                  <a:gd name="connsiteX74" fmla="*/ 144079 w 434970"/>
                  <a:gd name="connsiteY74" fmla="*/ 45473 h 95069"/>
                  <a:gd name="connsiteX75" fmla="*/ 153486 w 434970"/>
                  <a:gd name="connsiteY75" fmla="*/ 49340 h 95069"/>
                  <a:gd name="connsiteX76" fmla="*/ 156578 w 434970"/>
                  <a:gd name="connsiteY76" fmla="*/ 60030 h 95069"/>
                  <a:gd name="connsiteX77" fmla="*/ 156578 w 434970"/>
                  <a:gd name="connsiteY77" fmla="*/ 93781 h 95069"/>
                  <a:gd name="connsiteX78" fmla="*/ 173331 w 434970"/>
                  <a:gd name="connsiteY78" fmla="*/ 93781 h 95069"/>
                  <a:gd name="connsiteX79" fmla="*/ 173331 w 434970"/>
                  <a:gd name="connsiteY79" fmla="*/ 60678 h 95069"/>
                  <a:gd name="connsiteX80" fmla="*/ 172817 w 434970"/>
                  <a:gd name="connsiteY80" fmla="*/ 53714 h 95069"/>
                  <a:gd name="connsiteX81" fmla="*/ 187901 w 434970"/>
                  <a:gd name="connsiteY81" fmla="*/ 45467 h 95069"/>
                  <a:gd name="connsiteX82" fmla="*/ 197307 w 434970"/>
                  <a:gd name="connsiteY82" fmla="*/ 49334 h 95069"/>
                  <a:gd name="connsiteX83" fmla="*/ 200406 w 434970"/>
                  <a:gd name="connsiteY83" fmla="*/ 60024 h 95069"/>
                  <a:gd name="connsiteX84" fmla="*/ 200406 w 434970"/>
                  <a:gd name="connsiteY84" fmla="*/ 93774 h 95069"/>
                  <a:gd name="connsiteX85" fmla="*/ 217152 w 434970"/>
                  <a:gd name="connsiteY85" fmla="*/ 93774 h 95069"/>
                  <a:gd name="connsiteX86" fmla="*/ 217152 w 434970"/>
                  <a:gd name="connsiteY86" fmla="*/ 60671 h 95069"/>
                  <a:gd name="connsiteX87" fmla="*/ 210845 w 434970"/>
                  <a:gd name="connsiteY87" fmla="*/ 40055 h 95069"/>
                  <a:gd name="connsiteX88" fmla="*/ 188934 w 434970"/>
                  <a:gd name="connsiteY88" fmla="*/ 30012 h 95069"/>
                  <a:gd name="connsiteX89" fmla="*/ 231344 w 434970"/>
                  <a:gd name="connsiteY89" fmla="*/ 93781 h 95069"/>
                  <a:gd name="connsiteX90" fmla="*/ 248096 w 434970"/>
                  <a:gd name="connsiteY90" fmla="*/ 93781 h 95069"/>
                  <a:gd name="connsiteX91" fmla="*/ 248096 w 434970"/>
                  <a:gd name="connsiteY91" fmla="*/ 31301 h 95069"/>
                  <a:gd name="connsiteX92" fmla="*/ 231344 w 434970"/>
                  <a:gd name="connsiteY92" fmla="*/ 31301 h 95069"/>
                  <a:gd name="connsiteX93" fmla="*/ 231344 w 434970"/>
                  <a:gd name="connsiteY93" fmla="*/ 93781 h 95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34970" h="95069">
                    <a:moveTo>
                      <a:pt x="418218" y="7990"/>
                    </a:moveTo>
                    <a:lnTo>
                      <a:pt x="418218" y="93781"/>
                    </a:lnTo>
                    <a:lnTo>
                      <a:pt x="434970" y="93781"/>
                    </a:lnTo>
                    <a:lnTo>
                      <a:pt x="434970" y="3617"/>
                    </a:lnTo>
                    <a:lnTo>
                      <a:pt x="418218" y="7990"/>
                    </a:lnTo>
                    <a:close/>
                    <a:moveTo>
                      <a:pt x="279670" y="37617"/>
                    </a:moveTo>
                    <a:lnTo>
                      <a:pt x="279670" y="31307"/>
                    </a:lnTo>
                    <a:lnTo>
                      <a:pt x="263565" y="31307"/>
                    </a:lnTo>
                    <a:lnTo>
                      <a:pt x="263565" y="93787"/>
                    </a:lnTo>
                    <a:lnTo>
                      <a:pt x="280306" y="93787"/>
                    </a:lnTo>
                    <a:lnTo>
                      <a:pt x="280306" y="54490"/>
                    </a:lnTo>
                    <a:cubicBezTo>
                      <a:pt x="282365" y="50763"/>
                      <a:pt x="288172" y="45473"/>
                      <a:pt x="295518" y="45473"/>
                    </a:cubicBezTo>
                    <a:cubicBezTo>
                      <a:pt x="297962" y="45473"/>
                      <a:pt x="300413" y="45736"/>
                      <a:pt x="301575" y="46121"/>
                    </a:cubicBezTo>
                    <a:lnTo>
                      <a:pt x="303512" y="30525"/>
                    </a:lnTo>
                    <a:cubicBezTo>
                      <a:pt x="301697" y="30269"/>
                      <a:pt x="300285" y="30012"/>
                      <a:pt x="297834" y="30012"/>
                    </a:cubicBezTo>
                    <a:cubicBezTo>
                      <a:pt x="290237" y="30018"/>
                      <a:pt x="283404" y="32981"/>
                      <a:pt x="279670" y="37617"/>
                    </a:cubicBezTo>
                    <a:moveTo>
                      <a:pt x="353776" y="71881"/>
                    </a:moveTo>
                    <a:cubicBezTo>
                      <a:pt x="350555" y="76517"/>
                      <a:pt x="345005" y="79608"/>
                      <a:pt x="338698" y="79608"/>
                    </a:cubicBezTo>
                    <a:cubicBezTo>
                      <a:pt x="329285" y="79608"/>
                      <a:pt x="322196" y="72394"/>
                      <a:pt x="322196" y="62608"/>
                    </a:cubicBezTo>
                    <a:cubicBezTo>
                      <a:pt x="322196" y="53591"/>
                      <a:pt x="328515" y="45473"/>
                      <a:pt x="338313" y="45473"/>
                    </a:cubicBezTo>
                    <a:cubicBezTo>
                      <a:pt x="344754" y="45473"/>
                      <a:pt x="350297" y="48564"/>
                      <a:pt x="353776" y="53201"/>
                    </a:cubicBezTo>
                    <a:lnTo>
                      <a:pt x="353776" y="71881"/>
                    </a:lnTo>
                    <a:close/>
                    <a:moveTo>
                      <a:pt x="354423" y="36328"/>
                    </a:moveTo>
                    <a:cubicBezTo>
                      <a:pt x="349522" y="32333"/>
                      <a:pt x="343208" y="30018"/>
                      <a:pt x="336124" y="30018"/>
                    </a:cubicBezTo>
                    <a:cubicBezTo>
                      <a:pt x="319110" y="30018"/>
                      <a:pt x="305443" y="44184"/>
                      <a:pt x="305443" y="62608"/>
                    </a:cubicBezTo>
                    <a:cubicBezTo>
                      <a:pt x="305443" y="71117"/>
                      <a:pt x="308536" y="78839"/>
                      <a:pt x="313444" y="84508"/>
                    </a:cubicBezTo>
                    <a:cubicBezTo>
                      <a:pt x="318974" y="90952"/>
                      <a:pt x="327751" y="95070"/>
                      <a:pt x="337023" y="95070"/>
                    </a:cubicBezTo>
                    <a:cubicBezTo>
                      <a:pt x="343337" y="95070"/>
                      <a:pt x="349265" y="93139"/>
                      <a:pt x="354423" y="88759"/>
                    </a:cubicBezTo>
                    <a:lnTo>
                      <a:pt x="354423" y="93781"/>
                    </a:lnTo>
                    <a:lnTo>
                      <a:pt x="370534" y="93781"/>
                    </a:lnTo>
                    <a:lnTo>
                      <a:pt x="370534" y="31301"/>
                    </a:lnTo>
                    <a:lnTo>
                      <a:pt x="354423" y="31301"/>
                    </a:lnTo>
                    <a:lnTo>
                      <a:pt x="354423" y="36328"/>
                    </a:lnTo>
                    <a:close/>
                    <a:moveTo>
                      <a:pt x="385997" y="93781"/>
                    </a:moveTo>
                    <a:lnTo>
                      <a:pt x="402749" y="93781"/>
                    </a:lnTo>
                    <a:lnTo>
                      <a:pt x="402749" y="3617"/>
                    </a:lnTo>
                    <a:lnTo>
                      <a:pt x="385997" y="7996"/>
                    </a:lnTo>
                    <a:lnTo>
                      <a:pt x="385997" y="93781"/>
                    </a:lnTo>
                    <a:close/>
                    <a:moveTo>
                      <a:pt x="239717" y="0"/>
                    </a:moveTo>
                    <a:cubicBezTo>
                      <a:pt x="233660" y="0"/>
                      <a:pt x="228765" y="4643"/>
                      <a:pt x="228765" y="10690"/>
                    </a:cubicBezTo>
                    <a:cubicBezTo>
                      <a:pt x="228765" y="16750"/>
                      <a:pt x="233660" y="21387"/>
                      <a:pt x="239717" y="21387"/>
                    </a:cubicBezTo>
                    <a:cubicBezTo>
                      <a:pt x="245774" y="21387"/>
                      <a:pt x="250676" y="16750"/>
                      <a:pt x="250676" y="10690"/>
                    </a:cubicBezTo>
                    <a:cubicBezTo>
                      <a:pt x="250676" y="4643"/>
                      <a:pt x="245774" y="0"/>
                      <a:pt x="239717" y="0"/>
                    </a:cubicBezTo>
                    <a:moveTo>
                      <a:pt x="48332" y="71881"/>
                    </a:moveTo>
                    <a:cubicBezTo>
                      <a:pt x="45117" y="76517"/>
                      <a:pt x="39568" y="79608"/>
                      <a:pt x="33248" y="79608"/>
                    </a:cubicBezTo>
                    <a:cubicBezTo>
                      <a:pt x="23842" y="79608"/>
                      <a:pt x="16752" y="72394"/>
                      <a:pt x="16752" y="62608"/>
                    </a:cubicBezTo>
                    <a:cubicBezTo>
                      <a:pt x="16752" y="53591"/>
                      <a:pt x="23072" y="45473"/>
                      <a:pt x="32870" y="45473"/>
                    </a:cubicBezTo>
                    <a:cubicBezTo>
                      <a:pt x="39317" y="45473"/>
                      <a:pt x="44860" y="48564"/>
                      <a:pt x="48332" y="53201"/>
                    </a:cubicBezTo>
                    <a:lnTo>
                      <a:pt x="48332" y="71881"/>
                    </a:lnTo>
                    <a:close/>
                    <a:moveTo>
                      <a:pt x="48973" y="36328"/>
                    </a:moveTo>
                    <a:cubicBezTo>
                      <a:pt x="44079" y="32333"/>
                      <a:pt x="37759" y="30018"/>
                      <a:pt x="30675" y="30018"/>
                    </a:cubicBezTo>
                    <a:cubicBezTo>
                      <a:pt x="13660" y="30018"/>
                      <a:pt x="0" y="44184"/>
                      <a:pt x="0" y="62608"/>
                    </a:cubicBezTo>
                    <a:cubicBezTo>
                      <a:pt x="0" y="71117"/>
                      <a:pt x="3092" y="78839"/>
                      <a:pt x="7988" y="84508"/>
                    </a:cubicBezTo>
                    <a:cubicBezTo>
                      <a:pt x="13531" y="90952"/>
                      <a:pt x="22296" y="95070"/>
                      <a:pt x="31574" y="95070"/>
                    </a:cubicBezTo>
                    <a:cubicBezTo>
                      <a:pt x="37887" y="95070"/>
                      <a:pt x="43822" y="93139"/>
                      <a:pt x="48973" y="88759"/>
                    </a:cubicBezTo>
                    <a:lnTo>
                      <a:pt x="48973" y="93781"/>
                    </a:lnTo>
                    <a:lnTo>
                      <a:pt x="65085" y="93781"/>
                    </a:lnTo>
                    <a:lnTo>
                      <a:pt x="65085" y="31301"/>
                    </a:lnTo>
                    <a:lnTo>
                      <a:pt x="48973" y="31301"/>
                    </a:lnTo>
                    <a:lnTo>
                      <a:pt x="48973" y="36328"/>
                    </a:lnTo>
                    <a:close/>
                    <a:moveTo>
                      <a:pt x="80547" y="93781"/>
                    </a:moveTo>
                    <a:lnTo>
                      <a:pt x="97306" y="93781"/>
                    </a:lnTo>
                    <a:lnTo>
                      <a:pt x="97306" y="3617"/>
                    </a:lnTo>
                    <a:lnTo>
                      <a:pt x="80547" y="7996"/>
                    </a:lnTo>
                    <a:lnTo>
                      <a:pt x="80547" y="93781"/>
                    </a:lnTo>
                    <a:close/>
                    <a:moveTo>
                      <a:pt x="188934" y="30012"/>
                    </a:moveTo>
                    <a:cubicBezTo>
                      <a:pt x="179650" y="30012"/>
                      <a:pt x="171791" y="34526"/>
                      <a:pt x="166767" y="39810"/>
                    </a:cubicBezTo>
                    <a:cubicBezTo>
                      <a:pt x="161865" y="33879"/>
                      <a:pt x="154262" y="30012"/>
                      <a:pt x="145760" y="30012"/>
                    </a:cubicBezTo>
                    <a:cubicBezTo>
                      <a:pt x="139704" y="30012"/>
                      <a:pt x="133775" y="31949"/>
                      <a:pt x="128874" y="36328"/>
                    </a:cubicBezTo>
                    <a:lnTo>
                      <a:pt x="128874" y="31307"/>
                    </a:lnTo>
                    <a:lnTo>
                      <a:pt x="112756" y="31307"/>
                    </a:lnTo>
                    <a:lnTo>
                      <a:pt x="112756" y="93787"/>
                    </a:lnTo>
                    <a:lnTo>
                      <a:pt x="129515" y="93787"/>
                    </a:lnTo>
                    <a:lnTo>
                      <a:pt x="129515" y="53201"/>
                    </a:lnTo>
                    <a:cubicBezTo>
                      <a:pt x="131831" y="50250"/>
                      <a:pt x="136996" y="45473"/>
                      <a:pt x="144079" y="45473"/>
                    </a:cubicBezTo>
                    <a:cubicBezTo>
                      <a:pt x="147294" y="45473"/>
                      <a:pt x="150907" y="46506"/>
                      <a:pt x="153486" y="49340"/>
                    </a:cubicBezTo>
                    <a:cubicBezTo>
                      <a:pt x="155417" y="51527"/>
                      <a:pt x="156578" y="54361"/>
                      <a:pt x="156578" y="60030"/>
                    </a:cubicBezTo>
                    <a:lnTo>
                      <a:pt x="156578" y="93781"/>
                    </a:lnTo>
                    <a:lnTo>
                      <a:pt x="173331" y="93781"/>
                    </a:lnTo>
                    <a:lnTo>
                      <a:pt x="173331" y="60678"/>
                    </a:lnTo>
                    <a:cubicBezTo>
                      <a:pt x="173331" y="58100"/>
                      <a:pt x="173074" y="55772"/>
                      <a:pt x="172817" y="53714"/>
                    </a:cubicBezTo>
                    <a:cubicBezTo>
                      <a:pt x="175011" y="50501"/>
                      <a:pt x="180677" y="45467"/>
                      <a:pt x="187901" y="45467"/>
                    </a:cubicBezTo>
                    <a:cubicBezTo>
                      <a:pt x="191116" y="45467"/>
                      <a:pt x="194728" y="46499"/>
                      <a:pt x="197307" y="49334"/>
                    </a:cubicBezTo>
                    <a:cubicBezTo>
                      <a:pt x="199239" y="51521"/>
                      <a:pt x="200406" y="54355"/>
                      <a:pt x="200406" y="60024"/>
                    </a:cubicBezTo>
                    <a:lnTo>
                      <a:pt x="200406" y="93774"/>
                    </a:lnTo>
                    <a:lnTo>
                      <a:pt x="217152" y="93774"/>
                    </a:lnTo>
                    <a:lnTo>
                      <a:pt x="217152" y="60671"/>
                    </a:lnTo>
                    <a:cubicBezTo>
                      <a:pt x="217152" y="51392"/>
                      <a:pt x="214830" y="44954"/>
                      <a:pt x="210845" y="40055"/>
                    </a:cubicBezTo>
                    <a:cubicBezTo>
                      <a:pt x="205821" y="33879"/>
                      <a:pt x="197582" y="30012"/>
                      <a:pt x="188934" y="30012"/>
                    </a:cubicBezTo>
                    <a:moveTo>
                      <a:pt x="231344" y="93781"/>
                    </a:moveTo>
                    <a:lnTo>
                      <a:pt x="248096" y="93781"/>
                    </a:lnTo>
                    <a:lnTo>
                      <a:pt x="248096" y="31301"/>
                    </a:lnTo>
                    <a:lnTo>
                      <a:pt x="231344" y="31301"/>
                    </a:lnTo>
                    <a:lnTo>
                      <a:pt x="231344" y="93781"/>
                    </a:lnTo>
                    <a:close/>
                  </a:path>
                </a:pathLst>
              </a:custGeom>
              <a:solidFill>
                <a:schemeClr val="tx2"/>
              </a:solidFill>
              <a:ln w="61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srgbClr val="6F6F6F"/>
                  </a:solidFill>
                  <a:effectLst/>
                  <a:uLnTx/>
                  <a:uFillTx/>
                  <a:latin typeface="Arial"/>
                  <a:ea typeface="+mn-ea"/>
                  <a:cs typeface="+mn-cs"/>
                </a:endParaRPr>
              </a:p>
            </p:txBody>
          </p:sp>
        </p:grpSp>
      </p:grpSp>
      <p:sp>
        <p:nvSpPr>
          <p:cNvPr id="6" name="CuadroTexto 5">
            <a:extLst>
              <a:ext uri="{FF2B5EF4-FFF2-40B4-BE49-F238E27FC236}">
                <a16:creationId xmlns:a16="http://schemas.microsoft.com/office/drawing/2014/main" id="{8396B218-7FDA-DF74-11B9-38F1B3606017}"/>
              </a:ext>
            </a:extLst>
          </p:cNvPr>
          <p:cNvSpPr txBox="1"/>
          <p:nvPr/>
        </p:nvSpPr>
        <p:spPr>
          <a:xfrm>
            <a:off x="1432993" y="3183900"/>
            <a:ext cx="574209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dirty="0">
                <a:ln>
                  <a:noFill/>
                </a:ln>
                <a:solidFill>
                  <a:srgbClr val="00F0BE"/>
                </a:solidFill>
                <a:effectLst/>
                <a:uLnTx/>
                <a:uFillTx/>
                <a:latin typeface="Arial"/>
                <a:ea typeface="+mn-ea"/>
                <a:cs typeface="+mn-cs"/>
              </a:rPr>
              <a:t>¡Gracias!</a:t>
            </a:r>
          </a:p>
        </p:txBody>
      </p:sp>
      <p:sp>
        <p:nvSpPr>
          <p:cNvPr id="4" name="CuadroTexto 3">
            <a:extLst>
              <a:ext uri="{FF2B5EF4-FFF2-40B4-BE49-F238E27FC236}">
                <a16:creationId xmlns:a16="http://schemas.microsoft.com/office/drawing/2014/main" id="{151FD710-925E-580C-0CF7-6EA1210F8089}"/>
              </a:ext>
            </a:extLst>
          </p:cNvPr>
          <p:cNvSpPr txBox="1"/>
          <p:nvPr/>
        </p:nvSpPr>
        <p:spPr>
          <a:xfrm>
            <a:off x="3553798" y="6545535"/>
            <a:ext cx="1841500" cy="276999"/>
          </a:xfrm>
          <a:prstGeom prst="rect">
            <a:avLst/>
          </a:prstGeom>
          <a:noFill/>
        </p:spPr>
        <p:txBody>
          <a:bodyPr wrap="square">
            <a:spAutoFit/>
          </a:bodyPr>
          <a:lstStyle/>
          <a:p>
            <a:pPr algn="ctr"/>
            <a:r>
              <a:rPr lang="es-ES" sz="1200" b="0" i="0" dirty="0">
                <a:solidFill>
                  <a:schemeClr val="tx1">
                    <a:lumMod val="20000"/>
                    <a:lumOff val="80000"/>
                  </a:schemeClr>
                </a:solidFill>
                <a:effectLst/>
                <a:latin typeface="Arial" panose="020B0604020202020204" pitchFamily="34" charset="0"/>
              </a:rPr>
              <a:t>MA-ES-CRAT-2500006</a:t>
            </a:r>
            <a:endParaRPr lang="es-ES" sz="1200" dirty="0">
              <a:solidFill>
                <a:schemeClr val="tx1">
                  <a:lumMod val="20000"/>
                  <a:lumOff val="80000"/>
                </a:schemeClr>
              </a:solidFill>
            </a:endParaRPr>
          </a:p>
        </p:txBody>
      </p:sp>
    </p:spTree>
    <p:extLst>
      <p:ext uri="{BB962C8B-B14F-4D97-AF65-F5344CB8AC3E}">
        <p14:creationId xmlns:p14="http://schemas.microsoft.com/office/powerpoint/2010/main" val="725642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21356433-2767-CDB0-CD6E-8566B0A799F5}"/>
              </a:ext>
            </a:extLst>
          </p:cNvPr>
          <p:cNvSpPr>
            <a:spLocks noGrp="1"/>
          </p:cNvSpPr>
          <p:nvPr>
            <p:ph type="title"/>
          </p:nvPr>
        </p:nvSpPr>
        <p:spPr>
          <a:xfrm>
            <a:off x="388859" y="251026"/>
            <a:ext cx="11402089" cy="760793"/>
          </a:xfrm>
        </p:spPr>
        <p:txBody>
          <a:bodyPr>
            <a:normAutofit/>
          </a:bodyPr>
          <a:lstStyle/>
          <a:p>
            <a:pPr algn="ctr"/>
            <a:r>
              <a:rPr lang="es-ES_tradnl" sz="2800" dirty="0"/>
              <a:t>¿Qué es la psoriasis?</a:t>
            </a:r>
            <a:endParaRPr lang="es-ES" sz="2800" dirty="0"/>
          </a:p>
        </p:txBody>
      </p:sp>
      <p:sp>
        <p:nvSpPr>
          <p:cNvPr id="10" name="CuadroTexto 9">
            <a:extLst>
              <a:ext uri="{FF2B5EF4-FFF2-40B4-BE49-F238E27FC236}">
                <a16:creationId xmlns:a16="http://schemas.microsoft.com/office/drawing/2014/main" id="{AC79AD2C-59B7-D716-D11B-4B3F31E92F8D}"/>
              </a:ext>
            </a:extLst>
          </p:cNvPr>
          <p:cNvSpPr txBox="1"/>
          <p:nvPr/>
        </p:nvSpPr>
        <p:spPr>
          <a:xfrm>
            <a:off x="2011218" y="6308694"/>
            <a:ext cx="8522208" cy="215444"/>
          </a:xfrm>
          <a:prstGeom prst="rect">
            <a:avLst/>
          </a:prstGeom>
          <a:solidFill>
            <a:schemeClr val="bg1"/>
          </a:solidFill>
        </p:spPr>
        <p:txBody>
          <a:bodyPr wrap="square">
            <a:spAutoFit/>
          </a:bodyPr>
          <a:lstStyle>
            <a:defPPr>
              <a:defRPr lang="es-ES"/>
            </a:defPPr>
            <a:lvl1pPr algn="ctr">
              <a:defRPr sz="800"/>
            </a:lvl1pPr>
          </a:lstStyle>
          <a:p>
            <a:r>
              <a:rPr lang="en-US" dirty="0"/>
              <a:t>1. Armstrong A, Read C, Pathophysiology, Clinical Presentation, and Treatment of Psoriasis: A Review. JAMA. 2020 May 19;323(19):1945-1960. </a:t>
            </a:r>
            <a:r>
              <a:rPr lang="en-US" dirty="0" err="1"/>
              <a:t>doi</a:t>
            </a:r>
            <a:r>
              <a:rPr lang="en-US" dirty="0"/>
              <a:t>: 10.1001/jama.2020.4006.</a:t>
            </a:r>
          </a:p>
        </p:txBody>
      </p:sp>
      <p:pic>
        <p:nvPicPr>
          <p:cNvPr id="12" name="Imagen 11">
            <a:extLst>
              <a:ext uri="{FF2B5EF4-FFF2-40B4-BE49-F238E27FC236}">
                <a16:creationId xmlns:a16="http://schemas.microsoft.com/office/drawing/2014/main" id="{4DFD3748-5D54-F575-A12E-801754432FA6}"/>
              </a:ext>
            </a:extLst>
          </p:cNvPr>
          <p:cNvPicPr>
            <a:picLocks noChangeAspect="1"/>
          </p:cNvPicPr>
          <p:nvPr/>
        </p:nvPicPr>
        <p:blipFill>
          <a:blip r:embed="rId2"/>
          <a:stretch>
            <a:fillRect/>
          </a:stretch>
        </p:blipFill>
        <p:spPr>
          <a:xfrm>
            <a:off x="2011218" y="2428451"/>
            <a:ext cx="2916382" cy="3229383"/>
          </a:xfrm>
          <a:prstGeom prst="rect">
            <a:avLst/>
          </a:prstGeom>
        </p:spPr>
      </p:pic>
      <p:sp>
        <p:nvSpPr>
          <p:cNvPr id="5" name="CuadroTexto 4">
            <a:extLst>
              <a:ext uri="{FF2B5EF4-FFF2-40B4-BE49-F238E27FC236}">
                <a16:creationId xmlns:a16="http://schemas.microsoft.com/office/drawing/2014/main" id="{B7A8CC1C-0AF8-A7CB-3A3E-5A89EAE9346C}"/>
              </a:ext>
            </a:extLst>
          </p:cNvPr>
          <p:cNvSpPr txBox="1"/>
          <p:nvPr/>
        </p:nvSpPr>
        <p:spPr>
          <a:xfrm>
            <a:off x="1035050" y="1462983"/>
            <a:ext cx="4565649" cy="738664"/>
          </a:xfrm>
          <a:prstGeom prst="rect">
            <a:avLst/>
          </a:prstGeom>
          <a:noFill/>
        </p:spPr>
        <p:txBody>
          <a:bodyPr wrap="square">
            <a:spAutoFit/>
          </a:bodyPr>
          <a:lstStyle/>
          <a:p>
            <a:pPr algn="just"/>
            <a:r>
              <a:rPr lang="es-ES" sz="1400" dirty="0">
                <a:solidFill>
                  <a:schemeClr val="accent1"/>
                </a:solidFill>
              </a:rPr>
              <a:t>La psoriasis es una enfermedad inflamatoria crónica de la piel, no contagiosa, que se manifiesta principalmente como manchas rojas, escamosas y con prurito</a:t>
            </a:r>
            <a:r>
              <a:rPr lang="es-ES" sz="1400" baseline="30000" dirty="0">
                <a:solidFill>
                  <a:schemeClr val="accent1"/>
                </a:solidFill>
              </a:rPr>
              <a:t>1</a:t>
            </a:r>
            <a:r>
              <a:rPr lang="es-ES" sz="1400" dirty="0">
                <a:solidFill>
                  <a:schemeClr val="accent1"/>
                </a:solidFill>
              </a:rPr>
              <a:t>.</a:t>
            </a:r>
          </a:p>
        </p:txBody>
      </p:sp>
      <p:sp>
        <p:nvSpPr>
          <p:cNvPr id="7" name="CuadroTexto 6">
            <a:extLst>
              <a:ext uri="{FF2B5EF4-FFF2-40B4-BE49-F238E27FC236}">
                <a16:creationId xmlns:a16="http://schemas.microsoft.com/office/drawing/2014/main" id="{EE544D5B-DF8E-51F2-495D-8B0E4C3B87FA}"/>
              </a:ext>
            </a:extLst>
          </p:cNvPr>
          <p:cNvSpPr txBox="1"/>
          <p:nvPr/>
        </p:nvSpPr>
        <p:spPr>
          <a:xfrm>
            <a:off x="6242082" y="1462983"/>
            <a:ext cx="4565649" cy="738664"/>
          </a:xfrm>
          <a:prstGeom prst="rect">
            <a:avLst/>
          </a:prstGeom>
          <a:noFill/>
        </p:spPr>
        <p:txBody>
          <a:bodyPr wrap="square">
            <a:spAutoFit/>
          </a:bodyPr>
          <a:lstStyle/>
          <a:p>
            <a:pPr algn="just"/>
            <a:r>
              <a:rPr lang="es-ES" sz="1400" dirty="0">
                <a:solidFill>
                  <a:schemeClr val="accent1"/>
                </a:solidFill>
              </a:rPr>
              <a:t>Afecta más comúnmente zonas como los codos, rodillas, cuero cabelludo, espalda baja, manos y pies, aunque puede aparecer en cualquier parte del cuerpo</a:t>
            </a:r>
            <a:r>
              <a:rPr lang="es-ES" sz="1400" baseline="30000" dirty="0">
                <a:solidFill>
                  <a:schemeClr val="accent1"/>
                </a:solidFill>
              </a:rPr>
              <a:t>1</a:t>
            </a:r>
            <a:r>
              <a:rPr lang="es-ES" sz="1400" dirty="0">
                <a:solidFill>
                  <a:schemeClr val="accent1"/>
                </a:solidFill>
              </a:rPr>
              <a:t>.</a:t>
            </a:r>
          </a:p>
        </p:txBody>
      </p:sp>
      <p:sp>
        <p:nvSpPr>
          <p:cNvPr id="2" name="CuadroTexto 1">
            <a:extLst>
              <a:ext uri="{FF2B5EF4-FFF2-40B4-BE49-F238E27FC236}">
                <a16:creationId xmlns:a16="http://schemas.microsoft.com/office/drawing/2014/main" id="{C3A9DD27-D5F5-CD2A-5627-889A3E3B98CB}"/>
              </a:ext>
            </a:extLst>
          </p:cNvPr>
          <p:cNvSpPr txBox="1"/>
          <p:nvPr/>
        </p:nvSpPr>
        <p:spPr>
          <a:xfrm>
            <a:off x="6242082" y="5566549"/>
            <a:ext cx="4565649" cy="523220"/>
          </a:xfrm>
          <a:prstGeom prst="rect">
            <a:avLst/>
          </a:prstGeom>
          <a:noFill/>
        </p:spPr>
        <p:txBody>
          <a:bodyPr wrap="square">
            <a:spAutoFit/>
          </a:bodyPr>
          <a:lstStyle>
            <a:defPPr>
              <a:defRPr lang="es-ES"/>
            </a:defPPr>
            <a:lvl1pPr>
              <a:defRPr sz="1400">
                <a:solidFill>
                  <a:schemeClr val="accent1"/>
                </a:solidFill>
              </a:defRPr>
            </a:lvl1pPr>
          </a:lstStyle>
          <a:p>
            <a:pPr algn="just"/>
            <a:r>
              <a:rPr lang="es-ES" dirty="0"/>
              <a:t>Factores genéticos, ambientales y conductuales están involucrados en el desarrollo de la psoriasis</a:t>
            </a:r>
            <a:r>
              <a:rPr lang="es-ES" baseline="30000" dirty="0"/>
              <a:t>1</a:t>
            </a:r>
            <a:r>
              <a:rPr lang="es-ES" dirty="0"/>
              <a:t>.  </a:t>
            </a:r>
          </a:p>
        </p:txBody>
      </p:sp>
      <p:pic>
        <p:nvPicPr>
          <p:cNvPr id="1026" name="Picture 2" descr="psoriasis illness diagram, human body skin disease Stock Vector | Adobe ...">
            <a:extLst>
              <a:ext uri="{FF2B5EF4-FFF2-40B4-BE49-F238E27FC236}">
                <a16:creationId xmlns:a16="http://schemas.microsoft.com/office/drawing/2014/main" id="{BD05BC9F-C8E7-7706-EF28-BA0415548D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9226" y="2278537"/>
            <a:ext cx="3151360" cy="3151360"/>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A2318FC0-AD83-EB89-10BB-681B43BA9DDB}"/>
              </a:ext>
            </a:extLst>
          </p:cNvPr>
          <p:cNvSpPr txBox="1"/>
          <p:nvPr/>
        </p:nvSpPr>
        <p:spPr>
          <a:xfrm>
            <a:off x="2091414" y="5629951"/>
            <a:ext cx="2766336" cy="215444"/>
          </a:xfrm>
          <a:prstGeom prst="rect">
            <a:avLst/>
          </a:prstGeom>
          <a:solidFill>
            <a:schemeClr val="bg1"/>
          </a:solidFill>
        </p:spPr>
        <p:txBody>
          <a:bodyPr wrap="square">
            <a:spAutoFit/>
          </a:bodyPr>
          <a:lstStyle>
            <a:defPPr>
              <a:defRPr lang="es-ES"/>
            </a:defPPr>
            <a:lvl1pPr algn="ctr">
              <a:defRPr sz="800"/>
            </a:lvl1pPr>
          </a:lstStyle>
          <a:p>
            <a:r>
              <a:rPr lang="en-US" dirty="0"/>
              <a:t>JAMA. 2020 May 19;323(19):1945-1960. </a:t>
            </a:r>
            <a:endParaRPr lang="es-ES" dirty="0"/>
          </a:p>
        </p:txBody>
      </p:sp>
      <p:sp>
        <p:nvSpPr>
          <p:cNvPr id="9" name="CuadroTexto 8">
            <a:extLst>
              <a:ext uri="{FF2B5EF4-FFF2-40B4-BE49-F238E27FC236}">
                <a16:creationId xmlns:a16="http://schemas.microsoft.com/office/drawing/2014/main" id="{4EB7A335-7337-885D-9995-319B77352AAC}"/>
              </a:ext>
            </a:extLst>
          </p:cNvPr>
          <p:cNvSpPr txBox="1"/>
          <p:nvPr/>
        </p:nvSpPr>
        <p:spPr>
          <a:xfrm>
            <a:off x="9410689" y="4855926"/>
            <a:ext cx="1568451" cy="415498"/>
          </a:xfrm>
          <a:prstGeom prst="rect">
            <a:avLst/>
          </a:prstGeom>
          <a:noFill/>
        </p:spPr>
        <p:txBody>
          <a:bodyPr wrap="square">
            <a:spAutoFit/>
          </a:bodyPr>
          <a:lstStyle/>
          <a:p>
            <a:r>
              <a:rPr lang="es-ES" sz="700" dirty="0"/>
              <a:t>https://stock.adobe.com/es/images/psoriasis-illness-diagram-human-body-skin-disease/168116343</a:t>
            </a:r>
          </a:p>
        </p:txBody>
      </p:sp>
      <p:sp>
        <p:nvSpPr>
          <p:cNvPr id="4" name="CuadroTexto 3">
            <a:extLst>
              <a:ext uri="{FF2B5EF4-FFF2-40B4-BE49-F238E27FC236}">
                <a16:creationId xmlns:a16="http://schemas.microsoft.com/office/drawing/2014/main" id="{AECAE91D-2815-134B-4652-6DDEF0EFACFA}"/>
              </a:ext>
            </a:extLst>
          </p:cNvPr>
          <p:cNvSpPr txBox="1"/>
          <p:nvPr/>
        </p:nvSpPr>
        <p:spPr>
          <a:xfrm rot="16200000">
            <a:off x="11008698" y="3566837"/>
            <a:ext cx="1841500" cy="276999"/>
          </a:xfrm>
          <a:prstGeom prst="rect">
            <a:avLst/>
          </a:prstGeom>
          <a:noFill/>
        </p:spPr>
        <p:txBody>
          <a:bodyPr wrap="square">
            <a:spAutoFit/>
          </a:bodyPr>
          <a:lstStyle/>
          <a:p>
            <a:pPr algn="ctr"/>
            <a:r>
              <a:rPr lang="es-ES" sz="1200" b="0" i="0" dirty="0">
                <a:solidFill>
                  <a:schemeClr val="tx1">
                    <a:lumMod val="20000"/>
                    <a:lumOff val="80000"/>
                  </a:schemeClr>
                </a:solidFill>
                <a:effectLst/>
                <a:latin typeface="Arial" panose="020B0604020202020204" pitchFamily="34" charset="0"/>
              </a:rPr>
              <a:t>MA-ES-CRAT-2500006</a:t>
            </a:r>
            <a:endParaRPr lang="es-ES" sz="1200" dirty="0">
              <a:solidFill>
                <a:schemeClr val="tx1">
                  <a:lumMod val="20000"/>
                  <a:lumOff val="80000"/>
                </a:schemeClr>
              </a:solidFill>
            </a:endParaRPr>
          </a:p>
        </p:txBody>
      </p:sp>
    </p:spTree>
    <p:extLst>
      <p:ext uri="{BB962C8B-B14F-4D97-AF65-F5344CB8AC3E}">
        <p14:creationId xmlns:p14="http://schemas.microsoft.com/office/powerpoint/2010/main" val="2885056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A2F35-8806-49CB-1003-028B16527A11}"/>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CBDCCF4D-4923-1008-E903-6F65F4E9D4E8}"/>
              </a:ext>
            </a:extLst>
          </p:cNvPr>
          <p:cNvSpPr>
            <a:spLocks noGrp="1"/>
          </p:cNvSpPr>
          <p:nvPr>
            <p:ph type="title"/>
          </p:nvPr>
        </p:nvSpPr>
        <p:spPr>
          <a:xfrm>
            <a:off x="394955" y="249025"/>
            <a:ext cx="11402089" cy="760793"/>
          </a:xfrm>
        </p:spPr>
        <p:txBody>
          <a:bodyPr>
            <a:normAutofit/>
          </a:bodyPr>
          <a:lstStyle/>
          <a:p>
            <a:pPr algn="ctr"/>
            <a:r>
              <a:rPr lang="es-ES_tradnl" sz="2800" dirty="0"/>
              <a:t>¿Qué es la psoriasis?</a:t>
            </a:r>
            <a:endParaRPr lang="es-ES" sz="2800" dirty="0"/>
          </a:p>
        </p:txBody>
      </p:sp>
      <p:sp>
        <p:nvSpPr>
          <p:cNvPr id="2" name="CuadroTexto 1">
            <a:extLst>
              <a:ext uri="{FF2B5EF4-FFF2-40B4-BE49-F238E27FC236}">
                <a16:creationId xmlns:a16="http://schemas.microsoft.com/office/drawing/2014/main" id="{9DD1F816-8896-1BC0-5222-E32E4A218299}"/>
              </a:ext>
            </a:extLst>
          </p:cNvPr>
          <p:cNvSpPr txBox="1"/>
          <p:nvPr/>
        </p:nvSpPr>
        <p:spPr>
          <a:xfrm>
            <a:off x="1286056" y="2012417"/>
            <a:ext cx="3934668" cy="1169551"/>
          </a:xfrm>
          <a:prstGeom prst="rect">
            <a:avLst/>
          </a:prstGeom>
          <a:noFill/>
        </p:spPr>
        <p:txBody>
          <a:bodyPr wrap="square">
            <a:spAutoFit/>
          </a:bodyPr>
          <a:lstStyle>
            <a:defPPr>
              <a:defRPr lang="es-ES"/>
            </a:defPPr>
            <a:lvl1pPr algn="just">
              <a:defRPr sz="1400">
                <a:solidFill>
                  <a:schemeClr val="accent1"/>
                </a:solidFill>
              </a:defRPr>
            </a:lvl1pPr>
          </a:lstStyle>
          <a:p>
            <a:r>
              <a:rPr lang="es-ES" dirty="0"/>
              <a:t>La gravedad de la psoriasis se determina por el área de superficie corporal que afecta</a:t>
            </a:r>
            <a:r>
              <a:rPr lang="es-ES" baseline="30000" dirty="0"/>
              <a:t>1,2</a:t>
            </a:r>
            <a:r>
              <a:rPr lang="es-ES" dirty="0"/>
              <a:t>: </a:t>
            </a:r>
          </a:p>
          <a:p>
            <a:pPr marL="285750" indent="-285750">
              <a:buFont typeface="Arial" panose="020B0604020202020204" pitchFamily="34" charset="0"/>
              <a:buChar char="•"/>
            </a:pPr>
            <a:r>
              <a:rPr lang="en-US" dirty="0"/>
              <a:t>Leve 3%</a:t>
            </a:r>
          </a:p>
          <a:p>
            <a:pPr marL="285750" indent="-285750">
              <a:buFont typeface="Arial" panose="020B0604020202020204" pitchFamily="34" charset="0"/>
              <a:buChar char="•"/>
            </a:pPr>
            <a:r>
              <a:rPr lang="es-ES" dirty="0"/>
              <a:t>Moderado 3-10%</a:t>
            </a:r>
            <a:endParaRPr lang="en-US" dirty="0"/>
          </a:p>
          <a:p>
            <a:pPr marL="285750" indent="-285750">
              <a:buFont typeface="Arial" panose="020B0604020202020204" pitchFamily="34" charset="0"/>
              <a:buChar char="•"/>
            </a:pPr>
            <a:r>
              <a:rPr lang="en-US" dirty="0"/>
              <a:t>Severo &gt;10%</a:t>
            </a:r>
            <a:endParaRPr lang="es-ES" dirty="0"/>
          </a:p>
        </p:txBody>
      </p:sp>
      <p:sp>
        <p:nvSpPr>
          <p:cNvPr id="7" name="CuadroTexto 6">
            <a:extLst>
              <a:ext uri="{FF2B5EF4-FFF2-40B4-BE49-F238E27FC236}">
                <a16:creationId xmlns:a16="http://schemas.microsoft.com/office/drawing/2014/main" id="{FE10BF5E-D46D-4FA8-A653-E032489F06F4}"/>
              </a:ext>
            </a:extLst>
          </p:cNvPr>
          <p:cNvSpPr txBox="1"/>
          <p:nvPr/>
        </p:nvSpPr>
        <p:spPr>
          <a:xfrm>
            <a:off x="6908801" y="1568905"/>
            <a:ext cx="3028857" cy="261610"/>
          </a:xfrm>
          <a:prstGeom prst="rect">
            <a:avLst/>
          </a:prstGeom>
          <a:noFill/>
        </p:spPr>
        <p:txBody>
          <a:bodyPr wrap="square">
            <a:spAutoFit/>
          </a:bodyPr>
          <a:lstStyle/>
          <a:p>
            <a:r>
              <a:rPr lang="es-ES" sz="1100" b="1" dirty="0">
                <a:solidFill>
                  <a:schemeClr val="tx1">
                    <a:lumMod val="50000"/>
                  </a:schemeClr>
                </a:solidFill>
              </a:rPr>
              <a:t>Medidas de la gravedad de la enfermedad</a:t>
            </a:r>
          </a:p>
        </p:txBody>
      </p:sp>
      <p:sp>
        <p:nvSpPr>
          <p:cNvPr id="9" name="CuadroTexto 8">
            <a:extLst>
              <a:ext uri="{FF2B5EF4-FFF2-40B4-BE49-F238E27FC236}">
                <a16:creationId xmlns:a16="http://schemas.microsoft.com/office/drawing/2014/main" id="{4C485C95-4CC8-D68A-54BC-2F59CB5FFBD0}"/>
              </a:ext>
            </a:extLst>
          </p:cNvPr>
          <p:cNvSpPr txBox="1"/>
          <p:nvPr/>
        </p:nvSpPr>
        <p:spPr>
          <a:xfrm>
            <a:off x="2091275" y="6139673"/>
            <a:ext cx="8009449" cy="338554"/>
          </a:xfrm>
          <a:prstGeom prst="rect">
            <a:avLst/>
          </a:prstGeom>
          <a:solidFill>
            <a:schemeClr val="bg1"/>
          </a:solidFill>
        </p:spPr>
        <p:txBody>
          <a:bodyPr wrap="square">
            <a:spAutoFit/>
          </a:bodyPr>
          <a:lstStyle>
            <a:defPPr>
              <a:defRPr lang="es-ES"/>
            </a:defPPr>
            <a:lvl1pPr algn="ctr">
              <a:defRPr sz="800"/>
            </a:lvl1pPr>
          </a:lstStyle>
          <a:p>
            <a:r>
              <a:rPr lang="en-US" dirty="0"/>
              <a:t>1. Kim WB, et al. Diagnosis and management of </a:t>
            </a:r>
            <a:r>
              <a:rPr lang="en-US" dirty="0" err="1"/>
              <a:t>psoriasis.Can</a:t>
            </a:r>
            <a:r>
              <a:rPr lang="en-US" dirty="0"/>
              <a:t> Fam Physician. 2017 Apr;63(4):278-285. 2. Armstrong A, Read C, Pathophysiology, Clinical Presentation, and Treatment of Psoriasis: A Review. JAMA. 2020 May 19;323(19):1945-1960. </a:t>
            </a:r>
            <a:r>
              <a:rPr lang="en-US" dirty="0" err="1"/>
              <a:t>doi</a:t>
            </a:r>
            <a:r>
              <a:rPr lang="en-US" dirty="0"/>
              <a:t>: 10.1001/jama.2020.4006.</a:t>
            </a:r>
          </a:p>
        </p:txBody>
      </p:sp>
      <p:sp>
        <p:nvSpPr>
          <p:cNvPr id="20" name="CuadroTexto 19">
            <a:extLst>
              <a:ext uri="{FF2B5EF4-FFF2-40B4-BE49-F238E27FC236}">
                <a16:creationId xmlns:a16="http://schemas.microsoft.com/office/drawing/2014/main" id="{BBC8B6BC-214B-6BDB-D551-EACBEB355FF4}"/>
              </a:ext>
            </a:extLst>
          </p:cNvPr>
          <p:cNvSpPr txBox="1"/>
          <p:nvPr/>
        </p:nvSpPr>
        <p:spPr>
          <a:xfrm>
            <a:off x="1286056" y="3631811"/>
            <a:ext cx="3934668" cy="1600438"/>
          </a:xfrm>
          <a:prstGeom prst="rect">
            <a:avLst/>
          </a:prstGeom>
          <a:noFill/>
        </p:spPr>
        <p:txBody>
          <a:bodyPr wrap="square">
            <a:spAutoFit/>
          </a:bodyPr>
          <a:lstStyle>
            <a:defPPr>
              <a:defRPr lang="es-ES"/>
            </a:defPPr>
            <a:lvl1pPr algn="just">
              <a:defRPr sz="1400">
                <a:solidFill>
                  <a:schemeClr val="accent1"/>
                </a:solidFill>
              </a:defRPr>
            </a:lvl1pPr>
          </a:lstStyle>
          <a:p>
            <a:r>
              <a:rPr lang="es-ES" dirty="0"/>
              <a:t>El manejo de la psoriasis se basa en tres tipos diferentes de tratamientos, que pueden ser utilizados en combinación o como monoterapia</a:t>
            </a:r>
            <a:r>
              <a:rPr lang="es-ES" baseline="30000" dirty="0"/>
              <a:t>1,2</a:t>
            </a:r>
            <a:r>
              <a:rPr lang="es-ES" dirty="0"/>
              <a:t>:</a:t>
            </a:r>
          </a:p>
          <a:p>
            <a:pPr marL="285750" indent="-285750">
              <a:buFont typeface="Arial" panose="020B0604020202020204" pitchFamily="34" charset="0"/>
              <a:buChar char="•"/>
            </a:pPr>
            <a:r>
              <a:rPr lang="es-ES" dirty="0"/>
              <a:t>terapia tópica, </a:t>
            </a:r>
          </a:p>
          <a:p>
            <a:pPr marL="285750" indent="-285750">
              <a:buFont typeface="Arial" panose="020B0604020202020204" pitchFamily="34" charset="0"/>
              <a:buChar char="•"/>
            </a:pPr>
            <a:r>
              <a:rPr lang="es-ES" dirty="0"/>
              <a:t>fototerapia </a:t>
            </a:r>
          </a:p>
          <a:p>
            <a:pPr marL="285750" indent="-285750">
              <a:buFont typeface="Arial" panose="020B0604020202020204" pitchFamily="34" charset="0"/>
              <a:buChar char="•"/>
            </a:pPr>
            <a:r>
              <a:rPr lang="es-ES" dirty="0"/>
              <a:t>y terapia sistémica. </a:t>
            </a:r>
          </a:p>
        </p:txBody>
      </p:sp>
      <p:pic>
        <p:nvPicPr>
          <p:cNvPr id="6" name="Imagen 5">
            <a:extLst>
              <a:ext uri="{FF2B5EF4-FFF2-40B4-BE49-F238E27FC236}">
                <a16:creationId xmlns:a16="http://schemas.microsoft.com/office/drawing/2014/main" id="{1E7204D7-7C25-DF50-C5B5-B4571B768D31}"/>
              </a:ext>
            </a:extLst>
          </p:cNvPr>
          <p:cNvPicPr>
            <a:picLocks noChangeAspect="1"/>
          </p:cNvPicPr>
          <p:nvPr/>
        </p:nvPicPr>
        <p:blipFill>
          <a:blip r:embed="rId2"/>
          <a:stretch>
            <a:fillRect/>
          </a:stretch>
        </p:blipFill>
        <p:spPr>
          <a:xfrm>
            <a:off x="5528929" y="1860092"/>
            <a:ext cx="5491315" cy="3709134"/>
          </a:xfrm>
          <a:prstGeom prst="rect">
            <a:avLst/>
          </a:prstGeom>
        </p:spPr>
      </p:pic>
      <p:sp>
        <p:nvSpPr>
          <p:cNvPr id="12" name="CuadroTexto 11">
            <a:extLst>
              <a:ext uri="{FF2B5EF4-FFF2-40B4-BE49-F238E27FC236}">
                <a16:creationId xmlns:a16="http://schemas.microsoft.com/office/drawing/2014/main" id="{DB5E0D10-CCD1-FE3B-C200-D197A71A721D}"/>
              </a:ext>
            </a:extLst>
          </p:cNvPr>
          <p:cNvSpPr txBox="1"/>
          <p:nvPr/>
        </p:nvSpPr>
        <p:spPr>
          <a:xfrm>
            <a:off x="9083539" y="5399522"/>
            <a:ext cx="2009775" cy="230832"/>
          </a:xfrm>
          <a:prstGeom prst="rect">
            <a:avLst/>
          </a:prstGeom>
          <a:noFill/>
        </p:spPr>
        <p:txBody>
          <a:bodyPr wrap="square">
            <a:spAutoFit/>
          </a:bodyPr>
          <a:lstStyle/>
          <a:p>
            <a:r>
              <a:rPr lang="es-ES" sz="900" dirty="0"/>
              <a:t>https://www.psoriasis.org/why-treat/</a:t>
            </a:r>
          </a:p>
        </p:txBody>
      </p:sp>
      <p:sp>
        <p:nvSpPr>
          <p:cNvPr id="4" name="CuadroTexto 3">
            <a:extLst>
              <a:ext uri="{FF2B5EF4-FFF2-40B4-BE49-F238E27FC236}">
                <a16:creationId xmlns:a16="http://schemas.microsoft.com/office/drawing/2014/main" id="{C30E370B-3F03-E5F5-65C5-7FB0BC441BFA}"/>
              </a:ext>
            </a:extLst>
          </p:cNvPr>
          <p:cNvSpPr txBox="1"/>
          <p:nvPr/>
        </p:nvSpPr>
        <p:spPr>
          <a:xfrm rot="16200000">
            <a:off x="11008698" y="3566837"/>
            <a:ext cx="1841500" cy="276999"/>
          </a:xfrm>
          <a:prstGeom prst="rect">
            <a:avLst/>
          </a:prstGeom>
          <a:noFill/>
        </p:spPr>
        <p:txBody>
          <a:bodyPr wrap="square">
            <a:spAutoFit/>
          </a:bodyPr>
          <a:lstStyle/>
          <a:p>
            <a:pPr algn="ctr"/>
            <a:r>
              <a:rPr lang="es-ES" sz="1200" b="0" i="0" dirty="0">
                <a:solidFill>
                  <a:schemeClr val="tx1">
                    <a:lumMod val="20000"/>
                    <a:lumOff val="80000"/>
                  </a:schemeClr>
                </a:solidFill>
                <a:effectLst/>
                <a:latin typeface="Arial" panose="020B0604020202020204" pitchFamily="34" charset="0"/>
              </a:rPr>
              <a:t>MA-ES-CRAT-2500006</a:t>
            </a:r>
            <a:endParaRPr lang="es-ES" sz="1200" dirty="0">
              <a:solidFill>
                <a:schemeClr val="tx1">
                  <a:lumMod val="20000"/>
                  <a:lumOff val="80000"/>
                </a:schemeClr>
              </a:solidFill>
            </a:endParaRPr>
          </a:p>
        </p:txBody>
      </p:sp>
    </p:spTree>
    <p:extLst>
      <p:ext uri="{BB962C8B-B14F-4D97-AF65-F5344CB8AC3E}">
        <p14:creationId xmlns:p14="http://schemas.microsoft.com/office/powerpoint/2010/main" val="2023851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F6D43-6D65-1A1D-18DC-57EE68C9A9BD}"/>
            </a:ext>
          </a:extLst>
        </p:cNvPr>
        <p:cNvGrpSpPr/>
        <p:nvPr/>
      </p:nvGrpSpPr>
      <p:grpSpPr>
        <a:xfrm>
          <a:off x="0" y="0"/>
          <a:ext cx="0" cy="0"/>
          <a:chOff x="0" y="0"/>
          <a:chExt cx="0" cy="0"/>
        </a:xfrm>
      </p:grpSpPr>
      <p:sp>
        <p:nvSpPr>
          <p:cNvPr id="3" name="Título 1">
            <a:extLst>
              <a:ext uri="{FF2B5EF4-FFF2-40B4-BE49-F238E27FC236}">
                <a16:creationId xmlns:a16="http://schemas.microsoft.com/office/drawing/2014/main" id="{2814A7A6-0425-74F0-5CD5-85D490219B0E}"/>
              </a:ext>
            </a:extLst>
          </p:cNvPr>
          <p:cNvSpPr>
            <a:spLocks noGrp="1"/>
          </p:cNvSpPr>
          <p:nvPr>
            <p:ph type="title"/>
          </p:nvPr>
        </p:nvSpPr>
        <p:spPr>
          <a:xfrm>
            <a:off x="394955" y="281822"/>
            <a:ext cx="11402089" cy="760793"/>
          </a:xfrm>
        </p:spPr>
        <p:txBody>
          <a:bodyPr>
            <a:normAutofit fontScale="90000"/>
          </a:bodyPr>
          <a:lstStyle/>
          <a:p>
            <a:pPr algn="ctr"/>
            <a:r>
              <a:rPr lang="es-ES_tradnl" sz="2800" dirty="0"/>
              <a:t>Importancia del diagnóstico precoz sobre la calidad de vida de los pacientes con psoriasis</a:t>
            </a:r>
            <a:endParaRPr lang="es-ES" sz="2800" dirty="0"/>
          </a:p>
        </p:txBody>
      </p:sp>
      <p:sp>
        <p:nvSpPr>
          <p:cNvPr id="4" name="CuadroTexto 3">
            <a:extLst>
              <a:ext uri="{FF2B5EF4-FFF2-40B4-BE49-F238E27FC236}">
                <a16:creationId xmlns:a16="http://schemas.microsoft.com/office/drawing/2014/main" id="{49B1998A-6841-2EB2-A70A-211D41CE9595}"/>
              </a:ext>
            </a:extLst>
          </p:cNvPr>
          <p:cNvSpPr txBox="1"/>
          <p:nvPr/>
        </p:nvSpPr>
        <p:spPr>
          <a:xfrm>
            <a:off x="6095999" y="1570061"/>
            <a:ext cx="5031658" cy="523220"/>
          </a:xfrm>
          <a:prstGeom prst="rect">
            <a:avLst/>
          </a:prstGeom>
          <a:noFill/>
        </p:spPr>
        <p:txBody>
          <a:bodyPr wrap="square">
            <a:spAutoFit/>
          </a:bodyPr>
          <a:lstStyle>
            <a:defPPr>
              <a:defRPr lang="es-ES"/>
            </a:defPPr>
            <a:lvl1pPr algn="just">
              <a:defRPr sz="1400">
                <a:solidFill>
                  <a:schemeClr val="accent1"/>
                </a:solidFill>
              </a:defRPr>
            </a:lvl1pPr>
          </a:lstStyle>
          <a:p>
            <a:r>
              <a:rPr lang="es-ES_tradnl" dirty="0"/>
              <a:t>Entre las necesidades no cubiertas de los pacientes con psoriasis son:</a:t>
            </a:r>
          </a:p>
        </p:txBody>
      </p:sp>
      <p:sp>
        <p:nvSpPr>
          <p:cNvPr id="8" name="CuadroTexto 7">
            <a:extLst>
              <a:ext uri="{FF2B5EF4-FFF2-40B4-BE49-F238E27FC236}">
                <a16:creationId xmlns:a16="http://schemas.microsoft.com/office/drawing/2014/main" id="{53DCAA7C-B5FE-DAE8-D718-4697C7499956}"/>
              </a:ext>
            </a:extLst>
          </p:cNvPr>
          <p:cNvSpPr txBox="1"/>
          <p:nvPr/>
        </p:nvSpPr>
        <p:spPr>
          <a:xfrm>
            <a:off x="1009650" y="6147311"/>
            <a:ext cx="9829800" cy="461665"/>
          </a:xfrm>
          <a:prstGeom prst="rect">
            <a:avLst/>
          </a:prstGeom>
          <a:solidFill>
            <a:schemeClr val="bg1"/>
          </a:solidFill>
        </p:spPr>
        <p:txBody>
          <a:bodyPr wrap="square">
            <a:spAutoFit/>
          </a:bodyPr>
          <a:lstStyle>
            <a:defPPr>
              <a:defRPr lang="es-ES"/>
            </a:defPPr>
            <a:lvl1pPr algn="ctr">
              <a:defRPr sz="900"/>
            </a:lvl1pPr>
          </a:lstStyle>
          <a:p>
            <a:r>
              <a:rPr lang="es-ES" sz="800" b="1" dirty="0"/>
              <a:t>1</a:t>
            </a:r>
            <a:r>
              <a:rPr lang="es-ES" sz="800" dirty="0"/>
              <a:t>. Manifiesto para la calidad de vida de las personas con PSORIASIS y la eficiencia y equidad del SNS https://accionpsoriasis.org/images/2024/enero/PSOluciones_Manifiesto_Psoriasis_Septiembre_2023_1.pdf   </a:t>
            </a:r>
            <a:r>
              <a:rPr lang="es-ES" sz="800" b="1" dirty="0"/>
              <a:t>2</a:t>
            </a:r>
            <a:r>
              <a:rPr lang="es-ES" sz="800" dirty="0"/>
              <a:t>. </a:t>
            </a:r>
            <a:r>
              <a:rPr lang="es-ES" sz="800" dirty="0" err="1"/>
              <a:t>Lebwohl</a:t>
            </a:r>
            <a:r>
              <a:rPr lang="es-ES" sz="800" dirty="0"/>
              <a:t> MG, et al. </a:t>
            </a:r>
            <a:r>
              <a:rPr lang="es-ES" sz="800" dirty="0" err="1"/>
              <a:t>Patient</a:t>
            </a:r>
            <a:r>
              <a:rPr lang="es-ES" sz="800" dirty="0"/>
              <a:t> </a:t>
            </a:r>
            <a:r>
              <a:rPr lang="es-ES" sz="800" dirty="0" err="1"/>
              <a:t>perspectives</a:t>
            </a:r>
            <a:r>
              <a:rPr lang="es-ES" sz="800" dirty="0"/>
              <a:t> in </a:t>
            </a:r>
            <a:r>
              <a:rPr lang="es-ES" sz="800" dirty="0" err="1"/>
              <a:t>the</a:t>
            </a:r>
            <a:r>
              <a:rPr lang="es-ES" sz="800" dirty="0"/>
              <a:t> </a:t>
            </a:r>
            <a:r>
              <a:rPr lang="es-ES" sz="800" dirty="0" err="1"/>
              <a:t>management</a:t>
            </a:r>
            <a:r>
              <a:rPr lang="es-ES" sz="800" dirty="0"/>
              <a:t> </a:t>
            </a:r>
            <a:r>
              <a:rPr lang="es-ES" sz="800" dirty="0" err="1"/>
              <a:t>of</a:t>
            </a:r>
            <a:r>
              <a:rPr lang="es-ES" sz="800" dirty="0"/>
              <a:t> psoriasis: </a:t>
            </a:r>
            <a:r>
              <a:rPr lang="es-ES" sz="800" dirty="0" err="1"/>
              <a:t>results</a:t>
            </a:r>
            <a:r>
              <a:rPr lang="es-ES" sz="800" dirty="0"/>
              <a:t> </a:t>
            </a:r>
            <a:r>
              <a:rPr lang="es-ES" sz="800" dirty="0" err="1"/>
              <a:t>from</a:t>
            </a:r>
            <a:r>
              <a:rPr lang="es-ES" sz="800" dirty="0"/>
              <a:t> </a:t>
            </a:r>
            <a:r>
              <a:rPr lang="es-ES" sz="800" dirty="0" err="1"/>
              <a:t>the</a:t>
            </a:r>
            <a:r>
              <a:rPr lang="es-ES" sz="800" dirty="0"/>
              <a:t> </a:t>
            </a:r>
            <a:r>
              <a:rPr lang="es-ES" sz="800" dirty="0" err="1"/>
              <a:t>population-based</a:t>
            </a:r>
            <a:r>
              <a:rPr lang="es-ES" sz="800" dirty="0"/>
              <a:t> </a:t>
            </a:r>
            <a:r>
              <a:rPr lang="es-ES" sz="800" dirty="0" err="1"/>
              <a:t>Multinational</a:t>
            </a:r>
            <a:r>
              <a:rPr lang="es-ES" sz="800" dirty="0"/>
              <a:t> </a:t>
            </a:r>
            <a:r>
              <a:rPr lang="es-ES" sz="800" dirty="0" err="1"/>
              <a:t>Assessment</a:t>
            </a:r>
            <a:r>
              <a:rPr lang="es-ES" sz="800" dirty="0"/>
              <a:t> </a:t>
            </a:r>
            <a:r>
              <a:rPr lang="es-ES" sz="800" dirty="0" err="1"/>
              <a:t>of</a:t>
            </a:r>
            <a:r>
              <a:rPr lang="es-ES" sz="800" dirty="0"/>
              <a:t> Psoriasis and </a:t>
            </a:r>
            <a:r>
              <a:rPr lang="es-ES" sz="800" dirty="0" err="1"/>
              <a:t>Psoriatic</a:t>
            </a:r>
            <a:r>
              <a:rPr lang="es-ES" sz="800" dirty="0"/>
              <a:t> </a:t>
            </a:r>
            <a:r>
              <a:rPr lang="es-ES" sz="800" dirty="0" err="1"/>
              <a:t>Arthritis</a:t>
            </a:r>
            <a:r>
              <a:rPr lang="es-ES" sz="800" dirty="0"/>
              <a:t> </a:t>
            </a:r>
            <a:r>
              <a:rPr lang="es-ES" sz="800" dirty="0" err="1"/>
              <a:t>Survey</a:t>
            </a:r>
            <a:r>
              <a:rPr lang="es-ES" sz="800" dirty="0"/>
              <a:t>. J Am Acad </a:t>
            </a:r>
            <a:r>
              <a:rPr lang="es-ES" sz="800" dirty="0" err="1"/>
              <a:t>Dermatol</a:t>
            </a:r>
            <a:r>
              <a:rPr lang="es-ES" sz="800" dirty="0"/>
              <a:t>. 2014 May;70(5):871-81.e1-30. </a:t>
            </a:r>
            <a:r>
              <a:rPr lang="es-ES" sz="800" dirty="0" err="1"/>
              <a:t>doi</a:t>
            </a:r>
            <a:r>
              <a:rPr lang="es-ES" sz="800" dirty="0"/>
              <a:t>: 10.1016/j.jaad.2013.12.018. </a:t>
            </a:r>
            <a:r>
              <a:rPr lang="es-ES" sz="800" dirty="0" err="1"/>
              <a:t>Epub</a:t>
            </a:r>
            <a:r>
              <a:rPr lang="es-ES" sz="800" dirty="0"/>
              <a:t> 2014 Feb 24.</a:t>
            </a:r>
          </a:p>
        </p:txBody>
      </p:sp>
      <p:pic>
        <p:nvPicPr>
          <p:cNvPr id="14" name="Imagen 13">
            <a:extLst>
              <a:ext uri="{FF2B5EF4-FFF2-40B4-BE49-F238E27FC236}">
                <a16:creationId xmlns:a16="http://schemas.microsoft.com/office/drawing/2014/main" id="{A99864C8-3A73-EEAC-32B1-3A875B4E2732}"/>
              </a:ext>
            </a:extLst>
          </p:cNvPr>
          <p:cNvPicPr>
            <a:picLocks noChangeAspect="1"/>
          </p:cNvPicPr>
          <p:nvPr/>
        </p:nvPicPr>
        <p:blipFill>
          <a:blip r:embed="rId2"/>
          <a:stretch>
            <a:fillRect/>
          </a:stretch>
        </p:blipFill>
        <p:spPr>
          <a:xfrm>
            <a:off x="9143820" y="2297351"/>
            <a:ext cx="1983838" cy="1496804"/>
          </a:xfrm>
          <a:prstGeom prst="rect">
            <a:avLst/>
          </a:prstGeom>
        </p:spPr>
      </p:pic>
      <p:pic>
        <p:nvPicPr>
          <p:cNvPr id="21" name="Imagen 20">
            <a:extLst>
              <a:ext uri="{FF2B5EF4-FFF2-40B4-BE49-F238E27FC236}">
                <a16:creationId xmlns:a16="http://schemas.microsoft.com/office/drawing/2014/main" id="{6234BA77-606E-1C16-53FF-0417D143F008}"/>
              </a:ext>
            </a:extLst>
          </p:cNvPr>
          <p:cNvPicPr>
            <a:picLocks noChangeAspect="1"/>
          </p:cNvPicPr>
          <p:nvPr/>
        </p:nvPicPr>
        <p:blipFill>
          <a:blip r:embed="rId3"/>
          <a:stretch>
            <a:fillRect/>
          </a:stretch>
        </p:blipFill>
        <p:spPr>
          <a:xfrm>
            <a:off x="1759323" y="2362920"/>
            <a:ext cx="3042826" cy="3050608"/>
          </a:xfrm>
          <a:prstGeom prst="rect">
            <a:avLst/>
          </a:prstGeom>
        </p:spPr>
      </p:pic>
      <p:sp>
        <p:nvSpPr>
          <p:cNvPr id="23" name="CuadroTexto 22">
            <a:extLst>
              <a:ext uri="{FF2B5EF4-FFF2-40B4-BE49-F238E27FC236}">
                <a16:creationId xmlns:a16="http://schemas.microsoft.com/office/drawing/2014/main" id="{9EFAC606-E4EB-7C2D-666B-9B32DA0CC49A}"/>
              </a:ext>
            </a:extLst>
          </p:cNvPr>
          <p:cNvSpPr txBox="1"/>
          <p:nvPr/>
        </p:nvSpPr>
        <p:spPr>
          <a:xfrm>
            <a:off x="1759323" y="5413528"/>
            <a:ext cx="3042826" cy="338554"/>
          </a:xfrm>
          <a:prstGeom prst="rect">
            <a:avLst/>
          </a:prstGeom>
          <a:noFill/>
        </p:spPr>
        <p:txBody>
          <a:bodyPr wrap="square">
            <a:spAutoFit/>
          </a:bodyPr>
          <a:lstStyle/>
          <a:p>
            <a:pPr algn="ctr"/>
            <a:r>
              <a:rPr lang="es-ES" sz="800" dirty="0"/>
              <a:t>https://accionpsoriasis.org/images/2024/enero/PSOluciones_Manifiesto_Psoriasis_Septiembre_2023_1.pdf </a:t>
            </a:r>
          </a:p>
        </p:txBody>
      </p:sp>
      <p:sp>
        <p:nvSpPr>
          <p:cNvPr id="24" name="CuadroTexto 23">
            <a:extLst>
              <a:ext uri="{FF2B5EF4-FFF2-40B4-BE49-F238E27FC236}">
                <a16:creationId xmlns:a16="http://schemas.microsoft.com/office/drawing/2014/main" id="{38DB0085-37F6-707A-30AD-00F2F585928C}"/>
              </a:ext>
            </a:extLst>
          </p:cNvPr>
          <p:cNvSpPr txBox="1"/>
          <p:nvPr/>
        </p:nvSpPr>
        <p:spPr>
          <a:xfrm>
            <a:off x="1120878" y="1444472"/>
            <a:ext cx="4319717" cy="738664"/>
          </a:xfrm>
          <a:prstGeom prst="rect">
            <a:avLst/>
          </a:prstGeom>
          <a:noFill/>
        </p:spPr>
        <p:txBody>
          <a:bodyPr wrap="square">
            <a:spAutoFit/>
          </a:bodyPr>
          <a:lstStyle>
            <a:defPPr>
              <a:defRPr lang="es-ES"/>
            </a:defPPr>
            <a:lvl1pPr algn="just">
              <a:defRPr sz="1400">
                <a:solidFill>
                  <a:schemeClr val="accent1"/>
                </a:solidFill>
              </a:defRPr>
            </a:lvl1pPr>
          </a:lstStyle>
          <a:p>
            <a:r>
              <a:rPr lang="es-ES" dirty="0"/>
              <a:t>La calidad de vida del paciente con psoriasis se ve notablemente afectada con mayor impacto entre los pacientes con psoriasis moderada-grave</a:t>
            </a:r>
            <a:r>
              <a:rPr lang="es-ES_tradnl" baseline="30000" dirty="0"/>
              <a:t>1</a:t>
            </a:r>
            <a:r>
              <a:rPr lang="es-ES" dirty="0"/>
              <a:t>. </a:t>
            </a:r>
          </a:p>
        </p:txBody>
      </p:sp>
      <p:sp>
        <p:nvSpPr>
          <p:cNvPr id="27" name="CuadroTexto 26">
            <a:extLst>
              <a:ext uri="{FF2B5EF4-FFF2-40B4-BE49-F238E27FC236}">
                <a16:creationId xmlns:a16="http://schemas.microsoft.com/office/drawing/2014/main" id="{12213237-83A6-5818-00C1-22D2DB85F387}"/>
              </a:ext>
            </a:extLst>
          </p:cNvPr>
          <p:cNvSpPr txBox="1"/>
          <p:nvPr/>
        </p:nvSpPr>
        <p:spPr>
          <a:xfrm>
            <a:off x="6095999" y="2562840"/>
            <a:ext cx="2952136" cy="861774"/>
          </a:xfrm>
          <a:prstGeom prst="rect">
            <a:avLst/>
          </a:prstGeom>
          <a:noFill/>
        </p:spPr>
        <p:txBody>
          <a:bodyPr wrap="square">
            <a:spAutoFit/>
          </a:bodyPr>
          <a:lstStyle>
            <a:defPPr>
              <a:defRPr lang="es-ES"/>
            </a:defPPr>
            <a:lvl1pPr algn="just">
              <a:defRPr sz="1400">
                <a:solidFill>
                  <a:schemeClr val="accent1"/>
                </a:solidFill>
              </a:defRPr>
            </a:lvl1pPr>
          </a:lstStyle>
          <a:p>
            <a:pPr marL="285750" indent="-285750">
              <a:buFont typeface="Wingdings" panose="05000000000000000000" pitchFamily="2" charset="2"/>
              <a:buChar char="ü"/>
            </a:pPr>
            <a:r>
              <a:rPr lang="es-ES_tradnl" dirty="0"/>
              <a:t>El tiempo de diagnóstico:  </a:t>
            </a:r>
          </a:p>
          <a:p>
            <a:r>
              <a:rPr lang="es-ES" sz="1200" dirty="0"/>
              <a:t>Los pacientes con psoriasis suelen esperar 2 entre la aparición los primeros síntomas y la confirmación diagnóstica</a:t>
            </a:r>
            <a:r>
              <a:rPr lang="es-ES" sz="1200" baseline="30000" dirty="0"/>
              <a:t>2</a:t>
            </a:r>
            <a:r>
              <a:rPr lang="es-ES" sz="1200" dirty="0"/>
              <a:t>.</a:t>
            </a:r>
          </a:p>
        </p:txBody>
      </p:sp>
      <p:sp>
        <p:nvSpPr>
          <p:cNvPr id="28" name="CuadroTexto 27">
            <a:extLst>
              <a:ext uri="{FF2B5EF4-FFF2-40B4-BE49-F238E27FC236}">
                <a16:creationId xmlns:a16="http://schemas.microsoft.com/office/drawing/2014/main" id="{C4096436-0AB9-BD55-7683-9C8D8DE6D1CB}"/>
              </a:ext>
            </a:extLst>
          </p:cNvPr>
          <p:cNvSpPr txBox="1"/>
          <p:nvPr/>
        </p:nvSpPr>
        <p:spPr>
          <a:xfrm>
            <a:off x="6095999" y="3936200"/>
            <a:ext cx="5031659" cy="677108"/>
          </a:xfrm>
          <a:prstGeom prst="rect">
            <a:avLst/>
          </a:prstGeom>
          <a:noFill/>
        </p:spPr>
        <p:txBody>
          <a:bodyPr wrap="square">
            <a:spAutoFit/>
          </a:bodyPr>
          <a:lstStyle>
            <a:defPPr>
              <a:defRPr lang="es-ES"/>
            </a:defPPr>
            <a:lvl1pPr algn="just">
              <a:defRPr sz="1400">
                <a:solidFill>
                  <a:schemeClr val="accent1"/>
                </a:solidFill>
              </a:defRPr>
            </a:lvl1pPr>
          </a:lstStyle>
          <a:p>
            <a:pPr marL="285750" indent="-285750">
              <a:buFont typeface="Wingdings" panose="05000000000000000000" pitchFamily="2" charset="2"/>
              <a:buChar char="ü"/>
            </a:pPr>
            <a:r>
              <a:rPr lang="es-ES_tradnl" dirty="0"/>
              <a:t>El tratamiento recibido:</a:t>
            </a:r>
          </a:p>
          <a:p>
            <a:r>
              <a:rPr lang="es-ES" sz="1200" dirty="0"/>
              <a:t>La gran mayoría de pacientes reporta no recibir </a:t>
            </a:r>
            <a:r>
              <a:rPr lang="es-ES" sz="1200" dirty="0" err="1"/>
              <a:t>tto</a:t>
            </a:r>
            <a:r>
              <a:rPr lang="es-ES" sz="1200" dirty="0"/>
              <a:t> o recibir solo terapias tópicas, independientemente de la gravedad de la psoriasis</a:t>
            </a:r>
            <a:r>
              <a:rPr lang="es-ES" sz="1200" baseline="30000" dirty="0"/>
              <a:t>1</a:t>
            </a:r>
            <a:r>
              <a:rPr lang="es-ES" sz="1200" dirty="0"/>
              <a:t>.</a:t>
            </a:r>
          </a:p>
        </p:txBody>
      </p:sp>
      <p:sp>
        <p:nvSpPr>
          <p:cNvPr id="29" name="CuadroTexto 28">
            <a:extLst>
              <a:ext uri="{FF2B5EF4-FFF2-40B4-BE49-F238E27FC236}">
                <a16:creationId xmlns:a16="http://schemas.microsoft.com/office/drawing/2014/main" id="{E29A3649-B405-48A9-A050-1B0B0D873453}"/>
              </a:ext>
            </a:extLst>
          </p:cNvPr>
          <p:cNvSpPr txBox="1"/>
          <p:nvPr/>
        </p:nvSpPr>
        <p:spPr>
          <a:xfrm>
            <a:off x="6095999" y="5078988"/>
            <a:ext cx="5031658" cy="738664"/>
          </a:xfrm>
          <a:prstGeom prst="rect">
            <a:avLst/>
          </a:prstGeom>
          <a:noFill/>
        </p:spPr>
        <p:txBody>
          <a:bodyPr wrap="square">
            <a:spAutoFit/>
          </a:bodyPr>
          <a:lstStyle>
            <a:defPPr>
              <a:defRPr lang="es-ES"/>
            </a:defPPr>
            <a:lvl1pPr algn="just">
              <a:defRPr sz="1400">
                <a:solidFill>
                  <a:schemeClr val="accent1"/>
                </a:solidFill>
              </a:defRPr>
            </a:lvl1pPr>
          </a:lstStyle>
          <a:p>
            <a:r>
              <a:rPr lang="es-ES_tradnl" dirty="0"/>
              <a:t>Estos datos recalcan la importancia de un diagnóstico precoz y el tratamiento adecuado para mejorar la calidad de vida y el manejo de la patología del paciente.</a:t>
            </a:r>
          </a:p>
        </p:txBody>
      </p:sp>
      <p:sp>
        <p:nvSpPr>
          <p:cNvPr id="2" name="CuadroTexto 1">
            <a:extLst>
              <a:ext uri="{FF2B5EF4-FFF2-40B4-BE49-F238E27FC236}">
                <a16:creationId xmlns:a16="http://schemas.microsoft.com/office/drawing/2014/main" id="{3C636F8E-B6D8-F928-E080-3E13F0ED3334}"/>
              </a:ext>
            </a:extLst>
          </p:cNvPr>
          <p:cNvSpPr txBox="1"/>
          <p:nvPr/>
        </p:nvSpPr>
        <p:spPr>
          <a:xfrm rot="16200000">
            <a:off x="11008698" y="3566837"/>
            <a:ext cx="1841500" cy="276999"/>
          </a:xfrm>
          <a:prstGeom prst="rect">
            <a:avLst/>
          </a:prstGeom>
          <a:noFill/>
        </p:spPr>
        <p:txBody>
          <a:bodyPr wrap="square">
            <a:spAutoFit/>
          </a:bodyPr>
          <a:lstStyle/>
          <a:p>
            <a:pPr algn="ctr"/>
            <a:r>
              <a:rPr lang="es-ES" sz="1200" b="0" i="0" dirty="0">
                <a:solidFill>
                  <a:schemeClr val="tx1">
                    <a:lumMod val="20000"/>
                    <a:lumOff val="80000"/>
                  </a:schemeClr>
                </a:solidFill>
                <a:effectLst/>
                <a:latin typeface="Arial" panose="020B0604020202020204" pitchFamily="34" charset="0"/>
              </a:rPr>
              <a:t>MA-ES-CRAT-2500006</a:t>
            </a:r>
            <a:endParaRPr lang="es-ES" sz="1200" dirty="0">
              <a:solidFill>
                <a:schemeClr val="tx1">
                  <a:lumMod val="20000"/>
                  <a:lumOff val="80000"/>
                </a:schemeClr>
              </a:solidFill>
            </a:endParaRPr>
          </a:p>
        </p:txBody>
      </p:sp>
    </p:spTree>
    <p:extLst>
      <p:ext uri="{BB962C8B-B14F-4D97-AF65-F5344CB8AC3E}">
        <p14:creationId xmlns:p14="http://schemas.microsoft.com/office/powerpoint/2010/main" val="3833653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178E6-5EE3-17C4-667B-8644E572843F}"/>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1BF6068-7198-76A7-FC68-B4D087DF2FC8}"/>
              </a:ext>
            </a:extLst>
          </p:cNvPr>
          <p:cNvSpPr>
            <a:spLocks noGrp="1"/>
          </p:cNvSpPr>
          <p:nvPr>
            <p:ph type="title"/>
          </p:nvPr>
        </p:nvSpPr>
        <p:spPr>
          <a:xfrm>
            <a:off x="394955" y="203016"/>
            <a:ext cx="11402089" cy="760793"/>
          </a:xfrm>
        </p:spPr>
        <p:txBody>
          <a:bodyPr>
            <a:normAutofit/>
          </a:bodyPr>
          <a:lstStyle/>
          <a:p>
            <a:pPr algn="ctr"/>
            <a:r>
              <a:rPr lang="es-ES_tradnl" sz="2800" dirty="0"/>
              <a:t>Prevalencia de la psoriasis en España</a:t>
            </a:r>
            <a:endParaRPr lang="es-ES" sz="2800" dirty="0"/>
          </a:p>
        </p:txBody>
      </p:sp>
      <p:pic>
        <p:nvPicPr>
          <p:cNvPr id="1026" name="Picture 2" descr="Increasing prevalence of psoriasis in Spain: A population-based study ...">
            <a:extLst>
              <a:ext uri="{FF2B5EF4-FFF2-40B4-BE49-F238E27FC236}">
                <a16:creationId xmlns:a16="http://schemas.microsoft.com/office/drawing/2014/main" id="{28D5CF04-CD8A-BFF2-7741-041A1D2CBC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8154" y="2008472"/>
            <a:ext cx="4691040" cy="281462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ncreasing prevalence of psoriasis in Spain: A population-based study ...">
            <a:extLst>
              <a:ext uri="{FF2B5EF4-FFF2-40B4-BE49-F238E27FC236}">
                <a16:creationId xmlns:a16="http://schemas.microsoft.com/office/drawing/2014/main" id="{1C9E32A3-E9AE-087F-2575-50E9A77D4C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201" y="1952404"/>
            <a:ext cx="3995294" cy="281790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5093EB1B-F2C8-225B-10D8-F9CB772ECE58}"/>
              </a:ext>
            </a:extLst>
          </p:cNvPr>
          <p:cNvSpPr txBox="1"/>
          <p:nvPr/>
        </p:nvSpPr>
        <p:spPr>
          <a:xfrm>
            <a:off x="1618129" y="6147599"/>
            <a:ext cx="8955740" cy="461665"/>
          </a:xfrm>
          <a:prstGeom prst="rect">
            <a:avLst/>
          </a:prstGeom>
          <a:solidFill>
            <a:schemeClr val="bg1"/>
          </a:solidFill>
        </p:spPr>
        <p:txBody>
          <a:bodyPr wrap="square">
            <a:spAutoFit/>
          </a:bodyPr>
          <a:lstStyle>
            <a:defPPr>
              <a:defRPr lang="es-ES"/>
            </a:defPPr>
            <a:lvl1pPr algn="ctr">
              <a:defRPr sz="800"/>
            </a:lvl1pPr>
          </a:lstStyle>
          <a:p>
            <a:r>
              <a:rPr lang="es-ES" b="1" dirty="0"/>
              <a:t>1</a:t>
            </a:r>
            <a:r>
              <a:rPr lang="es-ES" dirty="0"/>
              <a:t>. Cayuela L, et al. </a:t>
            </a:r>
            <a:r>
              <a:rPr lang="es-ES" dirty="0" err="1"/>
              <a:t>Increasing</a:t>
            </a:r>
            <a:r>
              <a:rPr lang="es-ES" dirty="0"/>
              <a:t> </a:t>
            </a:r>
            <a:r>
              <a:rPr lang="es-ES" dirty="0" err="1"/>
              <a:t>prevalence</a:t>
            </a:r>
            <a:r>
              <a:rPr lang="es-ES" dirty="0"/>
              <a:t> </a:t>
            </a:r>
            <a:r>
              <a:rPr lang="es-ES" dirty="0" err="1"/>
              <a:t>of</a:t>
            </a:r>
            <a:r>
              <a:rPr lang="es-ES" dirty="0"/>
              <a:t> psoriasis in </a:t>
            </a:r>
            <a:r>
              <a:rPr lang="es-ES" dirty="0" err="1"/>
              <a:t>Spain</a:t>
            </a:r>
            <a:r>
              <a:rPr lang="es-ES" dirty="0"/>
              <a:t>: A </a:t>
            </a:r>
            <a:r>
              <a:rPr lang="es-ES" dirty="0" err="1"/>
              <a:t>population-based</a:t>
            </a:r>
            <a:r>
              <a:rPr lang="es-ES" dirty="0"/>
              <a:t> </a:t>
            </a:r>
            <a:r>
              <a:rPr lang="es-ES" dirty="0" err="1"/>
              <a:t>study</a:t>
            </a:r>
            <a:r>
              <a:rPr lang="es-ES" dirty="0"/>
              <a:t> (2018-2022). </a:t>
            </a:r>
            <a:r>
              <a:rPr lang="es-ES" dirty="0" err="1"/>
              <a:t>Med</a:t>
            </a:r>
            <a:r>
              <a:rPr lang="es-ES" dirty="0"/>
              <a:t> Clin (</a:t>
            </a:r>
            <a:r>
              <a:rPr lang="es-ES" dirty="0" err="1"/>
              <a:t>Barc</a:t>
            </a:r>
            <a:r>
              <a:rPr lang="es-ES" dirty="0"/>
              <a:t>). 2025 Feb 14;164(3):117-122. </a:t>
            </a:r>
            <a:r>
              <a:rPr lang="es-ES" dirty="0" err="1"/>
              <a:t>doi</a:t>
            </a:r>
            <a:r>
              <a:rPr lang="es-ES" dirty="0"/>
              <a:t>: 10.1016/j.medcli.2024.08.019. </a:t>
            </a:r>
            <a:r>
              <a:rPr lang="es-ES" dirty="0" err="1"/>
              <a:t>Epub</a:t>
            </a:r>
            <a:r>
              <a:rPr lang="es-ES" dirty="0"/>
              <a:t> 2024 Nov 18. </a:t>
            </a:r>
            <a:r>
              <a:rPr lang="es-ES" b="1" dirty="0"/>
              <a:t>2</a:t>
            </a:r>
            <a:r>
              <a:rPr lang="es-ES" dirty="0"/>
              <a:t>. </a:t>
            </a:r>
            <a:r>
              <a:rPr lang="en-US" dirty="0"/>
              <a:t>Daudén E, et al. Psoriasis Severity, Health-Related Quality of Life, Work Productivity, and Activity Impairments Among Patients With Moderate to Severe Psoriasis Receiving Systemic Treatment: Real-World Data From Clinical Practice in Spain. </a:t>
            </a:r>
            <a:r>
              <a:rPr lang="en-US" dirty="0" err="1"/>
              <a:t>Actas</a:t>
            </a:r>
            <a:r>
              <a:rPr lang="en-US" dirty="0"/>
              <a:t> </a:t>
            </a:r>
            <a:r>
              <a:rPr lang="en-US" dirty="0" err="1"/>
              <a:t>Dermosifiliogr</a:t>
            </a:r>
            <a:r>
              <a:rPr lang="en-US" dirty="0"/>
              <a:t>. 2024 Jan;115(1):1-9. </a:t>
            </a:r>
            <a:r>
              <a:rPr lang="en-US" dirty="0" err="1"/>
              <a:t>doi</a:t>
            </a:r>
            <a:r>
              <a:rPr lang="en-US" dirty="0"/>
              <a:t>: 10.1016/j.ad.2023.07.001. </a:t>
            </a:r>
            <a:r>
              <a:rPr lang="en-US" dirty="0" err="1"/>
              <a:t>Epub</a:t>
            </a:r>
            <a:r>
              <a:rPr lang="en-US" dirty="0"/>
              <a:t> 2023 Jul 8.</a:t>
            </a:r>
          </a:p>
        </p:txBody>
      </p:sp>
      <p:sp>
        <p:nvSpPr>
          <p:cNvPr id="8" name="CuadroTexto 7">
            <a:extLst>
              <a:ext uri="{FF2B5EF4-FFF2-40B4-BE49-F238E27FC236}">
                <a16:creationId xmlns:a16="http://schemas.microsoft.com/office/drawing/2014/main" id="{3ED42CA5-9D46-B2C9-7852-A92B6AD1908D}"/>
              </a:ext>
            </a:extLst>
          </p:cNvPr>
          <p:cNvSpPr txBox="1"/>
          <p:nvPr/>
        </p:nvSpPr>
        <p:spPr>
          <a:xfrm>
            <a:off x="805341" y="5211558"/>
            <a:ext cx="10725625" cy="738664"/>
          </a:xfrm>
          <a:prstGeom prst="rect">
            <a:avLst/>
          </a:prstGeom>
          <a:solidFill>
            <a:schemeClr val="bg1"/>
          </a:solidFill>
        </p:spPr>
        <p:txBody>
          <a:bodyPr wrap="square">
            <a:spAutoFit/>
          </a:bodyPr>
          <a:lstStyle/>
          <a:p>
            <a:pPr algn="ctr"/>
            <a:r>
              <a:rPr lang="es-ES" sz="1400" dirty="0">
                <a:solidFill>
                  <a:schemeClr val="accent1"/>
                </a:solidFill>
              </a:rPr>
              <a:t>La prevalencia estimada de psoriasis en España está entre el 1.9</a:t>
            </a:r>
            <a:r>
              <a:rPr lang="es-ES" sz="1400" baseline="30000" dirty="0">
                <a:solidFill>
                  <a:schemeClr val="accent1"/>
                </a:solidFill>
              </a:rPr>
              <a:t>1 </a:t>
            </a:r>
            <a:r>
              <a:rPr lang="es-ES" sz="1400" dirty="0">
                <a:solidFill>
                  <a:schemeClr val="accent1"/>
                </a:solidFill>
              </a:rPr>
              <a:t>- 2,69</a:t>
            </a:r>
            <a:r>
              <a:rPr lang="es-ES" sz="1400" baseline="30000" dirty="0">
                <a:solidFill>
                  <a:schemeClr val="accent1"/>
                </a:solidFill>
              </a:rPr>
              <a:t>2 </a:t>
            </a:r>
            <a:r>
              <a:rPr lang="es-ES" sz="1400" dirty="0">
                <a:solidFill>
                  <a:schemeClr val="accent1"/>
                </a:solidFill>
              </a:rPr>
              <a:t>% (con un aumento del 43,4% desde el 2018 al 2022</a:t>
            </a:r>
            <a:r>
              <a:rPr lang="es-ES" sz="1400" baseline="30000" dirty="0">
                <a:solidFill>
                  <a:schemeClr val="accent1"/>
                </a:solidFill>
              </a:rPr>
              <a:t>1</a:t>
            </a:r>
            <a:r>
              <a:rPr lang="es-ES" sz="1400" dirty="0">
                <a:solidFill>
                  <a:schemeClr val="accent1"/>
                </a:solidFill>
              </a:rPr>
              <a:t>).</a:t>
            </a:r>
            <a:r>
              <a:rPr lang="es-ES" sz="1400" baseline="30000" dirty="0">
                <a:solidFill>
                  <a:schemeClr val="accent1"/>
                </a:solidFill>
              </a:rPr>
              <a:t>  </a:t>
            </a:r>
          </a:p>
          <a:p>
            <a:pPr algn="ctr"/>
            <a:r>
              <a:rPr lang="es-ES" sz="1400" dirty="0">
                <a:solidFill>
                  <a:schemeClr val="accent1"/>
                </a:solidFill>
              </a:rPr>
              <a:t>La prevalencia aumenta con la edad, alcanzando un pico a los 70-74 años para hombres y 60-64 años para mujeres</a:t>
            </a:r>
            <a:r>
              <a:rPr lang="es-ES" sz="1400" baseline="30000" dirty="0">
                <a:solidFill>
                  <a:schemeClr val="accent1"/>
                </a:solidFill>
              </a:rPr>
              <a:t>1</a:t>
            </a:r>
            <a:r>
              <a:rPr lang="es-ES" sz="1400" dirty="0">
                <a:solidFill>
                  <a:schemeClr val="accent1"/>
                </a:solidFill>
              </a:rPr>
              <a:t>. </a:t>
            </a:r>
          </a:p>
          <a:p>
            <a:pPr algn="ctr"/>
            <a:r>
              <a:rPr lang="es-ES" sz="1400" dirty="0">
                <a:solidFill>
                  <a:schemeClr val="accent1"/>
                </a:solidFill>
              </a:rPr>
              <a:t>Los hombres tienen tasas de prevalencia ligeramente más altas que las mujeres</a:t>
            </a:r>
            <a:r>
              <a:rPr lang="es-ES" sz="1400" baseline="30000" dirty="0">
                <a:solidFill>
                  <a:schemeClr val="accent1"/>
                </a:solidFill>
              </a:rPr>
              <a:t>1</a:t>
            </a:r>
            <a:r>
              <a:rPr lang="es-ES" sz="1400" dirty="0">
                <a:solidFill>
                  <a:schemeClr val="accent1"/>
                </a:solidFill>
              </a:rPr>
              <a:t>.</a:t>
            </a:r>
          </a:p>
        </p:txBody>
      </p:sp>
      <p:sp>
        <p:nvSpPr>
          <p:cNvPr id="10" name="CuadroTexto 9">
            <a:extLst>
              <a:ext uri="{FF2B5EF4-FFF2-40B4-BE49-F238E27FC236}">
                <a16:creationId xmlns:a16="http://schemas.microsoft.com/office/drawing/2014/main" id="{B8D518A2-5D1E-FFB5-DC26-EFC31D72E48B}"/>
              </a:ext>
            </a:extLst>
          </p:cNvPr>
          <p:cNvSpPr txBox="1"/>
          <p:nvPr/>
        </p:nvSpPr>
        <p:spPr>
          <a:xfrm>
            <a:off x="799625" y="1451943"/>
            <a:ext cx="4966447" cy="295644"/>
          </a:xfrm>
          <a:prstGeom prst="rect">
            <a:avLst/>
          </a:prstGeom>
          <a:noFill/>
        </p:spPr>
        <p:txBody>
          <a:bodyPr wrap="square">
            <a:spAutoFit/>
          </a:bodyPr>
          <a:lstStyle/>
          <a:p>
            <a:pPr algn="ctr"/>
            <a:r>
              <a:rPr lang="es-ES" sz="1300" b="1" noProof="0" dirty="0">
                <a:solidFill>
                  <a:schemeClr val="tx1">
                    <a:lumMod val="50000"/>
                  </a:schemeClr>
                </a:solidFill>
              </a:rPr>
              <a:t>Prevalencia de la psoriasis en hombres y mujeres por edad</a:t>
            </a:r>
            <a:r>
              <a:rPr lang="es-ES" sz="1300" b="1" baseline="30000" noProof="0" dirty="0">
                <a:solidFill>
                  <a:schemeClr val="tx1">
                    <a:lumMod val="50000"/>
                  </a:schemeClr>
                </a:solidFill>
              </a:rPr>
              <a:t>1</a:t>
            </a:r>
            <a:r>
              <a:rPr lang="es-ES" sz="1300" b="1" noProof="0" dirty="0">
                <a:solidFill>
                  <a:schemeClr val="tx1">
                    <a:lumMod val="50000"/>
                  </a:schemeClr>
                </a:solidFill>
              </a:rPr>
              <a:t> </a:t>
            </a:r>
          </a:p>
        </p:txBody>
      </p:sp>
      <p:sp>
        <p:nvSpPr>
          <p:cNvPr id="12" name="CuadroTexto 11">
            <a:extLst>
              <a:ext uri="{FF2B5EF4-FFF2-40B4-BE49-F238E27FC236}">
                <a16:creationId xmlns:a16="http://schemas.microsoft.com/office/drawing/2014/main" id="{86314523-C2F6-C9C5-ACD5-363CF3524F31}"/>
              </a:ext>
            </a:extLst>
          </p:cNvPr>
          <p:cNvSpPr txBox="1"/>
          <p:nvPr/>
        </p:nvSpPr>
        <p:spPr>
          <a:xfrm>
            <a:off x="6030451" y="1409611"/>
            <a:ext cx="4966447" cy="492443"/>
          </a:xfrm>
          <a:prstGeom prst="rect">
            <a:avLst/>
          </a:prstGeom>
          <a:noFill/>
        </p:spPr>
        <p:txBody>
          <a:bodyPr wrap="square">
            <a:spAutoFit/>
          </a:bodyPr>
          <a:lstStyle/>
          <a:p>
            <a:pPr algn="ctr"/>
            <a:r>
              <a:rPr lang="es-ES" sz="1300" b="1" noProof="0" dirty="0">
                <a:solidFill>
                  <a:schemeClr val="tx1">
                    <a:lumMod val="50000"/>
                  </a:schemeClr>
                </a:solidFill>
              </a:rPr>
              <a:t>Cambios de la prevalencia de la psoriasis desde el 2018 hasta el 2022 en hombres y mujeres</a:t>
            </a:r>
            <a:r>
              <a:rPr lang="es-ES" sz="1300" b="1" baseline="30000" noProof="0" dirty="0">
                <a:solidFill>
                  <a:schemeClr val="tx1">
                    <a:lumMod val="50000"/>
                  </a:schemeClr>
                </a:solidFill>
              </a:rPr>
              <a:t>1</a:t>
            </a:r>
            <a:r>
              <a:rPr lang="es-ES" sz="1300" b="1" noProof="0" dirty="0">
                <a:solidFill>
                  <a:schemeClr val="tx1">
                    <a:lumMod val="50000"/>
                  </a:schemeClr>
                </a:solidFill>
              </a:rPr>
              <a:t> </a:t>
            </a:r>
          </a:p>
        </p:txBody>
      </p:sp>
      <p:sp>
        <p:nvSpPr>
          <p:cNvPr id="16" name="CuadroTexto 15">
            <a:extLst>
              <a:ext uri="{FF2B5EF4-FFF2-40B4-BE49-F238E27FC236}">
                <a16:creationId xmlns:a16="http://schemas.microsoft.com/office/drawing/2014/main" id="{71303897-F924-88B4-EBF5-0819CC9AA458}"/>
              </a:ext>
            </a:extLst>
          </p:cNvPr>
          <p:cNvSpPr txBox="1"/>
          <p:nvPr/>
        </p:nvSpPr>
        <p:spPr>
          <a:xfrm>
            <a:off x="4287540" y="4625852"/>
            <a:ext cx="1639062" cy="338554"/>
          </a:xfrm>
          <a:prstGeom prst="rect">
            <a:avLst/>
          </a:prstGeom>
          <a:solidFill>
            <a:schemeClr val="bg1"/>
          </a:solidFill>
        </p:spPr>
        <p:txBody>
          <a:bodyPr wrap="square">
            <a:spAutoFit/>
          </a:bodyPr>
          <a:lstStyle>
            <a:defPPr>
              <a:defRPr lang="es-ES"/>
            </a:defPPr>
            <a:lvl1pPr algn="ctr">
              <a:defRPr sz="800"/>
            </a:lvl1pPr>
          </a:lstStyle>
          <a:p>
            <a:r>
              <a:rPr lang="es-ES" dirty="0" err="1"/>
              <a:t>Med</a:t>
            </a:r>
            <a:r>
              <a:rPr lang="es-ES" dirty="0"/>
              <a:t> Clin (</a:t>
            </a:r>
            <a:r>
              <a:rPr lang="es-ES" dirty="0" err="1"/>
              <a:t>Barc</a:t>
            </a:r>
            <a:r>
              <a:rPr lang="es-ES" dirty="0"/>
              <a:t>). 2025 Feb 14;164(3):117-122</a:t>
            </a:r>
          </a:p>
        </p:txBody>
      </p:sp>
      <p:sp>
        <p:nvSpPr>
          <p:cNvPr id="18" name="CuadroTexto 17">
            <a:extLst>
              <a:ext uri="{FF2B5EF4-FFF2-40B4-BE49-F238E27FC236}">
                <a16:creationId xmlns:a16="http://schemas.microsoft.com/office/drawing/2014/main" id="{D3FB2AE3-C13C-AAA8-1C73-3EFEFBAF7554}"/>
              </a:ext>
            </a:extLst>
          </p:cNvPr>
          <p:cNvSpPr txBox="1"/>
          <p:nvPr/>
        </p:nvSpPr>
        <p:spPr>
          <a:xfrm>
            <a:off x="9732955" y="4681919"/>
            <a:ext cx="1321095" cy="338554"/>
          </a:xfrm>
          <a:prstGeom prst="rect">
            <a:avLst/>
          </a:prstGeom>
          <a:solidFill>
            <a:schemeClr val="bg1"/>
          </a:solidFill>
        </p:spPr>
        <p:txBody>
          <a:bodyPr wrap="square">
            <a:spAutoFit/>
          </a:bodyPr>
          <a:lstStyle>
            <a:defPPr>
              <a:defRPr lang="es-ES"/>
            </a:defPPr>
            <a:lvl1pPr algn="ctr">
              <a:defRPr sz="800"/>
            </a:lvl1pPr>
          </a:lstStyle>
          <a:p>
            <a:r>
              <a:rPr lang="es-ES" dirty="0"/>
              <a:t>Actas </a:t>
            </a:r>
            <a:r>
              <a:rPr lang="es-ES" dirty="0" err="1"/>
              <a:t>Dermosifiliogr</a:t>
            </a:r>
            <a:r>
              <a:rPr lang="es-ES" dirty="0"/>
              <a:t>. 2024 Jan;115(1):1-9</a:t>
            </a:r>
          </a:p>
        </p:txBody>
      </p:sp>
      <p:sp>
        <p:nvSpPr>
          <p:cNvPr id="3" name="CuadroTexto 2">
            <a:extLst>
              <a:ext uri="{FF2B5EF4-FFF2-40B4-BE49-F238E27FC236}">
                <a16:creationId xmlns:a16="http://schemas.microsoft.com/office/drawing/2014/main" id="{4EF29C8D-F7E5-2BF8-D3CD-7CCAECC3D7F2}"/>
              </a:ext>
            </a:extLst>
          </p:cNvPr>
          <p:cNvSpPr txBox="1"/>
          <p:nvPr/>
        </p:nvSpPr>
        <p:spPr>
          <a:xfrm rot="16200000">
            <a:off x="11008698" y="3566837"/>
            <a:ext cx="1841500" cy="276999"/>
          </a:xfrm>
          <a:prstGeom prst="rect">
            <a:avLst/>
          </a:prstGeom>
          <a:noFill/>
        </p:spPr>
        <p:txBody>
          <a:bodyPr wrap="square">
            <a:spAutoFit/>
          </a:bodyPr>
          <a:lstStyle/>
          <a:p>
            <a:pPr algn="ctr"/>
            <a:r>
              <a:rPr lang="es-ES" sz="1200" b="0" i="0" dirty="0">
                <a:solidFill>
                  <a:schemeClr val="tx1">
                    <a:lumMod val="20000"/>
                    <a:lumOff val="80000"/>
                  </a:schemeClr>
                </a:solidFill>
                <a:effectLst/>
                <a:latin typeface="Arial" panose="020B0604020202020204" pitchFamily="34" charset="0"/>
              </a:rPr>
              <a:t>MA-ES-CRAT-2500006</a:t>
            </a:r>
            <a:endParaRPr lang="es-ES" sz="1200" dirty="0">
              <a:solidFill>
                <a:schemeClr val="tx1">
                  <a:lumMod val="20000"/>
                  <a:lumOff val="80000"/>
                </a:schemeClr>
              </a:solidFill>
            </a:endParaRPr>
          </a:p>
        </p:txBody>
      </p:sp>
    </p:spTree>
    <p:extLst>
      <p:ext uri="{BB962C8B-B14F-4D97-AF65-F5344CB8AC3E}">
        <p14:creationId xmlns:p14="http://schemas.microsoft.com/office/powerpoint/2010/main" val="360252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0A33E9D-B8C7-C20E-C4B1-95F15A567411}"/>
              </a:ext>
            </a:extLst>
          </p:cNvPr>
          <p:cNvPicPr>
            <a:picLocks noChangeAspect="1"/>
          </p:cNvPicPr>
          <p:nvPr/>
        </p:nvPicPr>
        <p:blipFill>
          <a:blip r:embed="rId2"/>
          <a:stretch>
            <a:fillRect/>
          </a:stretch>
        </p:blipFill>
        <p:spPr>
          <a:xfrm>
            <a:off x="1575620" y="1818279"/>
            <a:ext cx="4370370" cy="3202092"/>
          </a:xfrm>
          <a:prstGeom prst="rect">
            <a:avLst/>
          </a:prstGeom>
        </p:spPr>
      </p:pic>
      <p:sp>
        <p:nvSpPr>
          <p:cNvPr id="7" name="CuadroTexto 6">
            <a:extLst>
              <a:ext uri="{FF2B5EF4-FFF2-40B4-BE49-F238E27FC236}">
                <a16:creationId xmlns:a16="http://schemas.microsoft.com/office/drawing/2014/main" id="{169F1E95-9CA8-827C-2271-F00A328C5A2B}"/>
              </a:ext>
            </a:extLst>
          </p:cNvPr>
          <p:cNvSpPr txBox="1"/>
          <p:nvPr/>
        </p:nvSpPr>
        <p:spPr>
          <a:xfrm>
            <a:off x="2861186" y="6246413"/>
            <a:ext cx="7226710" cy="369332"/>
          </a:xfrm>
          <a:prstGeom prst="rect">
            <a:avLst/>
          </a:prstGeom>
          <a:solidFill>
            <a:schemeClr val="bg1"/>
          </a:solidFill>
        </p:spPr>
        <p:txBody>
          <a:bodyPr wrap="square">
            <a:spAutoFit/>
          </a:bodyPr>
          <a:lstStyle>
            <a:defPPr>
              <a:defRPr lang="es-ES"/>
            </a:defPPr>
            <a:lvl1pPr algn="ctr">
              <a:defRPr sz="900"/>
            </a:lvl1pPr>
          </a:lstStyle>
          <a:p>
            <a:r>
              <a:rPr lang="es-ES" dirty="0"/>
              <a:t>1. </a:t>
            </a:r>
            <a:r>
              <a:rPr lang="es-ES" dirty="0" err="1"/>
              <a:t>Svedbom</a:t>
            </a:r>
            <a:r>
              <a:rPr lang="es-ES" dirty="0"/>
              <a:t> A, et al. Skin </a:t>
            </a:r>
            <a:r>
              <a:rPr lang="es-ES" dirty="0" err="1"/>
              <a:t>Inflammation</a:t>
            </a:r>
            <a:r>
              <a:rPr lang="es-ES" dirty="0"/>
              <a:t>, </a:t>
            </a:r>
            <a:r>
              <a:rPr lang="es-ES" dirty="0" err="1"/>
              <a:t>Systemic</a:t>
            </a:r>
            <a:r>
              <a:rPr lang="es-ES" dirty="0"/>
              <a:t> </a:t>
            </a:r>
            <a:r>
              <a:rPr lang="es-ES" dirty="0" err="1"/>
              <a:t>Inflammation</a:t>
            </a:r>
            <a:r>
              <a:rPr lang="es-ES" dirty="0"/>
              <a:t>, and Cardiovascular </a:t>
            </a:r>
            <a:r>
              <a:rPr lang="es-ES" dirty="0" err="1"/>
              <a:t>Disease</a:t>
            </a:r>
            <a:r>
              <a:rPr lang="es-ES" dirty="0"/>
              <a:t> in Psoriasis. JAMA </a:t>
            </a:r>
            <a:r>
              <a:rPr lang="es-ES" dirty="0" err="1"/>
              <a:t>Dermatol</a:t>
            </a:r>
            <a:r>
              <a:rPr lang="es-ES" dirty="0"/>
              <a:t>. 2025 Jan 1;161(1):81-86. </a:t>
            </a:r>
            <a:r>
              <a:rPr lang="es-ES" dirty="0" err="1"/>
              <a:t>doi</a:t>
            </a:r>
            <a:r>
              <a:rPr lang="es-ES" dirty="0"/>
              <a:t>: 10.1001/jamadermatol.2024.4433. </a:t>
            </a:r>
          </a:p>
        </p:txBody>
      </p:sp>
      <p:sp>
        <p:nvSpPr>
          <p:cNvPr id="11" name="CuadroTexto 10">
            <a:extLst>
              <a:ext uri="{FF2B5EF4-FFF2-40B4-BE49-F238E27FC236}">
                <a16:creationId xmlns:a16="http://schemas.microsoft.com/office/drawing/2014/main" id="{93FC3FD1-C0A5-8759-89EF-EEFBC0846663}"/>
              </a:ext>
            </a:extLst>
          </p:cNvPr>
          <p:cNvSpPr txBox="1"/>
          <p:nvPr/>
        </p:nvSpPr>
        <p:spPr>
          <a:xfrm>
            <a:off x="1575620" y="5309780"/>
            <a:ext cx="4520380" cy="738664"/>
          </a:xfrm>
          <a:prstGeom prst="rect">
            <a:avLst/>
          </a:prstGeom>
          <a:solidFill>
            <a:schemeClr val="bg1"/>
          </a:solidFill>
        </p:spPr>
        <p:txBody>
          <a:bodyPr wrap="square">
            <a:spAutoFit/>
          </a:bodyPr>
          <a:lstStyle/>
          <a:p>
            <a:pPr algn="just"/>
            <a:r>
              <a:rPr lang="es-ES" sz="1400" noProof="0" dirty="0">
                <a:solidFill>
                  <a:schemeClr val="accent1"/>
                </a:solidFill>
              </a:rPr>
              <a:t>En pacientes con psoriasis, la incidencia de eventos cardiovasculares aumenta a medida que aumenta la inflamación sistémica</a:t>
            </a:r>
            <a:r>
              <a:rPr lang="es-ES" sz="1400" baseline="30000" noProof="0" dirty="0">
                <a:solidFill>
                  <a:schemeClr val="accent1"/>
                </a:solidFill>
              </a:rPr>
              <a:t>1</a:t>
            </a:r>
            <a:r>
              <a:rPr lang="es-ES" sz="1400" noProof="0" dirty="0">
                <a:solidFill>
                  <a:schemeClr val="accent1"/>
                </a:solidFill>
              </a:rPr>
              <a:t>.</a:t>
            </a:r>
          </a:p>
        </p:txBody>
      </p:sp>
      <p:pic>
        <p:nvPicPr>
          <p:cNvPr id="13" name="Imagen 12">
            <a:extLst>
              <a:ext uri="{FF2B5EF4-FFF2-40B4-BE49-F238E27FC236}">
                <a16:creationId xmlns:a16="http://schemas.microsoft.com/office/drawing/2014/main" id="{97D2DB35-3256-82A8-C68D-80E2D93B33E7}"/>
              </a:ext>
            </a:extLst>
          </p:cNvPr>
          <p:cNvPicPr>
            <a:picLocks noChangeAspect="1"/>
          </p:cNvPicPr>
          <p:nvPr/>
        </p:nvPicPr>
        <p:blipFill>
          <a:blip r:embed="rId3"/>
          <a:stretch>
            <a:fillRect/>
          </a:stretch>
        </p:blipFill>
        <p:spPr>
          <a:xfrm>
            <a:off x="6295788" y="1797414"/>
            <a:ext cx="4370370" cy="3243822"/>
          </a:xfrm>
          <a:prstGeom prst="rect">
            <a:avLst/>
          </a:prstGeom>
        </p:spPr>
      </p:pic>
      <p:sp>
        <p:nvSpPr>
          <p:cNvPr id="15" name="CuadroTexto 14">
            <a:extLst>
              <a:ext uri="{FF2B5EF4-FFF2-40B4-BE49-F238E27FC236}">
                <a16:creationId xmlns:a16="http://schemas.microsoft.com/office/drawing/2014/main" id="{EE8092AB-D7C2-12D9-C4C4-1E0FC37D7CD8}"/>
              </a:ext>
            </a:extLst>
          </p:cNvPr>
          <p:cNvSpPr txBox="1"/>
          <p:nvPr/>
        </p:nvSpPr>
        <p:spPr>
          <a:xfrm>
            <a:off x="6548283" y="5309780"/>
            <a:ext cx="4291782" cy="738664"/>
          </a:xfrm>
          <a:prstGeom prst="rect">
            <a:avLst/>
          </a:prstGeom>
          <a:solidFill>
            <a:schemeClr val="bg1"/>
          </a:solidFill>
        </p:spPr>
        <p:txBody>
          <a:bodyPr wrap="square">
            <a:spAutoFit/>
          </a:bodyPr>
          <a:lstStyle>
            <a:defPPr>
              <a:defRPr lang="es-ES"/>
            </a:defPPr>
            <a:lvl1pPr>
              <a:defRPr>
                <a:solidFill>
                  <a:schemeClr val="accent1"/>
                </a:solidFill>
              </a:defRPr>
            </a:lvl1pPr>
          </a:lstStyle>
          <a:p>
            <a:pPr algn="just"/>
            <a:r>
              <a:rPr lang="es-ES" sz="1400" noProof="0" dirty="0"/>
              <a:t>Además, la incidencia acumulativa de eventos cardiovasculares está directamente asociada con la severidad de la psoriasis</a:t>
            </a:r>
            <a:r>
              <a:rPr lang="es-ES" sz="1400" baseline="30000" noProof="0" dirty="0"/>
              <a:t>1</a:t>
            </a:r>
            <a:r>
              <a:rPr lang="es-ES" sz="1400" noProof="0" dirty="0"/>
              <a:t>.</a:t>
            </a:r>
          </a:p>
        </p:txBody>
      </p:sp>
      <p:sp>
        <p:nvSpPr>
          <p:cNvPr id="2" name="Título 3">
            <a:extLst>
              <a:ext uri="{FF2B5EF4-FFF2-40B4-BE49-F238E27FC236}">
                <a16:creationId xmlns:a16="http://schemas.microsoft.com/office/drawing/2014/main" id="{E79A2587-879C-E2D4-0379-4BDFA8E70DDF}"/>
              </a:ext>
            </a:extLst>
          </p:cNvPr>
          <p:cNvSpPr>
            <a:spLocks noGrp="1"/>
          </p:cNvSpPr>
          <p:nvPr>
            <p:ph type="title"/>
          </p:nvPr>
        </p:nvSpPr>
        <p:spPr>
          <a:xfrm>
            <a:off x="828670" y="242255"/>
            <a:ext cx="10682445" cy="865821"/>
          </a:xfrm>
        </p:spPr>
        <p:txBody>
          <a:bodyPr>
            <a:normAutofit fontScale="90000"/>
          </a:bodyPr>
          <a:lstStyle/>
          <a:p>
            <a:r>
              <a:rPr lang="es-ES_tradnl" dirty="0">
                <a:solidFill>
                  <a:schemeClr val="accent1"/>
                </a:solidFill>
              </a:rPr>
              <a:t>La psoriasis aumenta el riesgo de enfermedades cardiovasculares</a:t>
            </a:r>
            <a:endParaRPr lang="es-ES" dirty="0"/>
          </a:p>
        </p:txBody>
      </p:sp>
      <p:sp>
        <p:nvSpPr>
          <p:cNvPr id="3" name="CuadroTexto 2">
            <a:extLst>
              <a:ext uri="{FF2B5EF4-FFF2-40B4-BE49-F238E27FC236}">
                <a16:creationId xmlns:a16="http://schemas.microsoft.com/office/drawing/2014/main" id="{75BBC1EB-5309-647E-5346-C552B3DF4A23}"/>
              </a:ext>
            </a:extLst>
          </p:cNvPr>
          <p:cNvSpPr txBox="1"/>
          <p:nvPr/>
        </p:nvSpPr>
        <p:spPr>
          <a:xfrm>
            <a:off x="1726790" y="1297822"/>
            <a:ext cx="8738420" cy="338554"/>
          </a:xfrm>
          <a:prstGeom prst="rect">
            <a:avLst/>
          </a:prstGeom>
          <a:noFill/>
        </p:spPr>
        <p:txBody>
          <a:bodyPr wrap="square">
            <a:spAutoFit/>
          </a:bodyPr>
          <a:lstStyle>
            <a:defPPr>
              <a:defRPr lang="es-ES"/>
            </a:defPPr>
            <a:lvl1pPr>
              <a:defRPr sz="1400">
                <a:solidFill>
                  <a:schemeClr val="accent1"/>
                </a:solidFill>
              </a:defRPr>
            </a:lvl1pPr>
          </a:lstStyle>
          <a:p>
            <a:pPr algn="ctr"/>
            <a:r>
              <a:rPr lang="es-ES" sz="1600" dirty="0"/>
              <a:t>La psoriasis aumenta significativamente el riesgo cardiovascular del paciente</a:t>
            </a:r>
            <a:r>
              <a:rPr lang="es-ES" sz="1600" baseline="30000" dirty="0"/>
              <a:t>1</a:t>
            </a:r>
            <a:r>
              <a:rPr lang="es-ES" sz="1600" dirty="0"/>
              <a:t>.</a:t>
            </a:r>
          </a:p>
        </p:txBody>
      </p:sp>
      <p:sp>
        <p:nvSpPr>
          <p:cNvPr id="6" name="CuadroTexto 5">
            <a:extLst>
              <a:ext uri="{FF2B5EF4-FFF2-40B4-BE49-F238E27FC236}">
                <a16:creationId xmlns:a16="http://schemas.microsoft.com/office/drawing/2014/main" id="{08A0F790-87C5-2DCB-30F6-F77D496A82C5}"/>
              </a:ext>
            </a:extLst>
          </p:cNvPr>
          <p:cNvSpPr txBox="1"/>
          <p:nvPr/>
        </p:nvSpPr>
        <p:spPr>
          <a:xfrm>
            <a:off x="2738974" y="4969452"/>
            <a:ext cx="2132838" cy="215444"/>
          </a:xfrm>
          <a:prstGeom prst="rect">
            <a:avLst/>
          </a:prstGeom>
          <a:noFill/>
        </p:spPr>
        <p:txBody>
          <a:bodyPr wrap="square">
            <a:spAutoFit/>
          </a:bodyPr>
          <a:lstStyle/>
          <a:p>
            <a:r>
              <a:rPr lang="es-ES" sz="800" dirty="0"/>
              <a:t>JAMA </a:t>
            </a:r>
            <a:r>
              <a:rPr lang="es-ES" sz="800" dirty="0" err="1"/>
              <a:t>Dermatol</a:t>
            </a:r>
            <a:r>
              <a:rPr lang="es-ES" sz="800" dirty="0"/>
              <a:t>. 2025 Jan 1;161(1):81-86.</a:t>
            </a:r>
          </a:p>
        </p:txBody>
      </p:sp>
      <p:sp>
        <p:nvSpPr>
          <p:cNvPr id="8" name="CuadroTexto 7">
            <a:extLst>
              <a:ext uri="{FF2B5EF4-FFF2-40B4-BE49-F238E27FC236}">
                <a16:creationId xmlns:a16="http://schemas.microsoft.com/office/drawing/2014/main" id="{230C36C0-DDEE-2091-5711-D5C53F5D9418}"/>
              </a:ext>
            </a:extLst>
          </p:cNvPr>
          <p:cNvSpPr txBox="1"/>
          <p:nvPr/>
        </p:nvSpPr>
        <p:spPr>
          <a:xfrm>
            <a:off x="7710262" y="4979885"/>
            <a:ext cx="2132838" cy="215444"/>
          </a:xfrm>
          <a:prstGeom prst="rect">
            <a:avLst/>
          </a:prstGeom>
          <a:noFill/>
        </p:spPr>
        <p:txBody>
          <a:bodyPr wrap="square">
            <a:spAutoFit/>
          </a:bodyPr>
          <a:lstStyle/>
          <a:p>
            <a:r>
              <a:rPr lang="es-ES" sz="800" dirty="0"/>
              <a:t>JAMA </a:t>
            </a:r>
            <a:r>
              <a:rPr lang="es-ES" sz="800" dirty="0" err="1"/>
              <a:t>Dermatol</a:t>
            </a:r>
            <a:r>
              <a:rPr lang="es-ES" sz="800" dirty="0"/>
              <a:t>. 2025 Jan 1;161(1):81-86.</a:t>
            </a:r>
          </a:p>
        </p:txBody>
      </p:sp>
      <p:sp>
        <p:nvSpPr>
          <p:cNvPr id="4" name="CuadroTexto 3">
            <a:extLst>
              <a:ext uri="{FF2B5EF4-FFF2-40B4-BE49-F238E27FC236}">
                <a16:creationId xmlns:a16="http://schemas.microsoft.com/office/drawing/2014/main" id="{C04F9DA7-458E-6A4D-78F7-9DF288BCE0E1}"/>
              </a:ext>
            </a:extLst>
          </p:cNvPr>
          <p:cNvSpPr txBox="1"/>
          <p:nvPr/>
        </p:nvSpPr>
        <p:spPr>
          <a:xfrm rot="16200000">
            <a:off x="11008698" y="3566837"/>
            <a:ext cx="1841500" cy="276999"/>
          </a:xfrm>
          <a:prstGeom prst="rect">
            <a:avLst/>
          </a:prstGeom>
          <a:noFill/>
        </p:spPr>
        <p:txBody>
          <a:bodyPr wrap="square">
            <a:spAutoFit/>
          </a:bodyPr>
          <a:lstStyle/>
          <a:p>
            <a:pPr algn="ctr"/>
            <a:r>
              <a:rPr lang="es-ES" sz="1200" b="0" i="0" dirty="0">
                <a:solidFill>
                  <a:schemeClr val="tx1">
                    <a:lumMod val="20000"/>
                    <a:lumOff val="80000"/>
                  </a:schemeClr>
                </a:solidFill>
                <a:effectLst/>
                <a:latin typeface="Arial" panose="020B0604020202020204" pitchFamily="34" charset="0"/>
              </a:rPr>
              <a:t>MA-ES-CRAT-2500006</a:t>
            </a:r>
            <a:endParaRPr lang="es-ES" sz="1200" dirty="0">
              <a:solidFill>
                <a:schemeClr val="tx1">
                  <a:lumMod val="20000"/>
                  <a:lumOff val="80000"/>
                </a:schemeClr>
              </a:solidFill>
            </a:endParaRPr>
          </a:p>
        </p:txBody>
      </p:sp>
    </p:spTree>
    <p:extLst>
      <p:ext uri="{BB962C8B-B14F-4D97-AF65-F5344CB8AC3E}">
        <p14:creationId xmlns:p14="http://schemas.microsoft.com/office/powerpoint/2010/main" val="8584589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0CmVjdrrSGu2ERapmnkXf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0CmVjdrrSGu2ERapmnkXf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0CmVjdrrSGu2ERapmnkXfQ"/>
</p:tagLst>
</file>

<file path=ppt/theme/theme1.xml><?xml version="1.0" encoding="utf-8"?>
<a:theme xmlns:a="http://schemas.openxmlformats.org/drawingml/2006/main" name="Tema1">
  <a:themeElements>
    <a:clrScheme name="ALM_AW_PPT COLORS">
      <a:dk1>
        <a:srgbClr val="6F6F6F"/>
      </a:dk1>
      <a:lt1>
        <a:srgbClr val="FFFFFF"/>
      </a:lt1>
      <a:dk2>
        <a:srgbClr val="FFFFFF"/>
      </a:dk2>
      <a:lt2>
        <a:srgbClr val="FFFFFF"/>
      </a:lt2>
      <a:accent1>
        <a:srgbClr val="002855"/>
      </a:accent1>
      <a:accent2>
        <a:srgbClr val="00F0BE"/>
      </a:accent2>
      <a:accent3>
        <a:srgbClr val="00596E"/>
      </a:accent3>
      <a:accent4>
        <a:srgbClr val="008C93"/>
      </a:accent4>
      <a:accent5>
        <a:srgbClr val="00BEA0"/>
      </a:accent5>
      <a:accent6>
        <a:srgbClr val="8700D3"/>
      </a:accent6>
      <a:hlink>
        <a:srgbClr val="8700D3"/>
      </a:hlink>
      <a:folHlink>
        <a:srgbClr val="8700D3"/>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4619596D-86AE-4C4A-956C-F8F3849881EF}" vid="{52E38F20-82B1-4119-95CF-72A403C84815}"/>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63416f03-a8ab-4d83-bbbb-acc100651cf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E4F152F5A6A4643A2C50B67B6208B3F" ma:contentTypeVersion="14" ma:contentTypeDescription="Create a new document." ma:contentTypeScope="" ma:versionID="30b5b51b675b46d31af26972d8c2c11d">
  <xsd:schema xmlns:xsd="http://www.w3.org/2001/XMLSchema" xmlns:xs="http://www.w3.org/2001/XMLSchema" xmlns:p="http://schemas.microsoft.com/office/2006/metadata/properties" xmlns:ns3="63416f03-a8ab-4d83-bbbb-acc100651cfc" xmlns:ns4="ae3fc097-e688-43a5-8c01-fb02bef85f7f" targetNamespace="http://schemas.microsoft.com/office/2006/metadata/properties" ma:root="true" ma:fieldsID="6b0a9e43805fcea6319ab684e5b68189" ns3:_="" ns4:_="">
    <xsd:import namespace="63416f03-a8ab-4d83-bbbb-acc100651cfc"/>
    <xsd:import namespace="ae3fc097-e688-43a5-8c01-fb02bef85f7f"/>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element ref="ns3:_activity" minOccurs="0"/>
                <xsd:element ref="ns4:SharedWithUsers" minOccurs="0"/>
                <xsd:element ref="ns4:SharedWithDetails" minOccurs="0"/>
                <xsd:element ref="ns4:SharingHintHash" minOccurs="0"/>
                <xsd:element ref="ns3:MediaServiceDateTaken" minOccurs="0"/>
                <xsd:element ref="ns3:MediaServiceSystemTags" minOccurs="0"/>
                <xsd:element ref="ns3:MediaServiceOCR"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416f03-a8ab-4d83-bbbb-acc100651c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_activity" ma:index="12" nillable="true" ma:displayName="_activity" ma:hidden="true" ma:internalName="_activity">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e3fc097-e688-43a5-8c01-fb02bef85f7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ACCFE0-E6F6-467D-834C-72C5F8E49923}">
  <ds:schemaRefs>
    <ds:schemaRef ds:uri="http://schemas.microsoft.com/sharepoint/v3/contenttype/forms"/>
  </ds:schemaRefs>
</ds:datastoreItem>
</file>

<file path=customXml/itemProps2.xml><?xml version="1.0" encoding="utf-8"?>
<ds:datastoreItem xmlns:ds="http://schemas.openxmlformats.org/officeDocument/2006/customXml" ds:itemID="{1472C4C3-6DCD-45AE-AEB4-3F49EA0A2E81}">
  <ds:schemaRefs>
    <ds:schemaRef ds:uri="http://purl.org/dc/terms/"/>
    <ds:schemaRef ds:uri="http://schemas.microsoft.com/office/infopath/2007/PartnerControls"/>
    <ds:schemaRef ds:uri="http://purl.org/dc/elements/1.1/"/>
    <ds:schemaRef ds:uri="http://schemas.microsoft.com/office/2006/documentManagement/types"/>
    <ds:schemaRef ds:uri="http://schemas.openxmlformats.org/package/2006/metadata/core-properties"/>
    <ds:schemaRef ds:uri="ae3fc097-e688-43a5-8c01-fb02bef85f7f"/>
    <ds:schemaRef ds:uri="http://purl.org/dc/dcmitype/"/>
    <ds:schemaRef ds:uri="63416f03-a8ab-4d83-bbbb-acc100651cfc"/>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381BF075-79DB-4200-A66C-D502CC49F3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416f03-a8ab-4d83-bbbb-acc100651cfc"/>
    <ds:schemaRef ds:uri="ae3fc097-e688-43a5-8c01-fb02bef85f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7225</Words>
  <Application>Microsoft Office PowerPoint</Application>
  <PresentationFormat>Panorámica</PresentationFormat>
  <Paragraphs>444</Paragraphs>
  <Slides>48</Slides>
  <Notes>4</Notes>
  <HiddenSlides>0</HiddenSlides>
  <MMClips>0</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1</vt:i4>
      </vt:variant>
      <vt:variant>
        <vt:lpstr>Títulos de diapositiva</vt:lpstr>
      </vt:variant>
      <vt:variant>
        <vt:i4>48</vt:i4>
      </vt:variant>
    </vt:vector>
  </HeadingPairs>
  <TitlesOfParts>
    <vt:vector size="55" baseType="lpstr">
      <vt:lpstr>Aptos</vt:lpstr>
      <vt:lpstr>Arial</vt:lpstr>
      <vt:lpstr>Calibri</vt:lpstr>
      <vt:lpstr>Roboto</vt:lpstr>
      <vt:lpstr>Wingdings</vt:lpstr>
      <vt:lpstr>Tema1</vt:lpstr>
      <vt:lpstr>think-cell Slide</vt:lpstr>
      <vt:lpstr>Presentación de PowerPoint</vt:lpstr>
      <vt:lpstr>Declaración de conflicto de interés:</vt:lpstr>
      <vt:lpstr>Presentación de PowerPoint</vt:lpstr>
      <vt:lpstr>Índice</vt:lpstr>
      <vt:lpstr>¿Qué es la psoriasis?</vt:lpstr>
      <vt:lpstr>¿Qué es la psoriasis?</vt:lpstr>
      <vt:lpstr>Importancia del diagnóstico precoz sobre la calidad de vida de los pacientes con psoriasis</vt:lpstr>
      <vt:lpstr>Prevalencia de la psoriasis en España</vt:lpstr>
      <vt:lpstr>La psoriasis aumenta el riesgo de enfermedades cardiovasculares</vt:lpstr>
      <vt:lpstr>La psoriasis aumenta el riesgo de enfermedades cardiovasculares</vt:lpstr>
      <vt:lpstr>La psoriasis aumenta el riesgo de enfermedades cardiovasculares</vt:lpstr>
      <vt:lpstr>La psoriasis está asociada a la arteriosclerosis subclínica</vt:lpstr>
      <vt:lpstr>La psoriasis está asociada a un aumento en la puntuación de la prueba del calcio coronario</vt:lpstr>
      <vt:lpstr>La psoriasis está asociada a un aumento en la puntuación de la prueba del calcio coronario</vt:lpstr>
      <vt:lpstr>Mecanismos y comorbilidades que aumentan el riesgo cardiovascular en la psoriasis</vt:lpstr>
      <vt:lpstr>Mecanismos y comorbilidades que aumentan el riesgo cardiovascular en la psoriasis</vt:lpstr>
      <vt:lpstr>Mecanismos que aumentan el riesgo cardiovascular en psoriasis</vt:lpstr>
      <vt:lpstr>Mecanismos que aumentan el riesgo cardiovascular en psoriasis</vt:lpstr>
      <vt:lpstr>Mecanismos que aumentan el riesgo cardiovascular en psoriasis</vt:lpstr>
      <vt:lpstr>Mecanismos que aumentan el riesgo cardiovascular en psoriasis</vt:lpstr>
      <vt:lpstr>Mecanismos que aumentan el riesgo cardiovascular en psoriasis</vt:lpstr>
      <vt:lpstr>Mecanismos que aumentan el riesgo cardiovascular en psoriasis</vt:lpstr>
      <vt:lpstr>Presentación de PowerPoint</vt:lpstr>
      <vt:lpstr>Presentación de PowerPoint</vt:lpstr>
      <vt:lpstr>Presentación de PowerPoint</vt:lpstr>
      <vt:lpstr>Presentación de PowerPoint</vt:lpstr>
      <vt:lpstr>Presentación de PowerPoint</vt:lpstr>
      <vt:lpstr>Presentación de PowerPoint</vt:lpstr>
      <vt:lpstr>Resumen de la relación entre la psoriasis y la enfermedad cardiovascular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La escala SCORE-2 infraestima el riesgo real de Pablo</vt:lpstr>
      <vt:lpstr>Actitud terapéutica instaurada para Pablo </vt:lpstr>
      <vt:lpstr>Justificación para el uso de la crema PAD de CAL/BDP</vt:lpstr>
      <vt:lpstr>Justificación para el uso de la crema PAD de CAL/BDP</vt:lpstr>
      <vt:lpstr>Justificación para el uso de la crema PAD de CAL/BDP</vt:lpstr>
      <vt:lpstr>Justificación para el uso de la crema PAD de CAL/BDP</vt:lpstr>
      <vt:lpstr>Justificación para el uso de la crema PAD de CAL/BDP</vt:lpstr>
      <vt:lpstr>Justificación para el uso de la crema PAD de CAL/BDP</vt:lpstr>
      <vt:lpstr>Justificación para el uso de la rosuvastatina</vt:lpstr>
      <vt:lpstr>Presentación de PowerPoint</vt:lpstr>
      <vt:lpstr>Presentación de PowerPoint</vt:lpstr>
      <vt:lpstr>Presentación de PowerPoint</vt:lpstr>
    </vt:vector>
  </TitlesOfParts>
  <Company>Almirall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Macarena Fernandez-Andrade Marin</dc:creator>
  <cp:lastModifiedBy>Diana Bou Teen</cp:lastModifiedBy>
  <cp:revision>207</cp:revision>
  <dcterms:created xsi:type="dcterms:W3CDTF">2024-11-05T13:29:37Z</dcterms:created>
  <dcterms:modified xsi:type="dcterms:W3CDTF">2025-09-22T10:07:20Z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0x0101004E4F152F5A6A4643A2C50B67B6208B3F</vt:lpwstr>
  </property>
  <property fmtid="{D5CDD505-2E9C-101B-9397-08002B2CF9AE}" pid="3" name="MSIP_Label_6b6e20c6-cf94-42a2-9862-6e25337ae690_Enabled">
    <vt:lpwstr>true</vt:lpwstr>
  </property>
  <property fmtid="{D5CDD505-2E9C-101B-9397-08002B2CF9AE}" pid="4" name="MSIP_Label_6b6e20c6-cf94-42a2-9862-6e25337ae690_SetDate">
    <vt:lpwstr>2025-08-19T09:47:28Z</vt:lpwstr>
  </property>
  <property fmtid="{D5CDD505-2E9C-101B-9397-08002B2CF9AE}" pid="5" name="MSIP_Label_6b6e20c6-cf94-42a2-9862-6e25337ae690_Method">
    <vt:lpwstr>Privileged</vt:lpwstr>
  </property>
  <property fmtid="{D5CDD505-2E9C-101B-9397-08002B2CF9AE}" pid="6" name="MSIP_Label_6b6e20c6-cf94-42a2-9862-6e25337ae690_Name">
    <vt:lpwstr>Public</vt:lpwstr>
  </property>
  <property fmtid="{D5CDD505-2E9C-101B-9397-08002B2CF9AE}" pid="7" name="MSIP_Label_6b6e20c6-cf94-42a2-9862-6e25337ae690_SiteId">
    <vt:lpwstr>342ace0e-1054-45ce-9b30-900fc0440b9d</vt:lpwstr>
  </property>
  <property fmtid="{D5CDD505-2E9C-101B-9397-08002B2CF9AE}" pid="8" name="MSIP_Label_6b6e20c6-cf94-42a2-9862-6e25337ae690_ActionId">
    <vt:lpwstr>735d4338-5ef2-40c2-8967-04ed3236863e</vt:lpwstr>
  </property>
  <property fmtid="{D5CDD505-2E9C-101B-9397-08002B2CF9AE}" pid="9" name="MSIP_Label_6b6e20c6-cf94-42a2-9862-6e25337ae690_ContentBits">
    <vt:lpwstr>0</vt:lpwstr>
  </property>
  <property fmtid="{D5CDD505-2E9C-101B-9397-08002B2CF9AE}" pid="10" name="MSIP_Label_6b6e20c6-cf94-42a2-9862-6e25337ae690_Tag">
    <vt:lpwstr>10, 0, 1, 1</vt:lpwstr>
  </property>
</Properties>
</file>