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heme/themeOverride2.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ppt/changesInfos/changesInfo1.xml" ContentType="application/vnd.ms-powerpoint.changesinfo+xml"/>
  <Override PartName="/ppt/revisionInfo.xml" ContentType="application/vnd.ms-powerpoint.revisioninfo+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60" r:id="rId4"/>
    <p:sldMasterId id="2147483676" r:id="rId5"/>
  </p:sldMasterIdLst>
  <p:notesMasterIdLst>
    <p:notesMasterId r:id="rId55"/>
  </p:notesMasterIdLst>
  <p:sldIdLst>
    <p:sldId id="313" r:id="rId6"/>
    <p:sldId id="331" r:id="rId7"/>
    <p:sldId id="261" r:id="rId8"/>
    <p:sldId id="258" r:id="rId9"/>
    <p:sldId id="311" r:id="rId10"/>
    <p:sldId id="273" r:id="rId11"/>
    <p:sldId id="332" r:id="rId12"/>
    <p:sldId id="264" r:id="rId13"/>
    <p:sldId id="259" r:id="rId14"/>
    <p:sldId id="315" r:id="rId15"/>
    <p:sldId id="294" r:id="rId16"/>
    <p:sldId id="262" r:id="rId17"/>
    <p:sldId id="333" r:id="rId18"/>
    <p:sldId id="267" r:id="rId19"/>
    <p:sldId id="298" r:id="rId20"/>
    <p:sldId id="320" r:id="rId21"/>
    <p:sldId id="322" r:id="rId22"/>
    <p:sldId id="323" r:id="rId23"/>
    <p:sldId id="344" r:id="rId24"/>
    <p:sldId id="345" r:id="rId25"/>
    <p:sldId id="346" r:id="rId26"/>
    <p:sldId id="347" r:id="rId27"/>
    <p:sldId id="348" r:id="rId28"/>
    <p:sldId id="349" r:id="rId29"/>
    <p:sldId id="336" r:id="rId30"/>
    <p:sldId id="337" r:id="rId31"/>
    <p:sldId id="338" r:id="rId32"/>
    <p:sldId id="301" r:id="rId33"/>
    <p:sldId id="334" r:id="rId34"/>
    <p:sldId id="276" r:id="rId35"/>
    <p:sldId id="302" r:id="rId36"/>
    <p:sldId id="304" r:id="rId37"/>
    <p:sldId id="277" r:id="rId38"/>
    <p:sldId id="325" r:id="rId39"/>
    <p:sldId id="293" r:id="rId40"/>
    <p:sldId id="310" r:id="rId41"/>
    <p:sldId id="335" r:id="rId42"/>
    <p:sldId id="307" r:id="rId43"/>
    <p:sldId id="327" r:id="rId44"/>
    <p:sldId id="328" r:id="rId45"/>
    <p:sldId id="285" r:id="rId46"/>
    <p:sldId id="329" r:id="rId47"/>
    <p:sldId id="330" r:id="rId48"/>
    <p:sldId id="289" r:id="rId49"/>
    <p:sldId id="339" r:id="rId50"/>
    <p:sldId id="340" r:id="rId51"/>
    <p:sldId id="341" r:id="rId52"/>
    <p:sldId id="342" r:id="rId53"/>
    <p:sldId id="343" r:id="rId5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8DD58C-FD12-BF55-5120-23D13BD981B3}" name="Mireia Fayol" initials="" userId="9c7b2c23a5b9374d" providerId="Windows Live"/>
  <p188:author id="{D9B528EE-5DD7-91FB-B780-8F0DFA9605E3}" name="Marta Clariana Colet" initials="MC" userId="S::mclariana@almirall.com::6c19f009-d79f-4509-98f9-5b5d8beb2e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C4F"/>
    <a:srgbClr val="BCD6E6"/>
    <a:srgbClr val="E199AC"/>
    <a:srgbClr val="F1C9D2"/>
    <a:srgbClr val="398C94"/>
    <a:srgbClr val="005379"/>
    <a:srgbClr val="FCE0E8"/>
    <a:srgbClr val="CBBECD"/>
    <a:srgbClr val="BFBFBF"/>
    <a:srgbClr val="A5C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9581D5-1059-2D74-8E64-622D38957F70}" v="6" dt="2024-02-12T10:18:35.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91" autoAdjust="0"/>
    <p:restoredTop sz="93792" autoAdjust="0"/>
  </p:normalViewPr>
  <p:slideViewPr>
    <p:cSldViewPr snapToGrid="0">
      <p:cViewPr>
        <p:scale>
          <a:sx n="60" d="100"/>
          <a:sy n="60" d="100"/>
        </p:scale>
        <p:origin x="120" y="28"/>
      </p:cViewPr>
      <p:guideLst/>
    </p:cSldViewPr>
  </p:slideViewPr>
  <p:outlineViewPr>
    <p:cViewPr>
      <p:scale>
        <a:sx n="33" d="100"/>
        <a:sy n="33" d="100"/>
      </p:scale>
      <p:origin x="0" y="0"/>
    </p:cViewPr>
  </p:outlineViewPr>
  <p:notesTextViewPr>
    <p:cViewPr>
      <p:scale>
        <a:sx n="20" d="100"/>
        <a:sy n="2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openxmlformats.org/officeDocument/2006/relationships/customXml" Target="../customXml/item3.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3.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Clariana Colet" userId="S::mclariana@almirall.com::6c19f009-d79f-4509-98f9-5b5d8beb2e1a" providerId="AD" clId="Web-{FD9581D5-1059-2D74-8E64-622D38957F70}"/>
    <pc:docChg chg="modSld">
      <pc:chgData name="Marta Clariana Colet" userId="S::mclariana@almirall.com::6c19f009-d79f-4509-98f9-5b5d8beb2e1a" providerId="AD" clId="Web-{FD9581D5-1059-2D74-8E64-622D38957F70}" dt="2024-02-12T10:18:35.665" v="5"/>
      <pc:docMkLst>
        <pc:docMk/>
      </pc:docMkLst>
      <pc:sldChg chg="mod modShow">
        <pc:chgData name="Marta Clariana Colet" userId="S::mclariana@almirall.com::6c19f009-d79f-4509-98f9-5b5d8beb2e1a" providerId="AD" clId="Web-{FD9581D5-1059-2D74-8E64-622D38957F70}" dt="2024-02-12T10:18:34.384" v="1"/>
        <pc:sldMkLst>
          <pc:docMk/>
          <pc:sldMk cId="753080158" sldId="267"/>
        </pc:sldMkLst>
      </pc:sldChg>
      <pc:sldChg chg="mod modShow">
        <pc:chgData name="Marta Clariana Colet" userId="S::mclariana@almirall.com::6c19f009-d79f-4509-98f9-5b5d8beb2e1a" providerId="AD" clId="Web-{FD9581D5-1059-2D74-8E64-622D38957F70}" dt="2024-02-12T10:18:34.696" v="2"/>
        <pc:sldMkLst>
          <pc:docMk/>
          <pc:sldMk cId="11321207" sldId="298"/>
        </pc:sldMkLst>
      </pc:sldChg>
      <pc:sldChg chg="mod modShow">
        <pc:chgData name="Marta Clariana Colet" userId="S::mclariana@almirall.com::6c19f009-d79f-4509-98f9-5b5d8beb2e1a" providerId="AD" clId="Web-{FD9581D5-1059-2D74-8E64-622D38957F70}" dt="2024-02-12T10:18:34.977" v="3"/>
        <pc:sldMkLst>
          <pc:docMk/>
          <pc:sldMk cId="3832334287" sldId="320"/>
        </pc:sldMkLst>
      </pc:sldChg>
      <pc:sldChg chg="mod modShow">
        <pc:chgData name="Marta Clariana Colet" userId="S::mclariana@almirall.com::6c19f009-d79f-4509-98f9-5b5d8beb2e1a" providerId="AD" clId="Web-{FD9581D5-1059-2D74-8E64-622D38957F70}" dt="2024-02-12T10:18:35.306" v="4"/>
        <pc:sldMkLst>
          <pc:docMk/>
          <pc:sldMk cId="1893330136" sldId="322"/>
        </pc:sldMkLst>
      </pc:sldChg>
      <pc:sldChg chg="mod modShow">
        <pc:chgData name="Marta Clariana Colet" userId="S::mclariana@almirall.com::6c19f009-d79f-4509-98f9-5b5d8beb2e1a" providerId="AD" clId="Web-{FD9581D5-1059-2D74-8E64-622D38957F70}" dt="2024-02-12T10:18:35.665" v="5"/>
        <pc:sldMkLst>
          <pc:docMk/>
          <pc:sldMk cId="1397302335" sldId="323"/>
        </pc:sldMkLst>
      </pc:sldChg>
      <pc:sldChg chg="mod modShow">
        <pc:chgData name="Marta Clariana Colet" userId="S::mclariana@almirall.com::6c19f009-d79f-4509-98f9-5b5d8beb2e1a" providerId="AD" clId="Web-{FD9581D5-1059-2D74-8E64-622D38957F70}" dt="2024-02-12T10:18:34.102" v="0"/>
        <pc:sldMkLst>
          <pc:docMk/>
          <pc:sldMk cId="3133277547" sldId="33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748808042294229E-2"/>
          <c:y val="5.0807233556667088E-2"/>
          <c:w val="0.92300158927694098"/>
          <c:h val="0.82513460590136156"/>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square"/>
            <c:size val="7"/>
            <c:spPr>
              <a:solidFill>
                <a:schemeClr val="accent1"/>
              </a:solidFill>
              <a:ln w="9525">
                <a:solidFill>
                  <a:schemeClr val="accent1"/>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Sheet1!$B$2:$B$6</c:f>
              <c:numCache>
                <c:formatCode>General</c:formatCode>
                <c:ptCount val="5"/>
                <c:pt idx="1">
                  <c:v>25.5</c:v>
                </c:pt>
                <c:pt idx="2">
                  <c:v>52.6</c:v>
                </c:pt>
                <c:pt idx="3">
                  <c:v>60.5</c:v>
                </c:pt>
                <c:pt idx="4">
                  <c:v>64.599999999999994</c:v>
                </c:pt>
              </c:numCache>
            </c:numRef>
          </c:val>
          <c:smooth val="0"/>
          <c:extLst>
            <c:ext xmlns:c16="http://schemas.microsoft.com/office/drawing/2014/chart" uri="{C3380CC4-5D6E-409C-BE32-E72D297353CC}">
              <c16:uniqueId val="{00000000-EF5F-4AD6-8C55-6737F1158680}"/>
            </c:ext>
          </c:extLst>
        </c:ser>
        <c:ser>
          <c:idx val="1"/>
          <c:order val="1"/>
          <c:tx>
            <c:strRef>
              <c:f>Sheet1!$C$1</c:f>
              <c:strCache>
                <c:ptCount val="1"/>
                <c:pt idx="0">
                  <c:v>Series 2</c:v>
                </c:pt>
              </c:strCache>
            </c:strRef>
          </c:tx>
          <c:spPr>
            <a:ln w="28575" cap="rnd">
              <a:solidFill>
                <a:schemeClr val="accent5"/>
              </a:solidFill>
              <a:round/>
            </a:ln>
            <a:effectLst/>
          </c:spPr>
          <c:marker>
            <c:symbol val="triangle"/>
            <c:size val="7"/>
            <c:spPr>
              <a:solidFill>
                <a:schemeClr val="accent5"/>
              </a:solidFill>
              <a:ln w="9525">
                <a:solidFill>
                  <a:schemeClr val="accent5"/>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Sheet1!$C$2:$C$6</c:f>
              <c:numCache>
                <c:formatCode>General</c:formatCode>
                <c:ptCount val="5"/>
                <c:pt idx="1">
                  <c:v>20.5</c:v>
                </c:pt>
                <c:pt idx="2">
                  <c:v>43.6</c:v>
                </c:pt>
                <c:pt idx="3">
                  <c:v>51.2</c:v>
                </c:pt>
                <c:pt idx="4">
                  <c:v>56.4</c:v>
                </c:pt>
              </c:numCache>
            </c:numRef>
          </c:val>
          <c:smooth val="0"/>
          <c:extLst>
            <c:ext xmlns:c16="http://schemas.microsoft.com/office/drawing/2014/chart" uri="{C3380CC4-5D6E-409C-BE32-E72D297353CC}">
              <c16:uniqueId val="{00000001-EF5F-4AD6-8C55-6737F1158680}"/>
            </c:ext>
          </c:extLst>
        </c:ser>
        <c:ser>
          <c:idx val="2"/>
          <c:order val="2"/>
          <c:tx>
            <c:strRef>
              <c:f>Sheet1!$D$1</c:f>
              <c:strCache>
                <c:ptCount val="1"/>
                <c:pt idx="0">
                  <c:v>Series 3</c:v>
                </c:pt>
              </c:strCache>
            </c:strRef>
          </c:tx>
          <c:spPr>
            <a:ln w="28575" cap="rnd">
              <a:solidFill>
                <a:schemeClr val="accent4"/>
              </a:solidFill>
              <a:round/>
            </a:ln>
            <a:effectLst/>
          </c:spPr>
          <c:marker>
            <c:symbol val="diamond"/>
            <c:size val="7"/>
            <c:spPr>
              <a:solidFill>
                <a:schemeClr val="accent4"/>
              </a:solidFill>
              <a:ln w="9525">
                <a:solidFill>
                  <a:schemeClr val="accent4"/>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Sheet1!$D$2:$D$6</c:f>
              <c:numCache>
                <c:formatCode>General</c:formatCode>
                <c:ptCount val="5"/>
                <c:pt idx="1">
                  <c:v>8.5</c:v>
                </c:pt>
                <c:pt idx="2">
                  <c:v>15.3</c:v>
                </c:pt>
                <c:pt idx="3">
                  <c:v>19.399999999999999</c:v>
                </c:pt>
                <c:pt idx="4">
                  <c:v>20</c:v>
                </c:pt>
              </c:numCache>
            </c:numRef>
          </c:val>
          <c:smooth val="0"/>
          <c:extLst>
            <c:ext xmlns:c16="http://schemas.microsoft.com/office/drawing/2014/chart" uri="{C3380CC4-5D6E-409C-BE32-E72D297353CC}">
              <c16:uniqueId val="{00000002-EF5F-4AD6-8C55-6737F1158680}"/>
            </c:ext>
          </c:extLst>
        </c:ser>
        <c:dLbls>
          <c:dLblPos val="t"/>
          <c:showLegendKey val="0"/>
          <c:showVal val="1"/>
          <c:showCatName val="0"/>
          <c:showSerName val="0"/>
          <c:showPercent val="0"/>
          <c:showBubbleSize val="0"/>
        </c:dLbls>
        <c:marker val="1"/>
        <c:smooth val="0"/>
        <c:axId val="637342000"/>
        <c:axId val="637343680"/>
      </c:lineChart>
      <c:dateAx>
        <c:axId val="637342000"/>
        <c:scaling>
          <c:orientation val="minMax"/>
          <c:max val="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s-ES"/>
          </a:p>
        </c:txPr>
        <c:crossAx val="637343680"/>
        <c:crossesAt val="0"/>
        <c:auto val="0"/>
        <c:lblOffset val="100"/>
        <c:baseTimeUnit val="days"/>
        <c:majorUnit val="2"/>
        <c:majorTimeUnit val="days"/>
        <c:minorUnit val="2"/>
        <c:minorTimeUnit val="days"/>
      </c:dateAx>
      <c:valAx>
        <c:axId val="637343680"/>
        <c:scaling>
          <c:orientation val="minMax"/>
          <c:max val="70"/>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637342000"/>
        <c:crossesAt val="1"/>
        <c:crossBetween val="midCat"/>
        <c:majorUnit val="10"/>
      </c:valAx>
      <c:spPr>
        <a:noFill/>
        <a:ln>
          <a:solidFill>
            <a:schemeClr val="tx1">
              <a:lumMod val="20000"/>
              <a:lumOff val="8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s-E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748808042294229E-2"/>
          <c:y val="5.0807233556667088E-2"/>
          <c:w val="0.92300158927694098"/>
          <c:h val="0.82513460590136156"/>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square"/>
            <c:size val="7"/>
            <c:spPr>
              <a:solidFill>
                <a:schemeClr val="accent1"/>
              </a:solidFill>
              <a:ln w="9525">
                <a:solidFill>
                  <a:schemeClr val="accent1"/>
                </a:solidFill>
              </a:ln>
              <a:effectLst/>
            </c:spPr>
          </c:marker>
          <c:cat>
            <c:numRef>
              <c:f>Sheet1!$A$2:$A$5</c:f>
              <c:numCache>
                <c:formatCode>0</c:formatCode>
                <c:ptCount val="4"/>
                <c:pt idx="0">
                  <c:v>0</c:v>
                </c:pt>
                <c:pt idx="1">
                  <c:v>1</c:v>
                </c:pt>
                <c:pt idx="2">
                  <c:v>4</c:v>
                </c:pt>
                <c:pt idx="3">
                  <c:v>8</c:v>
                </c:pt>
              </c:numCache>
            </c:numRef>
          </c:cat>
          <c:val>
            <c:numRef>
              <c:f>Sheet1!$B$2:$B$5</c:f>
              <c:numCache>
                <c:formatCode>General</c:formatCode>
                <c:ptCount val="4"/>
                <c:pt idx="1">
                  <c:v>44</c:v>
                </c:pt>
                <c:pt idx="2">
                  <c:v>60.2</c:v>
                </c:pt>
                <c:pt idx="3">
                  <c:v>66.099999999999994</c:v>
                </c:pt>
              </c:numCache>
            </c:numRef>
          </c:val>
          <c:smooth val="0"/>
          <c:extLst>
            <c:ext xmlns:c16="http://schemas.microsoft.com/office/drawing/2014/chart" uri="{C3380CC4-5D6E-409C-BE32-E72D297353CC}">
              <c16:uniqueId val="{00000000-1C02-4FCC-BD16-41480FB15DBB}"/>
            </c:ext>
          </c:extLst>
        </c:ser>
        <c:ser>
          <c:idx val="1"/>
          <c:order val="1"/>
          <c:tx>
            <c:strRef>
              <c:f>Sheet1!$C$1</c:f>
              <c:strCache>
                <c:ptCount val="1"/>
                <c:pt idx="0">
                  <c:v>Series 2</c:v>
                </c:pt>
              </c:strCache>
            </c:strRef>
          </c:tx>
          <c:spPr>
            <a:ln w="28575" cap="rnd">
              <a:solidFill>
                <a:schemeClr val="accent5"/>
              </a:solidFill>
              <a:round/>
            </a:ln>
            <a:effectLst/>
          </c:spPr>
          <c:marker>
            <c:symbol val="triangle"/>
            <c:size val="7"/>
            <c:spPr>
              <a:solidFill>
                <a:schemeClr val="accent5"/>
              </a:solidFill>
              <a:ln w="9525">
                <a:solidFill>
                  <a:schemeClr val="accent5"/>
                </a:solidFill>
              </a:ln>
              <a:effectLst/>
            </c:spPr>
          </c:marker>
          <c:cat>
            <c:numRef>
              <c:f>Sheet1!$A$2:$A$5</c:f>
              <c:numCache>
                <c:formatCode>0</c:formatCode>
                <c:ptCount val="4"/>
                <c:pt idx="0">
                  <c:v>0</c:v>
                </c:pt>
                <c:pt idx="1">
                  <c:v>1</c:v>
                </c:pt>
                <c:pt idx="2">
                  <c:v>4</c:v>
                </c:pt>
                <c:pt idx="3">
                  <c:v>8</c:v>
                </c:pt>
              </c:numCache>
            </c:numRef>
          </c:cat>
          <c:val>
            <c:numRef>
              <c:f>Sheet1!$C$2:$C$5</c:f>
              <c:numCache>
                <c:formatCode>General</c:formatCode>
                <c:ptCount val="4"/>
                <c:pt idx="1">
                  <c:v>36.9</c:v>
                </c:pt>
                <c:pt idx="2">
                  <c:v>55.8</c:v>
                </c:pt>
                <c:pt idx="3">
                  <c:v>62.7</c:v>
                </c:pt>
              </c:numCache>
            </c:numRef>
          </c:val>
          <c:smooth val="0"/>
          <c:extLst>
            <c:ext xmlns:c16="http://schemas.microsoft.com/office/drawing/2014/chart" uri="{C3380CC4-5D6E-409C-BE32-E72D297353CC}">
              <c16:uniqueId val="{00000001-1C02-4FCC-BD16-41480FB15DBB}"/>
            </c:ext>
          </c:extLst>
        </c:ser>
        <c:ser>
          <c:idx val="2"/>
          <c:order val="2"/>
          <c:tx>
            <c:strRef>
              <c:f>Sheet1!$D$1</c:f>
              <c:strCache>
                <c:ptCount val="1"/>
                <c:pt idx="0">
                  <c:v>Series 3</c:v>
                </c:pt>
              </c:strCache>
            </c:strRef>
          </c:tx>
          <c:spPr>
            <a:ln w="28575" cap="rnd">
              <a:solidFill>
                <a:schemeClr val="accent4"/>
              </a:solidFill>
              <a:round/>
            </a:ln>
            <a:effectLst/>
          </c:spPr>
          <c:marker>
            <c:symbol val="diamond"/>
            <c:size val="7"/>
            <c:spPr>
              <a:solidFill>
                <a:schemeClr val="accent4"/>
              </a:solidFill>
              <a:ln w="9525">
                <a:solidFill>
                  <a:schemeClr val="accent4"/>
                </a:solidFill>
              </a:ln>
              <a:effectLst/>
            </c:spPr>
          </c:marker>
          <c:cat>
            <c:numRef>
              <c:f>Sheet1!$A$2:$A$5</c:f>
              <c:numCache>
                <c:formatCode>0</c:formatCode>
                <c:ptCount val="4"/>
                <c:pt idx="0">
                  <c:v>0</c:v>
                </c:pt>
                <c:pt idx="1">
                  <c:v>1</c:v>
                </c:pt>
                <c:pt idx="2">
                  <c:v>4</c:v>
                </c:pt>
                <c:pt idx="3">
                  <c:v>8</c:v>
                </c:pt>
              </c:numCache>
            </c:numRef>
          </c:cat>
          <c:val>
            <c:numRef>
              <c:f>Sheet1!$D$2:$D$5</c:f>
              <c:numCache>
                <c:formatCode>General</c:formatCode>
                <c:ptCount val="4"/>
                <c:pt idx="1">
                  <c:v>20.7</c:v>
                </c:pt>
                <c:pt idx="2">
                  <c:v>21.4</c:v>
                </c:pt>
                <c:pt idx="3">
                  <c:v>26.6</c:v>
                </c:pt>
              </c:numCache>
            </c:numRef>
          </c:val>
          <c:smooth val="0"/>
          <c:extLst>
            <c:ext xmlns:c16="http://schemas.microsoft.com/office/drawing/2014/chart" uri="{C3380CC4-5D6E-409C-BE32-E72D297353CC}">
              <c16:uniqueId val="{00000002-1C02-4FCC-BD16-41480FB15DBB}"/>
            </c:ext>
          </c:extLst>
        </c:ser>
        <c:dLbls>
          <c:showLegendKey val="0"/>
          <c:showVal val="0"/>
          <c:showCatName val="0"/>
          <c:showSerName val="0"/>
          <c:showPercent val="0"/>
          <c:showBubbleSize val="0"/>
        </c:dLbls>
        <c:marker val="1"/>
        <c:smooth val="0"/>
        <c:axId val="647700512"/>
        <c:axId val="647689872"/>
      </c:lineChart>
      <c:dateAx>
        <c:axId val="647700512"/>
        <c:scaling>
          <c:orientation val="minMax"/>
          <c:max val="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s-ES"/>
          </a:p>
        </c:txPr>
        <c:crossAx val="647689872"/>
        <c:crossesAt val="0"/>
        <c:auto val="0"/>
        <c:lblOffset val="100"/>
        <c:baseTimeUnit val="days"/>
        <c:majorUnit val="1"/>
        <c:majorTimeUnit val="days"/>
        <c:minorUnit val="1"/>
        <c:minorTimeUnit val="days"/>
      </c:dateAx>
      <c:valAx>
        <c:axId val="647689872"/>
        <c:scaling>
          <c:orientation val="minMax"/>
          <c:max val="80"/>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647700512"/>
        <c:crossesAt val="1"/>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159B3-B65E-FC4F-8BB1-7E4F2D8FF823}" type="datetimeFigureOut">
              <a:rPr lang="es-ES" smtClean="0"/>
              <a:t>12/02/2024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75328-2C91-6D41-AFCA-0D1F34D86860}" type="slidenum">
              <a:rPr lang="es-ES" smtClean="0"/>
              <a:t>‹Nº›</a:t>
            </a:fld>
            <a:endParaRPr lang="es-ES"/>
          </a:p>
        </p:txBody>
      </p:sp>
    </p:spTree>
    <p:extLst>
      <p:ext uri="{BB962C8B-B14F-4D97-AF65-F5344CB8AC3E}">
        <p14:creationId xmlns:p14="http://schemas.microsoft.com/office/powerpoint/2010/main" val="4081385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3</a:t>
            </a:fld>
            <a:endParaRPr lang="es-ES"/>
          </a:p>
        </p:txBody>
      </p:sp>
    </p:spTree>
    <p:extLst>
      <p:ext uri="{BB962C8B-B14F-4D97-AF65-F5344CB8AC3E}">
        <p14:creationId xmlns:p14="http://schemas.microsoft.com/office/powerpoint/2010/main" val="117993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28</a:t>
            </a:fld>
            <a:endParaRPr lang="es-ES"/>
          </a:p>
        </p:txBody>
      </p:sp>
    </p:spTree>
    <p:extLst>
      <p:ext uri="{BB962C8B-B14F-4D97-AF65-F5344CB8AC3E}">
        <p14:creationId xmlns:p14="http://schemas.microsoft.com/office/powerpoint/2010/main" val="243267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35</a:t>
            </a:fld>
            <a:endParaRPr lang="es-ES"/>
          </a:p>
        </p:txBody>
      </p:sp>
    </p:spTree>
    <p:extLst>
      <p:ext uri="{BB962C8B-B14F-4D97-AF65-F5344CB8AC3E}">
        <p14:creationId xmlns:p14="http://schemas.microsoft.com/office/powerpoint/2010/main" val="252479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36</a:t>
            </a:fld>
            <a:endParaRPr lang="es-ES"/>
          </a:p>
        </p:txBody>
      </p:sp>
    </p:spTree>
    <p:extLst>
      <p:ext uri="{BB962C8B-B14F-4D97-AF65-F5344CB8AC3E}">
        <p14:creationId xmlns:p14="http://schemas.microsoft.com/office/powerpoint/2010/main" val="2013688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1D75328-2C91-6D41-AFCA-0D1F34D86860}" type="slidenum">
              <a:rPr lang="es-ES" smtClean="0"/>
              <a:t>38</a:t>
            </a:fld>
            <a:endParaRPr lang="es-ES"/>
          </a:p>
        </p:txBody>
      </p:sp>
    </p:spTree>
    <p:extLst>
      <p:ext uri="{BB962C8B-B14F-4D97-AF65-F5344CB8AC3E}">
        <p14:creationId xmlns:p14="http://schemas.microsoft.com/office/powerpoint/2010/main" val="208217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1D75328-2C91-6D41-AFCA-0D1F34D86860}" type="slidenum">
              <a:rPr lang="es-ES" smtClean="0"/>
              <a:t>46</a:t>
            </a:fld>
            <a:endParaRPr lang="es-ES"/>
          </a:p>
        </p:txBody>
      </p:sp>
    </p:spTree>
    <p:extLst>
      <p:ext uri="{BB962C8B-B14F-4D97-AF65-F5344CB8AC3E}">
        <p14:creationId xmlns:p14="http://schemas.microsoft.com/office/powerpoint/2010/main" val="66289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4</a:t>
            </a:fld>
            <a:endParaRPr lang="es-ES"/>
          </a:p>
        </p:txBody>
      </p:sp>
    </p:spTree>
    <p:extLst>
      <p:ext uri="{BB962C8B-B14F-4D97-AF65-F5344CB8AC3E}">
        <p14:creationId xmlns:p14="http://schemas.microsoft.com/office/powerpoint/2010/main" val="285953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5</a:t>
            </a:fld>
            <a:endParaRPr lang="es-ES"/>
          </a:p>
        </p:txBody>
      </p:sp>
    </p:spTree>
    <p:extLst>
      <p:ext uri="{BB962C8B-B14F-4D97-AF65-F5344CB8AC3E}">
        <p14:creationId xmlns:p14="http://schemas.microsoft.com/office/powerpoint/2010/main" val="331274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6</a:t>
            </a:fld>
            <a:endParaRPr lang="es-ES"/>
          </a:p>
        </p:txBody>
      </p:sp>
    </p:spTree>
    <p:extLst>
      <p:ext uri="{BB962C8B-B14F-4D97-AF65-F5344CB8AC3E}">
        <p14:creationId xmlns:p14="http://schemas.microsoft.com/office/powerpoint/2010/main" val="803307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9</a:t>
            </a:fld>
            <a:endParaRPr lang="es-ES"/>
          </a:p>
        </p:txBody>
      </p:sp>
    </p:spTree>
    <p:extLst>
      <p:ext uri="{BB962C8B-B14F-4D97-AF65-F5344CB8AC3E}">
        <p14:creationId xmlns:p14="http://schemas.microsoft.com/office/powerpoint/2010/main" val="279683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10</a:t>
            </a:fld>
            <a:endParaRPr lang="es-ES"/>
          </a:p>
        </p:txBody>
      </p:sp>
    </p:spTree>
    <p:extLst>
      <p:ext uri="{BB962C8B-B14F-4D97-AF65-F5344CB8AC3E}">
        <p14:creationId xmlns:p14="http://schemas.microsoft.com/office/powerpoint/2010/main" val="73887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16</a:t>
            </a:fld>
            <a:endParaRPr lang="es-ES"/>
          </a:p>
        </p:txBody>
      </p:sp>
    </p:spTree>
    <p:extLst>
      <p:ext uri="{BB962C8B-B14F-4D97-AF65-F5344CB8AC3E}">
        <p14:creationId xmlns:p14="http://schemas.microsoft.com/office/powerpoint/2010/main" val="242577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22</a:t>
            </a:fld>
            <a:endParaRPr lang="es-ES"/>
          </a:p>
        </p:txBody>
      </p:sp>
    </p:spTree>
    <p:extLst>
      <p:ext uri="{BB962C8B-B14F-4D97-AF65-F5344CB8AC3E}">
        <p14:creationId xmlns:p14="http://schemas.microsoft.com/office/powerpoint/2010/main" val="1169645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a:t>
            </a:r>
          </a:p>
          <a:p>
            <a:endParaRPr lang="es-ES" dirty="0"/>
          </a:p>
        </p:txBody>
      </p:sp>
      <p:sp>
        <p:nvSpPr>
          <p:cNvPr id="4" name="Marcador de número de diapositiva 3"/>
          <p:cNvSpPr>
            <a:spLocks noGrp="1"/>
          </p:cNvSpPr>
          <p:nvPr>
            <p:ph type="sldNum" sz="quarter" idx="5"/>
          </p:nvPr>
        </p:nvSpPr>
        <p:spPr/>
        <p:txBody>
          <a:bodyPr/>
          <a:lstStyle/>
          <a:p>
            <a:fld id="{F1D75328-2C91-6D41-AFCA-0D1F34D86860}" type="slidenum">
              <a:rPr lang="es-ES" smtClean="0"/>
              <a:t>25</a:t>
            </a:fld>
            <a:endParaRPr lang="es-ES"/>
          </a:p>
        </p:txBody>
      </p:sp>
    </p:spTree>
    <p:extLst>
      <p:ext uri="{BB962C8B-B14F-4D97-AF65-F5344CB8AC3E}">
        <p14:creationId xmlns:p14="http://schemas.microsoft.com/office/powerpoint/2010/main" val="56270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38BF2B-7493-B967-C082-4BF5B4588A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7504CE-6264-04D1-7E67-A90D440E4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8E6BADE-1BE9-8BF4-911F-F027C5444F91}"/>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5" name="Marcador de pie de página 4">
            <a:extLst>
              <a:ext uri="{FF2B5EF4-FFF2-40B4-BE49-F238E27FC236}">
                <a16:creationId xmlns:a16="http://schemas.microsoft.com/office/drawing/2014/main" id="{6D8E23A5-9017-7D97-5EF4-63C6E28FA2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FE8F55B-457F-6190-8443-EBE4F10AE04A}"/>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313934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F8BFD-A6EC-849A-8DB8-57D694EA733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CD0ADE-C9B7-6A69-3EBD-C06FDE269D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97F0C8-33EE-1680-DAD6-1E9FCCF33AFB}"/>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5" name="Marcador de pie de página 4">
            <a:extLst>
              <a:ext uri="{FF2B5EF4-FFF2-40B4-BE49-F238E27FC236}">
                <a16:creationId xmlns:a16="http://schemas.microsoft.com/office/drawing/2014/main" id="{86868FB1-E78C-1FD7-C715-40CCFCDE6D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EB07BD-FC79-95E1-1842-B04C44866899}"/>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3018140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F2EA61D-181D-31A2-4B94-3E9506899C8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953361-115B-3D6F-96C7-B9C161DD413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9B44928-5944-9509-903C-CE394AB98D35}"/>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5" name="Marcador de pie de página 4">
            <a:extLst>
              <a:ext uri="{FF2B5EF4-FFF2-40B4-BE49-F238E27FC236}">
                <a16:creationId xmlns:a16="http://schemas.microsoft.com/office/drawing/2014/main" id="{60410546-48D6-7CA5-6B90-72D941C4FB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B05895-991D-2578-4BDF-5825BA4B37F1}"/>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295803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Índic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49A351-B9ED-7FAC-E068-30040EE61B50}"/>
              </a:ext>
            </a:extLst>
          </p:cNvPr>
          <p:cNvPicPr>
            <a:picLocks noChangeAspect="1"/>
          </p:cNvPicPr>
          <p:nvPr userDrawn="1"/>
        </p:nvPicPr>
        <p:blipFill>
          <a:blip r:embed="rId2"/>
          <a:srcRect/>
          <a:stretch/>
        </p:blipFill>
        <p:spPr>
          <a:xfrm>
            <a:off x="0" y="0"/>
            <a:ext cx="12192000" cy="6858000"/>
          </a:xfrm>
          <a:prstGeom prst="rect">
            <a:avLst/>
          </a:prstGeom>
        </p:spPr>
      </p:pic>
      <p:sp>
        <p:nvSpPr>
          <p:cNvPr id="34" name="Content Placeholder 9"/>
          <p:cNvSpPr>
            <a:spLocks noGrp="1"/>
          </p:cNvSpPr>
          <p:nvPr>
            <p:ph sz="quarter" idx="11" hasCustomPrompt="1"/>
          </p:nvPr>
        </p:nvSpPr>
        <p:spPr>
          <a:xfrm>
            <a:off x="542109" y="1329643"/>
            <a:ext cx="11101724" cy="5220012"/>
          </a:xfrm>
        </p:spPr>
        <p:txBody>
          <a:bodyPr lIns="0" tIns="0" rIns="0" bIns="0">
            <a:noAutofit/>
          </a:bodyPr>
          <a:lstStyle>
            <a:lvl1pPr marL="457189" indent="-457189">
              <a:buClr>
                <a:srgbClr val="F1C9D3"/>
              </a:buClr>
              <a:buFont typeface="+mj-ea"/>
              <a:buAutoNum type="circleNumDbPlain"/>
              <a:defRPr sz="1867">
                <a:solidFill>
                  <a:srgbClr val="22374A"/>
                </a:solidFill>
              </a:defRPr>
            </a:lvl1pPr>
          </a:lstStyle>
          <a:p>
            <a:pPr lvl="0"/>
            <a:r>
              <a:rPr lang="es-ES_tradnl" dirty="0"/>
              <a:t>Texto</a:t>
            </a:r>
            <a:endParaRPr lang="en-US" dirty="0"/>
          </a:p>
        </p:txBody>
      </p:sp>
      <p:sp>
        <p:nvSpPr>
          <p:cNvPr id="8" name="Marcador de contenido 2">
            <a:extLst>
              <a:ext uri="{FF2B5EF4-FFF2-40B4-BE49-F238E27FC236}">
                <a16:creationId xmlns:a16="http://schemas.microsoft.com/office/drawing/2014/main" id="{D631C536-6BBD-D21F-E88F-90BB4B4FD1BA}"/>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ÍNDICE</a:t>
            </a:r>
          </a:p>
        </p:txBody>
      </p:sp>
    </p:spTree>
    <p:extLst>
      <p:ext uri="{BB962C8B-B14F-4D97-AF65-F5344CB8AC3E}">
        <p14:creationId xmlns:p14="http://schemas.microsoft.com/office/powerpoint/2010/main" val="323983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AA928C-6540-57E4-1BAB-8428BC2EB17B}"/>
              </a:ext>
            </a:extLst>
          </p:cNvPr>
          <p:cNvPicPr>
            <a:picLocks noChangeAspect="1"/>
          </p:cNvPicPr>
          <p:nvPr userDrawn="1"/>
        </p:nvPicPr>
        <p:blipFill>
          <a:blip r:embed="rId2"/>
          <a:srcRect/>
          <a:stretch/>
        </p:blipFill>
        <p:spPr>
          <a:xfrm>
            <a:off x="0" y="0"/>
            <a:ext cx="12192000" cy="6858000"/>
          </a:xfrm>
          <a:prstGeom prst="rect">
            <a:avLst/>
          </a:prstGeom>
        </p:spPr>
      </p:pic>
      <p:sp>
        <p:nvSpPr>
          <p:cNvPr id="10" name="Content Placeholder 9"/>
          <p:cNvSpPr>
            <a:spLocks noGrp="1"/>
          </p:cNvSpPr>
          <p:nvPr userDrawn="1">
            <p:ph sz="quarter" idx="11" hasCustomPrompt="1"/>
          </p:nvPr>
        </p:nvSpPr>
        <p:spPr>
          <a:xfrm>
            <a:off x="542408" y="1800125"/>
            <a:ext cx="11101425" cy="4210532"/>
          </a:xfrm>
        </p:spPr>
        <p:txBody>
          <a:bodyPr lIns="0" tIns="0" rIns="0" bIns="0">
            <a:noAutofit/>
          </a:bodyPr>
          <a:lstStyle>
            <a:lvl1pPr marL="0" indent="0">
              <a:buFontTx/>
              <a:buNone/>
              <a:defRPr sz="1867">
                <a:solidFill>
                  <a:srgbClr val="22374A"/>
                </a:solidFill>
              </a:defRPr>
            </a:lvl1pPr>
          </a:lstStyle>
          <a:p>
            <a:pPr lvl="0"/>
            <a:r>
              <a:rPr lang="es-ES_tradnl" dirty="0"/>
              <a:t>Texto</a:t>
            </a:r>
            <a:endParaRPr lang="en-US" dirty="0"/>
          </a:p>
        </p:txBody>
      </p:sp>
      <p:sp>
        <p:nvSpPr>
          <p:cNvPr id="11" name="Content Placeholder 11"/>
          <p:cNvSpPr>
            <a:spLocks noGrp="1"/>
          </p:cNvSpPr>
          <p:nvPr>
            <p:ph sz="quarter" idx="13" hasCustomPrompt="1"/>
          </p:nvPr>
        </p:nvSpPr>
        <p:spPr>
          <a:xfrm>
            <a:off x="542109" y="1329643"/>
            <a:ext cx="11101724" cy="423333"/>
          </a:xfrm>
        </p:spPr>
        <p:txBody>
          <a:bodyPr lIns="0" tIns="0" rIns="0" bIns="0">
            <a:noAutofit/>
          </a:bodyPr>
          <a:lstStyle>
            <a:lvl1pPr marL="0" indent="0">
              <a:buNone/>
              <a:defRPr sz="2400">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dirty="0"/>
              <a:t>Subtítulo</a:t>
            </a:r>
            <a:endParaRPr lang="en-US" dirty="0"/>
          </a:p>
        </p:txBody>
      </p:sp>
      <p:sp>
        <p:nvSpPr>
          <p:cNvPr id="4" name="Content Placeholder 22">
            <a:extLst>
              <a:ext uri="{FF2B5EF4-FFF2-40B4-BE49-F238E27FC236}">
                <a16:creationId xmlns:a16="http://schemas.microsoft.com/office/drawing/2014/main" id="{30D75082-78B9-6915-619E-58D88B6995F0}"/>
              </a:ext>
            </a:extLst>
          </p:cNvPr>
          <p:cNvSpPr>
            <a:spLocks noGrp="1"/>
          </p:cNvSpPr>
          <p:nvPr>
            <p:ph sz="quarter" idx="24" hasCustomPrompt="1"/>
          </p:nvPr>
        </p:nvSpPr>
        <p:spPr>
          <a:xfrm>
            <a:off x="542109" y="6057803"/>
            <a:ext cx="11101427" cy="536679"/>
          </a:xfrm>
        </p:spPr>
        <p:txBody>
          <a:bodyPr lIns="0" tIns="0" rIns="0" bIns="0" anchor="b">
            <a:normAutofit/>
          </a:bodyPr>
          <a:lstStyle>
            <a:lvl1pPr marL="0" indent="0" algn="l">
              <a:buFontTx/>
              <a:buNone/>
              <a:defRPr sz="1067">
                <a:solidFill>
                  <a:schemeClr val="bg1">
                    <a:lumMod val="75000"/>
                  </a:schemeClr>
                </a:solidFill>
              </a:defRPr>
            </a:lvl1pPr>
          </a:lstStyle>
          <a:p>
            <a:pPr lvl="0"/>
            <a:r>
              <a:rPr lang="es-ES_tradnl" dirty="0"/>
              <a:t>Referencias</a:t>
            </a:r>
            <a:endParaRPr lang="en-US" dirty="0"/>
          </a:p>
        </p:txBody>
      </p:sp>
      <p:sp>
        <p:nvSpPr>
          <p:cNvPr id="5" name="Marcador de contenido 2">
            <a:extLst>
              <a:ext uri="{FF2B5EF4-FFF2-40B4-BE49-F238E27FC236}">
                <a16:creationId xmlns:a16="http://schemas.microsoft.com/office/drawing/2014/main" id="{69443569-181D-8497-0078-326579E48BCD}"/>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TÍTULO</a:t>
            </a:r>
          </a:p>
        </p:txBody>
      </p:sp>
    </p:spTree>
    <p:extLst>
      <p:ext uri="{BB962C8B-B14F-4D97-AF65-F5344CB8AC3E}">
        <p14:creationId xmlns:p14="http://schemas.microsoft.com/office/powerpoint/2010/main" val="37170761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a:stretch/>
        </p:blipFill>
        <p:spPr>
          <a:xfrm>
            <a:off x="0" y="0"/>
            <a:ext cx="12192000" cy="6858000"/>
          </a:xfrm>
          <a:prstGeom prst="rect">
            <a:avLst/>
          </a:prstGeom>
        </p:spPr>
      </p:pic>
      <p:sp>
        <p:nvSpPr>
          <p:cNvPr id="10" name="Content Placeholder 22">
            <a:extLst>
              <a:ext uri="{FF2B5EF4-FFF2-40B4-BE49-F238E27FC236}">
                <a16:creationId xmlns:a16="http://schemas.microsoft.com/office/drawing/2014/main" id="{E1FF1635-FC2D-E4EF-205D-603D061E61F9}"/>
              </a:ext>
            </a:extLst>
          </p:cNvPr>
          <p:cNvSpPr>
            <a:spLocks noGrp="1"/>
          </p:cNvSpPr>
          <p:nvPr>
            <p:ph sz="quarter" idx="28" hasCustomPrompt="1"/>
          </p:nvPr>
        </p:nvSpPr>
        <p:spPr>
          <a:xfrm>
            <a:off x="542109" y="6057803"/>
            <a:ext cx="11101427" cy="536679"/>
          </a:xfrm>
        </p:spPr>
        <p:txBody>
          <a:bodyPr lIns="0" tIns="0" rIns="0" bIns="0" anchor="b">
            <a:normAutofit/>
          </a:bodyPr>
          <a:lstStyle>
            <a:lvl1pPr marL="0" indent="0" algn="l">
              <a:buFontTx/>
              <a:buNone/>
              <a:defRPr sz="1067">
                <a:solidFill>
                  <a:schemeClr val="bg1">
                    <a:lumMod val="75000"/>
                  </a:schemeClr>
                </a:solidFill>
              </a:defRPr>
            </a:lvl1pPr>
          </a:lstStyle>
          <a:p>
            <a:pPr lvl="0"/>
            <a:r>
              <a:rPr lang="es-ES_tradnl" dirty="0"/>
              <a:t>Referencias</a:t>
            </a:r>
            <a:endParaRPr lang="en-US" dirty="0"/>
          </a:p>
        </p:txBody>
      </p:sp>
      <p:sp>
        <p:nvSpPr>
          <p:cNvPr id="11" name="Marcador de contenido 2">
            <a:extLst>
              <a:ext uri="{FF2B5EF4-FFF2-40B4-BE49-F238E27FC236}">
                <a16:creationId xmlns:a16="http://schemas.microsoft.com/office/drawing/2014/main" id="{0AECBF3E-FBBF-98E3-E7BE-DE4A7049E414}"/>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TÍTULO</a:t>
            </a:r>
          </a:p>
        </p:txBody>
      </p:sp>
    </p:spTree>
    <p:extLst>
      <p:ext uri="{BB962C8B-B14F-4D97-AF65-F5344CB8AC3E}">
        <p14:creationId xmlns:p14="http://schemas.microsoft.com/office/powerpoint/2010/main" val="10044745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4" name="Imagen 3" descr="Interfaz de usuario gráfica, Texto&#10;&#10;Descripción generada automáticamente">
            <a:extLst>
              <a:ext uri="{FF2B5EF4-FFF2-40B4-BE49-F238E27FC236}">
                <a16:creationId xmlns:a16="http://schemas.microsoft.com/office/drawing/2014/main" id="{40970997-C4FF-3769-7406-C59B5ABBD6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6704A15-C537-75B2-0D3E-B8548D6B0462}"/>
              </a:ext>
            </a:extLst>
          </p:cNvPr>
          <p:cNvSpPr>
            <a:spLocks noGrp="1"/>
          </p:cNvSpPr>
          <p:nvPr>
            <p:ph type="title" hasCustomPrompt="1"/>
          </p:nvPr>
        </p:nvSpPr>
        <p:spPr>
          <a:xfrm>
            <a:off x="7318061" y="2230472"/>
            <a:ext cx="4417420" cy="1893001"/>
          </a:xfrm>
          <a:prstGeom prst="rect">
            <a:avLst/>
          </a:prstGeom>
          <a:noFill/>
        </p:spPr>
        <p:txBody>
          <a:bodyPr lIns="0" tIns="0" rIns="0" bIns="0" anchor="t" anchorCtr="0">
            <a:noAutofit/>
          </a:bodyPr>
          <a:lstStyle>
            <a:lvl1pPr algn="l">
              <a:defRPr sz="3200" b="1">
                <a:solidFill>
                  <a:srgbClr val="1D2D4F"/>
                </a:solidFill>
              </a:defRPr>
            </a:lvl1pPr>
          </a:lstStyle>
          <a:p>
            <a:r>
              <a:rPr lang="es-ES_tradnl" dirty="0"/>
              <a:t>PONENTES REUNIÓN LOCAL</a:t>
            </a:r>
            <a:endParaRPr lang="en-US" dirty="0"/>
          </a:p>
        </p:txBody>
      </p:sp>
      <p:sp>
        <p:nvSpPr>
          <p:cNvPr id="6" name="Content Placeholder 4">
            <a:extLst>
              <a:ext uri="{FF2B5EF4-FFF2-40B4-BE49-F238E27FC236}">
                <a16:creationId xmlns:a16="http://schemas.microsoft.com/office/drawing/2014/main" id="{A2BB4DD1-1020-9A63-798B-E1A4FA883131}"/>
              </a:ext>
            </a:extLst>
          </p:cNvPr>
          <p:cNvSpPr>
            <a:spLocks noGrp="1"/>
          </p:cNvSpPr>
          <p:nvPr>
            <p:ph sz="quarter" idx="10" hasCustomPrompt="1"/>
          </p:nvPr>
        </p:nvSpPr>
        <p:spPr>
          <a:xfrm>
            <a:off x="7319127" y="5659472"/>
            <a:ext cx="4416912" cy="297045"/>
          </a:xfrm>
        </p:spPr>
        <p:txBody>
          <a:bodyPr lIns="0" tIns="0" rIns="0" bIns="0">
            <a:noAutofit/>
          </a:bodyPr>
          <a:lstStyle>
            <a:lvl1pPr marL="0" indent="0">
              <a:lnSpc>
                <a:spcPts val="2240"/>
              </a:lnSpc>
              <a:spcAft>
                <a:spcPts val="800"/>
              </a:spcAft>
              <a:buFontTx/>
              <a:buNone/>
              <a:defRPr sz="1867" b="1" baseline="0">
                <a:solidFill>
                  <a:srgbClr val="1D2D4F"/>
                </a:solidFill>
              </a:defRPr>
            </a:lvl1pPr>
          </a:lstStyle>
          <a:p>
            <a:pPr lvl="0"/>
            <a:r>
              <a:rPr lang="es-ES_tradnl" dirty="0"/>
              <a:t>Dr. Nombre y apellido</a:t>
            </a:r>
          </a:p>
        </p:txBody>
      </p:sp>
      <p:sp>
        <p:nvSpPr>
          <p:cNvPr id="7" name="Content Placeholder 4">
            <a:extLst>
              <a:ext uri="{FF2B5EF4-FFF2-40B4-BE49-F238E27FC236}">
                <a16:creationId xmlns:a16="http://schemas.microsoft.com/office/drawing/2014/main" id="{15C7A9C7-FE3C-7E53-4D26-D7A238A1981A}"/>
              </a:ext>
            </a:extLst>
          </p:cNvPr>
          <p:cNvSpPr>
            <a:spLocks noGrp="1"/>
          </p:cNvSpPr>
          <p:nvPr>
            <p:ph sz="quarter" idx="12" hasCustomPrompt="1"/>
          </p:nvPr>
        </p:nvSpPr>
        <p:spPr>
          <a:xfrm>
            <a:off x="7319127" y="5991355"/>
            <a:ext cx="4416912" cy="511584"/>
          </a:xfrm>
        </p:spPr>
        <p:txBody>
          <a:bodyPr lIns="0" tIns="0" rIns="0" bIns="0">
            <a:noAutofit/>
          </a:bodyPr>
          <a:lstStyle>
            <a:lvl1pPr marL="0" indent="0">
              <a:lnSpc>
                <a:spcPct val="100000"/>
              </a:lnSpc>
              <a:spcBef>
                <a:spcPts val="0"/>
              </a:spcBef>
              <a:spcAft>
                <a:spcPts val="0"/>
              </a:spcAft>
              <a:buFontTx/>
              <a:buNone/>
              <a:defRPr sz="1333" b="0" i="0" baseline="0">
                <a:solidFill>
                  <a:srgbClr val="1D2D4F"/>
                </a:solidFill>
              </a:defRPr>
            </a:lvl1pPr>
          </a:lstStyle>
          <a:p>
            <a:pPr lvl="0"/>
            <a:r>
              <a:rPr lang="es-ES_tradnl" dirty="0"/>
              <a:t>Posición y hospital</a:t>
            </a:r>
          </a:p>
        </p:txBody>
      </p:sp>
    </p:spTree>
    <p:extLst>
      <p:ext uri="{BB962C8B-B14F-4D97-AF65-F5344CB8AC3E}">
        <p14:creationId xmlns:p14="http://schemas.microsoft.com/office/powerpoint/2010/main" val="2064861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ortada">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3005533-A675-1B49-9700-35E63D3EA7E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8207467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adilla apart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2852CE-D705-16C6-CF9D-D67631C6951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48031" y="4542245"/>
            <a:ext cx="10169725" cy="1198528"/>
          </a:xfrm>
          <a:prstGeom prst="rect">
            <a:avLst/>
          </a:prstGeom>
          <a:noFill/>
        </p:spPr>
        <p:txBody>
          <a:bodyPr lIns="0" tIns="0" rIns="0" bIns="0" anchor="t" anchorCtr="0">
            <a:noAutofit/>
          </a:bodyPr>
          <a:lstStyle>
            <a:lvl1pPr algn="l">
              <a:defRPr sz="3200" b="1">
                <a:solidFill>
                  <a:srgbClr val="1D2D4F"/>
                </a:solidFill>
              </a:defRPr>
            </a:lvl1pPr>
          </a:lstStyle>
          <a:p>
            <a:r>
              <a:rPr lang="es-ES_tradnl" dirty="0"/>
              <a:t>TÍTULO PONENCIA</a:t>
            </a:r>
            <a:endParaRPr lang="en-US" dirty="0"/>
          </a:p>
        </p:txBody>
      </p:sp>
      <p:sp>
        <p:nvSpPr>
          <p:cNvPr id="5" name="Content Placeholder 4"/>
          <p:cNvSpPr>
            <a:spLocks noGrp="1"/>
          </p:cNvSpPr>
          <p:nvPr>
            <p:ph sz="quarter" idx="10" hasCustomPrompt="1"/>
          </p:nvPr>
        </p:nvSpPr>
        <p:spPr>
          <a:xfrm>
            <a:off x="549098" y="5775610"/>
            <a:ext cx="10168557" cy="297045"/>
          </a:xfrm>
        </p:spPr>
        <p:txBody>
          <a:bodyPr lIns="0" tIns="0" rIns="0" bIns="0">
            <a:noAutofit/>
          </a:bodyPr>
          <a:lstStyle>
            <a:lvl1pPr marL="0" indent="0">
              <a:lnSpc>
                <a:spcPts val="2240"/>
              </a:lnSpc>
              <a:spcAft>
                <a:spcPts val="800"/>
              </a:spcAft>
              <a:buFontTx/>
              <a:buNone/>
              <a:defRPr sz="1867" b="1" baseline="0">
                <a:solidFill>
                  <a:srgbClr val="1D2D4F"/>
                </a:solidFill>
              </a:defRPr>
            </a:lvl1pPr>
          </a:lstStyle>
          <a:p>
            <a:pPr lvl="0"/>
            <a:r>
              <a:rPr lang="es-ES_tradnl" dirty="0"/>
              <a:t>Dr. Nombre y apellido</a:t>
            </a:r>
          </a:p>
        </p:txBody>
      </p:sp>
      <p:sp>
        <p:nvSpPr>
          <p:cNvPr id="8" name="Content Placeholder 4">
            <a:extLst>
              <a:ext uri="{FF2B5EF4-FFF2-40B4-BE49-F238E27FC236}">
                <a16:creationId xmlns:a16="http://schemas.microsoft.com/office/drawing/2014/main" id="{3A5430E4-C863-CC44-967B-0CE414B04E1A}"/>
              </a:ext>
            </a:extLst>
          </p:cNvPr>
          <p:cNvSpPr>
            <a:spLocks noGrp="1"/>
          </p:cNvSpPr>
          <p:nvPr>
            <p:ph sz="quarter" idx="12" hasCustomPrompt="1"/>
          </p:nvPr>
        </p:nvSpPr>
        <p:spPr>
          <a:xfrm>
            <a:off x="549098" y="6107492"/>
            <a:ext cx="10168557" cy="511584"/>
          </a:xfrm>
        </p:spPr>
        <p:txBody>
          <a:bodyPr lIns="0" tIns="0" rIns="0" bIns="0">
            <a:noAutofit/>
          </a:bodyPr>
          <a:lstStyle>
            <a:lvl1pPr marL="0" indent="0">
              <a:lnSpc>
                <a:spcPct val="100000"/>
              </a:lnSpc>
              <a:spcBef>
                <a:spcPts val="0"/>
              </a:spcBef>
              <a:spcAft>
                <a:spcPts val="0"/>
              </a:spcAft>
              <a:buFontTx/>
              <a:buNone/>
              <a:defRPr sz="1333" b="0" i="0" baseline="0">
                <a:solidFill>
                  <a:srgbClr val="1D2D4F"/>
                </a:solidFill>
              </a:defRPr>
            </a:lvl1pPr>
          </a:lstStyle>
          <a:p>
            <a:pPr lvl="0"/>
            <a:r>
              <a:rPr lang="es-ES_tradnl" dirty="0"/>
              <a:t>Posición y hospital</a:t>
            </a:r>
          </a:p>
        </p:txBody>
      </p:sp>
    </p:spTree>
    <p:extLst>
      <p:ext uri="{BB962C8B-B14F-4D97-AF65-F5344CB8AC3E}">
        <p14:creationId xmlns:p14="http://schemas.microsoft.com/office/powerpoint/2010/main" val="3304372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4" name="Imagen 3" descr="Interfaz de usuario gráfica, Texto&#10;&#10;Descripción generada automáticamente">
            <a:extLst>
              <a:ext uri="{FF2B5EF4-FFF2-40B4-BE49-F238E27FC236}">
                <a16:creationId xmlns:a16="http://schemas.microsoft.com/office/drawing/2014/main" id="{40970997-C4FF-3769-7406-C59B5ABBD6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6704A15-C537-75B2-0D3E-B8548D6B0462}"/>
              </a:ext>
            </a:extLst>
          </p:cNvPr>
          <p:cNvSpPr>
            <a:spLocks noGrp="1"/>
          </p:cNvSpPr>
          <p:nvPr>
            <p:ph type="title" hasCustomPrompt="1"/>
          </p:nvPr>
        </p:nvSpPr>
        <p:spPr>
          <a:xfrm>
            <a:off x="7318061" y="2230472"/>
            <a:ext cx="4417420" cy="1893001"/>
          </a:xfrm>
          <a:prstGeom prst="rect">
            <a:avLst/>
          </a:prstGeom>
          <a:noFill/>
        </p:spPr>
        <p:txBody>
          <a:bodyPr lIns="0" tIns="0" rIns="0" bIns="0" anchor="t" anchorCtr="0">
            <a:noAutofit/>
          </a:bodyPr>
          <a:lstStyle>
            <a:lvl1pPr algn="l">
              <a:defRPr sz="3200" b="1">
                <a:solidFill>
                  <a:srgbClr val="1D2D4F"/>
                </a:solidFill>
              </a:defRPr>
            </a:lvl1pPr>
          </a:lstStyle>
          <a:p>
            <a:r>
              <a:rPr lang="es-ES_tradnl" dirty="0"/>
              <a:t>PONENTES REUNIÓN LOCAL</a:t>
            </a:r>
            <a:endParaRPr lang="en-US" dirty="0"/>
          </a:p>
        </p:txBody>
      </p:sp>
      <p:sp>
        <p:nvSpPr>
          <p:cNvPr id="6" name="Content Placeholder 4">
            <a:extLst>
              <a:ext uri="{FF2B5EF4-FFF2-40B4-BE49-F238E27FC236}">
                <a16:creationId xmlns:a16="http://schemas.microsoft.com/office/drawing/2014/main" id="{A2BB4DD1-1020-9A63-798B-E1A4FA883131}"/>
              </a:ext>
            </a:extLst>
          </p:cNvPr>
          <p:cNvSpPr>
            <a:spLocks noGrp="1"/>
          </p:cNvSpPr>
          <p:nvPr>
            <p:ph sz="quarter" idx="10" hasCustomPrompt="1"/>
          </p:nvPr>
        </p:nvSpPr>
        <p:spPr>
          <a:xfrm>
            <a:off x="7319127" y="5659472"/>
            <a:ext cx="4416912" cy="297045"/>
          </a:xfrm>
        </p:spPr>
        <p:txBody>
          <a:bodyPr lIns="0" tIns="0" rIns="0" bIns="0">
            <a:noAutofit/>
          </a:bodyPr>
          <a:lstStyle>
            <a:lvl1pPr marL="0" indent="0">
              <a:lnSpc>
                <a:spcPts val="2240"/>
              </a:lnSpc>
              <a:spcAft>
                <a:spcPts val="800"/>
              </a:spcAft>
              <a:buFontTx/>
              <a:buNone/>
              <a:defRPr sz="1867" b="1" baseline="0">
                <a:solidFill>
                  <a:srgbClr val="1D2D4F"/>
                </a:solidFill>
              </a:defRPr>
            </a:lvl1pPr>
          </a:lstStyle>
          <a:p>
            <a:pPr lvl="0"/>
            <a:r>
              <a:rPr lang="es-ES_tradnl" dirty="0"/>
              <a:t>Dr. Nombre y apellido</a:t>
            </a:r>
          </a:p>
        </p:txBody>
      </p:sp>
      <p:sp>
        <p:nvSpPr>
          <p:cNvPr id="7" name="Content Placeholder 4">
            <a:extLst>
              <a:ext uri="{FF2B5EF4-FFF2-40B4-BE49-F238E27FC236}">
                <a16:creationId xmlns:a16="http://schemas.microsoft.com/office/drawing/2014/main" id="{15C7A9C7-FE3C-7E53-4D26-D7A238A1981A}"/>
              </a:ext>
            </a:extLst>
          </p:cNvPr>
          <p:cNvSpPr>
            <a:spLocks noGrp="1"/>
          </p:cNvSpPr>
          <p:nvPr>
            <p:ph sz="quarter" idx="12" hasCustomPrompt="1"/>
          </p:nvPr>
        </p:nvSpPr>
        <p:spPr>
          <a:xfrm>
            <a:off x="7319127" y="5991355"/>
            <a:ext cx="4416912" cy="511584"/>
          </a:xfrm>
        </p:spPr>
        <p:txBody>
          <a:bodyPr lIns="0" tIns="0" rIns="0" bIns="0">
            <a:noAutofit/>
          </a:bodyPr>
          <a:lstStyle>
            <a:lvl1pPr marL="0" indent="0">
              <a:lnSpc>
                <a:spcPct val="100000"/>
              </a:lnSpc>
              <a:spcBef>
                <a:spcPts val="0"/>
              </a:spcBef>
              <a:spcAft>
                <a:spcPts val="0"/>
              </a:spcAft>
              <a:buFontTx/>
              <a:buNone/>
              <a:defRPr sz="1333" b="0" i="0" baseline="0">
                <a:solidFill>
                  <a:srgbClr val="1D2D4F"/>
                </a:solidFill>
              </a:defRPr>
            </a:lvl1pPr>
          </a:lstStyle>
          <a:p>
            <a:pPr lvl="0"/>
            <a:r>
              <a:rPr lang="es-ES_tradnl" dirty="0"/>
              <a:t>Posición y hospital</a:t>
            </a:r>
          </a:p>
        </p:txBody>
      </p:sp>
    </p:spTree>
    <p:extLst>
      <p:ext uri="{BB962C8B-B14F-4D97-AF65-F5344CB8AC3E}">
        <p14:creationId xmlns:p14="http://schemas.microsoft.com/office/powerpoint/2010/main" val="191353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49A351-B9ED-7FAC-E068-30040EE61B50}"/>
              </a:ext>
            </a:extLst>
          </p:cNvPr>
          <p:cNvPicPr>
            <a:picLocks noChangeAspect="1"/>
          </p:cNvPicPr>
          <p:nvPr userDrawn="1"/>
        </p:nvPicPr>
        <p:blipFill>
          <a:blip r:embed="rId2"/>
          <a:srcRect/>
          <a:stretch/>
        </p:blipFill>
        <p:spPr>
          <a:xfrm>
            <a:off x="0" y="0"/>
            <a:ext cx="12192000" cy="6858000"/>
          </a:xfrm>
          <a:prstGeom prst="rect">
            <a:avLst/>
          </a:prstGeom>
        </p:spPr>
      </p:pic>
      <p:sp>
        <p:nvSpPr>
          <p:cNvPr id="34" name="Content Placeholder 9"/>
          <p:cNvSpPr>
            <a:spLocks noGrp="1"/>
          </p:cNvSpPr>
          <p:nvPr>
            <p:ph sz="quarter" idx="11" hasCustomPrompt="1"/>
          </p:nvPr>
        </p:nvSpPr>
        <p:spPr>
          <a:xfrm>
            <a:off x="542109" y="1329643"/>
            <a:ext cx="11101724" cy="5220012"/>
          </a:xfrm>
        </p:spPr>
        <p:txBody>
          <a:bodyPr lIns="0" tIns="0" rIns="0" bIns="0">
            <a:noAutofit/>
          </a:bodyPr>
          <a:lstStyle>
            <a:lvl1pPr marL="457189" indent="-457189">
              <a:buClr>
                <a:srgbClr val="F1C9D3"/>
              </a:buClr>
              <a:buFont typeface="+mj-ea"/>
              <a:buAutoNum type="circleNumDbPlain"/>
              <a:defRPr sz="1867">
                <a:solidFill>
                  <a:srgbClr val="22374A"/>
                </a:solidFill>
              </a:defRPr>
            </a:lvl1pPr>
          </a:lstStyle>
          <a:p>
            <a:pPr lvl="0"/>
            <a:r>
              <a:rPr lang="es-ES_tradnl" dirty="0"/>
              <a:t>Texto</a:t>
            </a:r>
            <a:endParaRPr lang="en-US" dirty="0"/>
          </a:p>
        </p:txBody>
      </p:sp>
      <p:sp>
        <p:nvSpPr>
          <p:cNvPr id="8" name="Marcador de contenido 2">
            <a:extLst>
              <a:ext uri="{FF2B5EF4-FFF2-40B4-BE49-F238E27FC236}">
                <a16:creationId xmlns:a16="http://schemas.microsoft.com/office/drawing/2014/main" id="{D631C536-6BBD-D21F-E88F-90BB4B4FD1BA}"/>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ÍNDICE</a:t>
            </a:r>
          </a:p>
        </p:txBody>
      </p:sp>
    </p:spTree>
    <p:extLst>
      <p:ext uri="{BB962C8B-B14F-4D97-AF65-F5344CB8AC3E}">
        <p14:creationId xmlns:p14="http://schemas.microsoft.com/office/powerpoint/2010/main" val="2072278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87591-ADDE-FDF4-F4F2-54EA005E3FF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CF06147-C259-BAAA-C5DA-4BC83E5DF9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8FA7F5-758D-C07E-AEC7-44D284FF4A41}"/>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5" name="Marcador de pie de página 4">
            <a:extLst>
              <a:ext uri="{FF2B5EF4-FFF2-40B4-BE49-F238E27FC236}">
                <a16:creationId xmlns:a16="http://schemas.microsoft.com/office/drawing/2014/main" id="{C5E83B3B-8DE8-0E82-8DA8-757256FD63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0AE192-0BE9-6026-2E12-FA8B381ADE8E}"/>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2640728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AA928C-6540-57E4-1BAB-8428BC2EB17B}"/>
              </a:ext>
            </a:extLst>
          </p:cNvPr>
          <p:cNvPicPr>
            <a:picLocks noChangeAspect="1"/>
          </p:cNvPicPr>
          <p:nvPr userDrawn="1"/>
        </p:nvPicPr>
        <p:blipFill>
          <a:blip r:embed="rId2"/>
          <a:srcRect/>
          <a:stretch/>
        </p:blipFill>
        <p:spPr>
          <a:xfrm>
            <a:off x="0" y="0"/>
            <a:ext cx="12192000" cy="6858000"/>
          </a:xfrm>
          <a:prstGeom prst="rect">
            <a:avLst/>
          </a:prstGeom>
        </p:spPr>
      </p:pic>
      <p:sp>
        <p:nvSpPr>
          <p:cNvPr id="10" name="Content Placeholder 9"/>
          <p:cNvSpPr>
            <a:spLocks noGrp="1"/>
          </p:cNvSpPr>
          <p:nvPr userDrawn="1">
            <p:ph sz="quarter" idx="11" hasCustomPrompt="1"/>
          </p:nvPr>
        </p:nvSpPr>
        <p:spPr>
          <a:xfrm>
            <a:off x="542408" y="1800125"/>
            <a:ext cx="11101425" cy="4210532"/>
          </a:xfrm>
        </p:spPr>
        <p:txBody>
          <a:bodyPr lIns="0" tIns="0" rIns="0" bIns="0">
            <a:noAutofit/>
          </a:bodyPr>
          <a:lstStyle>
            <a:lvl1pPr marL="0" indent="0">
              <a:buFontTx/>
              <a:buNone/>
              <a:defRPr sz="1867">
                <a:solidFill>
                  <a:srgbClr val="22374A"/>
                </a:solidFill>
              </a:defRPr>
            </a:lvl1pPr>
          </a:lstStyle>
          <a:p>
            <a:pPr lvl="0"/>
            <a:r>
              <a:rPr lang="es-ES_tradnl" dirty="0"/>
              <a:t>Texto</a:t>
            </a:r>
            <a:endParaRPr lang="en-US" dirty="0"/>
          </a:p>
        </p:txBody>
      </p:sp>
      <p:sp>
        <p:nvSpPr>
          <p:cNvPr id="11" name="Content Placeholder 11"/>
          <p:cNvSpPr>
            <a:spLocks noGrp="1"/>
          </p:cNvSpPr>
          <p:nvPr>
            <p:ph sz="quarter" idx="13" hasCustomPrompt="1"/>
          </p:nvPr>
        </p:nvSpPr>
        <p:spPr>
          <a:xfrm>
            <a:off x="542109" y="1329643"/>
            <a:ext cx="11101724" cy="423333"/>
          </a:xfrm>
        </p:spPr>
        <p:txBody>
          <a:bodyPr lIns="0" tIns="0" rIns="0" bIns="0">
            <a:noAutofit/>
          </a:bodyPr>
          <a:lstStyle>
            <a:lvl1pPr marL="0" indent="0">
              <a:buNone/>
              <a:defRPr sz="2400">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dirty="0"/>
              <a:t>Subtítulo</a:t>
            </a:r>
            <a:endParaRPr lang="en-US" dirty="0"/>
          </a:p>
        </p:txBody>
      </p:sp>
      <p:sp>
        <p:nvSpPr>
          <p:cNvPr id="4" name="Content Placeholder 22">
            <a:extLst>
              <a:ext uri="{FF2B5EF4-FFF2-40B4-BE49-F238E27FC236}">
                <a16:creationId xmlns:a16="http://schemas.microsoft.com/office/drawing/2014/main" id="{30D75082-78B9-6915-619E-58D88B6995F0}"/>
              </a:ext>
            </a:extLst>
          </p:cNvPr>
          <p:cNvSpPr>
            <a:spLocks noGrp="1"/>
          </p:cNvSpPr>
          <p:nvPr>
            <p:ph sz="quarter" idx="24" hasCustomPrompt="1"/>
          </p:nvPr>
        </p:nvSpPr>
        <p:spPr>
          <a:xfrm>
            <a:off x="542109" y="6057803"/>
            <a:ext cx="11101427" cy="536679"/>
          </a:xfrm>
        </p:spPr>
        <p:txBody>
          <a:bodyPr lIns="0" tIns="0" rIns="0" bIns="0" anchor="b">
            <a:normAutofit/>
          </a:bodyPr>
          <a:lstStyle>
            <a:lvl1pPr marL="0" indent="0" algn="l">
              <a:buFontTx/>
              <a:buNone/>
              <a:defRPr sz="1067">
                <a:solidFill>
                  <a:schemeClr val="bg1">
                    <a:lumMod val="75000"/>
                  </a:schemeClr>
                </a:solidFill>
              </a:defRPr>
            </a:lvl1pPr>
          </a:lstStyle>
          <a:p>
            <a:pPr lvl="0"/>
            <a:r>
              <a:rPr lang="es-ES_tradnl" dirty="0"/>
              <a:t>Referencias</a:t>
            </a:r>
            <a:endParaRPr lang="en-US" dirty="0"/>
          </a:p>
        </p:txBody>
      </p:sp>
      <p:sp>
        <p:nvSpPr>
          <p:cNvPr id="5" name="Marcador de contenido 2">
            <a:extLst>
              <a:ext uri="{FF2B5EF4-FFF2-40B4-BE49-F238E27FC236}">
                <a16:creationId xmlns:a16="http://schemas.microsoft.com/office/drawing/2014/main" id="{69443569-181D-8497-0078-326579E48BCD}"/>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TÍTULO</a:t>
            </a:r>
          </a:p>
        </p:txBody>
      </p:sp>
    </p:spTree>
    <p:extLst>
      <p:ext uri="{BB962C8B-B14F-4D97-AF65-F5344CB8AC3E}">
        <p14:creationId xmlns:p14="http://schemas.microsoft.com/office/powerpoint/2010/main" val="249903549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o+imagen">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BCB9C0-7D5F-E11E-CB24-FCB7AEC31299}"/>
              </a:ext>
            </a:extLst>
          </p:cNvPr>
          <p:cNvPicPr>
            <a:picLocks noChangeAspect="1"/>
          </p:cNvPicPr>
          <p:nvPr userDrawn="1"/>
        </p:nvPicPr>
        <p:blipFill>
          <a:blip r:embed="rId2"/>
          <a:srcRect/>
          <a:stretch/>
        </p:blipFill>
        <p:spPr>
          <a:xfrm>
            <a:off x="0" y="0"/>
            <a:ext cx="12192000" cy="6858000"/>
          </a:xfrm>
          <a:prstGeom prst="rect">
            <a:avLst/>
          </a:prstGeom>
        </p:spPr>
      </p:pic>
      <p:sp>
        <p:nvSpPr>
          <p:cNvPr id="14" name="Content Placeholder 9"/>
          <p:cNvSpPr>
            <a:spLocks noGrp="1"/>
          </p:cNvSpPr>
          <p:nvPr>
            <p:ph sz="quarter" idx="13" hasCustomPrompt="1"/>
          </p:nvPr>
        </p:nvSpPr>
        <p:spPr>
          <a:xfrm>
            <a:off x="6292957" y="2483897"/>
            <a:ext cx="5362772" cy="3526760"/>
          </a:xfrm>
        </p:spPr>
        <p:txBody>
          <a:bodyPr lIns="0" tIns="0" rIns="0" bIns="0">
            <a:noAutofit/>
          </a:bodyPr>
          <a:lstStyle>
            <a:lvl1pPr marL="0" indent="0">
              <a:buFontTx/>
              <a:buNone/>
              <a:defRPr sz="1867">
                <a:solidFill>
                  <a:srgbClr val="2E3134"/>
                </a:solidFill>
              </a:defRPr>
            </a:lvl1pPr>
          </a:lstStyle>
          <a:p>
            <a:pPr lvl="0"/>
            <a:r>
              <a:rPr lang="es-ES_tradnl" dirty="0"/>
              <a:t>Imagen/gráfico</a:t>
            </a:r>
            <a:endParaRPr lang="en-US" dirty="0"/>
          </a:p>
        </p:txBody>
      </p:sp>
      <p:sp>
        <p:nvSpPr>
          <p:cNvPr id="16" name="Content Placeholder 9"/>
          <p:cNvSpPr>
            <a:spLocks noGrp="1"/>
          </p:cNvSpPr>
          <p:nvPr>
            <p:ph sz="quarter" idx="14" hasCustomPrompt="1"/>
          </p:nvPr>
        </p:nvSpPr>
        <p:spPr>
          <a:xfrm>
            <a:off x="6280765" y="1800122"/>
            <a:ext cx="5362772" cy="620737"/>
          </a:xfrm>
        </p:spPr>
        <p:txBody>
          <a:bodyPr lIns="0" tIns="0" rIns="0" bIns="0">
            <a:noAutofit/>
          </a:bodyPr>
          <a:lstStyle>
            <a:lvl1pPr marL="0" indent="0">
              <a:buFontTx/>
              <a:buNone/>
              <a:defRPr sz="1867" b="1">
                <a:solidFill>
                  <a:srgbClr val="1D2D4F"/>
                </a:solidFill>
              </a:defRPr>
            </a:lvl1pPr>
          </a:lstStyle>
          <a:p>
            <a:pPr lvl="0"/>
            <a:r>
              <a:rPr lang="es-ES_tradnl" dirty="0"/>
              <a:t>Título imagen/ gráfico</a:t>
            </a:r>
            <a:endParaRPr lang="en-US" dirty="0"/>
          </a:p>
        </p:txBody>
      </p:sp>
      <p:sp>
        <p:nvSpPr>
          <p:cNvPr id="8" name="Content Placeholder 9">
            <a:extLst>
              <a:ext uri="{FF2B5EF4-FFF2-40B4-BE49-F238E27FC236}">
                <a16:creationId xmlns:a16="http://schemas.microsoft.com/office/drawing/2014/main" id="{A17ECF97-26ED-AC93-F6C3-5948B8AF0ACE}"/>
              </a:ext>
            </a:extLst>
          </p:cNvPr>
          <p:cNvSpPr>
            <a:spLocks noGrp="1"/>
          </p:cNvSpPr>
          <p:nvPr>
            <p:ph sz="quarter" idx="11" hasCustomPrompt="1"/>
          </p:nvPr>
        </p:nvSpPr>
        <p:spPr>
          <a:xfrm>
            <a:off x="542109" y="1800124"/>
            <a:ext cx="5553892" cy="4210533"/>
          </a:xfrm>
        </p:spPr>
        <p:txBody>
          <a:bodyPr lIns="0" tIns="0" rIns="0" bIns="0">
            <a:noAutofit/>
          </a:bodyPr>
          <a:lstStyle>
            <a:lvl1pPr marL="0" indent="0">
              <a:buFontTx/>
              <a:buNone/>
              <a:defRPr sz="1867">
                <a:solidFill>
                  <a:srgbClr val="22374A"/>
                </a:solidFill>
              </a:defRPr>
            </a:lvl1pPr>
          </a:lstStyle>
          <a:p>
            <a:pPr lvl="0"/>
            <a:r>
              <a:rPr lang="es-ES_tradnl" dirty="0"/>
              <a:t>Texto</a:t>
            </a:r>
            <a:endParaRPr lang="en-US" dirty="0"/>
          </a:p>
        </p:txBody>
      </p:sp>
      <p:sp>
        <p:nvSpPr>
          <p:cNvPr id="7" name="Content Placeholder 11">
            <a:extLst>
              <a:ext uri="{FF2B5EF4-FFF2-40B4-BE49-F238E27FC236}">
                <a16:creationId xmlns:a16="http://schemas.microsoft.com/office/drawing/2014/main" id="{2F50771D-7D99-E934-3981-60FAA84ACE8F}"/>
              </a:ext>
            </a:extLst>
          </p:cNvPr>
          <p:cNvSpPr>
            <a:spLocks noGrp="1"/>
          </p:cNvSpPr>
          <p:nvPr>
            <p:ph sz="quarter" idx="27" hasCustomPrompt="1"/>
          </p:nvPr>
        </p:nvSpPr>
        <p:spPr>
          <a:xfrm>
            <a:off x="542109" y="1329643"/>
            <a:ext cx="11101724" cy="423333"/>
          </a:xfrm>
        </p:spPr>
        <p:txBody>
          <a:bodyPr lIns="0" tIns="0" rIns="0" bIns="0">
            <a:noAutofit/>
          </a:bodyPr>
          <a:lstStyle>
            <a:lvl1pPr marL="0" indent="0">
              <a:buNone/>
              <a:defRPr sz="2400">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dirty="0"/>
              <a:t>Subtítulo</a:t>
            </a:r>
            <a:endParaRPr lang="en-US" dirty="0"/>
          </a:p>
        </p:txBody>
      </p:sp>
      <p:sp>
        <p:nvSpPr>
          <p:cNvPr id="9" name="Content Placeholder 22">
            <a:extLst>
              <a:ext uri="{FF2B5EF4-FFF2-40B4-BE49-F238E27FC236}">
                <a16:creationId xmlns:a16="http://schemas.microsoft.com/office/drawing/2014/main" id="{D7B32F04-90BC-7481-5017-781575E53360}"/>
              </a:ext>
            </a:extLst>
          </p:cNvPr>
          <p:cNvSpPr>
            <a:spLocks noGrp="1"/>
          </p:cNvSpPr>
          <p:nvPr>
            <p:ph sz="quarter" idx="28" hasCustomPrompt="1"/>
          </p:nvPr>
        </p:nvSpPr>
        <p:spPr>
          <a:xfrm>
            <a:off x="542109" y="6057803"/>
            <a:ext cx="11101427" cy="536679"/>
          </a:xfrm>
        </p:spPr>
        <p:txBody>
          <a:bodyPr lIns="0" tIns="0" rIns="0" bIns="0" anchor="b">
            <a:normAutofit/>
          </a:bodyPr>
          <a:lstStyle>
            <a:lvl1pPr marL="0" indent="0" algn="l">
              <a:buFontTx/>
              <a:buNone/>
              <a:defRPr sz="1067">
                <a:solidFill>
                  <a:schemeClr val="bg1">
                    <a:lumMod val="75000"/>
                  </a:schemeClr>
                </a:solidFill>
              </a:defRPr>
            </a:lvl1pPr>
          </a:lstStyle>
          <a:p>
            <a:pPr lvl="0"/>
            <a:r>
              <a:rPr lang="es-ES_tradnl" dirty="0"/>
              <a:t>Referencias</a:t>
            </a:r>
            <a:endParaRPr lang="en-US" dirty="0"/>
          </a:p>
        </p:txBody>
      </p:sp>
      <p:sp>
        <p:nvSpPr>
          <p:cNvPr id="10" name="Marcador de contenido 2">
            <a:extLst>
              <a:ext uri="{FF2B5EF4-FFF2-40B4-BE49-F238E27FC236}">
                <a16:creationId xmlns:a16="http://schemas.microsoft.com/office/drawing/2014/main" id="{A24E3203-31DE-9882-7C41-31A2B8E194CA}"/>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TÍTULO</a:t>
            </a:r>
          </a:p>
        </p:txBody>
      </p:sp>
    </p:spTree>
    <p:extLst>
      <p:ext uri="{BB962C8B-B14F-4D97-AF65-F5344CB8AC3E}">
        <p14:creationId xmlns:p14="http://schemas.microsoft.com/office/powerpoint/2010/main" val="79738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o+bullet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DDAA6C-B0A6-4481-166C-B2F0590EE01A}"/>
              </a:ext>
            </a:extLst>
          </p:cNvPr>
          <p:cNvPicPr>
            <a:picLocks noChangeAspect="1"/>
          </p:cNvPicPr>
          <p:nvPr userDrawn="1"/>
        </p:nvPicPr>
        <p:blipFill>
          <a:blip r:embed="rId2"/>
          <a:srcRect/>
          <a:stretch/>
        </p:blipFill>
        <p:spPr>
          <a:xfrm>
            <a:off x="0" y="0"/>
            <a:ext cx="12192000" cy="6858000"/>
          </a:xfrm>
          <a:prstGeom prst="rect">
            <a:avLst/>
          </a:prstGeom>
        </p:spPr>
      </p:pic>
      <p:sp>
        <p:nvSpPr>
          <p:cNvPr id="10" name="Content Placeholder 9">
            <a:extLst>
              <a:ext uri="{FF2B5EF4-FFF2-40B4-BE49-F238E27FC236}">
                <a16:creationId xmlns:a16="http://schemas.microsoft.com/office/drawing/2014/main" id="{615D0C92-E090-3EF7-AAB7-F728E4BACDFA}"/>
              </a:ext>
            </a:extLst>
          </p:cNvPr>
          <p:cNvSpPr>
            <a:spLocks noGrp="1"/>
          </p:cNvSpPr>
          <p:nvPr>
            <p:ph sz="quarter" idx="27" hasCustomPrompt="1"/>
          </p:nvPr>
        </p:nvSpPr>
        <p:spPr>
          <a:xfrm>
            <a:off x="542109" y="1800125"/>
            <a:ext cx="5553892" cy="2556863"/>
          </a:xfrm>
        </p:spPr>
        <p:txBody>
          <a:bodyPr lIns="0" tIns="0" rIns="0" bIns="0">
            <a:noAutofit/>
          </a:bodyPr>
          <a:lstStyle>
            <a:lvl1pPr marL="0" indent="0">
              <a:buFontTx/>
              <a:buNone/>
              <a:defRPr sz="1867">
                <a:solidFill>
                  <a:srgbClr val="22374A"/>
                </a:solidFill>
              </a:defRPr>
            </a:lvl1pPr>
          </a:lstStyle>
          <a:p>
            <a:pPr lvl="0"/>
            <a:r>
              <a:rPr lang="es-ES_tradnl" dirty="0"/>
              <a:t>Texto</a:t>
            </a:r>
            <a:endParaRPr lang="en-US" dirty="0"/>
          </a:p>
        </p:txBody>
      </p:sp>
      <p:sp>
        <p:nvSpPr>
          <p:cNvPr id="11" name="Content Placeholder 11">
            <a:extLst>
              <a:ext uri="{FF2B5EF4-FFF2-40B4-BE49-F238E27FC236}">
                <a16:creationId xmlns:a16="http://schemas.microsoft.com/office/drawing/2014/main" id="{000015B4-34AF-74DE-C1B1-8F518951AC3C}"/>
              </a:ext>
            </a:extLst>
          </p:cNvPr>
          <p:cNvSpPr>
            <a:spLocks noGrp="1"/>
          </p:cNvSpPr>
          <p:nvPr>
            <p:ph sz="quarter" idx="28" hasCustomPrompt="1"/>
          </p:nvPr>
        </p:nvSpPr>
        <p:spPr>
          <a:xfrm>
            <a:off x="542109" y="1329643"/>
            <a:ext cx="11101724" cy="423333"/>
          </a:xfrm>
        </p:spPr>
        <p:txBody>
          <a:bodyPr lIns="0" tIns="0" rIns="0" bIns="0">
            <a:noAutofit/>
          </a:bodyPr>
          <a:lstStyle>
            <a:lvl1pPr marL="0" indent="0">
              <a:buNone/>
              <a:defRPr sz="2400">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dirty="0"/>
              <a:t>Subtítulo</a:t>
            </a:r>
            <a:endParaRPr lang="en-US" dirty="0"/>
          </a:p>
        </p:txBody>
      </p:sp>
      <p:sp>
        <p:nvSpPr>
          <p:cNvPr id="12" name="Content Placeholder 22">
            <a:extLst>
              <a:ext uri="{FF2B5EF4-FFF2-40B4-BE49-F238E27FC236}">
                <a16:creationId xmlns:a16="http://schemas.microsoft.com/office/drawing/2014/main" id="{11F01467-8418-9DB4-BF80-7666AD6B6166}"/>
              </a:ext>
            </a:extLst>
          </p:cNvPr>
          <p:cNvSpPr>
            <a:spLocks noGrp="1"/>
          </p:cNvSpPr>
          <p:nvPr>
            <p:ph sz="quarter" idx="29" hasCustomPrompt="1"/>
          </p:nvPr>
        </p:nvSpPr>
        <p:spPr>
          <a:xfrm>
            <a:off x="542109" y="6057803"/>
            <a:ext cx="11101427" cy="536679"/>
          </a:xfrm>
        </p:spPr>
        <p:txBody>
          <a:bodyPr lIns="0" tIns="0" rIns="0" bIns="0" anchor="b">
            <a:normAutofit/>
          </a:bodyPr>
          <a:lstStyle>
            <a:lvl1pPr marL="0" indent="0" algn="l">
              <a:buFontTx/>
              <a:buNone/>
              <a:defRPr sz="1067">
                <a:solidFill>
                  <a:schemeClr val="bg1">
                    <a:lumMod val="75000"/>
                  </a:schemeClr>
                </a:solidFill>
              </a:defRPr>
            </a:lvl1pPr>
          </a:lstStyle>
          <a:p>
            <a:pPr lvl="0"/>
            <a:r>
              <a:rPr lang="es-ES_tradnl" dirty="0"/>
              <a:t>Referencias</a:t>
            </a:r>
            <a:endParaRPr lang="en-US" dirty="0"/>
          </a:p>
        </p:txBody>
      </p:sp>
      <p:sp>
        <p:nvSpPr>
          <p:cNvPr id="13" name="Marcador de contenido 2">
            <a:extLst>
              <a:ext uri="{FF2B5EF4-FFF2-40B4-BE49-F238E27FC236}">
                <a16:creationId xmlns:a16="http://schemas.microsoft.com/office/drawing/2014/main" id="{78E8F32B-993F-DCE4-2215-A14721D3554B}"/>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TÍTULO</a:t>
            </a:r>
          </a:p>
        </p:txBody>
      </p:sp>
      <p:sp>
        <p:nvSpPr>
          <p:cNvPr id="14" name="Content Placeholder 9"/>
          <p:cNvSpPr>
            <a:spLocks noGrp="1"/>
          </p:cNvSpPr>
          <p:nvPr>
            <p:ph sz="quarter" idx="13" hasCustomPrompt="1"/>
          </p:nvPr>
        </p:nvSpPr>
        <p:spPr>
          <a:xfrm>
            <a:off x="6292957" y="1800122"/>
            <a:ext cx="5362772" cy="4184820"/>
          </a:xfrm>
        </p:spPr>
        <p:txBody>
          <a:bodyPr lIns="0" tIns="0" rIns="0" bIns="0">
            <a:noAutofit/>
          </a:bodyPr>
          <a:lstStyle>
            <a:lvl1pPr marL="235194" indent="-235194">
              <a:buClr>
                <a:srgbClr val="1D2D4F"/>
              </a:buClr>
              <a:buSzPct val="100000"/>
              <a:buFont typeface="Arial" panose="020B0604020202020204" pitchFamily="34" charset="0"/>
              <a:buChar char="•"/>
              <a:defRPr sz="1867">
                <a:solidFill>
                  <a:srgbClr val="2E3134"/>
                </a:solidFill>
              </a:defRPr>
            </a:lvl1pPr>
            <a:lvl2pPr marL="508787" indent="-235194">
              <a:buClr>
                <a:srgbClr val="1D2D4F"/>
              </a:buClr>
              <a:buFont typeface="Arial" panose="020B0604020202020204" pitchFamily="34" charset="0"/>
              <a:buChar char="•"/>
              <a:defRPr lang="es-ES_tradnl" sz="1867" kern="1200" dirty="0" smtClean="0">
                <a:solidFill>
                  <a:srgbClr val="2E3134"/>
                </a:solidFill>
                <a:latin typeface="+mn-lt"/>
                <a:ea typeface="+mn-ea"/>
                <a:cs typeface="+mn-cs"/>
              </a:defRPr>
            </a:lvl2pPr>
          </a:lstStyle>
          <a:p>
            <a:pPr lvl="0"/>
            <a:r>
              <a:rPr lang="es-ES_tradnl" dirty="0"/>
              <a:t>Texto 1</a:t>
            </a:r>
          </a:p>
          <a:p>
            <a:pPr lvl="1"/>
            <a:r>
              <a:rPr lang="es-ES_tradnl" dirty="0"/>
              <a:t>Texto 2</a:t>
            </a:r>
          </a:p>
        </p:txBody>
      </p:sp>
      <p:sp>
        <p:nvSpPr>
          <p:cNvPr id="16" name="Content Placeholder 9"/>
          <p:cNvSpPr>
            <a:spLocks noGrp="1"/>
          </p:cNvSpPr>
          <p:nvPr>
            <p:ph sz="quarter" idx="14" hasCustomPrompt="1"/>
          </p:nvPr>
        </p:nvSpPr>
        <p:spPr>
          <a:xfrm>
            <a:off x="536272" y="4454399"/>
            <a:ext cx="5559728" cy="1530544"/>
          </a:xfrm>
          <a:solidFill>
            <a:srgbClr val="F1C9D3"/>
          </a:solidFill>
          <a:effectLst/>
        </p:spPr>
        <p:txBody>
          <a:bodyPr lIns="108000" tIns="46800" rIns="108000" bIns="46800" anchor="ctr" anchorCtr="0">
            <a:noAutofit/>
          </a:bodyPr>
          <a:lstStyle>
            <a:lvl1pPr marL="0" indent="0">
              <a:buFontTx/>
              <a:buNone/>
              <a:defRPr sz="2133" b="1">
                <a:solidFill>
                  <a:schemeClr val="bg1"/>
                </a:solidFill>
              </a:defRPr>
            </a:lvl1pPr>
          </a:lstStyle>
          <a:p>
            <a:pPr lvl="0"/>
            <a:r>
              <a:rPr lang="es-ES_tradnl" dirty="0"/>
              <a:t>Texto</a:t>
            </a:r>
            <a:endParaRPr lang="en-US" dirty="0"/>
          </a:p>
        </p:txBody>
      </p:sp>
    </p:spTree>
    <p:extLst>
      <p:ext uri="{BB962C8B-B14F-4D97-AF65-F5344CB8AC3E}">
        <p14:creationId xmlns:p14="http://schemas.microsoft.com/office/powerpoint/2010/main" val="3775154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a:stretch/>
        </p:blipFill>
        <p:spPr>
          <a:xfrm>
            <a:off x="0" y="0"/>
            <a:ext cx="12192000" cy="6858000"/>
          </a:xfrm>
          <a:prstGeom prst="rect">
            <a:avLst/>
          </a:prstGeom>
        </p:spPr>
      </p:pic>
      <p:sp>
        <p:nvSpPr>
          <p:cNvPr id="10" name="Content Placeholder 22">
            <a:extLst>
              <a:ext uri="{FF2B5EF4-FFF2-40B4-BE49-F238E27FC236}">
                <a16:creationId xmlns:a16="http://schemas.microsoft.com/office/drawing/2014/main" id="{E1FF1635-FC2D-E4EF-205D-603D061E61F9}"/>
              </a:ext>
            </a:extLst>
          </p:cNvPr>
          <p:cNvSpPr>
            <a:spLocks noGrp="1"/>
          </p:cNvSpPr>
          <p:nvPr>
            <p:ph sz="quarter" idx="28" hasCustomPrompt="1"/>
          </p:nvPr>
        </p:nvSpPr>
        <p:spPr>
          <a:xfrm>
            <a:off x="542109" y="6057803"/>
            <a:ext cx="11101427" cy="536679"/>
          </a:xfrm>
        </p:spPr>
        <p:txBody>
          <a:bodyPr lIns="0" tIns="0" rIns="0" bIns="0" anchor="b">
            <a:normAutofit/>
          </a:bodyPr>
          <a:lstStyle>
            <a:lvl1pPr marL="0" indent="0" algn="l">
              <a:buFontTx/>
              <a:buNone/>
              <a:defRPr sz="1067">
                <a:solidFill>
                  <a:schemeClr val="bg1">
                    <a:lumMod val="75000"/>
                  </a:schemeClr>
                </a:solidFill>
              </a:defRPr>
            </a:lvl1pPr>
          </a:lstStyle>
          <a:p>
            <a:pPr lvl="0"/>
            <a:r>
              <a:rPr lang="es-ES_tradnl" dirty="0"/>
              <a:t>Referencias</a:t>
            </a:r>
            <a:endParaRPr lang="en-US" dirty="0"/>
          </a:p>
        </p:txBody>
      </p:sp>
      <p:sp>
        <p:nvSpPr>
          <p:cNvPr id="11" name="Marcador de contenido 2">
            <a:extLst>
              <a:ext uri="{FF2B5EF4-FFF2-40B4-BE49-F238E27FC236}">
                <a16:creationId xmlns:a16="http://schemas.microsoft.com/office/drawing/2014/main" id="{0AECBF3E-FBBF-98E3-E7BE-DE4A7049E414}"/>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TÍTULO</a:t>
            </a:r>
          </a:p>
        </p:txBody>
      </p:sp>
    </p:spTree>
    <p:extLst>
      <p:ext uri="{BB962C8B-B14F-4D97-AF65-F5344CB8AC3E}">
        <p14:creationId xmlns:p14="http://schemas.microsoft.com/office/powerpoint/2010/main" val="23800522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ágina_blanca">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205AB00-7E57-7B65-E000-2FC15CD620CB}"/>
              </a:ext>
            </a:extLst>
          </p:cNvPr>
          <p:cNvPicPr>
            <a:picLocks noChangeAspect="1"/>
          </p:cNvPicPr>
          <p:nvPr userDrawn="1"/>
        </p:nvPicPr>
        <p:blipFill>
          <a:blip r:embed="rId2"/>
          <a:srcRect/>
          <a:stretch/>
        </p:blipFill>
        <p:spPr>
          <a:xfrm>
            <a:off x="0" y="0"/>
            <a:ext cx="12192000" cy="6858000"/>
          </a:xfrm>
          <a:prstGeom prst="rect">
            <a:avLst/>
          </a:prstGeom>
        </p:spPr>
      </p:pic>
      <p:sp>
        <p:nvSpPr>
          <p:cNvPr id="5" name="Marcador de contenido 2">
            <a:extLst>
              <a:ext uri="{FF2B5EF4-FFF2-40B4-BE49-F238E27FC236}">
                <a16:creationId xmlns:a16="http://schemas.microsoft.com/office/drawing/2014/main" id="{599876F9-B592-F3DF-C7FB-EECDF9DEC876}"/>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RECURSOS</a:t>
            </a:r>
          </a:p>
        </p:txBody>
      </p:sp>
    </p:spTree>
    <p:extLst>
      <p:ext uri="{BB962C8B-B14F-4D97-AF65-F5344CB8AC3E}">
        <p14:creationId xmlns:p14="http://schemas.microsoft.com/office/powerpoint/2010/main" val="160059752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CLUSIONE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6B20A3C-869C-4570-EF13-95ECF944D746}"/>
              </a:ext>
            </a:extLst>
          </p:cNvPr>
          <p:cNvPicPr>
            <a:picLocks noChangeAspect="1"/>
          </p:cNvPicPr>
          <p:nvPr userDrawn="1"/>
        </p:nvPicPr>
        <p:blipFill>
          <a:blip r:embed="rId2"/>
          <a:srcRect/>
          <a:stretch/>
        </p:blipFill>
        <p:spPr>
          <a:xfrm>
            <a:off x="0" y="0"/>
            <a:ext cx="12192000" cy="6858000"/>
          </a:xfrm>
          <a:prstGeom prst="rect">
            <a:avLst/>
          </a:prstGeom>
        </p:spPr>
      </p:pic>
      <p:sp>
        <p:nvSpPr>
          <p:cNvPr id="5" name="Marcador de contenido 2">
            <a:extLst>
              <a:ext uri="{FF2B5EF4-FFF2-40B4-BE49-F238E27FC236}">
                <a16:creationId xmlns:a16="http://schemas.microsoft.com/office/drawing/2014/main" id="{505D1024-49EF-A2D6-3D43-3AC43F2F2BE9}"/>
              </a:ext>
            </a:extLst>
          </p:cNvPr>
          <p:cNvSpPr>
            <a:spLocks noGrp="1"/>
          </p:cNvSpPr>
          <p:nvPr>
            <p:ph sz="quarter" idx="18" hasCustomPrompt="1"/>
          </p:nvPr>
        </p:nvSpPr>
        <p:spPr>
          <a:xfrm>
            <a:off x="2882604" y="195452"/>
            <a:ext cx="6502400" cy="768403"/>
          </a:xfrm>
        </p:spPr>
        <p:txBody>
          <a:bodyPr lIns="0" anchor="ctr">
            <a:normAutofit/>
          </a:bodyPr>
          <a:lstStyle>
            <a:lvl1pPr marL="0" indent="0" algn="ctr">
              <a:buNone/>
              <a:defRPr sz="2667" b="1">
                <a:solidFill>
                  <a:srgbClr val="1D2D4F"/>
                </a:solidFill>
              </a:defRPr>
            </a:lvl1pPr>
          </a:lstStyle>
          <a:p>
            <a:pPr lvl="0"/>
            <a:r>
              <a:rPr lang="es-ES_tradnl" dirty="0"/>
              <a:t>CONCLUSIONES</a:t>
            </a:r>
          </a:p>
        </p:txBody>
      </p:sp>
    </p:spTree>
    <p:extLst>
      <p:ext uri="{BB962C8B-B14F-4D97-AF65-F5344CB8AC3E}">
        <p14:creationId xmlns:p14="http://schemas.microsoft.com/office/powerpoint/2010/main" val="10893084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ágina_blanca">
    <p:spTree>
      <p:nvGrpSpPr>
        <p:cNvPr id="1" name=""/>
        <p:cNvGrpSpPr/>
        <p:nvPr/>
      </p:nvGrpSpPr>
      <p:grpSpPr>
        <a:xfrm>
          <a:off x="0" y="0"/>
          <a:ext cx="0" cy="0"/>
          <a:chOff x="0" y="0"/>
          <a:chExt cx="0" cy="0"/>
        </a:xfrm>
      </p:grpSpPr>
      <p:pic>
        <p:nvPicPr>
          <p:cNvPr id="209" name="Imagen 208">
            <a:extLst>
              <a:ext uri="{FF2B5EF4-FFF2-40B4-BE49-F238E27FC236}">
                <a16:creationId xmlns:a16="http://schemas.microsoft.com/office/drawing/2014/main" id="{FB0A6457-C221-5631-2EF2-EE77D3F517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897056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613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11C5E-359E-624C-B545-330FD87E7F02}"/>
              </a:ext>
            </a:extLst>
          </p:cNvPr>
          <p:cNvSpPr>
            <a:spLocks noGrp="1"/>
          </p:cNvSpPr>
          <p:nvPr>
            <p:ph type="ctrTitle" hasCustomPrompt="1"/>
          </p:nvPr>
        </p:nvSpPr>
        <p:spPr>
          <a:xfrm>
            <a:off x="3654238" y="2979596"/>
            <a:ext cx="8023412" cy="1099431"/>
          </a:xfrm>
          <a:noFill/>
        </p:spPr>
        <p:txBody>
          <a:bodyPr anchor="b">
            <a:normAutofit/>
          </a:bodyPr>
          <a:lstStyle>
            <a:lvl1pPr algn="r">
              <a:defRPr sz="4500">
                <a:solidFill>
                  <a:schemeClr val="accent1">
                    <a:lumMod val="75000"/>
                  </a:schemeClr>
                </a:solidFill>
              </a:defRPr>
            </a:lvl1pPr>
          </a:lstStyle>
          <a:p>
            <a:r>
              <a:rPr lang="es-ES"/>
              <a:t>Clic para editar título</a:t>
            </a:r>
          </a:p>
        </p:txBody>
      </p:sp>
      <p:sp>
        <p:nvSpPr>
          <p:cNvPr id="3" name="Subtítulo 2">
            <a:extLst>
              <a:ext uri="{FF2B5EF4-FFF2-40B4-BE49-F238E27FC236}">
                <a16:creationId xmlns:a16="http://schemas.microsoft.com/office/drawing/2014/main" id="{16D899FB-798E-0B41-9570-2101619F3714}"/>
              </a:ext>
            </a:extLst>
          </p:cNvPr>
          <p:cNvSpPr>
            <a:spLocks noGrp="1"/>
          </p:cNvSpPr>
          <p:nvPr>
            <p:ph type="subTitle" idx="1" hasCustomPrompt="1"/>
          </p:nvPr>
        </p:nvSpPr>
        <p:spPr>
          <a:xfrm>
            <a:off x="3654236" y="4171103"/>
            <a:ext cx="8023413" cy="557355"/>
          </a:xfrm>
        </p:spPr>
        <p:txBody>
          <a:bodyPr>
            <a:normAutofit/>
          </a:bodyPr>
          <a:lstStyle>
            <a:lvl1pPr marL="0" indent="0" algn="r">
              <a:buNone/>
              <a:defRPr sz="18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pic>
        <p:nvPicPr>
          <p:cNvPr id="4" name="Imagen 3">
            <a:extLst>
              <a:ext uri="{FF2B5EF4-FFF2-40B4-BE49-F238E27FC236}">
                <a16:creationId xmlns:a16="http://schemas.microsoft.com/office/drawing/2014/main" id="{47AD0895-8393-EE42-BD8D-A73A2616E8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1913" y="6233477"/>
            <a:ext cx="1248748" cy="449036"/>
          </a:xfrm>
          <a:prstGeom prst="rect">
            <a:avLst/>
          </a:prstGeom>
        </p:spPr>
      </p:pic>
      <p:pic>
        <p:nvPicPr>
          <p:cNvPr id="6" name="Imagen 5">
            <a:extLst>
              <a:ext uri="{FF2B5EF4-FFF2-40B4-BE49-F238E27FC236}">
                <a16:creationId xmlns:a16="http://schemas.microsoft.com/office/drawing/2014/main" id="{EBD9797A-165C-1A4A-A3AF-261CCD385910}"/>
              </a:ext>
            </a:extLst>
          </p:cNvPr>
          <p:cNvPicPr>
            <a:picLocks noChangeAspect="1"/>
          </p:cNvPicPr>
          <p:nvPr userDrawn="1"/>
        </p:nvPicPr>
        <p:blipFill>
          <a:blip r:embed="rId4"/>
          <a:stretch>
            <a:fillRect/>
          </a:stretch>
        </p:blipFill>
        <p:spPr>
          <a:xfrm>
            <a:off x="9055575" y="410272"/>
            <a:ext cx="2692675" cy="1608831"/>
          </a:xfrm>
          <a:prstGeom prst="rect">
            <a:avLst/>
          </a:prstGeom>
        </p:spPr>
      </p:pic>
    </p:spTree>
    <p:extLst>
      <p:ext uri="{BB962C8B-B14F-4D97-AF65-F5344CB8AC3E}">
        <p14:creationId xmlns:p14="http://schemas.microsoft.com/office/powerpoint/2010/main" val="3145414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3107297" y="2977682"/>
            <a:ext cx="8543364" cy="1102393"/>
          </a:xfrm>
        </p:spPr>
        <p:txBody>
          <a:bodyPr anchor="b">
            <a:normAutofit/>
          </a:bodyPr>
          <a:lstStyle>
            <a:lvl1pPr algn="r">
              <a:defRPr sz="4500">
                <a:solidFill>
                  <a:schemeClr val="bg1"/>
                </a:solidFill>
              </a:defRPr>
            </a:lvl1pPr>
          </a:lstStyle>
          <a:p>
            <a:r>
              <a:rPr lang="es-ES"/>
              <a:t>Clic para editar título</a:t>
            </a:r>
            <a:endParaRPr lang="es-ES_tradnl"/>
          </a:p>
        </p:txBody>
      </p:sp>
      <p:sp>
        <p:nvSpPr>
          <p:cNvPr id="3" name="Subtítulo 2"/>
          <p:cNvSpPr>
            <a:spLocks noGrp="1"/>
          </p:cNvSpPr>
          <p:nvPr>
            <p:ph type="subTitle" idx="1" hasCustomPrompt="1"/>
          </p:nvPr>
        </p:nvSpPr>
        <p:spPr>
          <a:xfrm>
            <a:off x="3107297" y="4172151"/>
            <a:ext cx="8543364" cy="748119"/>
          </a:xfrm>
        </p:spPr>
        <p:txBody>
          <a:bodyPr>
            <a:normAutofit/>
          </a:bodyPr>
          <a:lstStyle>
            <a:lvl1pPr marL="0" indent="0" algn="r">
              <a:buNone/>
              <a:defRPr sz="18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pic>
        <p:nvPicPr>
          <p:cNvPr id="7" name="Imagen 6">
            <a:extLst>
              <a:ext uri="{FF2B5EF4-FFF2-40B4-BE49-F238E27FC236}">
                <a16:creationId xmlns:a16="http://schemas.microsoft.com/office/drawing/2014/main" id="{2B344EB4-404B-2542-830B-8BF50C1ED410}"/>
              </a:ext>
            </a:extLst>
          </p:cNvPr>
          <p:cNvPicPr>
            <a:picLocks noChangeAspect="1"/>
          </p:cNvPicPr>
          <p:nvPr userDrawn="1"/>
        </p:nvPicPr>
        <p:blipFill>
          <a:blip r:embed="rId3"/>
          <a:stretch>
            <a:fillRect/>
          </a:stretch>
        </p:blipFill>
        <p:spPr>
          <a:xfrm>
            <a:off x="10401913" y="6233477"/>
            <a:ext cx="1248748" cy="452445"/>
          </a:xfrm>
          <a:prstGeom prst="rect">
            <a:avLst/>
          </a:prstGeom>
        </p:spPr>
      </p:pic>
      <p:pic>
        <p:nvPicPr>
          <p:cNvPr id="9" name="Imagen 8">
            <a:extLst>
              <a:ext uri="{FF2B5EF4-FFF2-40B4-BE49-F238E27FC236}">
                <a16:creationId xmlns:a16="http://schemas.microsoft.com/office/drawing/2014/main" id="{45C88E9D-36E3-5540-B950-02B4B9DE5F62}"/>
              </a:ext>
            </a:extLst>
          </p:cNvPr>
          <p:cNvPicPr>
            <a:picLocks noChangeAspect="1"/>
          </p:cNvPicPr>
          <p:nvPr userDrawn="1"/>
        </p:nvPicPr>
        <p:blipFill>
          <a:blip r:embed="rId4"/>
          <a:stretch>
            <a:fillRect/>
          </a:stretch>
        </p:blipFill>
        <p:spPr>
          <a:xfrm>
            <a:off x="9793206" y="457183"/>
            <a:ext cx="1857455" cy="1102392"/>
          </a:xfrm>
          <a:prstGeom prst="rect">
            <a:avLst/>
          </a:prstGeom>
        </p:spPr>
      </p:pic>
    </p:spTree>
    <p:extLst>
      <p:ext uri="{BB962C8B-B14F-4D97-AF65-F5344CB8AC3E}">
        <p14:creationId xmlns:p14="http://schemas.microsoft.com/office/powerpoint/2010/main" val="3959554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8841BB-BF0E-18B7-A7D4-A8E76CD7B6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8E6996-07A9-79C7-AF19-58B4094921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2B3DF0-8172-8E98-996C-E3B15475F18A}"/>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5" name="Marcador de pie de página 4">
            <a:extLst>
              <a:ext uri="{FF2B5EF4-FFF2-40B4-BE49-F238E27FC236}">
                <a16:creationId xmlns:a16="http://schemas.microsoft.com/office/drawing/2014/main" id="{EDC0C0FF-2F55-D3EB-770A-DC4F790A49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6DFFFF-BDE1-B6FC-ADF0-7676CCFF9D4A}"/>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1192088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p:cSld name="Text">
    <p:bg>
      <p:bgPr>
        <a:solidFill>
          <a:schemeClr val="lt1"/>
        </a:solidFill>
        <a:effectLst/>
      </p:bgPr>
    </p:bg>
    <p:spTree>
      <p:nvGrpSpPr>
        <p:cNvPr id="1" name="Shape 28"/>
        <p:cNvGrpSpPr/>
        <p:nvPr/>
      </p:nvGrpSpPr>
      <p:grpSpPr>
        <a:xfrm>
          <a:off x="0" y="0"/>
          <a:ext cx="0" cy="0"/>
          <a:chOff x="0" y="0"/>
          <a:chExt cx="0" cy="0"/>
        </a:xfrm>
      </p:grpSpPr>
      <p:pic>
        <p:nvPicPr>
          <p:cNvPr id="29" name="Google Shape;29;p49"/>
          <p:cNvPicPr preferRelativeResize="0"/>
          <p:nvPr/>
        </p:nvPicPr>
        <p:blipFill rotWithShape="1">
          <a:blip r:embed="rId2">
            <a:alphaModFix/>
          </a:blip>
          <a:srcRect/>
          <a:stretch/>
        </p:blipFill>
        <p:spPr>
          <a:xfrm>
            <a:off x="266094" y="6340580"/>
            <a:ext cx="1148036" cy="489600"/>
          </a:xfrm>
          <a:prstGeom prst="rect">
            <a:avLst/>
          </a:prstGeom>
          <a:noFill/>
          <a:ln>
            <a:noFill/>
          </a:ln>
        </p:spPr>
      </p:pic>
      <p:sp>
        <p:nvSpPr>
          <p:cNvPr id="30" name="Google Shape;30;p49"/>
          <p:cNvSpPr txBox="1">
            <a:spLocks noGrp="1"/>
          </p:cNvSpPr>
          <p:nvPr>
            <p:ph type="sldNum" idx="12"/>
          </p:nvPr>
        </p:nvSpPr>
        <p:spPr>
          <a:xfrm>
            <a:off x="11148515" y="6392080"/>
            <a:ext cx="5801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Calibri"/>
                <a:ea typeface="Calibri"/>
                <a:cs typeface="Calibri"/>
                <a:sym typeface="Calibri"/>
              </a:defRPr>
            </a:lvl1pPr>
            <a:lvl2pPr marL="0" lvl="1" indent="0" algn="r">
              <a:spcBef>
                <a:spcPts val="0"/>
              </a:spcBef>
              <a:buNone/>
              <a:defRPr sz="1200">
                <a:solidFill>
                  <a:schemeClr val="accent1"/>
                </a:solidFill>
                <a:latin typeface="Calibri"/>
                <a:ea typeface="Calibri"/>
                <a:cs typeface="Calibri"/>
                <a:sym typeface="Calibri"/>
              </a:defRPr>
            </a:lvl2pPr>
            <a:lvl3pPr marL="0" lvl="2" indent="0" algn="r">
              <a:spcBef>
                <a:spcPts val="0"/>
              </a:spcBef>
              <a:buNone/>
              <a:defRPr sz="1200">
                <a:solidFill>
                  <a:schemeClr val="accent1"/>
                </a:solidFill>
                <a:latin typeface="Calibri"/>
                <a:ea typeface="Calibri"/>
                <a:cs typeface="Calibri"/>
                <a:sym typeface="Calibri"/>
              </a:defRPr>
            </a:lvl3pPr>
            <a:lvl4pPr marL="0" lvl="3" indent="0" algn="r">
              <a:spcBef>
                <a:spcPts val="0"/>
              </a:spcBef>
              <a:buNone/>
              <a:defRPr sz="1200">
                <a:solidFill>
                  <a:schemeClr val="accent1"/>
                </a:solidFill>
                <a:latin typeface="Calibri"/>
                <a:ea typeface="Calibri"/>
                <a:cs typeface="Calibri"/>
                <a:sym typeface="Calibri"/>
              </a:defRPr>
            </a:lvl4pPr>
            <a:lvl5pPr marL="0" lvl="4" indent="0" algn="r">
              <a:spcBef>
                <a:spcPts val="0"/>
              </a:spcBef>
              <a:buNone/>
              <a:defRPr sz="1200">
                <a:solidFill>
                  <a:schemeClr val="accent1"/>
                </a:solidFill>
                <a:latin typeface="Calibri"/>
                <a:ea typeface="Calibri"/>
                <a:cs typeface="Calibri"/>
                <a:sym typeface="Calibri"/>
              </a:defRPr>
            </a:lvl5pPr>
            <a:lvl6pPr marL="0" lvl="5" indent="0" algn="r">
              <a:spcBef>
                <a:spcPts val="0"/>
              </a:spcBef>
              <a:buNone/>
              <a:defRPr sz="1200">
                <a:solidFill>
                  <a:schemeClr val="accent1"/>
                </a:solidFill>
                <a:latin typeface="Calibri"/>
                <a:ea typeface="Calibri"/>
                <a:cs typeface="Calibri"/>
                <a:sym typeface="Calibri"/>
              </a:defRPr>
            </a:lvl6pPr>
            <a:lvl7pPr marL="0" lvl="6" indent="0" algn="r">
              <a:spcBef>
                <a:spcPts val="0"/>
              </a:spcBef>
              <a:buNone/>
              <a:defRPr sz="1200">
                <a:solidFill>
                  <a:schemeClr val="accent1"/>
                </a:solidFill>
                <a:latin typeface="Calibri"/>
                <a:ea typeface="Calibri"/>
                <a:cs typeface="Calibri"/>
                <a:sym typeface="Calibri"/>
              </a:defRPr>
            </a:lvl7pPr>
            <a:lvl8pPr marL="0" lvl="7" indent="0" algn="r">
              <a:spcBef>
                <a:spcPts val="0"/>
              </a:spcBef>
              <a:buNone/>
              <a:defRPr sz="1200">
                <a:solidFill>
                  <a:schemeClr val="accent1"/>
                </a:solidFill>
                <a:latin typeface="Calibri"/>
                <a:ea typeface="Calibri"/>
                <a:cs typeface="Calibri"/>
                <a:sym typeface="Calibri"/>
              </a:defRPr>
            </a:lvl8pPr>
            <a:lvl9pPr marL="0" lvl="8" indent="0" algn="r">
              <a:spcBef>
                <a:spcPts val="0"/>
              </a:spcBef>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cxnSp>
        <p:nvCxnSpPr>
          <p:cNvPr id="31" name="Google Shape;31;p49"/>
          <p:cNvCxnSpPr/>
          <p:nvPr/>
        </p:nvCxnSpPr>
        <p:spPr>
          <a:xfrm>
            <a:off x="466732" y="6312759"/>
            <a:ext cx="11249025" cy="0"/>
          </a:xfrm>
          <a:prstGeom prst="straightConnector1">
            <a:avLst/>
          </a:prstGeom>
          <a:noFill/>
          <a:ln w="12700" cap="flat" cmpd="sng">
            <a:solidFill>
              <a:schemeClr val="accent2"/>
            </a:solidFill>
            <a:prstDash val="solid"/>
            <a:miter lim="800000"/>
            <a:headEnd type="none" w="sm" len="sm"/>
            <a:tailEnd type="none" w="sm" len="sm"/>
          </a:ln>
        </p:spPr>
      </p:cxnSp>
      <p:sp>
        <p:nvSpPr>
          <p:cNvPr id="32" name="Google Shape;32;p49"/>
          <p:cNvSpPr txBox="1">
            <a:spLocks noGrp="1"/>
          </p:cNvSpPr>
          <p:nvPr>
            <p:ph type="body" idx="1"/>
          </p:nvPr>
        </p:nvSpPr>
        <p:spPr>
          <a:xfrm>
            <a:off x="467784" y="1689648"/>
            <a:ext cx="11260920" cy="4295519"/>
          </a:xfrm>
          <a:prstGeom prst="rect">
            <a:avLst/>
          </a:prstGeom>
          <a:noFill/>
          <a:ln>
            <a:noFill/>
          </a:ln>
        </p:spPr>
        <p:txBody>
          <a:bodyPr spcFirstLastPara="1" wrap="square" lIns="0" tIns="0" rIns="0" bIns="0" anchor="t" anchorCtr="0">
            <a:normAutofit/>
          </a:bodyPr>
          <a:lstStyle>
            <a:lvl1pPr marL="457200" lvl="0" indent="-228600" algn="l">
              <a:lnSpc>
                <a:spcPct val="121428"/>
              </a:lnSpc>
              <a:spcBef>
                <a:spcPts val="0"/>
              </a:spcBef>
              <a:spcAft>
                <a:spcPts val="0"/>
              </a:spcAft>
              <a:buClr>
                <a:schemeClr val="accent1"/>
              </a:buClr>
              <a:buSzPts val="1400"/>
              <a:buNone/>
              <a:defRPr sz="1400">
                <a:solidFill>
                  <a:schemeClr val="accent1"/>
                </a:solidFill>
                <a:latin typeface="Arial"/>
                <a:ea typeface="Arial"/>
                <a:cs typeface="Arial"/>
                <a:sym typeface="Arial"/>
              </a:defRPr>
            </a:lvl1pPr>
            <a:lvl2pPr marL="914400" lvl="1" indent="-228600" algn="l">
              <a:lnSpc>
                <a:spcPct val="100000"/>
              </a:lnSpc>
              <a:spcBef>
                <a:spcPts val="500"/>
              </a:spcBef>
              <a:spcAft>
                <a:spcPts val="0"/>
              </a:spcAft>
              <a:buClr>
                <a:schemeClr val="accent2"/>
              </a:buClr>
              <a:buSzPts val="4400"/>
              <a:buNone/>
              <a:defRPr sz="4400">
                <a:solidFill>
                  <a:schemeClr val="accent2"/>
                </a:solidFill>
              </a:defRPr>
            </a:lvl2pPr>
            <a:lvl3pPr marL="1371600" lvl="2" indent="-228600" algn="l">
              <a:lnSpc>
                <a:spcPct val="100000"/>
              </a:lnSpc>
              <a:spcBef>
                <a:spcPts val="500"/>
              </a:spcBef>
              <a:spcAft>
                <a:spcPts val="0"/>
              </a:spcAft>
              <a:buClr>
                <a:schemeClr val="accent2"/>
              </a:buClr>
              <a:buSzPts val="4400"/>
              <a:buNone/>
              <a:defRPr sz="4400">
                <a:solidFill>
                  <a:schemeClr val="accent2"/>
                </a:solidFill>
              </a:defRPr>
            </a:lvl3pPr>
            <a:lvl4pPr marL="1828800" lvl="3" indent="-228600" algn="l">
              <a:lnSpc>
                <a:spcPct val="100000"/>
              </a:lnSpc>
              <a:spcBef>
                <a:spcPts val="500"/>
              </a:spcBef>
              <a:spcAft>
                <a:spcPts val="0"/>
              </a:spcAft>
              <a:buClr>
                <a:schemeClr val="accent2"/>
              </a:buClr>
              <a:buSzPts val="4400"/>
              <a:buNone/>
              <a:defRPr sz="4400">
                <a:solidFill>
                  <a:schemeClr val="accent2"/>
                </a:solidFill>
              </a:defRPr>
            </a:lvl4pPr>
            <a:lvl5pPr marL="2286000" lvl="4" indent="-228600" algn="l">
              <a:lnSpc>
                <a:spcPct val="100000"/>
              </a:lnSpc>
              <a:spcBef>
                <a:spcPts val="500"/>
              </a:spcBef>
              <a:spcAft>
                <a:spcPts val="0"/>
              </a:spcAft>
              <a:buClr>
                <a:schemeClr val="accent2"/>
              </a:buClr>
              <a:buSzPts val="4400"/>
              <a:buNone/>
              <a:defRPr sz="4400">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9"/>
          <p:cNvSpPr txBox="1">
            <a:spLocks noGrp="1"/>
          </p:cNvSpPr>
          <p:nvPr>
            <p:ph type="body" idx="2"/>
          </p:nvPr>
        </p:nvSpPr>
        <p:spPr>
          <a:xfrm>
            <a:off x="467789" y="356456"/>
            <a:ext cx="11247967" cy="11984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1"/>
              </a:buClr>
              <a:buSzPts val="2950"/>
              <a:buNone/>
              <a:defRPr sz="2950">
                <a:solidFill>
                  <a:schemeClr val="accent1"/>
                </a:solidFill>
                <a:latin typeface="Arial"/>
                <a:ea typeface="Arial"/>
                <a:cs typeface="Arial"/>
                <a:sym typeface="Arial"/>
              </a:defRPr>
            </a:lvl1pPr>
            <a:lvl2pPr marL="914400" lvl="1" indent="-228600" algn="l">
              <a:lnSpc>
                <a:spcPct val="100000"/>
              </a:lnSpc>
              <a:spcBef>
                <a:spcPts val="500"/>
              </a:spcBef>
              <a:spcAft>
                <a:spcPts val="0"/>
              </a:spcAft>
              <a:buClr>
                <a:schemeClr val="accent2"/>
              </a:buClr>
              <a:buSzPts val="4400"/>
              <a:buNone/>
              <a:defRPr sz="4400">
                <a:solidFill>
                  <a:schemeClr val="accent2"/>
                </a:solidFill>
              </a:defRPr>
            </a:lvl2pPr>
            <a:lvl3pPr marL="1371600" lvl="2" indent="-228600" algn="l">
              <a:lnSpc>
                <a:spcPct val="100000"/>
              </a:lnSpc>
              <a:spcBef>
                <a:spcPts val="500"/>
              </a:spcBef>
              <a:spcAft>
                <a:spcPts val="0"/>
              </a:spcAft>
              <a:buClr>
                <a:schemeClr val="accent2"/>
              </a:buClr>
              <a:buSzPts val="4400"/>
              <a:buNone/>
              <a:defRPr sz="4400">
                <a:solidFill>
                  <a:schemeClr val="accent2"/>
                </a:solidFill>
              </a:defRPr>
            </a:lvl3pPr>
            <a:lvl4pPr marL="1828800" lvl="3" indent="-228600" algn="l">
              <a:lnSpc>
                <a:spcPct val="100000"/>
              </a:lnSpc>
              <a:spcBef>
                <a:spcPts val="500"/>
              </a:spcBef>
              <a:spcAft>
                <a:spcPts val="0"/>
              </a:spcAft>
              <a:buClr>
                <a:schemeClr val="accent2"/>
              </a:buClr>
              <a:buSzPts val="4400"/>
              <a:buNone/>
              <a:defRPr sz="4400">
                <a:solidFill>
                  <a:schemeClr val="accent2"/>
                </a:solidFill>
              </a:defRPr>
            </a:lvl4pPr>
            <a:lvl5pPr marL="2286000" lvl="4" indent="-228600" algn="l">
              <a:lnSpc>
                <a:spcPct val="100000"/>
              </a:lnSpc>
              <a:spcBef>
                <a:spcPts val="500"/>
              </a:spcBef>
              <a:spcAft>
                <a:spcPts val="0"/>
              </a:spcAft>
              <a:buClr>
                <a:schemeClr val="accent2"/>
              </a:buClr>
              <a:buSzPts val="4400"/>
              <a:buNone/>
              <a:defRPr sz="4400">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58947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9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ext">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094" y="6340580"/>
            <a:ext cx="1148036" cy="489600"/>
          </a:xfrm>
          <a:prstGeom prst="rect">
            <a:avLst/>
          </a:prstGeom>
        </p:spPr>
      </p:pic>
      <p:sp>
        <p:nvSpPr>
          <p:cNvPr id="6" name="Slide Number Placeholder 5"/>
          <p:cNvSpPr>
            <a:spLocks noGrp="1"/>
          </p:cNvSpPr>
          <p:nvPr>
            <p:ph type="sldNum" sz="quarter" idx="12"/>
          </p:nvPr>
        </p:nvSpPr>
        <p:spPr>
          <a:xfrm>
            <a:off x="11148515" y="6392080"/>
            <a:ext cx="580189" cy="365125"/>
          </a:xfrm>
          <a:prstGeom prst="rect">
            <a:avLst/>
          </a:prstGeom>
        </p:spPr>
        <p:txBody>
          <a:bodyPr/>
          <a:lstStyle>
            <a:lvl1pPr>
              <a:defRPr>
                <a:solidFill>
                  <a:schemeClr val="accent1"/>
                </a:solidFill>
              </a:defRPr>
            </a:lvl1pPr>
          </a:lstStyle>
          <a:p>
            <a:fld id="{E7109EF1-F99E-2846-B900-05CEFB69D20A}" type="slidenum">
              <a:rPr lang="es-ES_tradnl" smtClean="0"/>
              <a:pPr/>
              <a:t>‹Nº›</a:t>
            </a:fld>
            <a:endParaRPr lang="es-ES_tradnl"/>
          </a:p>
        </p:txBody>
      </p:sp>
      <p:cxnSp>
        <p:nvCxnSpPr>
          <p:cNvPr id="11" name="Conector recto 10"/>
          <p:cNvCxnSpPr/>
          <p:nvPr userDrawn="1"/>
        </p:nvCxnSpPr>
        <p:spPr>
          <a:xfrm>
            <a:off x="466732" y="6312759"/>
            <a:ext cx="11249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Marcador de texto 12"/>
          <p:cNvSpPr>
            <a:spLocks noGrp="1"/>
          </p:cNvSpPr>
          <p:nvPr>
            <p:ph type="body" sz="quarter" idx="13"/>
          </p:nvPr>
        </p:nvSpPr>
        <p:spPr>
          <a:xfrm>
            <a:off x="467784" y="1689648"/>
            <a:ext cx="11260920" cy="4295519"/>
          </a:xfrm>
          <a:prstGeom prst="rect">
            <a:avLst/>
          </a:prstGeom>
        </p:spPr>
        <p:txBody>
          <a:bodyPr lIns="0" tIns="0" rIns="0" bIns="0"/>
          <a:lstStyle>
            <a:lvl1pPr marL="0" indent="0">
              <a:lnSpc>
                <a:spcPts val="1700"/>
              </a:lnSpc>
              <a:spcBef>
                <a:spcPts val="0"/>
              </a:spcBef>
              <a:buNone/>
              <a:defRPr sz="1400">
                <a:solidFill>
                  <a:schemeClr val="accent1"/>
                </a:solidFill>
                <a:latin typeface="+mj-lt"/>
              </a:defRPr>
            </a:lvl1pPr>
            <a:lvl2pPr marL="457200" indent="0">
              <a:lnSpc>
                <a:spcPts val="4400"/>
              </a:lnSpc>
              <a:buNone/>
              <a:defRPr sz="4400">
                <a:solidFill>
                  <a:schemeClr val="accent2"/>
                </a:solidFill>
              </a:defRPr>
            </a:lvl2pPr>
            <a:lvl3pPr marL="914400" indent="0">
              <a:lnSpc>
                <a:spcPts val="4400"/>
              </a:lnSpc>
              <a:buNone/>
              <a:defRPr sz="4400">
                <a:solidFill>
                  <a:schemeClr val="accent2"/>
                </a:solidFill>
              </a:defRPr>
            </a:lvl3pPr>
            <a:lvl4pPr marL="1371600" indent="0">
              <a:lnSpc>
                <a:spcPts val="4400"/>
              </a:lnSpc>
              <a:buNone/>
              <a:defRPr sz="4400">
                <a:solidFill>
                  <a:schemeClr val="accent2"/>
                </a:solidFill>
              </a:defRPr>
            </a:lvl4pPr>
            <a:lvl5pPr marL="1828800" indent="0">
              <a:lnSpc>
                <a:spcPts val="4400"/>
              </a:lnSpc>
              <a:buNone/>
              <a:defRPr sz="4400">
                <a:solidFill>
                  <a:schemeClr val="accent2"/>
                </a:solidFill>
              </a:defRPr>
            </a:lvl5pPr>
          </a:lstStyle>
          <a:p>
            <a:pPr lvl="0"/>
            <a:r>
              <a:rPr lang="es-ES_tradnl"/>
              <a:t>Haga clic para modificar el estilo de texto del patrón</a:t>
            </a:r>
          </a:p>
          <a:p>
            <a:pPr lvl="0"/>
            <a:endParaRPr lang="es-ES_tradnl"/>
          </a:p>
        </p:txBody>
      </p:sp>
      <p:sp>
        <p:nvSpPr>
          <p:cNvPr id="14" name="Marcador de texto 12"/>
          <p:cNvSpPr>
            <a:spLocks noGrp="1"/>
          </p:cNvSpPr>
          <p:nvPr>
            <p:ph type="body" sz="quarter" idx="16"/>
          </p:nvPr>
        </p:nvSpPr>
        <p:spPr>
          <a:xfrm>
            <a:off x="467789" y="356456"/>
            <a:ext cx="11247967" cy="1198460"/>
          </a:xfrm>
          <a:prstGeom prst="rect">
            <a:avLst/>
          </a:prstGeom>
        </p:spPr>
        <p:txBody>
          <a:bodyPr lIns="0" tIns="0" rIns="0" bIns="0"/>
          <a:lstStyle>
            <a:lvl1pPr marL="0" indent="0">
              <a:lnSpc>
                <a:spcPts val="2950"/>
              </a:lnSpc>
              <a:spcBef>
                <a:spcPts val="0"/>
              </a:spcBef>
              <a:buNone/>
              <a:defRPr sz="2950" b="1">
                <a:solidFill>
                  <a:schemeClr val="accent1"/>
                </a:solidFill>
                <a:latin typeface="+mj-lt"/>
              </a:defRPr>
            </a:lvl1pPr>
            <a:lvl2pPr marL="457200" indent="0">
              <a:lnSpc>
                <a:spcPts val="4400"/>
              </a:lnSpc>
              <a:buNone/>
              <a:defRPr sz="4400">
                <a:solidFill>
                  <a:schemeClr val="accent2"/>
                </a:solidFill>
              </a:defRPr>
            </a:lvl2pPr>
            <a:lvl3pPr marL="914400" indent="0">
              <a:lnSpc>
                <a:spcPts val="4400"/>
              </a:lnSpc>
              <a:buNone/>
              <a:defRPr sz="4400">
                <a:solidFill>
                  <a:schemeClr val="accent2"/>
                </a:solidFill>
              </a:defRPr>
            </a:lvl3pPr>
            <a:lvl4pPr marL="1371600" indent="0">
              <a:lnSpc>
                <a:spcPts val="4400"/>
              </a:lnSpc>
              <a:buNone/>
              <a:defRPr sz="4400">
                <a:solidFill>
                  <a:schemeClr val="accent2"/>
                </a:solidFill>
              </a:defRPr>
            </a:lvl4pPr>
            <a:lvl5pPr marL="1828800" indent="0">
              <a:lnSpc>
                <a:spcPts val="4400"/>
              </a:lnSpc>
              <a:buNone/>
              <a:defRPr sz="4400">
                <a:solidFill>
                  <a:schemeClr val="accent2"/>
                </a:solidFill>
              </a:defRPr>
            </a:lvl5pPr>
          </a:lstStyle>
          <a:p>
            <a:pPr lvl="0"/>
            <a:r>
              <a:rPr lang="es-ES_tradnl"/>
              <a:t>Haga clic para modificar el estilo de texto del patrón</a:t>
            </a:r>
          </a:p>
        </p:txBody>
      </p:sp>
    </p:spTree>
    <p:extLst>
      <p:ext uri="{BB962C8B-B14F-4D97-AF65-F5344CB8AC3E}">
        <p14:creationId xmlns:p14="http://schemas.microsoft.com/office/powerpoint/2010/main" val="231032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9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688E1-8914-66CB-9FB2-7EF39AA31B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7511C6-7C33-8C58-6D38-CD1A6C4C3F0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EF2E70D-F76F-6AB8-08D0-E0C8C175B57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ED330F5-204F-B642-F355-73B88993EB10}"/>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6" name="Marcador de pie de página 5">
            <a:extLst>
              <a:ext uri="{FF2B5EF4-FFF2-40B4-BE49-F238E27FC236}">
                <a16:creationId xmlns:a16="http://schemas.microsoft.com/office/drawing/2014/main" id="{E0FA9603-3700-DDFE-1D24-688D140DDA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1D45C8D-D0A5-9635-C2CC-0387B05EF204}"/>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3780135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5AFE87-FBD7-E7DA-8D85-037DBE883FC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FC39A9-EC73-6AE5-9073-C17614604A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98167BB-D0C5-BA2F-D26C-0141B22473E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46B0C99-29C6-BC3B-3ED7-03144C59C0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6B573D-2B11-FFD9-5962-6728EBF748C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59A7D61-1E20-5C25-A606-5DCA062C3E15}"/>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8" name="Marcador de pie de página 7">
            <a:extLst>
              <a:ext uri="{FF2B5EF4-FFF2-40B4-BE49-F238E27FC236}">
                <a16:creationId xmlns:a16="http://schemas.microsoft.com/office/drawing/2014/main" id="{23F3A102-3E56-03F2-622C-743972455EA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562CB84-095F-DB9C-1D4A-AA9BDDD036F4}"/>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788325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8B1D1-87E1-EA30-0BEB-3FAFD597FE6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FF64D33-F5C8-E834-C4D5-392E843DE549}"/>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4" name="Marcador de pie de página 3">
            <a:extLst>
              <a:ext uri="{FF2B5EF4-FFF2-40B4-BE49-F238E27FC236}">
                <a16:creationId xmlns:a16="http://schemas.microsoft.com/office/drawing/2014/main" id="{37F13532-934E-8544-86A0-1B667133A0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551AD1D-C729-0F28-7C3A-13BD6719BD3F}"/>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60788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49297D-9B44-EABA-520B-7CCA7CD27332}"/>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3" name="Marcador de pie de página 2">
            <a:extLst>
              <a:ext uri="{FF2B5EF4-FFF2-40B4-BE49-F238E27FC236}">
                <a16:creationId xmlns:a16="http://schemas.microsoft.com/office/drawing/2014/main" id="{C782E326-800D-E254-036B-0FA9046B7F7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BA7E9C3-BCD8-199F-2026-EC79383EC65D}"/>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4178014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C89FB-7511-9517-3991-281A9B8C52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BA1B235-AF99-08D9-8ACB-6B41527E3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DC791BF-FA64-F142-8109-CBCB89F68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585E9E-6225-6A2E-B9AC-B14483420427}"/>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6" name="Marcador de pie de página 5">
            <a:extLst>
              <a:ext uri="{FF2B5EF4-FFF2-40B4-BE49-F238E27FC236}">
                <a16:creationId xmlns:a16="http://schemas.microsoft.com/office/drawing/2014/main" id="{ECCC863D-A710-C010-AF9C-DBDB1516D1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986C1B-51DE-01B8-7B20-27263D27591A}"/>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297505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AAD89-C1CE-A290-886B-2E0C7B4B62A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F1B0302-C1B9-658B-06AF-3755AB186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887B55-BD3C-C577-2C32-A0885F4A7C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1616AEC-99F9-D4C2-BD71-6E684BFE844B}"/>
              </a:ext>
            </a:extLst>
          </p:cNvPr>
          <p:cNvSpPr>
            <a:spLocks noGrp="1"/>
          </p:cNvSpPr>
          <p:nvPr>
            <p:ph type="dt" sz="half" idx="10"/>
          </p:nvPr>
        </p:nvSpPr>
        <p:spPr/>
        <p:txBody>
          <a:bodyPr/>
          <a:lstStyle/>
          <a:p>
            <a:fld id="{349415F5-D44F-2646-8700-3A15691F8C1F}" type="datetimeFigureOut">
              <a:rPr lang="es-ES" smtClean="0"/>
              <a:t>12/02/2024</a:t>
            </a:fld>
            <a:endParaRPr lang="es-ES"/>
          </a:p>
        </p:txBody>
      </p:sp>
      <p:sp>
        <p:nvSpPr>
          <p:cNvPr id="6" name="Marcador de pie de página 5">
            <a:extLst>
              <a:ext uri="{FF2B5EF4-FFF2-40B4-BE49-F238E27FC236}">
                <a16:creationId xmlns:a16="http://schemas.microsoft.com/office/drawing/2014/main" id="{F557C0BA-2B29-2455-AD1F-18545197CB1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17BCD65-5707-835D-D8F0-7C82644A2771}"/>
              </a:ext>
            </a:extLst>
          </p:cNvPr>
          <p:cNvSpPr>
            <a:spLocks noGrp="1"/>
          </p:cNvSpPr>
          <p:nvPr>
            <p:ph type="sldNum" sz="quarter" idx="12"/>
          </p:nvPr>
        </p:nvSpPr>
        <p:spPr/>
        <p:txBody>
          <a:bodyPr/>
          <a:lstStyle/>
          <a:p>
            <a:fld id="{9A28DF7A-172D-8341-B169-563E9BBAE5A4}" type="slidenum">
              <a:rPr lang="es-ES" smtClean="0"/>
              <a:t>‹Nº›</a:t>
            </a:fld>
            <a:endParaRPr lang="es-ES"/>
          </a:p>
        </p:txBody>
      </p:sp>
    </p:spTree>
    <p:extLst>
      <p:ext uri="{BB962C8B-B14F-4D97-AF65-F5344CB8AC3E}">
        <p14:creationId xmlns:p14="http://schemas.microsoft.com/office/powerpoint/2010/main" val="397897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57EFA24-5E20-838A-69D3-7995C12403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0C5193-5D44-12BC-6865-FADEAEE944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7B556AC-8A75-0718-BE5B-86209175D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415F5-D44F-2646-8700-3A15691F8C1F}" type="datetimeFigureOut">
              <a:rPr lang="es-ES" smtClean="0"/>
              <a:t>12/02/2024</a:t>
            </a:fld>
            <a:endParaRPr lang="es-ES"/>
          </a:p>
        </p:txBody>
      </p:sp>
      <p:sp>
        <p:nvSpPr>
          <p:cNvPr id="5" name="Marcador de pie de página 4">
            <a:extLst>
              <a:ext uri="{FF2B5EF4-FFF2-40B4-BE49-F238E27FC236}">
                <a16:creationId xmlns:a16="http://schemas.microsoft.com/office/drawing/2014/main" id="{61782F76-6928-D7C7-BC19-EEFFC44CBA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96BFF2B-85E9-9CCD-DF0C-1608ECE10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DF7A-172D-8341-B169-563E9BBAE5A4}" type="slidenum">
              <a:rPr lang="es-ES" smtClean="0"/>
              <a:t>‹Nº›</a:t>
            </a:fld>
            <a:endParaRPr lang="es-ES"/>
          </a:p>
        </p:txBody>
      </p:sp>
      <p:sp>
        <p:nvSpPr>
          <p:cNvPr id="8" name="TextBox 7">
            <a:extLst>
              <a:ext uri="{FF2B5EF4-FFF2-40B4-BE49-F238E27FC236}">
                <a16:creationId xmlns:a16="http://schemas.microsoft.com/office/drawing/2014/main" id="{1CC38C39-0E50-C805-569E-671D6F3E665B}"/>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2690088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 id="2147483672" r:id="rId13"/>
    <p:sldLayoutId id="2147483673"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384729"/>
            <a:ext cx="10972800" cy="23642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Marcador de título 1">
            <a:extLst>
              <a:ext uri="{FF2B5EF4-FFF2-40B4-BE49-F238E27FC236}">
                <a16:creationId xmlns:a16="http://schemas.microsoft.com/office/drawing/2014/main" id="{F0DD5698-913D-6F93-D2BA-A4833E7680F2}"/>
              </a:ext>
            </a:extLst>
          </p:cNvPr>
          <p:cNvSpPr>
            <a:spLocks noGrp="1"/>
          </p:cNvSpPr>
          <p:nvPr>
            <p:ph type="title"/>
          </p:nvPr>
        </p:nvSpPr>
        <p:spPr>
          <a:xfrm>
            <a:off x="438449" y="98619"/>
            <a:ext cx="9975879" cy="768403"/>
          </a:xfrm>
          <a:prstGeom prst="rect">
            <a:avLst/>
          </a:prstGeom>
        </p:spPr>
        <p:txBody>
          <a:bodyPr vert="horz" lIns="0" tIns="45720" rIns="91440" bIns="45720" rtlCol="0" anchor="ctr">
            <a:normAutofit/>
          </a:bodyPr>
          <a:lstStyle/>
          <a:p>
            <a:r>
              <a:rPr lang="es-ES" dirty="0"/>
              <a:t>Haga clic para modificar el estilo de título del patrón</a:t>
            </a:r>
          </a:p>
        </p:txBody>
      </p:sp>
    </p:spTree>
    <p:extLst>
      <p:ext uri="{BB962C8B-B14F-4D97-AF65-F5344CB8AC3E}">
        <p14:creationId xmlns:p14="http://schemas.microsoft.com/office/powerpoint/2010/main" val="412408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609585" rtl="0" eaLnBrk="1" latinLnBrk="0" hangingPunct="1">
        <a:spcBef>
          <a:spcPct val="0"/>
        </a:spcBef>
        <a:buNone/>
        <a:defRPr sz="2667" b="1" kern="1200">
          <a:solidFill>
            <a:srgbClr val="58095A"/>
          </a:solidFill>
          <a:latin typeface="+mn-lt"/>
          <a:ea typeface="+mj-ea"/>
          <a:cs typeface="+mj-cs"/>
        </a:defRPr>
      </a:lvl1pPr>
    </p:titleStyle>
    <p:body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12/02/2024</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Tree>
    <p:extLst>
      <p:ext uri="{BB962C8B-B14F-4D97-AF65-F5344CB8AC3E}">
        <p14:creationId xmlns:p14="http://schemas.microsoft.com/office/powerpoint/2010/main" val="41679358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81" r:id="rId4"/>
    <p:sldLayoutId id="2147483682" r:id="rId5"/>
  </p:sldLayoutIdLst>
  <p:txStyles>
    <p:titleStyle>
      <a:lvl1pPr algn="l" defTabSz="914400" rtl="0" eaLnBrk="1" latinLnBrk="0" hangingPunct="1">
        <a:lnSpc>
          <a:spcPct val="90000"/>
        </a:lnSpc>
        <a:spcBef>
          <a:spcPct val="0"/>
        </a:spcBef>
        <a:buNone/>
        <a:defRPr sz="3200" b="1" kern="1200">
          <a:solidFill>
            <a:srgbClr val="01346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AAC1E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AC1E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0.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0.xml"/><Relationship Id="rId5" Type="http://schemas.openxmlformats.org/officeDocument/2006/relationships/image" Target="../media/image23.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hyperlink" Target="https://cima.aemps.es/cima/dochtml/ft/86088/FT_86088.html"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0.xml"/><Relationship Id="rId5" Type="http://schemas.openxmlformats.org/officeDocument/2006/relationships/image" Target="../media/image23.sv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25.sv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0.xml"/><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5.sv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0.svg"/></Relationships>
</file>

<file path=ppt/slides/_rels/slide4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5.sv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hyperlink" Target="https://jddonline.com/articles/patientpreferences"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480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A21DEE8-7932-7557-7FEE-EE2758777518}"/>
              </a:ext>
            </a:extLst>
          </p:cNvPr>
          <p:cNvGrpSpPr/>
          <p:nvPr/>
        </p:nvGrpSpPr>
        <p:grpSpPr>
          <a:xfrm>
            <a:off x="1387439" y="1451659"/>
            <a:ext cx="11101427" cy="5590272"/>
            <a:chOff x="1624392" y="3429000"/>
            <a:chExt cx="10567608" cy="4997396"/>
          </a:xfrm>
        </p:grpSpPr>
        <p:sp>
          <p:nvSpPr>
            <p:cNvPr id="5" name="Rectangle 306">
              <a:extLst>
                <a:ext uri="{FF2B5EF4-FFF2-40B4-BE49-F238E27FC236}">
                  <a16:creationId xmlns:a16="http://schemas.microsoft.com/office/drawing/2014/main" id="{606C4FF5-9DBE-2ABC-13CF-59E9452C2B7E}"/>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6" name="Rectangle 306">
              <a:extLst>
                <a:ext uri="{FF2B5EF4-FFF2-40B4-BE49-F238E27FC236}">
                  <a16:creationId xmlns:a16="http://schemas.microsoft.com/office/drawing/2014/main" id="{41305DFC-3B58-E8FC-DF4C-B302804F6477}"/>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13" name="Marcador de contenido 12">
            <a:extLst>
              <a:ext uri="{FF2B5EF4-FFF2-40B4-BE49-F238E27FC236}">
                <a16:creationId xmlns:a16="http://schemas.microsoft.com/office/drawing/2014/main" id="{37E54FD4-6398-45A2-41F7-8E09E94AB77D}"/>
              </a:ext>
            </a:extLst>
          </p:cNvPr>
          <p:cNvSpPr>
            <a:spLocks noGrp="1"/>
          </p:cNvSpPr>
          <p:nvPr>
            <p:ph sz="quarter" idx="11"/>
          </p:nvPr>
        </p:nvSpPr>
        <p:spPr>
          <a:xfrm>
            <a:off x="1815345" y="2362756"/>
            <a:ext cx="4655600" cy="4171444"/>
          </a:xfrm>
        </p:spPr>
        <p:txBody>
          <a:bodyPr/>
          <a:lstStyle/>
          <a:p>
            <a:pPr algn="l"/>
            <a:r>
              <a:rPr lang="es-ES" sz="1600" b="1" i="0" dirty="0">
                <a:effectLst/>
                <a:latin typeface="+mj-lt"/>
                <a:cs typeface="Arial" panose="020B0604020202020204" pitchFamily="34" charset="0"/>
              </a:rPr>
              <a:t>Evaluación a las 4 semanas:</a:t>
            </a:r>
            <a:endParaRPr lang="es-ES" sz="1600" b="0" i="0" dirty="0">
              <a:effectLst/>
              <a:latin typeface="+mj-lt"/>
              <a:cs typeface="Arial" panose="020B0604020202020204" pitchFamily="34" charset="0"/>
            </a:endParaRPr>
          </a:p>
          <a:p>
            <a:pPr marL="285750" indent="-285750" algn="l">
              <a:spcAft>
                <a:spcPts val="700"/>
              </a:spcAft>
              <a:buFont typeface="Arial" panose="020B0604020202020204" pitchFamily="34" charset="0"/>
              <a:buChar char="•"/>
            </a:pPr>
            <a:r>
              <a:rPr lang="es-ES" sz="1600" b="0" i="0" dirty="0">
                <a:effectLst/>
                <a:latin typeface="+mj-lt"/>
                <a:cs typeface="Arial" panose="020B0604020202020204" pitchFamily="34" charset="0"/>
              </a:rPr>
              <a:t>Eritema residual presente.</a:t>
            </a:r>
          </a:p>
          <a:p>
            <a:pPr marL="285750" indent="-285750" algn="l">
              <a:spcAft>
                <a:spcPts val="700"/>
              </a:spcAft>
              <a:buFont typeface="Arial" panose="020B0604020202020204" pitchFamily="34" charset="0"/>
              <a:buChar char="•"/>
            </a:pPr>
            <a:r>
              <a:rPr lang="es-ES" sz="1600" b="0" i="0" dirty="0">
                <a:effectLst/>
                <a:latin typeface="+mj-lt"/>
                <a:cs typeface="Arial" panose="020B0604020202020204" pitchFamily="34" charset="0"/>
              </a:rPr>
              <a:t>Resolución del componente escamoso en más del 95% de la psoriasis.</a:t>
            </a:r>
            <a:br>
              <a:rPr lang="es-ES" sz="1600" b="0" i="0" dirty="0">
                <a:effectLst/>
                <a:latin typeface="+mj-lt"/>
                <a:cs typeface="Arial" panose="020B0604020202020204" pitchFamily="34" charset="0"/>
              </a:rPr>
            </a:br>
            <a:endParaRPr lang="es-ES" sz="1600" dirty="0">
              <a:latin typeface="+mj-lt"/>
              <a:cs typeface="Arial" panose="020B0604020202020204" pitchFamily="34" charset="0"/>
            </a:endParaRPr>
          </a:p>
        </p:txBody>
      </p:sp>
      <p:sp>
        <p:nvSpPr>
          <p:cNvPr id="14" name="Marcador de contenido 13">
            <a:extLst>
              <a:ext uri="{FF2B5EF4-FFF2-40B4-BE49-F238E27FC236}">
                <a16:creationId xmlns:a16="http://schemas.microsoft.com/office/drawing/2014/main" id="{C4C4EEB5-CD5C-CB60-B8BB-6BD5C48BA080}"/>
              </a:ext>
            </a:extLst>
          </p:cNvPr>
          <p:cNvSpPr>
            <a:spLocks noGrp="1"/>
          </p:cNvSpPr>
          <p:nvPr>
            <p:ph sz="quarter" idx="13"/>
          </p:nvPr>
        </p:nvSpPr>
        <p:spPr>
          <a:xfrm>
            <a:off x="1832602" y="1738197"/>
            <a:ext cx="11101724" cy="423333"/>
          </a:xfrm>
        </p:spPr>
        <p:txBody>
          <a:bodyPr/>
          <a:lstStyle/>
          <a:p>
            <a:r>
              <a:rPr lang="es-ES" b="1" dirty="0"/>
              <a:t>Evolución</a:t>
            </a:r>
          </a:p>
        </p:txBody>
      </p:sp>
      <p:sp>
        <p:nvSpPr>
          <p:cNvPr id="16" name="Marcador de contenido 15">
            <a:extLst>
              <a:ext uri="{FF2B5EF4-FFF2-40B4-BE49-F238E27FC236}">
                <a16:creationId xmlns:a16="http://schemas.microsoft.com/office/drawing/2014/main" id="{E82EAD2E-09ED-383E-DAC2-B549B70BA36E}"/>
              </a:ext>
            </a:extLst>
          </p:cNvPr>
          <p:cNvSpPr>
            <a:spLocks noGrp="1"/>
          </p:cNvSpPr>
          <p:nvPr>
            <p:ph sz="quarter" idx="24"/>
          </p:nvPr>
        </p:nvSpPr>
        <p:spPr>
          <a:xfrm>
            <a:off x="1768664" y="6473970"/>
            <a:ext cx="11101427" cy="150139"/>
          </a:xfrm>
        </p:spPr>
        <p:txBody>
          <a:bodyPr>
            <a:normAutofit/>
          </a:bodyPr>
          <a:lstStyle/>
          <a:p>
            <a:r>
              <a:rPr lang="it-IT" sz="800" b="1" noProof="1"/>
              <a:t>CAL:</a:t>
            </a:r>
            <a:r>
              <a:rPr lang="it-IT" sz="800" noProof="1"/>
              <a:t> calcipotriol, </a:t>
            </a:r>
            <a:r>
              <a:rPr lang="it-IT" sz="800" b="1" noProof="1"/>
              <a:t>BDP:</a:t>
            </a:r>
            <a:r>
              <a:rPr lang="it-IT" sz="800" noProof="1"/>
              <a:t> dipropionato de betametasona.</a:t>
            </a:r>
          </a:p>
        </p:txBody>
      </p:sp>
      <p:sp>
        <p:nvSpPr>
          <p:cNvPr id="2" name="Marcador de contenido 12">
            <a:extLst>
              <a:ext uri="{FF2B5EF4-FFF2-40B4-BE49-F238E27FC236}">
                <a16:creationId xmlns:a16="http://schemas.microsoft.com/office/drawing/2014/main" id="{D874D682-87E5-1309-FEE1-5F1BBD328E46}"/>
              </a:ext>
            </a:extLst>
          </p:cNvPr>
          <p:cNvSpPr txBox="1">
            <a:spLocks/>
          </p:cNvSpPr>
          <p:nvPr/>
        </p:nvSpPr>
        <p:spPr>
          <a:xfrm>
            <a:off x="6684060" y="2335039"/>
            <a:ext cx="5305380" cy="4171444"/>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867" kern="1200">
                <a:solidFill>
                  <a:srgbClr val="22374A"/>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sz="1600" b="1" dirty="0">
                <a:latin typeface="+mj-lt"/>
                <a:cs typeface="Arial" panose="020B0604020202020204" pitchFamily="34" charset="0"/>
              </a:rPr>
              <a:t>Mejora y Efectos Observados:</a:t>
            </a:r>
            <a:endParaRPr lang="es-ES" sz="1600" dirty="0">
              <a:latin typeface="+mj-lt"/>
              <a:cs typeface="Arial" panose="020B0604020202020204" pitchFamily="34" charset="0"/>
            </a:endParaRPr>
          </a:p>
          <a:p>
            <a:pPr marL="285750" indent="-285750">
              <a:spcAft>
                <a:spcPts val="700"/>
              </a:spcAft>
              <a:buFont typeface="Arial" panose="020B0604020202020204" pitchFamily="34" charset="0"/>
              <a:buChar char="•"/>
            </a:pPr>
            <a:r>
              <a:rPr lang="es-ES" sz="1600" dirty="0">
                <a:latin typeface="+mj-lt"/>
                <a:cs typeface="Arial" panose="020B0604020202020204" pitchFamily="34" charset="0"/>
              </a:rPr>
              <a:t>Mejoría desde el tercer día de aplicación.</a:t>
            </a:r>
          </a:p>
          <a:p>
            <a:pPr marL="285750" indent="-285750">
              <a:spcAft>
                <a:spcPts val="700"/>
              </a:spcAft>
              <a:buFont typeface="Arial" panose="020B0604020202020204" pitchFamily="34" charset="0"/>
              <a:buChar char="•"/>
            </a:pPr>
            <a:r>
              <a:rPr lang="es-ES" sz="1600" dirty="0">
                <a:latin typeface="+mj-lt"/>
                <a:cs typeface="Arial" panose="020B0604020202020204" pitchFamily="34" charset="0"/>
              </a:rPr>
              <a:t>Reducción del picor desde la primera aplicación.</a:t>
            </a:r>
          </a:p>
          <a:p>
            <a:pPr marL="285750" indent="-285750">
              <a:spcAft>
                <a:spcPts val="700"/>
              </a:spcAft>
              <a:buFont typeface="Arial" panose="020B0604020202020204" pitchFamily="34" charset="0"/>
              <a:buChar char="•"/>
            </a:pPr>
            <a:r>
              <a:rPr lang="es-ES" sz="1600" dirty="0">
                <a:latin typeface="+mj-lt"/>
                <a:cs typeface="Arial" panose="020B0604020202020204" pitchFamily="34" charset="0"/>
              </a:rPr>
              <a:t>Ausencia de efectos adversos.</a:t>
            </a:r>
          </a:p>
          <a:p>
            <a:pPr>
              <a:spcAft>
                <a:spcPts val="700"/>
              </a:spcAft>
            </a:pPr>
            <a:br>
              <a:rPr lang="es-ES" sz="1600" b="1" dirty="0">
                <a:latin typeface="+mj-lt"/>
                <a:cs typeface="Arial" panose="020B0604020202020204" pitchFamily="34" charset="0"/>
              </a:rPr>
            </a:br>
            <a:endParaRPr lang="es-ES" sz="1600" dirty="0">
              <a:latin typeface="+mj-lt"/>
              <a:cs typeface="Arial" panose="020B0604020202020204" pitchFamily="34" charset="0"/>
            </a:endParaRPr>
          </a:p>
        </p:txBody>
      </p:sp>
      <p:grpSp>
        <p:nvGrpSpPr>
          <p:cNvPr id="7" name="Grupo 6">
            <a:extLst>
              <a:ext uri="{FF2B5EF4-FFF2-40B4-BE49-F238E27FC236}">
                <a16:creationId xmlns:a16="http://schemas.microsoft.com/office/drawing/2014/main" id="{4D5D214B-975B-9956-13B7-A108E4D4DCA5}"/>
              </a:ext>
            </a:extLst>
          </p:cNvPr>
          <p:cNvGrpSpPr/>
          <p:nvPr/>
        </p:nvGrpSpPr>
        <p:grpSpPr>
          <a:xfrm>
            <a:off x="202560" y="1344510"/>
            <a:ext cx="1030567" cy="1022921"/>
            <a:chOff x="-54403" y="1241207"/>
            <a:chExt cx="1030567" cy="1022921"/>
          </a:xfrm>
        </p:grpSpPr>
        <p:sp>
          <p:nvSpPr>
            <p:cNvPr id="8" name="Freeform: Shape 63">
              <a:extLst>
                <a:ext uri="{FF2B5EF4-FFF2-40B4-BE49-F238E27FC236}">
                  <a16:creationId xmlns:a16="http://schemas.microsoft.com/office/drawing/2014/main" id="{B06F99FF-061D-C774-BE39-F601D72A6F28}"/>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63">
              <a:extLst>
                <a:ext uri="{FF2B5EF4-FFF2-40B4-BE49-F238E27FC236}">
                  <a16:creationId xmlns:a16="http://schemas.microsoft.com/office/drawing/2014/main" id="{AA0679A5-D361-1F63-F79F-9E68B88EDAE1}"/>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Gráfico 9" descr="Calendario contorno">
            <a:extLst>
              <a:ext uri="{FF2B5EF4-FFF2-40B4-BE49-F238E27FC236}">
                <a16:creationId xmlns:a16="http://schemas.microsoft.com/office/drawing/2014/main" id="{D403C084-44D8-2135-2797-D58078EB1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083" y="1614853"/>
            <a:ext cx="524691" cy="524691"/>
          </a:xfrm>
          <a:prstGeom prst="rect">
            <a:avLst/>
          </a:prstGeom>
        </p:spPr>
      </p:pic>
      <p:sp>
        <p:nvSpPr>
          <p:cNvPr id="25" name="CuadroTexto 24">
            <a:extLst>
              <a:ext uri="{FF2B5EF4-FFF2-40B4-BE49-F238E27FC236}">
                <a16:creationId xmlns:a16="http://schemas.microsoft.com/office/drawing/2014/main" id="{A61C015D-09F2-3284-D1DB-E78938D3F394}"/>
              </a:ext>
            </a:extLst>
          </p:cNvPr>
          <p:cNvSpPr txBox="1"/>
          <p:nvPr/>
        </p:nvSpPr>
        <p:spPr>
          <a:xfrm>
            <a:off x="1768664" y="4072237"/>
            <a:ext cx="4497865" cy="1502976"/>
          </a:xfrm>
          <a:prstGeom prst="rect">
            <a:avLst/>
          </a:prstGeom>
          <a:noFill/>
        </p:spPr>
        <p:txBody>
          <a:bodyPr wrap="square">
            <a:spAutoFit/>
          </a:bodyPr>
          <a:lstStyle/>
          <a:p>
            <a:pPr algn="l"/>
            <a:r>
              <a:rPr lang="es-ES" sz="1600" b="1" i="0" dirty="0">
                <a:effectLst/>
                <a:latin typeface="+mj-lt"/>
                <a:cs typeface="Arial" panose="020B0604020202020204" pitchFamily="34" charset="0"/>
              </a:rPr>
              <a:t>Valoración cosmética del producto</a:t>
            </a:r>
            <a:endParaRPr lang="es-ES" sz="1600" b="1" dirty="0">
              <a:latin typeface="+mj-lt"/>
              <a:cs typeface="Arial" panose="020B0604020202020204" pitchFamily="34" charset="0"/>
            </a:endParaRPr>
          </a:p>
          <a:p>
            <a:pPr marL="285750" indent="-285750" algn="l">
              <a:spcAft>
                <a:spcPts val="700"/>
              </a:spcAft>
              <a:buFont typeface="Arial" panose="020B0604020202020204" pitchFamily="34" charset="0"/>
              <a:buChar char="•"/>
            </a:pPr>
            <a:r>
              <a:rPr lang="es-ES" sz="1600" b="0" i="0" dirty="0">
                <a:effectLst/>
                <a:latin typeface="+mj-lt"/>
                <a:cs typeface="Arial" panose="020B0604020202020204" pitchFamily="34" charset="0"/>
              </a:rPr>
              <a:t>Aspecto cosmético: Muy bueno.</a:t>
            </a:r>
          </a:p>
          <a:p>
            <a:pPr marL="285750" indent="-285750" algn="l">
              <a:spcAft>
                <a:spcPts val="700"/>
              </a:spcAft>
              <a:buFont typeface="Arial" panose="020B0604020202020204" pitchFamily="34" charset="0"/>
              <a:buChar char="•"/>
            </a:pPr>
            <a:r>
              <a:rPr lang="es-ES" sz="1600" b="0" i="0" dirty="0">
                <a:effectLst/>
                <a:latin typeface="+mj-lt"/>
                <a:cs typeface="Arial" panose="020B0604020202020204" pitchFamily="34" charset="0"/>
              </a:rPr>
              <a:t>Aplicación: Fácil y sin residuos.</a:t>
            </a:r>
          </a:p>
          <a:p>
            <a:pPr marL="285750" indent="-285750" algn="l">
              <a:spcAft>
                <a:spcPts val="700"/>
              </a:spcAft>
              <a:buFont typeface="Arial" panose="020B0604020202020204" pitchFamily="34" charset="0"/>
              <a:buChar char="•"/>
            </a:pPr>
            <a:r>
              <a:rPr lang="es-ES" sz="1600" b="0" i="0" dirty="0">
                <a:effectLst/>
                <a:latin typeface="+mj-lt"/>
                <a:cs typeface="Arial" panose="020B0604020202020204" pitchFamily="34" charset="0"/>
              </a:rPr>
              <a:t>Adherencia al tratamiento: Adecuada según el cuestionario Morisky-Green-4.</a:t>
            </a:r>
            <a:endParaRPr lang="es-ES" sz="1600" dirty="0">
              <a:latin typeface="+mj-lt"/>
              <a:cs typeface="Arial" panose="020B0604020202020204" pitchFamily="34" charset="0"/>
            </a:endParaRPr>
          </a:p>
        </p:txBody>
      </p:sp>
      <p:sp>
        <p:nvSpPr>
          <p:cNvPr id="27" name="CuadroTexto 26">
            <a:extLst>
              <a:ext uri="{FF2B5EF4-FFF2-40B4-BE49-F238E27FC236}">
                <a16:creationId xmlns:a16="http://schemas.microsoft.com/office/drawing/2014/main" id="{36A0D40B-9DFD-A0C2-EE6F-115E3952EA6D}"/>
              </a:ext>
            </a:extLst>
          </p:cNvPr>
          <p:cNvSpPr txBox="1"/>
          <p:nvPr/>
        </p:nvSpPr>
        <p:spPr>
          <a:xfrm>
            <a:off x="6590698" y="4072237"/>
            <a:ext cx="5398742" cy="1502976"/>
          </a:xfrm>
          <a:prstGeom prst="rect">
            <a:avLst/>
          </a:prstGeom>
          <a:noFill/>
        </p:spPr>
        <p:txBody>
          <a:bodyPr wrap="square">
            <a:spAutoFit/>
          </a:bodyPr>
          <a:lstStyle/>
          <a:p>
            <a:pPr>
              <a:spcAft>
                <a:spcPts val="700"/>
              </a:spcAft>
            </a:pPr>
            <a:r>
              <a:rPr lang="es-ES" sz="1600" b="1" dirty="0">
                <a:latin typeface="+mj-lt"/>
                <a:cs typeface="Arial" panose="020B0604020202020204" pitchFamily="34" charset="0"/>
              </a:rPr>
              <a:t>Recomendación Actual:</a:t>
            </a:r>
            <a:endParaRPr lang="es-ES" sz="1600" dirty="0">
              <a:latin typeface="+mj-lt"/>
              <a:cs typeface="Arial" panose="020B0604020202020204" pitchFamily="34" charset="0"/>
            </a:endParaRPr>
          </a:p>
          <a:p>
            <a:pPr marL="285750" indent="-285750">
              <a:spcAft>
                <a:spcPts val="700"/>
              </a:spcAft>
              <a:buFont typeface="Arial" panose="020B0604020202020204" pitchFamily="34" charset="0"/>
              <a:buChar char="•"/>
            </a:pPr>
            <a:r>
              <a:rPr lang="es-ES" sz="1600" dirty="0">
                <a:latin typeface="+mj-lt"/>
                <a:cs typeface="Arial" panose="020B0604020202020204" pitchFamily="34" charset="0"/>
              </a:rPr>
              <a:t>Continuar tratamiento por 4 semanas más (hasta 8 semanas en total).</a:t>
            </a:r>
          </a:p>
          <a:p>
            <a:pPr marL="285750" indent="-285750">
              <a:spcAft>
                <a:spcPts val="700"/>
              </a:spcAft>
              <a:buFont typeface="Arial" panose="020B0604020202020204" pitchFamily="34" charset="0"/>
              <a:buChar char="•"/>
            </a:pPr>
            <a:r>
              <a:rPr lang="es-ES" sz="1600" dirty="0">
                <a:latin typeface="+mj-lt"/>
                <a:cs typeface="Arial" panose="020B0604020202020204" pitchFamily="34" charset="0"/>
              </a:rPr>
              <a:t>Uso activo de CAL/BDP crema si hay recurrencia de lesiones de psoriasis.</a:t>
            </a:r>
          </a:p>
        </p:txBody>
      </p:sp>
      <p:sp>
        <p:nvSpPr>
          <p:cNvPr id="12" name="Marcador de contenido 8">
            <a:extLst>
              <a:ext uri="{FF2B5EF4-FFF2-40B4-BE49-F238E27FC236}">
                <a16:creationId xmlns:a16="http://schemas.microsoft.com/office/drawing/2014/main" id="{1D238BAC-012F-A372-3EBB-6198A8FB5B57}"/>
              </a:ext>
            </a:extLst>
          </p:cNvPr>
          <p:cNvSpPr>
            <a:spLocks noGrp="1"/>
          </p:cNvSpPr>
          <p:nvPr>
            <p:ph sz="quarter" idx="18"/>
          </p:nvPr>
        </p:nvSpPr>
        <p:spPr>
          <a:xfrm>
            <a:off x="2844800" y="117192"/>
            <a:ext cx="6502400" cy="852029"/>
          </a:xfrm>
        </p:spPr>
        <p:txBody>
          <a:bodyPr>
            <a:normAutofit fontScale="77500" lnSpcReduction="20000"/>
          </a:bodyPr>
          <a:lstStyle/>
          <a:p>
            <a:pPr>
              <a:lnSpc>
                <a:spcPct val="120000"/>
              </a:lnSpc>
            </a:pPr>
            <a:r>
              <a:rPr lang="es-ES" sz="2800" dirty="0">
                <a:solidFill>
                  <a:srgbClr val="398C94"/>
                </a:solidFill>
                <a:latin typeface="Century Gothic" panose="020B0502020202020204" pitchFamily="34" charset="0"/>
              </a:rPr>
              <a:t>CASO CLÍNICO 1: </a:t>
            </a:r>
          </a:p>
          <a:p>
            <a:pPr>
              <a:lnSpc>
                <a:spcPct val="120000"/>
              </a:lnSpc>
            </a:pPr>
            <a:r>
              <a:rPr lang="es-ES" sz="2800" dirty="0">
                <a:solidFill>
                  <a:srgbClr val="398C94"/>
                </a:solidFill>
                <a:latin typeface="Century Gothic" panose="020B0502020202020204" pitchFamily="34" charset="0"/>
              </a:rPr>
              <a:t>PACIENTE ONCOLÓGICO</a:t>
            </a:r>
            <a:r>
              <a:rPr lang="es-ES" dirty="0"/>
              <a:t> </a:t>
            </a:r>
          </a:p>
        </p:txBody>
      </p:sp>
    </p:spTree>
    <p:extLst>
      <p:ext uri="{BB962C8B-B14F-4D97-AF65-F5344CB8AC3E}">
        <p14:creationId xmlns:p14="http://schemas.microsoft.com/office/powerpoint/2010/main" val="2134940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EA9E66B-4208-D89F-30D1-C80690746AFC}"/>
              </a:ext>
            </a:extLst>
          </p:cNvPr>
          <p:cNvGrpSpPr/>
          <p:nvPr/>
        </p:nvGrpSpPr>
        <p:grpSpPr>
          <a:xfrm>
            <a:off x="235296" y="1335383"/>
            <a:ext cx="5750976" cy="6119573"/>
            <a:chOff x="1624392" y="3429000"/>
            <a:chExt cx="10567608" cy="4997396"/>
          </a:xfrm>
        </p:grpSpPr>
        <p:sp>
          <p:nvSpPr>
            <p:cNvPr id="4" name="Rectangle 306">
              <a:extLst>
                <a:ext uri="{FF2B5EF4-FFF2-40B4-BE49-F238E27FC236}">
                  <a16:creationId xmlns:a16="http://schemas.microsoft.com/office/drawing/2014/main" id="{E1E8B192-72DB-1E25-88AA-3F51B02CAE4D}"/>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6" name="Rectangle 306">
              <a:extLst>
                <a:ext uri="{FF2B5EF4-FFF2-40B4-BE49-F238E27FC236}">
                  <a16:creationId xmlns:a16="http://schemas.microsoft.com/office/drawing/2014/main" id="{7D88FB72-E6F2-4927-ECB1-79A43E5F7C64}"/>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11" name="Grupo 10">
            <a:extLst>
              <a:ext uri="{FF2B5EF4-FFF2-40B4-BE49-F238E27FC236}">
                <a16:creationId xmlns:a16="http://schemas.microsoft.com/office/drawing/2014/main" id="{CCCBC256-39A9-2A99-D43D-5C622675574E}"/>
              </a:ext>
            </a:extLst>
          </p:cNvPr>
          <p:cNvGrpSpPr/>
          <p:nvPr/>
        </p:nvGrpSpPr>
        <p:grpSpPr>
          <a:xfrm>
            <a:off x="6189697" y="1335383"/>
            <a:ext cx="5750976" cy="6119573"/>
            <a:chOff x="1624392" y="3429000"/>
            <a:chExt cx="10567608" cy="4997396"/>
          </a:xfrm>
        </p:grpSpPr>
        <p:sp>
          <p:nvSpPr>
            <p:cNvPr id="12" name="Rectangle 306">
              <a:extLst>
                <a:ext uri="{FF2B5EF4-FFF2-40B4-BE49-F238E27FC236}">
                  <a16:creationId xmlns:a16="http://schemas.microsoft.com/office/drawing/2014/main" id="{11EBA25C-A917-3B24-167D-32D0E7839C32}"/>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4" name="Rectangle 306">
              <a:extLst>
                <a:ext uri="{FF2B5EF4-FFF2-40B4-BE49-F238E27FC236}">
                  <a16:creationId xmlns:a16="http://schemas.microsoft.com/office/drawing/2014/main" id="{FF6BE557-ED76-E4BF-00F6-1E0B91496339}"/>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pic>
        <p:nvPicPr>
          <p:cNvPr id="3" name="Imagen 2">
            <a:extLst>
              <a:ext uri="{FF2B5EF4-FFF2-40B4-BE49-F238E27FC236}">
                <a16:creationId xmlns:a16="http://schemas.microsoft.com/office/drawing/2014/main" id="{00D209C3-2AFF-7E02-466A-740C511DC179}"/>
              </a:ext>
            </a:extLst>
          </p:cNvPr>
          <p:cNvPicPr>
            <a:picLocks noChangeAspect="1"/>
          </p:cNvPicPr>
          <p:nvPr/>
        </p:nvPicPr>
        <p:blipFill rotWithShape="1">
          <a:blip r:embed="rId2"/>
          <a:srcRect l="4453" t="4072" r="7794" b="11500"/>
          <a:stretch/>
        </p:blipFill>
        <p:spPr>
          <a:xfrm>
            <a:off x="6567712" y="2117508"/>
            <a:ext cx="4970472" cy="4090664"/>
          </a:xfrm>
          <a:prstGeom prst="rect">
            <a:avLst/>
          </a:prstGeom>
        </p:spPr>
      </p:pic>
      <p:pic>
        <p:nvPicPr>
          <p:cNvPr id="9" name="Imagen 8">
            <a:extLst>
              <a:ext uri="{FF2B5EF4-FFF2-40B4-BE49-F238E27FC236}">
                <a16:creationId xmlns:a16="http://schemas.microsoft.com/office/drawing/2014/main" id="{D5AB77D7-E2F9-6257-2550-C635E8B9CB03}"/>
              </a:ext>
            </a:extLst>
          </p:cNvPr>
          <p:cNvPicPr>
            <a:picLocks noChangeAspect="1"/>
          </p:cNvPicPr>
          <p:nvPr/>
        </p:nvPicPr>
        <p:blipFill rotWithShape="1">
          <a:blip r:embed="rId3"/>
          <a:srcRect l="3516" t="3318" r="2766" b="3305"/>
          <a:stretch/>
        </p:blipFill>
        <p:spPr>
          <a:xfrm>
            <a:off x="587673" y="2095356"/>
            <a:ext cx="5062216" cy="4076239"/>
          </a:xfrm>
          <a:prstGeom prst="rect">
            <a:avLst/>
          </a:prstGeom>
        </p:spPr>
      </p:pic>
      <p:sp>
        <p:nvSpPr>
          <p:cNvPr id="10" name="CuadroTexto 9">
            <a:extLst>
              <a:ext uri="{FF2B5EF4-FFF2-40B4-BE49-F238E27FC236}">
                <a16:creationId xmlns:a16="http://schemas.microsoft.com/office/drawing/2014/main" id="{D5D23B25-3B6E-00DA-EF6E-90D229B1FC96}"/>
              </a:ext>
            </a:extLst>
          </p:cNvPr>
          <p:cNvSpPr txBox="1"/>
          <p:nvPr/>
        </p:nvSpPr>
        <p:spPr>
          <a:xfrm>
            <a:off x="563200" y="6208172"/>
            <a:ext cx="5070897" cy="246221"/>
          </a:xfrm>
          <a:prstGeom prst="rect">
            <a:avLst/>
          </a:prstGeom>
          <a:noFill/>
        </p:spPr>
        <p:txBody>
          <a:bodyPr wrap="square">
            <a:spAutoFit/>
          </a:bodyPr>
          <a:lstStyle/>
          <a:p>
            <a:pPr algn="ctr"/>
            <a:r>
              <a:rPr lang="es-ES" sz="1000" dirty="0">
                <a:solidFill>
                  <a:srgbClr val="1D2C4F"/>
                </a:solidFill>
              </a:rPr>
              <a:t>Lesiones cutáneas que aparecen a los 4 meses de iniciar la inmunoterapia</a:t>
            </a:r>
          </a:p>
        </p:txBody>
      </p:sp>
      <p:sp>
        <p:nvSpPr>
          <p:cNvPr id="13" name="CuadroTexto 12">
            <a:extLst>
              <a:ext uri="{FF2B5EF4-FFF2-40B4-BE49-F238E27FC236}">
                <a16:creationId xmlns:a16="http://schemas.microsoft.com/office/drawing/2014/main" id="{1C38886B-7854-212A-4958-5BEDC3BF44FD}"/>
              </a:ext>
            </a:extLst>
          </p:cNvPr>
          <p:cNvSpPr txBox="1"/>
          <p:nvPr/>
        </p:nvSpPr>
        <p:spPr>
          <a:xfrm>
            <a:off x="6567712" y="6210388"/>
            <a:ext cx="4970472" cy="400110"/>
          </a:xfrm>
          <a:prstGeom prst="rect">
            <a:avLst/>
          </a:prstGeom>
          <a:noFill/>
        </p:spPr>
        <p:txBody>
          <a:bodyPr wrap="square">
            <a:spAutoFit/>
          </a:bodyPr>
          <a:lstStyle/>
          <a:p>
            <a:pPr algn="ctr"/>
            <a:r>
              <a:rPr lang="es-ES" sz="1000" dirty="0">
                <a:solidFill>
                  <a:srgbClr val="1D2C4F"/>
                </a:solidFill>
              </a:rPr>
              <a:t>Eritema residual, con resolución del componente escamoso en más del 95 % de la placa de psoriasis, a las 4 semanas de iniciar el tratamiento.</a:t>
            </a:r>
          </a:p>
        </p:txBody>
      </p:sp>
      <p:sp>
        <p:nvSpPr>
          <p:cNvPr id="7" name="CuadroTexto 6">
            <a:extLst>
              <a:ext uri="{FF2B5EF4-FFF2-40B4-BE49-F238E27FC236}">
                <a16:creationId xmlns:a16="http://schemas.microsoft.com/office/drawing/2014/main" id="{71A85086-255D-2D5F-FF8D-73313ECC9ABF}"/>
              </a:ext>
            </a:extLst>
          </p:cNvPr>
          <p:cNvSpPr txBox="1"/>
          <p:nvPr/>
        </p:nvSpPr>
        <p:spPr>
          <a:xfrm>
            <a:off x="563200" y="1550759"/>
            <a:ext cx="5070897" cy="338554"/>
          </a:xfrm>
          <a:prstGeom prst="rect">
            <a:avLst/>
          </a:prstGeom>
          <a:noFill/>
        </p:spPr>
        <p:txBody>
          <a:bodyPr wrap="square">
            <a:spAutoFit/>
          </a:bodyPr>
          <a:lstStyle/>
          <a:p>
            <a:pPr algn="ctr"/>
            <a:r>
              <a:rPr lang="es-ES" sz="1600" b="1" dirty="0">
                <a:solidFill>
                  <a:srgbClr val="002855"/>
                </a:solidFill>
                <a:effectLst/>
                <a:latin typeface="+mj-lt"/>
              </a:rPr>
              <a:t>Antes</a:t>
            </a:r>
            <a:r>
              <a:rPr lang="es-ES" sz="1600" dirty="0">
                <a:solidFill>
                  <a:srgbClr val="002855"/>
                </a:solidFill>
                <a:effectLst/>
                <a:latin typeface="+mj-lt"/>
              </a:rPr>
              <a:t> de la aplicación de CAL/BDP crema</a:t>
            </a:r>
          </a:p>
        </p:txBody>
      </p:sp>
      <p:sp>
        <p:nvSpPr>
          <p:cNvPr id="8" name="CuadroTexto 7">
            <a:extLst>
              <a:ext uri="{FF2B5EF4-FFF2-40B4-BE49-F238E27FC236}">
                <a16:creationId xmlns:a16="http://schemas.microsoft.com/office/drawing/2014/main" id="{AACC9B9A-282A-7F86-5AFD-928C4F541CA4}"/>
              </a:ext>
            </a:extLst>
          </p:cNvPr>
          <p:cNvSpPr txBox="1"/>
          <p:nvPr/>
        </p:nvSpPr>
        <p:spPr>
          <a:xfrm>
            <a:off x="6567712" y="1498162"/>
            <a:ext cx="5007165" cy="584775"/>
          </a:xfrm>
          <a:prstGeom prst="rect">
            <a:avLst/>
          </a:prstGeom>
          <a:noFill/>
        </p:spPr>
        <p:txBody>
          <a:bodyPr wrap="square">
            <a:spAutoFit/>
          </a:bodyPr>
          <a:lstStyle/>
          <a:p>
            <a:pPr algn="ctr"/>
            <a:r>
              <a:rPr lang="es-ES" sz="1600" b="1" dirty="0">
                <a:solidFill>
                  <a:srgbClr val="002855"/>
                </a:solidFill>
                <a:latin typeface="+mj-lt"/>
              </a:rPr>
              <a:t>4 semanas después </a:t>
            </a:r>
            <a:r>
              <a:rPr lang="es-ES" sz="1600" dirty="0">
                <a:solidFill>
                  <a:srgbClr val="002855"/>
                </a:solidFill>
                <a:latin typeface="+mj-lt"/>
              </a:rPr>
              <a:t>de la aplicación </a:t>
            </a:r>
          </a:p>
          <a:p>
            <a:pPr algn="ctr"/>
            <a:r>
              <a:rPr lang="es-ES" sz="1600" dirty="0">
                <a:solidFill>
                  <a:srgbClr val="002855"/>
                </a:solidFill>
                <a:latin typeface="+mj-lt"/>
              </a:rPr>
              <a:t>de CAL/BDP crema</a:t>
            </a:r>
          </a:p>
        </p:txBody>
      </p:sp>
      <p:sp>
        <p:nvSpPr>
          <p:cNvPr id="17" name="Marcador de contenido 8">
            <a:extLst>
              <a:ext uri="{FF2B5EF4-FFF2-40B4-BE49-F238E27FC236}">
                <a16:creationId xmlns:a16="http://schemas.microsoft.com/office/drawing/2014/main" id="{F370D127-5C5D-5B12-7ECA-B7783A4793B1}"/>
              </a:ext>
            </a:extLst>
          </p:cNvPr>
          <p:cNvSpPr txBox="1">
            <a:spLocks/>
          </p:cNvSpPr>
          <p:nvPr/>
        </p:nvSpPr>
        <p:spPr>
          <a:xfrm>
            <a:off x="2844800" y="117192"/>
            <a:ext cx="6502400" cy="852029"/>
          </a:xfrm>
          <a:prstGeom prst="rect">
            <a:avLst/>
          </a:prstGeom>
        </p:spPr>
        <p:txBody>
          <a:bodyPr vert="horz" lIns="0" tIns="45720" rIns="91440" bIns="45720" rtlCol="0" anchor="ctr">
            <a:normAutofit fontScale="92500"/>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20000"/>
              </a:lnSpc>
            </a:pPr>
            <a:r>
              <a:rPr lang="es-ES" sz="2200" dirty="0">
                <a:solidFill>
                  <a:srgbClr val="398C94"/>
                </a:solidFill>
                <a:latin typeface="Century Gothic" panose="020B0502020202020204" pitchFamily="34" charset="0"/>
              </a:rPr>
              <a:t>CASO CLÍNICO 1: </a:t>
            </a:r>
          </a:p>
          <a:p>
            <a:pPr>
              <a:lnSpc>
                <a:spcPct val="120000"/>
              </a:lnSpc>
            </a:pPr>
            <a:r>
              <a:rPr lang="es-ES" sz="2200" dirty="0">
                <a:solidFill>
                  <a:srgbClr val="398C94"/>
                </a:solidFill>
                <a:latin typeface="Century Gothic" panose="020B0502020202020204" pitchFamily="34" charset="0"/>
              </a:rPr>
              <a:t>PACIENTE ONCOLÓGICO </a:t>
            </a:r>
          </a:p>
        </p:txBody>
      </p:sp>
    </p:spTree>
    <p:extLst>
      <p:ext uri="{BB962C8B-B14F-4D97-AF65-F5344CB8AC3E}">
        <p14:creationId xmlns:p14="http://schemas.microsoft.com/office/powerpoint/2010/main" val="1371726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697D6A9-8232-D219-41CE-6BCB325EA256}"/>
              </a:ext>
            </a:extLst>
          </p:cNvPr>
          <p:cNvGrpSpPr/>
          <p:nvPr/>
        </p:nvGrpSpPr>
        <p:grpSpPr>
          <a:xfrm>
            <a:off x="1387440" y="1451659"/>
            <a:ext cx="13407552" cy="6119573"/>
            <a:chOff x="1624392" y="3429000"/>
            <a:chExt cx="10567608" cy="4997396"/>
          </a:xfrm>
        </p:grpSpPr>
        <p:sp>
          <p:nvSpPr>
            <p:cNvPr id="3" name="Rectangle 306">
              <a:extLst>
                <a:ext uri="{FF2B5EF4-FFF2-40B4-BE49-F238E27FC236}">
                  <a16:creationId xmlns:a16="http://schemas.microsoft.com/office/drawing/2014/main" id="{420D931B-AE65-C969-A579-A88DA9C85730}"/>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4" name="Rectangle 306">
              <a:extLst>
                <a:ext uri="{FF2B5EF4-FFF2-40B4-BE49-F238E27FC236}">
                  <a16:creationId xmlns:a16="http://schemas.microsoft.com/office/drawing/2014/main" id="{C4FDC3D3-2AC7-EA51-01AF-6A69659DF0C7}"/>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5" name="Grupo 4">
            <a:extLst>
              <a:ext uri="{FF2B5EF4-FFF2-40B4-BE49-F238E27FC236}">
                <a16:creationId xmlns:a16="http://schemas.microsoft.com/office/drawing/2014/main" id="{4E15871F-0F6F-BF7A-BD20-D7706A3BE112}"/>
              </a:ext>
            </a:extLst>
          </p:cNvPr>
          <p:cNvGrpSpPr/>
          <p:nvPr/>
        </p:nvGrpSpPr>
        <p:grpSpPr>
          <a:xfrm>
            <a:off x="202560" y="1344510"/>
            <a:ext cx="1030567" cy="1022921"/>
            <a:chOff x="-54403" y="1241207"/>
            <a:chExt cx="1030567" cy="1022921"/>
          </a:xfrm>
        </p:grpSpPr>
        <p:sp>
          <p:nvSpPr>
            <p:cNvPr id="6" name="Freeform: Shape 63">
              <a:extLst>
                <a:ext uri="{FF2B5EF4-FFF2-40B4-BE49-F238E27FC236}">
                  <a16:creationId xmlns:a16="http://schemas.microsoft.com/office/drawing/2014/main" id="{AD411B1D-7E54-1A74-F9F4-01C984F1ECEE}"/>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DC29F939-2C65-E9E4-79D3-E9A634757686}"/>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Marcador de contenido 6">
            <a:extLst>
              <a:ext uri="{FF2B5EF4-FFF2-40B4-BE49-F238E27FC236}">
                <a16:creationId xmlns:a16="http://schemas.microsoft.com/office/drawing/2014/main" id="{C2C6A6C0-9F5B-8596-0A4A-7904A70265EA}"/>
              </a:ext>
            </a:extLst>
          </p:cNvPr>
          <p:cNvSpPr>
            <a:spLocks noGrp="1"/>
          </p:cNvSpPr>
          <p:nvPr>
            <p:ph sz="quarter" idx="11"/>
          </p:nvPr>
        </p:nvSpPr>
        <p:spPr>
          <a:xfrm>
            <a:off x="1699697" y="2241485"/>
            <a:ext cx="9943840" cy="4014125"/>
          </a:xfrm>
        </p:spPr>
        <p:txBody>
          <a:bodyPr/>
          <a:lstStyle/>
          <a:p>
            <a:pPr marL="285750" indent="-285750">
              <a:spcBef>
                <a:spcPts val="1200"/>
              </a:spcBef>
              <a:spcAft>
                <a:spcPts val="600"/>
              </a:spcAft>
              <a:buFont typeface="Arial" panose="020B0604020202020204" pitchFamily="34" charset="0"/>
              <a:buChar char="•"/>
            </a:pPr>
            <a:r>
              <a:rPr lang="es-ES" sz="1600" dirty="0">
                <a:effectLst/>
                <a:latin typeface="+mj-lt"/>
                <a:cs typeface="Arial" panose="020B0604020202020204" pitchFamily="34" charset="0"/>
              </a:rPr>
              <a:t>El </a:t>
            </a:r>
            <a:r>
              <a:rPr lang="es-ES" sz="1600" b="1" dirty="0">
                <a:effectLst/>
                <a:latin typeface="+mj-lt"/>
                <a:cs typeface="Arial" panose="020B0604020202020204" pitchFamily="34" charset="0"/>
              </a:rPr>
              <a:t>tratamiento tópico </a:t>
            </a:r>
            <a:r>
              <a:rPr lang="es-ES" sz="1600" dirty="0">
                <a:effectLst/>
                <a:latin typeface="+mj-lt"/>
                <a:cs typeface="Arial" panose="020B0604020202020204" pitchFamily="34" charset="0"/>
              </a:rPr>
              <a:t>continúa siendo la </a:t>
            </a:r>
            <a:r>
              <a:rPr lang="es-ES" sz="1600" b="1" dirty="0">
                <a:effectLst/>
                <a:latin typeface="+mj-lt"/>
                <a:cs typeface="Arial" panose="020B0604020202020204" pitchFamily="34" charset="0"/>
              </a:rPr>
              <a:t>primera línea de tratamiento</a:t>
            </a:r>
            <a:r>
              <a:rPr lang="es-ES" sz="1600" dirty="0">
                <a:effectLst/>
                <a:latin typeface="+mj-lt"/>
                <a:cs typeface="Arial" panose="020B0604020202020204" pitchFamily="34" charset="0"/>
              </a:rPr>
              <a:t> para la psoriasis. </a:t>
            </a:r>
          </a:p>
          <a:p>
            <a:pPr marL="285750" indent="-285750">
              <a:spcBef>
                <a:spcPts val="1200"/>
              </a:spcBef>
              <a:spcAft>
                <a:spcPts val="600"/>
              </a:spcAft>
              <a:buFont typeface="Arial" panose="020B0604020202020204" pitchFamily="34" charset="0"/>
              <a:buChar char="•"/>
            </a:pPr>
            <a:r>
              <a:rPr lang="es-ES" sz="1600" dirty="0">
                <a:effectLst/>
                <a:latin typeface="+mj-lt"/>
                <a:cs typeface="Arial" panose="020B0604020202020204" pitchFamily="34" charset="0"/>
              </a:rPr>
              <a:t>Se ha publicado en la literatura pacientes con psoriasis inducida por inmunoterapia tratados con </a:t>
            </a:r>
            <a:r>
              <a:rPr lang="es-ES" sz="1600" dirty="0" err="1">
                <a:effectLst/>
                <a:latin typeface="+mj-lt"/>
                <a:cs typeface="Arial" panose="020B0604020202020204" pitchFamily="34" charset="0"/>
              </a:rPr>
              <a:t>apremilast</a:t>
            </a:r>
            <a:r>
              <a:rPr lang="es-ES" sz="1600" dirty="0">
                <a:effectLst/>
                <a:latin typeface="+mj-lt"/>
                <a:cs typeface="Arial" panose="020B0604020202020204" pitchFamily="34" charset="0"/>
              </a:rPr>
              <a:t> o </a:t>
            </a:r>
            <a:r>
              <a:rPr lang="es-ES" sz="1600" dirty="0" err="1">
                <a:effectLst/>
                <a:latin typeface="+mj-lt"/>
                <a:cs typeface="Arial" panose="020B0604020202020204" pitchFamily="34" charset="0"/>
              </a:rPr>
              <a:t>risankizumab</a:t>
            </a:r>
            <a:r>
              <a:rPr lang="es-ES" sz="1600" dirty="0">
                <a:effectLst/>
                <a:latin typeface="+mj-lt"/>
                <a:cs typeface="Arial" panose="020B0604020202020204" pitchFamily="34" charset="0"/>
              </a:rPr>
              <a:t>.</a:t>
            </a:r>
          </a:p>
          <a:p>
            <a:pPr marL="285750" indent="-285750">
              <a:spcBef>
                <a:spcPts val="1200"/>
              </a:spcBef>
              <a:spcAft>
                <a:spcPts val="600"/>
              </a:spcAft>
              <a:buFont typeface="Arial" panose="020B0604020202020204" pitchFamily="34" charset="0"/>
              <a:buChar char="•"/>
            </a:pPr>
            <a:r>
              <a:rPr lang="es-ES" sz="1600" dirty="0">
                <a:effectLst/>
                <a:latin typeface="+mj-lt"/>
                <a:cs typeface="Arial" panose="020B0604020202020204" pitchFamily="34" charset="0"/>
              </a:rPr>
              <a:t>La </a:t>
            </a:r>
            <a:r>
              <a:rPr lang="es-ES" sz="1600" b="1" dirty="0">
                <a:effectLst/>
                <a:latin typeface="+mj-lt"/>
                <a:cs typeface="Arial" panose="020B0604020202020204" pitchFamily="34" charset="0"/>
              </a:rPr>
              <a:t>psoriasis </a:t>
            </a:r>
            <a:r>
              <a:rPr lang="es-ES" sz="1600" b="1" i="1" dirty="0">
                <a:effectLst/>
                <a:latin typeface="+mj-lt"/>
                <a:cs typeface="Arial" panose="020B0604020202020204" pitchFamily="34" charset="0"/>
              </a:rPr>
              <a:t>de </a:t>
            </a:r>
            <a:r>
              <a:rPr lang="es-ES" sz="1600" b="1" i="1" dirty="0" err="1">
                <a:effectLst/>
                <a:latin typeface="+mj-lt"/>
                <a:cs typeface="Arial" panose="020B0604020202020204" pitchFamily="34" charset="0"/>
              </a:rPr>
              <a:t>novo</a:t>
            </a:r>
            <a:r>
              <a:rPr lang="es-ES" sz="1600" b="1" i="1" dirty="0">
                <a:effectLst/>
                <a:latin typeface="+mj-lt"/>
                <a:cs typeface="Arial" panose="020B0604020202020204" pitchFamily="34" charset="0"/>
              </a:rPr>
              <a:t> </a:t>
            </a:r>
            <a:r>
              <a:rPr lang="es-ES" sz="1600" b="1" dirty="0">
                <a:effectLst/>
                <a:latin typeface="+mj-lt"/>
                <a:cs typeface="Arial" panose="020B0604020202020204" pitchFamily="34" charset="0"/>
              </a:rPr>
              <a:t>inducida por la inmunoterapia </a:t>
            </a:r>
            <a:r>
              <a:rPr lang="es-ES" sz="1600" dirty="0">
                <a:effectLst/>
                <a:latin typeface="+mj-lt"/>
                <a:cs typeface="Arial" panose="020B0604020202020204" pitchFamily="34" charset="0"/>
              </a:rPr>
              <a:t>puede controlarse de forma eficaz, rápida y segura con </a:t>
            </a:r>
            <a:r>
              <a:rPr lang="es-ES" sz="1600" b="1" dirty="0">
                <a:effectLst/>
                <a:latin typeface="+mj-lt"/>
                <a:cs typeface="Arial" panose="020B0604020202020204" pitchFamily="34" charset="0"/>
              </a:rPr>
              <a:t>CAL/BDP crema</a:t>
            </a:r>
            <a:r>
              <a:rPr lang="es-ES" sz="1600" dirty="0">
                <a:effectLst/>
                <a:latin typeface="+mj-lt"/>
                <a:cs typeface="Arial" panose="020B0604020202020204" pitchFamily="34" charset="0"/>
              </a:rPr>
              <a:t>. Aunque se debe individualizar cada caso, el tratamiento tópico continúa siendo la alternativa más coste-eficiente, con un excelente perfil de seguridad.</a:t>
            </a:r>
          </a:p>
        </p:txBody>
      </p:sp>
      <p:sp>
        <p:nvSpPr>
          <p:cNvPr id="8" name="Marcador de contenido 7">
            <a:extLst>
              <a:ext uri="{FF2B5EF4-FFF2-40B4-BE49-F238E27FC236}">
                <a16:creationId xmlns:a16="http://schemas.microsoft.com/office/drawing/2014/main" id="{D8355DC4-A099-3917-C296-ADFF451AAD0A}"/>
              </a:ext>
            </a:extLst>
          </p:cNvPr>
          <p:cNvSpPr>
            <a:spLocks noGrp="1"/>
          </p:cNvSpPr>
          <p:nvPr>
            <p:ph sz="quarter" idx="13"/>
          </p:nvPr>
        </p:nvSpPr>
        <p:spPr>
          <a:xfrm>
            <a:off x="1699397" y="1746290"/>
            <a:ext cx="11101724" cy="423333"/>
          </a:xfrm>
        </p:spPr>
        <p:txBody>
          <a:bodyPr/>
          <a:lstStyle/>
          <a:p>
            <a:r>
              <a:rPr lang="es-ES" b="1" dirty="0"/>
              <a:t>Conclusiones</a:t>
            </a:r>
            <a:r>
              <a:rPr lang="es-ES" b="1" baseline="30000" dirty="0"/>
              <a:t>1-5</a:t>
            </a:r>
          </a:p>
        </p:txBody>
      </p:sp>
      <p:sp>
        <p:nvSpPr>
          <p:cNvPr id="10" name="Marcador de contenido 9">
            <a:extLst>
              <a:ext uri="{FF2B5EF4-FFF2-40B4-BE49-F238E27FC236}">
                <a16:creationId xmlns:a16="http://schemas.microsoft.com/office/drawing/2014/main" id="{F0342D4B-0BDB-CE33-08EF-A78BF9A83904}"/>
              </a:ext>
            </a:extLst>
          </p:cNvPr>
          <p:cNvSpPr>
            <a:spLocks noGrp="1"/>
          </p:cNvSpPr>
          <p:nvPr>
            <p:ph sz="quarter" idx="24"/>
          </p:nvPr>
        </p:nvSpPr>
        <p:spPr>
          <a:xfrm>
            <a:off x="1699397" y="6057803"/>
            <a:ext cx="9944139" cy="536679"/>
          </a:xfrm>
        </p:spPr>
        <p:txBody>
          <a:bodyPr>
            <a:noAutofit/>
          </a:bodyPr>
          <a:lstStyle/>
          <a:p>
            <a:r>
              <a:rPr lang="it-IT" sz="700" b="1" noProof="1"/>
              <a:t>CAL: </a:t>
            </a:r>
            <a:r>
              <a:rPr lang="it-IT" sz="700" noProof="1"/>
              <a:t>calcipotriol, </a:t>
            </a:r>
            <a:r>
              <a:rPr lang="it-IT" sz="700" b="1" noProof="1"/>
              <a:t>BDP: </a:t>
            </a:r>
            <a:r>
              <a:rPr lang="it-IT" sz="700" noProof="1"/>
              <a:t>dipropionato de betametasona.</a:t>
            </a:r>
          </a:p>
          <a:p>
            <a:r>
              <a:rPr lang="es-ES" sz="700" b="1" dirty="0"/>
              <a:t>1. </a:t>
            </a:r>
            <a:r>
              <a:rPr lang="es-ES" sz="700" dirty="0" err="1"/>
              <a:t>Cutroneo</a:t>
            </a:r>
            <a:r>
              <a:rPr lang="es-ES" sz="700" dirty="0"/>
              <a:t> P, </a:t>
            </a:r>
            <a:r>
              <a:rPr lang="es-ES" sz="700" dirty="0" err="1"/>
              <a:t>Ingrasciotta</a:t>
            </a:r>
            <a:r>
              <a:rPr lang="es-ES" sz="700" dirty="0"/>
              <a:t> Y, </a:t>
            </a:r>
            <a:r>
              <a:rPr lang="es-ES" sz="700" dirty="0" err="1"/>
              <a:t>Isgrò</a:t>
            </a:r>
            <a:r>
              <a:rPr lang="es-ES" sz="700" dirty="0"/>
              <a:t> V, </a:t>
            </a:r>
            <a:r>
              <a:rPr lang="es-ES" sz="700" dirty="0" err="1"/>
              <a:t>Rullo</a:t>
            </a:r>
            <a:r>
              <a:rPr lang="es-ES" sz="700" dirty="0"/>
              <a:t> EV, </a:t>
            </a:r>
            <a:r>
              <a:rPr lang="es-ES" sz="700" dirty="0" err="1"/>
              <a:t>Berretta</a:t>
            </a:r>
            <a:r>
              <a:rPr lang="es-ES" sz="700" dirty="0"/>
              <a:t> M, </a:t>
            </a:r>
            <a:r>
              <a:rPr lang="es-ES" sz="700" dirty="0" err="1"/>
              <a:t>Fiorica</a:t>
            </a:r>
            <a:r>
              <a:rPr lang="es-ES" sz="700" dirty="0"/>
              <a:t> F, </a:t>
            </a:r>
            <a:r>
              <a:rPr lang="es-ES" sz="700" dirty="0" err="1"/>
              <a:t>Trifirò</a:t>
            </a:r>
            <a:r>
              <a:rPr lang="es-ES" sz="700" dirty="0"/>
              <a:t> G, </a:t>
            </a:r>
            <a:r>
              <a:rPr lang="es-ES" sz="700" dirty="0" err="1"/>
              <a:t>Guarneri</a:t>
            </a:r>
            <a:r>
              <a:rPr lang="es-ES" sz="700" dirty="0"/>
              <a:t> C. Psoriasis and </a:t>
            </a:r>
            <a:r>
              <a:rPr lang="es-ES" sz="700" dirty="0" err="1"/>
              <a:t>psoriasiform</a:t>
            </a:r>
            <a:r>
              <a:rPr lang="es-ES" sz="700" dirty="0"/>
              <a:t>   </a:t>
            </a:r>
            <a:r>
              <a:rPr lang="es-ES" sz="700" dirty="0" err="1"/>
              <a:t>reactions</a:t>
            </a:r>
            <a:r>
              <a:rPr lang="es-ES" sz="700" dirty="0"/>
              <a:t> </a:t>
            </a:r>
            <a:r>
              <a:rPr lang="es-ES" sz="700" dirty="0" err="1"/>
              <a:t>secondary</a:t>
            </a:r>
            <a:r>
              <a:rPr lang="es-ES" sz="700" dirty="0"/>
              <a:t> </a:t>
            </a:r>
            <a:r>
              <a:rPr lang="es-ES" sz="700" dirty="0" err="1"/>
              <a:t>to</a:t>
            </a:r>
            <a:r>
              <a:rPr lang="es-ES" sz="700" dirty="0"/>
              <a:t> </a:t>
            </a:r>
            <a:r>
              <a:rPr lang="es-ES" sz="700" dirty="0" err="1"/>
              <a:t>immune</a:t>
            </a:r>
            <a:r>
              <a:rPr lang="es-ES" sz="700" dirty="0"/>
              <a:t> </a:t>
            </a:r>
            <a:r>
              <a:rPr lang="es-ES" sz="700" dirty="0" err="1"/>
              <a:t>checkpoint</a:t>
            </a:r>
            <a:r>
              <a:rPr lang="es-ES" sz="700" dirty="0"/>
              <a:t> </a:t>
            </a:r>
            <a:r>
              <a:rPr lang="es-ES" sz="700" dirty="0" err="1"/>
              <a:t>inhibitors</a:t>
            </a:r>
            <a:r>
              <a:rPr lang="es-ES" sz="700" dirty="0"/>
              <a:t>. </a:t>
            </a:r>
            <a:r>
              <a:rPr lang="es-ES" sz="700" dirty="0" err="1"/>
              <a:t>Dermatol</a:t>
            </a:r>
            <a:r>
              <a:rPr lang="es-ES" sz="700" dirty="0"/>
              <a:t> </a:t>
            </a:r>
            <a:r>
              <a:rPr lang="es-ES" sz="700" dirty="0" err="1"/>
              <a:t>Ther</a:t>
            </a:r>
            <a:r>
              <a:rPr lang="es-ES" sz="700" dirty="0"/>
              <a:t>. 2021;34(2):e14830.</a:t>
            </a:r>
            <a:r>
              <a:rPr lang="es-ES" sz="700" b="1" dirty="0"/>
              <a:t> 2. </a:t>
            </a:r>
            <a:r>
              <a:rPr lang="es-ES" sz="700" dirty="0" err="1"/>
              <a:t>Fattore</a:t>
            </a:r>
            <a:r>
              <a:rPr lang="es-ES" sz="700" dirty="0"/>
              <a:t> D, Annunziata MC, </a:t>
            </a:r>
            <a:r>
              <a:rPr lang="es-ES" sz="700" dirty="0" err="1"/>
              <a:t>Panariello</a:t>
            </a:r>
            <a:r>
              <a:rPr lang="es-ES" sz="700" dirty="0"/>
              <a:t> L, Marasca C, </a:t>
            </a:r>
            <a:r>
              <a:rPr lang="es-ES" sz="700" dirty="0" err="1"/>
              <a:t>Fabbrocini</a:t>
            </a:r>
            <a:r>
              <a:rPr lang="es-ES" sz="700" dirty="0"/>
              <a:t> G. </a:t>
            </a:r>
            <a:r>
              <a:rPr lang="es-ES" sz="700" dirty="0" err="1"/>
              <a:t>Successful</a:t>
            </a:r>
            <a:r>
              <a:rPr lang="es-ES" sz="700" dirty="0"/>
              <a:t> </a:t>
            </a:r>
            <a:r>
              <a:rPr lang="es-ES" sz="700" dirty="0" err="1"/>
              <a:t>treatment</a:t>
            </a:r>
            <a:r>
              <a:rPr lang="es-ES" sz="700" dirty="0"/>
              <a:t> </a:t>
            </a:r>
            <a:r>
              <a:rPr lang="es-ES" sz="700" dirty="0" err="1"/>
              <a:t>of</a:t>
            </a:r>
            <a:r>
              <a:rPr lang="es-ES" sz="700" dirty="0"/>
              <a:t> psoriasis </a:t>
            </a:r>
            <a:r>
              <a:rPr lang="es-ES" sz="700" dirty="0" err="1"/>
              <a:t>induced</a:t>
            </a:r>
            <a:r>
              <a:rPr lang="es-ES" sz="700" dirty="0"/>
              <a:t> </a:t>
            </a:r>
            <a:r>
              <a:rPr lang="es-ES" sz="700" dirty="0" err="1"/>
              <a:t>by</a:t>
            </a:r>
            <a:r>
              <a:rPr lang="es-ES" sz="700" dirty="0"/>
              <a:t> </a:t>
            </a:r>
            <a:r>
              <a:rPr lang="es-ES" sz="700" dirty="0" err="1"/>
              <a:t>immune</a:t>
            </a:r>
            <a:r>
              <a:rPr lang="es-ES" sz="700" dirty="0"/>
              <a:t> </a:t>
            </a:r>
            <a:r>
              <a:rPr lang="es-ES" sz="700" dirty="0" err="1"/>
              <a:t>checkpoint</a:t>
            </a:r>
            <a:r>
              <a:rPr lang="es-ES" sz="700" dirty="0"/>
              <a:t> </a:t>
            </a:r>
            <a:r>
              <a:rPr lang="es-ES" sz="700" dirty="0" err="1"/>
              <a:t>inhibitors</a:t>
            </a:r>
            <a:r>
              <a:rPr lang="es-ES" sz="700" dirty="0"/>
              <a:t> </a:t>
            </a:r>
            <a:r>
              <a:rPr lang="es-ES" sz="700" dirty="0" err="1"/>
              <a:t>with</a:t>
            </a:r>
            <a:r>
              <a:rPr lang="es-ES" sz="700" dirty="0"/>
              <a:t> </a:t>
            </a:r>
            <a:r>
              <a:rPr lang="es-ES" sz="700" dirty="0" err="1"/>
              <a:t>apremilast</a:t>
            </a:r>
            <a:r>
              <a:rPr lang="es-ES" sz="700" dirty="0"/>
              <a:t>. </a:t>
            </a:r>
            <a:r>
              <a:rPr lang="es-ES" sz="700" dirty="0" err="1"/>
              <a:t>Eur</a:t>
            </a:r>
            <a:r>
              <a:rPr lang="es-ES" sz="700" dirty="0"/>
              <a:t> J </a:t>
            </a:r>
            <a:r>
              <a:rPr lang="es-ES" sz="700" dirty="0" err="1"/>
              <a:t>Cancer</a:t>
            </a:r>
            <a:r>
              <a:rPr lang="es-ES" sz="700" dirty="0"/>
              <a:t>. 2019;110:107-109. </a:t>
            </a:r>
            <a:r>
              <a:rPr lang="es-ES" sz="700" b="1" dirty="0"/>
              <a:t>3. </a:t>
            </a:r>
            <a:r>
              <a:rPr lang="es-ES" sz="700" dirty="0" err="1"/>
              <a:t>Glinos</a:t>
            </a:r>
            <a:r>
              <a:rPr lang="es-ES" sz="700" dirty="0"/>
              <a:t> GD, Fisher WS, </a:t>
            </a:r>
            <a:r>
              <a:rPr lang="es-ES" sz="700" dirty="0" err="1"/>
              <a:t>Morr</a:t>
            </a:r>
            <a:r>
              <a:rPr lang="es-ES" sz="700" dirty="0"/>
              <a:t> CS, Seminario-Vidal L. </a:t>
            </a:r>
            <a:r>
              <a:rPr lang="es-ES" sz="700" dirty="0" err="1"/>
              <a:t>Nivolumab-induced</a:t>
            </a:r>
            <a:r>
              <a:rPr lang="es-ES" sz="700" dirty="0"/>
              <a:t> psoriasis </a:t>
            </a:r>
            <a:r>
              <a:rPr lang="es-ES" sz="700" dirty="0" err="1"/>
              <a:t>successfully</a:t>
            </a:r>
            <a:r>
              <a:rPr lang="es-ES" sz="700" dirty="0"/>
              <a:t> </a:t>
            </a:r>
            <a:r>
              <a:rPr lang="es-ES" sz="700" dirty="0" err="1"/>
              <a:t>treated</a:t>
            </a:r>
            <a:r>
              <a:rPr lang="es-ES" sz="700" dirty="0"/>
              <a:t> </a:t>
            </a:r>
            <a:r>
              <a:rPr lang="es-ES" sz="700" dirty="0" err="1"/>
              <a:t>with</a:t>
            </a:r>
            <a:r>
              <a:rPr lang="es-ES" sz="700" dirty="0"/>
              <a:t> </a:t>
            </a:r>
            <a:r>
              <a:rPr lang="es-ES" sz="700" dirty="0" err="1"/>
              <a:t>risankizumab-rzaa</a:t>
            </a:r>
            <a:r>
              <a:rPr lang="es-ES" sz="700" dirty="0"/>
              <a:t> in a </a:t>
            </a:r>
            <a:r>
              <a:rPr lang="es-ES" sz="700" dirty="0" err="1"/>
              <a:t>patient</a:t>
            </a:r>
            <a:r>
              <a:rPr lang="es-ES" sz="700" dirty="0"/>
              <a:t> </a:t>
            </a:r>
            <a:r>
              <a:rPr lang="es-ES" sz="700" dirty="0" err="1"/>
              <a:t>with</a:t>
            </a:r>
            <a:r>
              <a:rPr lang="es-ES" sz="700" dirty="0"/>
              <a:t> </a:t>
            </a:r>
            <a:r>
              <a:rPr lang="es-ES" sz="700" dirty="0" err="1"/>
              <a:t>stage</a:t>
            </a:r>
            <a:r>
              <a:rPr lang="es-ES" sz="700" dirty="0"/>
              <a:t> III melanoma. JAAD Case Rep. 2021;11:74-77. </a:t>
            </a:r>
            <a:r>
              <a:rPr lang="es-ES" sz="700" b="1" dirty="0"/>
              <a:t>4. </a:t>
            </a:r>
            <a:r>
              <a:rPr lang="es-ES" sz="700" dirty="0" err="1"/>
              <a:t>Selmin</a:t>
            </a:r>
            <a:r>
              <a:rPr lang="es-ES" sz="700" dirty="0"/>
              <a:t> F, </a:t>
            </a:r>
            <a:r>
              <a:rPr lang="es-ES" sz="700" dirty="0" err="1"/>
              <a:t>Franzè</a:t>
            </a:r>
            <a:r>
              <a:rPr lang="es-ES" sz="700" dirty="0"/>
              <a:t> S, </a:t>
            </a:r>
            <a:r>
              <a:rPr lang="es-ES" sz="700" dirty="0" err="1"/>
              <a:t>Casiraghi</a:t>
            </a:r>
            <a:r>
              <a:rPr lang="es-ES" sz="700" dirty="0"/>
              <a:t> A, </a:t>
            </a:r>
            <a:r>
              <a:rPr lang="es-ES" sz="700" dirty="0" err="1"/>
              <a:t>Cilurzo</a:t>
            </a:r>
            <a:r>
              <a:rPr lang="es-ES" sz="700" dirty="0"/>
              <a:t> F. </a:t>
            </a:r>
            <a:r>
              <a:rPr lang="es-ES" sz="700" dirty="0" err="1"/>
              <a:t>Spotlight</a:t>
            </a:r>
            <a:r>
              <a:rPr lang="es-ES" sz="700" dirty="0"/>
              <a:t> </a:t>
            </a:r>
            <a:r>
              <a:rPr lang="es-ES" sz="700" dirty="0" err="1"/>
              <a:t>on</a:t>
            </a:r>
            <a:r>
              <a:rPr lang="es-ES" sz="700" dirty="0"/>
              <a:t> </a:t>
            </a:r>
            <a:r>
              <a:rPr lang="es-ES" sz="700" dirty="0" err="1"/>
              <a:t>Calcipotriol</a:t>
            </a:r>
            <a:r>
              <a:rPr lang="es-ES" sz="700" dirty="0"/>
              <a:t>/</a:t>
            </a:r>
            <a:r>
              <a:rPr lang="es-ES" sz="700" dirty="0" err="1"/>
              <a:t>Betamethasone</a:t>
            </a:r>
            <a:r>
              <a:rPr lang="es-ES" sz="700" dirty="0"/>
              <a:t> </a:t>
            </a:r>
            <a:r>
              <a:rPr lang="es-ES" sz="700" dirty="0" err="1"/>
              <a:t>Fixed-Dose</a:t>
            </a:r>
            <a:r>
              <a:rPr lang="es-ES" sz="700" dirty="0"/>
              <a:t> </a:t>
            </a:r>
            <a:r>
              <a:rPr lang="es-ES" sz="700" dirty="0" err="1"/>
              <a:t>Combination</a:t>
            </a:r>
            <a:r>
              <a:rPr lang="es-ES" sz="700" dirty="0"/>
              <a:t> in </a:t>
            </a:r>
            <a:r>
              <a:rPr lang="es-ES" sz="700" dirty="0" err="1"/>
              <a:t>Topical</a:t>
            </a:r>
            <a:r>
              <a:rPr lang="es-ES" sz="700" dirty="0"/>
              <a:t> </a:t>
            </a:r>
            <a:r>
              <a:rPr lang="es-ES" sz="700" dirty="0" err="1"/>
              <a:t>Formulations</a:t>
            </a:r>
            <a:r>
              <a:rPr lang="es-ES" sz="700" dirty="0"/>
              <a:t>: </a:t>
            </a:r>
            <a:r>
              <a:rPr lang="es-ES" sz="700" dirty="0" err="1"/>
              <a:t>Is</a:t>
            </a:r>
            <a:r>
              <a:rPr lang="es-ES" sz="700" dirty="0"/>
              <a:t> </a:t>
            </a:r>
            <a:r>
              <a:rPr lang="es-ES" sz="700" dirty="0" err="1"/>
              <a:t>There</a:t>
            </a:r>
            <a:r>
              <a:rPr lang="es-ES" sz="700" dirty="0"/>
              <a:t> </a:t>
            </a:r>
            <a:r>
              <a:rPr lang="es-ES" sz="700" dirty="0" err="1"/>
              <a:t>Still</a:t>
            </a:r>
            <a:r>
              <a:rPr lang="es-ES" sz="700" dirty="0"/>
              <a:t> </a:t>
            </a:r>
            <a:r>
              <a:rPr lang="es-ES" sz="700" dirty="0" err="1"/>
              <a:t>Room</a:t>
            </a:r>
            <a:r>
              <a:rPr lang="es-ES" sz="700" dirty="0"/>
              <a:t> </a:t>
            </a:r>
            <a:r>
              <a:rPr lang="es-ES" sz="700" dirty="0" err="1"/>
              <a:t>for</a:t>
            </a:r>
            <a:r>
              <a:rPr lang="es-ES" sz="700" dirty="0"/>
              <a:t> </a:t>
            </a:r>
            <a:r>
              <a:rPr lang="es-ES" sz="700" dirty="0" err="1"/>
              <a:t>Innovation</a:t>
            </a:r>
            <a:r>
              <a:rPr lang="es-ES" sz="700" dirty="0"/>
              <a:t>? </a:t>
            </a:r>
            <a:r>
              <a:rPr lang="es-ES" sz="700" dirty="0" err="1"/>
              <a:t>Pharmaceutics</a:t>
            </a:r>
            <a:r>
              <a:rPr lang="es-ES" sz="700" dirty="0"/>
              <a:t>. 2022;14(10):2085. </a:t>
            </a:r>
            <a:r>
              <a:rPr lang="es-ES" sz="700" b="1" dirty="0"/>
              <a:t>5. </a:t>
            </a:r>
            <a:r>
              <a:rPr lang="es-ES" sz="700" dirty="0"/>
              <a:t>Taylor A, Singh R, Feldman SR. </a:t>
            </a:r>
            <a:r>
              <a:rPr lang="es-ES" sz="700" dirty="0" err="1"/>
              <a:t>Review</a:t>
            </a:r>
            <a:r>
              <a:rPr lang="es-ES" sz="700" dirty="0"/>
              <a:t> </a:t>
            </a:r>
            <a:r>
              <a:rPr lang="es-ES" sz="700" dirty="0" err="1"/>
              <a:t>of</a:t>
            </a:r>
            <a:r>
              <a:rPr lang="es-ES" sz="700" dirty="0"/>
              <a:t> </a:t>
            </a:r>
            <a:r>
              <a:rPr lang="es-ES" sz="700" dirty="0" err="1"/>
              <a:t>Calcipotriene</a:t>
            </a:r>
            <a:r>
              <a:rPr lang="es-ES" sz="700" dirty="0"/>
              <a:t> and </a:t>
            </a:r>
            <a:r>
              <a:rPr lang="es-ES" sz="700" dirty="0" err="1"/>
              <a:t>Betamethasone</a:t>
            </a:r>
            <a:r>
              <a:rPr lang="es-ES" sz="700" dirty="0"/>
              <a:t> </a:t>
            </a:r>
            <a:r>
              <a:rPr lang="es-ES" sz="700" dirty="0" err="1"/>
              <a:t>Dipropionate</a:t>
            </a:r>
            <a:r>
              <a:rPr lang="es-ES" sz="700" dirty="0"/>
              <a:t> </a:t>
            </a:r>
            <a:r>
              <a:rPr lang="es-ES" sz="700" dirty="0" err="1"/>
              <a:t>Cream</a:t>
            </a:r>
            <a:r>
              <a:rPr lang="es-ES" sz="700" dirty="0"/>
              <a:t> in </a:t>
            </a:r>
            <a:r>
              <a:rPr lang="es-ES" sz="700" dirty="0" err="1"/>
              <a:t>the</a:t>
            </a:r>
            <a:r>
              <a:rPr lang="es-ES" sz="700" dirty="0"/>
              <a:t> </a:t>
            </a:r>
            <a:r>
              <a:rPr lang="es-ES" sz="700" dirty="0" err="1"/>
              <a:t>Treatment</a:t>
            </a:r>
            <a:r>
              <a:rPr lang="es-ES" sz="700" dirty="0"/>
              <a:t> </a:t>
            </a:r>
            <a:r>
              <a:rPr lang="es-ES" sz="700" dirty="0" err="1"/>
              <a:t>of</a:t>
            </a:r>
            <a:r>
              <a:rPr lang="es-ES" sz="700" dirty="0"/>
              <a:t> Psoriasis. Ann </a:t>
            </a:r>
            <a:r>
              <a:rPr lang="es-ES" sz="700" dirty="0" err="1"/>
              <a:t>Pharmacother</a:t>
            </a:r>
            <a:r>
              <a:rPr lang="es-ES" sz="700" dirty="0"/>
              <a:t>. 2022 Jun 22:10600280221105508. doi:10.1177/10600280221105508. </a:t>
            </a:r>
            <a:r>
              <a:rPr lang="es-ES" sz="700" dirty="0" err="1"/>
              <a:t>Epub</a:t>
            </a:r>
            <a:r>
              <a:rPr lang="es-ES" sz="700" dirty="0"/>
              <a:t> </a:t>
            </a:r>
            <a:r>
              <a:rPr lang="es-ES" sz="700" dirty="0" err="1"/>
              <a:t>ahead</a:t>
            </a:r>
            <a:r>
              <a:rPr lang="es-ES" sz="700" dirty="0"/>
              <a:t> </a:t>
            </a:r>
            <a:r>
              <a:rPr lang="es-ES" sz="700" dirty="0" err="1"/>
              <a:t>of</a:t>
            </a:r>
            <a:r>
              <a:rPr lang="es-ES" sz="700" dirty="0"/>
              <a:t> </a:t>
            </a:r>
            <a:r>
              <a:rPr lang="es-ES" sz="700" dirty="0" err="1"/>
              <a:t>print</a:t>
            </a:r>
            <a:r>
              <a:rPr lang="es-ES" sz="700" dirty="0"/>
              <a:t>. PMID: 35730211.</a:t>
            </a:r>
          </a:p>
        </p:txBody>
      </p:sp>
      <p:pic>
        <p:nvPicPr>
          <p:cNvPr id="18" name="Gráfico 17" descr="Portapapeles contorno">
            <a:extLst>
              <a:ext uri="{FF2B5EF4-FFF2-40B4-BE49-F238E27FC236}">
                <a16:creationId xmlns:a16="http://schemas.microsoft.com/office/drawing/2014/main" id="{2EC6AE5E-3077-F70D-930B-CEFA38B55E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4452" y="1583641"/>
            <a:ext cx="536679" cy="536679"/>
          </a:xfrm>
          <a:prstGeom prst="rect">
            <a:avLst/>
          </a:prstGeom>
        </p:spPr>
      </p:pic>
      <p:sp>
        <p:nvSpPr>
          <p:cNvPr id="14" name="Marcador de contenido 8">
            <a:extLst>
              <a:ext uri="{FF2B5EF4-FFF2-40B4-BE49-F238E27FC236}">
                <a16:creationId xmlns:a16="http://schemas.microsoft.com/office/drawing/2014/main" id="{A0369D27-69D3-3203-7E1D-A943D4DA01F0}"/>
              </a:ext>
            </a:extLst>
          </p:cNvPr>
          <p:cNvSpPr>
            <a:spLocks noGrp="1"/>
          </p:cNvSpPr>
          <p:nvPr>
            <p:ph sz="quarter" idx="18"/>
          </p:nvPr>
        </p:nvSpPr>
        <p:spPr>
          <a:xfrm>
            <a:off x="2844800" y="63924"/>
            <a:ext cx="6502400" cy="995595"/>
          </a:xfrm>
        </p:spPr>
        <p:txBody>
          <a:bodyPr>
            <a:normAutofit/>
          </a:bodyPr>
          <a:lstStyle/>
          <a:p>
            <a:pPr>
              <a:lnSpc>
                <a:spcPct val="140000"/>
              </a:lnSpc>
            </a:pPr>
            <a:r>
              <a:rPr lang="es-ES" sz="2000" dirty="0">
                <a:solidFill>
                  <a:srgbClr val="398C94"/>
                </a:solidFill>
                <a:latin typeface="Century Gothic" panose="020B0502020202020204" pitchFamily="34" charset="0"/>
              </a:rPr>
              <a:t>CASO CLÍNICO 1: </a:t>
            </a:r>
          </a:p>
          <a:p>
            <a:pPr>
              <a:lnSpc>
                <a:spcPct val="140000"/>
              </a:lnSpc>
            </a:pPr>
            <a:r>
              <a:rPr lang="es-ES" sz="2000" dirty="0">
                <a:solidFill>
                  <a:srgbClr val="398C94"/>
                </a:solidFill>
                <a:latin typeface="Century Gothic" panose="020B0502020202020204" pitchFamily="34" charset="0"/>
              </a:rPr>
              <a:t>PACIENTE ONCOLÓGICO </a:t>
            </a:r>
          </a:p>
        </p:txBody>
      </p:sp>
    </p:spTree>
    <p:extLst>
      <p:ext uri="{BB962C8B-B14F-4D97-AF65-F5344CB8AC3E}">
        <p14:creationId xmlns:p14="http://schemas.microsoft.com/office/powerpoint/2010/main" val="153041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0B68DE56-BFBC-5C4C-0A2C-45E02D612F30}"/>
              </a:ext>
            </a:extLst>
          </p:cNvPr>
          <p:cNvSpPr>
            <a:spLocks noGrp="1"/>
          </p:cNvSpPr>
          <p:nvPr>
            <p:ph type="title"/>
          </p:nvPr>
        </p:nvSpPr>
        <p:spPr>
          <a:xfrm>
            <a:off x="7318061" y="1901856"/>
            <a:ext cx="4597714" cy="1893001"/>
          </a:xfrm>
        </p:spPr>
        <p:txBody>
          <a:bodyPr/>
          <a:lstStyle/>
          <a:p>
            <a:r>
              <a:rPr lang="es-ES" sz="2800" b="1" dirty="0">
                <a:solidFill>
                  <a:schemeClr val="accent1">
                    <a:lumMod val="50000"/>
                  </a:schemeClr>
                </a:solidFill>
                <a:latin typeface="Century Gothic" panose="020B0502020202020204" pitchFamily="34" charset="0"/>
              </a:rPr>
              <a:t>“Doctor, creo que me estoy quedando sordo”</a:t>
            </a:r>
          </a:p>
        </p:txBody>
      </p:sp>
      <p:sp>
        <p:nvSpPr>
          <p:cNvPr id="9" name="Marcador de contenido 5">
            <a:extLst>
              <a:ext uri="{FF2B5EF4-FFF2-40B4-BE49-F238E27FC236}">
                <a16:creationId xmlns:a16="http://schemas.microsoft.com/office/drawing/2014/main" id="{7C0451D3-A891-D17B-24D1-E881E5F69F8D}"/>
              </a:ext>
            </a:extLst>
          </p:cNvPr>
          <p:cNvSpPr>
            <a:spLocks noGrp="1"/>
          </p:cNvSpPr>
          <p:nvPr>
            <p:ph sz="quarter" idx="10"/>
          </p:nvPr>
        </p:nvSpPr>
        <p:spPr>
          <a:xfrm>
            <a:off x="7318569" y="3001428"/>
            <a:ext cx="4416912" cy="326750"/>
          </a:xfrm>
        </p:spPr>
        <p:txBody>
          <a:bodyPr/>
          <a:lstStyle/>
          <a:p>
            <a:r>
              <a:rPr lang="es-ES" dirty="0">
                <a:solidFill>
                  <a:srgbClr val="398C94"/>
                </a:solidFill>
              </a:rPr>
              <a:t>CASO 2: PACIENTE CON PROBLEMAS DE AUDICIÓN </a:t>
            </a:r>
          </a:p>
        </p:txBody>
      </p:sp>
      <p:sp>
        <p:nvSpPr>
          <p:cNvPr id="10" name="Marcador de contenido 3">
            <a:extLst>
              <a:ext uri="{FF2B5EF4-FFF2-40B4-BE49-F238E27FC236}">
                <a16:creationId xmlns:a16="http://schemas.microsoft.com/office/drawing/2014/main" id="{99B04A50-E699-BBB0-5FC1-0C20CB540824}"/>
              </a:ext>
            </a:extLst>
          </p:cNvPr>
          <p:cNvSpPr>
            <a:spLocks noGrp="1"/>
          </p:cNvSpPr>
          <p:nvPr>
            <p:ph sz="quarter" idx="12"/>
          </p:nvPr>
        </p:nvSpPr>
        <p:spPr>
          <a:xfrm>
            <a:off x="7318569" y="3943350"/>
            <a:ext cx="4416912" cy="1228725"/>
          </a:xfrm>
        </p:spPr>
        <p:txBody>
          <a:bodyPr/>
          <a:lstStyle/>
          <a:p>
            <a:r>
              <a:rPr lang="es-ES" sz="1400" b="1" dirty="0">
                <a:solidFill>
                  <a:srgbClr val="002855"/>
                </a:solidFill>
                <a:latin typeface="Century Gothic" panose="020B0502020202020204" pitchFamily="34" charset="0"/>
              </a:rPr>
              <a:t>Irene Rivera Ruiz, Pedro Jesús Gómez Arias, Juan Luis Sanz Cabanillas, César Guijarro Sánchez,</a:t>
            </a:r>
          </a:p>
          <a:p>
            <a:r>
              <a:rPr lang="es-ES" sz="1400" b="1" dirty="0">
                <a:solidFill>
                  <a:srgbClr val="002855"/>
                </a:solidFill>
                <a:latin typeface="Century Gothic" panose="020B0502020202020204" pitchFamily="34" charset="0"/>
              </a:rPr>
              <a:t>Antonio José Vélez García-Nieto, Manuel Galán Gutiérrez</a:t>
            </a:r>
          </a:p>
          <a:p>
            <a:r>
              <a:rPr lang="es-ES" sz="1400" dirty="0">
                <a:solidFill>
                  <a:srgbClr val="002855"/>
                </a:solidFill>
                <a:effectLst/>
                <a:latin typeface="Century Gothic" panose="020B0502020202020204" pitchFamily="34" charset="0"/>
              </a:rPr>
              <a:t>Hospital Universitario Reina Sofía (Córdoba).</a:t>
            </a:r>
          </a:p>
          <a:p>
            <a:endParaRPr lang="es-ES" dirty="0"/>
          </a:p>
        </p:txBody>
      </p:sp>
      <p:sp>
        <p:nvSpPr>
          <p:cNvPr id="2" name="TextBox 1">
            <a:extLst>
              <a:ext uri="{FF2B5EF4-FFF2-40B4-BE49-F238E27FC236}">
                <a16:creationId xmlns:a16="http://schemas.microsoft.com/office/drawing/2014/main" id="{500E8B22-01BE-F5DE-9184-160264AC88A3}"/>
              </a:ext>
            </a:extLst>
          </p:cNvPr>
          <p:cNvSpPr txBox="1"/>
          <p:nvPr/>
        </p:nvSpPr>
        <p:spPr>
          <a:xfrm>
            <a:off x="7262652" y="6394427"/>
            <a:ext cx="4708531" cy="246221"/>
          </a:xfrm>
          <a:prstGeom prst="rect">
            <a:avLst/>
          </a:prstGeom>
          <a:noFill/>
        </p:spPr>
        <p:txBody>
          <a:bodyPr wrap="square" rtlCol="0">
            <a:spAutoFit/>
          </a:bodyPr>
          <a:lstStyle/>
          <a:p>
            <a:r>
              <a:rPr lang="es-ES" sz="1000" dirty="0"/>
              <a:t>*Caso extraído del concurso de casos clínicos “</a:t>
            </a:r>
            <a:r>
              <a:rPr lang="es-ES" sz="1000" dirty="0" err="1"/>
              <a:t>DermaExperiencias</a:t>
            </a:r>
            <a:r>
              <a:rPr lang="es-ES" sz="1000" dirty="0"/>
              <a:t> 2023”</a:t>
            </a:r>
            <a:endParaRPr lang="en-US" sz="1000" dirty="0"/>
          </a:p>
        </p:txBody>
      </p:sp>
    </p:spTree>
    <p:extLst>
      <p:ext uri="{BB962C8B-B14F-4D97-AF65-F5344CB8AC3E}">
        <p14:creationId xmlns:p14="http://schemas.microsoft.com/office/powerpoint/2010/main" val="3133277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C32CE94-FFAC-56D2-5A45-5613B7DAC34C}"/>
              </a:ext>
            </a:extLst>
          </p:cNvPr>
          <p:cNvGrpSpPr/>
          <p:nvPr/>
        </p:nvGrpSpPr>
        <p:grpSpPr>
          <a:xfrm>
            <a:off x="1387440" y="1451659"/>
            <a:ext cx="11242710" cy="5892116"/>
            <a:chOff x="1624392" y="3429000"/>
            <a:chExt cx="10567608" cy="4997396"/>
          </a:xfrm>
        </p:grpSpPr>
        <p:sp>
          <p:nvSpPr>
            <p:cNvPr id="4" name="Rectangle 306">
              <a:extLst>
                <a:ext uri="{FF2B5EF4-FFF2-40B4-BE49-F238E27FC236}">
                  <a16:creationId xmlns:a16="http://schemas.microsoft.com/office/drawing/2014/main" id="{05C43FEA-B1E8-E319-AC78-6A9ADA39BBD5}"/>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5" name="Rectangle 306">
              <a:extLst>
                <a:ext uri="{FF2B5EF4-FFF2-40B4-BE49-F238E27FC236}">
                  <a16:creationId xmlns:a16="http://schemas.microsoft.com/office/drawing/2014/main" id="{70D603E5-D3E4-8792-0B92-68ABE4B3769F}"/>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6" name="Marcador de contenido 5">
            <a:extLst>
              <a:ext uri="{FF2B5EF4-FFF2-40B4-BE49-F238E27FC236}">
                <a16:creationId xmlns:a16="http://schemas.microsoft.com/office/drawing/2014/main" id="{80D53B2F-8AE2-E99D-A811-C241C5066218}"/>
              </a:ext>
            </a:extLst>
          </p:cNvPr>
          <p:cNvSpPr txBox="1">
            <a:spLocks/>
          </p:cNvSpPr>
          <p:nvPr/>
        </p:nvSpPr>
        <p:spPr>
          <a:xfrm>
            <a:off x="1748591" y="1696970"/>
            <a:ext cx="11101724" cy="423333"/>
          </a:xfrm>
          <a:prstGeom prst="rect">
            <a:avLst/>
          </a:prstGeom>
        </p:spPr>
        <p:txBody>
          <a:bodyPr vert="horz" lIns="0" tIns="0" rIns="0" bIns="0" rtlCol="0">
            <a:noAutofit/>
          </a:bodyPr>
          <a:lstStyle>
            <a:lvl1pPr marL="0" indent="0" algn="l" defTabSz="609585" rtl="0" eaLnBrk="1" latinLnBrk="0" hangingPunct="1">
              <a:spcBef>
                <a:spcPct val="20000"/>
              </a:spcBef>
              <a:buFont typeface="Arial"/>
              <a:buNone/>
              <a:defRPr sz="2400" kern="1200">
                <a:solidFill>
                  <a:srgbClr val="1D2D4F"/>
                </a:solidFill>
                <a:latin typeface="+mn-lt"/>
                <a:ea typeface="+mn-ea"/>
                <a:cs typeface="+mn-cs"/>
              </a:defRPr>
            </a:lvl1pPr>
            <a:lvl2pPr marL="609585" indent="0" algn="l" defTabSz="609585" rtl="0" eaLnBrk="1" latinLnBrk="0" hangingPunct="1">
              <a:spcBef>
                <a:spcPct val="20000"/>
              </a:spcBef>
              <a:buFont typeface="Arial"/>
              <a:buNone/>
              <a:defRPr sz="1867" kern="1200">
                <a:solidFill>
                  <a:srgbClr val="2E3134"/>
                </a:solidFill>
                <a:latin typeface="+mn-lt"/>
                <a:ea typeface="+mn-ea"/>
                <a:cs typeface="+mn-cs"/>
              </a:defRPr>
            </a:lvl2pPr>
            <a:lvl3pPr marL="1219170" indent="0" algn="l" defTabSz="609585" rtl="0" eaLnBrk="1" latinLnBrk="0" hangingPunct="1">
              <a:spcBef>
                <a:spcPct val="20000"/>
              </a:spcBef>
              <a:buFont typeface="Arial"/>
              <a:buNone/>
              <a:defRPr sz="1867" kern="1200">
                <a:solidFill>
                  <a:srgbClr val="2E3134"/>
                </a:solidFill>
                <a:latin typeface="+mn-lt"/>
                <a:ea typeface="+mn-ea"/>
                <a:cs typeface="+mn-cs"/>
              </a:defRPr>
            </a:lvl3pPr>
            <a:lvl4pPr marL="1828754" indent="0" algn="l" defTabSz="609585" rtl="0" eaLnBrk="1" latinLnBrk="0" hangingPunct="1">
              <a:spcBef>
                <a:spcPct val="20000"/>
              </a:spcBef>
              <a:buFont typeface="Arial"/>
              <a:buNone/>
              <a:defRPr sz="1867" kern="1200">
                <a:solidFill>
                  <a:srgbClr val="2E3134"/>
                </a:solidFill>
                <a:latin typeface="+mn-lt"/>
                <a:ea typeface="+mn-ea"/>
                <a:cs typeface="+mn-cs"/>
              </a:defRPr>
            </a:lvl4pPr>
            <a:lvl5pPr marL="2438339" indent="0" algn="l" defTabSz="609585" rtl="0" eaLnBrk="1" latinLnBrk="0" hangingPunct="1">
              <a:spcBef>
                <a:spcPct val="20000"/>
              </a:spcBef>
              <a:buFont typeface="Arial"/>
              <a:buNone/>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b="1">
                <a:solidFill>
                  <a:srgbClr val="1D2C4F"/>
                </a:solidFill>
              </a:rPr>
              <a:t>Anamnesis</a:t>
            </a:r>
            <a:endParaRPr lang="es-ES" b="1" dirty="0">
              <a:solidFill>
                <a:srgbClr val="1D2C4F"/>
              </a:solidFill>
            </a:endParaRPr>
          </a:p>
        </p:txBody>
      </p:sp>
      <p:grpSp>
        <p:nvGrpSpPr>
          <p:cNvPr id="7" name="Grupo 6">
            <a:extLst>
              <a:ext uri="{FF2B5EF4-FFF2-40B4-BE49-F238E27FC236}">
                <a16:creationId xmlns:a16="http://schemas.microsoft.com/office/drawing/2014/main" id="{B99A0EDB-5BE5-087C-F667-2447BBD7F83A}"/>
              </a:ext>
            </a:extLst>
          </p:cNvPr>
          <p:cNvGrpSpPr/>
          <p:nvPr/>
        </p:nvGrpSpPr>
        <p:grpSpPr>
          <a:xfrm>
            <a:off x="202560" y="1344510"/>
            <a:ext cx="1030567" cy="1022921"/>
            <a:chOff x="202560" y="1353218"/>
            <a:chExt cx="1030567" cy="1022921"/>
          </a:xfrm>
        </p:grpSpPr>
        <p:grpSp>
          <p:nvGrpSpPr>
            <p:cNvPr id="11" name="Grupo 10">
              <a:extLst>
                <a:ext uri="{FF2B5EF4-FFF2-40B4-BE49-F238E27FC236}">
                  <a16:creationId xmlns:a16="http://schemas.microsoft.com/office/drawing/2014/main" id="{24D54449-3A11-8AAC-1890-A8314BFEDF30}"/>
                </a:ext>
              </a:extLst>
            </p:cNvPr>
            <p:cNvGrpSpPr/>
            <p:nvPr/>
          </p:nvGrpSpPr>
          <p:grpSpPr>
            <a:xfrm>
              <a:off x="202560" y="1353218"/>
              <a:ext cx="1030567" cy="1022921"/>
              <a:chOff x="-54403" y="1241207"/>
              <a:chExt cx="1030567" cy="1022921"/>
            </a:xfrm>
          </p:grpSpPr>
          <p:sp>
            <p:nvSpPr>
              <p:cNvPr id="13" name="Freeform: Shape 63">
                <a:extLst>
                  <a:ext uri="{FF2B5EF4-FFF2-40B4-BE49-F238E27FC236}">
                    <a16:creationId xmlns:a16="http://schemas.microsoft.com/office/drawing/2014/main" id="{892C7DCE-941B-92FB-92CB-2A5AAC2EA364}"/>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63">
                <a:extLst>
                  <a:ext uri="{FF2B5EF4-FFF2-40B4-BE49-F238E27FC236}">
                    <a16:creationId xmlns:a16="http://schemas.microsoft.com/office/drawing/2014/main" id="{06567FC6-B799-2311-BF7B-FC64FDFE7D59}"/>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áfico 11" descr="Usuario contorno">
              <a:extLst>
                <a:ext uri="{FF2B5EF4-FFF2-40B4-BE49-F238E27FC236}">
                  <a16:creationId xmlns:a16="http://schemas.microsoft.com/office/drawing/2014/main" id="{44BBDB55-9186-833E-5F26-93C5704FAA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091" y="1602035"/>
              <a:ext cx="482830" cy="482830"/>
            </a:xfrm>
            <a:prstGeom prst="rect">
              <a:avLst/>
            </a:prstGeom>
          </p:spPr>
        </p:pic>
      </p:grpSp>
      <p:sp>
        <p:nvSpPr>
          <p:cNvPr id="2" name="Marcador de contenido 1">
            <a:extLst>
              <a:ext uri="{FF2B5EF4-FFF2-40B4-BE49-F238E27FC236}">
                <a16:creationId xmlns:a16="http://schemas.microsoft.com/office/drawing/2014/main" id="{BA316D9C-A4BD-C605-D179-21AF025DF7CB}"/>
              </a:ext>
            </a:extLst>
          </p:cNvPr>
          <p:cNvSpPr>
            <a:spLocks noGrp="1"/>
          </p:cNvSpPr>
          <p:nvPr>
            <p:ph sz="quarter" idx="11"/>
          </p:nvPr>
        </p:nvSpPr>
        <p:spPr>
          <a:xfrm>
            <a:off x="1748591" y="2232275"/>
            <a:ext cx="9895242" cy="4171444"/>
          </a:xfrm>
        </p:spPr>
        <p:txBody>
          <a:bodyPr/>
          <a:lstStyle/>
          <a:p>
            <a:pPr marL="323850" indent="-323850" algn="l">
              <a:spcBef>
                <a:spcPts val="300"/>
              </a:spcBef>
              <a:spcAft>
                <a:spcPts val="700"/>
              </a:spcAft>
              <a:buFont typeface="Arial" panose="020B0604020202020204" pitchFamily="34" charset="0"/>
              <a:buChar char="•"/>
            </a:pPr>
            <a:r>
              <a:rPr lang="es-ES" sz="1500" b="0" i="0" dirty="0">
                <a:effectLst/>
                <a:latin typeface="+mj-lt"/>
                <a:cs typeface="Arial" panose="020B0604020202020204" pitchFamily="34" charset="0"/>
              </a:rPr>
              <a:t>Varón de </a:t>
            </a:r>
            <a:r>
              <a:rPr lang="es-ES" sz="1500" b="1" i="0" dirty="0">
                <a:effectLst/>
                <a:latin typeface="+mj-lt"/>
                <a:cs typeface="Arial" panose="020B0604020202020204" pitchFamily="34" charset="0"/>
              </a:rPr>
              <a:t>65 años con historia de psoriasis en placas </a:t>
            </a:r>
            <a:r>
              <a:rPr lang="es-ES" sz="1500" b="0" i="0" dirty="0">
                <a:effectLst/>
                <a:latin typeface="+mj-lt"/>
                <a:cs typeface="Arial" panose="020B0604020202020204" pitchFamily="34" charset="0"/>
              </a:rPr>
              <a:t>en cuero cabelludo por 5 años.</a:t>
            </a:r>
          </a:p>
          <a:p>
            <a:pPr marL="323850" indent="-323850" algn="l">
              <a:spcBef>
                <a:spcPts val="300"/>
              </a:spcBef>
              <a:spcAft>
                <a:spcPts val="700"/>
              </a:spcAft>
              <a:buFont typeface="Arial" panose="020B0604020202020204" pitchFamily="34" charset="0"/>
              <a:buChar char="•"/>
            </a:pPr>
            <a:r>
              <a:rPr lang="es-ES" sz="1500" b="0" i="0" dirty="0">
                <a:effectLst/>
                <a:latin typeface="+mj-lt"/>
                <a:cs typeface="Arial" panose="020B0604020202020204" pitchFamily="34" charset="0"/>
              </a:rPr>
              <a:t>Tratamientos previos incluyeron </a:t>
            </a:r>
            <a:r>
              <a:rPr lang="es-ES" sz="1500" i="0" dirty="0">
                <a:effectLst/>
                <a:latin typeface="+mj-lt"/>
                <a:cs typeface="Arial" panose="020B0604020202020204" pitchFamily="34" charset="0"/>
              </a:rPr>
              <a:t>fármacos tópicos </a:t>
            </a:r>
            <a:r>
              <a:rPr lang="es-ES" sz="1500" b="0" i="0" dirty="0">
                <a:effectLst/>
                <a:latin typeface="+mj-lt"/>
                <a:cs typeface="Arial" panose="020B0604020202020204" pitchFamily="34" charset="0"/>
              </a:rPr>
              <a:t>(</a:t>
            </a:r>
            <a:r>
              <a:rPr lang="es-ES" sz="1500" b="0" i="0" dirty="0" err="1">
                <a:effectLst/>
                <a:latin typeface="+mj-lt"/>
                <a:cs typeface="Arial" panose="020B0604020202020204" pitchFamily="34" charset="0"/>
              </a:rPr>
              <a:t>calcipotriol</a:t>
            </a:r>
            <a:r>
              <a:rPr lang="es-ES" sz="1500" b="0" i="0" dirty="0">
                <a:effectLst/>
                <a:latin typeface="+mj-lt"/>
                <a:cs typeface="Arial" panose="020B0604020202020204" pitchFamily="34" charset="0"/>
              </a:rPr>
              <a:t> 50 microgramos/g, betametasona 0,5 mg/g en gel) y </a:t>
            </a:r>
            <a:r>
              <a:rPr lang="es-ES" sz="1500" i="0" dirty="0">
                <a:effectLst/>
                <a:latin typeface="+mj-lt"/>
                <a:cs typeface="Arial" panose="020B0604020202020204" pitchFamily="34" charset="0"/>
              </a:rPr>
              <a:t>biológico</a:t>
            </a:r>
            <a:r>
              <a:rPr lang="es-ES" sz="1500" b="0" i="0" dirty="0">
                <a:effectLst/>
                <a:latin typeface="+mj-lt"/>
                <a:cs typeface="Arial" panose="020B0604020202020204" pitchFamily="34" charset="0"/>
              </a:rPr>
              <a:t>s (</a:t>
            </a:r>
            <a:r>
              <a:rPr lang="es-ES" sz="1500" b="0" i="0" dirty="0" err="1">
                <a:effectLst/>
                <a:latin typeface="+mj-lt"/>
                <a:cs typeface="Arial" panose="020B0604020202020204" pitchFamily="34" charset="0"/>
              </a:rPr>
              <a:t>adalimumab</a:t>
            </a:r>
            <a:r>
              <a:rPr lang="es-ES" sz="1500" b="0" i="0" dirty="0">
                <a:effectLst/>
                <a:latin typeface="+mj-lt"/>
                <a:cs typeface="Arial" panose="020B0604020202020204" pitchFamily="34" charset="0"/>
              </a:rPr>
              <a:t> 40 mg cada 2 semanas).</a:t>
            </a:r>
          </a:p>
          <a:p>
            <a:pPr marL="323850" indent="-323850" algn="l">
              <a:spcBef>
                <a:spcPts val="300"/>
              </a:spcBef>
              <a:spcAft>
                <a:spcPts val="700"/>
              </a:spcAft>
              <a:buFont typeface="Arial" panose="020B0604020202020204" pitchFamily="34" charset="0"/>
              <a:buChar char="•"/>
            </a:pPr>
            <a:r>
              <a:rPr lang="es-ES" sz="1500" b="0" i="0" dirty="0">
                <a:effectLst/>
                <a:latin typeface="+mj-lt"/>
                <a:cs typeface="Arial" panose="020B0604020202020204" pitchFamily="34" charset="0"/>
              </a:rPr>
              <a:t>Buena respuesta al </a:t>
            </a:r>
            <a:r>
              <a:rPr lang="es-ES" sz="1500" b="0" i="0" dirty="0" err="1">
                <a:effectLst/>
                <a:latin typeface="+mj-lt"/>
                <a:cs typeface="Arial" panose="020B0604020202020204" pitchFamily="34" charset="0"/>
              </a:rPr>
              <a:t>adalimumab</a:t>
            </a:r>
            <a:r>
              <a:rPr lang="es-ES" sz="1500" b="0" i="0" dirty="0">
                <a:effectLst/>
                <a:latin typeface="+mj-lt"/>
                <a:cs typeface="Arial" panose="020B0604020202020204" pitchFamily="34" charset="0"/>
              </a:rPr>
              <a:t>, suspendido en abril de 2022 debido a cefalea, mareo y astenia.</a:t>
            </a:r>
          </a:p>
          <a:p>
            <a:pPr marL="323850" indent="-323850" algn="l">
              <a:spcBef>
                <a:spcPts val="300"/>
              </a:spcBef>
              <a:spcAft>
                <a:spcPts val="700"/>
              </a:spcAft>
              <a:buFont typeface="Arial" panose="020B0604020202020204" pitchFamily="34" charset="0"/>
              <a:buChar char="•"/>
            </a:pPr>
            <a:r>
              <a:rPr lang="es-ES" sz="1500" b="0" i="0" dirty="0">
                <a:effectLst/>
                <a:latin typeface="+mj-lt"/>
                <a:cs typeface="Arial" panose="020B0604020202020204" pitchFamily="34" charset="0"/>
              </a:rPr>
              <a:t>Desarrollo de </a:t>
            </a:r>
            <a:r>
              <a:rPr lang="es-ES" sz="1500" b="1" i="0" dirty="0">
                <a:effectLst/>
                <a:latin typeface="+mj-lt"/>
                <a:cs typeface="Arial" panose="020B0604020202020204" pitchFamily="34" charset="0"/>
              </a:rPr>
              <a:t>placas </a:t>
            </a:r>
            <a:r>
              <a:rPr lang="es-ES" sz="1500" b="1" i="0" dirty="0" err="1">
                <a:effectLst/>
                <a:latin typeface="+mj-lt"/>
                <a:cs typeface="Arial" panose="020B0604020202020204" pitchFamily="34" charset="0"/>
              </a:rPr>
              <a:t>eritematodescamativas</a:t>
            </a:r>
            <a:r>
              <a:rPr lang="es-ES" sz="1500" b="1" i="0" dirty="0">
                <a:effectLst/>
                <a:latin typeface="+mj-lt"/>
                <a:cs typeface="Arial" panose="020B0604020202020204" pitchFamily="34" charset="0"/>
              </a:rPr>
              <a:t> </a:t>
            </a:r>
            <a:r>
              <a:rPr lang="es-ES" sz="1500" i="0" dirty="0">
                <a:effectLst/>
                <a:latin typeface="+mj-lt"/>
                <a:cs typeface="Arial" panose="020B0604020202020204" pitchFamily="34" charset="0"/>
              </a:rPr>
              <a:t>en concha auricular y conducto auditivo externo bilaterales </a:t>
            </a:r>
            <a:r>
              <a:rPr lang="es-ES" sz="1500" b="0" i="0" dirty="0">
                <a:effectLst/>
                <a:latin typeface="+mj-lt"/>
                <a:cs typeface="Arial" panose="020B0604020202020204" pitchFamily="34" charset="0"/>
              </a:rPr>
              <a:t>un </a:t>
            </a:r>
            <a:r>
              <a:rPr lang="es-ES" sz="1500" b="1" i="0" dirty="0">
                <a:effectLst/>
                <a:latin typeface="+mj-lt"/>
                <a:cs typeface="Arial" panose="020B0604020202020204" pitchFamily="34" charset="0"/>
              </a:rPr>
              <a:t>mes después de suspender el tratamiento</a:t>
            </a:r>
            <a:r>
              <a:rPr lang="es-ES" sz="1500" b="0" i="0" dirty="0">
                <a:effectLst/>
                <a:latin typeface="+mj-lt"/>
                <a:cs typeface="Arial" panose="020B0604020202020204" pitchFamily="34" charset="0"/>
              </a:rPr>
              <a:t>.</a:t>
            </a:r>
          </a:p>
          <a:p>
            <a:pPr marL="323850" indent="-323850" algn="l">
              <a:spcBef>
                <a:spcPts val="300"/>
              </a:spcBef>
              <a:spcAft>
                <a:spcPts val="700"/>
              </a:spcAft>
              <a:buFont typeface="Arial" panose="020B0604020202020204" pitchFamily="34" charset="0"/>
              <a:buChar char="•"/>
            </a:pPr>
            <a:r>
              <a:rPr lang="es-ES" sz="1500" i="0" dirty="0">
                <a:effectLst/>
                <a:latin typeface="+mj-lt"/>
                <a:cs typeface="Arial" panose="020B0604020202020204" pitchFamily="34" charset="0"/>
              </a:rPr>
              <a:t>Ausencia de dolores articulares</a:t>
            </a:r>
            <a:r>
              <a:rPr lang="es-ES" sz="1500" b="1" i="0" dirty="0">
                <a:effectLst/>
                <a:latin typeface="+mj-lt"/>
                <a:cs typeface="Arial" panose="020B0604020202020204" pitchFamily="34" charset="0"/>
              </a:rPr>
              <a:t> </a:t>
            </a:r>
            <a:r>
              <a:rPr lang="es-ES" sz="1500" b="0" i="0" dirty="0">
                <a:effectLst/>
                <a:latin typeface="+mj-lt"/>
                <a:cs typeface="Arial" panose="020B0604020202020204" pitchFamily="34" charset="0"/>
              </a:rPr>
              <a:t>o síntomas sugestivos de artropatía.</a:t>
            </a:r>
            <a:br>
              <a:rPr lang="es-ES" sz="1600" b="0" i="0" dirty="0">
                <a:effectLst/>
                <a:latin typeface="+mj-lt"/>
                <a:cs typeface="Arial" panose="020B0604020202020204" pitchFamily="34" charset="0"/>
              </a:rPr>
            </a:br>
            <a:endParaRPr lang="es-ES" sz="1600" dirty="0">
              <a:solidFill>
                <a:srgbClr val="1D2C4F"/>
              </a:solidFill>
              <a:latin typeface="+mj-lt"/>
              <a:cs typeface="Arial" panose="020B0604020202020204" pitchFamily="34" charset="0"/>
            </a:endParaRPr>
          </a:p>
          <a:p>
            <a:pPr algn="l">
              <a:spcBef>
                <a:spcPts val="0"/>
              </a:spcBef>
              <a:spcAft>
                <a:spcPts val="700"/>
              </a:spcAft>
            </a:pPr>
            <a:r>
              <a:rPr lang="es-ES" sz="2400" b="1" dirty="0">
                <a:solidFill>
                  <a:srgbClr val="1D2C4F"/>
                </a:solidFill>
              </a:rPr>
              <a:t>Exploración</a:t>
            </a:r>
            <a:r>
              <a:rPr lang="es-ES" sz="2400" dirty="0"/>
              <a:t> </a:t>
            </a:r>
          </a:p>
          <a:p>
            <a:pPr marL="323850" indent="-323850">
              <a:spcBef>
                <a:spcPts val="300"/>
              </a:spcBef>
              <a:spcAft>
                <a:spcPts val="700"/>
              </a:spcAft>
              <a:buFont typeface="Arial" panose="020B0604020202020204" pitchFamily="34" charset="0"/>
              <a:buChar char="•"/>
            </a:pPr>
            <a:r>
              <a:rPr lang="es-ES" sz="1500" dirty="0">
                <a:latin typeface="+mj-lt"/>
                <a:cs typeface="Arial" panose="020B0604020202020204" pitchFamily="34" charset="0"/>
              </a:rPr>
              <a:t>Placas </a:t>
            </a:r>
            <a:r>
              <a:rPr lang="es-ES" sz="1500" dirty="0" err="1">
                <a:latin typeface="+mj-lt"/>
                <a:cs typeface="Arial" panose="020B0604020202020204" pitchFamily="34" charset="0"/>
              </a:rPr>
              <a:t>eritematodescamativas</a:t>
            </a:r>
            <a:r>
              <a:rPr lang="es-ES" sz="1500" dirty="0">
                <a:latin typeface="+mj-lt"/>
                <a:cs typeface="Arial" panose="020B0604020202020204" pitchFamily="34" charset="0"/>
              </a:rPr>
              <a:t> bien delimitadas e infiltradas y pruriginosas.</a:t>
            </a:r>
          </a:p>
          <a:p>
            <a:pPr marL="323850" indent="-323850">
              <a:spcBef>
                <a:spcPts val="300"/>
              </a:spcBef>
              <a:spcAft>
                <a:spcPts val="700"/>
              </a:spcAft>
              <a:buFont typeface="Arial" panose="020B0604020202020204" pitchFamily="34" charset="0"/>
              <a:buChar char="•"/>
            </a:pPr>
            <a:r>
              <a:rPr lang="es-ES" sz="1500" dirty="0">
                <a:latin typeface="+mj-lt"/>
                <a:cs typeface="Arial" panose="020B0604020202020204" pitchFamily="34" charset="0"/>
              </a:rPr>
              <a:t>BSA: 1 %, PASI: 1, PGA: 5. </a:t>
            </a:r>
          </a:p>
          <a:p>
            <a:pPr marL="323850" indent="-323850">
              <a:spcBef>
                <a:spcPts val="300"/>
              </a:spcBef>
              <a:spcAft>
                <a:spcPts val="700"/>
              </a:spcAft>
              <a:buFont typeface="Arial" panose="020B0604020202020204" pitchFamily="34" charset="0"/>
              <a:buChar char="•"/>
            </a:pPr>
            <a:r>
              <a:rPr lang="es-ES" sz="1500" dirty="0">
                <a:latin typeface="+mj-lt"/>
                <a:cs typeface="Arial" panose="020B0604020202020204" pitchFamily="34" charset="0"/>
              </a:rPr>
              <a:t>Estas lesiones limitaban significativamente la audición, impactando su calidad de vida.</a:t>
            </a:r>
          </a:p>
        </p:txBody>
      </p:sp>
      <p:sp>
        <p:nvSpPr>
          <p:cNvPr id="10" name="Marcador de contenido 9">
            <a:extLst>
              <a:ext uri="{FF2B5EF4-FFF2-40B4-BE49-F238E27FC236}">
                <a16:creationId xmlns:a16="http://schemas.microsoft.com/office/drawing/2014/main" id="{A60D876B-80F0-CCEF-D7B4-61663FB0B921}"/>
              </a:ext>
            </a:extLst>
          </p:cNvPr>
          <p:cNvSpPr>
            <a:spLocks noGrp="1"/>
          </p:cNvSpPr>
          <p:nvPr>
            <p:ph sz="quarter" idx="24"/>
          </p:nvPr>
        </p:nvSpPr>
        <p:spPr>
          <a:xfrm>
            <a:off x="1700748" y="6278880"/>
            <a:ext cx="9942788" cy="383668"/>
          </a:xfrm>
        </p:spPr>
        <p:txBody>
          <a:bodyPr>
            <a:normAutofit/>
          </a:bodyPr>
          <a:lstStyle/>
          <a:p>
            <a:r>
              <a:rPr lang="it-IT" sz="800" b="1" noProof="1"/>
              <a:t>BSA: </a:t>
            </a:r>
            <a:r>
              <a:rPr lang="es-ES" sz="800" noProof="1"/>
              <a:t>á</a:t>
            </a:r>
            <a:r>
              <a:rPr lang="es-ES" sz="800" dirty="0"/>
              <a:t>rea de superficie corporal, </a:t>
            </a:r>
            <a:r>
              <a:rPr lang="es-ES" sz="800" b="1" dirty="0"/>
              <a:t>PASI: </a:t>
            </a:r>
            <a:r>
              <a:rPr lang="es-ES" sz="800" dirty="0"/>
              <a:t>índice de área y severidad de psoriasis, </a:t>
            </a:r>
            <a:r>
              <a:rPr lang="es-ES" sz="800" b="1" dirty="0"/>
              <a:t>PGA: </a:t>
            </a:r>
            <a:r>
              <a:rPr lang="es-ES" sz="800" dirty="0"/>
              <a:t>evaluación global del médico, </a:t>
            </a:r>
            <a:r>
              <a:rPr lang="it-IT" sz="800" b="1" noProof="1"/>
              <a:t>CAL: </a:t>
            </a:r>
            <a:r>
              <a:rPr lang="it-IT" sz="800" noProof="1"/>
              <a:t>calcipotriol, </a:t>
            </a:r>
            <a:r>
              <a:rPr lang="it-IT" sz="800" b="1" noProof="1"/>
              <a:t>BDP: </a:t>
            </a:r>
            <a:r>
              <a:rPr lang="it-IT" sz="800" noProof="1"/>
              <a:t>dipropionato de betametasona.</a:t>
            </a:r>
          </a:p>
        </p:txBody>
      </p:sp>
      <p:sp>
        <p:nvSpPr>
          <p:cNvPr id="9" name="Marcador de contenido 8">
            <a:extLst>
              <a:ext uri="{FF2B5EF4-FFF2-40B4-BE49-F238E27FC236}">
                <a16:creationId xmlns:a16="http://schemas.microsoft.com/office/drawing/2014/main" id="{7020C5A7-82A1-6E9A-DC6C-F36D98BC7DCD}"/>
              </a:ext>
            </a:extLst>
          </p:cNvPr>
          <p:cNvSpPr>
            <a:spLocks noGrp="1"/>
          </p:cNvSpPr>
          <p:nvPr>
            <p:ph sz="quarter" idx="18"/>
          </p:nvPr>
        </p:nvSpPr>
        <p:spPr>
          <a:xfrm>
            <a:off x="2966687" y="84082"/>
            <a:ext cx="6502400" cy="910597"/>
          </a:xfrm>
        </p:spPr>
        <p:txBody>
          <a:bodyPr vert="horz" lIns="0" tIns="45720" rIns="91440" bIns="45720" rtlCol="0" anchor="ctr">
            <a:normAutofit/>
          </a:bodyPr>
          <a:lstStyle/>
          <a:p>
            <a:pPr defTabSz="914400">
              <a:lnSpc>
                <a:spcPct val="90000"/>
              </a:lnSpc>
              <a:spcBef>
                <a:spcPts val="1000"/>
              </a:spcBef>
            </a:pPr>
            <a:r>
              <a:rPr lang="es-ES" sz="2200" dirty="0">
                <a:solidFill>
                  <a:srgbClr val="398C94"/>
                </a:solidFill>
                <a:latin typeface="Century Gothic" panose="020B0502020202020204" pitchFamily="34" charset="0"/>
              </a:rPr>
              <a:t>CASO CLÍNICO 2: </a:t>
            </a:r>
          </a:p>
          <a:p>
            <a:pPr defTabSz="914400">
              <a:lnSpc>
                <a:spcPct val="90000"/>
              </a:lnSpc>
              <a:spcBef>
                <a:spcPts val="1000"/>
              </a:spcBef>
            </a:pPr>
            <a:r>
              <a:rPr lang="es-ES" sz="2200" dirty="0">
                <a:solidFill>
                  <a:srgbClr val="398C94"/>
                </a:solidFill>
                <a:latin typeface="Century Gothic" panose="020B0502020202020204" pitchFamily="34" charset="0"/>
              </a:rPr>
              <a:t>PACIENTE CON PROBLEMAS DE AUDICIÓN</a:t>
            </a:r>
          </a:p>
        </p:txBody>
      </p:sp>
      <p:grpSp>
        <p:nvGrpSpPr>
          <p:cNvPr id="22" name="Grupo 21">
            <a:extLst>
              <a:ext uri="{FF2B5EF4-FFF2-40B4-BE49-F238E27FC236}">
                <a16:creationId xmlns:a16="http://schemas.microsoft.com/office/drawing/2014/main" id="{A797D8F9-2442-7910-8E5A-97B9104BB701}"/>
              </a:ext>
            </a:extLst>
          </p:cNvPr>
          <p:cNvGrpSpPr/>
          <p:nvPr/>
        </p:nvGrpSpPr>
        <p:grpSpPr>
          <a:xfrm>
            <a:off x="157548" y="4317997"/>
            <a:ext cx="1030567" cy="1022921"/>
            <a:chOff x="279716" y="4270383"/>
            <a:chExt cx="1030567" cy="1022921"/>
          </a:xfrm>
        </p:grpSpPr>
        <p:grpSp>
          <p:nvGrpSpPr>
            <p:cNvPr id="18" name="Grupo 17">
              <a:extLst>
                <a:ext uri="{FF2B5EF4-FFF2-40B4-BE49-F238E27FC236}">
                  <a16:creationId xmlns:a16="http://schemas.microsoft.com/office/drawing/2014/main" id="{3236930F-0230-CE57-517E-145B971109E9}"/>
                </a:ext>
              </a:extLst>
            </p:cNvPr>
            <p:cNvGrpSpPr/>
            <p:nvPr/>
          </p:nvGrpSpPr>
          <p:grpSpPr>
            <a:xfrm>
              <a:off x="279716" y="4270383"/>
              <a:ext cx="1030567" cy="1022921"/>
              <a:chOff x="-54403" y="1241207"/>
              <a:chExt cx="1030567" cy="1022921"/>
            </a:xfrm>
          </p:grpSpPr>
          <p:sp>
            <p:nvSpPr>
              <p:cNvPr id="19" name="Freeform: Shape 63">
                <a:extLst>
                  <a:ext uri="{FF2B5EF4-FFF2-40B4-BE49-F238E27FC236}">
                    <a16:creationId xmlns:a16="http://schemas.microsoft.com/office/drawing/2014/main" id="{933DBF12-BB2E-26E5-65D2-842F136DF6D6}"/>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63">
                <a:extLst>
                  <a:ext uri="{FF2B5EF4-FFF2-40B4-BE49-F238E27FC236}">
                    <a16:creationId xmlns:a16="http://schemas.microsoft.com/office/drawing/2014/main" id="{F19E82B1-B1B9-263C-3FAE-519A61A1FB34}"/>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Gráfico 20" descr="Lupa contorno">
              <a:extLst>
                <a:ext uri="{FF2B5EF4-FFF2-40B4-BE49-F238E27FC236}">
                  <a16:creationId xmlns:a16="http://schemas.microsoft.com/office/drawing/2014/main" id="{A96767A7-95FC-7E2B-FB99-3946C17B73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348" y="4557538"/>
              <a:ext cx="457200" cy="457200"/>
            </a:xfrm>
            <a:prstGeom prst="rect">
              <a:avLst/>
            </a:prstGeom>
          </p:spPr>
        </p:pic>
      </p:grpSp>
    </p:spTree>
    <p:extLst>
      <p:ext uri="{BB962C8B-B14F-4D97-AF65-F5344CB8AC3E}">
        <p14:creationId xmlns:p14="http://schemas.microsoft.com/office/powerpoint/2010/main" val="753080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04C5459-14DC-3EE9-03A9-B703EEBCCE83}"/>
              </a:ext>
            </a:extLst>
          </p:cNvPr>
          <p:cNvGrpSpPr/>
          <p:nvPr/>
        </p:nvGrpSpPr>
        <p:grpSpPr>
          <a:xfrm>
            <a:off x="1700214" y="1335383"/>
            <a:ext cx="8743950" cy="6119573"/>
            <a:chOff x="1624392" y="3429000"/>
            <a:chExt cx="10567608" cy="4997396"/>
          </a:xfrm>
        </p:grpSpPr>
        <p:sp>
          <p:nvSpPr>
            <p:cNvPr id="4" name="Rectangle 306">
              <a:extLst>
                <a:ext uri="{FF2B5EF4-FFF2-40B4-BE49-F238E27FC236}">
                  <a16:creationId xmlns:a16="http://schemas.microsoft.com/office/drawing/2014/main" id="{0476C0FB-CB59-8AC5-553A-3B844A018261}"/>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5" name="Rectangle 306">
              <a:extLst>
                <a:ext uri="{FF2B5EF4-FFF2-40B4-BE49-F238E27FC236}">
                  <a16:creationId xmlns:a16="http://schemas.microsoft.com/office/drawing/2014/main" id="{9C2EEDC7-BC2C-5DF8-E9E0-93403C19DED4}"/>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7" name="Grupo 6">
            <a:extLst>
              <a:ext uri="{FF2B5EF4-FFF2-40B4-BE49-F238E27FC236}">
                <a16:creationId xmlns:a16="http://schemas.microsoft.com/office/drawing/2014/main" id="{FB50C257-17B4-CE06-FC14-FAAE69DC0D8F}"/>
              </a:ext>
            </a:extLst>
          </p:cNvPr>
          <p:cNvGrpSpPr/>
          <p:nvPr/>
        </p:nvGrpSpPr>
        <p:grpSpPr>
          <a:xfrm>
            <a:off x="2062590" y="1547975"/>
            <a:ext cx="7965220" cy="5078624"/>
            <a:chOff x="1859500" y="1352903"/>
            <a:chExt cx="7965220" cy="5078624"/>
          </a:xfrm>
        </p:grpSpPr>
        <p:sp>
          <p:nvSpPr>
            <p:cNvPr id="11" name="CuadroTexto 10">
              <a:extLst>
                <a:ext uri="{FF2B5EF4-FFF2-40B4-BE49-F238E27FC236}">
                  <a16:creationId xmlns:a16="http://schemas.microsoft.com/office/drawing/2014/main" id="{3889CD87-44DB-1FF2-F9BA-B24778A11E5B}"/>
                </a:ext>
              </a:extLst>
            </p:cNvPr>
            <p:cNvSpPr txBox="1"/>
            <p:nvPr/>
          </p:nvSpPr>
          <p:spPr>
            <a:xfrm>
              <a:off x="1859500" y="6031417"/>
              <a:ext cx="7965220" cy="400110"/>
            </a:xfrm>
            <a:prstGeom prst="rect">
              <a:avLst/>
            </a:prstGeom>
            <a:noFill/>
          </p:spPr>
          <p:txBody>
            <a:bodyPr wrap="square">
              <a:spAutoFit/>
            </a:bodyPr>
            <a:lstStyle/>
            <a:p>
              <a:pPr algn="ctr"/>
              <a:r>
                <a:rPr lang="es-ES" sz="1000" dirty="0">
                  <a:solidFill>
                    <a:srgbClr val="1D2C4F"/>
                  </a:solidFill>
                  <a:latin typeface="Century Gothic" panose="020B0502020202020204" pitchFamily="34" charset="0"/>
                </a:rPr>
                <a:t>Placas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bien delimitadas infiltradas y pruriginosas en concha auricular y conducto auditivo externo bilaterales que aparecen un mes después de suspender el tratamiento con biológicos</a:t>
              </a:r>
            </a:p>
          </p:txBody>
        </p:sp>
        <p:pic>
          <p:nvPicPr>
            <p:cNvPr id="2" name="Imagen 1">
              <a:extLst>
                <a:ext uri="{FF2B5EF4-FFF2-40B4-BE49-F238E27FC236}">
                  <a16:creationId xmlns:a16="http://schemas.microsoft.com/office/drawing/2014/main" id="{1A093CF9-ED9E-2EA7-AF55-54BAFD3E3170}"/>
                </a:ext>
              </a:extLst>
            </p:cNvPr>
            <p:cNvPicPr>
              <a:picLocks noChangeAspect="1"/>
            </p:cNvPicPr>
            <p:nvPr/>
          </p:nvPicPr>
          <p:blipFill rotWithShape="1">
            <a:blip r:embed="rId2"/>
            <a:srcRect l="3783" t="3703" r="49937" b="10556"/>
            <a:stretch/>
          </p:blipFill>
          <p:spPr>
            <a:xfrm>
              <a:off x="2052431" y="1352903"/>
              <a:ext cx="3749264" cy="4537865"/>
            </a:xfrm>
            <a:prstGeom prst="rect">
              <a:avLst/>
            </a:prstGeom>
          </p:spPr>
        </p:pic>
        <p:pic>
          <p:nvPicPr>
            <p:cNvPr id="6" name="Imagen 5">
              <a:extLst>
                <a:ext uri="{FF2B5EF4-FFF2-40B4-BE49-F238E27FC236}">
                  <a16:creationId xmlns:a16="http://schemas.microsoft.com/office/drawing/2014/main" id="{97B882B6-E6F5-F333-C4E7-2B73F75E8925}"/>
                </a:ext>
              </a:extLst>
            </p:cNvPr>
            <p:cNvPicPr>
              <a:picLocks noChangeAspect="1"/>
            </p:cNvPicPr>
            <p:nvPr/>
          </p:nvPicPr>
          <p:blipFill rotWithShape="1">
            <a:blip r:embed="rId2"/>
            <a:srcRect l="50494" t="3703" r="3226" b="10556"/>
            <a:stretch/>
          </p:blipFill>
          <p:spPr>
            <a:xfrm>
              <a:off x="5842110" y="1352903"/>
              <a:ext cx="3749263" cy="4537865"/>
            </a:xfrm>
            <a:prstGeom prst="rect">
              <a:avLst/>
            </a:prstGeom>
          </p:spPr>
        </p:pic>
      </p:grpSp>
      <p:sp>
        <p:nvSpPr>
          <p:cNvPr id="13" name="Marcador de contenido 8">
            <a:extLst>
              <a:ext uri="{FF2B5EF4-FFF2-40B4-BE49-F238E27FC236}">
                <a16:creationId xmlns:a16="http://schemas.microsoft.com/office/drawing/2014/main" id="{E7EAF07A-63C9-0E72-A6DA-FAB7B7AB2545}"/>
              </a:ext>
            </a:extLst>
          </p:cNvPr>
          <p:cNvSpPr txBox="1">
            <a:spLocks/>
          </p:cNvSpPr>
          <p:nvPr/>
        </p:nvSpPr>
        <p:spPr>
          <a:xfrm>
            <a:off x="2966687" y="84082"/>
            <a:ext cx="6502400" cy="910597"/>
          </a:xfrm>
          <a:prstGeom prst="rect">
            <a:avLst/>
          </a:prstGeom>
        </p:spPr>
        <p:txBody>
          <a:bodyPr vert="horz" lIns="0" tIns="45720" rIns="91440" bIns="45720" rtlCol="0" anchor="ctr">
            <a:normAutofit/>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a:lnSpc>
                <a:spcPct val="90000"/>
              </a:lnSpc>
              <a:spcBef>
                <a:spcPts val="1000"/>
              </a:spcBef>
            </a:pPr>
            <a:r>
              <a:rPr lang="es-ES" sz="2200" dirty="0">
                <a:solidFill>
                  <a:srgbClr val="398C94"/>
                </a:solidFill>
                <a:latin typeface="Century Gothic" panose="020B0502020202020204" pitchFamily="34" charset="0"/>
              </a:rPr>
              <a:t>CASO CLÍNICO 2: </a:t>
            </a:r>
          </a:p>
          <a:p>
            <a:pPr defTabSz="914400">
              <a:lnSpc>
                <a:spcPct val="90000"/>
              </a:lnSpc>
              <a:spcBef>
                <a:spcPts val="1000"/>
              </a:spcBef>
            </a:pPr>
            <a:r>
              <a:rPr lang="es-ES" sz="2200" dirty="0">
                <a:solidFill>
                  <a:srgbClr val="398C94"/>
                </a:solidFill>
                <a:latin typeface="Century Gothic" panose="020B0502020202020204" pitchFamily="34" charset="0"/>
              </a:rPr>
              <a:t>PACIENTE CON PROBLEMAS DE AUDICIÓN</a:t>
            </a:r>
          </a:p>
        </p:txBody>
      </p:sp>
    </p:spTree>
    <p:extLst>
      <p:ext uri="{BB962C8B-B14F-4D97-AF65-F5344CB8AC3E}">
        <p14:creationId xmlns:p14="http://schemas.microsoft.com/office/powerpoint/2010/main" val="11321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2E48619-9F8E-6EFC-6F17-955ADCB32563}"/>
              </a:ext>
            </a:extLst>
          </p:cNvPr>
          <p:cNvGrpSpPr/>
          <p:nvPr/>
        </p:nvGrpSpPr>
        <p:grpSpPr>
          <a:xfrm>
            <a:off x="252662" y="3940219"/>
            <a:ext cx="1030567" cy="1022921"/>
            <a:chOff x="-54403" y="1241207"/>
            <a:chExt cx="1030567" cy="1022921"/>
          </a:xfrm>
        </p:grpSpPr>
        <p:sp>
          <p:nvSpPr>
            <p:cNvPr id="3" name="Freeform: Shape 63">
              <a:extLst>
                <a:ext uri="{FF2B5EF4-FFF2-40B4-BE49-F238E27FC236}">
                  <a16:creationId xmlns:a16="http://schemas.microsoft.com/office/drawing/2014/main" id="{792550CF-7D98-1724-6DED-2D6A2DA74806}"/>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63">
              <a:extLst>
                <a:ext uri="{FF2B5EF4-FFF2-40B4-BE49-F238E27FC236}">
                  <a16:creationId xmlns:a16="http://schemas.microsoft.com/office/drawing/2014/main" id="{D2663640-B1E8-BF21-4183-01839B066127}"/>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upo 4">
            <a:extLst>
              <a:ext uri="{FF2B5EF4-FFF2-40B4-BE49-F238E27FC236}">
                <a16:creationId xmlns:a16="http://schemas.microsoft.com/office/drawing/2014/main" id="{B19D142A-288F-87BE-4F0B-40C284FA42CD}"/>
              </a:ext>
            </a:extLst>
          </p:cNvPr>
          <p:cNvGrpSpPr/>
          <p:nvPr/>
        </p:nvGrpSpPr>
        <p:grpSpPr>
          <a:xfrm>
            <a:off x="227611" y="2704829"/>
            <a:ext cx="1030567" cy="1022921"/>
            <a:chOff x="-54403" y="1241207"/>
            <a:chExt cx="1030567" cy="1022921"/>
          </a:xfrm>
        </p:grpSpPr>
        <p:sp>
          <p:nvSpPr>
            <p:cNvPr id="6" name="Freeform: Shape 63">
              <a:extLst>
                <a:ext uri="{FF2B5EF4-FFF2-40B4-BE49-F238E27FC236}">
                  <a16:creationId xmlns:a16="http://schemas.microsoft.com/office/drawing/2014/main" id="{B5F67277-3EDE-3AAF-8CFE-B34CF6389FA3}"/>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63">
              <a:extLst>
                <a:ext uri="{FF2B5EF4-FFF2-40B4-BE49-F238E27FC236}">
                  <a16:creationId xmlns:a16="http://schemas.microsoft.com/office/drawing/2014/main" id="{DA0244D1-F55E-3BB2-48C0-69B7AC134594}"/>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upo 8">
            <a:extLst>
              <a:ext uri="{FF2B5EF4-FFF2-40B4-BE49-F238E27FC236}">
                <a16:creationId xmlns:a16="http://schemas.microsoft.com/office/drawing/2014/main" id="{0E2E8310-4523-BEE8-2269-45BB26ACC70B}"/>
              </a:ext>
            </a:extLst>
          </p:cNvPr>
          <p:cNvGrpSpPr/>
          <p:nvPr/>
        </p:nvGrpSpPr>
        <p:grpSpPr>
          <a:xfrm>
            <a:off x="202560" y="1344510"/>
            <a:ext cx="1030567" cy="1022921"/>
            <a:chOff x="-54403" y="1241207"/>
            <a:chExt cx="1030567" cy="1022921"/>
          </a:xfrm>
        </p:grpSpPr>
        <p:sp>
          <p:nvSpPr>
            <p:cNvPr id="10" name="Freeform: Shape 63">
              <a:extLst>
                <a:ext uri="{FF2B5EF4-FFF2-40B4-BE49-F238E27FC236}">
                  <a16:creationId xmlns:a16="http://schemas.microsoft.com/office/drawing/2014/main" id="{E99FB48C-D955-8AB4-5B52-764D9D8EA5B4}"/>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D06995AB-6AE6-2CBD-43F4-90EE07B295E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upo 11">
            <a:extLst>
              <a:ext uri="{FF2B5EF4-FFF2-40B4-BE49-F238E27FC236}">
                <a16:creationId xmlns:a16="http://schemas.microsoft.com/office/drawing/2014/main" id="{AE817941-8E40-B2AB-1904-455E1F466B2E}"/>
              </a:ext>
            </a:extLst>
          </p:cNvPr>
          <p:cNvGrpSpPr/>
          <p:nvPr/>
        </p:nvGrpSpPr>
        <p:grpSpPr>
          <a:xfrm>
            <a:off x="1387440" y="1451659"/>
            <a:ext cx="11242710" cy="5892116"/>
            <a:chOff x="1624392" y="3429000"/>
            <a:chExt cx="10567608" cy="4997396"/>
          </a:xfrm>
        </p:grpSpPr>
        <p:sp>
          <p:nvSpPr>
            <p:cNvPr id="15" name="Rectangle 306">
              <a:extLst>
                <a:ext uri="{FF2B5EF4-FFF2-40B4-BE49-F238E27FC236}">
                  <a16:creationId xmlns:a16="http://schemas.microsoft.com/office/drawing/2014/main" id="{5DFAF540-D788-DF65-A88D-61383DC8302D}"/>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7" name="Rectangle 306">
              <a:extLst>
                <a:ext uri="{FF2B5EF4-FFF2-40B4-BE49-F238E27FC236}">
                  <a16:creationId xmlns:a16="http://schemas.microsoft.com/office/drawing/2014/main" id="{005A729C-FDB7-0B23-26D7-069D7DD3F130}"/>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pic>
        <p:nvPicPr>
          <p:cNvPr id="20" name="Gráfico 19" descr="Gesto de doble toque contorno">
            <a:extLst>
              <a:ext uri="{FF2B5EF4-FFF2-40B4-BE49-F238E27FC236}">
                <a16:creationId xmlns:a16="http://schemas.microsoft.com/office/drawing/2014/main" id="{643F6D2B-3DF2-4783-A197-C808E331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657" y="3004330"/>
            <a:ext cx="490343" cy="490343"/>
          </a:xfrm>
          <a:prstGeom prst="rect">
            <a:avLst/>
          </a:prstGeom>
        </p:spPr>
      </p:pic>
      <p:sp>
        <p:nvSpPr>
          <p:cNvPr id="13" name="Marcador de contenido 12">
            <a:extLst>
              <a:ext uri="{FF2B5EF4-FFF2-40B4-BE49-F238E27FC236}">
                <a16:creationId xmlns:a16="http://schemas.microsoft.com/office/drawing/2014/main" id="{37E54FD4-6398-45A2-41F7-8E09E94AB77D}"/>
              </a:ext>
            </a:extLst>
          </p:cNvPr>
          <p:cNvSpPr>
            <a:spLocks noGrp="1"/>
          </p:cNvSpPr>
          <p:nvPr>
            <p:ph sz="quarter" idx="11"/>
          </p:nvPr>
        </p:nvSpPr>
        <p:spPr>
          <a:xfrm>
            <a:off x="1678353" y="2205682"/>
            <a:ext cx="9948990" cy="4171444"/>
          </a:xfrm>
        </p:spPr>
        <p:txBody>
          <a:bodyPr/>
          <a:lstStyle/>
          <a:p>
            <a:r>
              <a:rPr lang="es-ES" sz="1600" dirty="0">
                <a:latin typeface="+mj-lt"/>
                <a:cs typeface="Arial" panose="020B0604020202020204" pitchFamily="34" charset="0"/>
              </a:rPr>
              <a:t>Psoriasis en placas en concha auricular y conducto auditivo externo bilateral asociada a hipoacusia de transmisión.</a:t>
            </a:r>
          </a:p>
          <a:p>
            <a:br>
              <a:rPr lang="es-ES" dirty="0"/>
            </a:br>
            <a:r>
              <a:rPr lang="es-ES" sz="2400" b="1" dirty="0">
                <a:solidFill>
                  <a:srgbClr val="1D2D4F"/>
                </a:solidFill>
              </a:rPr>
              <a:t>Tratamiento</a:t>
            </a:r>
            <a:r>
              <a:rPr lang="es-ES" sz="2400" dirty="0">
                <a:solidFill>
                  <a:srgbClr val="1D2D4F"/>
                </a:solidFill>
              </a:rPr>
              <a:t> </a:t>
            </a:r>
          </a:p>
          <a:p>
            <a:r>
              <a:rPr lang="es-ES" sz="1600" dirty="0">
                <a:latin typeface="+mj-lt"/>
                <a:cs typeface="Arial" panose="020B0604020202020204" pitchFamily="34" charset="0"/>
              </a:rPr>
              <a:t>Se inició tratamiento tópico con </a:t>
            </a:r>
            <a:r>
              <a:rPr lang="es-ES" sz="1600" dirty="0" err="1">
                <a:latin typeface="+mj-lt"/>
                <a:cs typeface="Arial" panose="020B0604020202020204" pitchFamily="34" charset="0"/>
              </a:rPr>
              <a:t>calcipotriol</a:t>
            </a:r>
            <a:r>
              <a:rPr lang="es-ES" sz="1600" dirty="0">
                <a:latin typeface="+mj-lt"/>
                <a:cs typeface="Arial" panose="020B0604020202020204" pitchFamily="34" charset="0"/>
              </a:rPr>
              <a:t> 50 microgramos/g + betametasona 0,5 mg/g crema cada 24 horas durante 5 semanas.</a:t>
            </a:r>
          </a:p>
          <a:p>
            <a:br>
              <a:rPr lang="es-ES" sz="1600" dirty="0">
                <a:latin typeface="Arial" panose="020B0604020202020204" pitchFamily="34" charset="0"/>
                <a:cs typeface="Arial" panose="020B0604020202020204" pitchFamily="34" charset="0"/>
              </a:rPr>
            </a:br>
            <a:r>
              <a:rPr lang="es-ES" sz="2400" b="1" dirty="0">
                <a:solidFill>
                  <a:srgbClr val="1D2D4F"/>
                </a:solidFill>
              </a:rPr>
              <a:t>Evolución</a:t>
            </a:r>
            <a:r>
              <a:rPr lang="es-ES" b="1" dirty="0"/>
              <a:t> </a:t>
            </a:r>
            <a:endParaRPr lang="es-ES" b="1" dirty="0">
              <a:latin typeface="Arial" panose="020B0604020202020204" pitchFamily="34" charset="0"/>
              <a:cs typeface="Arial" panose="020B0604020202020204" pitchFamily="34" charset="0"/>
            </a:endParaRPr>
          </a:p>
          <a:p>
            <a:pPr marL="285750" indent="-285750">
              <a:spcBef>
                <a:spcPts val="500"/>
              </a:spcBef>
              <a:spcAft>
                <a:spcPts val="700"/>
              </a:spcAft>
              <a:buFont typeface="Arial" panose="020B0604020202020204" pitchFamily="34" charset="0"/>
              <a:buChar char="•"/>
            </a:pPr>
            <a:r>
              <a:rPr lang="es-ES" sz="1600" dirty="0">
                <a:latin typeface="+mj-lt"/>
                <a:cs typeface="Arial" panose="020B0604020202020204" pitchFamily="34" charset="0"/>
              </a:rPr>
              <a:t>Tras cinco semanas de tratamiento se consiguió aclaramiento total de las lesiones (PASI: 100) en ambas conchas auriculares y en ambos conductos auditivos externos (BSA: 0 %, PASI: 0, PGA: 0) sin presentar efectos adversos asociados. </a:t>
            </a:r>
          </a:p>
          <a:p>
            <a:pPr marL="285750" indent="-285750">
              <a:spcBef>
                <a:spcPts val="300"/>
              </a:spcBef>
              <a:spcAft>
                <a:spcPts val="700"/>
              </a:spcAft>
              <a:buFont typeface="Arial" panose="020B0604020202020204" pitchFamily="34" charset="0"/>
              <a:buChar char="•"/>
            </a:pPr>
            <a:r>
              <a:rPr lang="es-ES" sz="1600" b="1" dirty="0">
                <a:latin typeface="+mj-lt"/>
                <a:cs typeface="Arial" panose="020B0604020202020204" pitchFamily="34" charset="0"/>
              </a:rPr>
              <a:t>El paciente comentó la comodidad, </a:t>
            </a:r>
            <a:r>
              <a:rPr lang="es-ES" sz="1600" b="1" dirty="0" err="1">
                <a:latin typeface="+mj-lt"/>
                <a:cs typeface="Arial" panose="020B0604020202020204" pitchFamily="34" charset="0"/>
              </a:rPr>
              <a:t>cosmeticidad</a:t>
            </a:r>
            <a:r>
              <a:rPr lang="es-ES" sz="1600" b="1" dirty="0">
                <a:latin typeface="+mj-lt"/>
                <a:cs typeface="Arial" panose="020B0604020202020204" pitchFamily="34" charset="0"/>
              </a:rPr>
              <a:t> y buena tolerancia a la crema, recuperando completamente la audición.</a:t>
            </a:r>
          </a:p>
          <a:p>
            <a:pPr marL="285750" indent="-28575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p:txBody>
      </p:sp>
      <p:sp>
        <p:nvSpPr>
          <p:cNvPr id="14" name="Marcador de contenido 13">
            <a:extLst>
              <a:ext uri="{FF2B5EF4-FFF2-40B4-BE49-F238E27FC236}">
                <a16:creationId xmlns:a16="http://schemas.microsoft.com/office/drawing/2014/main" id="{C4C4EEB5-CD5C-CB60-B8BB-6BD5C48BA080}"/>
              </a:ext>
            </a:extLst>
          </p:cNvPr>
          <p:cNvSpPr>
            <a:spLocks noGrp="1"/>
          </p:cNvSpPr>
          <p:nvPr>
            <p:ph sz="quarter" idx="13"/>
          </p:nvPr>
        </p:nvSpPr>
        <p:spPr>
          <a:xfrm>
            <a:off x="1659948" y="1735200"/>
            <a:ext cx="11101724" cy="423333"/>
          </a:xfrm>
        </p:spPr>
        <p:txBody>
          <a:bodyPr/>
          <a:lstStyle/>
          <a:p>
            <a:r>
              <a:rPr lang="es-ES" sz="2400" b="1" dirty="0">
                <a:solidFill>
                  <a:srgbClr val="1D2D4F"/>
                </a:solidFill>
              </a:rPr>
              <a:t>Diagnóstico</a:t>
            </a:r>
            <a:endParaRPr lang="es-ES" b="1" dirty="0"/>
          </a:p>
        </p:txBody>
      </p:sp>
      <p:sp>
        <p:nvSpPr>
          <p:cNvPr id="16" name="Marcador de contenido 15">
            <a:extLst>
              <a:ext uri="{FF2B5EF4-FFF2-40B4-BE49-F238E27FC236}">
                <a16:creationId xmlns:a16="http://schemas.microsoft.com/office/drawing/2014/main" id="{E82EAD2E-09ED-383E-DAC2-B549B70BA36E}"/>
              </a:ext>
            </a:extLst>
          </p:cNvPr>
          <p:cNvSpPr>
            <a:spLocks noGrp="1"/>
          </p:cNvSpPr>
          <p:nvPr>
            <p:ph sz="quarter" idx="24"/>
          </p:nvPr>
        </p:nvSpPr>
        <p:spPr>
          <a:xfrm>
            <a:off x="1659948" y="6057803"/>
            <a:ext cx="9983588" cy="536679"/>
          </a:xfrm>
        </p:spPr>
        <p:txBody>
          <a:bodyPr>
            <a:normAutofit/>
          </a:bodyPr>
          <a:lstStyle/>
          <a:p>
            <a:r>
              <a:rPr lang="it-IT" sz="800" b="1" noProof="1"/>
              <a:t>BSA: </a:t>
            </a:r>
            <a:r>
              <a:rPr lang="es-ES" sz="800" noProof="1"/>
              <a:t>á</a:t>
            </a:r>
            <a:r>
              <a:rPr lang="es-ES" sz="800" dirty="0"/>
              <a:t>rea de superficie corporal, </a:t>
            </a:r>
            <a:r>
              <a:rPr lang="es-ES" sz="800" b="1" dirty="0"/>
              <a:t>PASI: </a:t>
            </a:r>
            <a:r>
              <a:rPr lang="es-ES" sz="800" dirty="0"/>
              <a:t>índice de área y severidad de psoriasis, </a:t>
            </a:r>
            <a:r>
              <a:rPr lang="es-ES" sz="800" b="1" dirty="0"/>
              <a:t>PGA: </a:t>
            </a:r>
            <a:r>
              <a:rPr lang="es-ES" sz="800" dirty="0"/>
              <a:t>evaluación global del médico, </a:t>
            </a:r>
            <a:r>
              <a:rPr lang="it-IT" sz="800" b="1" noProof="1"/>
              <a:t>CAL: </a:t>
            </a:r>
            <a:r>
              <a:rPr lang="it-IT" sz="800" noProof="1"/>
              <a:t>calcipotriol, </a:t>
            </a:r>
            <a:r>
              <a:rPr lang="it-IT" sz="800" b="1" noProof="1"/>
              <a:t>BDP: </a:t>
            </a:r>
            <a:r>
              <a:rPr lang="it-IT" sz="800" noProof="1"/>
              <a:t>dipropionato de betametasona.</a:t>
            </a:r>
          </a:p>
        </p:txBody>
      </p:sp>
      <p:pic>
        <p:nvPicPr>
          <p:cNvPr id="21" name="Gráfico 20" descr="Marca de insignia1 contorno">
            <a:extLst>
              <a:ext uri="{FF2B5EF4-FFF2-40B4-BE49-F238E27FC236}">
                <a16:creationId xmlns:a16="http://schemas.microsoft.com/office/drawing/2014/main" id="{9BFAE811-BEF4-8EDD-161A-C6C30511B4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506" y="1588138"/>
            <a:ext cx="526149" cy="526149"/>
          </a:xfrm>
          <a:prstGeom prst="rect">
            <a:avLst/>
          </a:prstGeom>
        </p:spPr>
      </p:pic>
      <p:pic>
        <p:nvPicPr>
          <p:cNvPr id="23" name="Gráfico 22" descr="Calendario contorno">
            <a:extLst>
              <a:ext uri="{FF2B5EF4-FFF2-40B4-BE49-F238E27FC236}">
                <a16:creationId xmlns:a16="http://schemas.microsoft.com/office/drawing/2014/main" id="{4AEAE4BB-EBFE-9478-7243-8A3CA3E4BE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195" y="4194315"/>
            <a:ext cx="524691" cy="524691"/>
          </a:xfrm>
          <a:prstGeom prst="rect">
            <a:avLst/>
          </a:prstGeom>
        </p:spPr>
      </p:pic>
      <p:sp>
        <p:nvSpPr>
          <p:cNvPr id="22" name="Marcador de contenido 8">
            <a:extLst>
              <a:ext uri="{FF2B5EF4-FFF2-40B4-BE49-F238E27FC236}">
                <a16:creationId xmlns:a16="http://schemas.microsoft.com/office/drawing/2014/main" id="{A7BEA9DA-70B0-EFFC-F058-04444605577F}"/>
              </a:ext>
            </a:extLst>
          </p:cNvPr>
          <p:cNvSpPr>
            <a:spLocks noGrp="1"/>
          </p:cNvSpPr>
          <p:nvPr>
            <p:ph sz="quarter" idx="18"/>
          </p:nvPr>
        </p:nvSpPr>
        <p:spPr>
          <a:xfrm>
            <a:off x="2966687" y="84082"/>
            <a:ext cx="6502400" cy="910597"/>
          </a:xfrm>
        </p:spPr>
        <p:txBody>
          <a:bodyPr vert="horz" lIns="0" tIns="45720" rIns="91440" bIns="45720" rtlCol="0" anchor="ctr">
            <a:normAutofit/>
          </a:bodyPr>
          <a:lstStyle/>
          <a:p>
            <a:pPr defTabSz="914400">
              <a:lnSpc>
                <a:spcPct val="90000"/>
              </a:lnSpc>
              <a:spcBef>
                <a:spcPts val="1000"/>
              </a:spcBef>
            </a:pPr>
            <a:r>
              <a:rPr lang="es-ES" sz="2200" dirty="0">
                <a:solidFill>
                  <a:srgbClr val="398C94"/>
                </a:solidFill>
                <a:latin typeface="Century Gothic" panose="020B0502020202020204" pitchFamily="34" charset="0"/>
              </a:rPr>
              <a:t>CASO CLÍNICO 2: </a:t>
            </a:r>
          </a:p>
          <a:p>
            <a:pPr defTabSz="914400">
              <a:lnSpc>
                <a:spcPct val="90000"/>
              </a:lnSpc>
              <a:spcBef>
                <a:spcPts val="1000"/>
              </a:spcBef>
            </a:pPr>
            <a:r>
              <a:rPr lang="es-ES" sz="2200" dirty="0">
                <a:solidFill>
                  <a:srgbClr val="398C94"/>
                </a:solidFill>
                <a:latin typeface="Century Gothic" panose="020B0502020202020204" pitchFamily="34" charset="0"/>
              </a:rPr>
              <a:t>PACIENTE CON PROBLEMAS DE AUDICIÓN</a:t>
            </a:r>
          </a:p>
        </p:txBody>
      </p:sp>
    </p:spTree>
    <p:extLst>
      <p:ext uri="{BB962C8B-B14F-4D97-AF65-F5344CB8AC3E}">
        <p14:creationId xmlns:p14="http://schemas.microsoft.com/office/powerpoint/2010/main" val="383233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27F98390-D110-0F11-0A9F-37742D89DDB4}"/>
              </a:ext>
            </a:extLst>
          </p:cNvPr>
          <p:cNvGrpSpPr/>
          <p:nvPr/>
        </p:nvGrpSpPr>
        <p:grpSpPr>
          <a:xfrm>
            <a:off x="235296" y="1335383"/>
            <a:ext cx="5750976" cy="6119573"/>
            <a:chOff x="1624392" y="3429000"/>
            <a:chExt cx="10567608" cy="4997396"/>
          </a:xfrm>
        </p:grpSpPr>
        <p:sp>
          <p:nvSpPr>
            <p:cNvPr id="12" name="Rectangle 306">
              <a:extLst>
                <a:ext uri="{FF2B5EF4-FFF2-40B4-BE49-F238E27FC236}">
                  <a16:creationId xmlns:a16="http://schemas.microsoft.com/office/drawing/2014/main" id="{C8D1E388-0100-D037-423D-6F7E1123ABA2}"/>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3" name="Rectangle 306">
              <a:extLst>
                <a:ext uri="{FF2B5EF4-FFF2-40B4-BE49-F238E27FC236}">
                  <a16:creationId xmlns:a16="http://schemas.microsoft.com/office/drawing/2014/main" id="{BBF18FA1-C775-44D8-8C34-6B0D8B5DF291}"/>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14" name="Grupo 13">
            <a:extLst>
              <a:ext uri="{FF2B5EF4-FFF2-40B4-BE49-F238E27FC236}">
                <a16:creationId xmlns:a16="http://schemas.microsoft.com/office/drawing/2014/main" id="{44F5D3E1-9A2B-FA5A-22BD-E92D93562332}"/>
              </a:ext>
            </a:extLst>
          </p:cNvPr>
          <p:cNvGrpSpPr/>
          <p:nvPr/>
        </p:nvGrpSpPr>
        <p:grpSpPr>
          <a:xfrm>
            <a:off x="6189697" y="1335383"/>
            <a:ext cx="5750976" cy="6119573"/>
            <a:chOff x="1624392" y="3429000"/>
            <a:chExt cx="10567608" cy="4997396"/>
          </a:xfrm>
        </p:grpSpPr>
        <p:sp>
          <p:nvSpPr>
            <p:cNvPr id="15" name="Rectangle 306">
              <a:extLst>
                <a:ext uri="{FF2B5EF4-FFF2-40B4-BE49-F238E27FC236}">
                  <a16:creationId xmlns:a16="http://schemas.microsoft.com/office/drawing/2014/main" id="{B964B92E-594A-888A-D98D-C4D4627C1627}"/>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6" name="Rectangle 306">
              <a:extLst>
                <a:ext uri="{FF2B5EF4-FFF2-40B4-BE49-F238E27FC236}">
                  <a16:creationId xmlns:a16="http://schemas.microsoft.com/office/drawing/2014/main" id="{30F70FCE-17B2-5362-0799-88C1E15CC51A}"/>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7" name="Grupo 6">
            <a:extLst>
              <a:ext uri="{FF2B5EF4-FFF2-40B4-BE49-F238E27FC236}">
                <a16:creationId xmlns:a16="http://schemas.microsoft.com/office/drawing/2014/main" id="{FB50C257-17B4-CE06-FC14-FAAE69DC0D8F}"/>
              </a:ext>
            </a:extLst>
          </p:cNvPr>
          <p:cNvGrpSpPr/>
          <p:nvPr/>
        </p:nvGrpSpPr>
        <p:grpSpPr>
          <a:xfrm>
            <a:off x="383015" y="2393839"/>
            <a:ext cx="5480010" cy="3300946"/>
            <a:chOff x="1987297" y="1267968"/>
            <a:chExt cx="7888223" cy="4751561"/>
          </a:xfrm>
        </p:grpSpPr>
        <p:pic>
          <p:nvPicPr>
            <p:cNvPr id="2" name="Imagen 1">
              <a:extLst>
                <a:ext uri="{FF2B5EF4-FFF2-40B4-BE49-F238E27FC236}">
                  <a16:creationId xmlns:a16="http://schemas.microsoft.com/office/drawing/2014/main" id="{1A093CF9-ED9E-2EA7-AF55-54BAFD3E3170}"/>
                </a:ext>
              </a:extLst>
            </p:cNvPr>
            <p:cNvPicPr>
              <a:picLocks noChangeAspect="1"/>
            </p:cNvPicPr>
            <p:nvPr/>
          </p:nvPicPr>
          <p:blipFill rotWithShape="1">
            <a:blip r:embed="rId2"/>
            <a:srcRect l="3783" t="3703" r="49937" b="10556"/>
            <a:stretch/>
          </p:blipFill>
          <p:spPr>
            <a:xfrm>
              <a:off x="1987297" y="1267968"/>
              <a:ext cx="3925823" cy="4751561"/>
            </a:xfrm>
            <a:prstGeom prst="rect">
              <a:avLst/>
            </a:prstGeom>
          </p:spPr>
        </p:pic>
        <p:pic>
          <p:nvPicPr>
            <p:cNvPr id="6" name="Imagen 5">
              <a:extLst>
                <a:ext uri="{FF2B5EF4-FFF2-40B4-BE49-F238E27FC236}">
                  <a16:creationId xmlns:a16="http://schemas.microsoft.com/office/drawing/2014/main" id="{97B882B6-E6F5-F333-C4E7-2B73F75E8925}"/>
                </a:ext>
              </a:extLst>
            </p:cNvPr>
            <p:cNvPicPr>
              <a:picLocks noChangeAspect="1"/>
            </p:cNvPicPr>
            <p:nvPr/>
          </p:nvPicPr>
          <p:blipFill rotWithShape="1">
            <a:blip r:embed="rId2"/>
            <a:srcRect l="50494" t="3703" r="3226" b="10556"/>
            <a:stretch/>
          </p:blipFill>
          <p:spPr>
            <a:xfrm>
              <a:off x="5949697" y="1267968"/>
              <a:ext cx="3925823" cy="4751561"/>
            </a:xfrm>
            <a:prstGeom prst="rect">
              <a:avLst/>
            </a:prstGeom>
          </p:spPr>
        </p:pic>
      </p:grpSp>
      <p:sp>
        <p:nvSpPr>
          <p:cNvPr id="18" name="CuadroTexto 17">
            <a:extLst>
              <a:ext uri="{FF2B5EF4-FFF2-40B4-BE49-F238E27FC236}">
                <a16:creationId xmlns:a16="http://schemas.microsoft.com/office/drawing/2014/main" id="{2EEDCC9C-7245-415B-BB8E-286E3142D2F8}"/>
              </a:ext>
            </a:extLst>
          </p:cNvPr>
          <p:cNvSpPr txBox="1"/>
          <p:nvPr/>
        </p:nvSpPr>
        <p:spPr>
          <a:xfrm>
            <a:off x="6322791" y="1640292"/>
            <a:ext cx="5450147" cy="584775"/>
          </a:xfrm>
          <a:prstGeom prst="rect">
            <a:avLst/>
          </a:prstGeom>
          <a:noFill/>
        </p:spPr>
        <p:txBody>
          <a:bodyPr wrap="square">
            <a:spAutoFit/>
          </a:bodyPr>
          <a:lstStyle/>
          <a:p>
            <a:pPr algn="ctr"/>
            <a:r>
              <a:rPr lang="es-ES" sz="1600" b="1" dirty="0">
                <a:solidFill>
                  <a:srgbClr val="1D2C4F"/>
                </a:solidFill>
                <a:latin typeface="Century Gothic" panose="020B0502020202020204" pitchFamily="34" charset="0"/>
              </a:rPr>
              <a:t>Tras cinco semanas </a:t>
            </a:r>
            <a:r>
              <a:rPr lang="es-ES" sz="1600" dirty="0">
                <a:solidFill>
                  <a:srgbClr val="1D2C4F"/>
                </a:solidFill>
                <a:latin typeface="Century Gothic" panose="020B0502020202020204" pitchFamily="34" charset="0"/>
              </a:rPr>
              <a:t>de tratamiento se consiguió aclaramiento total de las lesiones</a:t>
            </a:r>
          </a:p>
        </p:txBody>
      </p:sp>
      <p:sp>
        <p:nvSpPr>
          <p:cNvPr id="19" name="Marcador de contenido 8">
            <a:extLst>
              <a:ext uri="{FF2B5EF4-FFF2-40B4-BE49-F238E27FC236}">
                <a16:creationId xmlns:a16="http://schemas.microsoft.com/office/drawing/2014/main" id="{3C244E87-C8F2-2E93-0C0D-AD5E1DFF39F3}"/>
              </a:ext>
            </a:extLst>
          </p:cNvPr>
          <p:cNvSpPr txBox="1">
            <a:spLocks/>
          </p:cNvSpPr>
          <p:nvPr/>
        </p:nvSpPr>
        <p:spPr>
          <a:xfrm>
            <a:off x="2966687" y="84082"/>
            <a:ext cx="6502400" cy="910597"/>
          </a:xfrm>
          <a:prstGeom prst="rect">
            <a:avLst/>
          </a:prstGeom>
        </p:spPr>
        <p:txBody>
          <a:bodyPr vert="horz" lIns="0" tIns="45720" rIns="91440" bIns="45720" rtlCol="0" anchor="ctr">
            <a:normAutofit/>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a:lnSpc>
                <a:spcPct val="90000"/>
              </a:lnSpc>
              <a:spcBef>
                <a:spcPts val="1000"/>
              </a:spcBef>
            </a:pPr>
            <a:r>
              <a:rPr lang="es-ES" sz="2200" dirty="0">
                <a:solidFill>
                  <a:srgbClr val="398C94"/>
                </a:solidFill>
                <a:latin typeface="Century Gothic" panose="020B0502020202020204" pitchFamily="34" charset="0"/>
              </a:rPr>
              <a:t>CASO CLÍNICO 2: </a:t>
            </a:r>
          </a:p>
          <a:p>
            <a:pPr defTabSz="914400">
              <a:lnSpc>
                <a:spcPct val="90000"/>
              </a:lnSpc>
              <a:spcBef>
                <a:spcPts val="1000"/>
              </a:spcBef>
            </a:pPr>
            <a:r>
              <a:rPr lang="es-ES" sz="2200" dirty="0">
                <a:solidFill>
                  <a:srgbClr val="398C94"/>
                </a:solidFill>
                <a:latin typeface="Century Gothic" panose="020B0502020202020204" pitchFamily="34" charset="0"/>
              </a:rPr>
              <a:t>PACIENTE CON PROBLEMAS DE AUDICIÓN</a:t>
            </a:r>
          </a:p>
        </p:txBody>
      </p:sp>
      <p:pic>
        <p:nvPicPr>
          <p:cNvPr id="4" name="Picture 3">
            <a:extLst>
              <a:ext uri="{FF2B5EF4-FFF2-40B4-BE49-F238E27FC236}">
                <a16:creationId xmlns:a16="http://schemas.microsoft.com/office/drawing/2014/main" id="{583CF884-2515-DA90-FD9B-09360AC4F23C}"/>
              </a:ext>
            </a:extLst>
          </p:cNvPr>
          <p:cNvPicPr>
            <a:picLocks noChangeAspect="1"/>
          </p:cNvPicPr>
          <p:nvPr/>
        </p:nvPicPr>
        <p:blipFill>
          <a:blip r:embed="rId3"/>
          <a:stretch>
            <a:fillRect/>
          </a:stretch>
        </p:blipFill>
        <p:spPr>
          <a:xfrm>
            <a:off x="6322791" y="2393839"/>
            <a:ext cx="5424252" cy="3299814"/>
          </a:xfrm>
          <a:prstGeom prst="rect">
            <a:avLst/>
          </a:prstGeom>
        </p:spPr>
      </p:pic>
      <p:sp>
        <p:nvSpPr>
          <p:cNvPr id="5" name="CuadroTexto 6">
            <a:extLst>
              <a:ext uri="{FF2B5EF4-FFF2-40B4-BE49-F238E27FC236}">
                <a16:creationId xmlns:a16="http://schemas.microsoft.com/office/drawing/2014/main" id="{1B063DE2-9DBB-BA42-E7FE-6382242A0D99}"/>
              </a:ext>
            </a:extLst>
          </p:cNvPr>
          <p:cNvSpPr txBox="1"/>
          <p:nvPr/>
        </p:nvSpPr>
        <p:spPr>
          <a:xfrm>
            <a:off x="563098" y="1616724"/>
            <a:ext cx="5070897" cy="338554"/>
          </a:xfrm>
          <a:prstGeom prst="rect">
            <a:avLst/>
          </a:prstGeom>
          <a:noFill/>
        </p:spPr>
        <p:txBody>
          <a:bodyPr wrap="square">
            <a:spAutoFit/>
          </a:bodyPr>
          <a:lstStyle/>
          <a:p>
            <a:pPr algn="ctr"/>
            <a:r>
              <a:rPr lang="es-ES" sz="1600" b="1" dirty="0">
                <a:solidFill>
                  <a:srgbClr val="002855"/>
                </a:solidFill>
                <a:effectLst/>
                <a:latin typeface="+mj-lt"/>
              </a:rPr>
              <a:t>Antes</a:t>
            </a:r>
            <a:r>
              <a:rPr lang="es-ES" sz="1600" dirty="0">
                <a:solidFill>
                  <a:srgbClr val="002855"/>
                </a:solidFill>
                <a:effectLst/>
                <a:latin typeface="+mj-lt"/>
              </a:rPr>
              <a:t> de la aplicación de CAL/BDP crema</a:t>
            </a:r>
          </a:p>
        </p:txBody>
      </p:sp>
      <p:sp>
        <p:nvSpPr>
          <p:cNvPr id="8" name="CuadroTexto 10">
            <a:extLst>
              <a:ext uri="{FF2B5EF4-FFF2-40B4-BE49-F238E27FC236}">
                <a16:creationId xmlns:a16="http://schemas.microsoft.com/office/drawing/2014/main" id="{80BC1E7B-4846-435E-2BB1-E99F872FDCF5}"/>
              </a:ext>
            </a:extLst>
          </p:cNvPr>
          <p:cNvSpPr txBox="1"/>
          <p:nvPr/>
        </p:nvSpPr>
        <p:spPr>
          <a:xfrm>
            <a:off x="367728" y="5856347"/>
            <a:ext cx="5461636" cy="553998"/>
          </a:xfrm>
          <a:prstGeom prst="rect">
            <a:avLst/>
          </a:prstGeom>
          <a:noFill/>
        </p:spPr>
        <p:txBody>
          <a:bodyPr wrap="square">
            <a:spAutoFit/>
          </a:bodyPr>
          <a:lstStyle/>
          <a:p>
            <a:pPr algn="ctr"/>
            <a:r>
              <a:rPr lang="es-ES" sz="1000" dirty="0">
                <a:solidFill>
                  <a:srgbClr val="1D2C4F"/>
                </a:solidFill>
                <a:latin typeface="Century Gothic" panose="020B0502020202020204" pitchFamily="34" charset="0"/>
              </a:rPr>
              <a:t>Placas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bien delimitadas infiltradas y pruriginosas en concha auricular y conducto auditivo externo bilaterales que aparecen un mes después de suspender el tratamiento con </a:t>
            </a:r>
            <a:r>
              <a:rPr lang="es-ES" sz="1000" dirty="0" err="1">
                <a:solidFill>
                  <a:srgbClr val="1D2C4F"/>
                </a:solidFill>
                <a:latin typeface="Century Gothic" panose="020B0502020202020204" pitchFamily="34" charset="0"/>
              </a:rPr>
              <a:t>adalimumab</a:t>
            </a:r>
            <a:endParaRPr lang="es-ES" sz="1000" dirty="0">
              <a:solidFill>
                <a:srgbClr val="1D2C4F"/>
              </a:solidFill>
              <a:latin typeface="Century Gothic" panose="020B0502020202020204" pitchFamily="34" charset="0"/>
            </a:endParaRPr>
          </a:p>
        </p:txBody>
      </p:sp>
    </p:spTree>
    <p:extLst>
      <p:ext uri="{BB962C8B-B14F-4D97-AF65-F5344CB8AC3E}">
        <p14:creationId xmlns:p14="http://schemas.microsoft.com/office/powerpoint/2010/main" val="1893330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BF8F5B-0E51-A849-FB68-5B9E64E852E5}"/>
              </a:ext>
            </a:extLst>
          </p:cNvPr>
          <p:cNvGrpSpPr/>
          <p:nvPr/>
        </p:nvGrpSpPr>
        <p:grpSpPr>
          <a:xfrm>
            <a:off x="1387440" y="1451659"/>
            <a:ext cx="13407552" cy="6119573"/>
            <a:chOff x="1624392" y="3429000"/>
            <a:chExt cx="10567608" cy="4997396"/>
          </a:xfrm>
        </p:grpSpPr>
        <p:sp>
          <p:nvSpPr>
            <p:cNvPr id="3" name="Rectangle 306">
              <a:extLst>
                <a:ext uri="{FF2B5EF4-FFF2-40B4-BE49-F238E27FC236}">
                  <a16:creationId xmlns:a16="http://schemas.microsoft.com/office/drawing/2014/main" id="{4031D569-C1E4-C467-AAA9-4497EF24C1FD}"/>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4" name="Rectangle 306">
              <a:extLst>
                <a:ext uri="{FF2B5EF4-FFF2-40B4-BE49-F238E27FC236}">
                  <a16:creationId xmlns:a16="http://schemas.microsoft.com/office/drawing/2014/main" id="{F738F9B6-7532-C2CA-E97A-879E11C5726A}"/>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5" name="Grupo 4">
            <a:extLst>
              <a:ext uri="{FF2B5EF4-FFF2-40B4-BE49-F238E27FC236}">
                <a16:creationId xmlns:a16="http://schemas.microsoft.com/office/drawing/2014/main" id="{F2734DA0-1A67-EF75-ACD0-4E8F23C50791}"/>
              </a:ext>
            </a:extLst>
          </p:cNvPr>
          <p:cNvGrpSpPr/>
          <p:nvPr/>
        </p:nvGrpSpPr>
        <p:grpSpPr>
          <a:xfrm>
            <a:off x="202560" y="1344510"/>
            <a:ext cx="1030567" cy="1022921"/>
            <a:chOff x="-54403" y="1241207"/>
            <a:chExt cx="1030567" cy="1022921"/>
          </a:xfrm>
        </p:grpSpPr>
        <p:sp>
          <p:nvSpPr>
            <p:cNvPr id="6" name="Freeform: Shape 63">
              <a:extLst>
                <a:ext uri="{FF2B5EF4-FFF2-40B4-BE49-F238E27FC236}">
                  <a16:creationId xmlns:a16="http://schemas.microsoft.com/office/drawing/2014/main" id="{7CE48D27-AEFA-5AD1-1E1E-116C7EB9D0EA}"/>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B8F42346-0F86-6FB2-0F50-8FEE2A62D2EF}"/>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áfico 11" descr="Portapapeles contorno">
            <a:extLst>
              <a:ext uri="{FF2B5EF4-FFF2-40B4-BE49-F238E27FC236}">
                <a16:creationId xmlns:a16="http://schemas.microsoft.com/office/drawing/2014/main" id="{60546BA2-8D45-354B-8078-4D50C4D145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4452" y="1583641"/>
            <a:ext cx="536679" cy="536679"/>
          </a:xfrm>
          <a:prstGeom prst="rect">
            <a:avLst/>
          </a:prstGeom>
        </p:spPr>
      </p:pic>
      <p:sp>
        <p:nvSpPr>
          <p:cNvPr id="7" name="Marcador de contenido 6">
            <a:extLst>
              <a:ext uri="{FF2B5EF4-FFF2-40B4-BE49-F238E27FC236}">
                <a16:creationId xmlns:a16="http://schemas.microsoft.com/office/drawing/2014/main" id="{C2C6A6C0-9F5B-8596-0A4A-7904A70265EA}"/>
              </a:ext>
            </a:extLst>
          </p:cNvPr>
          <p:cNvSpPr>
            <a:spLocks noGrp="1"/>
          </p:cNvSpPr>
          <p:nvPr>
            <p:ph sz="quarter" idx="11"/>
          </p:nvPr>
        </p:nvSpPr>
        <p:spPr>
          <a:xfrm>
            <a:off x="1735323" y="2192182"/>
            <a:ext cx="10112630" cy="4014125"/>
          </a:xfrm>
        </p:spPr>
        <p:txBody>
          <a:bodyPr/>
          <a:lstStyle/>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La psoriasis es una enfermedad inflamatoria crónica de la piel, siendo el tipo más frecuente la psoriasis en placas. Puede afectar a </a:t>
            </a:r>
            <a:r>
              <a:rPr lang="es-ES" sz="1400" b="1" dirty="0">
                <a:solidFill>
                  <a:srgbClr val="22374A"/>
                </a:solidFill>
                <a:latin typeface="Century Gothic" panose="020B0502020202020204" pitchFamily="34" charset="0"/>
                <a:cs typeface="Arial" panose="020B0604020202020204" pitchFamily="34" charset="0"/>
              </a:rPr>
              <a:t>pabellones auriculares y al conducto auditivo externo</a:t>
            </a:r>
            <a:r>
              <a:rPr lang="es-ES" sz="1400" dirty="0">
                <a:solidFill>
                  <a:srgbClr val="22374A"/>
                </a:solidFill>
                <a:latin typeface="Century Gothic" panose="020B0502020202020204" pitchFamily="34" charset="0"/>
                <a:cs typeface="Arial" panose="020B0604020202020204" pitchFamily="34" charset="0"/>
              </a:rPr>
              <a:t>, alcanzando hasta el </a:t>
            </a:r>
            <a:r>
              <a:rPr lang="es-ES" sz="1400" b="1" dirty="0">
                <a:solidFill>
                  <a:srgbClr val="22374A"/>
                </a:solidFill>
                <a:latin typeface="Century Gothic" panose="020B0502020202020204" pitchFamily="34" charset="0"/>
                <a:cs typeface="Arial" panose="020B0604020202020204" pitchFamily="34" charset="0"/>
              </a:rPr>
              <a:t>37 % de los pacientes</a:t>
            </a:r>
            <a:r>
              <a:rPr lang="es-ES" sz="1400" dirty="0">
                <a:solidFill>
                  <a:srgbClr val="22374A"/>
                </a:solidFill>
                <a:latin typeface="Century Gothic" panose="020B0502020202020204" pitchFamily="34" charset="0"/>
                <a:cs typeface="Arial" panose="020B0604020202020204" pitchFamily="34" charset="0"/>
              </a:rPr>
              <a:t> con diferentes grados de gravedad.</a:t>
            </a:r>
            <a:r>
              <a:rPr lang="es-ES" sz="1400" baseline="30000" dirty="0">
                <a:solidFill>
                  <a:srgbClr val="22374A"/>
                </a:solidFill>
                <a:latin typeface="Century Gothic" panose="020B0502020202020204" pitchFamily="34" charset="0"/>
                <a:cs typeface="Arial" panose="020B0604020202020204" pitchFamily="34" charset="0"/>
              </a:rPr>
              <a:t>1</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Esta localización puede afectar negativamente la calidad de vida debido al prurito, sordera y descamación asociada.</a:t>
            </a:r>
            <a:r>
              <a:rPr lang="es-ES" sz="1400" baseline="30000" dirty="0">
                <a:solidFill>
                  <a:srgbClr val="22374A"/>
                </a:solidFill>
                <a:latin typeface="Century Gothic" panose="020B0502020202020204" pitchFamily="34" charset="0"/>
                <a:cs typeface="Arial" panose="020B0604020202020204" pitchFamily="34" charset="0"/>
              </a:rPr>
              <a:t>2</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Es importante evitar manipular las lesiones para prevenir el empeoramiento y la extensión debido al fenómeno de </a:t>
            </a:r>
            <a:r>
              <a:rPr lang="es-ES" sz="1400" dirty="0" err="1">
                <a:solidFill>
                  <a:srgbClr val="22374A"/>
                </a:solidFill>
                <a:latin typeface="Century Gothic" panose="020B0502020202020204" pitchFamily="34" charset="0"/>
                <a:cs typeface="Arial" panose="020B0604020202020204" pitchFamily="34" charset="0"/>
              </a:rPr>
              <a:t>Koebner</a:t>
            </a:r>
            <a:r>
              <a:rPr lang="es-ES" sz="1400" dirty="0">
                <a:solidFill>
                  <a:srgbClr val="22374A"/>
                </a:solidFill>
                <a:latin typeface="Century Gothic" panose="020B0502020202020204" pitchFamily="34" charset="0"/>
                <a:cs typeface="Arial" panose="020B0604020202020204" pitchFamily="34" charset="0"/>
              </a:rPr>
              <a:t> en la psoriasis.</a:t>
            </a:r>
            <a:r>
              <a:rPr lang="es-ES" sz="1400" baseline="30000" dirty="0">
                <a:solidFill>
                  <a:srgbClr val="22374A"/>
                </a:solidFill>
                <a:latin typeface="Century Gothic" panose="020B0502020202020204" pitchFamily="34" charset="0"/>
                <a:cs typeface="Arial" panose="020B0604020202020204" pitchFamily="34" charset="0"/>
              </a:rPr>
              <a:t>2</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El tratamiento en esta región puede ser desafiante. En la ficha técnica de CAL/BDP crema se especifica su indicación para psoriasis vulgar leve a moderada, incluyendo el cuero cabelludo.</a:t>
            </a:r>
            <a:r>
              <a:rPr lang="es-ES" sz="1400" baseline="30000" dirty="0">
                <a:solidFill>
                  <a:srgbClr val="22374A"/>
                </a:solidFill>
                <a:latin typeface="Century Gothic" panose="020B0502020202020204" pitchFamily="34" charset="0"/>
                <a:cs typeface="Arial" panose="020B0604020202020204" pitchFamily="34" charset="0"/>
              </a:rPr>
              <a:t>3,4</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Un caso presentó hipoacusia secundaria a psoriasis en el conducto auditivo externo y la concha auricular, resuelta por completo con el tratamiento tópico.</a:t>
            </a:r>
            <a:r>
              <a:rPr lang="es-ES" sz="1400" baseline="30000" dirty="0">
                <a:solidFill>
                  <a:srgbClr val="22374A"/>
                </a:solidFill>
                <a:latin typeface="Century Gothic" panose="020B0502020202020204" pitchFamily="34" charset="0"/>
                <a:cs typeface="Arial" panose="020B0604020202020204" pitchFamily="34" charset="0"/>
              </a:rPr>
              <a:t>5</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Aunque es un caso aislado, se considera que CAL/BDP crema podría ser una opción terapéutica adecuada debido a su aceptación, calidad cosmética y penetrancia5, pero se requieren estudios adicionales con mayor tamaño muestral para confirmarlo.</a:t>
            </a:r>
          </a:p>
        </p:txBody>
      </p:sp>
      <p:sp>
        <p:nvSpPr>
          <p:cNvPr id="8" name="Marcador de contenido 7">
            <a:extLst>
              <a:ext uri="{FF2B5EF4-FFF2-40B4-BE49-F238E27FC236}">
                <a16:creationId xmlns:a16="http://schemas.microsoft.com/office/drawing/2014/main" id="{D8355DC4-A099-3917-C296-ADFF451AAD0A}"/>
              </a:ext>
            </a:extLst>
          </p:cNvPr>
          <p:cNvSpPr>
            <a:spLocks noGrp="1"/>
          </p:cNvSpPr>
          <p:nvPr>
            <p:ph sz="quarter" idx="13"/>
          </p:nvPr>
        </p:nvSpPr>
        <p:spPr>
          <a:xfrm>
            <a:off x="1735023" y="1696987"/>
            <a:ext cx="11101724" cy="423333"/>
          </a:xfrm>
        </p:spPr>
        <p:txBody>
          <a:bodyPr/>
          <a:lstStyle/>
          <a:p>
            <a:r>
              <a:rPr lang="es-ES" b="1" dirty="0"/>
              <a:t>Conclusiones</a:t>
            </a:r>
            <a:endParaRPr lang="es-ES" b="1" baseline="30000" dirty="0"/>
          </a:p>
        </p:txBody>
      </p:sp>
      <p:sp>
        <p:nvSpPr>
          <p:cNvPr id="10" name="Marcador de contenido 9">
            <a:extLst>
              <a:ext uri="{FF2B5EF4-FFF2-40B4-BE49-F238E27FC236}">
                <a16:creationId xmlns:a16="http://schemas.microsoft.com/office/drawing/2014/main" id="{F0342D4B-0BDB-CE33-08EF-A78BF9A83904}"/>
              </a:ext>
            </a:extLst>
          </p:cNvPr>
          <p:cNvSpPr>
            <a:spLocks noGrp="1"/>
          </p:cNvSpPr>
          <p:nvPr>
            <p:ph sz="quarter" idx="24"/>
          </p:nvPr>
        </p:nvSpPr>
        <p:spPr>
          <a:xfrm>
            <a:off x="1735023" y="5854723"/>
            <a:ext cx="9908513" cy="811199"/>
          </a:xfrm>
        </p:spPr>
        <p:txBody>
          <a:bodyPr>
            <a:noAutofit/>
          </a:bodyPr>
          <a:lstStyle/>
          <a:p>
            <a:r>
              <a:rPr lang="it-IT" sz="700" b="1" noProof="1"/>
              <a:t>BSA: </a:t>
            </a:r>
            <a:r>
              <a:rPr lang="es-ES" sz="700" noProof="1"/>
              <a:t>á</a:t>
            </a:r>
            <a:r>
              <a:rPr lang="es-ES" sz="700" dirty="0"/>
              <a:t>rea de superficie corporal, </a:t>
            </a:r>
            <a:r>
              <a:rPr lang="es-ES" sz="700" b="1" dirty="0"/>
              <a:t>PASI: </a:t>
            </a:r>
            <a:r>
              <a:rPr lang="es-ES" sz="700" dirty="0"/>
              <a:t>índice de área y severidad de psoriasis, </a:t>
            </a:r>
            <a:r>
              <a:rPr lang="es-ES" sz="700" b="1" dirty="0"/>
              <a:t>PGA: </a:t>
            </a:r>
            <a:r>
              <a:rPr lang="es-ES" sz="700" dirty="0"/>
              <a:t>evaluación global del médico, </a:t>
            </a:r>
            <a:r>
              <a:rPr lang="it-IT" sz="700" b="1" noProof="1"/>
              <a:t>CAL: </a:t>
            </a:r>
            <a:r>
              <a:rPr lang="it-IT" sz="700" noProof="1"/>
              <a:t>calcipotriol, </a:t>
            </a:r>
            <a:r>
              <a:rPr lang="it-IT" sz="700" b="1" noProof="1"/>
              <a:t>BDP: </a:t>
            </a:r>
            <a:r>
              <a:rPr lang="it-IT" sz="700" noProof="1"/>
              <a:t>dipropionato de betametasona.</a:t>
            </a:r>
          </a:p>
          <a:p>
            <a:r>
              <a:rPr lang="es-ES" sz="700" b="1" dirty="0"/>
              <a:t>1.</a:t>
            </a:r>
            <a:r>
              <a:rPr lang="es-ES" sz="700" dirty="0"/>
              <a:t> Blake A, </a:t>
            </a:r>
            <a:r>
              <a:rPr lang="es-ES" sz="700" dirty="0" err="1"/>
              <a:t>Enos</a:t>
            </a:r>
            <a:r>
              <a:rPr lang="es-ES" sz="700" dirty="0"/>
              <a:t> C, Armstrong AW, </a:t>
            </a:r>
            <a:r>
              <a:rPr lang="es-ES" sz="700" dirty="0" err="1"/>
              <a:t>Garg</a:t>
            </a:r>
            <a:r>
              <a:rPr lang="es-ES" sz="700" dirty="0"/>
              <a:t> A, </a:t>
            </a:r>
            <a:r>
              <a:rPr lang="es-ES" sz="700" dirty="0" err="1"/>
              <a:t>Gottlieb</a:t>
            </a:r>
            <a:r>
              <a:rPr lang="es-ES" sz="700" dirty="0"/>
              <a:t> A, </a:t>
            </a:r>
            <a:r>
              <a:rPr lang="es-ES" sz="700" dirty="0" err="1"/>
              <a:t>Koo</a:t>
            </a:r>
            <a:r>
              <a:rPr lang="es-ES" sz="700" dirty="0"/>
              <a:t> J, et al. </a:t>
            </a:r>
            <a:r>
              <a:rPr lang="es-ES" sz="700" dirty="0" err="1"/>
              <a:t>Results</a:t>
            </a:r>
            <a:r>
              <a:rPr lang="es-ES" sz="700" dirty="0"/>
              <a:t> </a:t>
            </a:r>
            <a:r>
              <a:rPr lang="es-ES" sz="700" dirty="0" err="1"/>
              <a:t>of</a:t>
            </a:r>
            <a:r>
              <a:rPr lang="es-ES" sz="700" dirty="0"/>
              <a:t> a </a:t>
            </a:r>
            <a:r>
              <a:rPr lang="es-ES" sz="700" dirty="0" err="1"/>
              <a:t>Survey</a:t>
            </a:r>
            <a:r>
              <a:rPr lang="es-ES" sz="700" dirty="0"/>
              <a:t> </a:t>
            </a:r>
            <a:r>
              <a:rPr lang="es-ES" sz="700" dirty="0" err="1"/>
              <a:t>of</a:t>
            </a:r>
            <a:r>
              <a:rPr lang="es-ES" sz="700" dirty="0"/>
              <a:t> </a:t>
            </a:r>
            <a:r>
              <a:rPr lang="es-ES" sz="700" dirty="0" err="1"/>
              <a:t>the</a:t>
            </a:r>
            <a:r>
              <a:rPr lang="es-ES" sz="700" dirty="0"/>
              <a:t> </a:t>
            </a:r>
            <a:r>
              <a:rPr lang="es-ES" sz="700" dirty="0" err="1"/>
              <a:t>National</a:t>
            </a:r>
            <a:r>
              <a:rPr lang="es-ES" sz="700" dirty="0"/>
              <a:t> Psoriasis </a:t>
            </a:r>
            <a:r>
              <a:rPr lang="es-ES" sz="700" dirty="0" err="1"/>
              <a:t>Foundation</a:t>
            </a:r>
            <a:r>
              <a:rPr lang="es-ES" sz="700" dirty="0"/>
              <a:t> Medical </a:t>
            </a:r>
            <a:r>
              <a:rPr lang="es-ES" sz="700" dirty="0" err="1"/>
              <a:t>Board</a:t>
            </a:r>
            <a:r>
              <a:rPr lang="es-ES" sz="700" dirty="0"/>
              <a:t> </a:t>
            </a:r>
            <a:r>
              <a:rPr lang="es-ES" sz="700" dirty="0" err="1"/>
              <a:t>on</a:t>
            </a:r>
            <a:r>
              <a:rPr lang="es-ES" sz="700" dirty="0"/>
              <a:t> </a:t>
            </a:r>
            <a:r>
              <a:rPr lang="es-ES" sz="700" dirty="0" err="1"/>
              <a:t>the</a:t>
            </a:r>
            <a:r>
              <a:rPr lang="es-ES" sz="700" dirty="0"/>
              <a:t> Management </a:t>
            </a:r>
            <a:r>
              <a:rPr lang="es-ES" sz="700" dirty="0" err="1"/>
              <a:t>of</a:t>
            </a:r>
            <a:r>
              <a:rPr lang="es-ES" sz="700" dirty="0"/>
              <a:t> </a:t>
            </a:r>
            <a:r>
              <a:rPr lang="es-ES" sz="700" dirty="0" err="1"/>
              <a:t>Ear</a:t>
            </a:r>
            <a:r>
              <a:rPr lang="es-ES" sz="700" dirty="0"/>
              <a:t> Psoriasis. J Psoriasis </a:t>
            </a:r>
            <a:r>
              <a:rPr lang="es-ES" sz="700" dirty="0" err="1"/>
              <a:t>Psoriatic</a:t>
            </a:r>
            <a:r>
              <a:rPr lang="es-ES" sz="700" dirty="0"/>
              <a:t> </a:t>
            </a:r>
            <a:r>
              <a:rPr lang="es-ES" sz="700" dirty="0" err="1"/>
              <a:t>Arthritis</a:t>
            </a:r>
            <a:r>
              <a:rPr lang="es-ES" sz="700" dirty="0"/>
              <a:t>. 2020; 5(1): 28–31.  </a:t>
            </a:r>
            <a:r>
              <a:rPr lang="es-ES" sz="700" b="1" dirty="0"/>
              <a:t>2.</a:t>
            </a:r>
            <a:r>
              <a:rPr lang="es-ES" sz="700" dirty="0"/>
              <a:t> </a:t>
            </a:r>
            <a:r>
              <a:rPr lang="es-ES" sz="700" dirty="0" err="1"/>
              <a:t>Galache</a:t>
            </a:r>
            <a:r>
              <a:rPr lang="es-ES" sz="700" dirty="0"/>
              <a:t> C, Vázquez-Losada B, Armesto S, González-Gay MA, Vázquez-López F, Santos-Juanes J. Psoriasis </a:t>
            </a:r>
            <a:r>
              <a:rPr lang="es-ES" sz="700" dirty="0" err="1"/>
              <a:t>of</a:t>
            </a:r>
            <a:r>
              <a:rPr lang="es-ES" sz="700" dirty="0"/>
              <a:t> </a:t>
            </a:r>
            <a:r>
              <a:rPr lang="es-ES" sz="700" dirty="0" err="1"/>
              <a:t>the</a:t>
            </a:r>
            <a:r>
              <a:rPr lang="es-ES" sz="700" dirty="0"/>
              <a:t> </a:t>
            </a:r>
            <a:r>
              <a:rPr lang="es-ES" sz="700" dirty="0" err="1"/>
              <a:t>external</a:t>
            </a:r>
            <a:r>
              <a:rPr lang="es-ES" sz="700" dirty="0"/>
              <a:t> </a:t>
            </a:r>
            <a:r>
              <a:rPr lang="es-ES" sz="700" dirty="0" err="1"/>
              <a:t>auditory</a:t>
            </a:r>
            <a:r>
              <a:rPr lang="es-ES" sz="700" dirty="0"/>
              <a:t> canal: </a:t>
            </a:r>
            <a:r>
              <a:rPr lang="es-ES" sz="700" dirty="0" err="1"/>
              <a:t>prevalence</a:t>
            </a:r>
            <a:r>
              <a:rPr lang="es-ES" sz="700" dirty="0"/>
              <a:t>, </a:t>
            </a:r>
            <a:r>
              <a:rPr lang="es-ES" sz="700" dirty="0" err="1"/>
              <a:t>clinical</a:t>
            </a:r>
            <a:r>
              <a:rPr lang="es-ES" sz="700" dirty="0"/>
              <a:t> </a:t>
            </a:r>
            <a:r>
              <a:rPr lang="es-ES" sz="700" dirty="0" err="1"/>
              <a:t>features</a:t>
            </a:r>
            <a:r>
              <a:rPr lang="es-ES" sz="700" dirty="0"/>
              <a:t> and </a:t>
            </a:r>
            <a:r>
              <a:rPr lang="es-ES" sz="700" dirty="0" err="1"/>
              <a:t>impact</a:t>
            </a:r>
            <a:r>
              <a:rPr lang="es-ES" sz="700" dirty="0"/>
              <a:t> </a:t>
            </a:r>
            <a:r>
              <a:rPr lang="es-ES" sz="700" dirty="0" err="1"/>
              <a:t>on</a:t>
            </a:r>
            <a:r>
              <a:rPr lang="es-ES" sz="700" dirty="0"/>
              <a:t> </a:t>
            </a:r>
            <a:r>
              <a:rPr lang="es-ES" sz="700" dirty="0" err="1"/>
              <a:t>quality</a:t>
            </a:r>
            <a:r>
              <a:rPr lang="es-ES" sz="700" dirty="0"/>
              <a:t> </a:t>
            </a:r>
            <a:r>
              <a:rPr lang="es-ES" sz="700" dirty="0" err="1"/>
              <a:t>of</a:t>
            </a:r>
            <a:r>
              <a:rPr lang="es-ES" sz="700" dirty="0"/>
              <a:t> </a:t>
            </a:r>
            <a:r>
              <a:rPr lang="es-ES" sz="700" dirty="0" err="1"/>
              <a:t>life</a:t>
            </a:r>
            <a:r>
              <a:rPr lang="es-ES" sz="700" dirty="0"/>
              <a:t>. Clin </a:t>
            </a:r>
            <a:r>
              <a:rPr lang="es-ES" sz="700" dirty="0" err="1"/>
              <a:t>Exp</a:t>
            </a:r>
            <a:r>
              <a:rPr lang="es-ES" sz="700" dirty="0"/>
              <a:t> </a:t>
            </a:r>
            <a:r>
              <a:rPr lang="es-ES" sz="700" dirty="0" err="1"/>
              <a:t>Dermatol</a:t>
            </a:r>
            <a:r>
              <a:rPr lang="es-ES" sz="700" dirty="0"/>
              <a:t>. 2022; 47(12). </a:t>
            </a:r>
            <a:r>
              <a:rPr lang="es-ES" sz="700" b="1" dirty="0"/>
              <a:t>3. </a:t>
            </a:r>
            <a:r>
              <a:rPr lang="es-ES" sz="700" dirty="0" err="1"/>
              <a:t>Wynzora</a:t>
            </a:r>
            <a:r>
              <a:rPr lang="es-ES" sz="700" baseline="30000" dirty="0"/>
              <a:t>®</a:t>
            </a:r>
            <a:r>
              <a:rPr lang="es-ES" sz="700" dirty="0"/>
              <a:t> Ficha Técnica. Disponible en: https://</a:t>
            </a:r>
            <a:r>
              <a:rPr lang="es-ES" sz="700" dirty="0" err="1"/>
              <a:t>cima.aemps.es</a:t>
            </a:r>
            <a:r>
              <a:rPr lang="es-ES" sz="700" dirty="0"/>
              <a:t>/cima/</a:t>
            </a:r>
            <a:r>
              <a:rPr lang="es-ES" sz="700" dirty="0" err="1"/>
              <a:t>pdfs</a:t>
            </a:r>
            <a:r>
              <a:rPr lang="es-ES" sz="700" dirty="0"/>
              <a:t>/es/ft/86088/86088_ft.pdf. Último acceso: enero 2023. </a:t>
            </a:r>
            <a:r>
              <a:rPr lang="es-ES" sz="700" b="1" dirty="0"/>
              <a:t>4.</a:t>
            </a:r>
            <a:r>
              <a:rPr lang="es-ES" sz="700" dirty="0"/>
              <a:t> </a:t>
            </a:r>
            <a:r>
              <a:rPr lang="es-ES" sz="700" dirty="0" err="1"/>
              <a:t>Pinter</a:t>
            </a:r>
            <a:r>
              <a:rPr lang="es-ES" sz="700" dirty="0"/>
              <a:t> A, </a:t>
            </a:r>
            <a:r>
              <a:rPr lang="es-ES" sz="700" dirty="0" err="1"/>
              <a:t>Præstegaard</a:t>
            </a:r>
            <a:r>
              <a:rPr lang="es-ES" sz="700" dirty="0"/>
              <a:t> M, </a:t>
            </a:r>
            <a:r>
              <a:rPr lang="es-ES" sz="700" dirty="0" err="1"/>
              <a:t>Selmer</a:t>
            </a:r>
            <a:r>
              <a:rPr lang="es-ES" sz="700" dirty="0"/>
              <a:t> J, Reich A. </a:t>
            </a:r>
            <a:r>
              <a:rPr lang="es-ES" sz="700" dirty="0" err="1"/>
              <a:t>Calcipotriene</a:t>
            </a:r>
            <a:r>
              <a:rPr lang="es-ES" sz="700" dirty="0"/>
              <a:t> And </a:t>
            </a:r>
            <a:r>
              <a:rPr lang="es-ES" sz="700" dirty="0" err="1"/>
              <a:t>Betamethasone</a:t>
            </a:r>
            <a:r>
              <a:rPr lang="es-ES" sz="700" dirty="0"/>
              <a:t> </a:t>
            </a:r>
            <a:r>
              <a:rPr lang="es-ES" sz="700" dirty="0" err="1"/>
              <a:t>Dipropionate</a:t>
            </a:r>
            <a:r>
              <a:rPr lang="es-ES" sz="700" dirty="0"/>
              <a:t> </a:t>
            </a:r>
            <a:r>
              <a:rPr lang="es-ES" sz="700" dirty="0" err="1"/>
              <a:t>Cream</a:t>
            </a:r>
            <a:r>
              <a:rPr lang="es-ES" sz="700" dirty="0"/>
              <a:t> </a:t>
            </a:r>
            <a:r>
              <a:rPr lang="es-ES" sz="700" dirty="0" err="1"/>
              <a:t>Demonstrates</a:t>
            </a:r>
            <a:r>
              <a:rPr lang="es-ES" sz="700" dirty="0"/>
              <a:t> High </a:t>
            </a:r>
            <a:r>
              <a:rPr lang="es-ES" sz="700" dirty="0" err="1"/>
              <a:t>Treatment</a:t>
            </a:r>
            <a:r>
              <a:rPr lang="es-ES" sz="700" dirty="0"/>
              <a:t> </a:t>
            </a:r>
            <a:r>
              <a:rPr lang="es-ES" sz="700" dirty="0" err="1"/>
              <a:t>Success</a:t>
            </a:r>
            <a:r>
              <a:rPr lang="es-ES" sz="700" dirty="0"/>
              <a:t> In </a:t>
            </a:r>
            <a:r>
              <a:rPr lang="es-ES" sz="700" dirty="0" err="1"/>
              <a:t>Patients</a:t>
            </a:r>
            <a:r>
              <a:rPr lang="es-ES" sz="700" dirty="0"/>
              <a:t> </a:t>
            </a:r>
            <a:r>
              <a:rPr lang="es-ES" sz="700" dirty="0" err="1"/>
              <a:t>With</a:t>
            </a:r>
            <a:r>
              <a:rPr lang="es-ES" sz="700" dirty="0"/>
              <a:t> </a:t>
            </a:r>
            <a:r>
              <a:rPr lang="es-ES" sz="700" dirty="0" err="1"/>
              <a:t>Scalp</a:t>
            </a:r>
            <a:r>
              <a:rPr lang="es-ES" sz="700" dirty="0"/>
              <a:t> Psoriasis. SKIN </a:t>
            </a:r>
            <a:r>
              <a:rPr lang="es-ES" sz="700" dirty="0" err="1"/>
              <a:t>The</a:t>
            </a:r>
            <a:r>
              <a:rPr lang="es-ES" sz="700" dirty="0"/>
              <a:t> </a:t>
            </a:r>
            <a:r>
              <a:rPr lang="es-ES" sz="700" dirty="0" err="1"/>
              <a:t>Journal</a:t>
            </a:r>
            <a:r>
              <a:rPr lang="es-ES" sz="700" dirty="0"/>
              <a:t> </a:t>
            </a:r>
            <a:r>
              <a:rPr lang="es-ES" sz="700" dirty="0" err="1"/>
              <a:t>of</a:t>
            </a:r>
            <a:r>
              <a:rPr lang="es-ES" sz="700" dirty="0"/>
              <a:t> </a:t>
            </a:r>
            <a:r>
              <a:rPr lang="es-ES" sz="700" dirty="0" err="1"/>
              <a:t>Cutaneous</a:t>
            </a:r>
            <a:r>
              <a:rPr lang="es-ES" sz="700" dirty="0"/>
              <a:t> Medicine. 2022; 6(2). </a:t>
            </a:r>
            <a:r>
              <a:rPr lang="es-ES" sz="700" b="1" dirty="0"/>
              <a:t>5.</a:t>
            </a:r>
            <a:r>
              <a:rPr lang="es-ES" sz="700" dirty="0"/>
              <a:t> </a:t>
            </a:r>
            <a:r>
              <a:rPr lang="es-ES" sz="700" dirty="0" err="1"/>
              <a:t>Randomized</a:t>
            </a:r>
            <a:r>
              <a:rPr lang="es-ES" sz="700" dirty="0"/>
              <a:t> Trial </a:t>
            </a:r>
            <a:r>
              <a:rPr lang="es-ES" sz="700" dirty="0" err="1"/>
              <a:t>Demonstrating</a:t>
            </a:r>
            <a:r>
              <a:rPr lang="es-ES" sz="700" dirty="0"/>
              <a:t> </a:t>
            </a:r>
            <a:r>
              <a:rPr lang="es-ES" sz="700" dirty="0" err="1"/>
              <a:t>the</a:t>
            </a:r>
            <a:r>
              <a:rPr lang="es-ES" sz="700" dirty="0"/>
              <a:t> </a:t>
            </a:r>
            <a:r>
              <a:rPr lang="es-ES" sz="700" dirty="0" err="1"/>
              <a:t>Improved</a:t>
            </a:r>
            <a:r>
              <a:rPr lang="es-ES" sz="700" dirty="0"/>
              <a:t> </a:t>
            </a:r>
            <a:r>
              <a:rPr lang="es-ES" sz="700" dirty="0" err="1"/>
              <a:t>Efficacy</a:t>
            </a:r>
            <a:r>
              <a:rPr lang="es-ES" sz="700" dirty="0"/>
              <a:t> and </a:t>
            </a:r>
            <a:r>
              <a:rPr lang="es-ES" sz="700" dirty="0" err="1"/>
              <a:t>Patient</a:t>
            </a:r>
            <a:r>
              <a:rPr lang="es-ES" sz="700" dirty="0"/>
              <a:t> </a:t>
            </a:r>
            <a:r>
              <a:rPr lang="es-ES" sz="700" dirty="0" err="1"/>
              <a:t>Acceptability</a:t>
            </a:r>
            <a:r>
              <a:rPr lang="es-ES" sz="700" dirty="0"/>
              <a:t> </a:t>
            </a:r>
            <a:r>
              <a:rPr lang="es-ES" sz="700" dirty="0" err="1"/>
              <a:t>of</a:t>
            </a:r>
            <a:r>
              <a:rPr lang="es-ES" sz="700" dirty="0"/>
              <a:t> </a:t>
            </a:r>
            <a:r>
              <a:rPr lang="es-ES" sz="700" dirty="0" err="1"/>
              <a:t>Fixed</a:t>
            </a:r>
            <a:r>
              <a:rPr lang="es-ES" sz="700" dirty="0"/>
              <a:t> </a:t>
            </a:r>
            <a:r>
              <a:rPr lang="es-ES" sz="700" dirty="0" err="1"/>
              <a:t>Dose</a:t>
            </a:r>
            <a:r>
              <a:rPr lang="es-ES" sz="700" dirty="0"/>
              <a:t> </a:t>
            </a:r>
            <a:r>
              <a:rPr lang="es-ES" sz="700" dirty="0" err="1"/>
              <a:t>Calcipotriene</a:t>
            </a:r>
            <a:r>
              <a:rPr lang="es-ES" sz="700" dirty="0"/>
              <a:t> and </a:t>
            </a:r>
            <a:r>
              <a:rPr lang="es-ES" sz="700" dirty="0" err="1"/>
              <a:t>Betamethasone</a:t>
            </a:r>
            <a:r>
              <a:rPr lang="es-ES" sz="700" dirty="0"/>
              <a:t> </a:t>
            </a:r>
            <a:r>
              <a:rPr lang="es-ES" sz="700" dirty="0" err="1"/>
              <a:t>Dipropionate</a:t>
            </a:r>
            <a:r>
              <a:rPr lang="es-ES" sz="700" dirty="0"/>
              <a:t> </a:t>
            </a:r>
            <a:r>
              <a:rPr lang="es-ES" sz="700" dirty="0" err="1"/>
              <a:t>Cream</a:t>
            </a:r>
            <a:r>
              <a:rPr lang="es-ES" sz="700" dirty="0"/>
              <a:t>. J </a:t>
            </a:r>
            <a:r>
              <a:rPr lang="es-ES" sz="700" dirty="0" err="1"/>
              <a:t>Drugs</a:t>
            </a:r>
            <a:r>
              <a:rPr lang="es-ES" sz="700" dirty="0"/>
              <a:t> </a:t>
            </a:r>
            <a:r>
              <a:rPr lang="es-ES" sz="700" dirty="0" err="1"/>
              <a:t>Dermatol</a:t>
            </a:r>
            <a:r>
              <a:rPr lang="es-ES" sz="700" dirty="0"/>
              <a:t>. 2021;20(4):420-5. </a:t>
            </a:r>
            <a:endParaRPr lang="it-IT" sz="700" noProof="1"/>
          </a:p>
        </p:txBody>
      </p:sp>
      <p:sp>
        <p:nvSpPr>
          <p:cNvPr id="15" name="Marcador de contenido 8">
            <a:extLst>
              <a:ext uri="{FF2B5EF4-FFF2-40B4-BE49-F238E27FC236}">
                <a16:creationId xmlns:a16="http://schemas.microsoft.com/office/drawing/2014/main" id="{033F3402-581E-E493-3535-7F550468308E}"/>
              </a:ext>
            </a:extLst>
          </p:cNvPr>
          <p:cNvSpPr>
            <a:spLocks noGrp="1"/>
          </p:cNvSpPr>
          <p:nvPr>
            <p:ph sz="quarter" idx="18"/>
          </p:nvPr>
        </p:nvSpPr>
        <p:spPr>
          <a:xfrm>
            <a:off x="2966687" y="84082"/>
            <a:ext cx="6502400" cy="910597"/>
          </a:xfrm>
        </p:spPr>
        <p:txBody>
          <a:bodyPr vert="horz" lIns="0" tIns="45720" rIns="91440" bIns="45720" rtlCol="0" anchor="ctr">
            <a:normAutofit/>
          </a:bodyPr>
          <a:lstStyle/>
          <a:p>
            <a:pPr defTabSz="914400">
              <a:lnSpc>
                <a:spcPct val="90000"/>
              </a:lnSpc>
              <a:spcBef>
                <a:spcPts val="1000"/>
              </a:spcBef>
            </a:pPr>
            <a:r>
              <a:rPr lang="es-ES" sz="2200" dirty="0">
                <a:solidFill>
                  <a:srgbClr val="398C94"/>
                </a:solidFill>
                <a:latin typeface="Century Gothic" panose="020B0502020202020204" pitchFamily="34" charset="0"/>
              </a:rPr>
              <a:t>CASO CLÍNICO 2: </a:t>
            </a:r>
          </a:p>
          <a:p>
            <a:pPr defTabSz="914400">
              <a:lnSpc>
                <a:spcPct val="90000"/>
              </a:lnSpc>
              <a:spcBef>
                <a:spcPts val="1000"/>
              </a:spcBef>
            </a:pPr>
            <a:r>
              <a:rPr lang="es-ES" sz="2200" dirty="0">
                <a:solidFill>
                  <a:srgbClr val="398C94"/>
                </a:solidFill>
                <a:latin typeface="Century Gothic" panose="020B0502020202020204" pitchFamily="34" charset="0"/>
              </a:rPr>
              <a:t>PACIENTE CON PROBLEMAS DE AUDICIÓN</a:t>
            </a:r>
          </a:p>
        </p:txBody>
      </p:sp>
    </p:spTree>
    <p:extLst>
      <p:ext uri="{BB962C8B-B14F-4D97-AF65-F5344CB8AC3E}">
        <p14:creationId xmlns:p14="http://schemas.microsoft.com/office/powerpoint/2010/main" val="1397302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0B68DE56-BFBC-5C4C-0A2C-45E02D612F30}"/>
              </a:ext>
            </a:extLst>
          </p:cNvPr>
          <p:cNvSpPr>
            <a:spLocks noGrp="1"/>
          </p:cNvSpPr>
          <p:nvPr>
            <p:ph type="title"/>
          </p:nvPr>
        </p:nvSpPr>
        <p:spPr>
          <a:xfrm>
            <a:off x="7318061" y="1901856"/>
            <a:ext cx="4597714" cy="1893001"/>
          </a:xfrm>
        </p:spPr>
        <p:txBody>
          <a:bodyPr/>
          <a:lstStyle/>
          <a:p>
            <a:r>
              <a:rPr lang="es-ES" sz="2800" b="1" dirty="0">
                <a:solidFill>
                  <a:schemeClr val="accent1">
                    <a:lumMod val="50000"/>
                  </a:schemeClr>
                </a:solidFill>
                <a:latin typeface="Century Gothic" panose="020B0502020202020204" pitchFamily="34" charset="0"/>
              </a:rPr>
              <a:t>“Eficacia y mejora de la calidad de vida</a:t>
            </a:r>
            <a:br>
              <a:rPr lang="es-ES" sz="2800" b="1" dirty="0">
                <a:solidFill>
                  <a:schemeClr val="accent1">
                    <a:lumMod val="50000"/>
                  </a:schemeClr>
                </a:solidFill>
                <a:latin typeface="Century Gothic" panose="020B0502020202020204" pitchFamily="34" charset="0"/>
              </a:rPr>
            </a:br>
            <a:r>
              <a:rPr lang="es-ES" sz="2800" b="1" dirty="0">
                <a:solidFill>
                  <a:schemeClr val="accent1">
                    <a:lumMod val="50000"/>
                  </a:schemeClr>
                </a:solidFill>
                <a:latin typeface="Century Gothic" panose="020B0502020202020204" pitchFamily="34" charset="0"/>
              </a:rPr>
              <a:t>en pacientes con psoriasis moderada”</a:t>
            </a:r>
          </a:p>
        </p:txBody>
      </p:sp>
      <p:sp>
        <p:nvSpPr>
          <p:cNvPr id="9" name="Marcador de contenido 5">
            <a:extLst>
              <a:ext uri="{FF2B5EF4-FFF2-40B4-BE49-F238E27FC236}">
                <a16:creationId xmlns:a16="http://schemas.microsoft.com/office/drawing/2014/main" id="{7C0451D3-A891-D17B-24D1-E881E5F69F8D}"/>
              </a:ext>
            </a:extLst>
          </p:cNvPr>
          <p:cNvSpPr>
            <a:spLocks noGrp="1"/>
          </p:cNvSpPr>
          <p:nvPr>
            <p:ph sz="quarter" idx="10"/>
          </p:nvPr>
        </p:nvSpPr>
        <p:spPr>
          <a:xfrm>
            <a:off x="7318569" y="3860964"/>
            <a:ext cx="4416912" cy="326750"/>
          </a:xfrm>
        </p:spPr>
        <p:txBody>
          <a:bodyPr/>
          <a:lstStyle/>
          <a:p>
            <a:r>
              <a:rPr lang="es-ES" dirty="0">
                <a:solidFill>
                  <a:srgbClr val="398C94"/>
                </a:solidFill>
              </a:rPr>
              <a:t>CASO 3: PACIENTE CON PSORIASIS MODERADA</a:t>
            </a:r>
          </a:p>
        </p:txBody>
      </p:sp>
      <p:sp>
        <p:nvSpPr>
          <p:cNvPr id="10" name="Marcador de contenido 3">
            <a:extLst>
              <a:ext uri="{FF2B5EF4-FFF2-40B4-BE49-F238E27FC236}">
                <a16:creationId xmlns:a16="http://schemas.microsoft.com/office/drawing/2014/main" id="{99B04A50-E699-BBB0-5FC1-0C20CB540824}"/>
              </a:ext>
            </a:extLst>
          </p:cNvPr>
          <p:cNvSpPr>
            <a:spLocks noGrp="1"/>
          </p:cNvSpPr>
          <p:nvPr>
            <p:ph sz="quarter" idx="12"/>
          </p:nvPr>
        </p:nvSpPr>
        <p:spPr>
          <a:xfrm>
            <a:off x="7318569" y="4802886"/>
            <a:ext cx="4416912" cy="1228725"/>
          </a:xfrm>
        </p:spPr>
        <p:txBody>
          <a:bodyPr/>
          <a:lstStyle/>
          <a:p>
            <a:r>
              <a:rPr lang="es-ES" sz="1400" b="1" dirty="0">
                <a:solidFill>
                  <a:srgbClr val="002855"/>
                </a:solidFill>
                <a:latin typeface="Century Gothic" panose="020B0502020202020204" pitchFamily="34" charset="0"/>
              </a:rPr>
              <a:t>Juan Luis Sanz Cabanillas, Damián Moreno Mesa, Miguel Juan </a:t>
            </a:r>
            <a:r>
              <a:rPr lang="es-ES" sz="1400" b="1" dirty="0" err="1">
                <a:solidFill>
                  <a:srgbClr val="002855"/>
                </a:solidFill>
                <a:latin typeface="Century Gothic" panose="020B0502020202020204" pitchFamily="34" charset="0"/>
              </a:rPr>
              <a:t>Cencerrado</a:t>
            </a:r>
            <a:r>
              <a:rPr lang="es-ES" sz="1400" b="1" dirty="0">
                <a:solidFill>
                  <a:srgbClr val="002855"/>
                </a:solidFill>
                <a:latin typeface="Century Gothic" panose="020B0502020202020204" pitchFamily="34" charset="0"/>
              </a:rPr>
              <a:t>, Delia Díaz Ceca, Elena Beatriz Sanz Cabanillas</a:t>
            </a:r>
          </a:p>
          <a:p>
            <a:r>
              <a:rPr lang="es-ES" sz="1400" dirty="0">
                <a:solidFill>
                  <a:srgbClr val="002855"/>
                </a:solidFill>
                <a:effectLst/>
                <a:latin typeface="Century Gothic" panose="020B0502020202020204" pitchFamily="34" charset="0"/>
              </a:rPr>
              <a:t>Hospital Universitario Reina Sofía (Córdoba).</a:t>
            </a:r>
          </a:p>
          <a:p>
            <a:endParaRPr lang="es-ES" dirty="0"/>
          </a:p>
        </p:txBody>
      </p:sp>
      <p:sp>
        <p:nvSpPr>
          <p:cNvPr id="2" name="TextBox 1">
            <a:extLst>
              <a:ext uri="{FF2B5EF4-FFF2-40B4-BE49-F238E27FC236}">
                <a16:creationId xmlns:a16="http://schemas.microsoft.com/office/drawing/2014/main" id="{500E8B22-01BE-F5DE-9184-160264AC88A3}"/>
              </a:ext>
            </a:extLst>
          </p:cNvPr>
          <p:cNvSpPr txBox="1"/>
          <p:nvPr/>
        </p:nvSpPr>
        <p:spPr>
          <a:xfrm>
            <a:off x="7262652" y="6394427"/>
            <a:ext cx="4708531" cy="246221"/>
          </a:xfrm>
          <a:prstGeom prst="rect">
            <a:avLst/>
          </a:prstGeom>
          <a:noFill/>
        </p:spPr>
        <p:txBody>
          <a:bodyPr wrap="square" rtlCol="0">
            <a:spAutoFit/>
          </a:bodyPr>
          <a:lstStyle/>
          <a:p>
            <a:r>
              <a:rPr lang="es-ES" sz="1000" dirty="0"/>
              <a:t>*Caso extraído del concurso de casos clínicos “</a:t>
            </a:r>
            <a:r>
              <a:rPr lang="es-ES" sz="1000" dirty="0" err="1"/>
              <a:t>DermaExperiencias</a:t>
            </a:r>
            <a:r>
              <a:rPr lang="es-ES" sz="1000" dirty="0"/>
              <a:t> 2023”</a:t>
            </a:r>
            <a:endParaRPr lang="en-US" sz="1000" dirty="0"/>
          </a:p>
        </p:txBody>
      </p:sp>
    </p:spTree>
    <p:extLst>
      <p:ext uri="{BB962C8B-B14F-4D97-AF65-F5344CB8AC3E}">
        <p14:creationId xmlns:p14="http://schemas.microsoft.com/office/powerpoint/2010/main" val="164841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EC1E8D8-A4DF-B0A6-C2AF-1789EFACF61A}"/>
              </a:ext>
            </a:extLst>
          </p:cNvPr>
          <p:cNvSpPr>
            <a:spLocks noGrp="1"/>
          </p:cNvSpPr>
          <p:nvPr>
            <p:ph type="title"/>
          </p:nvPr>
        </p:nvSpPr>
        <p:spPr/>
        <p:txBody>
          <a:bodyPr/>
          <a:lstStyle/>
          <a:p>
            <a:endParaRPr lang="es-ES" dirty="0"/>
          </a:p>
        </p:txBody>
      </p:sp>
      <p:sp>
        <p:nvSpPr>
          <p:cNvPr id="6" name="Marcador de contenido 5">
            <a:extLst>
              <a:ext uri="{FF2B5EF4-FFF2-40B4-BE49-F238E27FC236}">
                <a16:creationId xmlns:a16="http://schemas.microsoft.com/office/drawing/2014/main" id="{EDFC1F70-BE57-B247-6D3D-45A4AF8849FA}"/>
              </a:ext>
            </a:extLst>
          </p:cNvPr>
          <p:cNvSpPr>
            <a:spLocks noGrp="1"/>
          </p:cNvSpPr>
          <p:nvPr>
            <p:ph sz="quarter" idx="10"/>
          </p:nvPr>
        </p:nvSpPr>
        <p:spPr/>
        <p:txBody>
          <a:bodyPr/>
          <a:lstStyle/>
          <a:p>
            <a:endParaRPr lang="es-ES"/>
          </a:p>
        </p:txBody>
      </p:sp>
      <p:sp>
        <p:nvSpPr>
          <p:cNvPr id="7" name="Marcador de contenido 6">
            <a:extLst>
              <a:ext uri="{FF2B5EF4-FFF2-40B4-BE49-F238E27FC236}">
                <a16:creationId xmlns:a16="http://schemas.microsoft.com/office/drawing/2014/main" id="{C7741F22-60FB-8CFD-7302-379FCDD47FC8}"/>
              </a:ext>
            </a:extLst>
          </p:cNvPr>
          <p:cNvSpPr>
            <a:spLocks noGrp="1"/>
          </p:cNvSpPr>
          <p:nvPr>
            <p:ph sz="quarter" idx="12"/>
          </p:nvPr>
        </p:nvSpPr>
        <p:spPr/>
        <p:txBody>
          <a:bodyPr/>
          <a:lstStyle/>
          <a:p>
            <a:endParaRPr lang="es-ES"/>
          </a:p>
        </p:txBody>
      </p:sp>
    </p:spTree>
    <p:extLst>
      <p:ext uri="{BB962C8B-B14F-4D97-AF65-F5344CB8AC3E}">
        <p14:creationId xmlns:p14="http://schemas.microsoft.com/office/powerpoint/2010/main" val="388797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C32CE94-FFAC-56D2-5A45-5613B7DAC34C}"/>
              </a:ext>
            </a:extLst>
          </p:cNvPr>
          <p:cNvGrpSpPr/>
          <p:nvPr/>
        </p:nvGrpSpPr>
        <p:grpSpPr>
          <a:xfrm>
            <a:off x="1387440" y="1451659"/>
            <a:ext cx="11242710" cy="5892116"/>
            <a:chOff x="1624392" y="3429000"/>
            <a:chExt cx="10567608" cy="4997396"/>
          </a:xfrm>
        </p:grpSpPr>
        <p:sp>
          <p:nvSpPr>
            <p:cNvPr id="4" name="Rectangle 306">
              <a:extLst>
                <a:ext uri="{FF2B5EF4-FFF2-40B4-BE49-F238E27FC236}">
                  <a16:creationId xmlns:a16="http://schemas.microsoft.com/office/drawing/2014/main" id="{05C43FEA-B1E8-E319-AC78-6A9ADA39BBD5}"/>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5" name="Rectangle 306">
              <a:extLst>
                <a:ext uri="{FF2B5EF4-FFF2-40B4-BE49-F238E27FC236}">
                  <a16:creationId xmlns:a16="http://schemas.microsoft.com/office/drawing/2014/main" id="{70D603E5-D3E4-8792-0B92-68ABE4B3769F}"/>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6" name="Marcador de contenido 5">
            <a:extLst>
              <a:ext uri="{FF2B5EF4-FFF2-40B4-BE49-F238E27FC236}">
                <a16:creationId xmlns:a16="http://schemas.microsoft.com/office/drawing/2014/main" id="{80D53B2F-8AE2-E99D-A811-C241C5066218}"/>
              </a:ext>
            </a:extLst>
          </p:cNvPr>
          <p:cNvSpPr txBox="1">
            <a:spLocks/>
          </p:cNvSpPr>
          <p:nvPr/>
        </p:nvSpPr>
        <p:spPr>
          <a:xfrm>
            <a:off x="1748591" y="1696970"/>
            <a:ext cx="11101724" cy="423333"/>
          </a:xfrm>
          <a:prstGeom prst="rect">
            <a:avLst/>
          </a:prstGeom>
        </p:spPr>
        <p:txBody>
          <a:bodyPr vert="horz" lIns="0" tIns="0" rIns="0" bIns="0" rtlCol="0">
            <a:noAutofit/>
          </a:bodyPr>
          <a:lstStyle>
            <a:lvl1pPr marL="0" indent="0" algn="l" defTabSz="609585" rtl="0" eaLnBrk="1" latinLnBrk="0" hangingPunct="1">
              <a:spcBef>
                <a:spcPct val="20000"/>
              </a:spcBef>
              <a:buFont typeface="Arial"/>
              <a:buNone/>
              <a:defRPr sz="2400" kern="1200">
                <a:solidFill>
                  <a:srgbClr val="1D2D4F"/>
                </a:solidFill>
                <a:latin typeface="+mn-lt"/>
                <a:ea typeface="+mn-ea"/>
                <a:cs typeface="+mn-cs"/>
              </a:defRPr>
            </a:lvl1pPr>
            <a:lvl2pPr marL="609585" indent="0" algn="l" defTabSz="609585" rtl="0" eaLnBrk="1" latinLnBrk="0" hangingPunct="1">
              <a:spcBef>
                <a:spcPct val="20000"/>
              </a:spcBef>
              <a:buFont typeface="Arial"/>
              <a:buNone/>
              <a:defRPr sz="1867" kern="1200">
                <a:solidFill>
                  <a:srgbClr val="2E3134"/>
                </a:solidFill>
                <a:latin typeface="+mn-lt"/>
                <a:ea typeface="+mn-ea"/>
                <a:cs typeface="+mn-cs"/>
              </a:defRPr>
            </a:lvl2pPr>
            <a:lvl3pPr marL="1219170" indent="0" algn="l" defTabSz="609585" rtl="0" eaLnBrk="1" latinLnBrk="0" hangingPunct="1">
              <a:spcBef>
                <a:spcPct val="20000"/>
              </a:spcBef>
              <a:buFont typeface="Arial"/>
              <a:buNone/>
              <a:defRPr sz="1867" kern="1200">
                <a:solidFill>
                  <a:srgbClr val="2E3134"/>
                </a:solidFill>
                <a:latin typeface="+mn-lt"/>
                <a:ea typeface="+mn-ea"/>
                <a:cs typeface="+mn-cs"/>
              </a:defRPr>
            </a:lvl3pPr>
            <a:lvl4pPr marL="1828754" indent="0" algn="l" defTabSz="609585" rtl="0" eaLnBrk="1" latinLnBrk="0" hangingPunct="1">
              <a:spcBef>
                <a:spcPct val="20000"/>
              </a:spcBef>
              <a:buFont typeface="Arial"/>
              <a:buNone/>
              <a:defRPr sz="1867" kern="1200">
                <a:solidFill>
                  <a:srgbClr val="2E3134"/>
                </a:solidFill>
                <a:latin typeface="+mn-lt"/>
                <a:ea typeface="+mn-ea"/>
                <a:cs typeface="+mn-cs"/>
              </a:defRPr>
            </a:lvl4pPr>
            <a:lvl5pPr marL="2438339" indent="0" algn="l" defTabSz="609585" rtl="0" eaLnBrk="1" latinLnBrk="0" hangingPunct="1">
              <a:spcBef>
                <a:spcPct val="20000"/>
              </a:spcBef>
              <a:buFont typeface="Arial"/>
              <a:buNone/>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b="1">
                <a:solidFill>
                  <a:srgbClr val="1D2C4F"/>
                </a:solidFill>
              </a:rPr>
              <a:t>Anamnesis</a:t>
            </a:r>
            <a:endParaRPr lang="es-ES" b="1" dirty="0">
              <a:solidFill>
                <a:srgbClr val="1D2C4F"/>
              </a:solidFill>
            </a:endParaRPr>
          </a:p>
        </p:txBody>
      </p:sp>
      <p:grpSp>
        <p:nvGrpSpPr>
          <p:cNvPr id="7" name="Grupo 6">
            <a:extLst>
              <a:ext uri="{FF2B5EF4-FFF2-40B4-BE49-F238E27FC236}">
                <a16:creationId xmlns:a16="http://schemas.microsoft.com/office/drawing/2014/main" id="{B99A0EDB-5BE5-087C-F667-2447BBD7F83A}"/>
              </a:ext>
            </a:extLst>
          </p:cNvPr>
          <p:cNvGrpSpPr/>
          <p:nvPr/>
        </p:nvGrpSpPr>
        <p:grpSpPr>
          <a:xfrm>
            <a:off x="202560" y="1344510"/>
            <a:ext cx="1030567" cy="1022921"/>
            <a:chOff x="202560" y="1353218"/>
            <a:chExt cx="1030567" cy="1022921"/>
          </a:xfrm>
        </p:grpSpPr>
        <p:grpSp>
          <p:nvGrpSpPr>
            <p:cNvPr id="11" name="Grupo 10">
              <a:extLst>
                <a:ext uri="{FF2B5EF4-FFF2-40B4-BE49-F238E27FC236}">
                  <a16:creationId xmlns:a16="http://schemas.microsoft.com/office/drawing/2014/main" id="{24D54449-3A11-8AAC-1890-A8314BFEDF30}"/>
                </a:ext>
              </a:extLst>
            </p:cNvPr>
            <p:cNvGrpSpPr/>
            <p:nvPr/>
          </p:nvGrpSpPr>
          <p:grpSpPr>
            <a:xfrm>
              <a:off x="202560" y="1353218"/>
              <a:ext cx="1030567" cy="1022921"/>
              <a:chOff x="-54403" y="1241207"/>
              <a:chExt cx="1030567" cy="1022921"/>
            </a:xfrm>
          </p:grpSpPr>
          <p:sp>
            <p:nvSpPr>
              <p:cNvPr id="13" name="Freeform: Shape 63">
                <a:extLst>
                  <a:ext uri="{FF2B5EF4-FFF2-40B4-BE49-F238E27FC236}">
                    <a16:creationId xmlns:a16="http://schemas.microsoft.com/office/drawing/2014/main" id="{892C7DCE-941B-92FB-92CB-2A5AAC2EA364}"/>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63">
                <a:extLst>
                  <a:ext uri="{FF2B5EF4-FFF2-40B4-BE49-F238E27FC236}">
                    <a16:creationId xmlns:a16="http://schemas.microsoft.com/office/drawing/2014/main" id="{06567FC6-B799-2311-BF7B-FC64FDFE7D59}"/>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áfico 11" descr="Usuario contorno">
              <a:extLst>
                <a:ext uri="{FF2B5EF4-FFF2-40B4-BE49-F238E27FC236}">
                  <a16:creationId xmlns:a16="http://schemas.microsoft.com/office/drawing/2014/main" id="{44BBDB55-9186-833E-5F26-93C5704FAA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091" y="1602035"/>
              <a:ext cx="482830" cy="482830"/>
            </a:xfrm>
            <a:prstGeom prst="rect">
              <a:avLst/>
            </a:prstGeom>
          </p:spPr>
        </p:pic>
      </p:grpSp>
      <p:sp>
        <p:nvSpPr>
          <p:cNvPr id="2" name="Marcador de contenido 1">
            <a:extLst>
              <a:ext uri="{FF2B5EF4-FFF2-40B4-BE49-F238E27FC236}">
                <a16:creationId xmlns:a16="http://schemas.microsoft.com/office/drawing/2014/main" id="{BA316D9C-A4BD-C605-D179-21AF025DF7CB}"/>
              </a:ext>
            </a:extLst>
          </p:cNvPr>
          <p:cNvSpPr>
            <a:spLocks noGrp="1"/>
          </p:cNvSpPr>
          <p:nvPr>
            <p:ph sz="quarter" idx="11"/>
          </p:nvPr>
        </p:nvSpPr>
        <p:spPr>
          <a:xfrm>
            <a:off x="1748591" y="2232275"/>
            <a:ext cx="9895242" cy="4171444"/>
          </a:xfrm>
        </p:spPr>
        <p:txBody>
          <a:bodyPr/>
          <a:lstStyle/>
          <a:p>
            <a:pPr marL="323850" indent="-323850" algn="l">
              <a:spcBef>
                <a:spcPts val="300"/>
              </a:spcBef>
              <a:spcAft>
                <a:spcPts val="700"/>
              </a:spcAft>
              <a:buFont typeface="Arial" panose="020B0604020202020204" pitchFamily="34" charset="0"/>
              <a:buChar char="•"/>
            </a:pPr>
            <a:r>
              <a:rPr lang="es-ES" sz="1600" b="1" i="0" dirty="0">
                <a:effectLst/>
                <a:latin typeface="+mj-lt"/>
                <a:cs typeface="Arial" panose="020B0604020202020204" pitchFamily="34" charset="0"/>
              </a:rPr>
              <a:t>Mujer de 52 años</a:t>
            </a:r>
            <a:r>
              <a:rPr lang="es-ES" sz="1600" b="0" i="0" dirty="0">
                <a:effectLst/>
                <a:latin typeface="+mj-lt"/>
                <a:cs typeface="Arial" panose="020B0604020202020204" pitchFamily="34" charset="0"/>
              </a:rPr>
              <a:t>, obesa, hipertensa y </a:t>
            </a:r>
            <a:r>
              <a:rPr lang="es-ES" sz="1600" b="0" i="0" dirty="0" err="1">
                <a:effectLst/>
                <a:latin typeface="+mj-lt"/>
                <a:cs typeface="Arial" panose="020B0604020202020204" pitchFamily="34" charset="0"/>
              </a:rPr>
              <a:t>dislipémica</a:t>
            </a:r>
            <a:r>
              <a:rPr lang="es-ES" sz="1600" b="0" i="0" dirty="0">
                <a:effectLst/>
                <a:latin typeface="+mj-lt"/>
                <a:cs typeface="Arial" panose="020B0604020202020204" pitchFamily="34" charset="0"/>
              </a:rPr>
              <a:t> en tratamiento con </a:t>
            </a:r>
            <a:r>
              <a:rPr lang="es-ES" sz="1600" b="0" i="0" dirty="0" err="1">
                <a:effectLst/>
                <a:latin typeface="+mj-lt"/>
                <a:cs typeface="Arial" panose="020B0604020202020204" pitchFamily="34" charset="0"/>
              </a:rPr>
              <a:t>losartán</a:t>
            </a:r>
            <a:r>
              <a:rPr lang="es-ES" sz="1600" b="0" i="0" dirty="0">
                <a:effectLst/>
                <a:latin typeface="+mj-lt"/>
                <a:cs typeface="Arial" panose="020B0604020202020204" pitchFamily="34" charset="0"/>
              </a:rPr>
              <a:t> y simvastatina. Depresión en tratamiento con amitriptilina.</a:t>
            </a:r>
          </a:p>
          <a:p>
            <a:pPr marL="323850" indent="-323850" algn="l">
              <a:spcBef>
                <a:spcPts val="300"/>
              </a:spcBef>
              <a:spcAft>
                <a:spcPts val="700"/>
              </a:spcAft>
              <a:buFont typeface="Arial" panose="020B0604020202020204" pitchFamily="34" charset="0"/>
              <a:buChar char="•"/>
            </a:pPr>
            <a:r>
              <a:rPr lang="es-ES" sz="1600" b="0" i="0" dirty="0">
                <a:effectLst/>
                <a:latin typeface="+mj-lt"/>
                <a:cs typeface="Arial" panose="020B0604020202020204" pitchFamily="34" charset="0"/>
              </a:rPr>
              <a:t>Antecedente personal de cáncer de mama libre de enfermedad desde hace 10 años. No es fumadora ni consume alcohol. No artritis psoriásica. </a:t>
            </a:r>
          </a:p>
          <a:p>
            <a:pPr marL="323850" indent="-323850" algn="l">
              <a:spcBef>
                <a:spcPts val="300"/>
              </a:spcBef>
              <a:spcAft>
                <a:spcPts val="700"/>
              </a:spcAft>
              <a:buFont typeface="Arial" panose="020B0604020202020204" pitchFamily="34" charset="0"/>
              <a:buChar char="•"/>
            </a:pPr>
            <a:r>
              <a:rPr lang="es-ES" sz="1600" b="0" i="0" dirty="0">
                <a:effectLst/>
                <a:latin typeface="+mj-lt"/>
                <a:cs typeface="Arial" panose="020B0604020202020204" pitchFamily="34" charset="0"/>
              </a:rPr>
              <a:t>Presenta psoriasis en placas diagnosticada a los 34 años. </a:t>
            </a:r>
          </a:p>
          <a:p>
            <a:pPr marL="323850" indent="-323850" algn="l">
              <a:spcBef>
                <a:spcPts val="300"/>
              </a:spcBef>
              <a:spcAft>
                <a:spcPts val="700"/>
              </a:spcAft>
              <a:buFont typeface="Arial" panose="020B0604020202020204" pitchFamily="34" charset="0"/>
              <a:buChar char="•"/>
            </a:pPr>
            <a:r>
              <a:rPr lang="es-ES" sz="1600" b="1" dirty="0">
                <a:latin typeface="+mj-lt"/>
                <a:cs typeface="Arial" panose="020B0604020202020204" pitchFamily="34" charset="0"/>
              </a:rPr>
              <a:t>Tratamientos previos</a:t>
            </a:r>
            <a:r>
              <a:rPr lang="es-ES" sz="1600" dirty="0">
                <a:latin typeface="+mj-lt"/>
                <a:cs typeface="Arial" panose="020B0604020202020204" pitchFamily="34" charset="0"/>
              </a:rPr>
              <a:t>: </a:t>
            </a:r>
            <a:r>
              <a:rPr lang="es-ES" sz="1600" b="0" i="0" dirty="0">
                <a:effectLst/>
                <a:latin typeface="+mj-lt"/>
                <a:cs typeface="Arial" panose="020B0604020202020204" pitchFamily="34" charset="0"/>
              </a:rPr>
              <a:t>corticoides tópicos y análogos de la vitamina D tópicos en pomada y en espuma, inhibidores de la </a:t>
            </a:r>
            <a:r>
              <a:rPr lang="es-ES" sz="1600" b="0" i="0" dirty="0" err="1">
                <a:effectLst/>
                <a:latin typeface="+mj-lt"/>
                <a:cs typeface="Arial" panose="020B0604020202020204" pitchFamily="34" charset="0"/>
              </a:rPr>
              <a:t>calcineurina</a:t>
            </a:r>
            <a:r>
              <a:rPr lang="es-ES" sz="1600" b="0" i="0" dirty="0">
                <a:effectLst/>
                <a:latin typeface="+mj-lt"/>
                <a:cs typeface="Arial" panose="020B0604020202020204" pitchFamily="34" charset="0"/>
              </a:rPr>
              <a:t> tópicos, fototerapia y metotrexato </a:t>
            </a:r>
            <a:r>
              <a:rPr lang="es-ES" sz="1600" b="1" i="0" dirty="0">
                <a:effectLst/>
                <a:latin typeface="+mj-lt"/>
                <a:cs typeface="Arial" panose="020B0604020202020204" pitchFamily="34" charset="0"/>
              </a:rPr>
              <a:t>con baja adherencia al tratamiento y sin buen control de la enfermedad</a:t>
            </a:r>
            <a:r>
              <a:rPr lang="es-ES" sz="1600" b="0" i="0" dirty="0">
                <a:effectLst/>
                <a:latin typeface="+mj-lt"/>
                <a:cs typeface="Arial" panose="020B0604020202020204" pitchFamily="34" charset="0"/>
              </a:rPr>
              <a:t>.</a:t>
            </a:r>
            <a:br>
              <a:rPr lang="es-ES" sz="1600" b="0" i="0" dirty="0">
                <a:effectLst/>
                <a:latin typeface="+mj-lt"/>
                <a:cs typeface="Arial" panose="020B0604020202020204" pitchFamily="34" charset="0"/>
              </a:rPr>
            </a:br>
            <a:endParaRPr lang="es-ES" sz="1600" dirty="0">
              <a:solidFill>
                <a:srgbClr val="1D2C4F"/>
              </a:solidFill>
              <a:latin typeface="+mj-lt"/>
              <a:cs typeface="Arial" panose="020B0604020202020204" pitchFamily="34" charset="0"/>
            </a:endParaRPr>
          </a:p>
          <a:p>
            <a:pPr algn="l">
              <a:spcBef>
                <a:spcPts val="0"/>
              </a:spcBef>
              <a:spcAft>
                <a:spcPts val="700"/>
              </a:spcAft>
            </a:pPr>
            <a:r>
              <a:rPr lang="es-ES" sz="2400" b="1" dirty="0">
                <a:solidFill>
                  <a:srgbClr val="1D2C4F"/>
                </a:solidFill>
              </a:rPr>
              <a:t>Exploración</a:t>
            </a:r>
            <a:r>
              <a:rPr lang="es-ES" sz="2400" dirty="0"/>
              <a:t> </a:t>
            </a:r>
          </a:p>
          <a:p>
            <a:pPr marL="323850" indent="-323850">
              <a:spcBef>
                <a:spcPts val="300"/>
              </a:spcBef>
              <a:spcAft>
                <a:spcPts val="700"/>
              </a:spcAft>
              <a:buFont typeface="Arial" panose="020B0604020202020204" pitchFamily="34" charset="0"/>
              <a:buChar char="•"/>
            </a:pPr>
            <a:r>
              <a:rPr lang="es-ES" sz="1500" dirty="0">
                <a:latin typeface="+mj-lt"/>
                <a:cs typeface="Arial" panose="020B0604020202020204" pitchFamily="34" charset="0"/>
              </a:rPr>
              <a:t>Se observan </a:t>
            </a:r>
            <a:r>
              <a:rPr lang="es-ES" sz="1500" b="1" dirty="0">
                <a:latin typeface="+mj-lt"/>
                <a:cs typeface="Arial" panose="020B0604020202020204" pitchFamily="34" charset="0"/>
              </a:rPr>
              <a:t>múltiples lesiones </a:t>
            </a:r>
            <a:r>
              <a:rPr lang="es-ES" sz="1500" b="1" dirty="0" err="1">
                <a:latin typeface="+mj-lt"/>
                <a:cs typeface="Arial" panose="020B0604020202020204" pitchFamily="34" charset="0"/>
              </a:rPr>
              <a:t>eritematodescamativas</a:t>
            </a:r>
            <a:r>
              <a:rPr lang="es-ES" sz="1500" dirty="0">
                <a:latin typeface="+mj-lt"/>
                <a:cs typeface="Arial" panose="020B0604020202020204" pitchFamily="34" charset="0"/>
              </a:rPr>
              <a:t>, bien delimitadas, pruriginosas, algunas agrupadas en gotas, como en espalda, y otras grandes placas, como en codos y miembros inferiores. </a:t>
            </a:r>
          </a:p>
          <a:p>
            <a:pPr marL="323850" indent="-323850">
              <a:spcBef>
                <a:spcPts val="300"/>
              </a:spcBef>
              <a:spcAft>
                <a:spcPts val="700"/>
              </a:spcAft>
              <a:buFont typeface="Arial" panose="020B0604020202020204" pitchFamily="34" charset="0"/>
              <a:buChar char="•"/>
            </a:pPr>
            <a:r>
              <a:rPr lang="es-ES" sz="1500" dirty="0">
                <a:latin typeface="+mj-lt"/>
                <a:cs typeface="Arial" panose="020B0604020202020204" pitchFamily="34" charset="0"/>
              </a:rPr>
              <a:t>No presentaba lesiones a nivel </a:t>
            </a:r>
            <a:r>
              <a:rPr lang="es-ES" sz="1500" dirty="0" err="1">
                <a:latin typeface="+mj-lt"/>
                <a:cs typeface="Arial" panose="020B0604020202020204" pitchFamily="34" charset="0"/>
              </a:rPr>
              <a:t>palmoplantar</a:t>
            </a:r>
            <a:r>
              <a:rPr lang="es-ES" sz="1500" dirty="0">
                <a:latin typeface="+mj-lt"/>
                <a:cs typeface="Arial" panose="020B0604020202020204" pitchFamily="34" charset="0"/>
              </a:rPr>
              <a:t>, cuero cabelludo, ungueal, pliegues ni región genital.</a:t>
            </a:r>
          </a:p>
        </p:txBody>
      </p:sp>
      <p:sp>
        <p:nvSpPr>
          <p:cNvPr id="10" name="Marcador de contenido 9">
            <a:extLst>
              <a:ext uri="{FF2B5EF4-FFF2-40B4-BE49-F238E27FC236}">
                <a16:creationId xmlns:a16="http://schemas.microsoft.com/office/drawing/2014/main" id="{A60D876B-80F0-CCEF-D7B4-61663FB0B921}"/>
              </a:ext>
            </a:extLst>
          </p:cNvPr>
          <p:cNvSpPr>
            <a:spLocks noGrp="1"/>
          </p:cNvSpPr>
          <p:nvPr>
            <p:ph sz="quarter" idx="24"/>
          </p:nvPr>
        </p:nvSpPr>
        <p:spPr>
          <a:xfrm>
            <a:off x="1700748" y="6278880"/>
            <a:ext cx="9942788" cy="383668"/>
          </a:xfrm>
        </p:spPr>
        <p:txBody>
          <a:bodyPr>
            <a:normAutofit/>
          </a:bodyPr>
          <a:lstStyle/>
          <a:p>
            <a:r>
              <a:rPr lang="it-IT" sz="800" b="1" noProof="1"/>
              <a:t>BSA: </a:t>
            </a:r>
            <a:r>
              <a:rPr lang="es-ES" sz="800" noProof="1"/>
              <a:t>á</a:t>
            </a:r>
            <a:r>
              <a:rPr lang="es-ES" sz="800" dirty="0"/>
              <a:t>rea de superficie corporal, </a:t>
            </a:r>
            <a:r>
              <a:rPr lang="es-ES" sz="800" b="1" dirty="0"/>
              <a:t>PASI: </a:t>
            </a:r>
            <a:r>
              <a:rPr lang="es-ES" sz="800" dirty="0"/>
              <a:t>índice de área y severidad de psoriasis, </a:t>
            </a:r>
            <a:r>
              <a:rPr lang="es-ES" sz="800" b="1" dirty="0"/>
              <a:t>PGA: </a:t>
            </a:r>
            <a:r>
              <a:rPr lang="es-ES" sz="800" dirty="0"/>
              <a:t>evaluación global del médico, </a:t>
            </a:r>
            <a:r>
              <a:rPr lang="it-IT" sz="800" b="1" noProof="1"/>
              <a:t>CAL: </a:t>
            </a:r>
            <a:r>
              <a:rPr lang="it-IT" sz="800" noProof="1"/>
              <a:t>calcipotriol, </a:t>
            </a:r>
            <a:r>
              <a:rPr lang="it-IT" sz="800" b="1" noProof="1"/>
              <a:t>BDP: </a:t>
            </a:r>
            <a:r>
              <a:rPr lang="it-IT" sz="800" noProof="1"/>
              <a:t>dipropionato de betametasona.</a:t>
            </a:r>
          </a:p>
        </p:txBody>
      </p:sp>
      <p:sp>
        <p:nvSpPr>
          <p:cNvPr id="9" name="Marcador de contenido 8">
            <a:extLst>
              <a:ext uri="{FF2B5EF4-FFF2-40B4-BE49-F238E27FC236}">
                <a16:creationId xmlns:a16="http://schemas.microsoft.com/office/drawing/2014/main" id="{7020C5A7-82A1-6E9A-DC6C-F36D98BC7DCD}"/>
              </a:ext>
            </a:extLst>
          </p:cNvPr>
          <p:cNvSpPr>
            <a:spLocks noGrp="1"/>
          </p:cNvSpPr>
          <p:nvPr>
            <p:ph sz="quarter" idx="18"/>
          </p:nvPr>
        </p:nvSpPr>
        <p:spPr>
          <a:xfrm>
            <a:off x="2966687" y="84082"/>
            <a:ext cx="6502400" cy="910597"/>
          </a:xfrm>
        </p:spPr>
        <p:txBody>
          <a:bodyPr vert="horz" lIns="0" tIns="45720" rIns="91440" bIns="45720" rtlCol="0" anchor="ctr">
            <a:normAutofit/>
          </a:bodyPr>
          <a:lstStyle/>
          <a:p>
            <a:pPr defTabSz="914400">
              <a:lnSpc>
                <a:spcPct val="90000"/>
              </a:lnSpc>
              <a:spcBef>
                <a:spcPts val="1000"/>
              </a:spcBef>
            </a:pPr>
            <a:r>
              <a:rPr lang="es-ES" sz="2200" dirty="0">
                <a:solidFill>
                  <a:srgbClr val="398C94"/>
                </a:solidFill>
                <a:latin typeface="Century Gothic" panose="020B0502020202020204" pitchFamily="34" charset="0"/>
              </a:rPr>
              <a:t>CASO CLÍNICO 3: </a:t>
            </a:r>
          </a:p>
          <a:p>
            <a:pPr defTabSz="914400">
              <a:lnSpc>
                <a:spcPct val="90000"/>
              </a:lnSpc>
              <a:spcBef>
                <a:spcPts val="1000"/>
              </a:spcBef>
            </a:pPr>
            <a:r>
              <a:rPr lang="es-ES" sz="2200" dirty="0">
                <a:solidFill>
                  <a:srgbClr val="398C94"/>
                </a:solidFill>
                <a:latin typeface="Century Gothic" panose="020B0502020202020204" pitchFamily="34" charset="0"/>
              </a:rPr>
              <a:t>PACIENTE CON PSORIASIS MODERADA</a:t>
            </a:r>
          </a:p>
        </p:txBody>
      </p:sp>
      <p:grpSp>
        <p:nvGrpSpPr>
          <p:cNvPr id="22" name="Grupo 21">
            <a:extLst>
              <a:ext uri="{FF2B5EF4-FFF2-40B4-BE49-F238E27FC236}">
                <a16:creationId xmlns:a16="http://schemas.microsoft.com/office/drawing/2014/main" id="{A797D8F9-2442-7910-8E5A-97B9104BB701}"/>
              </a:ext>
            </a:extLst>
          </p:cNvPr>
          <p:cNvGrpSpPr/>
          <p:nvPr/>
        </p:nvGrpSpPr>
        <p:grpSpPr>
          <a:xfrm>
            <a:off x="157548" y="4317997"/>
            <a:ext cx="1030567" cy="1022921"/>
            <a:chOff x="279716" y="4270383"/>
            <a:chExt cx="1030567" cy="1022921"/>
          </a:xfrm>
        </p:grpSpPr>
        <p:grpSp>
          <p:nvGrpSpPr>
            <p:cNvPr id="18" name="Grupo 17">
              <a:extLst>
                <a:ext uri="{FF2B5EF4-FFF2-40B4-BE49-F238E27FC236}">
                  <a16:creationId xmlns:a16="http://schemas.microsoft.com/office/drawing/2014/main" id="{3236930F-0230-CE57-517E-145B971109E9}"/>
                </a:ext>
              </a:extLst>
            </p:cNvPr>
            <p:cNvGrpSpPr/>
            <p:nvPr/>
          </p:nvGrpSpPr>
          <p:grpSpPr>
            <a:xfrm>
              <a:off x="279716" y="4270383"/>
              <a:ext cx="1030567" cy="1022921"/>
              <a:chOff x="-54403" y="1241207"/>
              <a:chExt cx="1030567" cy="1022921"/>
            </a:xfrm>
          </p:grpSpPr>
          <p:sp>
            <p:nvSpPr>
              <p:cNvPr id="19" name="Freeform: Shape 63">
                <a:extLst>
                  <a:ext uri="{FF2B5EF4-FFF2-40B4-BE49-F238E27FC236}">
                    <a16:creationId xmlns:a16="http://schemas.microsoft.com/office/drawing/2014/main" id="{933DBF12-BB2E-26E5-65D2-842F136DF6D6}"/>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63">
                <a:extLst>
                  <a:ext uri="{FF2B5EF4-FFF2-40B4-BE49-F238E27FC236}">
                    <a16:creationId xmlns:a16="http://schemas.microsoft.com/office/drawing/2014/main" id="{F19E82B1-B1B9-263C-3FAE-519A61A1FB34}"/>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Gráfico 20" descr="Lupa contorno">
              <a:extLst>
                <a:ext uri="{FF2B5EF4-FFF2-40B4-BE49-F238E27FC236}">
                  <a16:creationId xmlns:a16="http://schemas.microsoft.com/office/drawing/2014/main" id="{A96767A7-95FC-7E2B-FB99-3946C17B73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348" y="4557538"/>
              <a:ext cx="457200" cy="457200"/>
            </a:xfrm>
            <a:prstGeom prst="rect">
              <a:avLst/>
            </a:prstGeom>
          </p:spPr>
        </p:pic>
      </p:grpSp>
    </p:spTree>
    <p:extLst>
      <p:ext uri="{BB962C8B-B14F-4D97-AF65-F5344CB8AC3E}">
        <p14:creationId xmlns:p14="http://schemas.microsoft.com/office/powerpoint/2010/main" val="2076661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04C5459-14DC-3EE9-03A9-B703EEBCCE83}"/>
              </a:ext>
            </a:extLst>
          </p:cNvPr>
          <p:cNvGrpSpPr/>
          <p:nvPr/>
        </p:nvGrpSpPr>
        <p:grpSpPr>
          <a:xfrm>
            <a:off x="457199" y="1335383"/>
            <a:ext cx="11419367" cy="6119573"/>
            <a:chOff x="1624392" y="3429000"/>
            <a:chExt cx="10567608" cy="4997396"/>
          </a:xfrm>
        </p:grpSpPr>
        <p:sp>
          <p:nvSpPr>
            <p:cNvPr id="4" name="Rectangle 306">
              <a:extLst>
                <a:ext uri="{FF2B5EF4-FFF2-40B4-BE49-F238E27FC236}">
                  <a16:creationId xmlns:a16="http://schemas.microsoft.com/office/drawing/2014/main" id="{0476C0FB-CB59-8AC5-553A-3B844A018261}"/>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5" name="Rectangle 306">
              <a:extLst>
                <a:ext uri="{FF2B5EF4-FFF2-40B4-BE49-F238E27FC236}">
                  <a16:creationId xmlns:a16="http://schemas.microsoft.com/office/drawing/2014/main" id="{9C2EEDC7-BC2C-5DF8-E9E0-93403C19DED4}"/>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11" name="CuadroTexto 10">
            <a:extLst>
              <a:ext uri="{FF2B5EF4-FFF2-40B4-BE49-F238E27FC236}">
                <a16:creationId xmlns:a16="http://schemas.microsoft.com/office/drawing/2014/main" id="{3889CD87-44DB-1FF2-F9BA-B24778A11E5B}"/>
              </a:ext>
            </a:extLst>
          </p:cNvPr>
          <p:cNvSpPr txBox="1"/>
          <p:nvPr/>
        </p:nvSpPr>
        <p:spPr>
          <a:xfrm>
            <a:off x="576170" y="5733005"/>
            <a:ext cx="4742250" cy="400110"/>
          </a:xfrm>
          <a:prstGeom prst="rect">
            <a:avLst/>
          </a:prstGeom>
          <a:noFill/>
        </p:spPr>
        <p:txBody>
          <a:bodyPr wrap="square">
            <a:spAutoFit/>
          </a:bodyPr>
          <a:lstStyle/>
          <a:p>
            <a:pPr algn="ctr"/>
            <a:r>
              <a:rPr lang="es-ES" sz="1000" dirty="0">
                <a:solidFill>
                  <a:srgbClr val="1D2C4F"/>
                </a:solidFill>
                <a:latin typeface="Century Gothic" panose="020B0502020202020204" pitchFamily="34" charset="0"/>
              </a:rPr>
              <a:t>Lesiones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bien delimitadas, pruriginosas, algunas agrupadas en gotas en espalda y otras grandes placas en codos.</a:t>
            </a:r>
          </a:p>
        </p:txBody>
      </p:sp>
      <p:sp>
        <p:nvSpPr>
          <p:cNvPr id="13" name="Marcador de contenido 8">
            <a:extLst>
              <a:ext uri="{FF2B5EF4-FFF2-40B4-BE49-F238E27FC236}">
                <a16:creationId xmlns:a16="http://schemas.microsoft.com/office/drawing/2014/main" id="{E7EAF07A-63C9-0E72-A6DA-FAB7B7AB2545}"/>
              </a:ext>
            </a:extLst>
          </p:cNvPr>
          <p:cNvSpPr txBox="1">
            <a:spLocks/>
          </p:cNvSpPr>
          <p:nvPr/>
        </p:nvSpPr>
        <p:spPr>
          <a:xfrm>
            <a:off x="2966687" y="84082"/>
            <a:ext cx="6502400" cy="910597"/>
          </a:xfrm>
          <a:prstGeom prst="rect">
            <a:avLst/>
          </a:prstGeom>
        </p:spPr>
        <p:txBody>
          <a:bodyPr vert="horz" lIns="0" tIns="45720" rIns="91440" bIns="45720" rtlCol="0" anchor="ctr">
            <a:normAutofit/>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a:lnSpc>
                <a:spcPct val="90000"/>
              </a:lnSpc>
              <a:spcBef>
                <a:spcPts val="1000"/>
              </a:spcBef>
            </a:pPr>
            <a:r>
              <a:rPr lang="es-ES" sz="2200" dirty="0">
                <a:solidFill>
                  <a:srgbClr val="398C94"/>
                </a:solidFill>
                <a:latin typeface="Century Gothic" panose="020B0502020202020204" pitchFamily="34" charset="0"/>
              </a:rPr>
              <a:t>CASO CLÍNICO 3: </a:t>
            </a:r>
          </a:p>
          <a:p>
            <a:pPr defTabSz="914400">
              <a:lnSpc>
                <a:spcPct val="90000"/>
              </a:lnSpc>
              <a:spcBef>
                <a:spcPts val="1000"/>
              </a:spcBef>
            </a:pPr>
            <a:r>
              <a:rPr lang="es-ES" sz="2200" dirty="0">
                <a:solidFill>
                  <a:srgbClr val="398C94"/>
                </a:solidFill>
                <a:latin typeface="Century Gothic" panose="020B0502020202020204" pitchFamily="34" charset="0"/>
              </a:rPr>
              <a:t>PACIENTE CON PSORIASIS MODERADA</a:t>
            </a:r>
          </a:p>
        </p:txBody>
      </p:sp>
      <p:pic>
        <p:nvPicPr>
          <p:cNvPr id="9" name="Picture 8">
            <a:extLst>
              <a:ext uri="{FF2B5EF4-FFF2-40B4-BE49-F238E27FC236}">
                <a16:creationId xmlns:a16="http://schemas.microsoft.com/office/drawing/2014/main" id="{F3BADF63-F1E1-D578-2EB9-066E5F9B907F}"/>
              </a:ext>
            </a:extLst>
          </p:cNvPr>
          <p:cNvPicPr>
            <a:picLocks noChangeAspect="1"/>
          </p:cNvPicPr>
          <p:nvPr/>
        </p:nvPicPr>
        <p:blipFill rotWithShape="1">
          <a:blip r:embed="rId2"/>
          <a:srcRect l="7541" r="6066"/>
          <a:stretch/>
        </p:blipFill>
        <p:spPr>
          <a:xfrm>
            <a:off x="725151" y="2350484"/>
            <a:ext cx="4508205" cy="2946216"/>
          </a:xfrm>
          <a:prstGeom prst="rect">
            <a:avLst/>
          </a:prstGeom>
        </p:spPr>
      </p:pic>
      <p:pic>
        <p:nvPicPr>
          <p:cNvPr id="12" name="Picture 11">
            <a:extLst>
              <a:ext uri="{FF2B5EF4-FFF2-40B4-BE49-F238E27FC236}">
                <a16:creationId xmlns:a16="http://schemas.microsoft.com/office/drawing/2014/main" id="{ECC3AD8E-0289-5E1B-7F1C-6D08EB5CFFFC}"/>
              </a:ext>
            </a:extLst>
          </p:cNvPr>
          <p:cNvPicPr>
            <a:picLocks noChangeAspect="1"/>
          </p:cNvPicPr>
          <p:nvPr/>
        </p:nvPicPr>
        <p:blipFill>
          <a:blip r:embed="rId3"/>
          <a:stretch>
            <a:fillRect/>
          </a:stretch>
        </p:blipFill>
        <p:spPr>
          <a:xfrm>
            <a:off x="5382852" y="2350484"/>
            <a:ext cx="2972060" cy="2946216"/>
          </a:xfrm>
          <a:prstGeom prst="rect">
            <a:avLst/>
          </a:prstGeom>
        </p:spPr>
      </p:pic>
      <p:pic>
        <p:nvPicPr>
          <p:cNvPr id="15" name="Picture 14">
            <a:extLst>
              <a:ext uri="{FF2B5EF4-FFF2-40B4-BE49-F238E27FC236}">
                <a16:creationId xmlns:a16="http://schemas.microsoft.com/office/drawing/2014/main" id="{E51C6CF1-5C70-C0B2-845D-44F5B334F749}"/>
              </a:ext>
            </a:extLst>
          </p:cNvPr>
          <p:cNvPicPr>
            <a:picLocks noChangeAspect="1"/>
          </p:cNvPicPr>
          <p:nvPr/>
        </p:nvPicPr>
        <p:blipFill>
          <a:blip r:embed="rId4"/>
          <a:stretch>
            <a:fillRect/>
          </a:stretch>
        </p:blipFill>
        <p:spPr>
          <a:xfrm>
            <a:off x="8351847" y="2350483"/>
            <a:ext cx="3339474" cy="2946215"/>
          </a:xfrm>
          <a:prstGeom prst="rect">
            <a:avLst/>
          </a:prstGeom>
        </p:spPr>
      </p:pic>
      <p:sp>
        <p:nvSpPr>
          <p:cNvPr id="22" name="CuadroTexto 10">
            <a:extLst>
              <a:ext uri="{FF2B5EF4-FFF2-40B4-BE49-F238E27FC236}">
                <a16:creationId xmlns:a16="http://schemas.microsoft.com/office/drawing/2014/main" id="{B16608D0-B4A2-3EDB-3AEF-FFC287ED057A}"/>
              </a:ext>
            </a:extLst>
          </p:cNvPr>
          <p:cNvSpPr txBox="1"/>
          <p:nvPr/>
        </p:nvSpPr>
        <p:spPr>
          <a:xfrm>
            <a:off x="5382851" y="5733005"/>
            <a:ext cx="6232979" cy="400110"/>
          </a:xfrm>
          <a:prstGeom prst="rect">
            <a:avLst/>
          </a:prstGeom>
          <a:noFill/>
        </p:spPr>
        <p:txBody>
          <a:bodyPr wrap="square">
            <a:spAutoFit/>
          </a:bodyPr>
          <a:lstStyle/>
          <a:p>
            <a:pPr algn="ctr"/>
            <a:r>
              <a:rPr lang="es-ES" sz="1000" dirty="0">
                <a:solidFill>
                  <a:srgbClr val="1D2C4F"/>
                </a:solidFill>
                <a:latin typeface="Century Gothic" panose="020B0502020202020204" pitchFamily="34" charset="0"/>
              </a:rPr>
              <a:t>Lesiones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bien delimitadas, pruriginosas, agrupadas en grandes placas en miembros inferiores.</a:t>
            </a:r>
          </a:p>
        </p:txBody>
      </p:sp>
    </p:spTree>
    <p:extLst>
      <p:ext uri="{BB962C8B-B14F-4D97-AF65-F5344CB8AC3E}">
        <p14:creationId xmlns:p14="http://schemas.microsoft.com/office/powerpoint/2010/main" val="3185576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2E48619-9F8E-6EFC-6F17-955ADCB32563}"/>
              </a:ext>
            </a:extLst>
          </p:cNvPr>
          <p:cNvGrpSpPr/>
          <p:nvPr/>
        </p:nvGrpSpPr>
        <p:grpSpPr>
          <a:xfrm>
            <a:off x="252662" y="4041819"/>
            <a:ext cx="1030567" cy="1022921"/>
            <a:chOff x="-54403" y="1241207"/>
            <a:chExt cx="1030567" cy="1022921"/>
          </a:xfrm>
        </p:grpSpPr>
        <p:sp>
          <p:nvSpPr>
            <p:cNvPr id="3" name="Freeform: Shape 63">
              <a:extLst>
                <a:ext uri="{FF2B5EF4-FFF2-40B4-BE49-F238E27FC236}">
                  <a16:creationId xmlns:a16="http://schemas.microsoft.com/office/drawing/2014/main" id="{792550CF-7D98-1724-6DED-2D6A2DA74806}"/>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63">
              <a:extLst>
                <a:ext uri="{FF2B5EF4-FFF2-40B4-BE49-F238E27FC236}">
                  <a16:creationId xmlns:a16="http://schemas.microsoft.com/office/drawing/2014/main" id="{D2663640-B1E8-BF21-4183-01839B066127}"/>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upo 4">
            <a:extLst>
              <a:ext uri="{FF2B5EF4-FFF2-40B4-BE49-F238E27FC236}">
                <a16:creationId xmlns:a16="http://schemas.microsoft.com/office/drawing/2014/main" id="{B19D142A-288F-87BE-4F0B-40C284FA42CD}"/>
              </a:ext>
            </a:extLst>
          </p:cNvPr>
          <p:cNvGrpSpPr/>
          <p:nvPr/>
        </p:nvGrpSpPr>
        <p:grpSpPr>
          <a:xfrm>
            <a:off x="227611" y="2806429"/>
            <a:ext cx="1030567" cy="1022921"/>
            <a:chOff x="-54403" y="1241207"/>
            <a:chExt cx="1030567" cy="1022921"/>
          </a:xfrm>
        </p:grpSpPr>
        <p:sp>
          <p:nvSpPr>
            <p:cNvPr id="6" name="Freeform: Shape 63">
              <a:extLst>
                <a:ext uri="{FF2B5EF4-FFF2-40B4-BE49-F238E27FC236}">
                  <a16:creationId xmlns:a16="http://schemas.microsoft.com/office/drawing/2014/main" id="{B5F67277-3EDE-3AAF-8CFE-B34CF6389FA3}"/>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63">
              <a:extLst>
                <a:ext uri="{FF2B5EF4-FFF2-40B4-BE49-F238E27FC236}">
                  <a16:creationId xmlns:a16="http://schemas.microsoft.com/office/drawing/2014/main" id="{DA0244D1-F55E-3BB2-48C0-69B7AC134594}"/>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upo 8">
            <a:extLst>
              <a:ext uri="{FF2B5EF4-FFF2-40B4-BE49-F238E27FC236}">
                <a16:creationId xmlns:a16="http://schemas.microsoft.com/office/drawing/2014/main" id="{0E2E8310-4523-BEE8-2269-45BB26ACC70B}"/>
              </a:ext>
            </a:extLst>
          </p:cNvPr>
          <p:cNvGrpSpPr/>
          <p:nvPr/>
        </p:nvGrpSpPr>
        <p:grpSpPr>
          <a:xfrm>
            <a:off x="202560" y="1344510"/>
            <a:ext cx="1030567" cy="1022921"/>
            <a:chOff x="-54403" y="1241207"/>
            <a:chExt cx="1030567" cy="1022921"/>
          </a:xfrm>
        </p:grpSpPr>
        <p:sp>
          <p:nvSpPr>
            <p:cNvPr id="10" name="Freeform: Shape 63">
              <a:extLst>
                <a:ext uri="{FF2B5EF4-FFF2-40B4-BE49-F238E27FC236}">
                  <a16:creationId xmlns:a16="http://schemas.microsoft.com/office/drawing/2014/main" id="{E99FB48C-D955-8AB4-5B52-764D9D8EA5B4}"/>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D06995AB-6AE6-2CBD-43F4-90EE07B295E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upo 11">
            <a:extLst>
              <a:ext uri="{FF2B5EF4-FFF2-40B4-BE49-F238E27FC236}">
                <a16:creationId xmlns:a16="http://schemas.microsoft.com/office/drawing/2014/main" id="{AE817941-8E40-B2AB-1904-455E1F466B2E}"/>
              </a:ext>
            </a:extLst>
          </p:cNvPr>
          <p:cNvGrpSpPr/>
          <p:nvPr/>
        </p:nvGrpSpPr>
        <p:grpSpPr>
          <a:xfrm>
            <a:off x="1387440" y="1451659"/>
            <a:ext cx="11242710" cy="5892116"/>
            <a:chOff x="1624392" y="3429000"/>
            <a:chExt cx="10567608" cy="4997396"/>
          </a:xfrm>
        </p:grpSpPr>
        <p:sp>
          <p:nvSpPr>
            <p:cNvPr id="15" name="Rectangle 306">
              <a:extLst>
                <a:ext uri="{FF2B5EF4-FFF2-40B4-BE49-F238E27FC236}">
                  <a16:creationId xmlns:a16="http://schemas.microsoft.com/office/drawing/2014/main" id="{5DFAF540-D788-DF65-A88D-61383DC8302D}"/>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7" name="Rectangle 306">
              <a:extLst>
                <a:ext uri="{FF2B5EF4-FFF2-40B4-BE49-F238E27FC236}">
                  <a16:creationId xmlns:a16="http://schemas.microsoft.com/office/drawing/2014/main" id="{005A729C-FDB7-0B23-26D7-069D7DD3F130}"/>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pic>
        <p:nvPicPr>
          <p:cNvPr id="20" name="Gráfico 19" descr="Gesto de doble toque contorno">
            <a:extLst>
              <a:ext uri="{FF2B5EF4-FFF2-40B4-BE49-F238E27FC236}">
                <a16:creationId xmlns:a16="http://schemas.microsoft.com/office/drawing/2014/main" id="{643F6D2B-3DF2-4783-A197-C808E331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657" y="3105930"/>
            <a:ext cx="490343" cy="490343"/>
          </a:xfrm>
          <a:prstGeom prst="rect">
            <a:avLst/>
          </a:prstGeom>
        </p:spPr>
      </p:pic>
      <p:sp>
        <p:nvSpPr>
          <p:cNvPr id="13" name="Marcador de contenido 12">
            <a:extLst>
              <a:ext uri="{FF2B5EF4-FFF2-40B4-BE49-F238E27FC236}">
                <a16:creationId xmlns:a16="http://schemas.microsoft.com/office/drawing/2014/main" id="{37E54FD4-6398-45A2-41F7-8E09E94AB77D}"/>
              </a:ext>
            </a:extLst>
          </p:cNvPr>
          <p:cNvSpPr>
            <a:spLocks noGrp="1"/>
          </p:cNvSpPr>
          <p:nvPr>
            <p:ph sz="quarter" idx="11"/>
          </p:nvPr>
        </p:nvSpPr>
        <p:spPr>
          <a:xfrm>
            <a:off x="1678353" y="2205682"/>
            <a:ext cx="9948990" cy="4171444"/>
          </a:xfrm>
        </p:spPr>
        <p:txBody>
          <a:bodyPr/>
          <a:lstStyle/>
          <a:p>
            <a:pPr marL="285750" indent="-285750">
              <a:buFont typeface="Arial" panose="020B0604020202020204" pitchFamily="34" charset="0"/>
              <a:buChar char="•"/>
            </a:pPr>
            <a:r>
              <a:rPr lang="es-ES" sz="1600" dirty="0">
                <a:latin typeface="+mj-lt"/>
                <a:cs typeface="Arial" panose="020B0604020202020204" pitchFamily="34" charset="0"/>
              </a:rPr>
              <a:t>PASI: 11,8, BSA: 16 % y DLQUI: 10</a:t>
            </a:r>
          </a:p>
          <a:p>
            <a:pPr marL="285750" indent="-285750">
              <a:buFont typeface="Arial" panose="020B0604020202020204" pitchFamily="34" charset="0"/>
              <a:buChar char="•"/>
            </a:pPr>
            <a:r>
              <a:rPr lang="es-ES" sz="1600" b="1" dirty="0">
                <a:latin typeface="+mj-lt"/>
                <a:cs typeface="Arial" panose="020B0604020202020204" pitchFamily="34" charset="0"/>
              </a:rPr>
              <a:t>Diagnóstico de psoriasis en placas moderada.</a:t>
            </a:r>
          </a:p>
          <a:p>
            <a:endParaRPr lang="es-ES" sz="1600" b="1" dirty="0">
              <a:solidFill>
                <a:srgbClr val="1D2D4F"/>
              </a:solidFill>
              <a:latin typeface="+mj-lt"/>
              <a:cs typeface="Arial" panose="020B0604020202020204" pitchFamily="34" charset="0"/>
            </a:endParaRPr>
          </a:p>
          <a:p>
            <a:r>
              <a:rPr lang="es-ES" sz="2400" b="1" dirty="0">
                <a:solidFill>
                  <a:srgbClr val="1D2D4F"/>
                </a:solidFill>
              </a:rPr>
              <a:t>Tratamiento</a:t>
            </a:r>
            <a:r>
              <a:rPr lang="es-ES" sz="2400" dirty="0">
                <a:solidFill>
                  <a:srgbClr val="1D2D4F"/>
                </a:solidFill>
              </a:rPr>
              <a:t> </a:t>
            </a:r>
          </a:p>
          <a:p>
            <a:r>
              <a:rPr lang="es-ES" sz="1600" dirty="0">
                <a:latin typeface="+mj-lt"/>
                <a:cs typeface="Arial" panose="020B0604020202020204" pitchFamily="34" charset="0"/>
              </a:rPr>
              <a:t>Se valoró el inicio de tratamiento sistémico/biológico y se citó a la paciente en 8 semanas. Mientras tanto, se instauró tratamiento con </a:t>
            </a:r>
            <a:r>
              <a:rPr lang="es-ES" sz="1600" dirty="0" err="1">
                <a:latin typeface="+mj-lt"/>
                <a:cs typeface="Arial" panose="020B0604020202020204" pitchFamily="34" charset="0"/>
              </a:rPr>
              <a:t>calcipotriol</a:t>
            </a:r>
            <a:r>
              <a:rPr lang="es-ES" sz="1600" dirty="0">
                <a:latin typeface="+mj-lt"/>
                <a:cs typeface="Arial" panose="020B0604020202020204" pitchFamily="34" charset="0"/>
              </a:rPr>
              <a:t> 50 microgramos/g + betametasona 0,5 mg/g crema. </a:t>
            </a:r>
          </a:p>
          <a:p>
            <a:br>
              <a:rPr lang="es-ES" sz="1600" dirty="0">
                <a:latin typeface="Arial" panose="020B0604020202020204" pitchFamily="34" charset="0"/>
                <a:cs typeface="Arial" panose="020B0604020202020204" pitchFamily="34" charset="0"/>
              </a:rPr>
            </a:br>
            <a:r>
              <a:rPr lang="es-ES" sz="2400" b="1" dirty="0">
                <a:solidFill>
                  <a:srgbClr val="1D2D4F"/>
                </a:solidFill>
              </a:rPr>
              <a:t>Evolución</a:t>
            </a:r>
            <a:r>
              <a:rPr lang="es-ES" b="1" dirty="0"/>
              <a:t> </a:t>
            </a: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latin typeface="+mj-lt"/>
                <a:cs typeface="Arial" panose="020B0604020202020204" pitchFamily="34" charset="0"/>
              </a:rPr>
              <a:t>Tras 8 semanas de tratamiento, la paciente experimentó una mejoría prácticamente completa. Las lesiones en espalda, codos y miembros inferiores habían desaparecido.</a:t>
            </a:r>
          </a:p>
          <a:p>
            <a:pPr marL="285750" indent="-285750">
              <a:buFont typeface="Arial" panose="020B0604020202020204" pitchFamily="34" charset="0"/>
              <a:buChar char="•"/>
            </a:pPr>
            <a:r>
              <a:rPr lang="es-ES" sz="1600" dirty="0">
                <a:latin typeface="+mj-lt"/>
                <a:cs typeface="Arial" panose="020B0604020202020204" pitchFamily="34" charset="0"/>
              </a:rPr>
              <a:t>La paciente destacó </a:t>
            </a:r>
            <a:r>
              <a:rPr lang="es-ES" sz="1600" b="1" dirty="0">
                <a:latin typeface="+mj-lt"/>
                <a:cs typeface="Arial" panose="020B0604020202020204" pitchFamily="34" charset="0"/>
              </a:rPr>
              <a:t>la rapidez de acción y la comodidad del tratamiento</a:t>
            </a:r>
            <a:r>
              <a:rPr lang="es-ES" sz="1600" dirty="0">
                <a:latin typeface="+mj-lt"/>
                <a:cs typeface="Arial" panose="020B0604020202020204" pitchFamily="34" charset="0"/>
              </a:rPr>
              <a:t>, haciendo hincapié el </a:t>
            </a:r>
            <a:r>
              <a:rPr lang="es-ES" sz="1600" b="1" dirty="0">
                <a:latin typeface="+mj-lt"/>
                <a:cs typeface="Arial" panose="020B0604020202020204" pitchFamily="34" charset="0"/>
              </a:rPr>
              <a:t>no sentir la sensación grasa al aplicarla que había notado al utilizar otros tratamientos tópicos y la rápida absorción de la crema</a:t>
            </a:r>
            <a:r>
              <a:rPr lang="es-ES" sz="1600" dirty="0">
                <a:latin typeface="+mj-lt"/>
                <a:cs typeface="Arial" panose="020B0604020202020204" pitchFamily="34" charset="0"/>
              </a:rPr>
              <a:t>. </a:t>
            </a:r>
          </a:p>
          <a:p>
            <a:pPr marL="285750" indent="-285750">
              <a:buFont typeface="Arial" panose="020B0604020202020204" pitchFamily="34" charset="0"/>
              <a:buChar char="•"/>
            </a:pPr>
            <a:r>
              <a:rPr lang="es-ES" sz="1600" dirty="0">
                <a:latin typeface="+mj-lt"/>
                <a:cs typeface="Arial" panose="020B0604020202020204" pitchFamily="34" charset="0"/>
              </a:rPr>
              <a:t>Los datos PASI y BSA fueron de 1,2 y 1 respectivamente y el DLQI 2. </a:t>
            </a:r>
          </a:p>
        </p:txBody>
      </p:sp>
      <p:sp>
        <p:nvSpPr>
          <p:cNvPr id="14" name="Marcador de contenido 13">
            <a:extLst>
              <a:ext uri="{FF2B5EF4-FFF2-40B4-BE49-F238E27FC236}">
                <a16:creationId xmlns:a16="http://schemas.microsoft.com/office/drawing/2014/main" id="{C4C4EEB5-CD5C-CB60-B8BB-6BD5C48BA080}"/>
              </a:ext>
            </a:extLst>
          </p:cNvPr>
          <p:cNvSpPr>
            <a:spLocks noGrp="1"/>
          </p:cNvSpPr>
          <p:nvPr>
            <p:ph sz="quarter" idx="13"/>
          </p:nvPr>
        </p:nvSpPr>
        <p:spPr>
          <a:xfrm>
            <a:off x="1659948" y="1735200"/>
            <a:ext cx="11101724" cy="423333"/>
          </a:xfrm>
        </p:spPr>
        <p:txBody>
          <a:bodyPr/>
          <a:lstStyle/>
          <a:p>
            <a:r>
              <a:rPr lang="es-ES" sz="2400" b="1" dirty="0">
                <a:solidFill>
                  <a:srgbClr val="1D2D4F"/>
                </a:solidFill>
              </a:rPr>
              <a:t>Diagnóstico</a:t>
            </a:r>
            <a:endParaRPr lang="es-ES" b="1" dirty="0"/>
          </a:p>
        </p:txBody>
      </p:sp>
      <p:sp>
        <p:nvSpPr>
          <p:cNvPr id="16" name="Marcador de contenido 15">
            <a:extLst>
              <a:ext uri="{FF2B5EF4-FFF2-40B4-BE49-F238E27FC236}">
                <a16:creationId xmlns:a16="http://schemas.microsoft.com/office/drawing/2014/main" id="{E82EAD2E-09ED-383E-DAC2-B549B70BA36E}"/>
              </a:ext>
            </a:extLst>
          </p:cNvPr>
          <p:cNvSpPr>
            <a:spLocks noGrp="1"/>
          </p:cNvSpPr>
          <p:nvPr>
            <p:ph sz="quarter" idx="24"/>
          </p:nvPr>
        </p:nvSpPr>
        <p:spPr>
          <a:xfrm>
            <a:off x="1659948" y="6057803"/>
            <a:ext cx="9983588" cy="536679"/>
          </a:xfrm>
        </p:spPr>
        <p:txBody>
          <a:bodyPr>
            <a:normAutofit/>
          </a:bodyPr>
          <a:lstStyle/>
          <a:p>
            <a:r>
              <a:rPr lang="it-IT" sz="800" b="1" noProof="1"/>
              <a:t>BSA: </a:t>
            </a:r>
            <a:r>
              <a:rPr lang="es-ES" sz="800" noProof="1"/>
              <a:t>á</a:t>
            </a:r>
            <a:r>
              <a:rPr lang="es-ES" sz="800" dirty="0"/>
              <a:t>rea de superficie corporal, </a:t>
            </a:r>
            <a:r>
              <a:rPr lang="es-ES" sz="800" b="1" dirty="0"/>
              <a:t>PASI: </a:t>
            </a:r>
            <a:r>
              <a:rPr lang="es-ES" sz="800" dirty="0"/>
              <a:t>índice de área y severidad de psoriasis, </a:t>
            </a:r>
            <a:r>
              <a:rPr lang="es-ES" sz="800" b="1" dirty="0"/>
              <a:t>PGA: </a:t>
            </a:r>
            <a:r>
              <a:rPr lang="es-ES" sz="800" dirty="0"/>
              <a:t>evaluación global del médico, </a:t>
            </a:r>
            <a:r>
              <a:rPr lang="it-IT" sz="800" b="1" noProof="1"/>
              <a:t>CAL: </a:t>
            </a:r>
            <a:r>
              <a:rPr lang="it-IT" sz="800" noProof="1"/>
              <a:t>calcipotriol, </a:t>
            </a:r>
            <a:r>
              <a:rPr lang="it-IT" sz="800" b="1" noProof="1"/>
              <a:t>BDP: </a:t>
            </a:r>
            <a:r>
              <a:rPr lang="it-IT" sz="800" noProof="1"/>
              <a:t>dipropionato de betametasona.</a:t>
            </a:r>
          </a:p>
        </p:txBody>
      </p:sp>
      <p:pic>
        <p:nvPicPr>
          <p:cNvPr id="21" name="Gráfico 20" descr="Marca de insignia1 contorno">
            <a:extLst>
              <a:ext uri="{FF2B5EF4-FFF2-40B4-BE49-F238E27FC236}">
                <a16:creationId xmlns:a16="http://schemas.microsoft.com/office/drawing/2014/main" id="{9BFAE811-BEF4-8EDD-161A-C6C30511B4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506" y="1588138"/>
            <a:ext cx="526149" cy="526149"/>
          </a:xfrm>
          <a:prstGeom prst="rect">
            <a:avLst/>
          </a:prstGeom>
        </p:spPr>
      </p:pic>
      <p:pic>
        <p:nvPicPr>
          <p:cNvPr id="23" name="Gráfico 22" descr="Calendario contorno">
            <a:extLst>
              <a:ext uri="{FF2B5EF4-FFF2-40B4-BE49-F238E27FC236}">
                <a16:creationId xmlns:a16="http://schemas.microsoft.com/office/drawing/2014/main" id="{4AEAE4BB-EBFE-9478-7243-8A3CA3E4BE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195" y="4295915"/>
            <a:ext cx="524691" cy="524691"/>
          </a:xfrm>
          <a:prstGeom prst="rect">
            <a:avLst/>
          </a:prstGeom>
        </p:spPr>
      </p:pic>
      <p:sp>
        <p:nvSpPr>
          <p:cNvPr id="22" name="Marcador de contenido 8">
            <a:extLst>
              <a:ext uri="{FF2B5EF4-FFF2-40B4-BE49-F238E27FC236}">
                <a16:creationId xmlns:a16="http://schemas.microsoft.com/office/drawing/2014/main" id="{A7BEA9DA-70B0-EFFC-F058-04444605577F}"/>
              </a:ext>
            </a:extLst>
          </p:cNvPr>
          <p:cNvSpPr>
            <a:spLocks noGrp="1"/>
          </p:cNvSpPr>
          <p:nvPr>
            <p:ph sz="quarter" idx="18"/>
          </p:nvPr>
        </p:nvSpPr>
        <p:spPr>
          <a:xfrm>
            <a:off x="2966687" y="84082"/>
            <a:ext cx="6502400" cy="910597"/>
          </a:xfrm>
        </p:spPr>
        <p:txBody>
          <a:bodyPr vert="horz" lIns="0" tIns="45720" rIns="91440" bIns="45720" rtlCol="0" anchor="ctr">
            <a:normAutofit/>
          </a:bodyPr>
          <a:lstStyle/>
          <a:p>
            <a:pPr defTabSz="914400">
              <a:lnSpc>
                <a:spcPct val="90000"/>
              </a:lnSpc>
              <a:spcBef>
                <a:spcPts val="1000"/>
              </a:spcBef>
            </a:pPr>
            <a:r>
              <a:rPr lang="es-ES" sz="2200" dirty="0">
                <a:solidFill>
                  <a:srgbClr val="398C94"/>
                </a:solidFill>
                <a:latin typeface="Century Gothic" panose="020B0502020202020204" pitchFamily="34" charset="0"/>
              </a:rPr>
              <a:t>CASO CLÍNICO 3: </a:t>
            </a:r>
          </a:p>
          <a:p>
            <a:pPr defTabSz="914400">
              <a:lnSpc>
                <a:spcPct val="90000"/>
              </a:lnSpc>
              <a:spcBef>
                <a:spcPts val="1000"/>
              </a:spcBef>
            </a:pPr>
            <a:r>
              <a:rPr lang="es-ES" sz="2200" dirty="0">
                <a:solidFill>
                  <a:srgbClr val="398C94"/>
                </a:solidFill>
                <a:latin typeface="Century Gothic" panose="020B0502020202020204" pitchFamily="34" charset="0"/>
              </a:rPr>
              <a:t>PACIENTE CON PSORIASIS MODERADA</a:t>
            </a:r>
          </a:p>
        </p:txBody>
      </p:sp>
    </p:spTree>
    <p:extLst>
      <p:ext uri="{BB962C8B-B14F-4D97-AF65-F5344CB8AC3E}">
        <p14:creationId xmlns:p14="http://schemas.microsoft.com/office/powerpoint/2010/main" val="4056054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27F98390-D110-0F11-0A9F-37742D89DDB4}"/>
              </a:ext>
            </a:extLst>
          </p:cNvPr>
          <p:cNvGrpSpPr/>
          <p:nvPr/>
        </p:nvGrpSpPr>
        <p:grpSpPr>
          <a:xfrm>
            <a:off x="235296" y="1335383"/>
            <a:ext cx="5750976" cy="6119573"/>
            <a:chOff x="1624392" y="3429000"/>
            <a:chExt cx="10567608" cy="4997396"/>
          </a:xfrm>
        </p:grpSpPr>
        <p:sp>
          <p:nvSpPr>
            <p:cNvPr id="12" name="Rectangle 306">
              <a:extLst>
                <a:ext uri="{FF2B5EF4-FFF2-40B4-BE49-F238E27FC236}">
                  <a16:creationId xmlns:a16="http://schemas.microsoft.com/office/drawing/2014/main" id="{C8D1E388-0100-D037-423D-6F7E1123ABA2}"/>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3" name="Rectangle 306">
              <a:extLst>
                <a:ext uri="{FF2B5EF4-FFF2-40B4-BE49-F238E27FC236}">
                  <a16:creationId xmlns:a16="http://schemas.microsoft.com/office/drawing/2014/main" id="{BBF18FA1-C775-44D8-8C34-6B0D8B5DF291}"/>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14" name="Grupo 13">
            <a:extLst>
              <a:ext uri="{FF2B5EF4-FFF2-40B4-BE49-F238E27FC236}">
                <a16:creationId xmlns:a16="http://schemas.microsoft.com/office/drawing/2014/main" id="{44F5D3E1-9A2B-FA5A-22BD-E92D93562332}"/>
              </a:ext>
            </a:extLst>
          </p:cNvPr>
          <p:cNvGrpSpPr/>
          <p:nvPr/>
        </p:nvGrpSpPr>
        <p:grpSpPr>
          <a:xfrm>
            <a:off x="6189697" y="1335383"/>
            <a:ext cx="5750976" cy="6119573"/>
            <a:chOff x="1624392" y="3429000"/>
            <a:chExt cx="10567608" cy="4997396"/>
          </a:xfrm>
        </p:grpSpPr>
        <p:sp>
          <p:nvSpPr>
            <p:cNvPr id="15" name="Rectangle 306">
              <a:extLst>
                <a:ext uri="{FF2B5EF4-FFF2-40B4-BE49-F238E27FC236}">
                  <a16:creationId xmlns:a16="http://schemas.microsoft.com/office/drawing/2014/main" id="{B964B92E-594A-888A-D98D-C4D4627C1627}"/>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6" name="Rectangle 306">
              <a:extLst>
                <a:ext uri="{FF2B5EF4-FFF2-40B4-BE49-F238E27FC236}">
                  <a16:creationId xmlns:a16="http://schemas.microsoft.com/office/drawing/2014/main" id="{30F70FCE-17B2-5362-0799-88C1E15CC51A}"/>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18" name="CuadroTexto 17">
            <a:extLst>
              <a:ext uri="{FF2B5EF4-FFF2-40B4-BE49-F238E27FC236}">
                <a16:creationId xmlns:a16="http://schemas.microsoft.com/office/drawing/2014/main" id="{2EEDCC9C-7245-415B-BB8E-286E3142D2F8}"/>
              </a:ext>
            </a:extLst>
          </p:cNvPr>
          <p:cNvSpPr txBox="1"/>
          <p:nvPr/>
        </p:nvSpPr>
        <p:spPr>
          <a:xfrm>
            <a:off x="6322791" y="1640292"/>
            <a:ext cx="5450147" cy="584775"/>
          </a:xfrm>
          <a:prstGeom prst="rect">
            <a:avLst/>
          </a:prstGeom>
          <a:noFill/>
        </p:spPr>
        <p:txBody>
          <a:bodyPr wrap="square">
            <a:spAutoFit/>
          </a:bodyPr>
          <a:lstStyle/>
          <a:p>
            <a:pPr algn="ctr"/>
            <a:r>
              <a:rPr lang="es-ES" sz="1600" b="1" dirty="0">
                <a:solidFill>
                  <a:srgbClr val="1D2C4F"/>
                </a:solidFill>
                <a:latin typeface="Century Gothic" panose="020B0502020202020204" pitchFamily="34" charset="0"/>
              </a:rPr>
              <a:t>Tras 8 semanas </a:t>
            </a:r>
            <a:r>
              <a:rPr lang="es-ES" sz="1600" dirty="0">
                <a:solidFill>
                  <a:srgbClr val="1D2C4F"/>
                </a:solidFill>
                <a:latin typeface="Century Gothic" panose="020B0502020202020204" pitchFamily="34" charset="0"/>
              </a:rPr>
              <a:t>de tratamiento se consiguió aclaramiento total de las lesiones</a:t>
            </a:r>
          </a:p>
        </p:txBody>
      </p:sp>
      <p:sp>
        <p:nvSpPr>
          <p:cNvPr id="19" name="Marcador de contenido 8">
            <a:extLst>
              <a:ext uri="{FF2B5EF4-FFF2-40B4-BE49-F238E27FC236}">
                <a16:creationId xmlns:a16="http://schemas.microsoft.com/office/drawing/2014/main" id="{3C244E87-C8F2-2E93-0C0D-AD5E1DFF39F3}"/>
              </a:ext>
            </a:extLst>
          </p:cNvPr>
          <p:cNvSpPr txBox="1">
            <a:spLocks/>
          </p:cNvSpPr>
          <p:nvPr/>
        </p:nvSpPr>
        <p:spPr>
          <a:xfrm>
            <a:off x="2966687" y="84082"/>
            <a:ext cx="6502400" cy="910597"/>
          </a:xfrm>
          <a:prstGeom prst="rect">
            <a:avLst/>
          </a:prstGeom>
        </p:spPr>
        <p:txBody>
          <a:bodyPr vert="horz" lIns="0" tIns="45720" rIns="91440" bIns="45720" rtlCol="0" anchor="ctr">
            <a:normAutofit/>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a:lnSpc>
                <a:spcPct val="90000"/>
              </a:lnSpc>
              <a:spcBef>
                <a:spcPts val="1000"/>
              </a:spcBef>
            </a:pPr>
            <a:r>
              <a:rPr lang="es-ES" sz="2200" dirty="0">
                <a:solidFill>
                  <a:srgbClr val="398C94"/>
                </a:solidFill>
                <a:latin typeface="Century Gothic" panose="020B0502020202020204" pitchFamily="34" charset="0"/>
              </a:rPr>
              <a:t>CASO CLÍNICO 3: </a:t>
            </a:r>
          </a:p>
          <a:p>
            <a:pPr defTabSz="914400">
              <a:lnSpc>
                <a:spcPct val="90000"/>
              </a:lnSpc>
              <a:spcBef>
                <a:spcPts val="1000"/>
              </a:spcBef>
            </a:pPr>
            <a:r>
              <a:rPr lang="es-ES" sz="2200" dirty="0">
                <a:solidFill>
                  <a:srgbClr val="398C94"/>
                </a:solidFill>
                <a:latin typeface="Century Gothic" panose="020B0502020202020204" pitchFamily="34" charset="0"/>
              </a:rPr>
              <a:t>PACIENTE CON PSORIASIS MODERADA</a:t>
            </a:r>
          </a:p>
        </p:txBody>
      </p:sp>
      <p:sp>
        <p:nvSpPr>
          <p:cNvPr id="5" name="CuadroTexto 6">
            <a:extLst>
              <a:ext uri="{FF2B5EF4-FFF2-40B4-BE49-F238E27FC236}">
                <a16:creationId xmlns:a16="http://schemas.microsoft.com/office/drawing/2014/main" id="{1B063DE2-9DBB-BA42-E7FE-6382242A0D99}"/>
              </a:ext>
            </a:extLst>
          </p:cNvPr>
          <p:cNvSpPr txBox="1"/>
          <p:nvPr/>
        </p:nvSpPr>
        <p:spPr>
          <a:xfrm>
            <a:off x="563098" y="1616724"/>
            <a:ext cx="5070897" cy="338554"/>
          </a:xfrm>
          <a:prstGeom prst="rect">
            <a:avLst/>
          </a:prstGeom>
          <a:noFill/>
        </p:spPr>
        <p:txBody>
          <a:bodyPr wrap="square">
            <a:spAutoFit/>
          </a:bodyPr>
          <a:lstStyle/>
          <a:p>
            <a:pPr algn="ctr"/>
            <a:r>
              <a:rPr lang="es-ES" sz="1600" b="1" dirty="0">
                <a:solidFill>
                  <a:srgbClr val="002855"/>
                </a:solidFill>
                <a:effectLst/>
                <a:latin typeface="+mj-lt"/>
              </a:rPr>
              <a:t>Antes</a:t>
            </a:r>
            <a:r>
              <a:rPr lang="es-ES" sz="1600" dirty="0">
                <a:solidFill>
                  <a:srgbClr val="002855"/>
                </a:solidFill>
                <a:effectLst/>
                <a:latin typeface="+mj-lt"/>
              </a:rPr>
              <a:t> de la aplicación de CAL/BDP crema</a:t>
            </a:r>
          </a:p>
        </p:txBody>
      </p:sp>
      <p:pic>
        <p:nvPicPr>
          <p:cNvPr id="3" name="Picture 2">
            <a:extLst>
              <a:ext uri="{FF2B5EF4-FFF2-40B4-BE49-F238E27FC236}">
                <a16:creationId xmlns:a16="http://schemas.microsoft.com/office/drawing/2014/main" id="{FCDD1283-6826-4DB5-31DE-7648059139F8}"/>
              </a:ext>
            </a:extLst>
          </p:cNvPr>
          <p:cNvPicPr>
            <a:picLocks noChangeAspect="1"/>
          </p:cNvPicPr>
          <p:nvPr/>
        </p:nvPicPr>
        <p:blipFill rotWithShape="1">
          <a:blip r:embed="rId2"/>
          <a:srcRect l="7541" r="6066"/>
          <a:stretch/>
        </p:blipFill>
        <p:spPr>
          <a:xfrm>
            <a:off x="1121724" y="2014558"/>
            <a:ext cx="3689925" cy="2411451"/>
          </a:xfrm>
          <a:prstGeom prst="rect">
            <a:avLst/>
          </a:prstGeom>
        </p:spPr>
      </p:pic>
      <p:pic>
        <p:nvPicPr>
          <p:cNvPr id="9" name="Picture 8">
            <a:extLst>
              <a:ext uri="{FF2B5EF4-FFF2-40B4-BE49-F238E27FC236}">
                <a16:creationId xmlns:a16="http://schemas.microsoft.com/office/drawing/2014/main" id="{8BC38630-958D-7DDB-0A6F-CA56B1B7013A}"/>
              </a:ext>
            </a:extLst>
          </p:cNvPr>
          <p:cNvPicPr>
            <a:picLocks noChangeAspect="1"/>
          </p:cNvPicPr>
          <p:nvPr/>
        </p:nvPicPr>
        <p:blipFill>
          <a:blip r:embed="rId3"/>
          <a:stretch>
            <a:fillRect/>
          </a:stretch>
        </p:blipFill>
        <p:spPr>
          <a:xfrm>
            <a:off x="718492" y="4604911"/>
            <a:ext cx="2051135" cy="2033299"/>
          </a:xfrm>
          <a:prstGeom prst="rect">
            <a:avLst/>
          </a:prstGeom>
        </p:spPr>
      </p:pic>
      <p:pic>
        <p:nvPicPr>
          <p:cNvPr id="11" name="Picture 10">
            <a:extLst>
              <a:ext uri="{FF2B5EF4-FFF2-40B4-BE49-F238E27FC236}">
                <a16:creationId xmlns:a16="http://schemas.microsoft.com/office/drawing/2014/main" id="{2AC130CC-7315-81D0-9500-B287C2FA11D6}"/>
              </a:ext>
            </a:extLst>
          </p:cNvPr>
          <p:cNvPicPr>
            <a:picLocks noChangeAspect="1"/>
          </p:cNvPicPr>
          <p:nvPr/>
        </p:nvPicPr>
        <p:blipFill>
          <a:blip r:embed="rId4"/>
          <a:stretch>
            <a:fillRect/>
          </a:stretch>
        </p:blipFill>
        <p:spPr>
          <a:xfrm>
            <a:off x="2997525" y="4604911"/>
            <a:ext cx="2255936" cy="1990275"/>
          </a:xfrm>
          <a:prstGeom prst="rect">
            <a:avLst/>
          </a:prstGeom>
        </p:spPr>
      </p:pic>
      <p:pic>
        <p:nvPicPr>
          <p:cNvPr id="20" name="Picture 19">
            <a:extLst>
              <a:ext uri="{FF2B5EF4-FFF2-40B4-BE49-F238E27FC236}">
                <a16:creationId xmlns:a16="http://schemas.microsoft.com/office/drawing/2014/main" id="{687C1B30-5CCB-0CEF-3274-A1C25CDB3B04}"/>
              </a:ext>
            </a:extLst>
          </p:cNvPr>
          <p:cNvPicPr>
            <a:picLocks noChangeAspect="1"/>
          </p:cNvPicPr>
          <p:nvPr/>
        </p:nvPicPr>
        <p:blipFill>
          <a:blip r:embed="rId5"/>
          <a:stretch>
            <a:fillRect/>
          </a:stretch>
        </p:blipFill>
        <p:spPr>
          <a:xfrm>
            <a:off x="6322791" y="2444664"/>
            <a:ext cx="5195381" cy="1793517"/>
          </a:xfrm>
          <a:prstGeom prst="rect">
            <a:avLst/>
          </a:prstGeom>
        </p:spPr>
      </p:pic>
      <p:pic>
        <p:nvPicPr>
          <p:cNvPr id="22" name="Picture 21">
            <a:extLst>
              <a:ext uri="{FF2B5EF4-FFF2-40B4-BE49-F238E27FC236}">
                <a16:creationId xmlns:a16="http://schemas.microsoft.com/office/drawing/2014/main" id="{B32B8384-0434-33D7-8934-BBC66F531DBE}"/>
              </a:ext>
            </a:extLst>
          </p:cNvPr>
          <p:cNvPicPr>
            <a:picLocks noChangeAspect="1"/>
          </p:cNvPicPr>
          <p:nvPr/>
        </p:nvPicPr>
        <p:blipFill>
          <a:blip r:embed="rId6"/>
          <a:stretch>
            <a:fillRect/>
          </a:stretch>
        </p:blipFill>
        <p:spPr>
          <a:xfrm>
            <a:off x="6739587" y="4323493"/>
            <a:ext cx="4675668" cy="2366403"/>
          </a:xfrm>
          <a:prstGeom prst="rect">
            <a:avLst/>
          </a:prstGeom>
        </p:spPr>
      </p:pic>
    </p:spTree>
    <p:extLst>
      <p:ext uri="{BB962C8B-B14F-4D97-AF65-F5344CB8AC3E}">
        <p14:creationId xmlns:p14="http://schemas.microsoft.com/office/powerpoint/2010/main" val="4207892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BF8F5B-0E51-A849-FB68-5B9E64E852E5}"/>
              </a:ext>
            </a:extLst>
          </p:cNvPr>
          <p:cNvGrpSpPr/>
          <p:nvPr/>
        </p:nvGrpSpPr>
        <p:grpSpPr>
          <a:xfrm>
            <a:off x="1387440" y="1451659"/>
            <a:ext cx="13407552" cy="6119573"/>
            <a:chOff x="1624392" y="3429000"/>
            <a:chExt cx="10567608" cy="4997396"/>
          </a:xfrm>
        </p:grpSpPr>
        <p:sp>
          <p:nvSpPr>
            <p:cNvPr id="3" name="Rectangle 306">
              <a:extLst>
                <a:ext uri="{FF2B5EF4-FFF2-40B4-BE49-F238E27FC236}">
                  <a16:creationId xmlns:a16="http://schemas.microsoft.com/office/drawing/2014/main" id="{4031D569-C1E4-C467-AAA9-4497EF24C1FD}"/>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4" name="Rectangle 306">
              <a:extLst>
                <a:ext uri="{FF2B5EF4-FFF2-40B4-BE49-F238E27FC236}">
                  <a16:creationId xmlns:a16="http://schemas.microsoft.com/office/drawing/2014/main" id="{F738F9B6-7532-C2CA-E97A-879E11C5726A}"/>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5" name="Grupo 4">
            <a:extLst>
              <a:ext uri="{FF2B5EF4-FFF2-40B4-BE49-F238E27FC236}">
                <a16:creationId xmlns:a16="http://schemas.microsoft.com/office/drawing/2014/main" id="{F2734DA0-1A67-EF75-ACD0-4E8F23C50791}"/>
              </a:ext>
            </a:extLst>
          </p:cNvPr>
          <p:cNvGrpSpPr/>
          <p:nvPr/>
        </p:nvGrpSpPr>
        <p:grpSpPr>
          <a:xfrm>
            <a:off x="202560" y="1344510"/>
            <a:ext cx="1030567" cy="1022921"/>
            <a:chOff x="-54403" y="1241207"/>
            <a:chExt cx="1030567" cy="1022921"/>
          </a:xfrm>
        </p:grpSpPr>
        <p:sp>
          <p:nvSpPr>
            <p:cNvPr id="6" name="Freeform: Shape 63">
              <a:extLst>
                <a:ext uri="{FF2B5EF4-FFF2-40B4-BE49-F238E27FC236}">
                  <a16:creationId xmlns:a16="http://schemas.microsoft.com/office/drawing/2014/main" id="{7CE48D27-AEFA-5AD1-1E1E-116C7EB9D0EA}"/>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B8F42346-0F86-6FB2-0F50-8FEE2A62D2EF}"/>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áfico 11" descr="Portapapeles contorno">
            <a:extLst>
              <a:ext uri="{FF2B5EF4-FFF2-40B4-BE49-F238E27FC236}">
                <a16:creationId xmlns:a16="http://schemas.microsoft.com/office/drawing/2014/main" id="{60546BA2-8D45-354B-8078-4D50C4D145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4452" y="1583641"/>
            <a:ext cx="536679" cy="536679"/>
          </a:xfrm>
          <a:prstGeom prst="rect">
            <a:avLst/>
          </a:prstGeom>
        </p:spPr>
      </p:pic>
      <p:sp>
        <p:nvSpPr>
          <p:cNvPr id="7" name="Marcador de contenido 6">
            <a:extLst>
              <a:ext uri="{FF2B5EF4-FFF2-40B4-BE49-F238E27FC236}">
                <a16:creationId xmlns:a16="http://schemas.microsoft.com/office/drawing/2014/main" id="{C2C6A6C0-9F5B-8596-0A4A-7904A70265EA}"/>
              </a:ext>
            </a:extLst>
          </p:cNvPr>
          <p:cNvSpPr>
            <a:spLocks noGrp="1"/>
          </p:cNvSpPr>
          <p:nvPr>
            <p:ph sz="quarter" idx="11"/>
          </p:nvPr>
        </p:nvSpPr>
        <p:spPr>
          <a:xfrm>
            <a:off x="1735323" y="2367431"/>
            <a:ext cx="10112630" cy="3838876"/>
          </a:xfrm>
        </p:spPr>
        <p:txBody>
          <a:bodyPr/>
          <a:lstStyle/>
          <a:p>
            <a:pPr marL="285750" indent="-285750" defTabSz="609585">
              <a:spcBef>
                <a:spcPts val="600"/>
              </a:spcBef>
              <a:buFont typeface="Arial" panose="020B0604020202020204" pitchFamily="34" charset="0"/>
              <a:buChar char="•"/>
            </a:pPr>
            <a:r>
              <a:rPr lang="es-ES" sz="1400" dirty="0">
                <a:latin typeface="Century Gothic" panose="020B0502020202020204" pitchFamily="34" charset="0"/>
                <a:cs typeface="Arial" panose="020B0604020202020204" pitchFamily="34" charset="0"/>
              </a:rPr>
              <a:t>L</a:t>
            </a:r>
            <a:r>
              <a:rPr lang="es-ES" sz="1400" dirty="0">
                <a:solidFill>
                  <a:srgbClr val="22374A"/>
                </a:solidFill>
                <a:latin typeface="Century Gothic" panose="020B0502020202020204" pitchFamily="34" charset="0"/>
                <a:cs typeface="Arial" panose="020B0604020202020204" pitchFamily="34" charset="0"/>
              </a:rPr>
              <a:t>a psoriasis determina una disminución importante de la calidad de vida de los pacientes, con repercusiones también en el ámbito físico, emocional, sexual y laboral.</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Actualmente, uno de los </a:t>
            </a:r>
            <a:r>
              <a:rPr lang="es-ES" sz="1400" b="1" dirty="0">
                <a:solidFill>
                  <a:srgbClr val="22374A"/>
                </a:solidFill>
                <a:latin typeface="Century Gothic" panose="020B0502020202020204" pitchFamily="34" charset="0"/>
                <a:cs typeface="Arial" panose="020B0604020202020204" pitchFamily="34" charset="0"/>
              </a:rPr>
              <a:t>objetivos principales es mejorar el cumplimiento terapéutico </a:t>
            </a:r>
            <a:r>
              <a:rPr lang="es-ES" sz="1400" dirty="0">
                <a:solidFill>
                  <a:srgbClr val="22374A"/>
                </a:solidFill>
                <a:latin typeface="Century Gothic" panose="020B0502020202020204" pitchFamily="34" charset="0"/>
                <a:cs typeface="Arial" panose="020B0604020202020204" pitchFamily="34" charset="0"/>
              </a:rPr>
              <a:t>de personas con psoriasis ya que presentan escasa adherencia al tratamiento. Para ello hemos de </a:t>
            </a:r>
            <a:r>
              <a:rPr lang="es-ES" sz="1400" b="1" dirty="0">
                <a:solidFill>
                  <a:srgbClr val="22374A"/>
                </a:solidFill>
                <a:latin typeface="Century Gothic" panose="020B0502020202020204" pitchFamily="34" charset="0"/>
                <a:cs typeface="Arial" panose="020B0604020202020204" pitchFamily="34" charset="0"/>
              </a:rPr>
              <a:t>crear una relación médico-paciente estrecha, tomar una decisión compartida, elegir el vehículo adecuado y buscar un principio activo que proporcione una mejoría rápida y adecuada</a:t>
            </a:r>
            <a:r>
              <a:rPr lang="es-ES" sz="1400" dirty="0">
                <a:solidFill>
                  <a:srgbClr val="22374A"/>
                </a:solidFill>
                <a:latin typeface="Century Gothic" panose="020B0502020202020204" pitchFamily="34" charset="0"/>
                <a:cs typeface="Arial" panose="020B0604020202020204" pitchFamily="34" charset="0"/>
              </a:rPr>
              <a:t>.</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Como novedad, </a:t>
            </a:r>
            <a:r>
              <a:rPr lang="es-ES" sz="1400" b="1" dirty="0">
                <a:solidFill>
                  <a:srgbClr val="22374A"/>
                </a:solidFill>
                <a:latin typeface="Century Gothic" panose="020B0502020202020204" pitchFamily="34" charset="0"/>
                <a:cs typeface="Arial" panose="020B0604020202020204" pitchFamily="34" charset="0"/>
              </a:rPr>
              <a:t>CAP/BDP crema, incorpora la tecnología PAD </a:t>
            </a:r>
            <a:r>
              <a:rPr lang="es-ES" sz="1400" dirty="0">
                <a:solidFill>
                  <a:srgbClr val="22374A"/>
                </a:solidFill>
                <a:latin typeface="Century Gothic" panose="020B0502020202020204" pitchFamily="34" charset="0"/>
                <a:cs typeface="Arial" panose="020B0604020202020204" pitchFamily="34" charset="0"/>
              </a:rPr>
              <a:t>que permite obtener una formulación acuosa estable </a:t>
            </a:r>
            <a:r>
              <a:rPr lang="es-ES" sz="1400" dirty="0">
                <a:latin typeface="Century Gothic" panose="020B0502020202020204" pitchFamily="34" charset="0"/>
                <a:cs typeface="Arial" panose="020B0604020202020204" pitchFamily="34" charset="0"/>
              </a:rPr>
              <a:t>(</a:t>
            </a:r>
            <a:r>
              <a:rPr lang="es-ES" sz="1400" dirty="0">
                <a:solidFill>
                  <a:srgbClr val="22374A"/>
                </a:solidFill>
                <a:latin typeface="Century Gothic" panose="020B0502020202020204" pitchFamily="34" charset="0"/>
                <a:cs typeface="Arial" panose="020B0604020202020204" pitchFamily="34" charset="0"/>
              </a:rPr>
              <a:t>en lugar de una formulación grasa, como se ha utilizado habitualmente). Dicha tecnología permite una rápida absorción y optimiza la administración del producto, </a:t>
            </a:r>
            <a:r>
              <a:rPr lang="es-ES" sz="1400" b="1" dirty="0">
                <a:solidFill>
                  <a:srgbClr val="22374A"/>
                </a:solidFill>
                <a:latin typeface="Century Gothic" panose="020B0502020202020204" pitchFamily="34" charset="0"/>
                <a:cs typeface="Arial" panose="020B0604020202020204" pitchFamily="34" charset="0"/>
              </a:rPr>
              <a:t>mejorando la adherencia terapéutica</a:t>
            </a:r>
            <a:r>
              <a:rPr lang="es-ES" sz="1400" dirty="0">
                <a:solidFill>
                  <a:srgbClr val="22374A"/>
                </a:solidFill>
                <a:latin typeface="Century Gothic" panose="020B0502020202020204" pitchFamily="34" charset="0"/>
                <a:cs typeface="Arial" panose="020B0604020202020204" pitchFamily="34" charset="0"/>
              </a:rPr>
              <a:t>.</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Esto repercute, por tanto, en una </a:t>
            </a:r>
            <a:r>
              <a:rPr lang="es-ES" sz="1400" b="1" dirty="0">
                <a:solidFill>
                  <a:srgbClr val="22374A"/>
                </a:solidFill>
                <a:latin typeface="Century Gothic" panose="020B0502020202020204" pitchFamily="34" charset="0"/>
                <a:cs typeface="Arial" panose="020B0604020202020204" pitchFamily="34" charset="0"/>
              </a:rPr>
              <a:t>mayor eficacia y satisfacción por parte de los pacientes</a:t>
            </a:r>
            <a:r>
              <a:rPr lang="es-ES" sz="1400" dirty="0">
                <a:solidFill>
                  <a:srgbClr val="22374A"/>
                </a:solidFill>
                <a:latin typeface="Century Gothic" panose="020B0502020202020204" pitchFamily="34" charset="0"/>
                <a:cs typeface="Arial" panose="020B0604020202020204" pitchFamily="34" charset="0"/>
              </a:rPr>
              <a:t>, mostrando además un perfil de seguridad óptimo.</a:t>
            </a:r>
          </a:p>
          <a:p>
            <a:pPr marL="285750" indent="-285750" defTabSz="609585">
              <a:spcBef>
                <a:spcPts val="600"/>
              </a:spcBef>
              <a:buFont typeface="Arial" panose="020B0604020202020204" pitchFamily="34" charset="0"/>
              <a:buChar char="•"/>
            </a:pPr>
            <a:r>
              <a:rPr lang="es-ES" sz="1400" dirty="0">
                <a:solidFill>
                  <a:srgbClr val="22374A"/>
                </a:solidFill>
                <a:latin typeface="Century Gothic" panose="020B0502020202020204" pitchFamily="34" charset="0"/>
                <a:cs typeface="Arial" panose="020B0604020202020204" pitchFamily="34" charset="0"/>
              </a:rPr>
              <a:t>En este caso, gracias a la utilización de </a:t>
            </a:r>
            <a:r>
              <a:rPr lang="es-ES" sz="1400" b="1" dirty="0">
                <a:solidFill>
                  <a:srgbClr val="22374A"/>
                </a:solidFill>
                <a:latin typeface="Century Gothic" panose="020B0502020202020204" pitchFamily="34" charset="0"/>
                <a:cs typeface="Arial" panose="020B0604020202020204" pitchFamily="34" charset="0"/>
              </a:rPr>
              <a:t>CAL/BDP </a:t>
            </a:r>
            <a:r>
              <a:rPr lang="es-ES" sz="1400" b="1" dirty="0">
                <a:latin typeface="Century Gothic" panose="020B0502020202020204" pitchFamily="34" charset="0"/>
                <a:cs typeface="Arial" panose="020B0604020202020204" pitchFamily="34" charset="0"/>
              </a:rPr>
              <a:t>crema </a:t>
            </a:r>
            <a:r>
              <a:rPr lang="es-ES" sz="1400" b="1" dirty="0">
                <a:solidFill>
                  <a:srgbClr val="22374A"/>
                </a:solidFill>
                <a:latin typeface="Century Gothic" panose="020B0502020202020204" pitchFamily="34" charset="0"/>
                <a:cs typeface="Arial" panose="020B0604020202020204" pitchFamily="34" charset="0"/>
              </a:rPr>
              <a:t>se ha alcanzado una buena adherencia al tratamiento </a:t>
            </a:r>
            <a:r>
              <a:rPr lang="es-ES" sz="1400" dirty="0">
                <a:solidFill>
                  <a:srgbClr val="22374A"/>
                </a:solidFill>
                <a:latin typeface="Century Gothic" panose="020B0502020202020204" pitchFamily="34" charset="0"/>
                <a:cs typeface="Arial" panose="020B0604020202020204" pitchFamily="34" charset="0"/>
              </a:rPr>
              <a:t>y una </a:t>
            </a:r>
            <a:r>
              <a:rPr lang="es-ES" sz="1400" b="1" dirty="0">
                <a:solidFill>
                  <a:srgbClr val="22374A"/>
                </a:solidFill>
                <a:latin typeface="Century Gothic" panose="020B0502020202020204" pitchFamily="34" charset="0"/>
                <a:cs typeface="Arial" panose="020B0604020202020204" pitchFamily="34" charset="0"/>
              </a:rPr>
              <a:t>alta eficacia</a:t>
            </a:r>
            <a:r>
              <a:rPr lang="es-ES" sz="1400" dirty="0">
                <a:solidFill>
                  <a:srgbClr val="22374A"/>
                </a:solidFill>
                <a:latin typeface="Century Gothic" panose="020B0502020202020204" pitchFamily="34" charset="0"/>
                <a:cs typeface="Arial" panose="020B0604020202020204" pitchFamily="34" charset="0"/>
              </a:rPr>
              <a:t>, manteniendo un adecuado perfil de seguridad adaptado a la paciente y </a:t>
            </a:r>
            <a:r>
              <a:rPr lang="es-ES" sz="1400" b="1" dirty="0">
                <a:solidFill>
                  <a:srgbClr val="22374A"/>
                </a:solidFill>
                <a:latin typeface="Century Gothic" panose="020B0502020202020204" pitchFamily="34" charset="0"/>
                <a:cs typeface="Arial" panose="020B0604020202020204" pitchFamily="34" charset="0"/>
              </a:rPr>
              <a:t>mejorando significativamente su calidad de vida.</a:t>
            </a:r>
          </a:p>
          <a:p>
            <a:pPr marL="285750" indent="-285750" defTabSz="609585">
              <a:spcBef>
                <a:spcPts val="600"/>
              </a:spcBef>
              <a:buFont typeface="Arial" panose="020B0604020202020204" pitchFamily="34" charset="0"/>
              <a:buChar char="•"/>
            </a:pPr>
            <a:endParaRPr lang="es-ES" sz="1400" dirty="0">
              <a:solidFill>
                <a:srgbClr val="22374A"/>
              </a:solidFill>
              <a:latin typeface="Century Gothic" panose="020B0502020202020204" pitchFamily="34" charset="0"/>
              <a:cs typeface="Arial" panose="020B0604020202020204" pitchFamily="34" charset="0"/>
            </a:endParaRPr>
          </a:p>
        </p:txBody>
      </p:sp>
      <p:sp>
        <p:nvSpPr>
          <p:cNvPr id="8" name="Marcador de contenido 7">
            <a:extLst>
              <a:ext uri="{FF2B5EF4-FFF2-40B4-BE49-F238E27FC236}">
                <a16:creationId xmlns:a16="http://schemas.microsoft.com/office/drawing/2014/main" id="{D8355DC4-A099-3917-C296-ADFF451AAD0A}"/>
              </a:ext>
            </a:extLst>
          </p:cNvPr>
          <p:cNvSpPr>
            <a:spLocks noGrp="1"/>
          </p:cNvSpPr>
          <p:nvPr>
            <p:ph sz="quarter" idx="13"/>
          </p:nvPr>
        </p:nvSpPr>
        <p:spPr>
          <a:xfrm>
            <a:off x="1735023" y="1696987"/>
            <a:ext cx="11101724" cy="423333"/>
          </a:xfrm>
        </p:spPr>
        <p:txBody>
          <a:bodyPr/>
          <a:lstStyle/>
          <a:p>
            <a:r>
              <a:rPr lang="es-ES" b="1" dirty="0"/>
              <a:t>Conclusiones</a:t>
            </a:r>
            <a:endParaRPr lang="es-ES" b="1" baseline="30000" dirty="0"/>
          </a:p>
        </p:txBody>
      </p:sp>
      <p:sp>
        <p:nvSpPr>
          <p:cNvPr id="10" name="Marcador de contenido 9">
            <a:extLst>
              <a:ext uri="{FF2B5EF4-FFF2-40B4-BE49-F238E27FC236}">
                <a16:creationId xmlns:a16="http://schemas.microsoft.com/office/drawing/2014/main" id="{F0342D4B-0BDB-CE33-08EF-A78BF9A83904}"/>
              </a:ext>
            </a:extLst>
          </p:cNvPr>
          <p:cNvSpPr>
            <a:spLocks noGrp="1"/>
          </p:cNvSpPr>
          <p:nvPr>
            <p:ph sz="quarter" idx="24"/>
          </p:nvPr>
        </p:nvSpPr>
        <p:spPr>
          <a:xfrm>
            <a:off x="1735023" y="5854723"/>
            <a:ext cx="9908513" cy="811199"/>
          </a:xfrm>
        </p:spPr>
        <p:txBody>
          <a:bodyPr>
            <a:noAutofit/>
          </a:bodyPr>
          <a:lstStyle/>
          <a:p>
            <a:r>
              <a:rPr lang="it-IT" sz="700" b="1" noProof="1"/>
              <a:t>BSA: </a:t>
            </a:r>
            <a:r>
              <a:rPr lang="es-ES" sz="700" noProof="1"/>
              <a:t>á</a:t>
            </a:r>
            <a:r>
              <a:rPr lang="es-ES" sz="700" dirty="0"/>
              <a:t>rea de superficie corporal, </a:t>
            </a:r>
            <a:r>
              <a:rPr lang="es-ES" sz="700" b="1" dirty="0"/>
              <a:t>PASI: </a:t>
            </a:r>
            <a:r>
              <a:rPr lang="es-ES" sz="700" dirty="0"/>
              <a:t>índice de área y severidad de psoriasis, </a:t>
            </a:r>
            <a:r>
              <a:rPr lang="es-ES" sz="700" b="1" dirty="0"/>
              <a:t>PGA: </a:t>
            </a:r>
            <a:r>
              <a:rPr lang="es-ES" sz="700" dirty="0"/>
              <a:t>evaluación global del médico, </a:t>
            </a:r>
            <a:r>
              <a:rPr lang="it-IT" sz="700" b="1" noProof="1"/>
              <a:t>CAL: </a:t>
            </a:r>
            <a:r>
              <a:rPr lang="it-IT" sz="700" noProof="1"/>
              <a:t>calcipotriol, </a:t>
            </a:r>
            <a:r>
              <a:rPr lang="it-IT" sz="700" b="1" noProof="1"/>
              <a:t>BDP: </a:t>
            </a:r>
            <a:r>
              <a:rPr lang="it-IT" sz="700" noProof="1"/>
              <a:t>dipropionato de betametasona.</a:t>
            </a:r>
          </a:p>
          <a:p>
            <a:r>
              <a:rPr lang="es-ES" sz="700" b="1" dirty="0"/>
              <a:t>1. Llamas-Velasco M, de la Cueva P, Notario J, Martínez-Pilar L, Martorell A, Moreno-Ramírez D. Psoriasis moderada. Propuesta de definición. Actas </a:t>
            </a:r>
            <a:r>
              <a:rPr lang="es-ES" sz="700" b="1" dirty="0" err="1"/>
              <a:t>Dermosifiliogr</a:t>
            </a:r>
            <a:r>
              <a:rPr lang="es-ES" sz="700" b="1" dirty="0"/>
              <a:t>. 2017;108(10):911-17. doi:10.1016/j.ad.2017.07.002 2. Ferrándiz C, Bordas X, Garcia-Patos V, Puig S, Pujol R, </a:t>
            </a:r>
            <a:r>
              <a:rPr lang="es-ES" sz="700" b="1" dirty="0" err="1"/>
              <a:t>Smandia</a:t>
            </a:r>
            <a:r>
              <a:rPr lang="es-ES" sz="700" b="1" dirty="0"/>
              <a:t> A. </a:t>
            </a:r>
            <a:r>
              <a:rPr lang="es-ES" sz="700" b="1" dirty="0" err="1"/>
              <a:t>Prevalence</a:t>
            </a:r>
            <a:r>
              <a:rPr lang="es-ES" sz="700" b="1" dirty="0"/>
              <a:t> of psoriasis in </a:t>
            </a:r>
            <a:r>
              <a:rPr lang="es-ES" sz="700" b="1" dirty="0" err="1"/>
              <a:t>Spain</a:t>
            </a:r>
            <a:r>
              <a:rPr lang="es-ES" sz="700" b="1" dirty="0"/>
              <a:t> (</a:t>
            </a:r>
            <a:r>
              <a:rPr lang="es-ES" sz="700" b="1" dirty="0" err="1"/>
              <a:t>Epiderma</a:t>
            </a:r>
            <a:r>
              <a:rPr lang="es-ES" sz="700" b="1" dirty="0"/>
              <a:t> Project: </a:t>
            </a:r>
            <a:r>
              <a:rPr lang="es-ES" sz="700" b="1" dirty="0" err="1"/>
              <a:t>phase</a:t>
            </a:r>
            <a:r>
              <a:rPr lang="es-ES" sz="700" b="1" dirty="0"/>
              <a:t> I). J </a:t>
            </a:r>
            <a:r>
              <a:rPr lang="es-ES" sz="700" b="1" dirty="0" err="1"/>
              <a:t>Eur</a:t>
            </a:r>
            <a:r>
              <a:rPr lang="es-ES" sz="700" b="1" dirty="0"/>
              <a:t> Acad </a:t>
            </a:r>
            <a:r>
              <a:rPr lang="es-ES" sz="700" b="1" dirty="0" err="1"/>
              <a:t>Dermatol</a:t>
            </a:r>
            <a:r>
              <a:rPr lang="es-ES" sz="700" b="1" dirty="0"/>
              <a:t> </a:t>
            </a:r>
            <a:r>
              <a:rPr lang="es-ES" sz="700" b="1" dirty="0" err="1"/>
              <a:t>Venereol</a:t>
            </a:r>
            <a:r>
              <a:rPr lang="es-ES" sz="700" b="1" dirty="0"/>
              <a:t> 2001; 15:20-3. doi:10.1046/j.1468-3083.2001.00191.x 3. Carrascosa JM, Rocamora V, Fernández-Torres RM, Jiménez-Puya R, Moreno JC, Coll-</a:t>
            </a:r>
            <a:r>
              <a:rPr lang="es-ES" sz="700" b="1" dirty="0" err="1"/>
              <a:t>Puigserver</a:t>
            </a:r>
            <a:r>
              <a:rPr lang="es-ES" sz="700" b="1" dirty="0"/>
              <a:t> N, et al. Obesidad y psoriasis: naturaleza inflamatoria de la obesidad, relación entre psoriasis y obesidad e implicaciones terapéuticas. Actas </a:t>
            </a:r>
            <a:r>
              <a:rPr lang="es-ES" sz="700" b="1" dirty="0" err="1"/>
              <a:t>Dermosifiliogr</a:t>
            </a:r>
            <a:r>
              <a:rPr lang="es-ES" sz="700" b="1" dirty="0"/>
              <a:t> 2014; 105:31-44. doi:10.1016/j.ad.2012.08.003 4. Puig L, Carrascosa JM, Belinchón I, Fernández-Redondo V, Carretero G, Ruiz-Carrascosa JC, et al. Adherencia y satisfacción del paciente y características organolépticas y de uso de los tratamientos tópicos utilizados para la psoriasis: Consenso Delphi del panel de expertos y miembros del Grupo de Psoriasis de la Academia Española de Dermatología y Venereología. Actas </a:t>
            </a:r>
            <a:r>
              <a:rPr lang="es-ES" sz="700" b="1" dirty="0" err="1"/>
              <a:t>Dermosifiliogr</a:t>
            </a:r>
            <a:r>
              <a:rPr lang="es-ES" sz="700" b="1" dirty="0"/>
              <a:t> 2013;104:488–96. doi:10.1016/j.ad.2012.12.005 5. </a:t>
            </a:r>
            <a:r>
              <a:rPr lang="es-ES" sz="700" b="1" dirty="0" err="1"/>
              <a:t>Præstegaard</a:t>
            </a:r>
            <a:r>
              <a:rPr lang="es-ES" sz="700" b="1" dirty="0"/>
              <a:t> M, </a:t>
            </a:r>
            <a:r>
              <a:rPr lang="es-ES" sz="700" b="1" dirty="0" err="1"/>
              <a:t>Vestbjerg</a:t>
            </a:r>
            <a:r>
              <a:rPr lang="es-ES" sz="700" b="1" dirty="0"/>
              <a:t> B, </a:t>
            </a:r>
            <a:r>
              <a:rPr lang="es-ES" sz="700" b="1" dirty="0" err="1"/>
              <a:t>Selmer</a:t>
            </a:r>
            <a:r>
              <a:rPr lang="es-ES" sz="700" b="1" dirty="0"/>
              <a:t> J, et al. </a:t>
            </a:r>
            <a:r>
              <a:rPr lang="es-ES" sz="700" b="1" dirty="0" err="1"/>
              <a:t>Phase</a:t>
            </a:r>
            <a:r>
              <a:rPr lang="es-ES" sz="700" b="1" dirty="0"/>
              <a:t> 3 trial </a:t>
            </a:r>
            <a:r>
              <a:rPr lang="es-ES" sz="700" b="1" dirty="0" err="1"/>
              <a:t>demonstrates</a:t>
            </a:r>
            <a:r>
              <a:rPr lang="es-ES" sz="700" b="1" dirty="0"/>
              <a:t> superior </a:t>
            </a:r>
            <a:r>
              <a:rPr lang="es-ES" sz="700" b="1" dirty="0" err="1"/>
              <a:t>patient</a:t>
            </a:r>
            <a:r>
              <a:rPr lang="es-ES" sz="700" b="1" dirty="0"/>
              <a:t> treatment </a:t>
            </a:r>
            <a:r>
              <a:rPr lang="es-ES" sz="700" b="1" dirty="0" err="1"/>
              <a:t>convenience</a:t>
            </a:r>
            <a:r>
              <a:rPr lang="es-ES" sz="700" b="1" dirty="0"/>
              <a:t> of MC2-01 </a:t>
            </a:r>
            <a:r>
              <a:rPr lang="es-ES" sz="700" b="1" dirty="0" err="1"/>
              <a:t>calcipotriene</a:t>
            </a:r>
            <a:r>
              <a:rPr lang="es-ES" sz="700" b="1" dirty="0"/>
              <a:t> plus </a:t>
            </a:r>
            <a:r>
              <a:rPr lang="es-ES" sz="700" b="1" dirty="0" err="1"/>
              <a:t>betamethasone</a:t>
            </a:r>
            <a:r>
              <a:rPr lang="es-ES" sz="700" b="1" dirty="0"/>
              <a:t> </a:t>
            </a:r>
            <a:r>
              <a:rPr lang="es-ES" sz="700" b="1" dirty="0" err="1"/>
              <a:t>dipropionate</a:t>
            </a:r>
            <a:r>
              <a:rPr lang="es-ES" sz="700" b="1" dirty="0"/>
              <a:t> </a:t>
            </a:r>
            <a:r>
              <a:rPr lang="es-ES" sz="700" b="1" dirty="0" err="1"/>
              <a:t>cream</a:t>
            </a:r>
            <a:r>
              <a:rPr lang="es-ES" sz="700" b="1" dirty="0"/>
              <a:t> </a:t>
            </a:r>
            <a:r>
              <a:rPr lang="es-ES" sz="700" b="1" dirty="0" err="1"/>
              <a:t>compared</a:t>
            </a:r>
            <a:r>
              <a:rPr lang="es-ES" sz="700" b="1" dirty="0"/>
              <a:t> </a:t>
            </a:r>
            <a:r>
              <a:rPr lang="es-ES" sz="700" b="1" dirty="0" err="1"/>
              <a:t>to</a:t>
            </a:r>
            <a:r>
              <a:rPr lang="es-ES" sz="700" b="1" dirty="0"/>
              <a:t> </a:t>
            </a:r>
            <a:r>
              <a:rPr lang="es-ES" sz="700" b="1" dirty="0" err="1"/>
              <a:t>current</a:t>
            </a:r>
            <a:r>
              <a:rPr lang="es-ES" sz="700" b="1" dirty="0"/>
              <a:t> </a:t>
            </a:r>
            <a:r>
              <a:rPr lang="es-ES" sz="700" b="1" dirty="0" err="1"/>
              <a:t>topical</a:t>
            </a:r>
            <a:r>
              <a:rPr lang="es-ES" sz="700" b="1" dirty="0"/>
              <a:t> </a:t>
            </a:r>
            <a:r>
              <a:rPr lang="es-ES" sz="700" b="1" dirty="0" err="1"/>
              <a:t>suspension</a:t>
            </a:r>
            <a:r>
              <a:rPr lang="es-ES" sz="700" b="1" dirty="0"/>
              <a:t>. J of Skin. 2020;4(5):s62. doi:10.25251/skin.4.supp.61</a:t>
            </a:r>
            <a:endParaRPr lang="it-IT" sz="700" noProof="1"/>
          </a:p>
        </p:txBody>
      </p:sp>
      <p:sp>
        <p:nvSpPr>
          <p:cNvPr id="15" name="Marcador de contenido 8">
            <a:extLst>
              <a:ext uri="{FF2B5EF4-FFF2-40B4-BE49-F238E27FC236}">
                <a16:creationId xmlns:a16="http://schemas.microsoft.com/office/drawing/2014/main" id="{033F3402-581E-E493-3535-7F550468308E}"/>
              </a:ext>
            </a:extLst>
          </p:cNvPr>
          <p:cNvSpPr>
            <a:spLocks noGrp="1"/>
          </p:cNvSpPr>
          <p:nvPr>
            <p:ph sz="quarter" idx="18"/>
          </p:nvPr>
        </p:nvSpPr>
        <p:spPr>
          <a:xfrm>
            <a:off x="2966687" y="84082"/>
            <a:ext cx="6502400" cy="910597"/>
          </a:xfrm>
        </p:spPr>
        <p:txBody>
          <a:bodyPr vert="horz" lIns="0" tIns="45720" rIns="91440" bIns="45720" rtlCol="0" anchor="ctr">
            <a:normAutofit/>
          </a:bodyPr>
          <a:lstStyle/>
          <a:p>
            <a:pPr defTabSz="914400">
              <a:lnSpc>
                <a:spcPct val="90000"/>
              </a:lnSpc>
              <a:spcBef>
                <a:spcPts val="1000"/>
              </a:spcBef>
            </a:pPr>
            <a:r>
              <a:rPr lang="es-ES" sz="2200" dirty="0">
                <a:solidFill>
                  <a:srgbClr val="398C94"/>
                </a:solidFill>
                <a:latin typeface="Century Gothic" panose="020B0502020202020204" pitchFamily="34" charset="0"/>
              </a:rPr>
              <a:t>CASO CLÍNICO 3: </a:t>
            </a:r>
          </a:p>
          <a:p>
            <a:pPr defTabSz="914400">
              <a:lnSpc>
                <a:spcPct val="90000"/>
              </a:lnSpc>
              <a:spcBef>
                <a:spcPts val="1000"/>
              </a:spcBef>
            </a:pPr>
            <a:r>
              <a:rPr lang="es-ES" sz="2200" dirty="0">
                <a:solidFill>
                  <a:srgbClr val="398C94"/>
                </a:solidFill>
                <a:latin typeface="Century Gothic" panose="020B0502020202020204" pitchFamily="34" charset="0"/>
              </a:rPr>
              <a:t>PACIENTE CON PSORIASIS MODERADA</a:t>
            </a:r>
          </a:p>
        </p:txBody>
      </p:sp>
    </p:spTree>
    <p:extLst>
      <p:ext uri="{BB962C8B-B14F-4D97-AF65-F5344CB8AC3E}">
        <p14:creationId xmlns:p14="http://schemas.microsoft.com/office/powerpoint/2010/main" val="1451165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870E0FF0-22CE-425A-24B5-ACFD60EF78E7}"/>
              </a:ext>
            </a:extLst>
          </p:cNvPr>
          <p:cNvSpPr>
            <a:spLocks noGrp="1"/>
          </p:cNvSpPr>
          <p:nvPr>
            <p:ph sz="quarter" idx="18"/>
          </p:nvPr>
        </p:nvSpPr>
        <p:spPr>
          <a:xfrm>
            <a:off x="2882604" y="195452"/>
            <a:ext cx="6502400" cy="841275"/>
          </a:xfrm>
        </p:spPr>
        <p:txBody>
          <a:bodyPr>
            <a:normAutofit fontScale="85000" lnSpcReduction="20000"/>
          </a:bodyPr>
          <a:lstStyle/>
          <a:p>
            <a:pPr>
              <a:lnSpc>
                <a:spcPct val="120000"/>
              </a:lnSpc>
            </a:pPr>
            <a:r>
              <a:rPr lang="es-ES" sz="2800" b="1" dirty="0">
                <a:solidFill>
                  <a:srgbClr val="1D2C4F"/>
                </a:solidFill>
              </a:rPr>
              <a:t>ELECCIÓN DEL VEHÍCULO SEGÚN LA LOCALIZACIÓN</a:t>
            </a:r>
            <a:endParaRPr lang="es-ES" sz="1800" dirty="0">
              <a:solidFill>
                <a:srgbClr val="1D2C4F"/>
              </a:solidFill>
            </a:endParaRPr>
          </a:p>
        </p:txBody>
      </p:sp>
      <p:sp>
        <p:nvSpPr>
          <p:cNvPr id="15" name="CuadroTexto 14">
            <a:extLst>
              <a:ext uri="{FF2B5EF4-FFF2-40B4-BE49-F238E27FC236}">
                <a16:creationId xmlns:a16="http://schemas.microsoft.com/office/drawing/2014/main" id="{AC0B40F4-686B-BF16-B5D6-87764E0C74F5}"/>
              </a:ext>
            </a:extLst>
          </p:cNvPr>
          <p:cNvSpPr txBox="1"/>
          <p:nvPr/>
        </p:nvSpPr>
        <p:spPr>
          <a:xfrm>
            <a:off x="3269076" y="2524246"/>
            <a:ext cx="2447325" cy="830997"/>
          </a:xfrm>
          <a:prstGeom prst="rect">
            <a:avLst/>
          </a:prstGeom>
          <a:noFill/>
        </p:spPr>
        <p:txBody>
          <a:bodyPr wrap="square" rtlCol="0">
            <a:spAutoFit/>
          </a:bodyPr>
          <a:lstStyle/>
          <a:p>
            <a:r>
              <a:rPr lang="es-ES" sz="1600" b="1" dirty="0">
                <a:solidFill>
                  <a:srgbClr val="1D2C4F"/>
                </a:solidFill>
              </a:rPr>
              <a:t>CUERO CABELLUDO</a:t>
            </a:r>
          </a:p>
          <a:p>
            <a:r>
              <a:rPr lang="es-ES" sz="1600" dirty="0">
                <a:solidFill>
                  <a:srgbClr val="1D2C4F"/>
                </a:solidFill>
              </a:rPr>
              <a:t>Lociones, hidrogeles, </a:t>
            </a:r>
            <a:r>
              <a:rPr lang="es-ES" sz="1600" b="1" dirty="0">
                <a:solidFill>
                  <a:srgbClr val="1D2C4F"/>
                </a:solidFill>
              </a:rPr>
              <a:t>cremas</a:t>
            </a:r>
            <a:endParaRPr lang="es-ES" sz="1600" dirty="0">
              <a:solidFill>
                <a:srgbClr val="1D2C4F"/>
              </a:solidFill>
            </a:endParaRPr>
          </a:p>
        </p:txBody>
      </p:sp>
      <p:sp>
        <p:nvSpPr>
          <p:cNvPr id="16" name="CuadroTexto 15">
            <a:extLst>
              <a:ext uri="{FF2B5EF4-FFF2-40B4-BE49-F238E27FC236}">
                <a16:creationId xmlns:a16="http://schemas.microsoft.com/office/drawing/2014/main" id="{94D118E9-1427-BFCA-2B70-D397DAB6568A}"/>
              </a:ext>
            </a:extLst>
          </p:cNvPr>
          <p:cNvSpPr txBox="1"/>
          <p:nvPr/>
        </p:nvSpPr>
        <p:spPr>
          <a:xfrm>
            <a:off x="8200910" y="2630581"/>
            <a:ext cx="2523707" cy="830997"/>
          </a:xfrm>
          <a:prstGeom prst="rect">
            <a:avLst/>
          </a:prstGeom>
          <a:noFill/>
        </p:spPr>
        <p:txBody>
          <a:bodyPr wrap="square" rtlCol="0">
            <a:spAutoFit/>
          </a:bodyPr>
          <a:lstStyle/>
          <a:p>
            <a:r>
              <a:rPr lang="es-ES" sz="1600" b="1" dirty="0">
                <a:solidFill>
                  <a:srgbClr val="1D2C4F"/>
                </a:solidFill>
              </a:rPr>
              <a:t>PALMAS Y PLANTAS</a:t>
            </a:r>
          </a:p>
          <a:p>
            <a:r>
              <a:rPr lang="es-ES" sz="1600" dirty="0">
                <a:solidFill>
                  <a:srgbClr val="1D2C4F"/>
                </a:solidFill>
              </a:rPr>
              <a:t>Pomadas, ungüentos, </a:t>
            </a:r>
            <a:r>
              <a:rPr lang="es-ES" sz="1600" b="1" dirty="0">
                <a:solidFill>
                  <a:srgbClr val="1D2C4F"/>
                </a:solidFill>
              </a:rPr>
              <a:t>cremas</a:t>
            </a:r>
            <a:endParaRPr lang="es-ES" sz="1600" dirty="0">
              <a:solidFill>
                <a:srgbClr val="1D2C4F"/>
              </a:solidFill>
            </a:endParaRPr>
          </a:p>
        </p:txBody>
      </p:sp>
      <p:pic>
        <p:nvPicPr>
          <p:cNvPr id="17" name="Imagen 16">
            <a:extLst>
              <a:ext uri="{FF2B5EF4-FFF2-40B4-BE49-F238E27FC236}">
                <a16:creationId xmlns:a16="http://schemas.microsoft.com/office/drawing/2014/main" id="{E7C6B9F8-AFD8-5C27-D427-444856608B10}"/>
              </a:ext>
            </a:extLst>
          </p:cNvPr>
          <p:cNvPicPr>
            <a:picLocks noChangeAspect="1"/>
          </p:cNvPicPr>
          <p:nvPr/>
        </p:nvPicPr>
        <p:blipFill rotWithShape="1">
          <a:blip r:embed="rId3"/>
          <a:srcRect l="4842" t="6385" r="85480" b="64822"/>
          <a:stretch/>
        </p:blipFill>
        <p:spPr>
          <a:xfrm>
            <a:off x="1672825" y="2323185"/>
            <a:ext cx="1319748" cy="1388086"/>
          </a:xfrm>
          <a:prstGeom prst="rect">
            <a:avLst/>
          </a:prstGeom>
        </p:spPr>
      </p:pic>
      <p:pic>
        <p:nvPicPr>
          <p:cNvPr id="18" name="Imagen 17">
            <a:extLst>
              <a:ext uri="{FF2B5EF4-FFF2-40B4-BE49-F238E27FC236}">
                <a16:creationId xmlns:a16="http://schemas.microsoft.com/office/drawing/2014/main" id="{E70BB226-420B-2B21-505A-9539B831EF35}"/>
              </a:ext>
            </a:extLst>
          </p:cNvPr>
          <p:cNvPicPr>
            <a:picLocks noChangeAspect="1"/>
          </p:cNvPicPr>
          <p:nvPr/>
        </p:nvPicPr>
        <p:blipFill rotWithShape="1">
          <a:blip r:embed="rId3"/>
          <a:srcRect l="4844" t="38765" r="85630" b="33569"/>
          <a:stretch/>
        </p:blipFill>
        <p:spPr>
          <a:xfrm>
            <a:off x="1620256" y="4621787"/>
            <a:ext cx="1319748" cy="1354866"/>
          </a:xfrm>
          <a:prstGeom prst="rect">
            <a:avLst/>
          </a:prstGeom>
        </p:spPr>
      </p:pic>
      <p:sp>
        <p:nvSpPr>
          <p:cNvPr id="20" name="CuadroTexto 19">
            <a:extLst>
              <a:ext uri="{FF2B5EF4-FFF2-40B4-BE49-F238E27FC236}">
                <a16:creationId xmlns:a16="http://schemas.microsoft.com/office/drawing/2014/main" id="{0F1188A8-A86F-9B95-DBB4-A80262915C8F}"/>
              </a:ext>
            </a:extLst>
          </p:cNvPr>
          <p:cNvSpPr txBox="1"/>
          <p:nvPr/>
        </p:nvSpPr>
        <p:spPr>
          <a:xfrm>
            <a:off x="3288275" y="4813204"/>
            <a:ext cx="1994764" cy="1077218"/>
          </a:xfrm>
          <a:prstGeom prst="rect">
            <a:avLst/>
          </a:prstGeom>
          <a:noFill/>
        </p:spPr>
        <p:txBody>
          <a:bodyPr wrap="square" rtlCol="0">
            <a:spAutoFit/>
          </a:bodyPr>
          <a:lstStyle/>
          <a:p>
            <a:r>
              <a:rPr lang="es-ES" sz="1600" b="1" dirty="0">
                <a:solidFill>
                  <a:srgbClr val="1D2C4F"/>
                </a:solidFill>
              </a:rPr>
              <a:t>PLIEGUES</a:t>
            </a:r>
          </a:p>
          <a:p>
            <a:r>
              <a:rPr lang="es-ES" sz="1600" dirty="0">
                <a:solidFill>
                  <a:srgbClr val="1D2C4F"/>
                </a:solidFill>
              </a:rPr>
              <a:t>Pasta, polvos, </a:t>
            </a:r>
            <a:r>
              <a:rPr lang="es-ES" sz="1600" b="1" dirty="0">
                <a:solidFill>
                  <a:srgbClr val="1D2C4F"/>
                </a:solidFill>
              </a:rPr>
              <a:t>cremas</a:t>
            </a:r>
            <a:endParaRPr lang="es-ES" sz="1600" dirty="0">
              <a:solidFill>
                <a:srgbClr val="1D2C4F"/>
              </a:solidFill>
            </a:endParaRPr>
          </a:p>
          <a:p>
            <a:endParaRPr lang="es-ES" sz="1600" dirty="0">
              <a:solidFill>
                <a:srgbClr val="1D2C4F"/>
              </a:solidFill>
            </a:endParaRPr>
          </a:p>
        </p:txBody>
      </p:sp>
      <p:sp>
        <p:nvSpPr>
          <p:cNvPr id="23" name="CuadroTexto 22">
            <a:extLst>
              <a:ext uri="{FF2B5EF4-FFF2-40B4-BE49-F238E27FC236}">
                <a16:creationId xmlns:a16="http://schemas.microsoft.com/office/drawing/2014/main" id="{0A08492E-6F94-557D-E92C-FC4221593350}"/>
              </a:ext>
            </a:extLst>
          </p:cNvPr>
          <p:cNvSpPr txBox="1"/>
          <p:nvPr/>
        </p:nvSpPr>
        <p:spPr>
          <a:xfrm>
            <a:off x="8078064" y="4899533"/>
            <a:ext cx="1994764" cy="830997"/>
          </a:xfrm>
          <a:prstGeom prst="rect">
            <a:avLst/>
          </a:prstGeom>
          <a:noFill/>
        </p:spPr>
        <p:txBody>
          <a:bodyPr wrap="square" rtlCol="0">
            <a:spAutoFit/>
          </a:bodyPr>
          <a:lstStyle/>
          <a:p>
            <a:r>
              <a:rPr lang="es-ES" sz="1600" b="1" dirty="0">
                <a:solidFill>
                  <a:srgbClr val="1D2C4F"/>
                </a:solidFill>
              </a:rPr>
              <a:t>CARA</a:t>
            </a:r>
          </a:p>
          <a:p>
            <a:r>
              <a:rPr lang="es-ES" sz="1600" dirty="0">
                <a:solidFill>
                  <a:srgbClr val="1D2C4F"/>
                </a:solidFill>
              </a:rPr>
              <a:t>Lociones, </a:t>
            </a:r>
            <a:r>
              <a:rPr lang="es-ES" sz="1600" b="1" dirty="0">
                <a:solidFill>
                  <a:srgbClr val="1D2C4F"/>
                </a:solidFill>
              </a:rPr>
              <a:t>cremas</a:t>
            </a:r>
            <a:endParaRPr lang="es-ES" sz="1600" dirty="0">
              <a:solidFill>
                <a:srgbClr val="1D2C4F"/>
              </a:solidFill>
            </a:endParaRPr>
          </a:p>
          <a:p>
            <a:endParaRPr lang="es-ES" sz="1600" dirty="0">
              <a:solidFill>
                <a:srgbClr val="1D2C4F"/>
              </a:solidFill>
            </a:endParaRPr>
          </a:p>
        </p:txBody>
      </p:sp>
      <p:pic>
        <p:nvPicPr>
          <p:cNvPr id="33" name="Imagen 32" descr="Una mano muestra un plato blanco&#10;&#10;Descripción generada automáticamente con confianza media">
            <a:extLst>
              <a:ext uri="{FF2B5EF4-FFF2-40B4-BE49-F238E27FC236}">
                <a16:creationId xmlns:a16="http://schemas.microsoft.com/office/drawing/2014/main" id="{F4543829-7356-9E09-6EFC-1C5C3AD054DA}"/>
              </a:ext>
            </a:extLst>
          </p:cNvPr>
          <p:cNvPicPr>
            <a:picLocks noChangeAspect="1"/>
          </p:cNvPicPr>
          <p:nvPr/>
        </p:nvPicPr>
        <p:blipFill>
          <a:blip r:embed="rId4"/>
          <a:stretch>
            <a:fillRect/>
          </a:stretch>
        </p:blipFill>
        <p:spPr>
          <a:xfrm>
            <a:off x="6446638" y="2243398"/>
            <a:ext cx="1489720" cy="1489720"/>
          </a:xfrm>
          <a:prstGeom prst="rect">
            <a:avLst/>
          </a:prstGeom>
        </p:spPr>
      </p:pic>
      <p:pic>
        <p:nvPicPr>
          <p:cNvPr id="35" name="Imagen 34" descr="La cara de una persona&#10;&#10;Descripción generada automáticamente con confianza baja">
            <a:extLst>
              <a:ext uri="{FF2B5EF4-FFF2-40B4-BE49-F238E27FC236}">
                <a16:creationId xmlns:a16="http://schemas.microsoft.com/office/drawing/2014/main" id="{39AC8D94-A7E6-77A5-37BC-9F04B1FCC20B}"/>
              </a:ext>
            </a:extLst>
          </p:cNvPr>
          <p:cNvPicPr>
            <a:picLocks noChangeAspect="1"/>
          </p:cNvPicPr>
          <p:nvPr/>
        </p:nvPicPr>
        <p:blipFill>
          <a:blip r:embed="rId5"/>
          <a:stretch>
            <a:fillRect/>
          </a:stretch>
        </p:blipFill>
        <p:spPr>
          <a:xfrm>
            <a:off x="6464488" y="4496708"/>
            <a:ext cx="1491069" cy="1491069"/>
          </a:xfrm>
          <a:prstGeom prst="rect">
            <a:avLst/>
          </a:prstGeom>
        </p:spPr>
      </p:pic>
      <p:pic>
        <p:nvPicPr>
          <p:cNvPr id="36" name="Marcador de contenido 30" descr="La cara de una persona&#10;&#10;Descripción generada automáticamente con confianza baja">
            <a:extLst>
              <a:ext uri="{FF2B5EF4-FFF2-40B4-BE49-F238E27FC236}">
                <a16:creationId xmlns:a16="http://schemas.microsoft.com/office/drawing/2014/main" id="{9810B798-FF58-6904-0E31-452501AD2C55}"/>
              </a:ext>
            </a:extLst>
          </p:cNvPr>
          <p:cNvPicPr>
            <a:picLocks noChangeAspect="1"/>
          </p:cNvPicPr>
          <p:nvPr/>
        </p:nvPicPr>
        <p:blipFill>
          <a:blip r:embed="rId6"/>
          <a:stretch>
            <a:fillRect/>
          </a:stretch>
        </p:blipFill>
        <p:spPr>
          <a:xfrm>
            <a:off x="1519819" y="2139570"/>
            <a:ext cx="1484705" cy="1484705"/>
          </a:xfrm>
          <a:prstGeom prst="rect">
            <a:avLst/>
          </a:prstGeom>
        </p:spPr>
      </p:pic>
      <p:pic>
        <p:nvPicPr>
          <p:cNvPr id="40" name="Marcador de contenido 39" descr="Un dibujo de una persona&#10;&#10;Descripción generada automáticamente con confianza baja">
            <a:extLst>
              <a:ext uri="{FF2B5EF4-FFF2-40B4-BE49-F238E27FC236}">
                <a16:creationId xmlns:a16="http://schemas.microsoft.com/office/drawing/2014/main" id="{8F3F7292-F19B-3037-0B20-196721615FB4}"/>
              </a:ext>
            </a:extLst>
          </p:cNvPr>
          <p:cNvPicPr>
            <a:picLocks noGrp="1" noChangeAspect="1"/>
          </p:cNvPicPr>
          <p:nvPr>
            <p:ph sz="quarter" idx="24"/>
          </p:nvPr>
        </p:nvPicPr>
        <p:blipFill>
          <a:blip r:embed="rId7"/>
          <a:stretch>
            <a:fillRect/>
          </a:stretch>
        </p:blipFill>
        <p:spPr>
          <a:xfrm>
            <a:off x="1519819" y="4486349"/>
            <a:ext cx="1484705" cy="1484705"/>
          </a:xfrm>
        </p:spPr>
      </p:pic>
      <p:sp>
        <p:nvSpPr>
          <p:cNvPr id="6" name="CuadroTexto 14">
            <a:extLst>
              <a:ext uri="{FF2B5EF4-FFF2-40B4-BE49-F238E27FC236}">
                <a16:creationId xmlns:a16="http://schemas.microsoft.com/office/drawing/2014/main" id="{794B769E-5421-CBC0-5D8E-5163E8FCF756}"/>
              </a:ext>
            </a:extLst>
          </p:cNvPr>
          <p:cNvSpPr txBox="1"/>
          <p:nvPr/>
        </p:nvSpPr>
        <p:spPr>
          <a:xfrm>
            <a:off x="927063" y="1354215"/>
            <a:ext cx="10337873" cy="584775"/>
          </a:xfrm>
          <a:prstGeom prst="rect">
            <a:avLst/>
          </a:prstGeom>
          <a:noFill/>
        </p:spPr>
        <p:txBody>
          <a:bodyPr wrap="square" rtlCol="0">
            <a:spAutoFit/>
          </a:bodyPr>
          <a:lstStyle/>
          <a:p>
            <a:r>
              <a:rPr lang="es-ES" sz="1600" dirty="0">
                <a:solidFill>
                  <a:srgbClr val="1D2C4F"/>
                </a:solidFill>
              </a:rPr>
              <a:t>La crema es el vehículo más versátil ya que gracias a su base no grasa puede utilizarse en todas las localizaciones</a:t>
            </a:r>
            <a:r>
              <a:rPr lang="es-ES" sz="1600" baseline="30000" dirty="0">
                <a:solidFill>
                  <a:srgbClr val="1D2C4F"/>
                </a:solidFill>
              </a:rPr>
              <a:t>1</a:t>
            </a:r>
            <a:r>
              <a:rPr lang="es-ES" sz="1600" dirty="0">
                <a:solidFill>
                  <a:srgbClr val="1D2C4F"/>
                </a:solidFill>
              </a:rPr>
              <a:t>: </a:t>
            </a:r>
          </a:p>
        </p:txBody>
      </p:sp>
      <p:sp>
        <p:nvSpPr>
          <p:cNvPr id="3" name="TextBox 2">
            <a:extLst>
              <a:ext uri="{FF2B5EF4-FFF2-40B4-BE49-F238E27FC236}">
                <a16:creationId xmlns:a16="http://schemas.microsoft.com/office/drawing/2014/main" id="{C0C4020A-D7F9-6CFF-D744-842E87F56FDF}"/>
              </a:ext>
            </a:extLst>
          </p:cNvPr>
          <p:cNvSpPr txBox="1"/>
          <p:nvPr/>
        </p:nvSpPr>
        <p:spPr>
          <a:xfrm>
            <a:off x="602673" y="6447104"/>
            <a:ext cx="6097978" cy="215444"/>
          </a:xfrm>
          <a:prstGeom prst="rect">
            <a:avLst/>
          </a:prstGeom>
        </p:spPr>
        <p:txBody>
          <a:bodyPr vert="horz" lIns="0" tIns="0" rIns="0" bIns="0" rtlCol="0" anchor="b">
            <a:noAutofit/>
          </a:bodyPr>
          <a:lstStyle>
            <a:lvl1pPr indent="0" defTabSz="609585">
              <a:spcBef>
                <a:spcPct val="20000"/>
              </a:spcBef>
              <a:buFontTx/>
              <a:buNone/>
              <a:defRPr sz="800" b="1">
                <a:solidFill>
                  <a:srgbClr val="BFBFBF"/>
                </a:solidFill>
                <a:latin typeface="+mj-lt"/>
              </a:defRPr>
            </a:lvl1pPr>
            <a:lvl2pPr marL="990575" indent="-380990" defTabSz="609585">
              <a:spcBef>
                <a:spcPct val="20000"/>
              </a:spcBef>
              <a:buFont typeface="Arial"/>
              <a:buChar char="–"/>
              <a:defRPr sz="1867">
                <a:solidFill>
                  <a:srgbClr val="2E3134"/>
                </a:solidFill>
              </a:defRPr>
            </a:lvl2pPr>
            <a:lvl3pPr marL="1523962" indent="-304792" defTabSz="609585">
              <a:spcBef>
                <a:spcPct val="20000"/>
              </a:spcBef>
              <a:buFont typeface="Arial"/>
              <a:buChar char="•"/>
              <a:defRPr sz="1867">
                <a:solidFill>
                  <a:srgbClr val="2E3134"/>
                </a:solidFill>
              </a:defRPr>
            </a:lvl3pPr>
            <a:lvl4pPr marL="2133547" indent="-304792" defTabSz="609585">
              <a:spcBef>
                <a:spcPct val="20000"/>
              </a:spcBef>
              <a:buFont typeface="Arial"/>
              <a:buChar char="–"/>
              <a:defRPr sz="1867">
                <a:solidFill>
                  <a:srgbClr val="2E3134"/>
                </a:solidFill>
              </a:defRPr>
            </a:lvl4pPr>
            <a:lvl5pPr marL="2743131" indent="-304792" defTabSz="609585">
              <a:spcBef>
                <a:spcPct val="20000"/>
              </a:spcBef>
              <a:buFont typeface="Arial"/>
              <a:buChar char="»"/>
              <a:defRPr sz="1867">
                <a:solidFill>
                  <a:srgbClr val="2E3134"/>
                </a:solidFill>
              </a:defRPr>
            </a:lvl5pPr>
            <a:lvl6pPr marL="3352716" indent="-304792" defTabSz="609585">
              <a:spcBef>
                <a:spcPct val="20000"/>
              </a:spcBef>
              <a:buFont typeface="Arial"/>
              <a:buChar char="•"/>
              <a:defRPr sz="2667"/>
            </a:lvl6pPr>
            <a:lvl7pPr marL="3962301" indent="-304792" defTabSz="609585">
              <a:spcBef>
                <a:spcPct val="20000"/>
              </a:spcBef>
              <a:buFont typeface="Arial"/>
              <a:buChar char="•"/>
              <a:defRPr sz="2667"/>
            </a:lvl7pPr>
            <a:lvl8pPr marL="4571886" indent="-304792" defTabSz="609585">
              <a:spcBef>
                <a:spcPct val="20000"/>
              </a:spcBef>
              <a:buFont typeface="Arial"/>
              <a:buChar char="•"/>
              <a:defRPr sz="2667"/>
            </a:lvl8pPr>
            <a:lvl9pPr marL="5181470" indent="-304792" defTabSz="609585">
              <a:spcBef>
                <a:spcPct val="20000"/>
              </a:spcBef>
              <a:buFont typeface="Arial"/>
              <a:buChar char="•"/>
              <a:defRPr sz="2667"/>
            </a:lvl9pPr>
          </a:lstStyle>
          <a:p>
            <a:r>
              <a:rPr lang="es-ES" noProof="1"/>
              <a:t>1. Ribera M. Terapéutica dermatológica. En: Bielsa I ed. Ferrándiz. Dermatología Clínica. 5ª Ed. Barcelona, Elsevier, 2019 </a:t>
            </a:r>
          </a:p>
        </p:txBody>
      </p:sp>
    </p:spTree>
    <p:extLst>
      <p:ext uri="{BB962C8B-B14F-4D97-AF65-F5344CB8AC3E}">
        <p14:creationId xmlns:p14="http://schemas.microsoft.com/office/powerpoint/2010/main" val="4088789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5B9178-864D-A2A8-D577-992FE38E797B}"/>
              </a:ext>
            </a:extLst>
          </p:cNvPr>
          <p:cNvSpPr>
            <a:spLocks noGrp="1"/>
          </p:cNvSpPr>
          <p:nvPr>
            <p:ph sz="quarter" idx="13"/>
          </p:nvPr>
        </p:nvSpPr>
        <p:spPr>
          <a:xfrm>
            <a:off x="542109" y="1329643"/>
            <a:ext cx="11101724" cy="611855"/>
          </a:xfrm>
        </p:spPr>
        <p:txBody>
          <a:bodyPr/>
          <a:lstStyle/>
          <a:p>
            <a:r>
              <a:rPr lang="es-ES" b="1" dirty="0"/>
              <a:t>CAL/BDP crema logra una mejora significativamente superior en el </a:t>
            </a:r>
            <a:r>
              <a:rPr lang="es-ES" b="1" dirty="0" err="1"/>
              <a:t>mPASI</a:t>
            </a:r>
            <a:r>
              <a:rPr lang="es-ES" b="1" dirty="0"/>
              <a:t> desde la primera semana vs. CAL/BDP en gel/suspensión tópica</a:t>
            </a:r>
            <a:r>
              <a:rPr lang="es-ES" b="1" baseline="30000" dirty="0"/>
              <a:t>1</a:t>
            </a:r>
            <a:endParaRPr lang="en-US" b="1" baseline="30000" dirty="0"/>
          </a:p>
        </p:txBody>
      </p:sp>
      <p:sp>
        <p:nvSpPr>
          <p:cNvPr id="4" name="Content Placeholder 3">
            <a:extLst>
              <a:ext uri="{FF2B5EF4-FFF2-40B4-BE49-F238E27FC236}">
                <a16:creationId xmlns:a16="http://schemas.microsoft.com/office/drawing/2014/main" id="{904AB3B6-F541-EA7F-7078-2DBF67A31BFF}"/>
              </a:ext>
            </a:extLst>
          </p:cNvPr>
          <p:cNvSpPr>
            <a:spLocks noGrp="1"/>
          </p:cNvSpPr>
          <p:nvPr>
            <p:ph sz="quarter" idx="24"/>
          </p:nvPr>
        </p:nvSpPr>
        <p:spPr>
          <a:xfrm>
            <a:off x="542406" y="6160133"/>
            <a:ext cx="11230494" cy="536679"/>
          </a:xfrm>
        </p:spPr>
        <p:txBody>
          <a:bodyPr vert="horz" lIns="0" tIns="0" rIns="0" bIns="0" rtlCol="0" anchor="b">
            <a:noAutofit/>
          </a:bodyPr>
          <a:lstStyle/>
          <a:p>
            <a:r>
              <a:rPr lang="es-ES" sz="700" noProof="1">
                <a:solidFill>
                  <a:srgbClr val="BFBFBF"/>
                </a:solidFill>
                <a:latin typeface="+mj-lt"/>
              </a:rPr>
              <a:t>***p&lt;0,001, ****p&lt;0,0001, crema CAL/BDP frente a gel CAL/BDP. </a:t>
            </a:r>
          </a:p>
          <a:p>
            <a:r>
              <a:rPr lang="es-ES" sz="700" noProof="1">
                <a:solidFill>
                  <a:srgbClr val="BFBFBF"/>
                </a:solidFill>
                <a:latin typeface="+mj-lt"/>
              </a:rPr>
              <a:t>BDP: dipropionato de betametasona, CAL: calcipotriol, mPASI: índice de intensidad y extensión de la psoriasis modificado (excluyendo la cabeza).</a:t>
            </a:r>
          </a:p>
          <a:p>
            <a:r>
              <a:rPr lang="es-ES" sz="700" dirty="0" err="1">
                <a:solidFill>
                  <a:srgbClr val="BFBFBF"/>
                </a:solidFill>
                <a:latin typeface="+mj-lt"/>
                <a:sym typeface="Arial"/>
              </a:rPr>
              <a:t>Pinter</a:t>
            </a:r>
            <a:r>
              <a:rPr lang="es-ES" sz="700" dirty="0">
                <a:solidFill>
                  <a:srgbClr val="BFBFBF"/>
                </a:solidFill>
                <a:latin typeface="+mj-lt"/>
                <a:sym typeface="Arial"/>
              </a:rPr>
              <a:t> A et al. A </a:t>
            </a:r>
            <a:r>
              <a:rPr lang="es-ES" sz="700" dirty="0" err="1">
                <a:solidFill>
                  <a:srgbClr val="BFBFBF"/>
                </a:solidFill>
                <a:latin typeface="+mj-lt"/>
                <a:sym typeface="Arial"/>
              </a:rPr>
              <a:t>pooled</a:t>
            </a:r>
            <a:r>
              <a:rPr lang="es-ES" sz="700" dirty="0">
                <a:solidFill>
                  <a:srgbClr val="BFBFBF"/>
                </a:solidFill>
                <a:latin typeface="+mj-lt"/>
                <a:sym typeface="Arial"/>
              </a:rPr>
              <a:t> </a:t>
            </a:r>
            <a:r>
              <a:rPr lang="es-ES" sz="700" dirty="0" err="1">
                <a:solidFill>
                  <a:srgbClr val="BFBFBF"/>
                </a:solidFill>
                <a:latin typeface="+mj-lt"/>
                <a:sym typeface="Arial"/>
              </a:rPr>
              <a:t>analysis</a:t>
            </a:r>
            <a:r>
              <a:rPr lang="es-ES" sz="700" dirty="0">
                <a:solidFill>
                  <a:srgbClr val="BFBFBF"/>
                </a:solidFill>
                <a:latin typeface="+mj-lt"/>
                <a:sym typeface="Arial"/>
              </a:rPr>
              <a:t> of </a:t>
            </a:r>
            <a:r>
              <a:rPr lang="es-ES" sz="700" dirty="0" err="1">
                <a:solidFill>
                  <a:srgbClr val="BFBFBF"/>
                </a:solidFill>
                <a:latin typeface="+mj-lt"/>
                <a:sym typeface="Arial"/>
              </a:rPr>
              <a:t>randomized</a:t>
            </a:r>
            <a:r>
              <a:rPr lang="es-ES" sz="700" dirty="0">
                <a:solidFill>
                  <a:srgbClr val="BFBFBF"/>
                </a:solidFill>
                <a:latin typeface="+mj-lt"/>
                <a:sym typeface="Arial"/>
              </a:rPr>
              <a:t>, </a:t>
            </a:r>
            <a:r>
              <a:rPr lang="es-ES" sz="700" dirty="0" err="1">
                <a:solidFill>
                  <a:srgbClr val="BFBFBF"/>
                </a:solidFill>
                <a:latin typeface="+mj-lt"/>
                <a:sym typeface="Arial"/>
              </a:rPr>
              <a:t>controlled</a:t>
            </a:r>
            <a:r>
              <a:rPr lang="es-ES" sz="700" dirty="0">
                <a:solidFill>
                  <a:srgbClr val="BFBFBF"/>
                </a:solidFill>
                <a:latin typeface="+mj-lt"/>
                <a:sym typeface="Arial"/>
              </a:rPr>
              <a:t>, </a:t>
            </a:r>
            <a:r>
              <a:rPr lang="es-ES" sz="700" dirty="0" err="1">
                <a:solidFill>
                  <a:srgbClr val="BFBFBF"/>
                </a:solidFill>
                <a:latin typeface="+mj-lt"/>
                <a:sym typeface="Arial"/>
              </a:rPr>
              <a:t>phase</a:t>
            </a:r>
            <a:r>
              <a:rPr lang="es-ES" sz="700" dirty="0">
                <a:solidFill>
                  <a:srgbClr val="BFBFBF"/>
                </a:solidFill>
                <a:latin typeface="+mj-lt"/>
                <a:sym typeface="Arial"/>
              </a:rPr>
              <a:t> 3 </a:t>
            </a:r>
            <a:r>
              <a:rPr lang="es-ES" sz="700" dirty="0" err="1">
                <a:solidFill>
                  <a:srgbClr val="BFBFBF"/>
                </a:solidFill>
                <a:latin typeface="+mj-lt"/>
                <a:sym typeface="Arial"/>
              </a:rPr>
              <a:t>trials</a:t>
            </a:r>
            <a:r>
              <a:rPr lang="es-ES" sz="700" dirty="0">
                <a:solidFill>
                  <a:srgbClr val="BFBFBF"/>
                </a:solidFill>
                <a:latin typeface="+mj-lt"/>
                <a:sym typeface="Arial"/>
              </a:rPr>
              <a:t> </a:t>
            </a:r>
            <a:r>
              <a:rPr lang="es-ES" sz="700" dirty="0" err="1">
                <a:solidFill>
                  <a:srgbClr val="BFBFBF"/>
                </a:solidFill>
                <a:latin typeface="+mj-lt"/>
                <a:sym typeface="Arial"/>
              </a:rPr>
              <a:t>investigating</a:t>
            </a:r>
            <a:r>
              <a:rPr lang="es-ES" sz="700" dirty="0">
                <a:solidFill>
                  <a:srgbClr val="BFBFBF"/>
                </a:solidFill>
                <a:latin typeface="+mj-lt"/>
                <a:sym typeface="Arial"/>
              </a:rPr>
              <a:t> the </a:t>
            </a:r>
            <a:r>
              <a:rPr lang="es-ES" sz="700" dirty="0" err="1">
                <a:solidFill>
                  <a:srgbClr val="BFBFBF"/>
                </a:solidFill>
                <a:latin typeface="+mj-lt"/>
                <a:sym typeface="Arial"/>
              </a:rPr>
              <a:t>efficacy</a:t>
            </a:r>
            <a:r>
              <a:rPr lang="es-ES" sz="700" dirty="0">
                <a:solidFill>
                  <a:srgbClr val="BFBFBF"/>
                </a:solidFill>
                <a:latin typeface="+mj-lt"/>
                <a:sym typeface="Arial"/>
              </a:rPr>
              <a:t> and safety of a novel, </a:t>
            </a:r>
            <a:r>
              <a:rPr lang="es-ES" sz="700" dirty="0" err="1">
                <a:solidFill>
                  <a:srgbClr val="BFBFBF"/>
                </a:solidFill>
                <a:latin typeface="+mj-lt"/>
                <a:sym typeface="Arial"/>
              </a:rPr>
              <a:t>fixed</a:t>
            </a:r>
            <a:r>
              <a:rPr lang="es-ES" sz="700" dirty="0">
                <a:solidFill>
                  <a:srgbClr val="BFBFBF"/>
                </a:solidFill>
                <a:latin typeface="+mj-lt"/>
                <a:sym typeface="Arial"/>
              </a:rPr>
              <a:t> </a:t>
            </a:r>
            <a:r>
              <a:rPr lang="es-ES" sz="700" dirty="0" err="1">
                <a:solidFill>
                  <a:srgbClr val="BFBFBF"/>
                </a:solidFill>
                <a:latin typeface="+mj-lt"/>
                <a:sym typeface="Arial"/>
              </a:rPr>
              <a:t>dose</a:t>
            </a:r>
            <a:r>
              <a:rPr lang="es-ES" sz="700" dirty="0">
                <a:solidFill>
                  <a:srgbClr val="BFBFBF"/>
                </a:solidFill>
                <a:latin typeface="+mj-lt"/>
                <a:sym typeface="Arial"/>
              </a:rPr>
              <a:t> </a:t>
            </a:r>
            <a:r>
              <a:rPr lang="es-ES" sz="700" dirty="0" err="1">
                <a:solidFill>
                  <a:srgbClr val="BFBFBF"/>
                </a:solidFill>
                <a:latin typeface="+mj-lt"/>
                <a:sym typeface="Arial"/>
              </a:rPr>
              <a:t>calcipotriene</a:t>
            </a:r>
            <a:r>
              <a:rPr lang="es-ES" sz="700" dirty="0">
                <a:solidFill>
                  <a:srgbClr val="BFBFBF"/>
                </a:solidFill>
                <a:latin typeface="+mj-lt"/>
                <a:sym typeface="Arial"/>
              </a:rPr>
              <a:t> and </a:t>
            </a:r>
            <a:r>
              <a:rPr lang="es-ES" sz="700" dirty="0" err="1">
                <a:solidFill>
                  <a:srgbClr val="BFBFBF"/>
                </a:solidFill>
                <a:latin typeface="+mj-lt"/>
                <a:sym typeface="Arial"/>
              </a:rPr>
              <a:t>betamethasone</a:t>
            </a:r>
            <a:r>
              <a:rPr lang="es-ES" sz="700" dirty="0">
                <a:solidFill>
                  <a:srgbClr val="BFBFBF"/>
                </a:solidFill>
                <a:latin typeface="+mj-lt"/>
                <a:sym typeface="Arial"/>
              </a:rPr>
              <a:t> </a:t>
            </a:r>
            <a:r>
              <a:rPr lang="es-ES" sz="700" dirty="0" err="1">
                <a:solidFill>
                  <a:srgbClr val="BFBFBF"/>
                </a:solidFill>
                <a:latin typeface="+mj-lt"/>
                <a:sym typeface="Arial"/>
              </a:rPr>
              <a:t>dipropionate</a:t>
            </a:r>
            <a:r>
              <a:rPr lang="es-ES" sz="700" dirty="0">
                <a:solidFill>
                  <a:srgbClr val="BFBFBF"/>
                </a:solidFill>
                <a:latin typeface="+mj-lt"/>
                <a:sym typeface="Arial"/>
              </a:rPr>
              <a:t> </a:t>
            </a:r>
            <a:r>
              <a:rPr lang="es-ES" sz="700" dirty="0" err="1">
                <a:solidFill>
                  <a:srgbClr val="BFBFBF"/>
                </a:solidFill>
                <a:latin typeface="+mj-lt"/>
                <a:sym typeface="Arial"/>
              </a:rPr>
              <a:t>cream</a:t>
            </a:r>
            <a:r>
              <a:rPr lang="es-ES" sz="700" dirty="0">
                <a:solidFill>
                  <a:srgbClr val="BFBFBF"/>
                </a:solidFill>
                <a:latin typeface="+mj-lt"/>
                <a:sym typeface="Arial"/>
              </a:rPr>
              <a:t> for the </a:t>
            </a:r>
            <a:r>
              <a:rPr lang="es-ES" sz="700" dirty="0" err="1">
                <a:solidFill>
                  <a:srgbClr val="BFBFBF"/>
                </a:solidFill>
                <a:latin typeface="+mj-lt"/>
                <a:sym typeface="Arial"/>
              </a:rPr>
              <a:t>topical</a:t>
            </a:r>
            <a:r>
              <a:rPr lang="es-ES" sz="700" dirty="0">
                <a:solidFill>
                  <a:srgbClr val="BFBFBF"/>
                </a:solidFill>
                <a:latin typeface="+mj-lt"/>
                <a:sym typeface="Arial"/>
              </a:rPr>
              <a:t> treatment of plaque psoriasis. J </a:t>
            </a:r>
            <a:r>
              <a:rPr lang="es-ES" sz="700" dirty="0" err="1">
                <a:solidFill>
                  <a:srgbClr val="BFBFBF"/>
                </a:solidFill>
                <a:latin typeface="+mj-lt"/>
                <a:sym typeface="Arial"/>
              </a:rPr>
              <a:t>Eur</a:t>
            </a:r>
            <a:r>
              <a:rPr lang="es-ES" sz="700" dirty="0">
                <a:solidFill>
                  <a:srgbClr val="BFBFBF"/>
                </a:solidFill>
                <a:latin typeface="+mj-lt"/>
                <a:sym typeface="Arial"/>
              </a:rPr>
              <a:t> Acad </a:t>
            </a:r>
            <a:r>
              <a:rPr lang="es-ES" sz="700" dirty="0" err="1">
                <a:solidFill>
                  <a:srgbClr val="BFBFBF"/>
                </a:solidFill>
                <a:latin typeface="+mj-lt"/>
                <a:sym typeface="Arial"/>
              </a:rPr>
              <a:t>Venereol</a:t>
            </a:r>
            <a:r>
              <a:rPr lang="es-ES" sz="700" dirty="0">
                <a:solidFill>
                  <a:srgbClr val="BFBFBF"/>
                </a:solidFill>
                <a:latin typeface="+mj-lt"/>
                <a:sym typeface="Arial"/>
              </a:rPr>
              <a:t>. 2022 Feb;36(2):228-236. </a:t>
            </a:r>
          </a:p>
        </p:txBody>
      </p:sp>
      <p:sp>
        <p:nvSpPr>
          <p:cNvPr id="5" name="Content Placeholder 4">
            <a:extLst>
              <a:ext uri="{FF2B5EF4-FFF2-40B4-BE49-F238E27FC236}">
                <a16:creationId xmlns:a16="http://schemas.microsoft.com/office/drawing/2014/main" id="{F1FA7D91-C9A6-D310-1745-921F629B0504}"/>
              </a:ext>
            </a:extLst>
          </p:cNvPr>
          <p:cNvSpPr>
            <a:spLocks noGrp="1"/>
          </p:cNvSpPr>
          <p:nvPr>
            <p:ph sz="quarter" idx="18"/>
          </p:nvPr>
        </p:nvSpPr>
        <p:spPr/>
        <p:txBody>
          <a:bodyPr/>
          <a:lstStyle/>
          <a:p>
            <a:r>
              <a:rPr lang="es-ES" dirty="0"/>
              <a:t>EFICACIA CUERPO</a:t>
            </a:r>
            <a:endParaRPr lang="en-US" dirty="0"/>
          </a:p>
        </p:txBody>
      </p:sp>
      <p:grpSp>
        <p:nvGrpSpPr>
          <p:cNvPr id="48" name="Group 47">
            <a:extLst>
              <a:ext uri="{FF2B5EF4-FFF2-40B4-BE49-F238E27FC236}">
                <a16:creationId xmlns:a16="http://schemas.microsoft.com/office/drawing/2014/main" id="{F9F7A8E3-C036-C8DE-8393-8B68877EB44F}"/>
              </a:ext>
            </a:extLst>
          </p:cNvPr>
          <p:cNvGrpSpPr/>
          <p:nvPr/>
        </p:nvGrpSpPr>
        <p:grpSpPr>
          <a:xfrm>
            <a:off x="542109" y="2169750"/>
            <a:ext cx="8257138" cy="3425960"/>
            <a:chOff x="510843" y="1867174"/>
            <a:chExt cx="10883963" cy="3425960"/>
          </a:xfrm>
        </p:grpSpPr>
        <p:grpSp>
          <p:nvGrpSpPr>
            <p:cNvPr id="49" name="Group 48">
              <a:extLst>
                <a:ext uri="{FF2B5EF4-FFF2-40B4-BE49-F238E27FC236}">
                  <a16:creationId xmlns:a16="http://schemas.microsoft.com/office/drawing/2014/main" id="{BFBDC397-7CF9-702D-5077-CB754FB0E290}"/>
                </a:ext>
              </a:extLst>
            </p:cNvPr>
            <p:cNvGrpSpPr/>
            <p:nvPr/>
          </p:nvGrpSpPr>
          <p:grpSpPr>
            <a:xfrm>
              <a:off x="510843" y="1867174"/>
              <a:ext cx="10883963" cy="3425960"/>
              <a:chOff x="384253" y="6789668"/>
              <a:chExt cx="10883963" cy="3425960"/>
            </a:xfrm>
          </p:grpSpPr>
          <p:grpSp>
            <p:nvGrpSpPr>
              <p:cNvPr id="53" name="Group 52">
                <a:extLst>
                  <a:ext uri="{FF2B5EF4-FFF2-40B4-BE49-F238E27FC236}">
                    <a16:creationId xmlns:a16="http://schemas.microsoft.com/office/drawing/2014/main" id="{1C5AB411-5EA6-172B-4ED1-3A6245300267}"/>
                  </a:ext>
                </a:extLst>
              </p:cNvPr>
              <p:cNvGrpSpPr/>
              <p:nvPr/>
            </p:nvGrpSpPr>
            <p:grpSpPr>
              <a:xfrm>
                <a:off x="384253" y="6789668"/>
                <a:ext cx="10883963" cy="3425960"/>
                <a:chOff x="239122" y="1791482"/>
                <a:chExt cx="10883963" cy="3425960"/>
              </a:xfrm>
            </p:grpSpPr>
            <p:grpSp>
              <p:nvGrpSpPr>
                <p:cNvPr id="55" name="Group 54">
                  <a:extLst>
                    <a:ext uri="{FF2B5EF4-FFF2-40B4-BE49-F238E27FC236}">
                      <a16:creationId xmlns:a16="http://schemas.microsoft.com/office/drawing/2014/main" id="{0A1D91DD-FDB5-0B05-A157-87DE4FCAAEAF}"/>
                    </a:ext>
                  </a:extLst>
                </p:cNvPr>
                <p:cNvGrpSpPr/>
                <p:nvPr/>
              </p:nvGrpSpPr>
              <p:grpSpPr>
                <a:xfrm>
                  <a:off x="239122" y="1791482"/>
                  <a:ext cx="10883963" cy="3425960"/>
                  <a:chOff x="580093" y="2053776"/>
                  <a:chExt cx="10883963" cy="3425960"/>
                </a:xfrm>
              </p:grpSpPr>
              <p:grpSp>
                <p:nvGrpSpPr>
                  <p:cNvPr id="65" name="Group 64">
                    <a:extLst>
                      <a:ext uri="{FF2B5EF4-FFF2-40B4-BE49-F238E27FC236}">
                        <a16:creationId xmlns:a16="http://schemas.microsoft.com/office/drawing/2014/main" id="{A283151C-166B-68C8-82BE-7E2A037C3A5E}"/>
                      </a:ext>
                    </a:extLst>
                  </p:cNvPr>
                  <p:cNvGrpSpPr/>
                  <p:nvPr/>
                </p:nvGrpSpPr>
                <p:grpSpPr>
                  <a:xfrm>
                    <a:off x="580093" y="2053776"/>
                    <a:ext cx="10883963" cy="3189961"/>
                    <a:chOff x="559431" y="4515597"/>
                    <a:chExt cx="10883963" cy="3189961"/>
                  </a:xfrm>
                </p:grpSpPr>
                <p:grpSp>
                  <p:nvGrpSpPr>
                    <p:cNvPr id="67" name="Group 66">
                      <a:extLst>
                        <a:ext uri="{FF2B5EF4-FFF2-40B4-BE49-F238E27FC236}">
                          <a16:creationId xmlns:a16="http://schemas.microsoft.com/office/drawing/2014/main" id="{89E25BB8-F24F-A523-7A38-E4A3B3564D24}"/>
                        </a:ext>
                      </a:extLst>
                    </p:cNvPr>
                    <p:cNvGrpSpPr/>
                    <p:nvPr/>
                  </p:nvGrpSpPr>
                  <p:grpSpPr>
                    <a:xfrm>
                      <a:off x="1173149" y="4515597"/>
                      <a:ext cx="10270245" cy="3189961"/>
                      <a:chOff x="1139289" y="4620276"/>
                      <a:chExt cx="10270245" cy="3189961"/>
                    </a:xfrm>
                  </p:grpSpPr>
                  <p:grpSp>
                    <p:nvGrpSpPr>
                      <p:cNvPr id="69" name="Group 68">
                        <a:extLst>
                          <a:ext uri="{FF2B5EF4-FFF2-40B4-BE49-F238E27FC236}">
                            <a16:creationId xmlns:a16="http://schemas.microsoft.com/office/drawing/2014/main" id="{D3F7E9AB-2BFA-2017-4E44-170089ED3CB5}"/>
                          </a:ext>
                        </a:extLst>
                      </p:cNvPr>
                      <p:cNvGrpSpPr/>
                      <p:nvPr/>
                    </p:nvGrpSpPr>
                    <p:grpSpPr>
                      <a:xfrm>
                        <a:off x="1139289" y="4620276"/>
                        <a:ext cx="10270245" cy="3189961"/>
                        <a:chOff x="1899581" y="3949022"/>
                        <a:chExt cx="10270245" cy="3189961"/>
                      </a:xfrm>
                    </p:grpSpPr>
                    <p:grpSp>
                      <p:nvGrpSpPr>
                        <p:cNvPr id="71" name="Group 70">
                          <a:extLst>
                            <a:ext uri="{FF2B5EF4-FFF2-40B4-BE49-F238E27FC236}">
                              <a16:creationId xmlns:a16="http://schemas.microsoft.com/office/drawing/2014/main" id="{41988F8B-ED55-8D26-FADA-D41CD1630973}"/>
                            </a:ext>
                          </a:extLst>
                        </p:cNvPr>
                        <p:cNvGrpSpPr/>
                        <p:nvPr/>
                      </p:nvGrpSpPr>
                      <p:grpSpPr>
                        <a:xfrm>
                          <a:off x="2030458" y="3949022"/>
                          <a:ext cx="10139368" cy="3189961"/>
                          <a:chOff x="2335307" y="4562119"/>
                          <a:chExt cx="9189876" cy="3463496"/>
                        </a:xfrm>
                      </p:grpSpPr>
                      <p:graphicFrame>
                        <p:nvGraphicFramePr>
                          <p:cNvPr id="73" name="Chart 72">
                            <a:extLst>
                              <a:ext uri="{FF2B5EF4-FFF2-40B4-BE49-F238E27FC236}">
                                <a16:creationId xmlns:a16="http://schemas.microsoft.com/office/drawing/2014/main" id="{219F5923-D0AE-9DBF-34D2-C6F41C6576F3}"/>
                              </a:ext>
                            </a:extLst>
                          </p:cNvPr>
                          <p:cNvGraphicFramePr/>
                          <p:nvPr/>
                        </p:nvGraphicFramePr>
                        <p:xfrm>
                          <a:off x="2335307" y="4801382"/>
                          <a:ext cx="9189876" cy="3224233"/>
                        </p:xfrm>
                        <a:graphic>
                          <a:graphicData uri="http://schemas.openxmlformats.org/drawingml/2006/chart">
                            <c:chart xmlns:c="http://schemas.openxmlformats.org/drawingml/2006/chart" xmlns:r="http://schemas.openxmlformats.org/officeDocument/2006/relationships" r:id="rId2"/>
                          </a:graphicData>
                        </a:graphic>
                      </p:graphicFrame>
                      <p:sp>
                        <p:nvSpPr>
                          <p:cNvPr id="74" name="TextBox 1">
                            <a:extLst>
                              <a:ext uri="{FF2B5EF4-FFF2-40B4-BE49-F238E27FC236}">
                                <a16:creationId xmlns:a16="http://schemas.microsoft.com/office/drawing/2014/main" id="{BB1A810A-5DD3-D497-F815-97AB25A8A41A}"/>
                              </a:ext>
                            </a:extLst>
                          </p:cNvPr>
                          <p:cNvSpPr txBox="1"/>
                          <p:nvPr/>
                        </p:nvSpPr>
                        <p:spPr>
                          <a:xfrm>
                            <a:off x="6403191" y="5094246"/>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ea typeface="+mn-ea"/>
                                <a:cs typeface="Arial" panose="020B0604020202020204" pitchFamily="34" charset="0"/>
                              </a:rPr>
                              <a:t>****</a:t>
                            </a:r>
                          </a:p>
                        </p:txBody>
                      </p:sp>
                      <p:sp>
                        <p:nvSpPr>
                          <p:cNvPr id="75" name="TextBox 1">
                            <a:extLst>
                              <a:ext uri="{FF2B5EF4-FFF2-40B4-BE49-F238E27FC236}">
                                <a16:creationId xmlns:a16="http://schemas.microsoft.com/office/drawing/2014/main" id="{D774E460-EE01-78AC-36C6-EB1849FB487B}"/>
                              </a:ext>
                            </a:extLst>
                          </p:cNvPr>
                          <p:cNvSpPr txBox="1"/>
                          <p:nvPr/>
                        </p:nvSpPr>
                        <p:spPr>
                          <a:xfrm>
                            <a:off x="8219991" y="4808450"/>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ea typeface="+mn-ea"/>
                                <a:cs typeface="Arial" panose="020B0604020202020204" pitchFamily="34" charset="0"/>
                              </a:rPr>
                              <a:t>****</a:t>
                            </a:r>
                          </a:p>
                        </p:txBody>
                      </p:sp>
                      <p:sp>
                        <p:nvSpPr>
                          <p:cNvPr id="76" name="TextBox 1">
                            <a:extLst>
                              <a:ext uri="{FF2B5EF4-FFF2-40B4-BE49-F238E27FC236}">
                                <a16:creationId xmlns:a16="http://schemas.microsoft.com/office/drawing/2014/main" id="{80BC8266-C7A7-EEA9-FCDC-477983AAD4DE}"/>
                              </a:ext>
                            </a:extLst>
                          </p:cNvPr>
                          <p:cNvSpPr txBox="1"/>
                          <p:nvPr/>
                        </p:nvSpPr>
                        <p:spPr>
                          <a:xfrm>
                            <a:off x="10133157" y="4562119"/>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1D2C4F"/>
                                </a:solidFill>
                                <a:effectLst/>
                                <a:uLnTx/>
                                <a:uFillTx/>
                                <a:latin typeface="Calibri" panose="020F0502020204030204"/>
                                <a:ea typeface="+mn-ea"/>
                                <a:cs typeface="Arial" panose="020B0604020202020204" pitchFamily="34" charset="0"/>
                              </a:rPr>
                              <a:t>****</a:t>
                            </a:r>
                          </a:p>
                        </p:txBody>
                      </p:sp>
                    </p:grpSp>
                    <p:sp>
                      <p:nvSpPr>
                        <p:cNvPr id="72" name="TextBox 71">
                          <a:extLst>
                            <a:ext uri="{FF2B5EF4-FFF2-40B4-BE49-F238E27FC236}">
                              <a16:creationId xmlns:a16="http://schemas.microsoft.com/office/drawing/2014/main" id="{C0F9A950-D258-8348-9DD3-0C6B0624F33F}"/>
                            </a:ext>
                          </a:extLst>
                        </p:cNvPr>
                        <p:cNvSpPr txBox="1"/>
                        <p:nvPr/>
                      </p:nvSpPr>
                      <p:spPr>
                        <a:xfrm>
                          <a:off x="1899581" y="4205784"/>
                          <a:ext cx="666698" cy="2736583"/>
                        </a:xfrm>
                        <a:prstGeom prst="rect">
                          <a:avLst/>
                        </a:prstGeom>
                        <a:noFill/>
                      </p:spPr>
                      <p:txBody>
                        <a:bodyPr wrap="square" rtlCol="0">
                          <a:spAutoFit/>
                        </a:bodyPr>
                        <a:lstStyle/>
                        <a:p>
                          <a:pPr marL="0" marR="0" lvl="0" indent="0" algn="r" defTabSz="914400" eaLnBrk="1" fontAlgn="auto" latinLnBrk="0" hangingPunct="1">
                            <a:lnSpc>
                              <a:spcPts val="1800"/>
                            </a:lnSpc>
                            <a:spcBef>
                              <a:spcPts val="0"/>
                            </a:spcBef>
                            <a:spcAft>
                              <a:spcPts val="9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70</a:t>
                          </a:r>
                        </a:p>
                        <a:p>
                          <a:pPr marL="0" marR="0" lvl="0" indent="0" algn="r" defTabSz="914400" eaLnBrk="1" fontAlgn="auto" latinLnBrk="0" hangingPunct="1">
                            <a:lnSpc>
                              <a:spcPts val="1800"/>
                            </a:lnSpc>
                            <a:spcBef>
                              <a:spcPts val="0"/>
                            </a:spcBef>
                            <a:spcAft>
                              <a:spcPts val="9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60</a:t>
                          </a:r>
                        </a:p>
                        <a:p>
                          <a:pPr marL="0" marR="0" lvl="0" indent="0" algn="r" defTabSz="914400" eaLnBrk="1" fontAlgn="auto" latinLnBrk="0" hangingPunct="1">
                            <a:lnSpc>
                              <a:spcPts val="1800"/>
                            </a:lnSpc>
                            <a:spcBef>
                              <a:spcPts val="0"/>
                            </a:spcBef>
                            <a:spcAft>
                              <a:spcPts val="9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50 </a:t>
                          </a:r>
                        </a:p>
                        <a:p>
                          <a:pPr marL="0" marR="0" lvl="0" indent="0" algn="r" defTabSz="914400" eaLnBrk="1" fontAlgn="auto" latinLnBrk="0" hangingPunct="1">
                            <a:lnSpc>
                              <a:spcPts val="1800"/>
                            </a:lnSpc>
                            <a:spcBef>
                              <a:spcPts val="0"/>
                            </a:spcBef>
                            <a:spcAft>
                              <a:spcPts val="9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40 </a:t>
                          </a:r>
                        </a:p>
                        <a:p>
                          <a:pPr marL="0" marR="0" lvl="0" indent="0" algn="r" defTabSz="914400" eaLnBrk="1" fontAlgn="auto" latinLnBrk="0" hangingPunct="1">
                            <a:lnSpc>
                              <a:spcPts val="1800"/>
                            </a:lnSpc>
                            <a:spcBef>
                              <a:spcPts val="0"/>
                            </a:spcBef>
                            <a:spcAft>
                              <a:spcPts val="9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30 </a:t>
                          </a:r>
                        </a:p>
                        <a:p>
                          <a:pPr marL="0" marR="0" lvl="0" indent="0" algn="r" defTabSz="914400" eaLnBrk="1" fontAlgn="auto" latinLnBrk="0" hangingPunct="1">
                            <a:lnSpc>
                              <a:spcPts val="1800"/>
                            </a:lnSpc>
                            <a:spcBef>
                              <a:spcPts val="0"/>
                            </a:spcBef>
                            <a:spcAft>
                              <a:spcPts val="9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20 </a:t>
                          </a:r>
                        </a:p>
                        <a:p>
                          <a:pPr marL="0" marR="0" lvl="0" indent="0" algn="r" defTabSz="914400" eaLnBrk="1" fontAlgn="auto" latinLnBrk="0" hangingPunct="1">
                            <a:lnSpc>
                              <a:spcPts val="1800"/>
                            </a:lnSpc>
                            <a:spcBef>
                              <a:spcPts val="0"/>
                            </a:spcBef>
                            <a:spcAft>
                              <a:spcPts val="9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10 </a:t>
                          </a:r>
                        </a:p>
                        <a:p>
                          <a:pPr marL="0" marR="0" lvl="0" indent="0" algn="r" defTabSz="914400" eaLnBrk="1" fontAlgn="auto" latinLnBrk="0" hangingPunct="1">
                            <a:lnSpc>
                              <a:spcPts val="1800"/>
                            </a:lnSpc>
                            <a:spcBef>
                              <a:spcPts val="0"/>
                            </a:spcBef>
                            <a:spcAft>
                              <a:spcPts val="9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0</a:t>
                          </a:r>
                        </a:p>
                      </p:txBody>
                    </p:sp>
                  </p:grpSp>
                  <p:sp>
                    <p:nvSpPr>
                      <p:cNvPr id="70" name="TextBox 69">
                        <a:extLst>
                          <a:ext uri="{FF2B5EF4-FFF2-40B4-BE49-F238E27FC236}">
                            <a16:creationId xmlns:a16="http://schemas.microsoft.com/office/drawing/2014/main" id="{7F381BAF-CC2C-84C0-8DF6-7325521BB8F8}"/>
                          </a:ext>
                        </a:extLst>
                      </p:cNvPr>
                      <p:cNvSpPr txBox="1"/>
                      <p:nvPr/>
                    </p:nvSpPr>
                    <p:spPr>
                      <a:xfrm>
                        <a:off x="1719223" y="7458194"/>
                        <a:ext cx="94776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50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0                                     2                                     4                                      6                                     8</a:t>
                        </a:r>
                      </a:p>
                    </p:txBody>
                  </p:sp>
                </p:grpSp>
                <p:sp>
                  <p:nvSpPr>
                    <p:cNvPr id="68" name="TextBox 67">
                      <a:extLst>
                        <a:ext uri="{FF2B5EF4-FFF2-40B4-BE49-F238E27FC236}">
                          <a16:creationId xmlns:a16="http://schemas.microsoft.com/office/drawing/2014/main" id="{FC91F01B-E2B2-377C-CE7A-60E991CE6F2B}"/>
                        </a:ext>
                      </a:extLst>
                    </p:cNvPr>
                    <p:cNvSpPr txBox="1"/>
                    <p:nvPr/>
                  </p:nvSpPr>
                  <p:spPr>
                    <a:xfrm rot="16200000">
                      <a:off x="-466327" y="5806250"/>
                      <a:ext cx="2741187" cy="6896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1D2C4F"/>
                          </a:solidFill>
                          <a:effectLst/>
                          <a:uLnTx/>
                          <a:uFillTx/>
                          <a:latin typeface="Calibri" panose="020F0502020204030204"/>
                          <a:cs typeface="Arial" panose="020B0604020202020204" pitchFamily="34" charset="0"/>
                        </a:rPr>
                        <a:t>Cambio porcentual en el </a:t>
                      </a:r>
                      <a:r>
                        <a:rPr kumimoji="0" lang="es-ES" sz="1400" b="1" i="0" u="none" strike="noStrike" kern="0" cap="none" spc="0" normalizeH="0" baseline="0" noProof="0" dirty="0" err="1">
                          <a:ln>
                            <a:noFill/>
                          </a:ln>
                          <a:solidFill>
                            <a:srgbClr val="1D2C4F"/>
                          </a:solidFill>
                          <a:effectLst/>
                          <a:uLnTx/>
                          <a:uFillTx/>
                          <a:latin typeface="Calibri" panose="020F0502020204030204"/>
                          <a:cs typeface="Arial" panose="020B0604020202020204" pitchFamily="34" charset="0"/>
                        </a:rPr>
                        <a:t>mPASI</a:t>
                      </a:r>
                      <a:r>
                        <a:rPr kumimoji="0" lang="es-ES" sz="1400" b="1" i="0" u="none" strike="noStrike" kern="0" cap="none" spc="0" normalizeH="0" baseline="0" noProof="0" dirty="0">
                          <a:ln>
                            <a:noFill/>
                          </a:ln>
                          <a:solidFill>
                            <a:srgbClr val="1D2C4F"/>
                          </a:solidFill>
                          <a:effectLst/>
                          <a:uLnTx/>
                          <a:uFillTx/>
                          <a:latin typeface="Calibri" panose="020F0502020204030204"/>
                          <a:cs typeface="Arial" panose="020B0604020202020204" pitchFamily="34" charset="0"/>
                        </a:rPr>
                        <a:t> respecto a los valores iniciales</a:t>
                      </a:r>
                    </a:p>
                  </p:txBody>
                </p:sp>
              </p:grpSp>
              <p:sp>
                <p:nvSpPr>
                  <p:cNvPr id="66" name="TextBox 65">
                    <a:extLst>
                      <a:ext uri="{FF2B5EF4-FFF2-40B4-BE49-F238E27FC236}">
                        <a16:creationId xmlns:a16="http://schemas.microsoft.com/office/drawing/2014/main" id="{F898293B-F18A-5A49-6B1B-19D56E6A826C}"/>
                      </a:ext>
                    </a:extLst>
                  </p:cNvPr>
                  <p:cNvSpPr txBox="1"/>
                  <p:nvPr/>
                </p:nvSpPr>
                <p:spPr>
                  <a:xfrm>
                    <a:off x="6164049" y="5171959"/>
                    <a:ext cx="112029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Semanas</a:t>
                    </a:r>
                  </a:p>
                </p:txBody>
              </p:sp>
            </p:grpSp>
            <p:sp>
              <p:nvSpPr>
                <p:cNvPr id="56" name="TextBox 55">
                  <a:extLst>
                    <a:ext uri="{FF2B5EF4-FFF2-40B4-BE49-F238E27FC236}">
                      <a16:creationId xmlns:a16="http://schemas.microsoft.com/office/drawing/2014/main" id="{C019A5EC-33DC-8C32-D6E4-3E53DCFCA58B}"/>
                    </a:ext>
                  </a:extLst>
                </p:cNvPr>
                <p:cNvSpPr txBox="1"/>
                <p:nvPr/>
              </p:nvSpPr>
              <p:spPr>
                <a:xfrm>
                  <a:off x="5432007" y="2421923"/>
                  <a:ext cx="106305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1D2C4F"/>
                      </a:solidFill>
                      <a:effectLst/>
                      <a:uLnTx/>
                      <a:uFillTx/>
                      <a:latin typeface="Calibri" panose="020F0502020204030204"/>
                      <a:cs typeface="Arial" panose="020B0604020202020204" pitchFamily="34" charset="0"/>
                    </a:rPr>
                    <a:t>52,6%</a:t>
                  </a:r>
                </a:p>
              </p:txBody>
            </p:sp>
            <p:sp>
              <p:nvSpPr>
                <p:cNvPr id="57" name="TextBox 56">
                  <a:extLst>
                    <a:ext uri="{FF2B5EF4-FFF2-40B4-BE49-F238E27FC236}">
                      <a16:creationId xmlns:a16="http://schemas.microsoft.com/office/drawing/2014/main" id="{FB80B1E2-9310-5474-702A-5DB8F3BA54AD}"/>
                    </a:ext>
                  </a:extLst>
                </p:cNvPr>
                <p:cNvSpPr txBox="1"/>
                <p:nvPr/>
              </p:nvSpPr>
              <p:spPr>
                <a:xfrm>
                  <a:off x="5453407" y="3119193"/>
                  <a:ext cx="99153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43,6%</a:t>
                  </a:r>
                </a:p>
              </p:txBody>
            </p:sp>
            <p:sp>
              <p:nvSpPr>
                <p:cNvPr id="58" name="TextBox 57">
                  <a:extLst>
                    <a:ext uri="{FF2B5EF4-FFF2-40B4-BE49-F238E27FC236}">
                      <a16:creationId xmlns:a16="http://schemas.microsoft.com/office/drawing/2014/main" id="{A31A99C3-AADE-4DB7-E2CE-8E85039213A3}"/>
                    </a:ext>
                  </a:extLst>
                </p:cNvPr>
                <p:cNvSpPr txBox="1"/>
                <p:nvPr/>
              </p:nvSpPr>
              <p:spPr>
                <a:xfrm>
                  <a:off x="5341569" y="4113377"/>
                  <a:ext cx="104165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15,3%</a:t>
                  </a:r>
                </a:p>
              </p:txBody>
            </p:sp>
            <p:sp>
              <p:nvSpPr>
                <p:cNvPr id="59" name="TextBox 58">
                  <a:extLst>
                    <a:ext uri="{FF2B5EF4-FFF2-40B4-BE49-F238E27FC236}">
                      <a16:creationId xmlns:a16="http://schemas.microsoft.com/office/drawing/2014/main" id="{801DFBAE-3B57-48CF-AF37-0541F53D0DF2}"/>
                    </a:ext>
                  </a:extLst>
                </p:cNvPr>
                <p:cNvSpPr txBox="1"/>
                <p:nvPr/>
              </p:nvSpPr>
              <p:spPr>
                <a:xfrm>
                  <a:off x="7414694" y="3997392"/>
                  <a:ext cx="99708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19,4%</a:t>
                  </a:r>
                </a:p>
              </p:txBody>
            </p:sp>
            <p:sp>
              <p:nvSpPr>
                <p:cNvPr id="60" name="TextBox 59">
                  <a:extLst>
                    <a:ext uri="{FF2B5EF4-FFF2-40B4-BE49-F238E27FC236}">
                      <a16:creationId xmlns:a16="http://schemas.microsoft.com/office/drawing/2014/main" id="{C6FE4151-0D66-EAA5-53D0-FEB437586C85}"/>
                    </a:ext>
                  </a:extLst>
                </p:cNvPr>
                <p:cNvSpPr txBox="1"/>
                <p:nvPr/>
              </p:nvSpPr>
              <p:spPr>
                <a:xfrm>
                  <a:off x="9528523" y="3997392"/>
                  <a:ext cx="96315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20,0%</a:t>
                  </a:r>
                </a:p>
              </p:txBody>
            </p:sp>
            <p:sp>
              <p:nvSpPr>
                <p:cNvPr id="61" name="TextBox 60">
                  <a:extLst>
                    <a:ext uri="{FF2B5EF4-FFF2-40B4-BE49-F238E27FC236}">
                      <a16:creationId xmlns:a16="http://schemas.microsoft.com/office/drawing/2014/main" id="{ACE3EC51-C1D3-5543-0427-853BB6EE0B0B}"/>
                    </a:ext>
                  </a:extLst>
                </p:cNvPr>
                <p:cNvSpPr txBox="1"/>
                <p:nvPr/>
              </p:nvSpPr>
              <p:spPr>
                <a:xfrm>
                  <a:off x="7406886" y="2858147"/>
                  <a:ext cx="106305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51,2%</a:t>
                  </a:r>
                </a:p>
              </p:txBody>
            </p:sp>
            <p:sp>
              <p:nvSpPr>
                <p:cNvPr id="62" name="TextBox 61">
                  <a:extLst>
                    <a:ext uri="{FF2B5EF4-FFF2-40B4-BE49-F238E27FC236}">
                      <a16:creationId xmlns:a16="http://schemas.microsoft.com/office/drawing/2014/main" id="{57D83DE7-EB76-B8DB-C4B9-53ACEDA81C7F}"/>
                    </a:ext>
                  </a:extLst>
                </p:cNvPr>
                <p:cNvSpPr txBox="1"/>
                <p:nvPr/>
              </p:nvSpPr>
              <p:spPr>
                <a:xfrm>
                  <a:off x="9528523" y="2729700"/>
                  <a:ext cx="9940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56,4%</a:t>
                  </a:r>
                </a:p>
              </p:txBody>
            </p:sp>
            <p:sp>
              <p:nvSpPr>
                <p:cNvPr id="63" name="TextBox 62">
                  <a:extLst>
                    <a:ext uri="{FF2B5EF4-FFF2-40B4-BE49-F238E27FC236}">
                      <a16:creationId xmlns:a16="http://schemas.microsoft.com/office/drawing/2014/main" id="{804C09A2-866D-65E7-CC89-77C12D7A8448}"/>
                    </a:ext>
                  </a:extLst>
                </p:cNvPr>
                <p:cNvSpPr txBox="1"/>
                <p:nvPr/>
              </p:nvSpPr>
              <p:spPr>
                <a:xfrm>
                  <a:off x="7440514" y="2140103"/>
                  <a:ext cx="106305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60,5%</a:t>
                  </a:r>
                </a:p>
              </p:txBody>
            </p:sp>
            <p:sp>
              <p:nvSpPr>
                <p:cNvPr id="64" name="TextBox 63">
                  <a:extLst>
                    <a:ext uri="{FF2B5EF4-FFF2-40B4-BE49-F238E27FC236}">
                      <a16:creationId xmlns:a16="http://schemas.microsoft.com/office/drawing/2014/main" id="{2F38EF26-91EC-28B1-CCF8-01469758BC28}"/>
                    </a:ext>
                  </a:extLst>
                </p:cNvPr>
                <p:cNvSpPr txBox="1"/>
                <p:nvPr/>
              </p:nvSpPr>
              <p:spPr>
                <a:xfrm>
                  <a:off x="9528523" y="1903368"/>
                  <a:ext cx="9940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64,6%</a:t>
                  </a:r>
                </a:p>
              </p:txBody>
            </p:sp>
          </p:grpSp>
          <p:sp>
            <p:nvSpPr>
              <p:cNvPr id="54" name="TextBox 1">
                <a:extLst>
                  <a:ext uri="{FF2B5EF4-FFF2-40B4-BE49-F238E27FC236}">
                    <a16:creationId xmlns:a16="http://schemas.microsoft.com/office/drawing/2014/main" id="{A893D80E-AB0D-3A6B-BB16-4940389FD2E6}"/>
                  </a:ext>
                </a:extLst>
              </p:cNvPr>
              <p:cNvSpPr txBox="1"/>
              <p:nvPr/>
            </p:nvSpPr>
            <p:spPr>
              <a:xfrm>
                <a:off x="2451455" y="8223427"/>
                <a:ext cx="935379" cy="20446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ea typeface="+mn-ea"/>
                    <a:cs typeface="Arial" panose="020B0604020202020204" pitchFamily="34" charset="0"/>
                  </a:rPr>
                  <a:t>***</a:t>
                </a:r>
              </a:p>
            </p:txBody>
          </p:sp>
        </p:grpSp>
        <p:sp>
          <p:nvSpPr>
            <p:cNvPr id="50" name="TextBox 49">
              <a:extLst>
                <a:ext uri="{FF2B5EF4-FFF2-40B4-BE49-F238E27FC236}">
                  <a16:creationId xmlns:a16="http://schemas.microsoft.com/office/drawing/2014/main" id="{62AFEE50-37BD-A100-AD86-613BAF19C273}"/>
                </a:ext>
              </a:extLst>
            </p:cNvPr>
            <p:cNvSpPr txBox="1"/>
            <p:nvPr/>
          </p:nvSpPr>
          <p:spPr>
            <a:xfrm>
              <a:off x="2499524" y="3444339"/>
              <a:ext cx="98879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25,5%</a:t>
              </a:r>
            </a:p>
          </p:txBody>
        </p:sp>
        <p:sp>
          <p:nvSpPr>
            <p:cNvPr id="51" name="TextBox 50">
              <a:extLst>
                <a:ext uri="{FF2B5EF4-FFF2-40B4-BE49-F238E27FC236}">
                  <a16:creationId xmlns:a16="http://schemas.microsoft.com/office/drawing/2014/main" id="{81ED5418-EBD7-2AF4-8332-C951FD8836D6}"/>
                </a:ext>
              </a:extLst>
            </p:cNvPr>
            <p:cNvSpPr txBox="1"/>
            <p:nvPr/>
          </p:nvSpPr>
          <p:spPr>
            <a:xfrm>
              <a:off x="2496437" y="4000098"/>
              <a:ext cx="100443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20,5%</a:t>
              </a:r>
            </a:p>
          </p:txBody>
        </p:sp>
        <p:sp>
          <p:nvSpPr>
            <p:cNvPr id="52" name="TextBox 51">
              <a:extLst>
                <a:ext uri="{FF2B5EF4-FFF2-40B4-BE49-F238E27FC236}">
                  <a16:creationId xmlns:a16="http://schemas.microsoft.com/office/drawing/2014/main" id="{AAF47995-F81E-1D4C-00BA-3BE07E181621}"/>
                </a:ext>
              </a:extLst>
            </p:cNvPr>
            <p:cNvSpPr txBox="1"/>
            <p:nvPr/>
          </p:nvSpPr>
          <p:spPr>
            <a:xfrm>
              <a:off x="2581968" y="4421237"/>
              <a:ext cx="82316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1D2C4F"/>
                  </a:solidFill>
                  <a:effectLst/>
                  <a:uLnTx/>
                  <a:uFillTx/>
                  <a:latin typeface="Calibri" panose="020F0502020204030204"/>
                  <a:cs typeface="Arial" panose="020B0604020202020204" pitchFamily="34" charset="0"/>
                </a:rPr>
                <a:t>8,5%</a:t>
              </a:r>
            </a:p>
          </p:txBody>
        </p:sp>
      </p:grpSp>
      <p:grpSp>
        <p:nvGrpSpPr>
          <p:cNvPr id="77" name="Grupo 4">
            <a:extLst>
              <a:ext uri="{FF2B5EF4-FFF2-40B4-BE49-F238E27FC236}">
                <a16:creationId xmlns:a16="http://schemas.microsoft.com/office/drawing/2014/main" id="{5B65AC65-AC47-FA0C-A4C6-6466123DBCF0}"/>
              </a:ext>
            </a:extLst>
          </p:cNvPr>
          <p:cNvGrpSpPr/>
          <p:nvPr/>
        </p:nvGrpSpPr>
        <p:grpSpPr>
          <a:xfrm>
            <a:off x="1513499" y="5603039"/>
            <a:ext cx="7133375" cy="307777"/>
            <a:chOff x="2906708" y="5577458"/>
            <a:chExt cx="7133375" cy="307777"/>
          </a:xfrm>
        </p:grpSpPr>
        <p:sp>
          <p:nvSpPr>
            <p:cNvPr id="78" name="Rectangle 44">
              <a:extLst>
                <a:ext uri="{FF2B5EF4-FFF2-40B4-BE49-F238E27FC236}">
                  <a16:creationId xmlns:a16="http://schemas.microsoft.com/office/drawing/2014/main" id="{098F08BE-C413-10F0-8F98-DB5CC0FA6C73}"/>
                </a:ext>
              </a:extLst>
            </p:cNvPr>
            <p:cNvSpPr/>
            <p:nvPr/>
          </p:nvSpPr>
          <p:spPr>
            <a:xfrm>
              <a:off x="2906708" y="5577458"/>
              <a:ext cx="7133375" cy="307777"/>
            </a:xfrm>
            <a:prstGeom prst="rect">
              <a:avLst/>
            </a:prstGeom>
            <a:ln>
              <a:noFill/>
            </a:ln>
          </p:spPr>
          <p:txBody>
            <a:bodyPr wrap="square">
              <a:spAutoFit/>
            </a:bodyPr>
            <a:lstStyle/>
            <a:p>
              <a:pPr marL="0" marR="0" lvl="0" indent="0" defTabSz="914217" eaLnBrk="1" fontAlgn="auto" latinLnBrk="0" hangingPunct="1">
                <a:lnSpc>
                  <a:spcPct val="100000"/>
                </a:lnSpc>
                <a:spcBef>
                  <a:spcPct val="0"/>
                </a:spcBef>
                <a:spcAft>
                  <a:spcPts val="0"/>
                </a:spcAft>
                <a:buClrTx/>
                <a:buSzTx/>
                <a:buFontTx/>
                <a:buNone/>
                <a:tabLst/>
                <a:defRPr/>
              </a:pPr>
              <a:r>
                <a:rPr kumimoji="0" lang="es-ES" sz="1400" b="0" i="0" u="none" strike="noStrike" kern="0" cap="all" spc="0" normalizeH="0" baseline="0" noProof="0" dirty="0">
                  <a:ln>
                    <a:noFill/>
                  </a:ln>
                  <a:solidFill>
                    <a:prstClr val="black">
                      <a:lumMod val="50000"/>
                      <a:lumOff val="50000"/>
                    </a:prstClr>
                  </a:solidFill>
                  <a:effectLst/>
                  <a:uLnTx/>
                  <a:uFillTx/>
                  <a:latin typeface="Calibri Light" panose="020F0302020204030204"/>
                  <a:cs typeface="Arial" panose="020B0604020202020204" pitchFamily="34" charset="0"/>
                </a:rPr>
                <a:t>         </a:t>
              </a:r>
              <a:r>
                <a:rPr kumimoji="0" lang="es-ES" sz="1400" b="0" i="0" u="none" strike="noStrike" kern="0" cap="none" spc="0" normalizeH="0" baseline="0" noProof="0" dirty="0">
                  <a:ln>
                    <a:noFill/>
                  </a:ln>
                  <a:solidFill>
                    <a:prstClr val="black">
                      <a:lumMod val="50000"/>
                      <a:lumOff val="50000"/>
                    </a:prstClr>
                  </a:solidFill>
                  <a:effectLst/>
                  <a:uLnTx/>
                  <a:uFillTx/>
                  <a:latin typeface="Calibri Light" panose="020F0302020204030204"/>
                  <a:cs typeface="Arial" panose="020B0604020202020204" pitchFamily="34" charset="0"/>
                </a:rPr>
                <a:t>Crema </a:t>
              </a:r>
              <a:r>
                <a:rPr kumimoji="0" lang="es-ES" sz="1400" b="0" i="0" u="none" strike="noStrike" kern="0" cap="all" spc="0" normalizeH="0" baseline="0" noProof="0" dirty="0">
                  <a:ln>
                    <a:noFill/>
                  </a:ln>
                  <a:solidFill>
                    <a:prstClr val="black">
                      <a:lumMod val="50000"/>
                      <a:lumOff val="50000"/>
                    </a:prstClr>
                  </a:solidFill>
                  <a:effectLst/>
                  <a:uLnTx/>
                  <a:uFillTx/>
                  <a:latin typeface="Calibri Light" panose="020F0302020204030204"/>
                  <a:cs typeface="Arial" panose="020B0604020202020204" pitchFamily="34" charset="0"/>
                </a:rPr>
                <a:t>CAL/BDP 	</a:t>
              </a:r>
              <a:r>
                <a:rPr kumimoji="0" lang="es-ES" sz="1400" b="0" i="1" u="none" strike="noStrike" kern="0" cap="all" spc="0" normalizeH="0" baseline="0" noProof="0" dirty="0">
                  <a:ln>
                    <a:noFill/>
                  </a:ln>
                  <a:solidFill>
                    <a:prstClr val="black">
                      <a:lumMod val="50000"/>
                      <a:lumOff val="50000"/>
                    </a:prstClr>
                  </a:solidFill>
                  <a:effectLst/>
                  <a:uLnTx/>
                  <a:uFillTx/>
                  <a:latin typeface="Calibri Light" panose="020F0302020204030204"/>
                  <a:cs typeface="Arial" panose="020B0604020202020204" pitchFamily="34" charset="0"/>
                </a:rPr>
                <a:t>	         </a:t>
              </a:r>
              <a:r>
                <a:rPr kumimoji="0" lang="es-ES" sz="1400" b="0" i="0" u="none" strike="noStrike" kern="0" cap="none" spc="0" normalizeH="0" baseline="0" noProof="0" dirty="0">
                  <a:ln>
                    <a:noFill/>
                  </a:ln>
                  <a:solidFill>
                    <a:prstClr val="black">
                      <a:lumMod val="50000"/>
                      <a:lumOff val="50000"/>
                    </a:prstClr>
                  </a:solidFill>
                  <a:effectLst/>
                  <a:uLnTx/>
                  <a:uFillTx/>
                  <a:latin typeface="Calibri Light" panose="020F0302020204030204"/>
                  <a:cs typeface="Arial" panose="020B0604020202020204" pitchFamily="34" charset="0"/>
                </a:rPr>
                <a:t>Vehículo crema 		Gel CAL/BDP                </a:t>
              </a:r>
            </a:p>
          </p:txBody>
        </p:sp>
        <p:grpSp>
          <p:nvGrpSpPr>
            <p:cNvPr id="79" name="Group 78">
              <a:extLst>
                <a:ext uri="{FF2B5EF4-FFF2-40B4-BE49-F238E27FC236}">
                  <a16:creationId xmlns:a16="http://schemas.microsoft.com/office/drawing/2014/main" id="{91841DA4-373C-451C-6B3E-426D904C00AF}"/>
                </a:ext>
              </a:extLst>
            </p:cNvPr>
            <p:cNvGrpSpPr/>
            <p:nvPr/>
          </p:nvGrpSpPr>
          <p:grpSpPr>
            <a:xfrm>
              <a:off x="3053309" y="5662783"/>
              <a:ext cx="5288144" cy="137126"/>
              <a:chOff x="4636027" y="6575031"/>
              <a:chExt cx="5288144" cy="137126"/>
            </a:xfrm>
          </p:grpSpPr>
          <p:grpSp>
            <p:nvGrpSpPr>
              <p:cNvPr id="80" name="Group 79">
                <a:extLst>
                  <a:ext uri="{FF2B5EF4-FFF2-40B4-BE49-F238E27FC236}">
                    <a16:creationId xmlns:a16="http://schemas.microsoft.com/office/drawing/2014/main" id="{8AA3946B-5DCC-8095-5658-6C7302E23A94}"/>
                  </a:ext>
                </a:extLst>
              </p:cNvPr>
              <p:cNvGrpSpPr/>
              <p:nvPr/>
            </p:nvGrpSpPr>
            <p:grpSpPr>
              <a:xfrm>
                <a:off x="9708171" y="6575031"/>
                <a:ext cx="216000" cy="118047"/>
                <a:chOff x="6059581" y="2793335"/>
                <a:chExt cx="216000" cy="118047"/>
              </a:xfrm>
            </p:grpSpPr>
            <p:sp>
              <p:nvSpPr>
                <p:cNvPr id="87" name="Isosceles Triangle 86">
                  <a:extLst>
                    <a:ext uri="{FF2B5EF4-FFF2-40B4-BE49-F238E27FC236}">
                      <a16:creationId xmlns:a16="http://schemas.microsoft.com/office/drawing/2014/main" id="{A3B80F54-ECEF-C16C-3E54-BCA01963F7D7}"/>
                    </a:ext>
                  </a:extLst>
                </p:cNvPr>
                <p:cNvSpPr/>
                <p:nvPr/>
              </p:nvSpPr>
              <p:spPr>
                <a:xfrm>
                  <a:off x="6104118" y="2793335"/>
                  <a:ext cx="129728" cy="118047"/>
                </a:xfrm>
                <a:prstGeom prst="triangle">
                  <a:avLst/>
                </a:prstGeom>
                <a:solidFill>
                  <a:srgbClr val="84ACB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Light" panose="020F0302020204030204"/>
                    <a:ea typeface="+mn-ea"/>
                    <a:cs typeface="Arial" panose="020B0604020202020204" pitchFamily="34" charset="0"/>
                  </a:endParaRPr>
                </a:p>
              </p:txBody>
            </p:sp>
            <p:cxnSp>
              <p:nvCxnSpPr>
                <p:cNvPr id="88" name="Straight Connector 87">
                  <a:extLst>
                    <a:ext uri="{FF2B5EF4-FFF2-40B4-BE49-F238E27FC236}">
                      <a16:creationId xmlns:a16="http://schemas.microsoft.com/office/drawing/2014/main" id="{2F60B9D9-76F9-1958-05C6-E93898653E28}"/>
                    </a:ext>
                  </a:extLst>
                </p:cNvPr>
                <p:cNvCxnSpPr/>
                <p:nvPr/>
              </p:nvCxnSpPr>
              <p:spPr>
                <a:xfrm>
                  <a:off x="6059581" y="2864284"/>
                  <a:ext cx="216000" cy="0"/>
                </a:xfrm>
                <a:prstGeom prst="line">
                  <a:avLst/>
                </a:prstGeom>
                <a:noFill/>
                <a:ln w="28575" cap="flat" cmpd="sng" algn="ctr">
                  <a:solidFill>
                    <a:srgbClr val="84ACB6"/>
                  </a:solidFill>
                  <a:prstDash val="solid"/>
                  <a:miter lim="800000"/>
                </a:ln>
                <a:effectLst/>
              </p:spPr>
            </p:cxnSp>
          </p:grpSp>
          <p:grpSp>
            <p:nvGrpSpPr>
              <p:cNvPr id="81" name="Group 80">
                <a:extLst>
                  <a:ext uri="{FF2B5EF4-FFF2-40B4-BE49-F238E27FC236}">
                    <a16:creationId xmlns:a16="http://schemas.microsoft.com/office/drawing/2014/main" id="{DE8282A0-D48D-9722-A789-FF44DB517807}"/>
                  </a:ext>
                </a:extLst>
              </p:cNvPr>
              <p:cNvGrpSpPr/>
              <p:nvPr/>
            </p:nvGrpSpPr>
            <p:grpSpPr>
              <a:xfrm>
                <a:off x="7356104" y="6583617"/>
                <a:ext cx="216000" cy="128540"/>
                <a:chOff x="5826038" y="2669062"/>
                <a:chExt cx="216000" cy="128540"/>
              </a:xfrm>
            </p:grpSpPr>
            <p:cxnSp>
              <p:nvCxnSpPr>
                <p:cNvPr id="85" name="Straight Connector 84">
                  <a:extLst>
                    <a:ext uri="{FF2B5EF4-FFF2-40B4-BE49-F238E27FC236}">
                      <a16:creationId xmlns:a16="http://schemas.microsoft.com/office/drawing/2014/main" id="{8FA86269-5322-EBAE-0788-E2DD8D8E2229}"/>
                    </a:ext>
                  </a:extLst>
                </p:cNvPr>
                <p:cNvCxnSpPr/>
                <p:nvPr/>
              </p:nvCxnSpPr>
              <p:spPr>
                <a:xfrm>
                  <a:off x="5826038" y="2734280"/>
                  <a:ext cx="216000" cy="0"/>
                </a:xfrm>
                <a:prstGeom prst="line">
                  <a:avLst/>
                </a:prstGeom>
                <a:noFill/>
                <a:ln w="28575" cap="flat" cmpd="sng" algn="ctr">
                  <a:solidFill>
                    <a:srgbClr val="7A8C8E"/>
                  </a:solidFill>
                  <a:prstDash val="solid"/>
                  <a:miter lim="800000"/>
                </a:ln>
                <a:effectLst/>
              </p:spPr>
            </p:cxnSp>
            <p:sp>
              <p:nvSpPr>
                <p:cNvPr id="86" name="Diamond 85">
                  <a:extLst>
                    <a:ext uri="{FF2B5EF4-FFF2-40B4-BE49-F238E27FC236}">
                      <a16:creationId xmlns:a16="http://schemas.microsoft.com/office/drawing/2014/main" id="{FD391298-2EC4-998B-FC71-5443F5101792}"/>
                    </a:ext>
                  </a:extLst>
                </p:cNvPr>
                <p:cNvSpPr/>
                <p:nvPr/>
              </p:nvSpPr>
              <p:spPr>
                <a:xfrm>
                  <a:off x="5877788" y="2669062"/>
                  <a:ext cx="122811" cy="128540"/>
                </a:xfrm>
                <a:prstGeom prst="diamond">
                  <a:avLst/>
                </a:prstGeom>
                <a:solidFill>
                  <a:srgbClr val="7A8C8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Light" panose="020F0302020204030204"/>
                    <a:ea typeface="+mn-ea"/>
                    <a:cs typeface="Arial" panose="020B0604020202020204" pitchFamily="34" charset="0"/>
                  </a:endParaRPr>
                </a:p>
              </p:txBody>
            </p:sp>
          </p:grpSp>
          <p:grpSp>
            <p:nvGrpSpPr>
              <p:cNvPr id="82" name="Group 81">
                <a:extLst>
                  <a:ext uri="{FF2B5EF4-FFF2-40B4-BE49-F238E27FC236}">
                    <a16:creationId xmlns:a16="http://schemas.microsoft.com/office/drawing/2014/main" id="{E4085F16-84A2-A3A4-9D64-262B20681CFD}"/>
                  </a:ext>
                </a:extLst>
              </p:cNvPr>
              <p:cNvGrpSpPr/>
              <p:nvPr/>
            </p:nvGrpSpPr>
            <p:grpSpPr>
              <a:xfrm>
                <a:off x="4636027" y="6594043"/>
                <a:ext cx="216000" cy="108000"/>
                <a:chOff x="5231342" y="3305189"/>
                <a:chExt cx="216000" cy="108000"/>
              </a:xfrm>
            </p:grpSpPr>
            <p:cxnSp>
              <p:nvCxnSpPr>
                <p:cNvPr id="83" name="Straight Connector 82">
                  <a:extLst>
                    <a:ext uri="{FF2B5EF4-FFF2-40B4-BE49-F238E27FC236}">
                      <a16:creationId xmlns:a16="http://schemas.microsoft.com/office/drawing/2014/main" id="{17B2701A-4BC0-FD46-EA87-A47BDE74744B}"/>
                    </a:ext>
                  </a:extLst>
                </p:cNvPr>
                <p:cNvCxnSpPr/>
                <p:nvPr/>
              </p:nvCxnSpPr>
              <p:spPr>
                <a:xfrm>
                  <a:off x="5231342" y="3359981"/>
                  <a:ext cx="216000" cy="0"/>
                </a:xfrm>
                <a:prstGeom prst="line">
                  <a:avLst/>
                </a:prstGeom>
                <a:noFill/>
                <a:ln w="28575" cap="flat" cmpd="sng" algn="ctr">
                  <a:solidFill>
                    <a:srgbClr val="3494BA"/>
                  </a:solidFill>
                  <a:prstDash val="solid"/>
                  <a:miter lim="800000"/>
                </a:ln>
                <a:effectLst/>
              </p:spPr>
            </p:cxnSp>
            <p:sp>
              <p:nvSpPr>
                <p:cNvPr id="84" name="Rectangle 83">
                  <a:extLst>
                    <a:ext uri="{FF2B5EF4-FFF2-40B4-BE49-F238E27FC236}">
                      <a16:creationId xmlns:a16="http://schemas.microsoft.com/office/drawing/2014/main" id="{243A66F3-6090-E939-EB7A-2172FC2D7538}"/>
                    </a:ext>
                  </a:extLst>
                </p:cNvPr>
                <p:cNvSpPr/>
                <p:nvPr/>
              </p:nvSpPr>
              <p:spPr>
                <a:xfrm>
                  <a:off x="5285342" y="3305189"/>
                  <a:ext cx="108000" cy="108000"/>
                </a:xfrm>
                <a:prstGeom prst="rect">
                  <a:avLst/>
                </a:prstGeom>
                <a:solidFill>
                  <a:srgbClr val="3494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Light" panose="020F0302020204030204"/>
                    <a:ea typeface="+mn-ea"/>
                    <a:cs typeface="Arial" panose="020B0604020202020204" pitchFamily="34" charset="0"/>
                  </a:endParaRPr>
                </a:p>
              </p:txBody>
            </p:sp>
          </p:grpSp>
        </p:grpSp>
      </p:grpSp>
      <p:sp>
        <p:nvSpPr>
          <p:cNvPr id="89" name="TextBox 68">
            <a:extLst>
              <a:ext uri="{FF2B5EF4-FFF2-40B4-BE49-F238E27FC236}">
                <a16:creationId xmlns:a16="http://schemas.microsoft.com/office/drawing/2014/main" id="{5744DB7D-46EB-648D-284D-B3EB7571E2CB}"/>
              </a:ext>
            </a:extLst>
          </p:cNvPr>
          <p:cNvSpPr txBox="1"/>
          <p:nvPr/>
        </p:nvSpPr>
        <p:spPr>
          <a:xfrm>
            <a:off x="5762771" y="5952680"/>
            <a:ext cx="4773894" cy="215444"/>
          </a:xfrm>
          <a:prstGeom prst="rect">
            <a:avLst/>
          </a:prstGeom>
          <a:noFill/>
        </p:spPr>
        <p:txBody>
          <a:bodyPr wrap="square">
            <a:spAutoFit/>
          </a:bodyPr>
          <a:lstStyle/>
          <a:p>
            <a:r>
              <a:rPr lang="en-US" sz="800" noProof="1">
                <a:solidFill>
                  <a:prstClr val="white">
                    <a:lumMod val="50000"/>
                  </a:prstClr>
                </a:solidFill>
                <a:latin typeface="Calibri" panose="020F0502020204030204"/>
                <a:cs typeface="Arial" panose="020B0604020202020204" pitchFamily="34" charset="0"/>
              </a:rPr>
              <a:t>Figura adaptada de </a:t>
            </a:r>
            <a:r>
              <a:rPr lang="es-ES" sz="800" kern="0" dirty="0" err="1">
                <a:solidFill>
                  <a:srgbClr val="75787B"/>
                </a:solidFill>
                <a:latin typeface="Calibri "/>
                <a:ea typeface="Arial"/>
                <a:cs typeface="Arial"/>
                <a:sym typeface="Arial"/>
              </a:rPr>
              <a:t>Pinter</a:t>
            </a:r>
            <a:r>
              <a:rPr lang="es-ES" sz="800" kern="0" dirty="0">
                <a:solidFill>
                  <a:srgbClr val="75787B"/>
                </a:solidFill>
                <a:latin typeface="Calibri "/>
                <a:ea typeface="Arial"/>
                <a:cs typeface="Arial"/>
                <a:sym typeface="Arial"/>
              </a:rPr>
              <a:t> A et al. J </a:t>
            </a:r>
            <a:r>
              <a:rPr lang="es-ES" sz="800" kern="0" dirty="0" err="1">
                <a:solidFill>
                  <a:srgbClr val="75787B"/>
                </a:solidFill>
                <a:latin typeface="Calibri "/>
                <a:ea typeface="Arial"/>
                <a:cs typeface="Arial"/>
                <a:sym typeface="Arial"/>
              </a:rPr>
              <a:t>Eur</a:t>
            </a:r>
            <a:r>
              <a:rPr lang="es-ES" sz="800" kern="0" dirty="0">
                <a:solidFill>
                  <a:srgbClr val="75787B"/>
                </a:solidFill>
                <a:latin typeface="Calibri "/>
                <a:ea typeface="Arial"/>
                <a:cs typeface="Arial"/>
                <a:sym typeface="Arial"/>
              </a:rPr>
              <a:t> Acad </a:t>
            </a:r>
            <a:r>
              <a:rPr lang="es-ES" sz="800" kern="0" dirty="0" err="1">
                <a:solidFill>
                  <a:srgbClr val="75787B"/>
                </a:solidFill>
                <a:latin typeface="Calibri "/>
                <a:ea typeface="Arial"/>
                <a:cs typeface="Arial"/>
                <a:sym typeface="Arial"/>
              </a:rPr>
              <a:t>Dermatol</a:t>
            </a:r>
            <a:r>
              <a:rPr lang="es-ES" sz="800" kern="0" dirty="0">
                <a:solidFill>
                  <a:srgbClr val="75787B"/>
                </a:solidFill>
                <a:latin typeface="Calibri "/>
                <a:ea typeface="Arial"/>
                <a:cs typeface="Arial"/>
                <a:sym typeface="Arial"/>
              </a:rPr>
              <a:t> </a:t>
            </a:r>
            <a:r>
              <a:rPr lang="es-ES" sz="800" kern="0" dirty="0" err="1">
                <a:solidFill>
                  <a:srgbClr val="75787B"/>
                </a:solidFill>
                <a:latin typeface="Calibri "/>
                <a:ea typeface="Arial"/>
                <a:cs typeface="Arial"/>
                <a:sym typeface="Arial"/>
              </a:rPr>
              <a:t>Venereol</a:t>
            </a:r>
            <a:r>
              <a:rPr lang="es-ES" sz="800" kern="0" dirty="0">
                <a:solidFill>
                  <a:srgbClr val="75787B"/>
                </a:solidFill>
                <a:latin typeface="Calibri "/>
                <a:ea typeface="Arial"/>
                <a:cs typeface="Arial"/>
                <a:sym typeface="Arial"/>
              </a:rPr>
              <a:t>. 2022</a:t>
            </a:r>
            <a:endParaRPr lang="en-US" sz="800" noProof="1">
              <a:solidFill>
                <a:prstClr val="white">
                  <a:lumMod val="50000"/>
                </a:prstClr>
              </a:solidFill>
              <a:latin typeface="Calibri" panose="020F0502020204030204"/>
              <a:cs typeface="Arial" panose="020B0604020202020204" pitchFamily="34" charset="0"/>
            </a:endParaRPr>
          </a:p>
        </p:txBody>
      </p:sp>
      <p:sp>
        <p:nvSpPr>
          <p:cNvPr id="91" name="TextBox 90">
            <a:extLst>
              <a:ext uri="{FF2B5EF4-FFF2-40B4-BE49-F238E27FC236}">
                <a16:creationId xmlns:a16="http://schemas.microsoft.com/office/drawing/2014/main" id="{9B842B8A-E8F7-E2FB-B8EF-7C399852DC6B}"/>
              </a:ext>
            </a:extLst>
          </p:cNvPr>
          <p:cNvSpPr txBox="1"/>
          <p:nvPr/>
        </p:nvSpPr>
        <p:spPr>
          <a:xfrm>
            <a:off x="9043653" y="2929039"/>
            <a:ext cx="2600180" cy="1521919"/>
          </a:xfrm>
          <a:prstGeom prst="rect">
            <a:avLst/>
          </a:prstGeom>
          <a:solidFill>
            <a:srgbClr val="A5C9E0"/>
          </a:solidFill>
        </p:spPr>
        <p:txBody>
          <a:bodyPr wrap="square" lIns="72000" tIns="144000" bIns="144000" rtlCol="0">
            <a:spAutoFit/>
          </a:bodyPr>
          <a:lstStyle>
            <a:defPPr>
              <a:defRPr lang="es-ES"/>
            </a:defPPr>
            <a:lvl1pPr algn="ctr">
              <a:defRPr sz="1400">
                <a:solidFill>
                  <a:schemeClr val="bg1"/>
                </a:solidFill>
              </a:defRPr>
            </a:lvl1pPr>
          </a:lstStyle>
          <a:p>
            <a:r>
              <a:rPr lang="es-ES" sz="1600" dirty="0"/>
              <a:t>CAL/BDP crema presenta un </a:t>
            </a:r>
            <a:r>
              <a:rPr lang="es-ES" sz="1600" b="1" dirty="0"/>
              <a:t>inicio de acción más rápido </a:t>
            </a:r>
            <a:r>
              <a:rPr lang="es-ES" sz="1600" dirty="0"/>
              <a:t>comparado con CAL/BDP gel.</a:t>
            </a:r>
            <a:r>
              <a:rPr lang="es-ES" sz="1600" baseline="30000" dirty="0"/>
              <a:t>1</a:t>
            </a:r>
            <a:endParaRPr lang="en-US" sz="1600" baseline="30000" dirty="0"/>
          </a:p>
        </p:txBody>
      </p:sp>
    </p:spTree>
    <p:extLst>
      <p:ext uri="{BB962C8B-B14F-4D97-AF65-F5344CB8AC3E}">
        <p14:creationId xmlns:p14="http://schemas.microsoft.com/office/powerpoint/2010/main" val="3497612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B34105-A340-B975-2A27-000A3A1A5714}"/>
              </a:ext>
            </a:extLst>
          </p:cNvPr>
          <p:cNvSpPr>
            <a:spLocks noGrp="1"/>
          </p:cNvSpPr>
          <p:nvPr>
            <p:ph sz="quarter" idx="13"/>
          </p:nvPr>
        </p:nvSpPr>
        <p:spPr>
          <a:xfrm>
            <a:off x="542109" y="1393020"/>
            <a:ext cx="11101724" cy="423333"/>
          </a:xfrm>
        </p:spPr>
        <p:txBody>
          <a:bodyPr vert="horz" lIns="0" tIns="0" rIns="0" bIns="0" rtlCol="0">
            <a:noAutofit/>
          </a:bodyPr>
          <a:lstStyle/>
          <a:p>
            <a:r>
              <a:rPr lang="es-ES" sz="2200" b="1" dirty="0"/>
              <a:t>CAL/BDP crema mejora rápidamente la intensidad del picor. En la semana 1, el 44 % de los pacientes obtuvieron una mejora del picor vs 36,9% con CAL/BDP gel</a:t>
            </a:r>
            <a:r>
              <a:rPr lang="es-ES" sz="2200" b="1" baseline="30000" dirty="0"/>
              <a:t>1</a:t>
            </a:r>
            <a:endParaRPr lang="en-US" sz="2200" b="1" baseline="30000" dirty="0"/>
          </a:p>
        </p:txBody>
      </p:sp>
      <p:sp>
        <p:nvSpPr>
          <p:cNvPr id="4" name="Content Placeholder 3">
            <a:extLst>
              <a:ext uri="{FF2B5EF4-FFF2-40B4-BE49-F238E27FC236}">
                <a16:creationId xmlns:a16="http://schemas.microsoft.com/office/drawing/2014/main" id="{DFEBB110-A61E-D180-6552-8A351FAA553C}"/>
              </a:ext>
            </a:extLst>
          </p:cNvPr>
          <p:cNvSpPr>
            <a:spLocks noGrp="1"/>
          </p:cNvSpPr>
          <p:nvPr>
            <p:ph sz="quarter" idx="24"/>
          </p:nvPr>
        </p:nvSpPr>
        <p:spPr/>
        <p:txBody>
          <a:bodyPr>
            <a:normAutofit fontScale="70000" lnSpcReduction="20000"/>
          </a:bodyPr>
          <a:lstStyle/>
          <a:p>
            <a:r>
              <a:rPr lang="en-US" dirty="0"/>
              <a:t>! </a:t>
            </a:r>
            <a:r>
              <a:rPr lang="en-US" dirty="0" err="1"/>
              <a:t>Diferencia</a:t>
            </a:r>
            <a:r>
              <a:rPr lang="en-US" dirty="0"/>
              <a:t> de 4 puntos o superior del </a:t>
            </a:r>
            <a:r>
              <a:rPr lang="en-US" dirty="0" err="1"/>
              <a:t>picor</a:t>
            </a:r>
            <a:r>
              <a:rPr lang="en-US" dirty="0"/>
              <a:t> </a:t>
            </a:r>
            <a:r>
              <a:rPr lang="en-US" dirty="0" err="1"/>
              <a:t>respecto</a:t>
            </a:r>
            <a:r>
              <a:rPr lang="en-US" dirty="0"/>
              <a:t> al basal </a:t>
            </a:r>
            <a:r>
              <a:rPr lang="en-US" dirty="0" err="1"/>
              <a:t>en</a:t>
            </a:r>
            <a:r>
              <a:rPr lang="en-US" dirty="0"/>
              <a:t> la </a:t>
            </a:r>
            <a:r>
              <a:rPr lang="en-US" dirty="0" err="1"/>
              <a:t>escala</a:t>
            </a:r>
            <a:r>
              <a:rPr lang="en-US" dirty="0"/>
              <a:t> NRS de 11 puntos </a:t>
            </a:r>
          </a:p>
          <a:p>
            <a:r>
              <a:rPr lang="en-US" dirty="0"/>
              <a:t>(*) p&lt;0,05, crema CAL/BDP PADTM </a:t>
            </a:r>
            <a:r>
              <a:rPr lang="en-US" dirty="0" err="1"/>
              <a:t>frente</a:t>
            </a:r>
            <a:r>
              <a:rPr lang="en-US" dirty="0"/>
              <a:t> al gel de CAL/BDP, ****p&lt;0,0001, crema CAL/BDP PADTM </a:t>
            </a:r>
            <a:r>
              <a:rPr lang="en-US" dirty="0" err="1"/>
              <a:t>frente</a:t>
            </a:r>
            <a:r>
              <a:rPr lang="en-US" dirty="0"/>
              <a:t> al </a:t>
            </a:r>
            <a:r>
              <a:rPr lang="en-US" dirty="0" err="1"/>
              <a:t>vehículo</a:t>
            </a:r>
            <a:r>
              <a:rPr lang="en-US" dirty="0"/>
              <a:t> de la crema PADTM.</a:t>
            </a:r>
          </a:p>
          <a:p>
            <a:r>
              <a:rPr lang="en-US" dirty="0"/>
              <a:t>BDP: </a:t>
            </a:r>
            <a:r>
              <a:rPr lang="en-US" dirty="0" err="1"/>
              <a:t>dipropionato</a:t>
            </a:r>
            <a:r>
              <a:rPr lang="en-US" dirty="0"/>
              <a:t> de </a:t>
            </a:r>
            <a:r>
              <a:rPr lang="en-US" dirty="0" err="1"/>
              <a:t>betametasona</a:t>
            </a:r>
            <a:r>
              <a:rPr lang="en-US" dirty="0"/>
              <a:t>, CAL: calcipotriol, NRS: </a:t>
            </a:r>
            <a:r>
              <a:rPr lang="en-US" dirty="0" err="1"/>
              <a:t>escala</a:t>
            </a:r>
            <a:r>
              <a:rPr lang="en-US" dirty="0"/>
              <a:t> de </a:t>
            </a:r>
            <a:r>
              <a:rPr lang="en-US" dirty="0" err="1"/>
              <a:t>clasificación</a:t>
            </a:r>
            <a:r>
              <a:rPr lang="en-US" dirty="0"/>
              <a:t> </a:t>
            </a:r>
            <a:r>
              <a:rPr lang="en-US" dirty="0" err="1"/>
              <a:t>numérica</a:t>
            </a:r>
            <a:r>
              <a:rPr lang="en-US" dirty="0"/>
              <a:t>, PAD: </a:t>
            </a:r>
            <a:r>
              <a:rPr lang="en-US" dirty="0" err="1"/>
              <a:t>dispersión</a:t>
            </a:r>
            <a:r>
              <a:rPr lang="en-US" dirty="0"/>
              <a:t> de </a:t>
            </a:r>
            <a:r>
              <a:rPr lang="en-US" dirty="0" err="1"/>
              <a:t>poliafrones</a:t>
            </a:r>
            <a:r>
              <a:rPr lang="en-US" dirty="0"/>
              <a:t>.</a:t>
            </a:r>
          </a:p>
          <a:p>
            <a:r>
              <a:rPr lang="en-US" dirty="0"/>
              <a:t>Stein Gold L, Green LJ, Dhawan S, et al. A Phase 3, Randomized Trial Demonstrating the Improved Efficacy and Patient Acceptability of Fixed Dose Calcipotriene and Betamethasone Dipropionate Cream. J Drugs Dermatol. 2021; 20(4):420-425. </a:t>
            </a:r>
          </a:p>
        </p:txBody>
      </p:sp>
      <p:sp>
        <p:nvSpPr>
          <p:cNvPr id="5" name="Content Placeholder 4">
            <a:extLst>
              <a:ext uri="{FF2B5EF4-FFF2-40B4-BE49-F238E27FC236}">
                <a16:creationId xmlns:a16="http://schemas.microsoft.com/office/drawing/2014/main" id="{797D2495-A501-130C-AF2F-6E26457B2E5F}"/>
              </a:ext>
            </a:extLst>
          </p:cNvPr>
          <p:cNvSpPr>
            <a:spLocks noGrp="1"/>
          </p:cNvSpPr>
          <p:nvPr>
            <p:ph sz="quarter" idx="18"/>
          </p:nvPr>
        </p:nvSpPr>
        <p:spPr/>
        <p:txBody>
          <a:bodyPr/>
          <a:lstStyle/>
          <a:p>
            <a:r>
              <a:rPr lang="es-ES" dirty="0"/>
              <a:t>MEJORA DEL PICOR</a:t>
            </a:r>
            <a:endParaRPr lang="en-US" dirty="0"/>
          </a:p>
        </p:txBody>
      </p:sp>
      <p:grpSp>
        <p:nvGrpSpPr>
          <p:cNvPr id="42" name="Group 1">
            <a:extLst>
              <a:ext uri="{FF2B5EF4-FFF2-40B4-BE49-F238E27FC236}">
                <a16:creationId xmlns:a16="http://schemas.microsoft.com/office/drawing/2014/main" id="{B7AB60DC-B0B9-12F4-9FCC-081EF6023BCB}"/>
              </a:ext>
            </a:extLst>
          </p:cNvPr>
          <p:cNvGrpSpPr/>
          <p:nvPr/>
        </p:nvGrpSpPr>
        <p:grpSpPr>
          <a:xfrm>
            <a:off x="1122778" y="2266539"/>
            <a:ext cx="10170775" cy="3499926"/>
            <a:chOff x="1092808" y="2174958"/>
            <a:chExt cx="10371248" cy="3316049"/>
          </a:xfrm>
        </p:grpSpPr>
        <p:grpSp>
          <p:nvGrpSpPr>
            <p:cNvPr id="43" name="Group 14">
              <a:extLst>
                <a:ext uri="{FF2B5EF4-FFF2-40B4-BE49-F238E27FC236}">
                  <a16:creationId xmlns:a16="http://schemas.microsoft.com/office/drawing/2014/main" id="{642B845D-2030-9BCA-4222-2A0CEA3BD389}"/>
                </a:ext>
              </a:extLst>
            </p:cNvPr>
            <p:cNvGrpSpPr/>
            <p:nvPr/>
          </p:nvGrpSpPr>
          <p:grpSpPr>
            <a:xfrm>
              <a:off x="1092808" y="2174958"/>
              <a:ext cx="10371248" cy="3316049"/>
              <a:chOff x="1092808" y="2203294"/>
              <a:chExt cx="10371248" cy="3316049"/>
            </a:xfrm>
          </p:grpSpPr>
          <p:grpSp>
            <p:nvGrpSpPr>
              <p:cNvPr id="53" name="Group 13">
                <a:extLst>
                  <a:ext uri="{FF2B5EF4-FFF2-40B4-BE49-F238E27FC236}">
                    <a16:creationId xmlns:a16="http://schemas.microsoft.com/office/drawing/2014/main" id="{6A563C9D-93C6-1EA9-A44D-0E1BE28FE18A}"/>
                  </a:ext>
                </a:extLst>
              </p:cNvPr>
              <p:cNvGrpSpPr/>
              <p:nvPr/>
            </p:nvGrpSpPr>
            <p:grpSpPr>
              <a:xfrm>
                <a:off x="1092808" y="2203294"/>
                <a:ext cx="10371248" cy="3061324"/>
                <a:chOff x="1072146" y="4665115"/>
                <a:chExt cx="10371248" cy="3061324"/>
              </a:xfrm>
            </p:grpSpPr>
            <p:grpSp>
              <p:nvGrpSpPr>
                <p:cNvPr id="55" name="Group 12">
                  <a:extLst>
                    <a:ext uri="{FF2B5EF4-FFF2-40B4-BE49-F238E27FC236}">
                      <a16:creationId xmlns:a16="http://schemas.microsoft.com/office/drawing/2014/main" id="{D9E9F5A1-A4DE-04A3-F7DD-2924EBE2B2E6}"/>
                    </a:ext>
                  </a:extLst>
                </p:cNvPr>
                <p:cNvGrpSpPr/>
                <p:nvPr/>
              </p:nvGrpSpPr>
              <p:grpSpPr>
                <a:xfrm>
                  <a:off x="1304026" y="4729707"/>
                  <a:ext cx="10139368" cy="2996732"/>
                  <a:chOff x="1270166" y="4834386"/>
                  <a:chExt cx="10139368" cy="2996732"/>
                </a:xfrm>
              </p:grpSpPr>
              <p:grpSp>
                <p:nvGrpSpPr>
                  <p:cNvPr id="57" name="Group 11">
                    <a:extLst>
                      <a:ext uri="{FF2B5EF4-FFF2-40B4-BE49-F238E27FC236}">
                        <a16:creationId xmlns:a16="http://schemas.microsoft.com/office/drawing/2014/main" id="{4DFCD729-9B15-7418-E4E9-D06ABC2E44B6}"/>
                      </a:ext>
                    </a:extLst>
                  </p:cNvPr>
                  <p:cNvGrpSpPr/>
                  <p:nvPr/>
                </p:nvGrpSpPr>
                <p:grpSpPr>
                  <a:xfrm>
                    <a:off x="1270166" y="4834386"/>
                    <a:ext cx="10139368" cy="2975855"/>
                    <a:chOff x="2030458" y="4163132"/>
                    <a:chExt cx="10139368" cy="2975855"/>
                  </a:xfrm>
                </p:grpSpPr>
                <p:grpSp>
                  <p:nvGrpSpPr>
                    <p:cNvPr id="59" name="Group 10">
                      <a:extLst>
                        <a:ext uri="{FF2B5EF4-FFF2-40B4-BE49-F238E27FC236}">
                          <a16:creationId xmlns:a16="http://schemas.microsoft.com/office/drawing/2014/main" id="{A8153F21-A22E-DDD6-CA8D-D28C9B7A7EFC}"/>
                        </a:ext>
                      </a:extLst>
                    </p:cNvPr>
                    <p:cNvGrpSpPr/>
                    <p:nvPr/>
                  </p:nvGrpSpPr>
                  <p:grpSpPr>
                    <a:xfrm>
                      <a:off x="2030458" y="4169392"/>
                      <a:ext cx="10139368" cy="2969595"/>
                      <a:chOff x="2335307" y="4801382"/>
                      <a:chExt cx="9189876" cy="3224233"/>
                    </a:xfrm>
                  </p:grpSpPr>
                  <p:graphicFrame>
                    <p:nvGraphicFramePr>
                      <p:cNvPr id="61" name="Chart 8">
                        <a:extLst>
                          <a:ext uri="{FF2B5EF4-FFF2-40B4-BE49-F238E27FC236}">
                            <a16:creationId xmlns:a16="http://schemas.microsoft.com/office/drawing/2014/main" id="{50C460A4-053E-D914-0797-9EFDFDB47B54}"/>
                          </a:ext>
                        </a:extLst>
                      </p:cNvPr>
                      <p:cNvGraphicFramePr/>
                      <p:nvPr/>
                    </p:nvGraphicFramePr>
                    <p:xfrm>
                      <a:off x="2335307" y="4801382"/>
                      <a:ext cx="9189876" cy="3224233"/>
                    </p:xfrm>
                    <a:graphic>
                      <a:graphicData uri="http://schemas.openxmlformats.org/drawingml/2006/chart">
                        <c:chart xmlns:c="http://schemas.openxmlformats.org/drawingml/2006/chart" xmlns:r="http://schemas.openxmlformats.org/officeDocument/2006/relationships" r:id="rId2"/>
                      </a:graphicData>
                    </a:graphic>
                  </p:graphicFrame>
                  <p:sp>
                    <p:nvSpPr>
                      <p:cNvPr id="62" name="TextBox 1">
                        <a:extLst>
                          <a:ext uri="{FF2B5EF4-FFF2-40B4-BE49-F238E27FC236}">
                            <a16:creationId xmlns:a16="http://schemas.microsoft.com/office/drawing/2014/main" id="{C32DE313-4EB7-6B36-E2C9-F118FC00577D}"/>
                          </a:ext>
                        </a:extLst>
                      </p:cNvPr>
                      <p:cNvSpPr txBox="1"/>
                      <p:nvPr/>
                    </p:nvSpPr>
                    <p:spPr>
                      <a:xfrm>
                        <a:off x="3400845" y="5517629"/>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ea typeface="+mn-ea"/>
                            <a:cs typeface="Arial" panose="020B0604020202020204" pitchFamily="34" charset="0"/>
                          </a:rPr>
                          <a:t>(*) ****</a:t>
                        </a:r>
                      </a:p>
                    </p:txBody>
                  </p:sp>
                  <p:sp>
                    <p:nvSpPr>
                      <p:cNvPr id="63" name="TextBox 1">
                        <a:extLst>
                          <a:ext uri="{FF2B5EF4-FFF2-40B4-BE49-F238E27FC236}">
                            <a16:creationId xmlns:a16="http://schemas.microsoft.com/office/drawing/2014/main" id="{FF34DD78-E4BD-BA50-A8C5-86F31DDFE4EE}"/>
                          </a:ext>
                        </a:extLst>
                      </p:cNvPr>
                      <p:cNvSpPr txBox="1"/>
                      <p:nvPr/>
                    </p:nvSpPr>
                    <p:spPr>
                      <a:xfrm>
                        <a:off x="6404631" y="5065147"/>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ea typeface="+mn-ea"/>
                            <a:cs typeface="Arial" panose="020B0604020202020204" pitchFamily="34" charset="0"/>
                          </a:rPr>
                          <a:t>****</a:t>
                        </a:r>
                      </a:p>
                    </p:txBody>
                  </p:sp>
                  <p:sp>
                    <p:nvSpPr>
                      <p:cNvPr id="64" name="TextBox 1">
                        <a:extLst>
                          <a:ext uri="{FF2B5EF4-FFF2-40B4-BE49-F238E27FC236}">
                            <a16:creationId xmlns:a16="http://schemas.microsoft.com/office/drawing/2014/main" id="{151B3FD4-CB13-C940-D9A7-BA3D0226232D}"/>
                          </a:ext>
                        </a:extLst>
                      </p:cNvPr>
                      <p:cNvSpPr txBox="1"/>
                      <p:nvPr/>
                    </p:nvSpPr>
                    <p:spPr>
                      <a:xfrm>
                        <a:off x="10175433" y="4847114"/>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ea typeface="+mn-ea"/>
                            <a:cs typeface="Arial" panose="020B0604020202020204" pitchFamily="34" charset="0"/>
                          </a:rPr>
                          <a:t>****</a:t>
                        </a:r>
                      </a:p>
                    </p:txBody>
                  </p:sp>
                </p:grpSp>
                <p:sp>
                  <p:nvSpPr>
                    <p:cNvPr id="60" name="TextBox 9">
                      <a:extLst>
                        <a:ext uri="{FF2B5EF4-FFF2-40B4-BE49-F238E27FC236}">
                          <a16:creationId xmlns:a16="http://schemas.microsoft.com/office/drawing/2014/main" id="{A6BF0F05-83B7-3A61-0E83-67E0742FB052}"/>
                        </a:ext>
                      </a:extLst>
                    </p:cNvPr>
                    <p:cNvSpPr txBox="1"/>
                    <p:nvPr/>
                  </p:nvSpPr>
                  <p:spPr>
                    <a:xfrm>
                      <a:off x="2070407" y="4163132"/>
                      <a:ext cx="474442" cy="287689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80</a:t>
                      </a:r>
                    </a:p>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70 </a:t>
                      </a:r>
                    </a:p>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60 </a:t>
                      </a:r>
                    </a:p>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50 </a:t>
                      </a:r>
                    </a:p>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40 </a:t>
                      </a:r>
                    </a:p>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30 </a:t>
                      </a:r>
                    </a:p>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20 </a:t>
                      </a:r>
                    </a:p>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10 </a:t>
                      </a:r>
                    </a:p>
                    <a:p>
                      <a:pPr marL="0" marR="0" lvl="0" indent="0" algn="r"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0</a:t>
                      </a:r>
                    </a:p>
                  </p:txBody>
                </p:sp>
              </p:grpSp>
              <p:sp>
                <p:nvSpPr>
                  <p:cNvPr id="58" name="TextBox 47">
                    <a:extLst>
                      <a:ext uri="{FF2B5EF4-FFF2-40B4-BE49-F238E27FC236}">
                        <a16:creationId xmlns:a16="http://schemas.microsoft.com/office/drawing/2014/main" id="{32E88752-20BA-B0C1-0B3C-ACD4C4F7B2E1}"/>
                      </a:ext>
                    </a:extLst>
                  </p:cNvPr>
                  <p:cNvSpPr txBox="1"/>
                  <p:nvPr/>
                </p:nvSpPr>
                <p:spPr>
                  <a:xfrm>
                    <a:off x="1719223" y="7485891"/>
                    <a:ext cx="9003509" cy="3452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500"/>
                      </a:spcAft>
                      <a:buClrTx/>
                      <a:buSzTx/>
                      <a:buFontTx/>
                      <a:buNone/>
                      <a:tabLst/>
                      <a:defRPr/>
                    </a:pPr>
                    <a:r>
                      <a:rPr kumimoji="0" lang="es-ES" sz="1600" b="0"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  0                                        2                                          4                                           6                                         8</a:t>
                    </a:r>
                  </a:p>
                </p:txBody>
              </p:sp>
            </p:grpSp>
            <p:sp>
              <p:nvSpPr>
                <p:cNvPr id="56" name="TextBox 49">
                  <a:extLst>
                    <a:ext uri="{FF2B5EF4-FFF2-40B4-BE49-F238E27FC236}">
                      <a16:creationId xmlns:a16="http://schemas.microsoft.com/office/drawing/2014/main" id="{9E1ADD02-9681-134C-4913-B502235B9AE9}"/>
                    </a:ext>
                  </a:extLst>
                </p:cNvPr>
                <p:cNvSpPr txBox="1"/>
                <p:nvPr/>
              </p:nvSpPr>
              <p:spPr>
                <a:xfrm rot="16200000">
                  <a:off x="-18066" y="5755327"/>
                  <a:ext cx="2776725" cy="59630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2683C6">
                          <a:lumMod val="50000"/>
                        </a:srgbClr>
                      </a:solidFill>
                      <a:effectLst/>
                      <a:uLnTx/>
                      <a:uFillTx/>
                      <a:latin typeface="Calibri" panose="020F0502020204030204"/>
                      <a:cs typeface="Arial" panose="020B0604020202020204" pitchFamily="34" charset="0"/>
                    </a:rPr>
                    <a:t>% mejora ≥4 puntos en la NRS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rgbClr val="2683C6">
                        <a:lumMod val="50000"/>
                      </a:srgbClr>
                    </a:solidFill>
                    <a:effectLst/>
                    <a:uLnTx/>
                    <a:uFillTx/>
                    <a:latin typeface="Calibri" panose="020F0502020204030204"/>
                  </a:endParaRPr>
                </a:p>
              </p:txBody>
            </p:sp>
          </p:grpSp>
          <p:sp>
            <p:nvSpPr>
              <p:cNvPr id="54" name="TextBox 50">
                <a:extLst>
                  <a:ext uri="{FF2B5EF4-FFF2-40B4-BE49-F238E27FC236}">
                    <a16:creationId xmlns:a16="http://schemas.microsoft.com/office/drawing/2014/main" id="{D3E8D6F0-9D12-D382-0D29-24C1F2C65489}"/>
                  </a:ext>
                </a:extLst>
              </p:cNvPr>
              <p:cNvSpPr txBox="1"/>
              <p:nvPr/>
            </p:nvSpPr>
            <p:spPr>
              <a:xfrm>
                <a:off x="5709709" y="5174116"/>
                <a:ext cx="964741" cy="3452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Semanas</a:t>
                </a:r>
              </a:p>
            </p:txBody>
          </p:sp>
        </p:grpSp>
        <p:sp>
          <p:nvSpPr>
            <p:cNvPr id="44" name="TextBox 43">
              <a:extLst>
                <a:ext uri="{FF2B5EF4-FFF2-40B4-BE49-F238E27FC236}">
                  <a16:creationId xmlns:a16="http://schemas.microsoft.com/office/drawing/2014/main" id="{668D2470-51A1-E093-1F6C-7BB4D1CB6782}"/>
                </a:ext>
              </a:extLst>
            </p:cNvPr>
            <p:cNvSpPr txBox="1"/>
            <p:nvPr/>
          </p:nvSpPr>
          <p:spPr>
            <a:xfrm>
              <a:off x="2647522" y="3106499"/>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44,0%</a:t>
              </a:r>
            </a:p>
          </p:txBody>
        </p:sp>
        <p:sp>
          <p:nvSpPr>
            <p:cNvPr id="45" name="TextBox 48">
              <a:extLst>
                <a:ext uri="{FF2B5EF4-FFF2-40B4-BE49-F238E27FC236}">
                  <a16:creationId xmlns:a16="http://schemas.microsoft.com/office/drawing/2014/main" id="{A68E8328-1E93-26AF-DB7E-922C9876BB1E}"/>
                </a:ext>
              </a:extLst>
            </p:cNvPr>
            <p:cNvSpPr txBox="1"/>
            <p:nvPr/>
          </p:nvSpPr>
          <p:spPr>
            <a:xfrm>
              <a:off x="5770413" y="2629013"/>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60,2%</a:t>
              </a:r>
            </a:p>
          </p:txBody>
        </p:sp>
        <p:sp>
          <p:nvSpPr>
            <p:cNvPr id="46" name="TextBox 51">
              <a:extLst>
                <a:ext uri="{FF2B5EF4-FFF2-40B4-BE49-F238E27FC236}">
                  <a16:creationId xmlns:a16="http://schemas.microsoft.com/office/drawing/2014/main" id="{2FD97E84-9817-AB82-B24E-4D45897AACEC}"/>
                </a:ext>
              </a:extLst>
            </p:cNvPr>
            <p:cNvSpPr txBox="1"/>
            <p:nvPr/>
          </p:nvSpPr>
          <p:spPr>
            <a:xfrm>
              <a:off x="9953700" y="2432324"/>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66,1%</a:t>
              </a:r>
            </a:p>
          </p:txBody>
        </p:sp>
        <p:sp>
          <p:nvSpPr>
            <p:cNvPr id="47" name="TextBox 52">
              <a:extLst>
                <a:ext uri="{FF2B5EF4-FFF2-40B4-BE49-F238E27FC236}">
                  <a16:creationId xmlns:a16="http://schemas.microsoft.com/office/drawing/2014/main" id="{07D79C5E-E8EC-B005-15F0-55775A28DDE3}"/>
                </a:ext>
              </a:extLst>
            </p:cNvPr>
            <p:cNvSpPr txBox="1"/>
            <p:nvPr/>
          </p:nvSpPr>
          <p:spPr>
            <a:xfrm>
              <a:off x="9957286" y="2996245"/>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62,7%</a:t>
              </a:r>
            </a:p>
          </p:txBody>
        </p:sp>
        <p:sp>
          <p:nvSpPr>
            <p:cNvPr id="48" name="TextBox 53">
              <a:extLst>
                <a:ext uri="{FF2B5EF4-FFF2-40B4-BE49-F238E27FC236}">
                  <a16:creationId xmlns:a16="http://schemas.microsoft.com/office/drawing/2014/main" id="{F9BB8A10-94A5-8AF1-E1D4-CE9B3CCB1024}"/>
                </a:ext>
              </a:extLst>
            </p:cNvPr>
            <p:cNvSpPr txBox="1"/>
            <p:nvPr/>
          </p:nvSpPr>
          <p:spPr>
            <a:xfrm>
              <a:off x="5770413" y="3220689"/>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55,8%</a:t>
              </a:r>
            </a:p>
          </p:txBody>
        </p:sp>
        <p:sp>
          <p:nvSpPr>
            <p:cNvPr id="49" name="TextBox 54">
              <a:extLst>
                <a:ext uri="{FF2B5EF4-FFF2-40B4-BE49-F238E27FC236}">
                  <a16:creationId xmlns:a16="http://schemas.microsoft.com/office/drawing/2014/main" id="{75E16384-9B63-A9B4-9C89-E15F8415BBA8}"/>
                </a:ext>
              </a:extLst>
            </p:cNvPr>
            <p:cNvSpPr txBox="1"/>
            <p:nvPr/>
          </p:nvSpPr>
          <p:spPr>
            <a:xfrm>
              <a:off x="2647522" y="3759918"/>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36,9%</a:t>
              </a:r>
            </a:p>
          </p:txBody>
        </p:sp>
        <p:sp>
          <p:nvSpPr>
            <p:cNvPr id="50" name="TextBox 55">
              <a:extLst>
                <a:ext uri="{FF2B5EF4-FFF2-40B4-BE49-F238E27FC236}">
                  <a16:creationId xmlns:a16="http://schemas.microsoft.com/office/drawing/2014/main" id="{FAB0CA6F-E0C5-1928-C6C5-D01E5586C2D1}"/>
                </a:ext>
              </a:extLst>
            </p:cNvPr>
            <p:cNvSpPr txBox="1"/>
            <p:nvPr/>
          </p:nvSpPr>
          <p:spPr>
            <a:xfrm>
              <a:off x="9952829" y="4119867"/>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26,6%</a:t>
              </a:r>
            </a:p>
          </p:txBody>
        </p:sp>
        <p:sp>
          <p:nvSpPr>
            <p:cNvPr id="51" name="TextBox 56">
              <a:extLst>
                <a:ext uri="{FF2B5EF4-FFF2-40B4-BE49-F238E27FC236}">
                  <a16:creationId xmlns:a16="http://schemas.microsoft.com/office/drawing/2014/main" id="{B08C9D4C-D6E3-0E14-12F4-5E2B8CF74BEC}"/>
                </a:ext>
              </a:extLst>
            </p:cNvPr>
            <p:cNvSpPr txBox="1"/>
            <p:nvPr/>
          </p:nvSpPr>
          <p:spPr>
            <a:xfrm>
              <a:off x="5775856" y="4257861"/>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21,4%</a:t>
              </a:r>
            </a:p>
          </p:txBody>
        </p:sp>
        <p:sp>
          <p:nvSpPr>
            <p:cNvPr id="52" name="TextBox 57">
              <a:extLst>
                <a:ext uri="{FF2B5EF4-FFF2-40B4-BE49-F238E27FC236}">
                  <a16:creationId xmlns:a16="http://schemas.microsoft.com/office/drawing/2014/main" id="{C52B1583-7260-CC57-834B-C4FDF14C4EAC}"/>
                </a:ext>
              </a:extLst>
            </p:cNvPr>
            <p:cNvSpPr txBox="1"/>
            <p:nvPr/>
          </p:nvSpPr>
          <p:spPr>
            <a:xfrm>
              <a:off x="2647521" y="4270857"/>
              <a:ext cx="732651" cy="3138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2683C6">
                      <a:lumMod val="50000"/>
                    </a:srgbClr>
                  </a:solidFill>
                  <a:effectLst/>
                  <a:uLnTx/>
                  <a:uFillTx/>
                  <a:latin typeface="Calibri" panose="020F0502020204030204"/>
                  <a:cs typeface="Arial" panose="020B0604020202020204" pitchFamily="34" charset="0"/>
                </a:rPr>
                <a:t>20,7%</a:t>
              </a:r>
            </a:p>
          </p:txBody>
        </p:sp>
      </p:grpSp>
      <p:grpSp>
        <p:nvGrpSpPr>
          <p:cNvPr id="65" name="Grupo 2">
            <a:extLst>
              <a:ext uri="{FF2B5EF4-FFF2-40B4-BE49-F238E27FC236}">
                <a16:creationId xmlns:a16="http://schemas.microsoft.com/office/drawing/2014/main" id="{77DC17B0-CE33-48D8-DF7A-FD1DD446CD30}"/>
              </a:ext>
            </a:extLst>
          </p:cNvPr>
          <p:cNvGrpSpPr/>
          <p:nvPr/>
        </p:nvGrpSpPr>
        <p:grpSpPr>
          <a:xfrm>
            <a:off x="4510161" y="5702996"/>
            <a:ext cx="7133375" cy="307777"/>
            <a:chOff x="2906708" y="5586140"/>
            <a:chExt cx="7133375" cy="307777"/>
          </a:xfrm>
        </p:grpSpPr>
        <p:sp>
          <p:nvSpPr>
            <p:cNvPr id="66" name="Rectangle 44">
              <a:extLst>
                <a:ext uri="{FF2B5EF4-FFF2-40B4-BE49-F238E27FC236}">
                  <a16:creationId xmlns:a16="http://schemas.microsoft.com/office/drawing/2014/main" id="{7CD25305-1C6A-FC4C-7A60-091C89339E8D}"/>
                </a:ext>
              </a:extLst>
            </p:cNvPr>
            <p:cNvSpPr/>
            <p:nvPr/>
          </p:nvSpPr>
          <p:spPr>
            <a:xfrm>
              <a:off x="2906708" y="5586140"/>
              <a:ext cx="7133375" cy="307777"/>
            </a:xfrm>
            <a:prstGeom prst="rect">
              <a:avLst/>
            </a:prstGeom>
            <a:ln>
              <a:noFill/>
            </a:ln>
          </p:spPr>
          <p:txBody>
            <a:bodyPr wrap="square">
              <a:spAutoFit/>
            </a:bodyPr>
            <a:lstStyle/>
            <a:p>
              <a:pPr marL="0" marR="0" lvl="0" indent="0" defTabSz="914217" eaLnBrk="1" fontAlgn="auto" latinLnBrk="0" hangingPunct="1">
                <a:lnSpc>
                  <a:spcPct val="100000"/>
                </a:lnSpc>
                <a:spcBef>
                  <a:spcPct val="0"/>
                </a:spcBef>
                <a:spcAft>
                  <a:spcPts val="0"/>
                </a:spcAft>
                <a:buClrTx/>
                <a:buSzTx/>
                <a:buFontTx/>
                <a:buNone/>
                <a:tabLst/>
                <a:defRPr/>
              </a:pPr>
              <a:r>
                <a:rPr kumimoji="0" lang="es-ES" sz="1400" b="1" i="0" u="none" strike="noStrike" kern="0" cap="all"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         </a:t>
              </a:r>
              <a:r>
                <a:rPr kumimoji="0" lang="es-ES" sz="1400" b="1"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Crema </a:t>
              </a:r>
              <a:r>
                <a:rPr kumimoji="0" lang="es-ES" sz="1400" b="1" i="0" u="none" strike="noStrike" kern="0" cap="all"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CAL/BDP 	</a:t>
              </a:r>
              <a:r>
                <a:rPr kumimoji="0" lang="es-ES" sz="1400" b="1" i="1" u="none" strike="noStrike" kern="0" cap="all"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	         </a:t>
              </a:r>
              <a:r>
                <a:rPr kumimoji="0" lang="es-ES" sz="1400" b="1" i="0" u="none" strike="noStrike" kern="0" cap="none" spc="0" normalizeH="0" baseline="0" noProof="0" dirty="0">
                  <a:ln>
                    <a:noFill/>
                  </a:ln>
                  <a:solidFill>
                    <a:prstClr val="black">
                      <a:lumMod val="65000"/>
                      <a:lumOff val="35000"/>
                    </a:prstClr>
                  </a:solidFill>
                  <a:effectLst/>
                  <a:uLnTx/>
                  <a:uFillTx/>
                  <a:latin typeface="Calibri" panose="020F0502020204030204"/>
                  <a:cs typeface="Arial" panose="020B0604020202020204" pitchFamily="34" charset="0"/>
                </a:rPr>
                <a:t>Vehículo crema 		Gel CAL/BDP                </a:t>
              </a:r>
            </a:p>
          </p:txBody>
        </p:sp>
        <p:grpSp>
          <p:nvGrpSpPr>
            <p:cNvPr id="67" name="Group 69">
              <a:extLst>
                <a:ext uri="{FF2B5EF4-FFF2-40B4-BE49-F238E27FC236}">
                  <a16:creationId xmlns:a16="http://schemas.microsoft.com/office/drawing/2014/main" id="{08D3201E-FCD8-A85C-107A-2EBAD3FA3A8B}"/>
                </a:ext>
              </a:extLst>
            </p:cNvPr>
            <p:cNvGrpSpPr/>
            <p:nvPr/>
          </p:nvGrpSpPr>
          <p:grpSpPr>
            <a:xfrm>
              <a:off x="3053309" y="5662783"/>
              <a:ext cx="5288144" cy="137126"/>
              <a:chOff x="4636027" y="6575031"/>
              <a:chExt cx="5288144" cy="137126"/>
            </a:xfrm>
          </p:grpSpPr>
          <p:grpSp>
            <p:nvGrpSpPr>
              <p:cNvPr id="68" name="Group 72">
                <a:extLst>
                  <a:ext uri="{FF2B5EF4-FFF2-40B4-BE49-F238E27FC236}">
                    <a16:creationId xmlns:a16="http://schemas.microsoft.com/office/drawing/2014/main" id="{011868CC-8483-B25B-924E-D140EE5E433F}"/>
                  </a:ext>
                </a:extLst>
              </p:cNvPr>
              <p:cNvGrpSpPr/>
              <p:nvPr/>
            </p:nvGrpSpPr>
            <p:grpSpPr>
              <a:xfrm>
                <a:off x="9708171" y="6575031"/>
                <a:ext cx="216000" cy="118047"/>
                <a:chOff x="6059581" y="2793335"/>
                <a:chExt cx="216000" cy="118047"/>
              </a:xfrm>
            </p:grpSpPr>
            <p:sp>
              <p:nvSpPr>
                <p:cNvPr id="75" name="Isosceles Triangle 83">
                  <a:extLst>
                    <a:ext uri="{FF2B5EF4-FFF2-40B4-BE49-F238E27FC236}">
                      <a16:creationId xmlns:a16="http://schemas.microsoft.com/office/drawing/2014/main" id="{C66FF2DC-0A9D-66FD-F5C2-BAF50E499C35}"/>
                    </a:ext>
                  </a:extLst>
                </p:cNvPr>
                <p:cNvSpPr/>
                <p:nvPr/>
              </p:nvSpPr>
              <p:spPr>
                <a:xfrm>
                  <a:off x="6104118" y="2793335"/>
                  <a:ext cx="129728" cy="118047"/>
                </a:xfrm>
                <a:prstGeom prst="triangle">
                  <a:avLst/>
                </a:prstGeom>
                <a:solidFill>
                  <a:srgbClr val="84ACB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1"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Arial" panose="020B0604020202020204" pitchFamily="34" charset="0"/>
                  </a:endParaRPr>
                </a:p>
              </p:txBody>
            </p:sp>
            <p:cxnSp>
              <p:nvCxnSpPr>
                <p:cNvPr id="76" name="Straight Connector 84">
                  <a:extLst>
                    <a:ext uri="{FF2B5EF4-FFF2-40B4-BE49-F238E27FC236}">
                      <a16:creationId xmlns:a16="http://schemas.microsoft.com/office/drawing/2014/main" id="{BBC78F09-EB1B-A05B-457C-3B3BC474CBF3}"/>
                    </a:ext>
                  </a:extLst>
                </p:cNvPr>
                <p:cNvCxnSpPr/>
                <p:nvPr/>
              </p:nvCxnSpPr>
              <p:spPr>
                <a:xfrm>
                  <a:off x="6059581" y="2864284"/>
                  <a:ext cx="216000" cy="0"/>
                </a:xfrm>
                <a:prstGeom prst="line">
                  <a:avLst/>
                </a:prstGeom>
                <a:noFill/>
                <a:ln w="28575" cap="flat" cmpd="sng" algn="ctr">
                  <a:solidFill>
                    <a:srgbClr val="84ACB6"/>
                  </a:solidFill>
                  <a:prstDash val="solid"/>
                  <a:miter lim="800000"/>
                </a:ln>
                <a:effectLst/>
              </p:spPr>
            </p:cxnSp>
          </p:grpSp>
          <p:grpSp>
            <p:nvGrpSpPr>
              <p:cNvPr id="69" name="Group 73">
                <a:extLst>
                  <a:ext uri="{FF2B5EF4-FFF2-40B4-BE49-F238E27FC236}">
                    <a16:creationId xmlns:a16="http://schemas.microsoft.com/office/drawing/2014/main" id="{E681EDEC-E700-B529-4266-100D17648AC1}"/>
                  </a:ext>
                </a:extLst>
              </p:cNvPr>
              <p:cNvGrpSpPr/>
              <p:nvPr/>
            </p:nvGrpSpPr>
            <p:grpSpPr>
              <a:xfrm>
                <a:off x="7356104" y="6583617"/>
                <a:ext cx="216000" cy="128540"/>
                <a:chOff x="5826038" y="2669062"/>
                <a:chExt cx="216000" cy="128540"/>
              </a:xfrm>
            </p:grpSpPr>
            <p:cxnSp>
              <p:nvCxnSpPr>
                <p:cNvPr id="73" name="Straight Connector 81">
                  <a:extLst>
                    <a:ext uri="{FF2B5EF4-FFF2-40B4-BE49-F238E27FC236}">
                      <a16:creationId xmlns:a16="http://schemas.microsoft.com/office/drawing/2014/main" id="{5F13D5AB-D155-A699-3E9E-761E1033FEE2}"/>
                    </a:ext>
                  </a:extLst>
                </p:cNvPr>
                <p:cNvCxnSpPr/>
                <p:nvPr/>
              </p:nvCxnSpPr>
              <p:spPr>
                <a:xfrm>
                  <a:off x="5826038" y="2734280"/>
                  <a:ext cx="216000" cy="0"/>
                </a:xfrm>
                <a:prstGeom prst="line">
                  <a:avLst/>
                </a:prstGeom>
                <a:noFill/>
                <a:ln w="28575" cap="flat" cmpd="sng" algn="ctr">
                  <a:solidFill>
                    <a:srgbClr val="7A8C8E"/>
                  </a:solidFill>
                  <a:prstDash val="solid"/>
                  <a:miter lim="800000"/>
                </a:ln>
                <a:effectLst/>
              </p:spPr>
            </p:cxnSp>
            <p:sp>
              <p:nvSpPr>
                <p:cNvPr id="74" name="Diamond 82">
                  <a:extLst>
                    <a:ext uri="{FF2B5EF4-FFF2-40B4-BE49-F238E27FC236}">
                      <a16:creationId xmlns:a16="http://schemas.microsoft.com/office/drawing/2014/main" id="{CEDDEEBC-B77A-D090-B4B8-73EEC45A77E0}"/>
                    </a:ext>
                  </a:extLst>
                </p:cNvPr>
                <p:cNvSpPr/>
                <p:nvPr/>
              </p:nvSpPr>
              <p:spPr>
                <a:xfrm>
                  <a:off x="5877788" y="2669062"/>
                  <a:ext cx="122811" cy="128540"/>
                </a:xfrm>
                <a:prstGeom prst="diamond">
                  <a:avLst/>
                </a:prstGeom>
                <a:solidFill>
                  <a:srgbClr val="7A8C8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1"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Arial" panose="020B0604020202020204" pitchFamily="34" charset="0"/>
                  </a:endParaRPr>
                </a:p>
              </p:txBody>
            </p:sp>
          </p:grpSp>
          <p:grpSp>
            <p:nvGrpSpPr>
              <p:cNvPr id="70" name="Group 74">
                <a:extLst>
                  <a:ext uri="{FF2B5EF4-FFF2-40B4-BE49-F238E27FC236}">
                    <a16:creationId xmlns:a16="http://schemas.microsoft.com/office/drawing/2014/main" id="{E0E6B034-AD7E-796E-A1C6-263E40A80E5A}"/>
                  </a:ext>
                </a:extLst>
              </p:cNvPr>
              <p:cNvGrpSpPr/>
              <p:nvPr/>
            </p:nvGrpSpPr>
            <p:grpSpPr>
              <a:xfrm>
                <a:off x="4636027" y="6594043"/>
                <a:ext cx="216000" cy="108000"/>
                <a:chOff x="5231342" y="3305189"/>
                <a:chExt cx="216000" cy="108000"/>
              </a:xfrm>
            </p:grpSpPr>
            <p:cxnSp>
              <p:nvCxnSpPr>
                <p:cNvPr id="71" name="Straight Connector 75">
                  <a:extLst>
                    <a:ext uri="{FF2B5EF4-FFF2-40B4-BE49-F238E27FC236}">
                      <a16:creationId xmlns:a16="http://schemas.microsoft.com/office/drawing/2014/main" id="{7DADD6EA-5315-8112-B0CB-6EEA543F2336}"/>
                    </a:ext>
                  </a:extLst>
                </p:cNvPr>
                <p:cNvCxnSpPr/>
                <p:nvPr/>
              </p:nvCxnSpPr>
              <p:spPr>
                <a:xfrm>
                  <a:off x="5231342" y="3359981"/>
                  <a:ext cx="216000" cy="0"/>
                </a:xfrm>
                <a:prstGeom prst="line">
                  <a:avLst/>
                </a:prstGeom>
                <a:noFill/>
                <a:ln w="28575" cap="flat" cmpd="sng" algn="ctr">
                  <a:solidFill>
                    <a:srgbClr val="3494BA"/>
                  </a:solidFill>
                  <a:prstDash val="solid"/>
                  <a:miter lim="800000"/>
                </a:ln>
                <a:effectLst/>
              </p:spPr>
            </p:cxnSp>
            <p:sp>
              <p:nvSpPr>
                <p:cNvPr id="72" name="Rectangle 80">
                  <a:extLst>
                    <a:ext uri="{FF2B5EF4-FFF2-40B4-BE49-F238E27FC236}">
                      <a16:creationId xmlns:a16="http://schemas.microsoft.com/office/drawing/2014/main" id="{864E8C54-01D6-5877-1A00-5B7876C30817}"/>
                    </a:ext>
                  </a:extLst>
                </p:cNvPr>
                <p:cNvSpPr/>
                <p:nvPr/>
              </p:nvSpPr>
              <p:spPr>
                <a:xfrm>
                  <a:off x="5285342" y="3305189"/>
                  <a:ext cx="108000" cy="108000"/>
                </a:xfrm>
                <a:prstGeom prst="rect">
                  <a:avLst/>
                </a:prstGeom>
                <a:solidFill>
                  <a:srgbClr val="3494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1"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Arial" panose="020B0604020202020204" pitchFamily="34" charset="0"/>
                  </a:endParaRPr>
                </a:p>
              </p:txBody>
            </p:sp>
          </p:grpSp>
        </p:grpSp>
      </p:grpSp>
      <p:sp>
        <p:nvSpPr>
          <p:cNvPr id="77" name="TextBox 68">
            <a:extLst>
              <a:ext uri="{FF2B5EF4-FFF2-40B4-BE49-F238E27FC236}">
                <a16:creationId xmlns:a16="http://schemas.microsoft.com/office/drawing/2014/main" id="{A4ED8D3B-273C-6605-6A5B-641568334A45}"/>
              </a:ext>
            </a:extLst>
          </p:cNvPr>
          <p:cNvSpPr txBox="1"/>
          <p:nvPr/>
        </p:nvSpPr>
        <p:spPr>
          <a:xfrm>
            <a:off x="8649955" y="6051281"/>
            <a:ext cx="4773894" cy="215444"/>
          </a:xfrm>
          <a:prstGeom prst="rect">
            <a:avLst/>
          </a:prstGeom>
          <a:noFill/>
        </p:spPr>
        <p:txBody>
          <a:bodyPr wrap="square">
            <a:spAutoFit/>
          </a:bodyPr>
          <a:lstStyle/>
          <a:p>
            <a:r>
              <a:rPr lang="en-US" sz="800" noProof="1">
                <a:solidFill>
                  <a:prstClr val="white">
                    <a:lumMod val="50000"/>
                  </a:prstClr>
                </a:solidFill>
                <a:latin typeface="Calibri" panose="020F0502020204030204"/>
                <a:cs typeface="Arial" panose="020B0604020202020204" pitchFamily="34" charset="0"/>
              </a:rPr>
              <a:t>Figura adaptada de </a:t>
            </a:r>
            <a:r>
              <a:rPr lang="es-ES" sz="800" dirty="0">
                <a:solidFill>
                  <a:prstClr val="white">
                    <a:lumMod val="50000"/>
                  </a:prstClr>
                </a:solidFill>
                <a:latin typeface="Calibri" panose="020F0502020204030204"/>
                <a:cs typeface="Arial" panose="020B0604020202020204" pitchFamily="34" charset="0"/>
              </a:rPr>
              <a:t>Stein Gold L. J </a:t>
            </a:r>
            <a:r>
              <a:rPr lang="es-ES" sz="800" dirty="0" err="1">
                <a:solidFill>
                  <a:prstClr val="white">
                    <a:lumMod val="50000"/>
                  </a:prstClr>
                </a:solidFill>
                <a:latin typeface="Calibri" panose="020F0502020204030204"/>
                <a:cs typeface="Arial" panose="020B0604020202020204" pitchFamily="34" charset="0"/>
              </a:rPr>
              <a:t>Drugs</a:t>
            </a:r>
            <a:r>
              <a:rPr lang="es-ES" sz="800" dirty="0">
                <a:solidFill>
                  <a:prstClr val="white">
                    <a:lumMod val="50000"/>
                  </a:prstClr>
                </a:solidFill>
                <a:latin typeface="Calibri" panose="020F0502020204030204"/>
                <a:cs typeface="Arial" panose="020B0604020202020204" pitchFamily="34" charset="0"/>
              </a:rPr>
              <a:t> </a:t>
            </a:r>
            <a:r>
              <a:rPr lang="es-ES" sz="800" dirty="0" err="1">
                <a:solidFill>
                  <a:prstClr val="white">
                    <a:lumMod val="50000"/>
                  </a:prstClr>
                </a:solidFill>
                <a:latin typeface="Calibri" panose="020F0502020204030204"/>
                <a:cs typeface="Arial" panose="020B0604020202020204" pitchFamily="34" charset="0"/>
              </a:rPr>
              <a:t>Dermatol</a:t>
            </a:r>
            <a:r>
              <a:rPr lang="es-ES" sz="800" dirty="0">
                <a:solidFill>
                  <a:prstClr val="white">
                    <a:lumMod val="50000"/>
                  </a:prstClr>
                </a:solidFill>
                <a:latin typeface="Calibri" panose="020F0502020204030204"/>
                <a:cs typeface="Arial" panose="020B0604020202020204" pitchFamily="34" charset="0"/>
              </a:rPr>
              <a:t>. 2021</a:t>
            </a:r>
            <a:endParaRPr lang="en-US" sz="800" noProof="1">
              <a:solidFill>
                <a:prstClr val="white">
                  <a:lumMod val="50000"/>
                </a:prst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402957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81DAD1A-C5D0-3011-2130-6C0AC4291777}"/>
              </a:ext>
            </a:extLst>
          </p:cNvPr>
          <p:cNvSpPr txBox="1"/>
          <p:nvPr/>
        </p:nvSpPr>
        <p:spPr>
          <a:xfrm>
            <a:off x="6217921" y="2234595"/>
            <a:ext cx="5425616" cy="1723549"/>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s-ES" sz="1600" dirty="0">
                <a:solidFill>
                  <a:srgbClr val="1D2C4F"/>
                </a:solidFill>
                <a:latin typeface="+mj-lt"/>
                <a:cs typeface="Arial" panose="020B0604020202020204" pitchFamily="34" charset="0"/>
              </a:rPr>
              <a:t>El cuero </a:t>
            </a:r>
            <a:r>
              <a:rPr lang="es-ES" sz="1600" b="1" dirty="0">
                <a:solidFill>
                  <a:srgbClr val="1D2C4F"/>
                </a:solidFill>
                <a:latin typeface="+mj-lt"/>
                <a:cs typeface="Arial" panose="020B0604020202020204" pitchFamily="34" charset="0"/>
              </a:rPr>
              <a:t>cabelludo es la región más comúnmente afectada</a:t>
            </a:r>
            <a:r>
              <a:rPr lang="es-ES" sz="1600" dirty="0">
                <a:solidFill>
                  <a:srgbClr val="1D2C4F"/>
                </a:solidFill>
                <a:latin typeface="+mj-lt"/>
                <a:cs typeface="Arial" panose="020B0604020202020204" pitchFamily="34" charset="0"/>
              </a:rPr>
              <a:t>, presente en </a:t>
            </a:r>
            <a:r>
              <a:rPr lang="es-ES" sz="1600" b="1" dirty="0">
                <a:solidFill>
                  <a:srgbClr val="1D2C4F"/>
                </a:solidFill>
                <a:latin typeface="+mj-lt"/>
                <a:cs typeface="Arial" panose="020B0604020202020204" pitchFamily="34" charset="0"/>
              </a:rPr>
              <a:t>alrededor del 80 %</a:t>
            </a:r>
            <a:r>
              <a:rPr lang="es-ES" sz="1600" dirty="0">
                <a:solidFill>
                  <a:srgbClr val="1D2C4F"/>
                </a:solidFill>
                <a:latin typeface="+mj-lt"/>
                <a:cs typeface="Arial" panose="020B0604020202020204" pitchFamily="34" charset="0"/>
              </a:rPr>
              <a:t> </a:t>
            </a:r>
            <a:r>
              <a:rPr lang="es-ES" sz="1600" b="1" dirty="0">
                <a:solidFill>
                  <a:srgbClr val="1D2C4F"/>
                </a:solidFill>
                <a:latin typeface="+mj-lt"/>
                <a:cs typeface="Arial" panose="020B0604020202020204" pitchFamily="34" charset="0"/>
              </a:rPr>
              <a:t>de los casos </a:t>
            </a:r>
            <a:r>
              <a:rPr lang="es-ES" sz="1600" dirty="0">
                <a:solidFill>
                  <a:srgbClr val="1D2C4F"/>
                </a:solidFill>
                <a:latin typeface="+mj-lt"/>
                <a:cs typeface="Arial" panose="020B0604020202020204" pitchFamily="34" charset="0"/>
              </a:rPr>
              <a:t>de psoriasis.</a:t>
            </a:r>
            <a:r>
              <a:rPr lang="es-ES" sz="1600" baseline="30000" dirty="0">
                <a:solidFill>
                  <a:srgbClr val="1D2C4F"/>
                </a:solidFill>
                <a:latin typeface="+mj-lt"/>
                <a:cs typeface="Arial" panose="020B0604020202020204" pitchFamily="34" charset="0"/>
              </a:rPr>
              <a:t>3</a:t>
            </a:r>
          </a:p>
          <a:p>
            <a:pPr marL="285750" indent="-285750">
              <a:spcBef>
                <a:spcPts val="600"/>
              </a:spcBef>
              <a:spcAft>
                <a:spcPts val="600"/>
              </a:spcAft>
              <a:buFont typeface="Arial" panose="020B0604020202020204" pitchFamily="34" charset="0"/>
              <a:buChar char="•"/>
            </a:pPr>
            <a:r>
              <a:rPr lang="es-ES" sz="1600" dirty="0">
                <a:solidFill>
                  <a:srgbClr val="1D2C4F"/>
                </a:solidFill>
                <a:latin typeface="+mj-lt"/>
                <a:cs typeface="Arial" panose="020B0604020202020204" pitchFamily="34" charset="0"/>
              </a:rPr>
              <a:t>Con CAL/BDP crema, gracias a la tecnología PAD, se consigue una </a:t>
            </a:r>
            <a:r>
              <a:rPr lang="es-ES" sz="1600" b="1" dirty="0">
                <a:solidFill>
                  <a:srgbClr val="1D2C4F"/>
                </a:solidFill>
                <a:latin typeface="+mj-lt"/>
                <a:cs typeface="Arial" panose="020B0604020202020204" pitchFamily="34" charset="0"/>
              </a:rPr>
              <a:t>rápida y completa absorción</a:t>
            </a:r>
            <a:r>
              <a:rPr lang="es-ES" sz="1600" dirty="0">
                <a:solidFill>
                  <a:srgbClr val="1D2C4F"/>
                </a:solidFill>
                <a:latin typeface="+mj-lt"/>
                <a:cs typeface="Arial" panose="020B0604020202020204" pitchFamily="34" charset="0"/>
              </a:rPr>
              <a:t> con una </a:t>
            </a:r>
            <a:r>
              <a:rPr lang="es-ES" sz="1600" b="1" dirty="0">
                <a:solidFill>
                  <a:srgbClr val="1D2C4F"/>
                </a:solidFill>
                <a:latin typeface="+mj-lt"/>
                <a:cs typeface="Arial" panose="020B0604020202020204" pitchFamily="34" charset="0"/>
              </a:rPr>
              <a:t>menor sensación grasa.</a:t>
            </a:r>
            <a:r>
              <a:rPr lang="es-ES" sz="1600" baseline="30000" dirty="0">
                <a:solidFill>
                  <a:srgbClr val="1D2C4F"/>
                </a:solidFill>
                <a:latin typeface="+mj-lt"/>
                <a:cs typeface="Arial" panose="020B0604020202020204" pitchFamily="34" charset="0"/>
              </a:rPr>
              <a:t>4,5</a:t>
            </a:r>
          </a:p>
        </p:txBody>
      </p:sp>
      <p:sp>
        <p:nvSpPr>
          <p:cNvPr id="5" name="Marcador de contenido 4">
            <a:extLst>
              <a:ext uri="{FF2B5EF4-FFF2-40B4-BE49-F238E27FC236}">
                <a16:creationId xmlns:a16="http://schemas.microsoft.com/office/drawing/2014/main" id="{F8F680E8-113C-71AB-4D16-76AF4915424D}"/>
              </a:ext>
            </a:extLst>
          </p:cNvPr>
          <p:cNvSpPr>
            <a:spLocks noGrp="1"/>
          </p:cNvSpPr>
          <p:nvPr>
            <p:ph sz="quarter" idx="13"/>
          </p:nvPr>
        </p:nvSpPr>
        <p:spPr/>
        <p:txBody>
          <a:bodyPr/>
          <a:lstStyle/>
          <a:p>
            <a:r>
              <a:rPr lang="es-ES" sz="2400" b="1" dirty="0">
                <a:solidFill>
                  <a:srgbClr val="1D2C4F"/>
                </a:solidFill>
              </a:rPr>
              <a:t>CAL/BDP crema es eficaz en el cuero cabelludo con resultados visibles desde la 1ª semana</a:t>
            </a:r>
            <a:r>
              <a:rPr lang="es-ES" sz="2400" b="1" baseline="30000" dirty="0">
                <a:solidFill>
                  <a:srgbClr val="1D2C4F"/>
                </a:solidFill>
              </a:rPr>
              <a:t>1,2</a:t>
            </a:r>
            <a:endParaRPr lang="es-ES" sz="1600" dirty="0">
              <a:solidFill>
                <a:srgbClr val="1D2C4F"/>
              </a:solidFill>
            </a:endParaRPr>
          </a:p>
        </p:txBody>
      </p:sp>
      <p:sp>
        <p:nvSpPr>
          <p:cNvPr id="10" name="Marcador de contenido 9">
            <a:extLst>
              <a:ext uri="{FF2B5EF4-FFF2-40B4-BE49-F238E27FC236}">
                <a16:creationId xmlns:a16="http://schemas.microsoft.com/office/drawing/2014/main" id="{FE314D48-090F-5289-1E8A-D6F0AC61F2AB}"/>
              </a:ext>
            </a:extLst>
          </p:cNvPr>
          <p:cNvSpPr>
            <a:spLocks noGrp="1"/>
          </p:cNvSpPr>
          <p:nvPr>
            <p:ph sz="quarter" idx="24"/>
          </p:nvPr>
        </p:nvSpPr>
        <p:spPr>
          <a:xfrm>
            <a:off x="301622" y="6200886"/>
            <a:ext cx="11582400" cy="536679"/>
          </a:xfrm>
        </p:spPr>
        <p:txBody>
          <a:bodyPr vert="horz" lIns="0" tIns="0" rIns="0" bIns="0" rtlCol="0" anchor="b">
            <a:noAutofit/>
          </a:bodyPr>
          <a:lstStyle/>
          <a:p>
            <a:r>
              <a:rPr lang="es-ES" sz="700" dirty="0"/>
              <a:t>BDP: betametasona dipropionato, CAL: </a:t>
            </a:r>
            <a:r>
              <a:rPr lang="es-ES" sz="700" dirty="0" err="1"/>
              <a:t>calcipotriol</a:t>
            </a:r>
            <a:r>
              <a:rPr lang="es-ES" sz="700" dirty="0"/>
              <a:t>, PAD: </a:t>
            </a:r>
            <a:r>
              <a:rPr lang="es-ES" sz="700" dirty="0" err="1"/>
              <a:t>poly-aphron</a:t>
            </a:r>
            <a:r>
              <a:rPr lang="es-ES" sz="700" dirty="0"/>
              <a:t> dispersión.</a:t>
            </a:r>
          </a:p>
          <a:p>
            <a:r>
              <a:rPr lang="es-ES" sz="700" dirty="0"/>
              <a:t>*Éxito del tratamiento definido como el porcentaje de pacientes que lograron una puntuación de PGA de 0 (blanqueado) o 1 (casi blanqueado) y con una mejora mínima de 2 puntos con respecto al valor basal. Mejora de la PGA, definida como una disminución de al menos 1 grado con respecto al momento basal. †Frente a crema vehículo. ‡ vs. 0,0 %. §vs. 3,1 %. ||vs. 9,3 %. PGA: evaluación global del médico.</a:t>
            </a:r>
            <a:br>
              <a:rPr lang="es-ES" sz="700" dirty="0"/>
            </a:br>
            <a:r>
              <a:rPr lang="es-ES" sz="700" dirty="0"/>
              <a:t>1. </a:t>
            </a:r>
            <a:r>
              <a:rPr lang="es-ES" sz="700" dirty="0" err="1"/>
              <a:t>Pinter</a:t>
            </a:r>
            <a:r>
              <a:rPr lang="es-ES" sz="700" dirty="0"/>
              <a:t> A, </a:t>
            </a:r>
            <a:r>
              <a:rPr lang="es-ES" sz="700" dirty="0" err="1"/>
              <a:t>Præstegaard</a:t>
            </a:r>
            <a:r>
              <a:rPr lang="es-ES" sz="700" dirty="0"/>
              <a:t> M, </a:t>
            </a:r>
            <a:r>
              <a:rPr lang="es-ES" sz="700" dirty="0" err="1"/>
              <a:t>Selmer</a:t>
            </a:r>
            <a:r>
              <a:rPr lang="es-ES" sz="700" dirty="0"/>
              <a:t> J, Reich A. </a:t>
            </a:r>
            <a:r>
              <a:rPr lang="es-ES" sz="700" dirty="0" err="1"/>
              <a:t>Calcipotriene</a:t>
            </a:r>
            <a:r>
              <a:rPr lang="es-ES" sz="700" dirty="0"/>
              <a:t> And </a:t>
            </a:r>
            <a:r>
              <a:rPr lang="es-ES" sz="700" dirty="0" err="1"/>
              <a:t>Betamethasone</a:t>
            </a:r>
            <a:r>
              <a:rPr lang="es-ES" sz="700" dirty="0"/>
              <a:t> </a:t>
            </a:r>
            <a:r>
              <a:rPr lang="es-ES" sz="700" dirty="0" err="1"/>
              <a:t>Dipropionate</a:t>
            </a:r>
            <a:r>
              <a:rPr lang="es-ES" sz="700" dirty="0"/>
              <a:t> </a:t>
            </a:r>
            <a:r>
              <a:rPr lang="es-ES" sz="700" dirty="0" err="1"/>
              <a:t>Cream</a:t>
            </a:r>
            <a:r>
              <a:rPr lang="es-ES" sz="700" dirty="0"/>
              <a:t> </a:t>
            </a:r>
            <a:r>
              <a:rPr lang="es-ES" sz="700" dirty="0" err="1"/>
              <a:t>Demonstrates</a:t>
            </a:r>
            <a:r>
              <a:rPr lang="es-ES" sz="700" dirty="0"/>
              <a:t> High </a:t>
            </a:r>
            <a:r>
              <a:rPr lang="es-ES" sz="700" dirty="0" err="1"/>
              <a:t>Treatment</a:t>
            </a:r>
            <a:r>
              <a:rPr lang="es-ES" sz="700" dirty="0"/>
              <a:t> </a:t>
            </a:r>
            <a:r>
              <a:rPr lang="es-ES" sz="700" dirty="0" err="1"/>
              <a:t>Success</a:t>
            </a:r>
            <a:r>
              <a:rPr lang="es-ES" sz="700" dirty="0"/>
              <a:t> In </a:t>
            </a:r>
            <a:r>
              <a:rPr lang="es-ES" sz="700" dirty="0" err="1"/>
              <a:t>Patients</a:t>
            </a:r>
            <a:r>
              <a:rPr lang="es-ES" sz="700" dirty="0"/>
              <a:t> </a:t>
            </a:r>
            <a:r>
              <a:rPr lang="es-ES" sz="700" dirty="0" err="1"/>
              <a:t>With</a:t>
            </a:r>
            <a:r>
              <a:rPr lang="es-ES" sz="700" dirty="0"/>
              <a:t> </a:t>
            </a:r>
            <a:r>
              <a:rPr lang="es-ES" sz="700" dirty="0" err="1"/>
              <a:t>Scalp</a:t>
            </a:r>
            <a:r>
              <a:rPr lang="es-ES" sz="700" dirty="0"/>
              <a:t> Psoriasis. Winter </a:t>
            </a:r>
            <a:r>
              <a:rPr lang="es-ES" sz="700" dirty="0" err="1"/>
              <a:t>Clinical</a:t>
            </a:r>
            <a:r>
              <a:rPr lang="es-ES" sz="700" dirty="0"/>
              <a:t> </a:t>
            </a:r>
            <a:r>
              <a:rPr lang="es-ES" sz="700" dirty="0" err="1"/>
              <a:t>Dermatology</a:t>
            </a:r>
            <a:r>
              <a:rPr lang="es-ES" sz="700" dirty="0"/>
              <a:t> </a:t>
            </a:r>
            <a:r>
              <a:rPr lang="es-ES" sz="700" dirty="0" err="1"/>
              <a:t>Conference</a:t>
            </a:r>
            <a:r>
              <a:rPr lang="es-ES" sz="700" dirty="0"/>
              <a:t>; 2022.  2. </a:t>
            </a:r>
            <a:r>
              <a:rPr lang="es-ES" sz="700" dirty="0" err="1"/>
              <a:t>Wynzora</a:t>
            </a:r>
            <a:r>
              <a:rPr lang="es-ES" sz="700" dirty="0"/>
              <a:t>® Ficha Técnica. Disponible en: </a:t>
            </a:r>
            <a:r>
              <a:rPr lang="es-ES" sz="700" dirty="0">
                <a:hlinkClick r:id="rId3">
                  <a:extLst>
                    <a:ext uri="{A12FA001-AC4F-418D-AE19-62706E023703}">
                      <ahyp:hlinkClr xmlns:ahyp="http://schemas.microsoft.com/office/drawing/2018/hyperlinkcolor" val="tx"/>
                    </a:ext>
                  </a:extLst>
                </a:hlinkClick>
              </a:rPr>
              <a:t>https://cima.aemps.es/cima/dochtml/ft/86088/FT_86088.html</a:t>
            </a:r>
            <a:r>
              <a:rPr lang="es-ES" sz="700" dirty="0"/>
              <a:t>. Último acceso: enero 2024. 3. Mosca M, Hong J, </a:t>
            </a:r>
            <a:r>
              <a:rPr lang="es-ES" sz="700" dirty="0" err="1"/>
              <a:t>Hadeler</a:t>
            </a:r>
            <a:r>
              <a:rPr lang="es-ES" sz="700" dirty="0"/>
              <a:t> E, </a:t>
            </a:r>
            <a:r>
              <a:rPr lang="es-ES" sz="700" dirty="0" err="1"/>
              <a:t>Brownstone</a:t>
            </a:r>
            <a:r>
              <a:rPr lang="es-ES" sz="700" dirty="0"/>
              <a:t> N, </a:t>
            </a:r>
            <a:r>
              <a:rPr lang="es-ES" sz="700" dirty="0" err="1"/>
              <a:t>Bhutani</a:t>
            </a:r>
            <a:r>
              <a:rPr lang="es-ES" sz="700" dirty="0"/>
              <a:t> T, </a:t>
            </a:r>
            <a:r>
              <a:rPr lang="es-ES" sz="700" dirty="0" err="1"/>
              <a:t>Liao</a:t>
            </a:r>
            <a:r>
              <a:rPr lang="es-ES" sz="700" dirty="0"/>
              <a:t> W. </a:t>
            </a:r>
            <a:r>
              <a:rPr lang="es-ES" sz="700" dirty="0" err="1"/>
              <a:t>Scalp</a:t>
            </a:r>
            <a:r>
              <a:rPr lang="es-ES" sz="700" dirty="0"/>
              <a:t> Psoriasis: A </a:t>
            </a:r>
            <a:r>
              <a:rPr lang="es-ES" sz="700" dirty="0" err="1"/>
              <a:t>Literature</a:t>
            </a:r>
            <a:r>
              <a:rPr lang="es-ES" sz="700" dirty="0"/>
              <a:t> </a:t>
            </a:r>
            <a:r>
              <a:rPr lang="es-ES" sz="700" dirty="0" err="1"/>
              <a:t>Review</a:t>
            </a:r>
            <a:r>
              <a:rPr lang="es-ES" sz="700" dirty="0"/>
              <a:t> </a:t>
            </a:r>
            <a:r>
              <a:rPr lang="es-ES" sz="700" dirty="0" err="1"/>
              <a:t>of</a:t>
            </a:r>
            <a:r>
              <a:rPr lang="es-ES" sz="700" dirty="0"/>
              <a:t> </a:t>
            </a:r>
            <a:r>
              <a:rPr lang="es-ES" sz="700" dirty="0" err="1"/>
              <a:t>Effective</a:t>
            </a:r>
            <a:r>
              <a:rPr lang="es-ES" sz="700" dirty="0"/>
              <a:t> </a:t>
            </a:r>
            <a:r>
              <a:rPr lang="es-ES" sz="700" dirty="0" err="1"/>
              <a:t>Therapies</a:t>
            </a:r>
            <a:r>
              <a:rPr lang="es-ES" sz="700" dirty="0"/>
              <a:t> and </a:t>
            </a:r>
            <a:r>
              <a:rPr lang="es-ES" sz="700" dirty="0" err="1"/>
              <a:t>Updated</a:t>
            </a:r>
            <a:r>
              <a:rPr lang="es-ES" sz="700" dirty="0"/>
              <a:t> </a:t>
            </a:r>
            <a:r>
              <a:rPr lang="es-ES" sz="700" dirty="0" err="1"/>
              <a:t>Recommendations</a:t>
            </a:r>
            <a:r>
              <a:rPr lang="es-ES" sz="700" dirty="0"/>
              <a:t> </a:t>
            </a:r>
            <a:r>
              <a:rPr lang="es-ES" sz="700" dirty="0" err="1"/>
              <a:t>for</a:t>
            </a:r>
            <a:r>
              <a:rPr lang="es-ES" sz="700" dirty="0"/>
              <a:t> </a:t>
            </a:r>
            <a:r>
              <a:rPr lang="es-ES" sz="700" dirty="0" err="1"/>
              <a:t>Practical</a:t>
            </a:r>
            <a:r>
              <a:rPr lang="es-ES" sz="700" dirty="0"/>
              <a:t> Management. </a:t>
            </a:r>
            <a:r>
              <a:rPr lang="es-ES" sz="700" dirty="0" err="1"/>
              <a:t>Dermatol</a:t>
            </a:r>
            <a:r>
              <a:rPr lang="es-ES" sz="700" dirty="0"/>
              <a:t> </a:t>
            </a:r>
            <a:r>
              <a:rPr lang="es-ES" sz="700" dirty="0" err="1"/>
              <a:t>Ther</a:t>
            </a:r>
            <a:r>
              <a:rPr lang="es-ES" sz="700" dirty="0"/>
              <a:t> (</a:t>
            </a:r>
            <a:r>
              <a:rPr lang="es-ES" sz="700" dirty="0" err="1"/>
              <a:t>Heidelb</a:t>
            </a:r>
            <a:r>
              <a:rPr lang="es-ES" sz="700" dirty="0"/>
              <a:t>) [Internet]. 2021 Jun 1 ;11(3):769–97. </a:t>
            </a:r>
            <a:r>
              <a:rPr lang="en-US" sz="700" dirty="0"/>
              <a:t>2. Stein Gold L, Green LJ, Dhawan S, </a:t>
            </a:r>
            <a:r>
              <a:rPr lang="en-US" sz="700" dirty="0" err="1"/>
              <a:t>Vestbjerg</a:t>
            </a:r>
            <a:r>
              <a:rPr lang="en-US" sz="700" dirty="0"/>
              <a:t> B, </a:t>
            </a:r>
            <a:r>
              <a:rPr lang="en-US" sz="700" dirty="0" err="1"/>
              <a:t>Praestegaard</a:t>
            </a:r>
            <a:r>
              <a:rPr lang="en-US" sz="700" dirty="0"/>
              <a:t> M, Selmer J. A Phase 4, Randomized Trial Demonstrating the Improved Efficacy and Patient Acceptability of Fixed Dose Calcipotriene and </a:t>
            </a:r>
            <a:r>
              <a:rPr lang="it-IT" sz="700" dirty="0" err="1"/>
              <a:t>Betamethasone</a:t>
            </a:r>
            <a:r>
              <a:rPr lang="it-IT" sz="700" dirty="0"/>
              <a:t> </a:t>
            </a:r>
            <a:r>
              <a:rPr lang="it-IT" sz="700" dirty="0" err="1"/>
              <a:t>Dipropionate</a:t>
            </a:r>
            <a:r>
              <a:rPr lang="it-IT" sz="700" dirty="0"/>
              <a:t> Cream. J </a:t>
            </a:r>
            <a:r>
              <a:rPr lang="it-IT" sz="700" dirty="0" err="1"/>
              <a:t>Drugs</a:t>
            </a:r>
            <a:r>
              <a:rPr lang="it-IT" sz="700" dirty="0"/>
              <a:t> </a:t>
            </a:r>
            <a:r>
              <a:rPr lang="it-IT" sz="700" dirty="0" err="1"/>
              <a:t>Dermatol</a:t>
            </a:r>
            <a:r>
              <a:rPr lang="it-IT" sz="700" dirty="0"/>
              <a:t>. 2021;20(4):420-5. 5</a:t>
            </a:r>
            <a:r>
              <a:rPr lang="en-US" sz="700" dirty="0"/>
              <a:t>. Pinter A, Green LJ, Selmer J, </a:t>
            </a:r>
            <a:r>
              <a:rPr lang="en-US" sz="700" dirty="0" err="1"/>
              <a:t>Praestegaard</a:t>
            </a:r>
            <a:r>
              <a:rPr lang="en-US" sz="700" dirty="0"/>
              <a:t> M, Gold LS, Augustin M. A pooled analysis of randomized, controlled, phase 3 trials investigating the efficacy and safety of a novel, fixed dose calcipotriene and betamethasone dipropionate cream for the topical treatment of plaque psoriasis. J </a:t>
            </a:r>
            <a:r>
              <a:rPr lang="en-US" sz="700" dirty="0" err="1"/>
              <a:t>Eur</a:t>
            </a:r>
            <a:r>
              <a:rPr lang="en-US" sz="700" dirty="0"/>
              <a:t> </a:t>
            </a:r>
            <a:r>
              <a:rPr lang="en-US" sz="700" dirty="0" err="1"/>
              <a:t>Acad</a:t>
            </a:r>
            <a:r>
              <a:rPr lang="en-US" sz="700" dirty="0"/>
              <a:t> Dermatol </a:t>
            </a:r>
            <a:r>
              <a:rPr lang="en-US" sz="700" dirty="0" err="1"/>
              <a:t>Venereol</a:t>
            </a:r>
            <a:r>
              <a:rPr lang="en-US" sz="700" dirty="0"/>
              <a:t>. 2022;36(2):228-36. 6. </a:t>
            </a:r>
            <a:r>
              <a:rPr lang="es-ES" sz="700" dirty="0" err="1"/>
              <a:t>Enstilar</a:t>
            </a:r>
            <a:r>
              <a:rPr lang="es-ES" sz="700" dirty="0"/>
              <a:t>® Prospecto. Disponible en: https://cima.aemps.es/cima/pdfs/es/p/80896/80896_p.pdf. Último acceso: diciembre 2023.</a:t>
            </a:r>
            <a:endParaRPr lang="en-US" sz="700" dirty="0"/>
          </a:p>
        </p:txBody>
      </p:sp>
      <p:sp>
        <p:nvSpPr>
          <p:cNvPr id="7" name="Marcador de contenido 6">
            <a:extLst>
              <a:ext uri="{FF2B5EF4-FFF2-40B4-BE49-F238E27FC236}">
                <a16:creationId xmlns:a16="http://schemas.microsoft.com/office/drawing/2014/main" id="{C0F2707A-313A-0185-B6B1-83A581DB95B0}"/>
              </a:ext>
            </a:extLst>
          </p:cNvPr>
          <p:cNvSpPr>
            <a:spLocks noGrp="1"/>
          </p:cNvSpPr>
          <p:nvPr>
            <p:ph sz="quarter" idx="18"/>
          </p:nvPr>
        </p:nvSpPr>
        <p:spPr/>
        <p:txBody>
          <a:bodyPr/>
          <a:lstStyle/>
          <a:p>
            <a:r>
              <a:rPr lang="es-ES" sz="2800" b="1" dirty="0">
                <a:solidFill>
                  <a:srgbClr val="1D2C4F"/>
                </a:solidFill>
              </a:rPr>
              <a:t>EFICACIA CUERO CABELLUDO</a:t>
            </a:r>
            <a:endParaRPr lang="es-ES" dirty="0">
              <a:solidFill>
                <a:srgbClr val="1D2C4F"/>
              </a:solidFill>
            </a:endParaRPr>
          </a:p>
        </p:txBody>
      </p:sp>
      <p:grpSp>
        <p:nvGrpSpPr>
          <p:cNvPr id="8" name="Grupo 7">
            <a:extLst>
              <a:ext uri="{FF2B5EF4-FFF2-40B4-BE49-F238E27FC236}">
                <a16:creationId xmlns:a16="http://schemas.microsoft.com/office/drawing/2014/main" id="{B944D793-0AE9-B822-F682-169D758C4D11}"/>
              </a:ext>
            </a:extLst>
          </p:cNvPr>
          <p:cNvGrpSpPr/>
          <p:nvPr/>
        </p:nvGrpSpPr>
        <p:grpSpPr>
          <a:xfrm>
            <a:off x="654203" y="2274793"/>
            <a:ext cx="7359820" cy="3404276"/>
            <a:chOff x="661609" y="2191786"/>
            <a:chExt cx="7359820" cy="3404276"/>
          </a:xfrm>
        </p:grpSpPr>
        <p:pic>
          <p:nvPicPr>
            <p:cNvPr id="3" name="Imagen 2" descr="Diagrama&#10;&#10;Descripción generada automáticamente">
              <a:extLst>
                <a:ext uri="{FF2B5EF4-FFF2-40B4-BE49-F238E27FC236}">
                  <a16:creationId xmlns:a16="http://schemas.microsoft.com/office/drawing/2014/main" id="{4203317A-7CC6-779A-19AF-6C54CD0FBAB6}"/>
                </a:ext>
              </a:extLst>
            </p:cNvPr>
            <p:cNvPicPr>
              <a:picLocks noChangeAspect="1"/>
            </p:cNvPicPr>
            <p:nvPr/>
          </p:nvPicPr>
          <p:blipFill rotWithShape="1">
            <a:blip r:embed="rId4"/>
            <a:srcRect b="5149"/>
            <a:stretch/>
          </p:blipFill>
          <p:spPr>
            <a:xfrm>
              <a:off x="661609" y="2191786"/>
              <a:ext cx="5319877" cy="3404276"/>
            </a:xfrm>
            <a:prstGeom prst="rect">
              <a:avLst/>
            </a:prstGeom>
          </p:spPr>
        </p:pic>
        <p:sp>
          <p:nvSpPr>
            <p:cNvPr id="4" name="TextBox 68">
              <a:extLst>
                <a:ext uri="{FF2B5EF4-FFF2-40B4-BE49-F238E27FC236}">
                  <a16:creationId xmlns:a16="http://schemas.microsoft.com/office/drawing/2014/main" id="{B7E3D3C9-E13E-B60E-5A34-C44432E79BD1}"/>
                </a:ext>
              </a:extLst>
            </p:cNvPr>
            <p:cNvSpPr txBox="1"/>
            <p:nvPr/>
          </p:nvSpPr>
          <p:spPr>
            <a:xfrm>
              <a:off x="4179027" y="5353205"/>
              <a:ext cx="3842402" cy="215444"/>
            </a:xfrm>
            <a:prstGeom prst="rect">
              <a:avLst/>
            </a:prstGeom>
            <a:noFill/>
          </p:spPr>
          <p:txBody>
            <a:bodyPr wrap="square">
              <a:spAutoFit/>
            </a:bodyPr>
            <a:lstStyle/>
            <a:p>
              <a:r>
                <a:rPr lang="en-US" sz="800" noProof="1">
                  <a:solidFill>
                    <a:srgbClr val="BFBFBF"/>
                  </a:solidFill>
                  <a:latin typeface="+mj-lt"/>
                  <a:cs typeface="Arial" panose="020B0604020202020204" pitchFamily="34" charset="0"/>
                </a:rPr>
                <a:t>Adaptado de Pinter,</a:t>
              </a:r>
              <a:r>
                <a:rPr lang="en-US" sz="800" i="1" noProof="1">
                  <a:solidFill>
                    <a:srgbClr val="BFBFBF"/>
                  </a:solidFill>
                  <a:latin typeface="+mj-lt"/>
                  <a:cs typeface="Arial" panose="020B0604020202020204" pitchFamily="34" charset="0"/>
                </a:rPr>
                <a:t> et al.</a:t>
              </a:r>
              <a:r>
                <a:rPr lang="en-US" sz="800" noProof="1">
                  <a:solidFill>
                    <a:srgbClr val="BFBFBF"/>
                  </a:solidFill>
                  <a:latin typeface="+mj-lt"/>
                  <a:cs typeface="Arial" panose="020B0604020202020204" pitchFamily="34" charset="0"/>
                </a:rPr>
                <a:t> 2022.</a:t>
              </a:r>
              <a:r>
                <a:rPr lang="en-US" sz="800" baseline="30000" noProof="1">
                  <a:solidFill>
                    <a:srgbClr val="BFBFBF"/>
                  </a:solidFill>
                  <a:latin typeface="+mj-lt"/>
                  <a:cs typeface="Arial" panose="020B0604020202020204" pitchFamily="34" charset="0"/>
                </a:rPr>
                <a:t>1</a:t>
              </a:r>
            </a:p>
          </p:txBody>
        </p:sp>
      </p:grpSp>
      <p:sp>
        <p:nvSpPr>
          <p:cNvPr id="2" name="CuadroTexto 5">
            <a:extLst>
              <a:ext uri="{FF2B5EF4-FFF2-40B4-BE49-F238E27FC236}">
                <a16:creationId xmlns:a16="http://schemas.microsoft.com/office/drawing/2014/main" id="{60A79978-5A09-AE5E-4184-B5DA28006BAC}"/>
              </a:ext>
            </a:extLst>
          </p:cNvPr>
          <p:cNvSpPr txBox="1"/>
          <p:nvPr/>
        </p:nvSpPr>
        <p:spPr>
          <a:xfrm>
            <a:off x="6270790" y="4252659"/>
            <a:ext cx="5319877" cy="1275698"/>
          </a:xfrm>
          <a:prstGeom prst="rect">
            <a:avLst/>
          </a:prstGeom>
          <a:solidFill>
            <a:srgbClr val="A5C9E0"/>
          </a:solidFill>
        </p:spPr>
        <p:txBody>
          <a:bodyPr wrap="square" lIns="72000" tIns="144000" bIns="144000" rtlCol="0">
            <a:spAutoFit/>
          </a:bodyPr>
          <a:lstStyle>
            <a:defPPr>
              <a:defRPr lang="es-ES"/>
            </a:defPPr>
            <a:lvl1pPr>
              <a:defRPr sz="1200"/>
            </a:lvl1pPr>
          </a:lstStyle>
          <a:p>
            <a:pPr algn="ctr"/>
            <a:r>
              <a:rPr lang="es-ES" sz="1600" dirty="0">
                <a:solidFill>
                  <a:schemeClr val="bg1"/>
                </a:solidFill>
              </a:rPr>
              <a:t>En otras formulaciones de CAL/BDP, es necesario la </a:t>
            </a:r>
            <a:r>
              <a:rPr lang="es-ES" sz="1600" b="1" dirty="0">
                <a:solidFill>
                  <a:schemeClr val="bg1"/>
                </a:solidFill>
              </a:rPr>
              <a:t>aplicación de un champú suave no medicinal </a:t>
            </a:r>
            <a:r>
              <a:rPr lang="es-ES" sz="1600" dirty="0">
                <a:solidFill>
                  <a:schemeClr val="bg1"/>
                </a:solidFill>
              </a:rPr>
              <a:t>en el cabello seco </a:t>
            </a:r>
            <a:r>
              <a:rPr lang="es-ES" sz="1600" b="1" dirty="0">
                <a:solidFill>
                  <a:schemeClr val="bg1"/>
                </a:solidFill>
              </a:rPr>
              <a:t>para retirar completamente el tratamiento.</a:t>
            </a:r>
            <a:r>
              <a:rPr lang="es-ES" sz="1600" b="1" baseline="30000" dirty="0">
                <a:solidFill>
                  <a:schemeClr val="bg1"/>
                </a:solidFill>
              </a:rPr>
              <a:t>6</a:t>
            </a:r>
            <a:r>
              <a:rPr lang="es-ES" sz="1600" b="1" dirty="0">
                <a:solidFill>
                  <a:schemeClr val="bg1"/>
                </a:solidFill>
              </a:rPr>
              <a:t> </a:t>
            </a:r>
          </a:p>
        </p:txBody>
      </p:sp>
    </p:spTree>
    <p:extLst>
      <p:ext uri="{BB962C8B-B14F-4D97-AF65-F5344CB8AC3E}">
        <p14:creationId xmlns:p14="http://schemas.microsoft.com/office/powerpoint/2010/main" val="3986160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52D588-3F1C-B3F9-7C0B-441C171B40BB}"/>
              </a:ext>
            </a:extLst>
          </p:cNvPr>
          <p:cNvSpPr>
            <a:spLocks noGrp="1"/>
          </p:cNvSpPr>
          <p:nvPr>
            <p:ph type="title"/>
          </p:nvPr>
        </p:nvSpPr>
        <p:spPr>
          <a:xfrm>
            <a:off x="7318061" y="1901856"/>
            <a:ext cx="4597714" cy="1893001"/>
          </a:xfrm>
        </p:spPr>
        <p:txBody>
          <a:bodyPr/>
          <a:lstStyle/>
          <a:p>
            <a:r>
              <a:rPr lang="es-ES" sz="2800" b="1" dirty="0">
                <a:solidFill>
                  <a:schemeClr val="accent1">
                    <a:lumMod val="50000"/>
                  </a:schemeClr>
                </a:solidFill>
                <a:latin typeface="Century Gothic" panose="020B0502020202020204" pitchFamily="34" charset="0"/>
              </a:rPr>
              <a:t>CAL/BDP crema en cuero cabelludo en pacientes con fracaso a múltiples tratamientos tópicos</a:t>
            </a:r>
          </a:p>
        </p:txBody>
      </p:sp>
      <p:sp>
        <p:nvSpPr>
          <p:cNvPr id="6" name="Marcador de contenido 5">
            <a:extLst>
              <a:ext uri="{FF2B5EF4-FFF2-40B4-BE49-F238E27FC236}">
                <a16:creationId xmlns:a16="http://schemas.microsoft.com/office/drawing/2014/main" id="{E5F9B343-B4E5-F2F4-CFD8-68A0B7FC588C}"/>
              </a:ext>
            </a:extLst>
          </p:cNvPr>
          <p:cNvSpPr>
            <a:spLocks noGrp="1"/>
          </p:cNvSpPr>
          <p:nvPr>
            <p:ph sz="quarter" idx="10"/>
          </p:nvPr>
        </p:nvSpPr>
        <p:spPr>
          <a:xfrm>
            <a:off x="7318061" y="3794857"/>
            <a:ext cx="4416912" cy="297045"/>
          </a:xfrm>
        </p:spPr>
        <p:txBody>
          <a:bodyPr/>
          <a:lstStyle/>
          <a:p>
            <a:r>
              <a:rPr lang="es-ES" dirty="0">
                <a:solidFill>
                  <a:srgbClr val="398C94"/>
                </a:solidFill>
                <a:latin typeface="Century Gothic" panose="020B0502020202020204" pitchFamily="34" charset="0"/>
              </a:rPr>
              <a:t>CASO 4: CUERO CABELLUDO </a:t>
            </a:r>
          </a:p>
        </p:txBody>
      </p:sp>
      <p:sp>
        <p:nvSpPr>
          <p:cNvPr id="4" name="Marcador de contenido 3">
            <a:extLst>
              <a:ext uri="{FF2B5EF4-FFF2-40B4-BE49-F238E27FC236}">
                <a16:creationId xmlns:a16="http://schemas.microsoft.com/office/drawing/2014/main" id="{3093D24F-739A-0236-AC16-3484D92456D4}"/>
              </a:ext>
            </a:extLst>
          </p:cNvPr>
          <p:cNvSpPr>
            <a:spLocks noGrp="1"/>
          </p:cNvSpPr>
          <p:nvPr>
            <p:ph sz="quarter" idx="12"/>
          </p:nvPr>
        </p:nvSpPr>
        <p:spPr>
          <a:xfrm>
            <a:off x="7318061" y="4355348"/>
            <a:ext cx="4416912" cy="511584"/>
          </a:xfrm>
        </p:spPr>
        <p:txBody>
          <a:bodyPr/>
          <a:lstStyle/>
          <a:p>
            <a:r>
              <a:rPr lang="es-ES" sz="1400" b="1" dirty="0">
                <a:solidFill>
                  <a:srgbClr val="002855"/>
                </a:solidFill>
                <a:latin typeface="Century Gothic" panose="020B0502020202020204" pitchFamily="34" charset="0"/>
              </a:rPr>
              <a:t>Carmen Mochón Jiménez, Pedro Gómez Arias</a:t>
            </a:r>
          </a:p>
          <a:p>
            <a:r>
              <a:rPr lang="es-ES" sz="1400" dirty="0">
                <a:solidFill>
                  <a:srgbClr val="002855"/>
                </a:solidFill>
                <a:effectLst/>
                <a:latin typeface="Century Gothic" panose="020B0502020202020204" pitchFamily="34" charset="0"/>
              </a:rPr>
              <a:t>Hospital Universitario Reina Sofía (Córdoba).</a:t>
            </a:r>
          </a:p>
        </p:txBody>
      </p:sp>
      <p:sp>
        <p:nvSpPr>
          <p:cNvPr id="11" name="Marcador de contenido 6">
            <a:extLst>
              <a:ext uri="{FF2B5EF4-FFF2-40B4-BE49-F238E27FC236}">
                <a16:creationId xmlns:a16="http://schemas.microsoft.com/office/drawing/2014/main" id="{2A8BCE43-2A42-0D5D-63E9-1DB0444BBFDB}"/>
              </a:ext>
            </a:extLst>
          </p:cNvPr>
          <p:cNvSpPr txBox="1">
            <a:spLocks/>
          </p:cNvSpPr>
          <p:nvPr/>
        </p:nvSpPr>
        <p:spPr>
          <a:xfrm>
            <a:off x="542109" y="6394427"/>
            <a:ext cx="11101427" cy="200055"/>
          </a:xfrm>
          <a:prstGeom prst="rect">
            <a:avLst/>
          </a:prstGeom>
        </p:spPr>
        <p:txBody>
          <a:bodyPr>
            <a:noAutofit/>
          </a:bodyPr>
          <a:lst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it-IT" sz="800" b="1" noProof="1">
                <a:solidFill>
                  <a:schemeClr val="bg1">
                    <a:lumMod val="75000"/>
                  </a:schemeClr>
                </a:solidFill>
              </a:rPr>
              <a:t>CAL: </a:t>
            </a:r>
            <a:r>
              <a:rPr lang="it-IT" sz="800" noProof="1">
                <a:solidFill>
                  <a:schemeClr val="bg1">
                    <a:lumMod val="75000"/>
                  </a:schemeClr>
                </a:solidFill>
              </a:rPr>
              <a:t>calcipotriol, </a:t>
            </a:r>
            <a:r>
              <a:rPr lang="it-IT" sz="800" b="1" noProof="1">
                <a:solidFill>
                  <a:schemeClr val="bg1">
                    <a:lumMod val="75000"/>
                  </a:schemeClr>
                </a:solidFill>
              </a:rPr>
              <a:t>BDP: </a:t>
            </a:r>
            <a:r>
              <a:rPr lang="it-IT" sz="800" noProof="1">
                <a:solidFill>
                  <a:schemeClr val="bg1">
                    <a:lumMod val="75000"/>
                  </a:schemeClr>
                </a:solidFill>
              </a:rPr>
              <a:t>dipropionato de betametasona.</a:t>
            </a:r>
          </a:p>
        </p:txBody>
      </p:sp>
      <p:sp>
        <p:nvSpPr>
          <p:cNvPr id="3" name="TextBox 2">
            <a:extLst>
              <a:ext uri="{FF2B5EF4-FFF2-40B4-BE49-F238E27FC236}">
                <a16:creationId xmlns:a16="http://schemas.microsoft.com/office/drawing/2014/main" id="{A40EE399-32EA-AA8B-D277-90A098BB9F82}"/>
              </a:ext>
            </a:extLst>
          </p:cNvPr>
          <p:cNvSpPr txBox="1"/>
          <p:nvPr/>
        </p:nvSpPr>
        <p:spPr>
          <a:xfrm>
            <a:off x="7262652" y="6394427"/>
            <a:ext cx="4708531" cy="246221"/>
          </a:xfrm>
          <a:prstGeom prst="rect">
            <a:avLst/>
          </a:prstGeom>
          <a:noFill/>
        </p:spPr>
        <p:txBody>
          <a:bodyPr wrap="square" rtlCol="0">
            <a:spAutoFit/>
          </a:bodyPr>
          <a:lstStyle/>
          <a:p>
            <a:r>
              <a:rPr lang="es-ES" sz="1000" dirty="0"/>
              <a:t>*Caso extraído del concurso de casos clínicos “</a:t>
            </a:r>
            <a:r>
              <a:rPr lang="es-ES" sz="1000" dirty="0" err="1"/>
              <a:t>DermaExperiencias</a:t>
            </a:r>
            <a:r>
              <a:rPr lang="es-ES" sz="1000" dirty="0"/>
              <a:t> 2023”</a:t>
            </a:r>
            <a:endParaRPr lang="en-US" sz="1000" dirty="0"/>
          </a:p>
        </p:txBody>
      </p:sp>
    </p:spTree>
    <p:extLst>
      <p:ext uri="{BB962C8B-B14F-4D97-AF65-F5344CB8AC3E}">
        <p14:creationId xmlns:p14="http://schemas.microsoft.com/office/powerpoint/2010/main" val="376919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27CD57F-FD86-A15C-1955-728A82A451BD}"/>
              </a:ext>
            </a:extLst>
          </p:cNvPr>
          <p:cNvSpPr>
            <a:spLocks noGrp="1"/>
          </p:cNvSpPr>
          <p:nvPr>
            <p:ph sz="quarter" idx="11"/>
          </p:nvPr>
        </p:nvSpPr>
        <p:spPr>
          <a:xfrm>
            <a:off x="650240" y="2113362"/>
            <a:ext cx="10970468" cy="664095"/>
          </a:xfrm>
        </p:spPr>
        <p:txBody>
          <a:bodyPr/>
          <a:lstStyle/>
          <a:p>
            <a:pPr defTabSz="609585">
              <a:spcBef>
                <a:spcPct val="20000"/>
              </a:spcBef>
            </a:pPr>
            <a:endParaRPr lang="es-ES" sz="1600" baseline="30000" dirty="0">
              <a:solidFill>
                <a:srgbClr val="22374A"/>
              </a:solidFill>
            </a:endParaRPr>
          </a:p>
          <a:p>
            <a:pPr defTabSz="609585">
              <a:spcBef>
                <a:spcPct val="20000"/>
              </a:spcBef>
            </a:pPr>
            <a:r>
              <a:rPr lang="es-ES" sz="1600" b="1" dirty="0"/>
              <a:t>Necesidades no cubiertas </a:t>
            </a:r>
            <a:r>
              <a:rPr lang="es-ES" sz="1600" dirty="0"/>
              <a:t>con los tratamientos que había hasta ahora en el mercado CAL/BDP: </a:t>
            </a:r>
            <a:endParaRPr lang="es-ES" sz="1600" dirty="0">
              <a:solidFill>
                <a:srgbClr val="22374A"/>
              </a:solidFill>
            </a:endParaRPr>
          </a:p>
        </p:txBody>
      </p:sp>
      <p:sp>
        <p:nvSpPr>
          <p:cNvPr id="3" name="CuadroTexto 2">
            <a:extLst>
              <a:ext uri="{FF2B5EF4-FFF2-40B4-BE49-F238E27FC236}">
                <a16:creationId xmlns:a16="http://schemas.microsoft.com/office/drawing/2014/main" id="{5A50B56D-794F-6956-7280-E4D5EA0B2783}"/>
              </a:ext>
            </a:extLst>
          </p:cNvPr>
          <p:cNvSpPr txBox="1"/>
          <p:nvPr/>
        </p:nvSpPr>
        <p:spPr>
          <a:xfrm>
            <a:off x="127000" y="177284"/>
            <a:ext cx="256802" cy="400110"/>
          </a:xfrm>
          <a:prstGeom prst="rect">
            <a:avLst/>
          </a:prstGeom>
          <a:noFill/>
        </p:spPr>
        <p:txBody>
          <a:bodyPr wrap="none" rtlCol="0">
            <a:spAutoFit/>
          </a:bodyPr>
          <a:lstStyle/>
          <a:p>
            <a:r>
              <a:rPr lang="es-ES" sz="2000" b="1" dirty="0">
                <a:solidFill>
                  <a:schemeClr val="bg1"/>
                </a:solidFill>
              </a:rPr>
              <a:t>I</a:t>
            </a:r>
            <a:endParaRPr lang="es-ES" sz="2000" b="1" dirty="0"/>
          </a:p>
        </p:txBody>
      </p:sp>
      <p:sp>
        <p:nvSpPr>
          <p:cNvPr id="6" name="Marcador de contenido 5">
            <a:extLst>
              <a:ext uri="{FF2B5EF4-FFF2-40B4-BE49-F238E27FC236}">
                <a16:creationId xmlns:a16="http://schemas.microsoft.com/office/drawing/2014/main" id="{1AD4554C-0767-AA49-7244-F9BE5096A4D5}"/>
              </a:ext>
            </a:extLst>
          </p:cNvPr>
          <p:cNvSpPr>
            <a:spLocks noGrp="1"/>
          </p:cNvSpPr>
          <p:nvPr>
            <p:ph sz="quarter" idx="13"/>
          </p:nvPr>
        </p:nvSpPr>
        <p:spPr>
          <a:xfrm>
            <a:off x="650240" y="1329643"/>
            <a:ext cx="11198723" cy="711864"/>
          </a:xfrm>
        </p:spPr>
        <p:txBody>
          <a:bodyPr/>
          <a:lstStyle/>
          <a:p>
            <a:r>
              <a:rPr lang="es-ES" b="1" dirty="0"/>
              <a:t>El 73% de los pacientes con psoriasis no se adhieren al tratamiento tópico</a:t>
            </a:r>
            <a:r>
              <a:rPr lang="es-ES" b="1" baseline="30000" dirty="0"/>
              <a:t>1,2,3 </a:t>
            </a:r>
            <a:r>
              <a:rPr lang="es-ES" b="1" dirty="0"/>
              <a:t>y el </a:t>
            </a:r>
            <a:r>
              <a:rPr lang="es-ES" sz="2400" b="1" dirty="0">
                <a:solidFill>
                  <a:srgbClr val="22374A"/>
                </a:solidFill>
              </a:rPr>
              <a:t>81% no están satisfechos</a:t>
            </a:r>
            <a:r>
              <a:rPr lang="es-ES" sz="2400" dirty="0">
                <a:solidFill>
                  <a:srgbClr val="22374A"/>
                </a:solidFill>
              </a:rPr>
              <a:t>.</a:t>
            </a:r>
            <a:r>
              <a:rPr lang="es-ES" sz="2400" baseline="30000" dirty="0">
                <a:solidFill>
                  <a:srgbClr val="22374A"/>
                </a:solidFill>
              </a:rPr>
              <a:t>4</a:t>
            </a:r>
          </a:p>
          <a:p>
            <a:endParaRPr lang="es-ES" b="1" baseline="30000" dirty="0"/>
          </a:p>
        </p:txBody>
      </p:sp>
      <p:sp>
        <p:nvSpPr>
          <p:cNvPr id="8" name="Marcador de contenido 7">
            <a:extLst>
              <a:ext uri="{FF2B5EF4-FFF2-40B4-BE49-F238E27FC236}">
                <a16:creationId xmlns:a16="http://schemas.microsoft.com/office/drawing/2014/main" id="{522A19B4-5DFE-AE11-B5EF-58CD75AEBD35}"/>
              </a:ext>
            </a:extLst>
          </p:cNvPr>
          <p:cNvSpPr>
            <a:spLocks noGrp="1"/>
          </p:cNvSpPr>
          <p:nvPr>
            <p:ph sz="quarter" idx="24"/>
          </p:nvPr>
        </p:nvSpPr>
        <p:spPr>
          <a:xfrm>
            <a:off x="432921" y="6146985"/>
            <a:ext cx="11560157" cy="536679"/>
          </a:xfrm>
        </p:spPr>
        <p:txBody>
          <a:bodyPr>
            <a:noAutofit/>
          </a:bodyPr>
          <a:lstStyle/>
          <a:p>
            <a:r>
              <a:rPr lang="es-ES" sz="700" b="1" dirty="0"/>
              <a:t>1</a:t>
            </a:r>
            <a:r>
              <a:rPr lang="es-ES" sz="700" dirty="0"/>
              <a:t>. </a:t>
            </a:r>
            <a:r>
              <a:rPr lang="es-ES" sz="700" dirty="0" err="1"/>
              <a:t>Fouéré</a:t>
            </a:r>
            <a:r>
              <a:rPr lang="es-ES" sz="700" dirty="0"/>
              <a:t> S, </a:t>
            </a:r>
            <a:r>
              <a:rPr lang="es-ES" sz="700" dirty="0" err="1"/>
              <a:t>Adjadj</a:t>
            </a:r>
            <a:r>
              <a:rPr lang="es-ES" sz="700" dirty="0"/>
              <a:t> L, </a:t>
            </a:r>
            <a:r>
              <a:rPr lang="es-ES" sz="700" dirty="0" err="1"/>
              <a:t>Pawin</a:t>
            </a:r>
            <a:r>
              <a:rPr lang="es-ES" sz="700" dirty="0"/>
              <a:t> H. </a:t>
            </a:r>
            <a:r>
              <a:rPr lang="es-ES" sz="700" dirty="0" err="1"/>
              <a:t>How</a:t>
            </a:r>
            <a:r>
              <a:rPr lang="es-ES" sz="700" dirty="0"/>
              <a:t> </a:t>
            </a:r>
            <a:r>
              <a:rPr lang="es-ES" sz="700" dirty="0" err="1"/>
              <a:t>patients</a:t>
            </a:r>
            <a:r>
              <a:rPr lang="es-ES" sz="700" dirty="0"/>
              <a:t> </a:t>
            </a:r>
            <a:r>
              <a:rPr lang="es-ES" sz="700" dirty="0" err="1"/>
              <a:t>experience</a:t>
            </a:r>
            <a:r>
              <a:rPr lang="es-ES" sz="700" dirty="0"/>
              <a:t> psoriasis: </a:t>
            </a:r>
            <a:r>
              <a:rPr lang="es-ES" sz="700" dirty="0" err="1"/>
              <a:t>results</a:t>
            </a:r>
            <a:r>
              <a:rPr lang="es-ES" sz="700" dirty="0"/>
              <a:t> </a:t>
            </a:r>
            <a:r>
              <a:rPr lang="es-ES" sz="700" dirty="0" err="1"/>
              <a:t>from</a:t>
            </a:r>
            <a:r>
              <a:rPr lang="es-ES" sz="700" dirty="0"/>
              <a:t> a </a:t>
            </a:r>
            <a:r>
              <a:rPr lang="es-ES" sz="700" dirty="0" err="1"/>
              <a:t>European</a:t>
            </a:r>
            <a:r>
              <a:rPr lang="es-ES" sz="700" dirty="0"/>
              <a:t> </a:t>
            </a:r>
            <a:r>
              <a:rPr lang="es-ES" sz="700" dirty="0" err="1"/>
              <a:t>survey</a:t>
            </a:r>
            <a:r>
              <a:rPr lang="es-ES" sz="700" dirty="0"/>
              <a:t>. J </a:t>
            </a:r>
            <a:r>
              <a:rPr lang="es-ES" sz="700" dirty="0" err="1"/>
              <a:t>Eur</a:t>
            </a:r>
            <a:r>
              <a:rPr lang="es-ES" sz="700" dirty="0"/>
              <a:t> Acad </a:t>
            </a:r>
            <a:r>
              <a:rPr lang="es-ES" sz="700" dirty="0" err="1"/>
              <a:t>Dermatol</a:t>
            </a:r>
            <a:r>
              <a:rPr lang="es-ES" sz="700" dirty="0"/>
              <a:t> </a:t>
            </a:r>
            <a:r>
              <a:rPr lang="es-ES" sz="700" dirty="0" err="1"/>
              <a:t>Venereol</a:t>
            </a:r>
            <a:r>
              <a:rPr lang="es-ES" sz="700" dirty="0"/>
              <a:t>. 2005;19 </a:t>
            </a:r>
            <a:r>
              <a:rPr lang="es-ES" sz="700" dirty="0" err="1"/>
              <a:t>Suppl</a:t>
            </a:r>
            <a:r>
              <a:rPr lang="es-ES" sz="700" dirty="0"/>
              <a:t> 3:2-6. </a:t>
            </a:r>
            <a:r>
              <a:rPr lang="es-ES" sz="700" b="1" dirty="0"/>
              <a:t>2. </a:t>
            </a:r>
            <a:r>
              <a:rPr lang="es-ES" sz="700" dirty="0"/>
              <a:t>Stein Gold L, Green LJ, </a:t>
            </a:r>
            <a:r>
              <a:rPr lang="es-ES" sz="700" dirty="0" err="1"/>
              <a:t>Dhawan</a:t>
            </a:r>
            <a:r>
              <a:rPr lang="es-ES" sz="700" dirty="0"/>
              <a:t> S, </a:t>
            </a:r>
            <a:r>
              <a:rPr lang="es-ES" sz="700" dirty="0" err="1"/>
              <a:t>Vestbjerg</a:t>
            </a:r>
            <a:r>
              <a:rPr lang="es-ES" sz="700" dirty="0"/>
              <a:t> B, </a:t>
            </a:r>
            <a:r>
              <a:rPr lang="es-ES" sz="700" dirty="0" err="1"/>
              <a:t>Praestegaard</a:t>
            </a:r>
            <a:r>
              <a:rPr lang="es-ES" sz="700" dirty="0"/>
              <a:t> M, </a:t>
            </a:r>
            <a:r>
              <a:rPr lang="es-ES" sz="700" dirty="0" err="1"/>
              <a:t>Selmer</a:t>
            </a:r>
            <a:r>
              <a:rPr lang="es-ES" sz="700" dirty="0"/>
              <a:t> J. A </a:t>
            </a:r>
            <a:r>
              <a:rPr lang="es-ES" sz="700" dirty="0" err="1"/>
              <a:t>Phase</a:t>
            </a:r>
            <a:r>
              <a:rPr lang="es-ES" sz="700" dirty="0"/>
              <a:t> 3, </a:t>
            </a:r>
            <a:r>
              <a:rPr lang="es-ES" sz="700" dirty="0" err="1"/>
              <a:t>Randomized</a:t>
            </a:r>
            <a:r>
              <a:rPr lang="es-ES" sz="700" dirty="0"/>
              <a:t> Trial </a:t>
            </a:r>
            <a:r>
              <a:rPr lang="es-ES" sz="700" dirty="0" err="1"/>
              <a:t>Demonstrating</a:t>
            </a:r>
            <a:r>
              <a:rPr lang="es-ES" sz="700" dirty="0"/>
              <a:t> the </a:t>
            </a:r>
            <a:r>
              <a:rPr lang="es-ES" sz="700" dirty="0" err="1"/>
              <a:t>Improved</a:t>
            </a:r>
            <a:r>
              <a:rPr lang="es-ES" sz="700" dirty="0"/>
              <a:t> </a:t>
            </a:r>
            <a:r>
              <a:rPr lang="es-ES" sz="700" dirty="0" err="1"/>
              <a:t>Efficacy</a:t>
            </a:r>
            <a:r>
              <a:rPr lang="es-ES" sz="700" dirty="0"/>
              <a:t> and </a:t>
            </a:r>
            <a:r>
              <a:rPr lang="es-ES" sz="700" dirty="0" err="1"/>
              <a:t>Patient</a:t>
            </a:r>
            <a:r>
              <a:rPr lang="es-ES" sz="700" dirty="0"/>
              <a:t> </a:t>
            </a:r>
            <a:r>
              <a:rPr lang="es-ES" sz="700" dirty="0" err="1"/>
              <a:t>Acceptability</a:t>
            </a:r>
            <a:r>
              <a:rPr lang="es-ES" sz="700" dirty="0"/>
              <a:t> of </a:t>
            </a:r>
            <a:r>
              <a:rPr lang="es-ES" sz="700" dirty="0" err="1"/>
              <a:t>Fixed</a:t>
            </a:r>
            <a:r>
              <a:rPr lang="es-ES" sz="700" dirty="0"/>
              <a:t> </a:t>
            </a:r>
            <a:r>
              <a:rPr lang="es-ES" sz="700" dirty="0" err="1"/>
              <a:t>Dose</a:t>
            </a:r>
            <a:r>
              <a:rPr lang="es-ES" sz="700" dirty="0"/>
              <a:t> </a:t>
            </a:r>
            <a:r>
              <a:rPr lang="es-ES" sz="700" dirty="0" err="1"/>
              <a:t>Calcipotriene</a:t>
            </a:r>
            <a:r>
              <a:rPr lang="es-ES" sz="700" dirty="0"/>
              <a:t> and </a:t>
            </a:r>
            <a:r>
              <a:rPr lang="es-ES" sz="700" dirty="0" err="1"/>
              <a:t>Betamethasone</a:t>
            </a:r>
            <a:r>
              <a:rPr lang="es-ES" sz="700" dirty="0"/>
              <a:t> </a:t>
            </a:r>
            <a:r>
              <a:rPr lang="es-ES" sz="700" dirty="0" err="1"/>
              <a:t>Dipropionate</a:t>
            </a:r>
            <a:r>
              <a:rPr lang="es-ES" sz="700" dirty="0"/>
              <a:t> </a:t>
            </a:r>
            <a:r>
              <a:rPr lang="es-ES" sz="700" dirty="0" err="1"/>
              <a:t>Cream</a:t>
            </a:r>
            <a:r>
              <a:rPr lang="es-ES" sz="700" dirty="0"/>
              <a:t>. J </a:t>
            </a:r>
            <a:r>
              <a:rPr lang="es-ES" sz="700" dirty="0" err="1"/>
              <a:t>Drugs</a:t>
            </a:r>
            <a:r>
              <a:rPr lang="es-ES" sz="700" dirty="0"/>
              <a:t> </a:t>
            </a:r>
            <a:r>
              <a:rPr lang="es-ES" sz="700" dirty="0" err="1"/>
              <a:t>Dermatol</a:t>
            </a:r>
            <a:r>
              <a:rPr lang="es-ES" sz="700" dirty="0"/>
              <a:t>. 2021;20(4):420-5. </a:t>
            </a:r>
            <a:r>
              <a:rPr lang="es-ES" sz="700" b="1" dirty="0"/>
              <a:t>3. </a:t>
            </a:r>
            <a:r>
              <a:rPr lang="es-ES" sz="700" dirty="0" err="1"/>
              <a:t>Pinter</a:t>
            </a:r>
            <a:r>
              <a:rPr lang="es-ES" sz="700" dirty="0"/>
              <a:t> A, Green LJ, </a:t>
            </a:r>
            <a:r>
              <a:rPr lang="es-ES" sz="700" dirty="0" err="1"/>
              <a:t>Selmer</a:t>
            </a:r>
            <a:r>
              <a:rPr lang="es-ES" sz="700" dirty="0"/>
              <a:t> J, </a:t>
            </a:r>
            <a:r>
              <a:rPr lang="es-ES" sz="700" dirty="0" err="1"/>
              <a:t>Praestegaard</a:t>
            </a:r>
            <a:r>
              <a:rPr lang="es-ES" sz="700" dirty="0"/>
              <a:t> M, Gold LS, </a:t>
            </a:r>
            <a:r>
              <a:rPr lang="es-ES" sz="700" dirty="0" err="1"/>
              <a:t>Augustin</a:t>
            </a:r>
            <a:r>
              <a:rPr lang="es-ES" sz="700" dirty="0"/>
              <a:t> M. A </a:t>
            </a:r>
            <a:r>
              <a:rPr lang="es-ES" sz="700" dirty="0" err="1"/>
              <a:t>pooled</a:t>
            </a:r>
            <a:r>
              <a:rPr lang="es-ES" sz="700" dirty="0"/>
              <a:t> </a:t>
            </a:r>
            <a:r>
              <a:rPr lang="es-ES" sz="700" dirty="0" err="1"/>
              <a:t>analysis</a:t>
            </a:r>
            <a:r>
              <a:rPr lang="es-ES" sz="700" dirty="0"/>
              <a:t> of </a:t>
            </a:r>
            <a:r>
              <a:rPr lang="es-ES" sz="700" dirty="0" err="1"/>
              <a:t>randomized</a:t>
            </a:r>
            <a:r>
              <a:rPr lang="es-ES" sz="700" dirty="0"/>
              <a:t>, </a:t>
            </a:r>
            <a:r>
              <a:rPr lang="es-ES" sz="700" dirty="0" err="1"/>
              <a:t>controlled</a:t>
            </a:r>
            <a:r>
              <a:rPr lang="es-ES" sz="700" dirty="0"/>
              <a:t>, </a:t>
            </a:r>
            <a:r>
              <a:rPr lang="es-ES" sz="700" dirty="0" err="1"/>
              <a:t>phase</a:t>
            </a:r>
            <a:r>
              <a:rPr lang="es-ES" sz="700" dirty="0"/>
              <a:t> 3 </a:t>
            </a:r>
            <a:r>
              <a:rPr lang="es-ES" sz="700" dirty="0" err="1"/>
              <a:t>trials</a:t>
            </a:r>
            <a:r>
              <a:rPr lang="es-ES" sz="700" dirty="0"/>
              <a:t> </a:t>
            </a:r>
            <a:r>
              <a:rPr lang="es-ES" sz="700" dirty="0" err="1"/>
              <a:t>investigating</a:t>
            </a:r>
            <a:r>
              <a:rPr lang="es-ES" sz="700" dirty="0"/>
              <a:t> the </a:t>
            </a:r>
            <a:r>
              <a:rPr lang="es-ES" sz="700" dirty="0" err="1"/>
              <a:t>efficacy</a:t>
            </a:r>
            <a:r>
              <a:rPr lang="es-ES" sz="700" dirty="0"/>
              <a:t> and safety of a novel, </a:t>
            </a:r>
            <a:r>
              <a:rPr lang="es-ES" sz="700" dirty="0" err="1"/>
              <a:t>fixed</a:t>
            </a:r>
            <a:r>
              <a:rPr lang="es-ES" sz="700" dirty="0"/>
              <a:t> </a:t>
            </a:r>
            <a:r>
              <a:rPr lang="es-ES" sz="700" dirty="0" err="1"/>
              <a:t>dose</a:t>
            </a:r>
            <a:r>
              <a:rPr lang="es-ES" sz="700" dirty="0"/>
              <a:t> </a:t>
            </a:r>
            <a:r>
              <a:rPr lang="es-ES" sz="700" dirty="0" err="1"/>
              <a:t>calcipotriene</a:t>
            </a:r>
            <a:r>
              <a:rPr lang="es-ES" sz="700" dirty="0"/>
              <a:t> and </a:t>
            </a:r>
            <a:r>
              <a:rPr lang="es-ES" sz="700" dirty="0" err="1"/>
              <a:t>betamethasone</a:t>
            </a:r>
            <a:r>
              <a:rPr lang="es-ES" sz="700" dirty="0"/>
              <a:t> </a:t>
            </a:r>
            <a:r>
              <a:rPr lang="es-ES" sz="700" dirty="0" err="1"/>
              <a:t>dipropionate</a:t>
            </a:r>
            <a:r>
              <a:rPr lang="es-ES" sz="700" dirty="0"/>
              <a:t> </a:t>
            </a:r>
            <a:r>
              <a:rPr lang="es-ES" sz="700" dirty="0" err="1"/>
              <a:t>cream</a:t>
            </a:r>
            <a:r>
              <a:rPr lang="es-ES" sz="700" dirty="0"/>
              <a:t> for the </a:t>
            </a:r>
            <a:r>
              <a:rPr lang="es-ES" sz="700" dirty="0" err="1"/>
              <a:t>topical</a:t>
            </a:r>
            <a:r>
              <a:rPr lang="es-ES" sz="700" dirty="0"/>
              <a:t> treatment of plaque psoriasis. J </a:t>
            </a:r>
            <a:r>
              <a:rPr lang="es-ES" sz="700" dirty="0" err="1"/>
              <a:t>Eur</a:t>
            </a:r>
            <a:r>
              <a:rPr lang="es-ES" sz="700" dirty="0"/>
              <a:t> Acad </a:t>
            </a:r>
            <a:r>
              <a:rPr lang="es-ES" sz="700" dirty="0" err="1"/>
              <a:t>Dermatol</a:t>
            </a:r>
            <a:r>
              <a:rPr lang="es-ES" sz="700" dirty="0"/>
              <a:t> </a:t>
            </a:r>
            <a:r>
              <a:rPr lang="es-ES" sz="700" dirty="0" err="1"/>
              <a:t>Venereol</a:t>
            </a:r>
            <a:r>
              <a:rPr lang="es-ES" sz="700" dirty="0"/>
              <a:t>. 2022;36(2):228-36. </a:t>
            </a:r>
            <a:r>
              <a:rPr lang="es-ES" sz="700" b="1" dirty="0"/>
              <a:t>4. </a:t>
            </a:r>
            <a:r>
              <a:rPr lang="es-ES" sz="700" dirty="0" err="1"/>
              <a:t>Bewley</a:t>
            </a:r>
            <a:r>
              <a:rPr lang="es-ES" sz="700" dirty="0"/>
              <a:t> A, Page B. </a:t>
            </a:r>
            <a:r>
              <a:rPr lang="es-ES" sz="700" dirty="0" err="1"/>
              <a:t>Maximizing</a:t>
            </a:r>
            <a:r>
              <a:rPr lang="es-ES" sz="700" dirty="0"/>
              <a:t> </a:t>
            </a:r>
            <a:r>
              <a:rPr lang="es-ES" sz="700" dirty="0" err="1"/>
              <a:t>patient</a:t>
            </a:r>
            <a:r>
              <a:rPr lang="es-ES" sz="700" dirty="0"/>
              <a:t> </a:t>
            </a:r>
            <a:r>
              <a:rPr lang="es-ES" sz="700" dirty="0" err="1"/>
              <a:t>adherence</a:t>
            </a:r>
            <a:r>
              <a:rPr lang="es-ES" sz="700" dirty="0"/>
              <a:t> for </a:t>
            </a:r>
            <a:r>
              <a:rPr lang="es-ES" sz="700" dirty="0" err="1"/>
              <a:t>optimal</a:t>
            </a:r>
            <a:r>
              <a:rPr lang="es-ES" sz="700" dirty="0"/>
              <a:t> </a:t>
            </a:r>
            <a:r>
              <a:rPr lang="es-ES" sz="700" dirty="0" err="1"/>
              <a:t>outcomes</a:t>
            </a:r>
            <a:r>
              <a:rPr lang="es-ES" sz="700" dirty="0"/>
              <a:t> in psoriasis. J </a:t>
            </a:r>
            <a:r>
              <a:rPr lang="es-ES" sz="700" dirty="0" err="1"/>
              <a:t>Eur</a:t>
            </a:r>
            <a:r>
              <a:rPr lang="es-ES" sz="700" dirty="0"/>
              <a:t> Acad </a:t>
            </a:r>
            <a:r>
              <a:rPr lang="es-ES" sz="700" dirty="0" err="1"/>
              <a:t>Dermatol</a:t>
            </a:r>
            <a:r>
              <a:rPr lang="es-ES" sz="700" dirty="0"/>
              <a:t> </a:t>
            </a:r>
            <a:r>
              <a:rPr lang="es-ES" sz="700" dirty="0" err="1"/>
              <a:t>Venereol</a:t>
            </a:r>
            <a:r>
              <a:rPr lang="es-ES" sz="700" dirty="0"/>
              <a:t>. 2011;25 </a:t>
            </a:r>
            <a:r>
              <a:rPr lang="es-ES" sz="700" dirty="0" err="1"/>
              <a:t>Suppl</a:t>
            </a:r>
            <a:r>
              <a:rPr lang="es-ES" sz="700" dirty="0"/>
              <a:t> 4:9-14. 5. Vasconcelos V, Teixeira A, Almeida V, Teixeira M, Ramos S, Torres T, et al. Preferencias de los pacientes por los atributos de los medicamentos </a:t>
            </a:r>
            <a:r>
              <a:rPr lang="es-ES" sz="700" dirty="0" err="1"/>
              <a:t>antipsoriásicos</a:t>
            </a:r>
            <a:r>
              <a:rPr lang="es-ES" sz="700" dirty="0"/>
              <a:t> tópicos. J </a:t>
            </a:r>
            <a:r>
              <a:rPr lang="es-ES" sz="700" dirty="0" err="1"/>
              <a:t>Dermatolog</a:t>
            </a:r>
            <a:r>
              <a:rPr lang="es-ES" sz="700" dirty="0"/>
              <a:t> </a:t>
            </a:r>
            <a:r>
              <a:rPr lang="es-ES" sz="700" dirty="0" err="1"/>
              <a:t>Treat</a:t>
            </a:r>
            <a:r>
              <a:rPr lang="es-ES" sz="700" dirty="0"/>
              <a:t>. 2019;30(7):659-63. 6. </a:t>
            </a:r>
            <a:r>
              <a:rPr lang="es-ES" sz="700" dirty="0" err="1"/>
              <a:t>Curcio</a:t>
            </a:r>
            <a:r>
              <a:rPr lang="es-ES" sz="700" dirty="0"/>
              <a:t> A, </a:t>
            </a:r>
            <a:r>
              <a:rPr lang="es-ES" sz="700" dirty="0" err="1"/>
              <a:t>Kontzias</a:t>
            </a:r>
            <a:r>
              <a:rPr lang="es-ES" sz="700" dirty="0"/>
              <a:t> C, </a:t>
            </a:r>
            <a:r>
              <a:rPr lang="es-ES" sz="700" dirty="0" err="1"/>
              <a:t>Gorodokin</a:t>
            </a:r>
            <a:r>
              <a:rPr lang="es-ES" sz="700" dirty="0"/>
              <a:t> B, Feldman S, </a:t>
            </a:r>
            <a:r>
              <a:rPr lang="es-ES" sz="700" dirty="0" err="1"/>
              <a:t>Kircik</a:t>
            </a:r>
            <a:r>
              <a:rPr lang="es-ES" sz="700" dirty="0"/>
              <a:t> L. </a:t>
            </a:r>
            <a:r>
              <a:rPr lang="es-ES" sz="700" dirty="0" err="1"/>
              <a:t>Patient</a:t>
            </a:r>
            <a:r>
              <a:rPr lang="es-ES" sz="700" dirty="0"/>
              <a:t> </a:t>
            </a:r>
            <a:r>
              <a:rPr lang="es-ES" sz="700" dirty="0" err="1"/>
              <a:t>Preferences</a:t>
            </a:r>
            <a:r>
              <a:rPr lang="es-ES" sz="700" dirty="0"/>
              <a:t> in </a:t>
            </a:r>
            <a:r>
              <a:rPr lang="es-ES" sz="700" dirty="0" err="1"/>
              <a:t>Topical</a:t>
            </a:r>
            <a:r>
              <a:rPr lang="es-ES" sz="700" dirty="0"/>
              <a:t> Psoriasis Treatment. </a:t>
            </a:r>
            <a:r>
              <a:rPr lang="es-ES" sz="700" dirty="0" err="1"/>
              <a:t>JDrugs</a:t>
            </a:r>
            <a:r>
              <a:rPr lang="es-ES" sz="700" dirty="0"/>
              <a:t> </a:t>
            </a:r>
            <a:r>
              <a:rPr lang="es-ES" sz="700" dirty="0" err="1"/>
              <a:t>Dermatol</a:t>
            </a:r>
            <a:r>
              <a:rPr lang="es-ES" sz="700" dirty="0"/>
              <a:t> 2023;22(4):326-32. Disponible en: https://jddonline.com/articles/patientpreferences-in-topicalpsoriasis- treatment-S1545961623P0326X/</a:t>
            </a:r>
          </a:p>
        </p:txBody>
      </p:sp>
      <p:sp>
        <p:nvSpPr>
          <p:cNvPr id="7" name="Marcador de contenido 6">
            <a:extLst>
              <a:ext uri="{FF2B5EF4-FFF2-40B4-BE49-F238E27FC236}">
                <a16:creationId xmlns:a16="http://schemas.microsoft.com/office/drawing/2014/main" id="{90A63FFF-79FA-F2B7-4150-36D9F88BAE92}"/>
              </a:ext>
            </a:extLst>
          </p:cNvPr>
          <p:cNvSpPr>
            <a:spLocks noGrp="1"/>
          </p:cNvSpPr>
          <p:nvPr>
            <p:ph sz="quarter" idx="18"/>
          </p:nvPr>
        </p:nvSpPr>
        <p:spPr/>
        <p:txBody>
          <a:bodyPr/>
          <a:lstStyle/>
          <a:p>
            <a:r>
              <a:rPr lang="es-ES" dirty="0"/>
              <a:t>ADHERENCIA AL TRATAMIENTO</a:t>
            </a:r>
          </a:p>
        </p:txBody>
      </p:sp>
      <p:grpSp>
        <p:nvGrpSpPr>
          <p:cNvPr id="9" name="Grupo 8">
            <a:extLst>
              <a:ext uri="{FF2B5EF4-FFF2-40B4-BE49-F238E27FC236}">
                <a16:creationId xmlns:a16="http://schemas.microsoft.com/office/drawing/2014/main" id="{D8130554-7254-543D-E814-EEF4AA62479A}"/>
              </a:ext>
            </a:extLst>
          </p:cNvPr>
          <p:cNvGrpSpPr/>
          <p:nvPr/>
        </p:nvGrpSpPr>
        <p:grpSpPr>
          <a:xfrm>
            <a:off x="519283" y="2690856"/>
            <a:ext cx="11306855" cy="1456472"/>
            <a:chOff x="542109" y="2771321"/>
            <a:chExt cx="11306855" cy="1456472"/>
          </a:xfrm>
        </p:grpSpPr>
        <p:sp>
          <p:nvSpPr>
            <p:cNvPr id="10" name="CuadroTexto 9">
              <a:extLst>
                <a:ext uri="{FF2B5EF4-FFF2-40B4-BE49-F238E27FC236}">
                  <a16:creationId xmlns:a16="http://schemas.microsoft.com/office/drawing/2014/main" id="{F5DF74EC-418E-1F27-45DD-0589548AEE62}"/>
                </a:ext>
              </a:extLst>
            </p:cNvPr>
            <p:cNvSpPr txBox="1"/>
            <p:nvPr/>
          </p:nvSpPr>
          <p:spPr>
            <a:xfrm>
              <a:off x="1887607" y="3271912"/>
              <a:ext cx="2447325" cy="523220"/>
            </a:xfrm>
            <a:prstGeom prst="rect">
              <a:avLst/>
            </a:prstGeom>
            <a:noFill/>
          </p:spPr>
          <p:txBody>
            <a:bodyPr wrap="square" rtlCol="0">
              <a:spAutoFit/>
            </a:bodyPr>
            <a:lstStyle/>
            <a:p>
              <a:r>
                <a:rPr lang="es-ES" sz="1400" dirty="0">
                  <a:solidFill>
                    <a:srgbClr val="1D2C4F"/>
                  </a:solidFill>
                </a:rPr>
                <a:t>Formulación menos grasa y piel menos brillante.</a:t>
              </a:r>
              <a:r>
                <a:rPr lang="es-ES" sz="1400" baseline="30000" dirty="0">
                  <a:solidFill>
                    <a:srgbClr val="1D2C4F"/>
                  </a:solidFill>
                </a:rPr>
                <a:t>5</a:t>
              </a:r>
              <a:endParaRPr lang="es-ES" sz="1400" dirty="0">
                <a:solidFill>
                  <a:srgbClr val="1D2C4F"/>
                </a:solidFill>
              </a:endParaRPr>
            </a:p>
          </p:txBody>
        </p:sp>
        <p:sp>
          <p:nvSpPr>
            <p:cNvPr id="12" name="CuadroTexto 11">
              <a:extLst>
                <a:ext uri="{FF2B5EF4-FFF2-40B4-BE49-F238E27FC236}">
                  <a16:creationId xmlns:a16="http://schemas.microsoft.com/office/drawing/2014/main" id="{DDAF05A3-A499-7634-A4F1-3FB4B3B48A7E}"/>
                </a:ext>
              </a:extLst>
            </p:cNvPr>
            <p:cNvSpPr txBox="1"/>
            <p:nvPr/>
          </p:nvSpPr>
          <p:spPr>
            <a:xfrm>
              <a:off x="9325257" y="3251642"/>
              <a:ext cx="2523707" cy="523220"/>
            </a:xfrm>
            <a:prstGeom prst="rect">
              <a:avLst/>
            </a:prstGeom>
            <a:noFill/>
          </p:spPr>
          <p:txBody>
            <a:bodyPr wrap="square" rtlCol="0">
              <a:spAutoFit/>
            </a:bodyPr>
            <a:lstStyle/>
            <a:p>
              <a:r>
                <a:rPr lang="es-ES" sz="1400" dirty="0">
                  <a:solidFill>
                    <a:srgbClr val="1D2C4F"/>
                  </a:solidFill>
                </a:rPr>
                <a:t>Vestirse inmediatamente después de la aplicación.</a:t>
              </a:r>
              <a:r>
                <a:rPr lang="es-ES" sz="1400" baseline="30000" dirty="0">
                  <a:solidFill>
                    <a:srgbClr val="1D2C4F"/>
                  </a:solidFill>
                </a:rPr>
                <a:t>5</a:t>
              </a:r>
              <a:endParaRPr lang="es-ES" sz="1400" dirty="0">
                <a:solidFill>
                  <a:srgbClr val="1D2C4F"/>
                </a:solidFill>
              </a:endParaRPr>
            </a:p>
          </p:txBody>
        </p:sp>
        <p:pic>
          <p:nvPicPr>
            <p:cNvPr id="13" name="Imagen 12">
              <a:extLst>
                <a:ext uri="{FF2B5EF4-FFF2-40B4-BE49-F238E27FC236}">
                  <a16:creationId xmlns:a16="http://schemas.microsoft.com/office/drawing/2014/main" id="{FC3514B3-51D0-E7A1-6CF9-B8F788D91230}"/>
                </a:ext>
              </a:extLst>
            </p:cNvPr>
            <p:cNvPicPr>
              <a:picLocks noChangeAspect="1"/>
            </p:cNvPicPr>
            <p:nvPr/>
          </p:nvPicPr>
          <p:blipFill rotWithShape="1">
            <a:blip r:embed="rId3"/>
            <a:srcRect l="4842" t="6385" r="85480" b="64822"/>
            <a:stretch/>
          </p:blipFill>
          <p:spPr>
            <a:xfrm>
              <a:off x="542109" y="2839707"/>
              <a:ext cx="1319748" cy="1388086"/>
            </a:xfrm>
            <a:prstGeom prst="rect">
              <a:avLst/>
            </a:prstGeom>
          </p:spPr>
        </p:pic>
        <p:pic>
          <p:nvPicPr>
            <p:cNvPr id="16" name="Imagen 15">
              <a:extLst>
                <a:ext uri="{FF2B5EF4-FFF2-40B4-BE49-F238E27FC236}">
                  <a16:creationId xmlns:a16="http://schemas.microsoft.com/office/drawing/2014/main" id="{B1133B26-959F-5669-A3E5-10D9D7AD8BDA}"/>
                </a:ext>
              </a:extLst>
            </p:cNvPr>
            <p:cNvPicPr>
              <a:picLocks noChangeAspect="1"/>
            </p:cNvPicPr>
            <p:nvPr/>
          </p:nvPicPr>
          <p:blipFill rotWithShape="1">
            <a:blip r:embed="rId3"/>
            <a:srcRect l="4844" t="38765" r="85630" b="33569"/>
            <a:stretch/>
          </p:blipFill>
          <p:spPr>
            <a:xfrm>
              <a:off x="4515555" y="2856089"/>
              <a:ext cx="1319748" cy="1354866"/>
            </a:xfrm>
            <a:prstGeom prst="rect">
              <a:avLst/>
            </a:prstGeom>
          </p:spPr>
        </p:pic>
        <p:pic>
          <p:nvPicPr>
            <p:cNvPr id="17" name="Imagen 16">
              <a:extLst>
                <a:ext uri="{FF2B5EF4-FFF2-40B4-BE49-F238E27FC236}">
                  <a16:creationId xmlns:a16="http://schemas.microsoft.com/office/drawing/2014/main" id="{EF164C8B-E9FA-3A6A-2547-E9913954444A}"/>
                </a:ext>
              </a:extLst>
            </p:cNvPr>
            <p:cNvPicPr>
              <a:picLocks noChangeAspect="1"/>
            </p:cNvPicPr>
            <p:nvPr/>
          </p:nvPicPr>
          <p:blipFill rotWithShape="1">
            <a:blip r:embed="rId3"/>
            <a:srcRect l="4807" t="68929" r="85393" b="1748"/>
            <a:stretch/>
          </p:blipFill>
          <p:spPr>
            <a:xfrm>
              <a:off x="7964309" y="2771321"/>
              <a:ext cx="1324737" cy="1401042"/>
            </a:xfrm>
            <a:prstGeom prst="rect">
              <a:avLst/>
            </a:prstGeom>
          </p:spPr>
        </p:pic>
        <p:sp>
          <p:nvSpPr>
            <p:cNvPr id="11" name="CuadroTexto 10">
              <a:extLst>
                <a:ext uri="{FF2B5EF4-FFF2-40B4-BE49-F238E27FC236}">
                  <a16:creationId xmlns:a16="http://schemas.microsoft.com/office/drawing/2014/main" id="{F9D6E5F9-A196-177B-DC16-932A73F7D4C5}"/>
                </a:ext>
              </a:extLst>
            </p:cNvPr>
            <p:cNvSpPr txBox="1"/>
            <p:nvPr/>
          </p:nvSpPr>
          <p:spPr>
            <a:xfrm>
              <a:off x="5899823" y="3271912"/>
              <a:ext cx="1994764" cy="523220"/>
            </a:xfrm>
            <a:prstGeom prst="rect">
              <a:avLst/>
            </a:prstGeom>
            <a:noFill/>
          </p:spPr>
          <p:txBody>
            <a:bodyPr wrap="square" rtlCol="0">
              <a:spAutoFit/>
            </a:bodyPr>
            <a:lstStyle/>
            <a:p>
              <a:r>
                <a:rPr lang="es-ES" sz="1400" dirty="0">
                  <a:solidFill>
                    <a:srgbClr val="1D2C4F"/>
                  </a:solidFill>
                </a:rPr>
                <a:t>Tratamiento que </a:t>
              </a:r>
            </a:p>
            <a:p>
              <a:r>
                <a:rPr lang="es-ES" sz="1400" dirty="0">
                  <a:solidFill>
                    <a:srgbClr val="1D2C4F"/>
                  </a:solidFill>
                </a:rPr>
                <a:t>no deje manchas.</a:t>
              </a:r>
              <a:r>
                <a:rPr lang="es-ES" sz="1400" baseline="30000" dirty="0">
                  <a:solidFill>
                    <a:srgbClr val="1D2C4F"/>
                  </a:solidFill>
                </a:rPr>
                <a:t> 5</a:t>
              </a:r>
              <a:endParaRPr lang="es-ES" sz="1400" dirty="0">
                <a:solidFill>
                  <a:srgbClr val="1D2C4F"/>
                </a:solidFill>
              </a:endParaRPr>
            </a:p>
          </p:txBody>
        </p:sp>
      </p:grpSp>
      <p:sp>
        <p:nvSpPr>
          <p:cNvPr id="14" name="CuadroTexto 13">
            <a:extLst>
              <a:ext uri="{FF2B5EF4-FFF2-40B4-BE49-F238E27FC236}">
                <a16:creationId xmlns:a16="http://schemas.microsoft.com/office/drawing/2014/main" id="{26B1AA3E-3663-65CD-6EB0-B341023A5ADC}"/>
              </a:ext>
            </a:extLst>
          </p:cNvPr>
          <p:cNvSpPr txBox="1"/>
          <p:nvPr/>
        </p:nvSpPr>
        <p:spPr>
          <a:xfrm>
            <a:off x="519283" y="4433614"/>
            <a:ext cx="4294051" cy="1275698"/>
          </a:xfrm>
          <a:prstGeom prst="rect">
            <a:avLst/>
          </a:prstGeom>
          <a:solidFill>
            <a:srgbClr val="A5C9E0"/>
          </a:solidFill>
        </p:spPr>
        <p:txBody>
          <a:bodyPr wrap="square" lIns="72000" tIns="144000" bIns="144000" rtlCol="0">
            <a:spAutoFit/>
          </a:bodyPr>
          <a:lstStyle>
            <a:defPPr>
              <a:defRPr lang="es-ES"/>
            </a:defPPr>
            <a:lvl1pPr>
              <a:defRPr sz="1200"/>
            </a:lvl1pPr>
          </a:lstStyle>
          <a:p>
            <a:pPr algn="ctr"/>
            <a:r>
              <a:rPr lang="es-ES" sz="1600" dirty="0">
                <a:solidFill>
                  <a:schemeClr val="bg1"/>
                </a:solidFill>
              </a:rPr>
              <a:t>La </a:t>
            </a:r>
            <a:r>
              <a:rPr lang="es-ES" sz="1600" b="1" dirty="0">
                <a:solidFill>
                  <a:schemeClr val="bg1"/>
                </a:solidFill>
              </a:rPr>
              <a:t>adherencia</a:t>
            </a:r>
            <a:r>
              <a:rPr lang="es-ES" sz="1600" dirty="0">
                <a:solidFill>
                  <a:schemeClr val="bg1"/>
                </a:solidFill>
              </a:rPr>
              <a:t> al tratamiento es </a:t>
            </a:r>
            <a:r>
              <a:rPr lang="es-ES" sz="1600" b="1" dirty="0">
                <a:solidFill>
                  <a:schemeClr val="bg1"/>
                </a:solidFill>
              </a:rPr>
              <a:t>un requisito indispensable </a:t>
            </a:r>
            <a:r>
              <a:rPr lang="es-ES" sz="1600" dirty="0">
                <a:solidFill>
                  <a:schemeClr val="bg1"/>
                </a:solidFill>
              </a:rPr>
              <a:t>para una </a:t>
            </a:r>
            <a:r>
              <a:rPr lang="es-ES" sz="1600" b="1" dirty="0">
                <a:solidFill>
                  <a:schemeClr val="bg1"/>
                </a:solidFill>
              </a:rPr>
              <a:t>buena eficacia, y esto es particularmente importante en los tratamientos tópicos.</a:t>
            </a:r>
            <a:r>
              <a:rPr lang="es-ES" sz="1600" baseline="30000" dirty="0">
                <a:solidFill>
                  <a:schemeClr val="bg1"/>
                </a:solidFill>
              </a:rPr>
              <a:t>1</a:t>
            </a:r>
          </a:p>
        </p:txBody>
      </p:sp>
      <p:pic>
        <p:nvPicPr>
          <p:cNvPr id="15" name="Imagen 14" descr="Logotipo&#10;&#10;Descripción generada automáticamente">
            <a:extLst>
              <a:ext uri="{FF2B5EF4-FFF2-40B4-BE49-F238E27FC236}">
                <a16:creationId xmlns:a16="http://schemas.microsoft.com/office/drawing/2014/main" id="{804771EC-778B-C6BA-3C8D-E1D289BA6721}"/>
              </a:ext>
            </a:extLst>
          </p:cNvPr>
          <p:cNvPicPr>
            <a:picLocks noChangeAspect="1"/>
          </p:cNvPicPr>
          <p:nvPr/>
        </p:nvPicPr>
        <p:blipFill>
          <a:blip r:embed="rId4"/>
          <a:stretch>
            <a:fillRect/>
          </a:stretch>
        </p:blipFill>
        <p:spPr>
          <a:xfrm>
            <a:off x="5097815" y="4433614"/>
            <a:ext cx="6728323" cy="1264607"/>
          </a:xfrm>
          <a:prstGeom prst="rect">
            <a:avLst/>
          </a:prstGeom>
        </p:spPr>
      </p:pic>
      <p:sp>
        <p:nvSpPr>
          <p:cNvPr id="2" name="TextBox 1">
            <a:extLst>
              <a:ext uri="{FF2B5EF4-FFF2-40B4-BE49-F238E27FC236}">
                <a16:creationId xmlns:a16="http://schemas.microsoft.com/office/drawing/2014/main" id="{94C5D8F4-0E2C-0D26-0C7C-DBA2CF9A96CF}"/>
              </a:ext>
            </a:extLst>
          </p:cNvPr>
          <p:cNvSpPr txBox="1"/>
          <p:nvPr/>
        </p:nvSpPr>
        <p:spPr>
          <a:xfrm>
            <a:off x="7411454" y="4816667"/>
            <a:ext cx="202130" cy="246221"/>
          </a:xfrm>
          <a:prstGeom prst="rect">
            <a:avLst/>
          </a:prstGeom>
          <a:noFill/>
        </p:spPr>
        <p:txBody>
          <a:bodyPr wrap="square" rtlCol="0">
            <a:spAutoFit/>
          </a:bodyPr>
          <a:lstStyle/>
          <a:p>
            <a:r>
              <a:rPr lang="es-ES" sz="1000" dirty="0"/>
              <a:t>6</a:t>
            </a:r>
            <a:endParaRPr lang="en-US" sz="1000" dirty="0"/>
          </a:p>
        </p:txBody>
      </p:sp>
      <p:sp>
        <p:nvSpPr>
          <p:cNvPr id="4" name="TextBox 3">
            <a:extLst>
              <a:ext uri="{FF2B5EF4-FFF2-40B4-BE49-F238E27FC236}">
                <a16:creationId xmlns:a16="http://schemas.microsoft.com/office/drawing/2014/main" id="{F1D34FA2-7CC2-BC24-323E-C607AEA525AB}"/>
              </a:ext>
            </a:extLst>
          </p:cNvPr>
          <p:cNvSpPr txBox="1"/>
          <p:nvPr/>
        </p:nvSpPr>
        <p:spPr>
          <a:xfrm>
            <a:off x="11077075" y="4796430"/>
            <a:ext cx="202130" cy="246221"/>
          </a:xfrm>
          <a:prstGeom prst="rect">
            <a:avLst/>
          </a:prstGeom>
          <a:noFill/>
        </p:spPr>
        <p:txBody>
          <a:bodyPr wrap="square" rtlCol="0">
            <a:spAutoFit/>
          </a:bodyPr>
          <a:lstStyle/>
          <a:p>
            <a:r>
              <a:rPr lang="es-ES" sz="1000" dirty="0"/>
              <a:t>6</a:t>
            </a:r>
            <a:endParaRPr lang="en-US" sz="1000" dirty="0"/>
          </a:p>
        </p:txBody>
      </p:sp>
    </p:spTree>
    <p:extLst>
      <p:ext uri="{BB962C8B-B14F-4D97-AF65-F5344CB8AC3E}">
        <p14:creationId xmlns:p14="http://schemas.microsoft.com/office/powerpoint/2010/main" val="1534634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FA312FE-AF52-CC44-2BF0-A555C5B88C7C}"/>
              </a:ext>
            </a:extLst>
          </p:cNvPr>
          <p:cNvGrpSpPr/>
          <p:nvPr/>
        </p:nvGrpSpPr>
        <p:grpSpPr>
          <a:xfrm>
            <a:off x="1387440" y="1451659"/>
            <a:ext cx="11242710" cy="5892116"/>
            <a:chOff x="1624392" y="3429000"/>
            <a:chExt cx="10567608" cy="4997396"/>
          </a:xfrm>
        </p:grpSpPr>
        <p:sp>
          <p:nvSpPr>
            <p:cNvPr id="3" name="Rectangle 306">
              <a:extLst>
                <a:ext uri="{FF2B5EF4-FFF2-40B4-BE49-F238E27FC236}">
                  <a16:creationId xmlns:a16="http://schemas.microsoft.com/office/drawing/2014/main" id="{1990D604-3DFD-C4C8-C827-8AB9E438CFBF}"/>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4" name="Rectangle 306">
              <a:extLst>
                <a:ext uri="{FF2B5EF4-FFF2-40B4-BE49-F238E27FC236}">
                  <a16:creationId xmlns:a16="http://schemas.microsoft.com/office/drawing/2014/main" id="{04B2B3EB-757E-DFA2-4027-6CA5A43990A6}"/>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5" name="Grupo 4">
            <a:extLst>
              <a:ext uri="{FF2B5EF4-FFF2-40B4-BE49-F238E27FC236}">
                <a16:creationId xmlns:a16="http://schemas.microsoft.com/office/drawing/2014/main" id="{12EF455F-023E-23AC-3104-73BB70432466}"/>
              </a:ext>
            </a:extLst>
          </p:cNvPr>
          <p:cNvGrpSpPr/>
          <p:nvPr/>
        </p:nvGrpSpPr>
        <p:grpSpPr>
          <a:xfrm>
            <a:off x="202560" y="1344510"/>
            <a:ext cx="1030567" cy="1022921"/>
            <a:chOff x="202560" y="1353218"/>
            <a:chExt cx="1030567" cy="1022921"/>
          </a:xfrm>
        </p:grpSpPr>
        <p:grpSp>
          <p:nvGrpSpPr>
            <p:cNvPr id="6" name="Grupo 5">
              <a:extLst>
                <a:ext uri="{FF2B5EF4-FFF2-40B4-BE49-F238E27FC236}">
                  <a16:creationId xmlns:a16="http://schemas.microsoft.com/office/drawing/2014/main" id="{59DB8121-BC99-979C-E52F-4EFAF5BBF377}"/>
                </a:ext>
              </a:extLst>
            </p:cNvPr>
            <p:cNvGrpSpPr/>
            <p:nvPr/>
          </p:nvGrpSpPr>
          <p:grpSpPr>
            <a:xfrm>
              <a:off x="202560" y="1353218"/>
              <a:ext cx="1030567" cy="1022921"/>
              <a:chOff x="-54403" y="1241207"/>
              <a:chExt cx="1030567" cy="1022921"/>
            </a:xfrm>
          </p:grpSpPr>
          <p:sp>
            <p:nvSpPr>
              <p:cNvPr id="11" name="Freeform: Shape 63">
                <a:extLst>
                  <a:ext uri="{FF2B5EF4-FFF2-40B4-BE49-F238E27FC236}">
                    <a16:creationId xmlns:a16="http://schemas.microsoft.com/office/drawing/2014/main" id="{13AA4575-5E72-7522-3080-89B5C8D92E82}"/>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63">
                <a:extLst>
                  <a:ext uri="{FF2B5EF4-FFF2-40B4-BE49-F238E27FC236}">
                    <a16:creationId xmlns:a16="http://schemas.microsoft.com/office/drawing/2014/main" id="{201C6C9D-EB3F-1EAD-BF8A-A1961D420039}"/>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Gráfico 7" descr="Usuario contorno">
              <a:extLst>
                <a:ext uri="{FF2B5EF4-FFF2-40B4-BE49-F238E27FC236}">
                  <a16:creationId xmlns:a16="http://schemas.microsoft.com/office/drawing/2014/main" id="{5050BCA0-56B1-E2F8-17EB-DCC8DF89D2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091" y="1602035"/>
              <a:ext cx="482830" cy="482830"/>
            </a:xfrm>
            <a:prstGeom prst="rect">
              <a:avLst/>
            </a:prstGeom>
          </p:spPr>
        </p:pic>
      </p:grpSp>
      <p:grpSp>
        <p:nvGrpSpPr>
          <p:cNvPr id="13" name="Grupo 12">
            <a:extLst>
              <a:ext uri="{FF2B5EF4-FFF2-40B4-BE49-F238E27FC236}">
                <a16:creationId xmlns:a16="http://schemas.microsoft.com/office/drawing/2014/main" id="{21FA7C03-B3CC-8F93-B23F-4375CFE4E336}"/>
              </a:ext>
            </a:extLst>
          </p:cNvPr>
          <p:cNvGrpSpPr/>
          <p:nvPr/>
        </p:nvGrpSpPr>
        <p:grpSpPr>
          <a:xfrm>
            <a:off x="202560" y="4268429"/>
            <a:ext cx="1030567" cy="1022921"/>
            <a:chOff x="279716" y="4270383"/>
            <a:chExt cx="1030567" cy="1022921"/>
          </a:xfrm>
        </p:grpSpPr>
        <p:grpSp>
          <p:nvGrpSpPr>
            <p:cNvPr id="14" name="Grupo 13">
              <a:extLst>
                <a:ext uri="{FF2B5EF4-FFF2-40B4-BE49-F238E27FC236}">
                  <a16:creationId xmlns:a16="http://schemas.microsoft.com/office/drawing/2014/main" id="{135EBDCC-1EFA-FC3D-9A53-97F20AB90FAD}"/>
                </a:ext>
              </a:extLst>
            </p:cNvPr>
            <p:cNvGrpSpPr/>
            <p:nvPr/>
          </p:nvGrpSpPr>
          <p:grpSpPr>
            <a:xfrm>
              <a:off x="279716" y="4270383"/>
              <a:ext cx="1030567" cy="1022921"/>
              <a:chOff x="-54403" y="1241207"/>
              <a:chExt cx="1030567" cy="1022921"/>
            </a:xfrm>
          </p:grpSpPr>
          <p:sp>
            <p:nvSpPr>
              <p:cNvPr id="16" name="Freeform: Shape 63">
                <a:extLst>
                  <a:ext uri="{FF2B5EF4-FFF2-40B4-BE49-F238E27FC236}">
                    <a16:creationId xmlns:a16="http://schemas.microsoft.com/office/drawing/2014/main" id="{9AFCB623-587E-9F57-75CE-8C67B73E3810}"/>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63">
                <a:extLst>
                  <a:ext uri="{FF2B5EF4-FFF2-40B4-BE49-F238E27FC236}">
                    <a16:creationId xmlns:a16="http://schemas.microsoft.com/office/drawing/2014/main" id="{B114E0C8-6E3C-EB2D-0601-0A24179D71B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Gráfico 14" descr="Lupa contorno">
              <a:extLst>
                <a:ext uri="{FF2B5EF4-FFF2-40B4-BE49-F238E27FC236}">
                  <a16:creationId xmlns:a16="http://schemas.microsoft.com/office/drawing/2014/main" id="{5DF41B47-14CD-54F4-4CB6-C0BE4BD3E6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348" y="4557538"/>
              <a:ext cx="457200" cy="457200"/>
            </a:xfrm>
            <a:prstGeom prst="rect">
              <a:avLst/>
            </a:prstGeom>
          </p:spPr>
        </p:pic>
      </p:grpSp>
      <p:sp>
        <p:nvSpPr>
          <p:cNvPr id="7" name="Marcador de contenido 6">
            <a:extLst>
              <a:ext uri="{FF2B5EF4-FFF2-40B4-BE49-F238E27FC236}">
                <a16:creationId xmlns:a16="http://schemas.microsoft.com/office/drawing/2014/main" id="{5DD52228-14A0-1A3D-3D00-4861D7CFAB2E}"/>
              </a:ext>
            </a:extLst>
          </p:cNvPr>
          <p:cNvSpPr>
            <a:spLocks noGrp="1"/>
          </p:cNvSpPr>
          <p:nvPr>
            <p:ph sz="quarter" idx="11"/>
          </p:nvPr>
        </p:nvSpPr>
        <p:spPr>
          <a:xfrm>
            <a:off x="1730311" y="2102324"/>
            <a:ext cx="9997497" cy="4669948"/>
          </a:xfrm>
        </p:spPr>
        <p:txBody>
          <a:bodyPr/>
          <a:lstStyle/>
          <a:p>
            <a:pPr marL="285750" indent="-285750">
              <a:spcBef>
                <a:spcPts val="0"/>
              </a:spcBef>
              <a:spcAft>
                <a:spcPts val="600"/>
              </a:spcAft>
              <a:buFont typeface="Arial" panose="020B0604020202020204" pitchFamily="34" charset="0"/>
              <a:buChar char="•"/>
            </a:pPr>
            <a:r>
              <a:rPr lang="es-ES" sz="1600" b="1" dirty="0">
                <a:solidFill>
                  <a:srgbClr val="1D2C4F"/>
                </a:solidFill>
                <a:effectLst/>
                <a:latin typeface="+mj-lt"/>
                <a:cs typeface="Arial" panose="020B0604020202020204" pitchFamily="34" charset="0"/>
              </a:rPr>
              <a:t>Mujer de 18 años </a:t>
            </a:r>
            <a:r>
              <a:rPr lang="es-ES" sz="1600" dirty="0">
                <a:solidFill>
                  <a:srgbClr val="1D2C4F"/>
                </a:solidFill>
                <a:effectLst/>
                <a:latin typeface="+mj-lt"/>
                <a:cs typeface="Arial" panose="020B0604020202020204" pitchFamily="34" charset="0"/>
              </a:rPr>
              <a:t>que ha realizado múltiples tratamientos tópicos durante 3 años por una </a:t>
            </a:r>
            <a:r>
              <a:rPr lang="es-ES" sz="1600" b="1" dirty="0">
                <a:solidFill>
                  <a:srgbClr val="1D2C4F"/>
                </a:solidFill>
                <a:effectLst/>
                <a:latin typeface="+mj-lt"/>
                <a:cs typeface="Arial" panose="020B0604020202020204" pitchFamily="34" charset="0"/>
              </a:rPr>
              <a:t>dermatitis seborreica </a:t>
            </a:r>
            <a:r>
              <a:rPr lang="es-ES" sz="1600" b="1" dirty="0" err="1">
                <a:solidFill>
                  <a:srgbClr val="1D2C4F"/>
                </a:solidFill>
                <a:effectLst/>
                <a:latin typeface="+mj-lt"/>
                <a:cs typeface="Arial" panose="020B0604020202020204" pitchFamily="34" charset="0"/>
              </a:rPr>
              <a:t>psoriasiforme</a:t>
            </a:r>
            <a:r>
              <a:rPr lang="es-ES" sz="1600" b="1" dirty="0">
                <a:solidFill>
                  <a:srgbClr val="1D2C4F"/>
                </a:solidFill>
                <a:effectLst/>
                <a:latin typeface="+mj-lt"/>
                <a:cs typeface="Arial" panose="020B0604020202020204" pitchFamily="34" charset="0"/>
              </a:rPr>
              <a:t> diagnosticada </a:t>
            </a:r>
            <a:r>
              <a:rPr lang="es-ES" sz="1600" dirty="0">
                <a:solidFill>
                  <a:srgbClr val="1D2C4F"/>
                </a:solidFill>
                <a:effectLst/>
                <a:latin typeface="+mj-lt"/>
                <a:cs typeface="Arial" panose="020B0604020202020204" pitchFamily="34" charset="0"/>
              </a:rPr>
              <a:t>en un centro privado </a:t>
            </a:r>
            <a:r>
              <a:rPr lang="es-ES" sz="1600" b="1" dirty="0">
                <a:solidFill>
                  <a:srgbClr val="1D2C4F"/>
                </a:solidFill>
                <a:effectLst/>
                <a:latin typeface="+mj-lt"/>
                <a:cs typeface="Arial" panose="020B0604020202020204" pitchFamily="34" charset="0"/>
              </a:rPr>
              <a:t>sin mejoría</a:t>
            </a:r>
            <a:r>
              <a:rPr lang="es-ES" sz="1600" dirty="0">
                <a:solidFill>
                  <a:srgbClr val="1D2C4F"/>
                </a:solidFill>
                <a:effectLst/>
                <a:latin typeface="+mj-lt"/>
                <a:cs typeface="Arial" panose="020B0604020202020204" pitchFamily="34" charset="0"/>
              </a:rPr>
              <a:t>.</a:t>
            </a:r>
          </a:p>
          <a:p>
            <a:pPr marL="285750" indent="-285750">
              <a:spcBef>
                <a:spcPts val="0"/>
              </a:spcBef>
              <a:spcAft>
                <a:spcPts val="600"/>
              </a:spcAft>
              <a:buFont typeface="Arial" panose="020B0604020202020204" pitchFamily="34" charset="0"/>
              <a:buChar char="•"/>
            </a:pPr>
            <a:r>
              <a:rPr lang="es-ES" sz="1600" dirty="0">
                <a:solidFill>
                  <a:srgbClr val="1D2C4F"/>
                </a:solidFill>
                <a:effectLst/>
                <a:latin typeface="+mj-lt"/>
                <a:cs typeface="Arial" panose="020B0604020202020204" pitchFamily="34" charset="0"/>
              </a:rPr>
              <a:t>Entre sus </a:t>
            </a:r>
            <a:r>
              <a:rPr lang="es-ES" sz="1600" b="1" dirty="0">
                <a:solidFill>
                  <a:srgbClr val="1D2C4F"/>
                </a:solidFill>
                <a:effectLst/>
                <a:latin typeface="+mj-lt"/>
                <a:cs typeface="Arial" panose="020B0604020202020204" pitchFamily="34" charset="0"/>
              </a:rPr>
              <a:t>antecedentes familiares</a:t>
            </a:r>
            <a:r>
              <a:rPr lang="es-ES" sz="1600" dirty="0">
                <a:solidFill>
                  <a:srgbClr val="1D2C4F"/>
                </a:solidFill>
                <a:effectLst/>
                <a:latin typeface="+mj-lt"/>
                <a:cs typeface="Arial" panose="020B0604020202020204" pitchFamily="34" charset="0"/>
              </a:rPr>
              <a:t> destaca, </a:t>
            </a:r>
            <a:r>
              <a:rPr lang="es-ES" sz="1600" b="1" dirty="0">
                <a:solidFill>
                  <a:srgbClr val="1D2C4F"/>
                </a:solidFill>
                <a:effectLst/>
                <a:latin typeface="+mj-lt"/>
                <a:cs typeface="Arial" panose="020B0604020202020204" pitchFamily="34" charset="0"/>
              </a:rPr>
              <a:t>psoriasis en placas en el padre</a:t>
            </a:r>
            <a:r>
              <a:rPr lang="es-ES" sz="1600" b="1" dirty="0">
                <a:solidFill>
                  <a:srgbClr val="1D2C4F"/>
                </a:solidFill>
                <a:latin typeface="+mj-lt"/>
                <a:cs typeface="Arial" panose="020B0604020202020204" pitchFamily="34" charset="0"/>
              </a:rPr>
              <a:t>. </a:t>
            </a:r>
          </a:p>
          <a:p>
            <a:pPr marL="285750" indent="-285750">
              <a:spcBef>
                <a:spcPts val="0"/>
              </a:spcBef>
              <a:spcAft>
                <a:spcPts val="600"/>
              </a:spcAft>
              <a:buFont typeface="Arial" panose="020B0604020202020204" pitchFamily="34" charset="0"/>
              <a:buChar char="•"/>
            </a:pPr>
            <a:r>
              <a:rPr lang="es-ES" sz="1600" dirty="0">
                <a:solidFill>
                  <a:srgbClr val="1D2C4F"/>
                </a:solidFill>
                <a:effectLst/>
                <a:latin typeface="+mj-lt"/>
                <a:cs typeface="Arial" panose="020B0604020202020204" pitchFamily="34" charset="0"/>
              </a:rPr>
              <a:t>Ha aplicado </a:t>
            </a:r>
            <a:r>
              <a:rPr lang="es-ES" sz="1600" b="1" dirty="0">
                <a:solidFill>
                  <a:srgbClr val="1D2C4F"/>
                </a:solidFill>
                <a:effectLst/>
                <a:latin typeface="+mj-lt"/>
                <a:cs typeface="Arial" panose="020B0604020202020204" pitchFamily="34" charset="0"/>
              </a:rPr>
              <a:t>múltiples tratamientos</a:t>
            </a:r>
            <a:r>
              <a:rPr lang="es-ES" sz="1600" dirty="0">
                <a:solidFill>
                  <a:srgbClr val="1D2C4F"/>
                </a:solidFill>
                <a:effectLst/>
                <a:latin typeface="+mj-lt"/>
                <a:cs typeface="Arial" panose="020B0604020202020204" pitchFamily="34" charset="0"/>
              </a:rPr>
              <a:t>, inicialmente aplicó champús destinados a la </a:t>
            </a:r>
            <a:r>
              <a:rPr lang="es-ES" sz="1600" dirty="0" err="1">
                <a:solidFill>
                  <a:srgbClr val="1D2C4F"/>
                </a:solidFill>
                <a:effectLst/>
                <a:latin typeface="+mj-lt"/>
                <a:cs typeface="Arial" panose="020B0604020202020204" pitchFamily="34" charset="0"/>
              </a:rPr>
              <a:t>hiperseborrea</a:t>
            </a:r>
            <a:r>
              <a:rPr lang="es-ES" sz="1600" dirty="0">
                <a:solidFill>
                  <a:srgbClr val="1D2C4F"/>
                </a:solidFill>
                <a:effectLst/>
                <a:latin typeface="+mj-lt"/>
                <a:cs typeface="Arial" panose="020B0604020202020204" pitchFamily="34" charset="0"/>
              </a:rPr>
              <a:t> sin respuesta. </a:t>
            </a:r>
          </a:p>
          <a:p>
            <a:pPr marL="285750" indent="-285750">
              <a:spcBef>
                <a:spcPts val="0"/>
              </a:spcBef>
              <a:spcAft>
                <a:spcPts val="600"/>
              </a:spcAft>
              <a:buFont typeface="Arial" panose="020B0604020202020204" pitchFamily="34" charset="0"/>
              <a:buChar char="•"/>
            </a:pPr>
            <a:r>
              <a:rPr lang="es-ES" sz="1600" b="1" dirty="0">
                <a:solidFill>
                  <a:srgbClr val="1D2C4F"/>
                </a:solidFill>
                <a:latin typeface="+mj-lt"/>
                <a:cs typeface="Arial" panose="020B0604020202020204" pitchFamily="34" charset="0"/>
              </a:rPr>
              <a:t>Tratamiento actual</a:t>
            </a:r>
            <a:r>
              <a:rPr lang="es-ES" sz="1600" dirty="0">
                <a:solidFill>
                  <a:srgbClr val="1D2C4F"/>
                </a:solidFill>
                <a:latin typeface="+mj-lt"/>
                <a:cs typeface="Arial" panose="020B0604020202020204" pitchFamily="34" charset="0"/>
              </a:rPr>
              <a:t>: C</a:t>
            </a:r>
            <a:r>
              <a:rPr lang="es-ES" sz="1600" dirty="0">
                <a:solidFill>
                  <a:srgbClr val="1D2C4F"/>
                </a:solidFill>
                <a:effectLst/>
                <a:latin typeface="+mj-lt"/>
                <a:cs typeface="Arial" panose="020B0604020202020204" pitchFamily="34" charset="0"/>
              </a:rPr>
              <a:t>hampú de brea de hulla y ácido salicílico 1 aplicación a la semana</a:t>
            </a:r>
            <a:r>
              <a:rPr lang="es-ES" sz="1600" dirty="0">
                <a:solidFill>
                  <a:srgbClr val="1D2C4F"/>
                </a:solidFill>
                <a:latin typeface="+mj-lt"/>
                <a:cs typeface="Arial" panose="020B0604020202020204" pitchFamily="34" charset="0"/>
              </a:rPr>
              <a:t> + </a:t>
            </a:r>
            <a:r>
              <a:rPr lang="es-ES" sz="1600" dirty="0">
                <a:solidFill>
                  <a:srgbClr val="1D2C4F"/>
                </a:solidFill>
                <a:effectLst/>
                <a:latin typeface="+mj-lt"/>
                <a:cs typeface="Arial" panose="020B0604020202020204" pitchFamily="34" charset="0"/>
              </a:rPr>
              <a:t>solución de propionato de </a:t>
            </a:r>
            <a:r>
              <a:rPr lang="es-ES" sz="1600" dirty="0" err="1">
                <a:solidFill>
                  <a:srgbClr val="1D2C4F"/>
                </a:solidFill>
                <a:effectLst/>
                <a:latin typeface="+mj-lt"/>
                <a:cs typeface="Arial" panose="020B0604020202020204" pitchFamily="34" charset="0"/>
              </a:rPr>
              <a:t>clobetasol</a:t>
            </a:r>
            <a:r>
              <a:rPr lang="es-ES" sz="1600" dirty="0">
                <a:solidFill>
                  <a:srgbClr val="1D2C4F"/>
                </a:solidFill>
                <a:effectLst/>
                <a:latin typeface="+mj-lt"/>
                <a:cs typeface="Arial" panose="020B0604020202020204" pitchFamily="34" charset="0"/>
              </a:rPr>
              <a:t> 2 veces a la semana con escasa mejoría.</a:t>
            </a:r>
          </a:p>
          <a:p>
            <a:pPr>
              <a:spcBef>
                <a:spcPts val="1200"/>
              </a:spcBef>
            </a:pPr>
            <a:r>
              <a:rPr lang="es-ES" sz="2400" b="1" dirty="0">
                <a:solidFill>
                  <a:srgbClr val="1D2C4F"/>
                </a:solidFill>
                <a:latin typeface="+mj-lt"/>
              </a:rPr>
              <a:t>Exploración </a:t>
            </a:r>
          </a:p>
          <a:p>
            <a:pPr marL="285750" indent="-285750">
              <a:spcBef>
                <a:spcPts val="600"/>
              </a:spcBef>
              <a:buFont typeface="Arial" panose="020B0604020202020204" pitchFamily="34" charset="0"/>
              <a:buChar char="•"/>
            </a:pPr>
            <a:r>
              <a:rPr lang="es-ES" sz="1600" dirty="0">
                <a:solidFill>
                  <a:srgbClr val="1D2C4F"/>
                </a:solidFill>
                <a:latin typeface="+mj-lt"/>
                <a:cs typeface="Arial" panose="020B0604020202020204" pitchFamily="34" charset="0"/>
              </a:rPr>
              <a:t>A la exploración se aprecian </a:t>
            </a:r>
            <a:r>
              <a:rPr lang="es-ES" sz="1600" b="1" dirty="0">
                <a:solidFill>
                  <a:srgbClr val="1D2C4F"/>
                </a:solidFill>
                <a:latin typeface="+mj-lt"/>
                <a:cs typeface="Arial" panose="020B0604020202020204" pitchFamily="34" charset="0"/>
              </a:rPr>
              <a:t>placas </a:t>
            </a:r>
            <a:r>
              <a:rPr lang="es-ES" sz="1600" b="1" dirty="0" err="1">
                <a:solidFill>
                  <a:srgbClr val="1D2C4F"/>
                </a:solidFill>
                <a:latin typeface="+mj-lt"/>
                <a:cs typeface="Arial" panose="020B0604020202020204" pitchFamily="34" charset="0"/>
              </a:rPr>
              <a:t>eritematodescamativas</a:t>
            </a:r>
            <a:r>
              <a:rPr lang="es-ES" sz="1600" b="1" dirty="0">
                <a:solidFill>
                  <a:srgbClr val="1D2C4F"/>
                </a:solidFill>
                <a:latin typeface="+mj-lt"/>
                <a:cs typeface="Arial" panose="020B0604020202020204" pitchFamily="34" charset="0"/>
              </a:rPr>
              <a:t> con escamas nacaradas</a:t>
            </a:r>
            <a:r>
              <a:rPr lang="es-ES" sz="1600" dirty="0">
                <a:solidFill>
                  <a:srgbClr val="1D2C4F"/>
                </a:solidFill>
                <a:latin typeface="+mj-lt"/>
                <a:cs typeface="Arial" panose="020B0604020202020204" pitchFamily="34" charset="0"/>
              </a:rPr>
              <a:t>, bien </a:t>
            </a:r>
            <a:r>
              <a:rPr lang="es-ES" sz="1600" b="1" dirty="0">
                <a:solidFill>
                  <a:srgbClr val="1D2C4F"/>
                </a:solidFill>
                <a:latin typeface="+mj-lt"/>
                <a:cs typeface="Arial" panose="020B0604020202020204" pitchFamily="34" charset="0"/>
              </a:rPr>
              <a:t>delimitadas</a:t>
            </a:r>
            <a:r>
              <a:rPr lang="es-ES" sz="1600" dirty="0">
                <a:solidFill>
                  <a:srgbClr val="1D2C4F"/>
                </a:solidFill>
                <a:latin typeface="+mj-lt"/>
                <a:cs typeface="Arial" panose="020B0604020202020204" pitchFamily="34" charset="0"/>
              </a:rPr>
              <a:t>, ligeramente </a:t>
            </a:r>
            <a:r>
              <a:rPr lang="es-ES" sz="1600" b="1" dirty="0">
                <a:solidFill>
                  <a:srgbClr val="1D2C4F"/>
                </a:solidFill>
                <a:latin typeface="+mj-lt"/>
                <a:cs typeface="Arial" panose="020B0604020202020204" pitchFamily="34" charset="0"/>
              </a:rPr>
              <a:t>pruriginosas</a:t>
            </a:r>
            <a:r>
              <a:rPr lang="es-ES" sz="1600" dirty="0">
                <a:solidFill>
                  <a:srgbClr val="1D2C4F"/>
                </a:solidFill>
                <a:latin typeface="+mj-lt"/>
                <a:cs typeface="Arial" panose="020B0604020202020204" pitchFamily="34" charset="0"/>
              </a:rPr>
              <a:t>, que afectan a prácticamente la </a:t>
            </a:r>
            <a:r>
              <a:rPr lang="es-ES" sz="1600" b="1" dirty="0">
                <a:solidFill>
                  <a:srgbClr val="1D2C4F"/>
                </a:solidFill>
                <a:latin typeface="+mj-lt"/>
                <a:cs typeface="Arial" panose="020B0604020202020204" pitchFamily="34" charset="0"/>
              </a:rPr>
              <a:t>totalidad del cuero cabelludo</a:t>
            </a:r>
            <a:r>
              <a:rPr lang="es-ES" sz="1600" dirty="0">
                <a:solidFill>
                  <a:srgbClr val="1D2C4F"/>
                </a:solidFill>
                <a:latin typeface="+mj-lt"/>
                <a:cs typeface="Arial" panose="020B0604020202020204" pitchFamily="34" charset="0"/>
              </a:rPr>
              <a:t>. </a:t>
            </a:r>
          </a:p>
          <a:p>
            <a:pPr marL="285750" indent="-285750">
              <a:spcBef>
                <a:spcPts val="600"/>
              </a:spcBef>
              <a:buFont typeface="Arial" panose="020B0604020202020204" pitchFamily="34" charset="0"/>
              <a:buChar char="•"/>
            </a:pPr>
            <a:r>
              <a:rPr lang="es-ES" sz="1600" dirty="0">
                <a:solidFill>
                  <a:srgbClr val="1D2C4F"/>
                </a:solidFill>
                <a:latin typeface="+mj-lt"/>
                <a:cs typeface="Arial" panose="020B0604020202020204" pitchFamily="34" charset="0"/>
              </a:rPr>
              <a:t>A nivel </a:t>
            </a:r>
            <a:r>
              <a:rPr lang="es-ES" sz="1600" b="1" dirty="0">
                <a:solidFill>
                  <a:srgbClr val="1D2C4F"/>
                </a:solidFill>
                <a:latin typeface="+mj-lt"/>
                <a:cs typeface="Arial" panose="020B0604020202020204" pitchFamily="34" charset="0"/>
              </a:rPr>
              <a:t>interparietal</a:t>
            </a:r>
            <a:r>
              <a:rPr lang="es-ES" sz="1600" dirty="0">
                <a:solidFill>
                  <a:srgbClr val="1D2C4F"/>
                </a:solidFill>
                <a:latin typeface="+mj-lt"/>
                <a:cs typeface="Arial" panose="020B0604020202020204" pitchFamily="34" charset="0"/>
              </a:rPr>
              <a:t> y </a:t>
            </a:r>
            <a:r>
              <a:rPr lang="es-ES" sz="1600" b="1" dirty="0">
                <a:solidFill>
                  <a:srgbClr val="1D2C4F"/>
                </a:solidFill>
                <a:latin typeface="+mj-lt"/>
                <a:cs typeface="Arial" panose="020B0604020202020204" pitchFamily="34" charset="0"/>
              </a:rPr>
              <a:t>retroauricular</a:t>
            </a:r>
            <a:r>
              <a:rPr lang="es-ES" sz="1600" dirty="0">
                <a:solidFill>
                  <a:srgbClr val="1D2C4F"/>
                </a:solidFill>
                <a:latin typeface="+mj-lt"/>
                <a:cs typeface="Arial" panose="020B0604020202020204" pitchFamily="34" charset="0"/>
              </a:rPr>
              <a:t> se aprecia </a:t>
            </a:r>
            <a:r>
              <a:rPr lang="es-ES" sz="1600" b="1" dirty="0">
                <a:solidFill>
                  <a:srgbClr val="1D2C4F"/>
                </a:solidFill>
                <a:latin typeface="+mj-lt"/>
                <a:cs typeface="Arial" panose="020B0604020202020204" pitchFamily="34" charset="0"/>
              </a:rPr>
              <a:t>una mayor infiltración de las lesiones</a:t>
            </a:r>
            <a:r>
              <a:rPr lang="es-ES" sz="1600" dirty="0">
                <a:solidFill>
                  <a:srgbClr val="1D2C4F"/>
                </a:solidFill>
                <a:latin typeface="+mj-lt"/>
                <a:cs typeface="Arial" panose="020B0604020202020204" pitchFamily="34" charset="0"/>
              </a:rPr>
              <a:t>. </a:t>
            </a:r>
          </a:p>
          <a:p>
            <a:pPr marL="285750" indent="-285750">
              <a:spcBef>
                <a:spcPts val="600"/>
              </a:spcBef>
              <a:buFont typeface="Arial" panose="020B0604020202020204" pitchFamily="34" charset="0"/>
              <a:buChar char="•"/>
            </a:pPr>
            <a:r>
              <a:rPr lang="es-ES" sz="1600" dirty="0">
                <a:solidFill>
                  <a:srgbClr val="1D2C4F"/>
                </a:solidFill>
                <a:latin typeface="+mj-lt"/>
                <a:cs typeface="Arial" panose="020B0604020202020204" pitchFamily="34" charset="0"/>
              </a:rPr>
              <a:t>No presenta lesiones a nivel </a:t>
            </a:r>
            <a:r>
              <a:rPr lang="es-ES" sz="1600" dirty="0" err="1">
                <a:solidFill>
                  <a:srgbClr val="1D2C4F"/>
                </a:solidFill>
                <a:latin typeface="+mj-lt"/>
                <a:cs typeface="Arial" panose="020B0604020202020204" pitchFamily="34" charset="0"/>
              </a:rPr>
              <a:t>palmoplantar</a:t>
            </a:r>
            <a:r>
              <a:rPr lang="es-ES" sz="1600" dirty="0">
                <a:solidFill>
                  <a:srgbClr val="1D2C4F"/>
                </a:solidFill>
                <a:latin typeface="+mj-lt"/>
                <a:cs typeface="Arial" panose="020B0604020202020204" pitchFamily="34" charset="0"/>
              </a:rPr>
              <a:t>, ungueales, pliegues ni zona lumbar o extensoras.</a:t>
            </a:r>
          </a:p>
        </p:txBody>
      </p:sp>
      <p:sp>
        <p:nvSpPr>
          <p:cNvPr id="9" name="Marcador de contenido 8">
            <a:extLst>
              <a:ext uri="{FF2B5EF4-FFF2-40B4-BE49-F238E27FC236}">
                <a16:creationId xmlns:a16="http://schemas.microsoft.com/office/drawing/2014/main" id="{42757057-DB0E-9E47-C5D9-EF406E0E6A2B}"/>
              </a:ext>
            </a:extLst>
          </p:cNvPr>
          <p:cNvSpPr>
            <a:spLocks noGrp="1"/>
          </p:cNvSpPr>
          <p:nvPr>
            <p:ph sz="quarter" idx="13"/>
          </p:nvPr>
        </p:nvSpPr>
        <p:spPr>
          <a:xfrm>
            <a:off x="1730011" y="1717570"/>
            <a:ext cx="11101724" cy="423333"/>
          </a:xfrm>
        </p:spPr>
        <p:txBody>
          <a:bodyPr/>
          <a:lstStyle/>
          <a:p>
            <a:r>
              <a:rPr lang="es-ES" sz="2400" b="1" dirty="0">
                <a:solidFill>
                  <a:srgbClr val="1D2C4F"/>
                </a:solidFill>
              </a:rPr>
              <a:t>Anamnesis</a:t>
            </a:r>
            <a:endParaRPr lang="es-ES" dirty="0">
              <a:solidFill>
                <a:srgbClr val="1D2C4F"/>
              </a:solidFill>
            </a:endParaRPr>
          </a:p>
        </p:txBody>
      </p:sp>
      <p:sp>
        <p:nvSpPr>
          <p:cNvPr id="10" name="Marcador de contenido 9">
            <a:extLst>
              <a:ext uri="{FF2B5EF4-FFF2-40B4-BE49-F238E27FC236}">
                <a16:creationId xmlns:a16="http://schemas.microsoft.com/office/drawing/2014/main" id="{83CD83EE-CCC1-549D-98F8-7A8504B81FB7}"/>
              </a:ext>
            </a:extLst>
          </p:cNvPr>
          <p:cNvSpPr>
            <a:spLocks noGrp="1"/>
          </p:cNvSpPr>
          <p:nvPr>
            <p:ph sz="quarter" idx="18"/>
          </p:nvPr>
        </p:nvSpPr>
        <p:spPr>
          <a:xfrm>
            <a:off x="2882604" y="85728"/>
            <a:ext cx="6502400" cy="958710"/>
          </a:xfrm>
        </p:spPr>
        <p:txBody>
          <a:bodyPr>
            <a:normAutofit lnSpcReduction="10000"/>
          </a:bodyPr>
          <a:lstStyle/>
          <a:p>
            <a:pPr>
              <a:lnSpc>
                <a:spcPct val="120000"/>
              </a:lnSpc>
            </a:pPr>
            <a:r>
              <a:rPr lang="es-ES" sz="2400" dirty="0">
                <a:solidFill>
                  <a:srgbClr val="398C94"/>
                </a:solidFill>
                <a:latin typeface="Century Gothic" panose="020B0502020202020204" pitchFamily="34" charset="0"/>
              </a:rPr>
              <a:t>CASO CLÍNICO 4:</a:t>
            </a:r>
          </a:p>
          <a:p>
            <a:pPr>
              <a:lnSpc>
                <a:spcPct val="120000"/>
              </a:lnSpc>
            </a:pPr>
            <a:r>
              <a:rPr lang="es-ES" sz="2400" dirty="0">
                <a:solidFill>
                  <a:srgbClr val="398C94"/>
                </a:solidFill>
                <a:latin typeface="Century Gothic" panose="020B0502020202020204" pitchFamily="34" charset="0"/>
              </a:rPr>
              <a:t>CUERO CABELLUDO </a:t>
            </a:r>
          </a:p>
        </p:txBody>
      </p:sp>
    </p:spTree>
    <p:extLst>
      <p:ext uri="{BB962C8B-B14F-4D97-AF65-F5344CB8AC3E}">
        <p14:creationId xmlns:p14="http://schemas.microsoft.com/office/powerpoint/2010/main" val="3778685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E8DC91B-149F-F7FB-959A-A5A27C7E1429}"/>
              </a:ext>
            </a:extLst>
          </p:cNvPr>
          <p:cNvGrpSpPr/>
          <p:nvPr/>
        </p:nvGrpSpPr>
        <p:grpSpPr>
          <a:xfrm>
            <a:off x="227611" y="4519374"/>
            <a:ext cx="1030567" cy="1022921"/>
            <a:chOff x="-54403" y="1241207"/>
            <a:chExt cx="1030567" cy="1022921"/>
          </a:xfrm>
        </p:grpSpPr>
        <p:sp>
          <p:nvSpPr>
            <p:cNvPr id="4" name="Freeform: Shape 63">
              <a:extLst>
                <a:ext uri="{FF2B5EF4-FFF2-40B4-BE49-F238E27FC236}">
                  <a16:creationId xmlns:a16="http://schemas.microsoft.com/office/drawing/2014/main" id="{4B51E4A9-B9FA-0E32-1E08-0CDE900683FA}"/>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63">
              <a:extLst>
                <a:ext uri="{FF2B5EF4-FFF2-40B4-BE49-F238E27FC236}">
                  <a16:creationId xmlns:a16="http://schemas.microsoft.com/office/drawing/2014/main" id="{C079938E-50B8-CBD9-F41D-04440D495415}"/>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upo 5">
            <a:extLst>
              <a:ext uri="{FF2B5EF4-FFF2-40B4-BE49-F238E27FC236}">
                <a16:creationId xmlns:a16="http://schemas.microsoft.com/office/drawing/2014/main" id="{867C91CB-274D-5E61-DB86-1D0184B96EDC}"/>
              </a:ext>
            </a:extLst>
          </p:cNvPr>
          <p:cNvGrpSpPr/>
          <p:nvPr/>
        </p:nvGrpSpPr>
        <p:grpSpPr>
          <a:xfrm>
            <a:off x="202560" y="1344510"/>
            <a:ext cx="1030567" cy="1022921"/>
            <a:chOff x="-54403" y="1241207"/>
            <a:chExt cx="1030567" cy="1022921"/>
          </a:xfrm>
        </p:grpSpPr>
        <p:sp>
          <p:nvSpPr>
            <p:cNvPr id="7" name="Freeform: Shape 63">
              <a:extLst>
                <a:ext uri="{FF2B5EF4-FFF2-40B4-BE49-F238E27FC236}">
                  <a16:creationId xmlns:a16="http://schemas.microsoft.com/office/drawing/2014/main" id="{CA9FC921-7756-ED38-1502-BD7F009CD95D}"/>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63">
              <a:extLst>
                <a:ext uri="{FF2B5EF4-FFF2-40B4-BE49-F238E27FC236}">
                  <a16:creationId xmlns:a16="http://schemas.microsoft.com/office/drawing/2014/main" id="{2B83A04D-F189-2F27-32EE-F00D1588E6AB}"/>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upo 8">
            <a:extLst>
              <a:ext uri="{FF2B5EF4-FFF2-40B4-BE49-F238E27FC236}">
                <a16:creationId xmlns:a16="http://schemas.microsoft.com/office/drawing/2014/main" id="{25B4734B-0D7C-107B-2705-41557A76BCF9}"/>
              </a:ext>
            </a:extLst>
          </p:cNvPr>
          <p:cNvGrpSpPr/>
          <p:nvPr/>
        </p:nvGrpSpPr>
        <p:grpSpPr>
          <a:xfrm>
            <a:off x="1387440" y="1451659"/>
            <a:ext cx="11242710" cy="5892116"/>
            <a:chOff x="1624392" y="3429000"/>
            <a:chExt cx="10567608" cy="4997396"/>
          </a:xfrm>
        </p:grpSpPr>
        <p:sp>
          <p:nvSpPr>
            <p:cNvPr id="11" name="Rectangle 306">
              <a:extLst>
                <a:ext uri="{FF2B5EF4-FFF2-40B4-BE49-F238E27FC236}">
                  <a16:creationId xmlns:a16="http://schemas.microsoft.com/office/drawing/2014/main" id="{8FD9A6D2-7DC4-7A1A-E38E-5A900A001232}"/>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20" name="Rectangle 306">
              <a:extLst>
                <a:ext uri="{FF2B5EF4-FFF2-40B4-BE49-F238E27FC236}">
                  <a16:creationId xmlns:a16="http://schemas.microsoft.com/office/drawing/2014/main" id="{0FC2AEBF-6B78-53A1-61E3-7A73F48A841C}"/>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pic>
        <p:nvPicPr>
          <p:cNvPr id="21" name="Gráfico 20" descr="Lupa contorno">
            <a:extLst>
              <a:ext uri="{FF2B5EF4-FFF2-40B4-BE49-F238E27FC236}">
                <a16:creationId xmlns:a16="http://schemas.microsoft.com/office/drawing/2014/main" id="{E479D50F-9D20-9415-33B1-D76D730F58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192" y="1631665"/>
            <a:ext cx="457200" cy="457200"/>
          </a:xfrm>
          <a:prstGeom prst="rect">
            <a:avLst/>
          </a:prstGeom>
        </p:spPr>
      </p:pic>
      <p:pic>
        <p:nvPicPr>
          <p:cNvPr id="22" name="Gráfico 21" descr="Marca de insignia1 contorno">
            <a:extLst>
              <a:ext uri="{FF2B5EF4-FFF2-40B4-BE49-F238E27FC236}">
                <a16:creationId xmlns:a16="http://schemas.microsoft.com/office/drawing/2014/main" id="{C84CE042-49DE-447D-C0D8-469DD655E9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6082" y="4774300"/>
            <a:ext cx="526149" cy="526149"/>
          </a:xfrm>
          <a:prstGeom prst="rect">
            <a:avLst/>
          </a:prstGeom>
        </p:spPr>
      </p:pic>
      <p:sp>
        <p:nvSpPr>
          <p:cNvPr id="3" name="Marcador de contenido 2">
            <a:extLst>
              <a:ext uri="{FF2B5EF4-FFF2-40B4-BE49-F238E27FC236}">
                <a16:creationId xmlns:a16="http://schemas.microsoft.com/office/drawing/2014/main" id="{5D5EDEFD-6BB7-437F-FB7A-30A27869CB9F}"/>
              </a:ext>
            </a:extLst>
          </p:cNvPr>
          <p:cNvSpPr>
            <a:spLocks noGrp="1"/>
          </p:cNvSpPr>
          <p:nvPr>
            <p:ph sz="quarter" idx="11"/>
          </p:nvPr>
        </p:nvSpPr>
        <p:spPr>
          <a:xfrm>
            <a:off x="1683038" y="2237053"/>
            <a:ext cx="5786207" cy="4178780"/>
          </a:xfrm>
        </p:spPr>
        <p:txBody>
          <a:bodyPr/>
          <a:lstStyle/>
          <a:p>
            <a:pPr marL="285750" indent="-285750">
              <a:spcAft>
                <a:spcPts val="600"/>
              </a:spcAft>
              <a:buFont typeface="Arial" panose="020B0604020202020204" pitchFamily="34" charset="0"/>
              <a:buChar char="•"/>
            </a:pPr>
            <a:r>
              <a:rPr lang="es-ES" sz="1600" dirty="0">
                <a:latin typeface="+mj-lt"/>
                <a:cs typeface="Arial" panose="020B0604020202020204" pitchFamily="34" charset="0"/>
              </a:rPr>
              <a:t>A la exploración se aprecian </a:t>
            </a:r>
            <a:r>
              <a:rPr lang="es-ES" sz="1600" b="1" dirty="0">
                <a:latin typeface="+mj-lt"/>
                <a:cs typeface="Arial" panose="020B0604020202020204" pitchFamily="34" charset="0"/>
              </a:rPr>
              <a:t>placas </a:t>
            </a:r>
            <a:r>
              <a:rPr lang="es-ES" sz="1600" b="1" dirty="0" err="1">
                <a:latin typeface="+mj-lt"/>
                <a:cs typeface="Arial" panose="020B0604020202020204" pitchFamily="34" charset="0"/>
              </a:rPr>
              <a:t>eritematodescamativas</a:t>
            </a:r>
            <a:r>
              <a:rPr lang="es-ES" sz="1600" b="1" dirty="0">
                <a:latin typeface="+mj-lt"/>
                <a:cs typeface="Arial" panose="020B0604020202020204" pitchFamily="34" charset="0"/>
              </a:rPr>
              <a:t> con escamas nacaradas</a:t>
            </a:r>
            <a:r>
              <a:rPr lang="es-ES" sz="1600" dirty="0">
                <a:latin typeface="+mj-lt"/>
                <a:cs typeface="Arial" panose="020B0604020202020204" pitchFamily="34" charset="0"/>
              </a:rPr>
              <a:t>, bien </a:t>
            </a:r>
            <a:r>
              <a:rPr lang="es-ES" sz="1600" b="1" dirty="0">
                <a:latin typeface="+mj-lt"/>
                <a:cs typeface="Arial" panose="020B0604020202020204" pitchFamily="34" charset="0"/>
              </a:rPr>
              <a:t>delimitadas</a:t>
            </a:r>
            <a:r>
              <a:rPr lang="es-ES" sz="1600" dirty="0">
                <a:latin typeface="+mj-lt"/>
                <a:cs typeface="Arial" panose="020B0604020202020204" pitchFamily="34" charset="0"/>
              </a:rPr>
              <a:t>, ligeramente </a:t>
            </a:r>
            <a:r>
              <a:rPr lang="es-ES" sz="1600" b="1" dirty="0">
                <a:latin typeface="+mj-lt"/>
                <a:cs typeface="Arial" panose="020B0604020202020204" pitchFamily="34" charset="0"/>
              </a:rPr>
              <a:t>pruriginosas</a:t>
            </a:r>
            <a:r>
              <a:rPr lang="es-ES" sz="1600" dirty="0">
                <a:latin typeface="+mj-lt"/>
                <a:cs typeface="Arial" panose="020B0604020202020204" pitchFamily="34" charset="0"/>
              </a:rPr>
              <a:t>, que afectan a prácticamente la </a:t>
            </a:r>
            <a:r>
              <a:rPr lang="es-ES" sz="1600" b="1" dirty="0">
                <a:latin typeface="+mj-lt"/>
                <a:cs typeface="Arial" panose="020B0604020202020204" pitchFamily="34" charset="0"/>
              </a:rPr>
              <a:t>totalidad del cuero cabelludo</a:t>
            </a:r>
            <a:r>
              <a:rPr lang="es-ES" sz="1600" dirty="0">
                <a:latin typeface="+mj-lt"/>
                <a:cs typeface="Arial" panose="020B0604020202020204" pitchFamily="34" charset="0"/>
              </a:rPr>
              <a:t>. </a:t>
            </a:r>
          </a:p>
          <a:p>
            <a:pPr marL="285750" indent="-285750">
              <a:spcAft>
                <a:spcPts val="600"/>
              </a:spcAft>
              <a:buFont typeface="Arial" panose="020B0604020202020204" pitchFamily="34" charset="0"/>
              <a:buChar char="•"/>
            </a:pPr>
            <a:r>
              <a:rPr lang="es-ES" sz="1600" dirty="0">
                <a:latin typeface="+mj-lt"/>
                <a:cs typeface="Arial" panose="020B0604020202020204" pitchFamily="34" charset="0"/>
              </a:rPr>
              <a:t>A nivel </a:t>
            </a:r>
            <a:r>
              <a:rPr lang="es-ES" sz="1600" b="1" dirty="0">
                <a:latin typeface="+mj-lt"/>
                <a:cs typeface="Arial" panose="020B0604020202020204" pitchFamily="34" charset="0"/>
              </a:rPr>
              <a:t>interparietal</a:t>
            </a:r>
            <a:r>
              <a:rPr lang="es-ES" sz="1600" dirty="0">
                <a:latin typeface="+mj-lt"/>
                <a:cs typeface="Arial" panose="020B0604020202020204" pitchFamily="34" charset="0"/>
              </a:rPr>
              <a:t> y </a:t>
            </a:r>
            <a:r>
              <a:rPr lang="es-ES" sz="1600" b="1" dirty="0">
                <a:latin typeface="+mj-lt"/>
                <a:cs typeface="Arial" panose="020B0604020202020204" pitchFamily="34" charset="0"/>
              </a:rPr>
              <a:t>retroauricular</a:t>
            </a:r>
            <a:r>
              <a:rPr lang="es-ES" sz="1600" dirty="0">
                <a:latin typeface="+mj-lt"/>
                <a:cs typeface="Arial" panose="020B0604020202020204" pitchFamily="34" charset="0"/>
              </a:rPr>
              <a:t> se aprecia </a:t>
            </a:r>
            <a:r>
              <a:rPr lang="es-ES" sz="1600" b="1" dirty="0">
                <a:latin typeface="+mj-lt"/>
                <a:cs typeface="Arial" panose="020B0604020202020204" pitchFamily="34" charset="0"/>
              </a:rPr>
              <a:t>una mayor infiltración de las lesiones</a:t>
            </a:r>
            <a:r>
              <a:rPr lang="es-ES" sz="1600" dirty="0">
                <a:latin typeface="+mj-lt"/>
                <a:cs typeface="Arial" panose="020B0604020202020204" pitchFamily="34" charset="0"/>
              </a:rPr>
              <a:t>. </a:t>
            </a:r>
          </a:p>
          <a:p>
            <a:pPr marL="285750" indent="-285750">
              <a:spcAft>
                <a:spcPts val="600"/>
              </a:spcAft>
              <a:buFont typeface="Arial" panose="020B0604020202020204" pitchFamily="34" charset="0"/>
              <a:buChar char="•"/>
            </a:pPr>
            <a:r>
              <a:rPr lang="es-ES" sz="1600" dirty="0">
                <a:latin typeface="+mj-lt"/>
                <a:cs typeface="Arial" panose="020B0604020202020204" pitchFamily="34" charset="0"/>
              </a:rPr>
              <a:t>No presenta lesiones a nivel </a:t>
            </a:r>
            <a:r>
              <a:rPr lang="es-ES" sz="1600" dirty="0" err="1">
                <a:latin typeface="+mj-lt"/>
                <a:cs typeface="Arial" panose="020B0604020202020204" pitchFamily="34" charset="0"/>
              </a:rPr>
              <a:t>palmoplantar</a:t>
            </a:r>
            <a:r>
              <a:rPr lang="es-ES" sz="1600" dirty="0">
                <a:latin typeface="+mj-lt"/>
                <a:cs typeface="Arial" panose="020B0604020202020204" pitchFamily="34" charset="0"/>
              </a:rPr>
              <a:t>, ungueales, pliegues ni zona lumbar o extensoras.</a:t>
            </a:r>
          </a:p>
          <a:p>
            <a:pPr>
              <a:spcBef>
                <a:spcPts val="2376"/>
              </a:spcBef>
            </a:pPr>
            <a:r>
              <a:rPr lang="es-ES" sz="2400" b="1" dirty="0">
                <a:solidFill>
                  <a:srgbClr val="1D2C4F"/>
                </a:solidFill>
              </a:rPr>
              <a:t>Diagnóstico</a:t>
            </a:r>
          </a:p>
          <a:p>
            <a:pPr marL="285750" indent="-285750">
              <a:spcBef>
                <a:spcPts val="984"/>
              </a:spcBef>
              <a:spcAft>
                <a:spcPts val="600"/>
              </a:spcAft>
              <a:buFont typeface="Arial" panose="020B0604020202020204" pitchFamily="34" charset="0"/>
              <a:buChar char="•"/>
            </a:pPr>
            <a:r>
              <a:rPr lang="es-ES" sz="1600" b="1" dirty="0">
                <a:latin typeface="+mj-lt"/>
                <a:cs typeface="Arial" panose="020B0604020202020204" pitchFamily="34" charset="0"/>
              </a:rPr>
              <a:t>Psoriasis en cuero cabelludo. </a:t>
            </a:r>
          </a:p>
          <a:p>
            <a:pPr marL="285750" indent="-285750">
              <a:spcAft>
                <a:spcPts val="600"/>
              </a:spcAft>
              <a:buFont typeface="Arial" panose="020B0604020202020204" pitchFamily="34" charset="0"/>
              <a:buChar char="•"/>
            </a:pPr>
            <a:r>
              <a:rPr lang="es-ES" sz="1600" dirty="0">
                <a:latin typeface="+mj-lt"/>
                <a:cs typeface="Arial" panose="020B0604020202020204" pitchFamily="34" charset="0"/>
              </a:rPr>
              <a:t>PASI: 3,2, BSA: 4,5 % </a:t>
            </a:r>
            <a:r>
              <a:rPr lang="es-ES" sz="1600" dirty="0">
                <a:latin typeface="+mj-lt"/>
                <a:cs typeface="Arial" panose="020B0604020202020204" pitchFamily="34" charset="0"/>
                <a:sym typeface="Wingdings" pitchFamily="2" charset="2"/>
              </a:rPr>
              <a:t> </a:t>
            </a:r>
            <a:r>
              <a:rPr lang="es-ES" sz="1600" dirty="0">
                <a:latin typeface="+mj-lt"/>
                <a:cs typeface="Arial" panose="020B0604020202020204" pitchFamily="34" charset="0"/>
              </a:rPr>
              <a:t>Podemos clasificarla, según su gravedad, en psoriasis leve. </a:t>
            </a:r>
            <a:endParaRPr lang="es-ES" sz="1600" dirty="0">
              <a:latin typeface="+mj-lt"/>
            </a:endParaRPr>
          </a:p>
          <a:p>
            <a:endParaRPr lang="es-ES" dirty="0">
              <a:latin typeface="Arial" panose="020B0604020202020204" pitchFamily="34" charset="0"/>
              <a:cs typeface="Arial" panose="020B0604020202020204" pitchFamily="34" charset="0"/>
            </a:endParaRPr>
          </a:p>
        </p:txBody>
      </p:sp>
      <p:sp>
        <p:nvSpPr>
          <p:cNvPr id="10" name="Marcador de contenido 9">
            <a:extLst>
              <a:ext uri="{FF2B5EF4-FFF2-40B4-BE49-F238E27FC236}">
                <a16:creationId xmlns:a16="http://schemas.microsoft.com/office/drawing/2014/main" id="{19EE8CC0-8258-DC4E-8A01-D1BDAD7B9198}"/>
              </a:ext>
            </a:extLst>
          </p:cNvPr>
          <p:cNvSpPr>
            <a:spLocks noGrp="1"/>
          </p:cNvSpPr>
          <p:nvPr>
            <p:ph sz="quarter" idx="13"/>
          </p:nvPr>
        </p:nvSpPr>
        <p:spPr>
          <a:xfrm>
            <a:off x="1682739" y="1766571"/>
            <a:ext cx="11101724" cy="423333"/>
          </a:xfrm>
        </p:spPr>
        <p:txBody>
          <a:bodyPr/>
          <a:lstStyle/>
          <a:p>
            <a:r>
              <a:rPr lang="es-ES" sz="2400" b="1" dirty="0">
                <a:solidFill>
                  <a:srgbClr val="1D2C4F"/>
                </a:solidFill>
              </a:rPr>
              <a:t>Exploración</a:t>
            </a:r>
            <a:endParaRPr lang="es-ES" dirty="0">
              <a:solidFill>
                <a:srgbClr val="1D2C4F"/>
              </a:solidFill>
            </a:endParaRPr>
          </a:p>
        </p:txBody>
      </p:sp>
      <p:sp>
        <p:nvSpPr>
          <p:cNvPr id="13" name="Marcador de contenido 12">
            <a:extLst>
              <a:ext uri="{FF2B5EF4-FFF2-40B4-BE49-F238E27FC236}">
                <a16:creationId xmlns:a16="http://schemas.microsoft.com/office/drawing/2014/main" id="{04DA6A04-8596-00BA-9227-D316B2890B41}"/>
              </a:ext>
            </a:extLst>
          </p:cNvPr>
          <p:cNvSpPr>
            <a:spLocks noGrp="1"/>
          </p:cNvSpPr>
          <p:nvPr>
            <p:ph sz="quarter" idx="24"/>
          </p:nvPr>
        </p:nvSpPr>
        <p:spPr>
          <a:xfrm>
            <a:off x="1682739" y="6410764"/>
            <a:ext cx="9960797" cy="251784"/>
          </a:xfrm>
        </p:spPr>
        <p:txBody>
          <a:bodyPr>
            <a:normAutofit/>
          </a:bodyPr>
          <a:lstStyle/>
          <a:p>
            <a:r>
              <a:rPr lang="it-IT" sz="800" b="1" noProof="1">
                <a:solidFill>
                  <a:srgbClr val="BFBFBF"/>
                </a:solidFill>
                <a:latin typeface="+mj-lt"/>
                <a:cs typeface="Calibri" panose="020F0502020204030204" pitchFamily="34" charset="0"/>
              </a:rPr>
              <a:t>BSA: </a:t>
            </a:r>
            <a:r>
              <a:rPr lang="es-ES" sz="800" noProof="1">
                <a:solidFill>
                  <a:srgbClr val="BFBFBF"/>
                </a:solidFill>
                <a:latin typeface="+mj-lt"/>
                <a:cs typeface="Calibri" panose="020F0502020204030204" pitchFamily="34" charset="0"/>
              </a:rPr>
              <a:t>á</a:t>
            </a:r>
            <a:r>
              <a:rPr lang="es-ES" sz="800" dirty="0">
                <a:solidFill>
                  <a:srgbClr val="BFBFBF"/>
                </a:solidFill>
                <a:latin typeface="+mj-lt"/>
                <a:cs typeface="Calibri" panose="020F0502020204030204" pitchFamily="34" charset="0"/>
              </a:rPr>
              <a:t>rea de superficie corporal, </a:t>
            </a:r>
            <a:r>
              <a:rPr lang="es-ES" sz="800" b="1" dirty="0">
                <a:solidFill>
                  <a:srgbClr val="BFBFBF"/>
                </a:solidFill>
                <a:latin typeface="+mj-lt"/>
                <a:cs typeface="Calibri" panose="020F0502020204030204" pitchFamily="34" charset="0"/>
              </a:rPr>
              <a:t>PASI: </a:t>
            </a:r>
            <a:r>
              <a:rPr lang="es-ES" sz="800" dirty="0">
                <a:solidFill>
                  <a:srgbClr val="BFBFBF"/>
                </a:solidFill>
                <a:latin typeface="+mj-lt"/>
                <a:cs typeface="Calibri" panose="020F0502020204030204" pitchFamily="34" charset="0"/>
              </a:rPr>
              <a:t>índice de área y severidad de psoriasis.</a:t>
            </a:r>
          </a:p>
        </p:txBody>
      </p:sp>
      <p:sp>
        <p:nvSpPr>
          <p:cNvPr id="15" name="CuadroTexto 14">
            <a:extLst>
              <a:ext uri="{FF2B5EF4-FFF2-40B4-BE49-F238E27FC236}">
                <a16:creationId xmlns:a16="http://schemas.microsoft.com/office/drawing/2014/main" id="{DFFD92CE-FB46-67A1-E6D0-8F0CE255A999}"/>
              </a:ext>
            </a:extLst>
          </p:cNvPr>
          <p:cNvSpPr txBox="1"/>
          <p:nvPr/>
        </p:nvSpPr>
        <p:spPr>
          <a:xfrm>
            <a:off x="7721504" y="5997737"/>
            <a:ext cx="4294283" cy="400110"/>
          </a:xfrm>
          <a:prstGeom prst="rect">
            <a:avLst/>
          </a:prstGeom>
          <a:noFill/>
        </p:spPr>
        <p:txBody>
          <a:bodyPr wrap="square">
            <a:spAutoFit/>
          </a:bodyPr>
          <a:lstStyle/>
          <a:p>
            <a:r>
              <a:rPr lang="es-ES" sz="1000" dirty="0">
                <a:solidFill>
                  <a:srgbClr val="1D2C4F"/>
                </a:solidFill>
                <a:latin typeface="Century Gothic" panose="020B0502020202020204" pitchFamily="34" charset="0"/>
              </a:rPr>
              <a:t>Placas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con escamas nacaradas, que afectan a prácticamente la totalidad del cuero cabelludo.</a:t>
            </a:r>
          </a:p>
        </p:txBody>
      </p:sp>
      <p:grpSp>
        <p:nvGrpSpPr>
          <p:cNvPr id="19" name="Grupo 18">
            <a:extLst>
              <a:ext uri="{FF2B5EF4-FFF2-40B4-BE49-F238E27FC236}">
                <a16:creationId xmlns:a16="http://schemas.microsoft.com/office/drawing/2014/main" id="{0097F515-46E4-85F9-F777-3F3BEBA76CA0}"/>
              </a:ext>
            </a:extLst>
          </p:cNvPr>
          <p:cNvGrpSpPr/>
          <p:nvPr/>
        </p:nvGrpSpPr>
        <p:grpSpPr>
          <a:xfrm>
            <a:off x="7721505" y="1771686"/>
            <a:ext cx="4109424" cy="4169561"/>
            <a:chOff x="5839200" y="1798185"/>
            <a:chExt cx="3679200" cy="3733042"/>
          </a:xfrm>
        </p:grpSpPr>
        <p:pic>
          <p:nvPicPr>
            <p:cNvPr id="14" name="Imagen 13">
              <a:extLst>
                <a:ext uri="{FF2B5EF4-FFF2-40B4-BE49-F238E27FC236}">
                  <a16:creationId xmlns:a16="http://schemas.microsoft.com/office/drawing/2014/main" id="{B87F13C6-7842-FF63-9193-C2802CCF97BF}"/>
                </a:ext>
              </a:extLst>
            </p:cNvPr>
            <p:cNvPicPr>
              <a:picLocks noChangeAspect="1"/>
            </p:cNvPicPr>
            <p:nvPr/>
          </p:nvPicPr>
          <p:blipFill rotWithShape="1">
            <a:blip r:embed="rId6"/>
            <a:srcRect l="3934" t="18512" r="72186" b="22045"/>
            <a:stretch/>
          </p:blipFill>
          <p:spPr>
            <a:xfrm>
              <a:off x="5839200" y="1798185"/>
              <a:ext cx="1807200" cy="1849194"/>
            </a:xfrm>
            <a:prstGeom prst="rect">
              <a:avLst/>
            </a:prstGeom>
          </p:spPr>
        </p:pic>
        <p:pic>
          <p:nvPicPr>
            <p:cNvPr id="16" name="Imagen 15">
              <a:extLst>
                <a:ext uri="{FF2B5EF4-FFF2-40B4-BE49-F238E27FC236}">
                  <a16:creationId xmlns:a16="http://schemas.microsoft.com/office/drawing/2014/main" id="{7158D162-CFC4-34D1-B7EA-CBC19255AAF2}"/>
                </a:ext>
              </a:extLst>
            </p:cNvPr>
            <p:cNvPicPr>
              <a:picLocks noChangeAspect="1"/>
            </p:cNvPicPr>
            <p:nvPr/>
          </p:nvPicPr>
          <p:blipFill rotWithShape="1">
            <a:blip r:embed="rId6"/>
            <a:srcRect l="28385" t="18512" r="47354" b="22045"/>
            <a:stretch/>
          </p:blipFill>
          <p:spPr>
            <a:xfrm>
              <a:off x="7682400" y="1798185"/>
              <a:ext cx="1836000" cy="1849194"/>
            </a:xfrm>
            <a:prstGeom prst="rect">
              <a:avLst/>
            </a:prstGeom>
          </p:spPr>
        </p:pic>
        <p:pic>
          <p:nvPicPr>
            <p:cNvPr id="17" name="Imagen 16">
              <a:extLst>
                <a:ext uri="{FF2B5EF4-FFF2-40B4-BE49-F238E27FC236}">
                  <a16:creationId xmlns:a16="http://schemas.microsoft.com/office/drawing/2014/main" id="{C2025274-2324-E8DE-64CD-ADF4714987E7}"/>
                </a:ext>
              </a:extLst>
            </p:cNvPr>
            <p:cNvPicPr>
              <a:picLocks noChangeAspect="1"/>
            </p:cNvPicPr>
            <p:nvPr/>
          </p:nvPicPr>
          <p:blipFill rotWithShape="1">
            <a:blip r:embed="rId6"/>
            <a:srcRect l="53312" t="11164" r="25567" b="36261"/>
            <a:stretch/>
          </p:blipFill>
          <p:spPr>
            <a:xfrm>
              <a:off x="5842604" y="3682033"/>
              <a:ext cx="1807200" cy="1849194"/>
            </a:xfrm>
            <a:prstGeom prst="rect">
              <a:avLst/>
            </a:prstGeom>
          </p:spPr>
        </p:pic>
        <p:pic>
          <p:nvPicPr>
            <p:cNvPr id="18" name="Imagen 17">
              <a:extLst>
                <a:ext uri="{FF2B5EF4-FFF2-40B4-BE49-F238E27FC236}">
                  <a16:creationId xmlns:a16="http://schemas.microsoft.com/office/drawing/2014/main" id="{7AB2C5C4-1502-8C90-D251-B2A0CAD632B3}"/>
                </a:ext>
              </a:extLst>
            </p:cNvPr>
            <p:cNvPicPr>
              <a:picLocks noChangeAspect="1"/>
            </p:cNvPicPr>
            <p:nvPr/>
          </p:nvPicPr>
          <p:blipFill rotWithShape="1">
            <a:blip r:embed="rId6"/>
            <a:srcRect l="74861" t="10289" r="4019" b="37961"/>
            <a:stretch/>
          </p:blipFill>
          <p:spPr>
            <a:xfrm>
              <a:off x="7682400" y="3676851"/>
              <a:ext cx="1836000" cy="1849194"/>
            </a:xfrm>
            <a:prstGeom prst="rect">
              <a:avLst/>
            </a:prstGeom>
          </p:spPr>
        </p:pic>
      </p:grpSp>
      <p:sp>
        <p:nvSpPr>
          <p:cNvPr id="25" name="Marcador de contenido 9">
            <a:extLst>
              <a:ext uri="{FF2B5EF4-FFF2-40B4-BE49-F238E27FC236}">
                <a16:creationId xmlns:a16="http://schemas.microsoft.com/office/drawing/2014/main" id="{469BE8D2-186C-1027-AF58-3B1F174C4404}"/>
              </a:ext>
            </a:extLst>
          </p:cNvPr>
          <p:cNvSpPr>
            <a:spLocks noGrp="1"/>
          </p:cNvSpPr>
          <p:nvPr>
            <p:ph sz="quarter" idx="18"/>
          </p:nvPr>
        </p:nvSpPr>
        <p:spPr>
          <a:xfrm>
            <a:off x="2882604" y="85728"/>
            <a:ext cx="6502400" cy="958710"/>
          </a:xfrm>
        </p:spPr>
        <p:txBody>
          <a:bodyPr>
            <a:normAutofit lnSpcReduction="10000"/>
          </a:bodyPr>
          <a:lstStyle/>
          <a:p>
            <a:pPr>
              <a:lnSpc>
                <a:spcPct val="120000"/>
              </a:lnSpc>
            </a:pPr>
            <a:r>
              <a:rPr lang="es-ES" sz="2400" dirty="0">
                <a:solidFill>
                  <a:srgbClr val="398C94"/>
                </a:solidFill>
                <a:latin typeface="Century Gothic" panose="020B0502020202020204" pitchFamily="34" charset="0"/>
              </a:rPr>
              <a:t>CASO CLÍNICO 4:</a:t>
            </a:r>
          </a:p>
          <a:p>
            <a:pPr>
              <a:lnSpc>
                <a:spcPct val="120000"/>
              </a:lnSpc>
            </a:pPr>
            <a:r>
              <a:rPr lang="es-ES" sz="2400" dirty="0">
                <a:solidFill>
                  <a:srgbClr val="398C94"/>
                </a:solidFill>
                <a:latin typeface="Century Gothic" panose="020B0502020202020204" pitchFamily="34" charset="0"/>
              </a:rPr>
              <a:t>CUERO CABELLUDO </a:t>
            </a:r>
          </a:p>
        </p:txBody>
      </p:sp>
    </p:spTree>
    <p:extLst>
      <p:ext uri="{BB962C8B-B14F-4D97-AF65-F5344CB8AC3E}">
        <p14:creationId xmlns:p14="http://schemas.microsoft.com/office/powerpoint/2010/main" val="246383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C5B8B795-BE0E-BBE5-0704-F51F1073CC50}"/>
              </a:ext>
            </a:extLst>
          </p:cNvPr>
          <p:cNvGrpSpPr/>
          <p:nvPr/>
        </p:nvGrpSpPr>
        <p:grpSpPr>
          <a:xfrm>
            <a:off x="1387440" y="1451659"/>
            <a:ext cx="13407552" cy="6119573"/>
            <a:chOff x="1624392" y="3429000"/>
            <a:chExt cx="10567608" cy="4997396"/>
          </a:xfrm>
        </p:grpSpPr>
        <p:sp>
          <p:nvSpPr>
            <p:cNvPr id="3" name="Rectangle 306">
              <a:extLst>
                <a:ext uri="{FF2B5EF4-FFF2-40B4-BE49-F238E27FC236}">
                  <a16:creationId xmlns:a16="http://schemas.microsoft.com/office/drawing/2014/main" id="{0D095950-B652-0383-1545-B13890CEF5D6}"/>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4" name="Rectangle 306">
              <a:extLst>
                <a:ext uri="{FF2B5EF4-FFF2-40B4-BE49-F238E27FC236}">
                  <a16:creationId xmlns:a16="http://schemas.microsoft.com/office/drawing/2014/main" id="{7C641FC8-C713-C172-08E2-D2A99511EFEA}"/>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5" name="Grupo 4">
            <a:extLst>
              <a:ext uri="{FF2B5EF4-FFF2-40B4-BE49-F238E27FC236}">
                <a16:creationId xmlns:a16="http://schemas.microsoft.com/office/drawing/2014/main" id="{B5EFC988-1D80-E552-744D-A26AFBC0ADD2}"/>
              </a:ext>
            </a:extLst>
          </p:cNvPr>
          <p:cNvGrpSpPr/>
          <p:nvPr/>
        </p:nvGrpSpPr>
        <p:grpSpPr>
          <a:xfrm>
            <a:off x="202560" y="1344510"/>
            <a:ext cx="1030567" cy="1022921"/>
            <a:chOff x="-54403" y="1241207"/>
            <a:chExt cx="1030567" cy="1022921"/>
          </a:xfrm>
        </p:grpSpPr>
        <p:sp>
          <p:nvSpPr>
            <p:cNvPr id="6" name="Freeform: Shape 63">
              <a:extLst>
                <a:ext uri="{FF2B5EF4-FFF2-40B4-BE49-F238E27FC236}">
                  <a16:creationId xmlns:a16="http://schemas.microsoft.com/office/drawing/2014/main" id="{0B76CE85-F237-9A98-FA9C-F518F78334AE}"/>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3">
              <a:extLst>
                <a:ext uri="{FF2B5EF4-FFF2-40B4-BE49-F238E27FC236}">
                  <a16:creationId xmlns:a16="http://schemas.microsoft.com/office/drawing/2014/main" id="{205F6736-F72E-FEC6-3B0A-F3242A79A566}"/>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Marcador de contenido 8">
            <a:extLst>
              <a:ext uri="{FF2B5EF4-FFF2-40B4-BE49-F238E27FC236}">
                <a16:creationId xmlns:a16="http://schemas.microsoft.com/office/drawing/2014/main" id="{8ADC6745-B33F-7DFE-A0F6-002D9F6619D3}"/>
              </a:ext>
            </a:extLst>
          </p:cNvPr>
          <p:cNvSpPr>
            <a:spLocks noGrp="1"/>
          </p:cNvSpPr>
          <p:nvPr>
            <p:ph sz="quarter" idx="11"/>
          </p:nvPr>
        </p:nvSpPr>
        <p:spPr>
          <a:xfrm>
            <a:off x="1742558" y="2230408"/>
            <a:ext cx="9929649" cy="4257678"/>
          </a:xfrm>
        </p:spPr>
        <p:txBody>
          <a:bodyPr/>
          <a:lstStyle/>
          <a:p>
            <a:r>
              <a:rPr lang="es-ES" sz="1600" dirty="0">
                <a:solidFill>
                  <a:srgbClr val="1D2C4F"/>
                </a:solidFill>
                <a:latin typeface="+mj-lt"/>
                <a:cs typeface="Arial" panose="020B0604020202020204" pitchFamily="34" charset="0"/>
              </a:rPr>
              <a:t>Se inicia tratamiento tópico con </a:t>
            </a:r>
            <a:r>
              <a:rPr lang="es-ES" sz="1600" b="1" dirty="0">
                <a:solidFill>
                  <a:srgbClr val="1D2C4F"/>
                </a:solidFill>
                <a:effectLst/>
                <a:latin typeface="+mj-lt"/>
                <a:cs typeface="Arial" panose="020B0604020202020204" pitchFamily="34" charset="0"/>
              </a:rPr>
              <a:t>CAL/BDP crema 50 microgramos/g + 0,5 mg/g</a:t>
            </a:r>
            <a:r>
              <a:rPr lang="es-ES" sz="1600" dirty="0">
                <a:solidFill>
                  <a:srgbClr val="1D2C4F"/>
                </a:solidFill>
                <a:effectLst/>
                <a:latin typeface="+mj-lt"/>
                <a:cs typeface="Arial" panose="020B0604020202020204" pitchFamily="34" charset="0"/>
              </a:rPr>
              <a:t> una aplicación al día durante 4 semanas.</a:t>
            </a:r>
          </a:p>
          <a:p>
            <a:pPr>
              <a:spcBef>
                <a:spcPts val="2376"/>
              </a:spcBef>
            </a:pPr>
            <a:r>
              <a:rPr lang="es-ES" sz="2400" b="1" dirty="0">
                <a:solidFill>
                  <a:srgbClr val="1D2C4F"/>
                </a:solidFill>
              </a:rPr>
              <a:t>Evolución</a:t>
            </a:r>
          </a:p>
          <a:p>
            <a:pPr marL="285750" indent="-285750">
              <a:spcBef>
                <a:spcPts val="600"/>
              </a:spcBef>
              <a:spcAft>
                <a:spcPts val="600"/>
              </a:spcAft>
              <a:buFont typeface="Arial" panose="020B0604020202020204" pitchFamily="34" charset="0"/>
              <a:buChar char="•"/>
            </a:pPr>
            <a:r>
              <a:rPr lang="es-ES" sz="1600" dirty="0">
                <a:solidFill>
                  <a:srgbClr val="1D2C4F"/>
                </a:solidFill>
                <a:latin typeface="+mj-lt"/>
                <a:cs typeface="Arial" panose="020B0604020202020204" pitchFamily="34" charset="0"/>
              </a:rPr>
              <a:t>Tras dos semanas de tratamiento tópico con CAL/BDP crema, la paciente presenta una </a:t>
            </a:r>
            <a:r>
              <a:rPr lang="es-ES" sz="1600" b="1" dirty="0">
                <a:solidFill>
                  <a:srgbClr val="1D2C4F"/>
                </a:solidFill>
                <a:latin typeface="+mj-lt"/>
                <a:cs typeface="Arial" panose="020B0604020202020204" pitchFamily="34" charset="0"/>
              </a:rPr>
              <a:t>mejoría clínica y subjetiva</a:t>
            </a:r>
            <a:r>
              <a:rPr lang="es-ES" sz="1600" dirty="0">
                <a:solidFill>
                  <a:srgbClr val="1D2C4F"/>
                </a:solidFill>
                <a:latin typeface="+mj-lt"/>
                <a:cs typeface="Arial" panose="020B0604020202020204" pitchFamily="34" charset="0"/>
              </a:rPr>
              <a:t>, alcanzando un </a:t>
            </a:r>
            <a:r>
              <a:rPr lang="es-ES" sz="1600" b="1" dirty="0">
                <a:solidFill>
                  <a:srgbClr val="1D2C4F"/>
                </a:solidFill>
                <a:latin typeface="+mj-lt"/>
                <a:cs typeface="Arial" panose="020B0604020202020204" pitchFamily="34" charset="0"/>
              </a:rPr>
              <a:t>PASI: 75 a las 2 semanas.</a:t>
            </a:r>
          </a:p>
          <a:p>
            <a:pPr marL="285750" indent="-285750">
              <a:spcBef>
                <a:spcPts val="600"/>
              </a:spcBef>
              <a:spcAft>
                <a:spcPts val="600"/>
              </a:spcAft>
              <a:buFont typeface="Arial" panose="020B0604020202020204" pitchFamily="34" charset="0"/>
              <a:buChar char="•"/>
            </a:pPr>
            <a:r>
              <a:rPr lang="es-ES" sz="1600" dirty="0">
                <a:solidFill>
                  <a:srgbClr val="1D2C4F"/>
                </a:solidFill>
                <a:latin typeface="+mj-lt"/>
                <a:cs typeface="Arial" panose="020B0604020202020204" pitchFamily="34" charset="0"/>
              </a:rPr>
              <a:t>Se observa </a:t>
            </a:r>
            <a:r>
              <a:rPr lang="es-ES" sz="1600" b="1" dirty="0">
                <a:solidFill>
                  <a:srgbClr val="1D2C4F"/>
                </a:solidFill>
                <a:latin typeface="+mj-lt"/>
                <a:cs typeface="Arial" panose="020B0604020202020204" pitchFamily="34" charset="0"/>
              </a:rPr>
              <a:t>disminución en el número y tamaño de lesiones en cuero cabelludo</a:t>
            </a:r>
            <a:r>
              <a:rPr lang="es-ES" sz="1600" dirty="0">
                <a:solidFill>
                  <a:srgbClr val="1D2C4F"/>
                </a:solidFill>
                <a:latin typeface="+mj-lt"/>
                <a:cs typeface="Arial" panose="020B0604020202020204" pitchFamily="34" charset="0"/>
              </a:rPr>
              <a:t>, apreciándose pequeñas placas escasamente descamativas no infiltradas localizadas principalmente en zona biparietal y retroauricular.</a:t>
            </a:r>
          </a:p>
        </p:txBody>
      </p:sp>
      <p:sp>
        <p:nvSpPr>
          <p:cNvPr id="10" name="Marcador de contenido 9">
            <a:extLst>
              <a:ext uri="{FF2B5EF4-FFF2-40B4-BE49-F238E27FC236}">
                <a16:creationId xmlns:a16="http://schemas.microsoft.com/office/drawing/2014/main" id="{EEABC619-6882-2FB7-5B95-467D08426DAA}"/>
              </a:ext>
            </a:extLst>
          </p:cNvPr>
          <p:cNvSpPr>
            <a:spLocks noGrp="1"/>
          </p:cNvSpPr>
          <p:nvPr>
            <p:ph sz="quarter" idx="13"/>
          </p:nvPr>
        </p:nvSpPr>
        <p:spPr>
          <a:xfrm>
            <a:off x="1742259" y="1759926"/>
            <a:ext cx="11101724" cy="423333"/>
          </a:xfrm>
        </p:spPr>
        <p:txBody>
          <a:bodyPr/>
          <a:lstStyle/>
          <a:p>
            <a:r>
              <a:rPr lang="es-ES" sz="2400" b="1" dirty="0">
                <a:solidFill>
                  <a:srgbClr val="1D2C4F"/>
                </a:solidFill>
              </a:rPr>
              <a:t>Tratamiento</a:t>
            </a:r>
            <a:endParaRPr lang="es-ES" sz="2400" dirty="0">
              <a:solidFill>
                <a:srgbClr val="1D2C4F"/>
              </a:solidFill>
            </a:endParaRPr>
          </a:p>
        </p:txBody>
      </p:sp>
      <p:sp>
        <p:nvSpPr>
          <p:cNvPr id="12" name="Marcador de contenido 11">
            <a:extLst>
              <a:ext uri="{FF2B5EF4-FFF2-40B4-BE49-F238E27FC236}">
                <a16:creationId xmlns:a16="http://schemas.microsoft.com/office/drawing/2014/main" id="{7196946E-83E1-5C4E-8C8D-89C05D54EA72}"/>
              </a:ext>
            </a:extLst>
          </p:cNvPr>
          <p:cNvSpPr>
            <a:spLocks noGrp="1"/>
          </p:cNvSpPr>
          <p:nvPr>
            <p:ph sz="quarter" idx="24"/>
          </p:nvPr>
        </p:nvSpPr>
        <p:spPr>
          <a:xfrm>
            <a:off x="1713887" y="6303507"/>
            <a:ext cx="9929649" cy="316177"/>
          </a:xfrm>
        </p:spPr>
        <p:txBody>
          <a:bodyPr>
            <a:normAutofit/>
          </a:bodyPr>
          <a:lstStyle/>
          <a:p>
            <a:r>
              <a:rPr lang="es-ES" sz="800" b="1" dirty="0">
                <a:solidFill>
                  <a:srgbClr val="BFBFBF"/>
                </a:solidFill>
                <a:effectLst/>
                <a:latin typeface="+mj-lt"/>
              </a:rPr>
              <a:t>BDP:</a:t>
            </a:r>
            <a:r>
              <a:rPr lang="es-ES" sz="800" dirty="0">
                <a:solidFill>
                  <a:srgbClr val="BFBFBF"/>
                </a:solidFill>
                <a:effectLst/>
                <a:latin typeface="+mj-lt"/>
              </a:rPr>
              <a:t> betametasona dipropionato,</a:t>
            </a:r>
            <a:r>
              <a:rPr lang="es-ES" sz="800" b="1" dirty="0">
                <a:solidFill>
                  <a:srgbClr val="BFBFBF"/>
                </a:solidFill>
                <a:effectLst/>
                <a:latin typeface="+mj-lt"/>
              </a:rPr>
              <a:t> CAL:</a:t>
            </a:r>
            <a:r>
              <a:rPr lang="es-ES" sz="800" dirty="0">
                <a:solidFill>
                  <a:srgbClr val="BFBFBF"/>
                </a:solidFill>
                <a:effectLst/>
                <a:latin typeface="+mj-lt"/>
              </a:rPr>
              <a:t> </a:t>
            </a:r>
            <a:r>
              <a:rPr lang="es-ES" sz="800" dirty="0" err="1">
                <a:solidFill>
                  <a:srgbClr val="BFBFBF"/>
                </a:solidFill>
                <a:effectLst/>
                <a:latin typeface="+mj-lt"/>
              </a:rPr>
              <a:t>calcipotriol</a:t>
            </a:r>
            <a:r>
              <a:rPr lang="es-ES" sz="800" dirty="0">
                <a:solidFill>
                  <a:srgbClr val="BFBFBF"/>
                </a:solidFill>
                <a:latin typeface="+mj-lt"/>
              </a:rPr>
              <a:t>,</a:t>
            </a:r>
            <a:r>
              <a:rPr lang="es-ES" sz="800" dirty="0">
                <a:solidFill>
                  <a:srgbClr val="BFBFBF"/>
                </a:solidFill>
                <a:effectLst/>
                <a:latin typeface="+mj-lt"/>
              </a:rPr>
              <a:t> </a:t>
            </a:r>
            <a:r>
              <a:rPr lang="es-ES" sz="800" b="1" dirty="0">
                <a:solidFill>
                  <a:srgbClr val="BFBFBF"/>
                </a:solidFill>
                <a:effectLst/>
                <a:latin typeface="+mj-lt"/>
              </a:rPr>
              <a:t>PAD: </a:t>
            </a:r>
            <a:r>
              <a:rPr lang="es-ES" sz="800" i="1" dirty="0" err="1">
                <a:solidFill>
                  <a:srgbClr val="BFBFBF"/>
                </a:solidFill>
                <a:effectLst/>
                <a:latin typeface="+mj-lt"/>
              </a:rPr>
              <a:t>poly-aphron</a:t>
            </a:r>
            <a:r>
              <a:rPr lang="es-ES" sz="800" i="1" dirty="0">
                <a:solidFill>
                  <a:srgbClr val="BFBFBF"/>
                </a:solidFill>
                <a:effectLst/>
                <a:latin typeface="+mj-lt"/>
              </a:rPr>
              <a:t> </a:t>
            </a:r>
            <a:r>
              <a:rPr lang="es-ES" sz="800" i="1" dirty="0" err="1">
                <a:solidFill>
                  <a:srgbClr val="BFBFBF"/>
                </a:solidFill>
                <a:effectLst/>
                <a:latin typeface="+mj-lt"/>
              </a:rPr>
              <a:t>dispersion</a:t>
            </a:r>
            <a:r>
              <a:rPr lang="es-ES" sz="800" dirty="0">
                <a:solidFill>
                  <a:srgbClr val="BFBFBF"/>
                </a:solidFill>
                <a:effectLst/>
                <a:latin typeface="+mj-lt"/>
              </a:rPr>
              <a:t>, </a:t>
            </a:r>
            <a:r>
              <a:rPr lang="es-ES" sz="800" b="1" dirty="0">
                <a:solidFill>
                  <a:srgbClr val="BFBFBF"/>
                </a:solidFill>
                <a:effectLst/>
                <a:latin typeface="+mj-lt"/>
              </a:rPr>
              <a:t>PASI:</a:t>
            </a:r>
            <a:r>
              <a:rPr lang="es-ES" sz="800" dirty="0">
                <a:solidFill>
                  <a:srgbClr val="BFBFBF"/>
                </a:solidFill>
                <a:effectLst/>
                <a:latin typeface="+mj-lt"/>
              </a:rPr>
              <a:t> índice de área y severidad de psoriasis, </a:t>
            </a:r>
            <a:r>
              <a:rPr lang="es-ES" sz="800" b="1" dirty="0">
                <a:solidFill>
                  <a:srgbClr val="BFBFBF"/>
                </a:solidFill>
                <a:effectLst/>
                <a:latin typeface="+mj-lt"/>
              </a:rPr>
              <a:t>PGA:</a:t>
            </a:r>
            <a:r>
              <a:rPr lang="es-ES" sz="800" dirty="0">
                <a:solidFill>
                  <a:srgbClr val="BFBFBF"/>
                </a:solidFill>
                <a:effectLst/>
                <a:latin typeface="+mj-lt"/>
              </a:rPr>
              <a:t> evaluación global del médico.</a:t>
            </a:r>
          </a:p>
        </p:txBody>
      </p:sp>
      <p:grpSp>
        <p:nvGrpSpPr>
          <p:cNvPr id="18" name="Grupo 17">
            <a:extLst>
              <a:ext uri="{FF2B5EF4-FFF2-40B4-BE49-F238E27FC236}">
                <a16:creationId xmlns:a16="http://schemas.microsoft.com/office/drawing/2014/main" id="{69A866A5-6A01-01B2-724B-E097D66D212E}"/>
              </a:ext>
            </a:extLst>
          </p:cNvPr>
          <p:cNvGrpSpPr/>
          <p:nvPr/>
        </p:nvGrpSpPr>
        <p:grpSpPr>
          <a:xfrm>
            <a:off x="221496" y="2709995"/>
            <a:ext cx="1030567" cy="1022921"/>
            <a:chOff x="-54403" y="1241207"/>
            <a:chExt cx="1030567" cy="1022921"/>
          </a:xfrm>
        </p:grpSpPr>
        <p:sp>
          <p:nvSpPr>
            <p:cNvPr id="19" name="Freeform: Shape 63">
              <a:extLst>
                <a:ext uri="{FF2B5EF4-FFF2-40B4-BE49-F238E27FC236}">
                  <a16:creationId xmlns:a16="http://schemas.microsoft.com/office/drawing/2014/main" id="{90974F13-DA32-AEFC-D081-5BB96D3725FA}"/>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63">
              <a:extLst>
                <a:ext uri="{FF2B5EF4-FFF2-40B4-BE49-F238E27FC236}">
                  <a16:creationId xmlns:a16="http://schemas.microsoft.com/office/drawing/2014/main" id="{390346C3-B00F-4459-5BF8-3EE84784013B}"/>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Gráfico 20" descr="Gesto de doble toque contorno">
            <a:extLst>
              <a:ext uri="{FF2B5EF4-FFF2-40B4-BE49-F238E27FC236}">
                <a16:creationId xmlns:a16="http://schemas.microsoft.com/office/drawing/2014/main" id="{313EAFC6-BCDF-726A-110E-343C85783D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491" y="1631229"/>
            <a:ext cx="490343" cy="490343"/>
          </a:xfrm>
          <a:prstGeom prst="rect">
            <a:avLst/>
          </a:prstGeom>
        </p:spPr>
      </p:pic>
      <p:pic>
        <p:nvPicPr>
          <p:cNvPr id="22" name="Gráfico 21" descr="Calendario contorno">
            <a:extLst>
              <a:ext uri="{FF2B5EF4-FFF2-40B4-BE49-F238E27FC236}">
                <a16:creationId xmlns:a16="http://schemas.microsoft.com/office/drawing/2014/main" id="{94A0F4A8-0B9E-B441-C15F-E8FEF8523C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372" y="2937881"/>
            <a:ext cx="524691" cy="524691"/>
          </a:xfrm>
          <a:prstGeom prst="rect">
            <a:avLst/>
          </a:prstGeom>
        </p:spPr>
      </p:pic>
      <p:sp>
        <p:nvSpPr>
          <p:cNvPr id="14" name="Marcador de contenido 9">
            <a:extLst>
              <a:ext uri="{FF2B5EF4-FFF2-40B4-BE49-F238E27FC236}">
                <a16:creationId xmlns:a16="http://schemas.microsoft.com/office/drawing/2014/main" id="{6CE1776D-D704-AD62-E00F-BD0A841C8C5F}"/>
              </a:ext>
            </a:extLst>
          </p:cNvPr>
          <p:cNvSpPr>
            <a:spLocks noGrp="1"/>
          </p:cNvSpPr>
          <p:nvPr>
            <p:ph sz="quarter" idx="18"/>
          </p:nvPr>
        </p:nvSpPr>
        <p:spPr>
          <a:xfrm>
            <a:off x="2882604" y="85728"/>
            <a:ext cx="6502400" cy="958710"/>
          </a:xfrm>
        </p:spPr>
        <p:txBody>
          <a:bodyPr>
            <a:normAutofit lnSpcReduction="10000"/>
          </a:bodyPr>
          <a:lstStyle/>
          <a:p>
            <a:pPr>
              <a:lnSpc>
                <a:spcPct val="120000"/>
              </a:lnSpc>
            </a:pPr>
            <a:r>
              <a:rPr lang="es-ES" sz="2400" dirty="0">
                <a:solidFill>
                  <a:srgbClr val="398C94"/>
                </a:solidFill>
                <a:latin typeface="Century Gothic" panose="020B0502020202020204" pitchFamily="34" charset="0"/>
              </a:rPr>
              <a:t>CASO CLÍNICO 4:</a:t>
            </a:r>
          </a:p>
          <a:p>
            <a:pPr>
              <a:lnSpc>
                <a:spcPct val="120000"/>
              </a:lnSpc>
            </a:pPr>
            <a:r>
              <a:rPr lang="es-ES" sz="2400" dirty="0">
                <a:solidFill>
                  <a:srgbClr val="398C94"/>
                </a:solidFill>
                <a:latin typeface="Century Gothic" panose="020B0502020202020204" pitchFamily="34" charset="0"/>
              </a:rPr>
              <a:t>CUERO CABELLUDO </a:t>
            </a:r>
          </a:p>
        </p:txBody>
      </p:sp>
    </p:spTree>
    <p:extLst>
      <p:ext uri="{BB962C8B-B14F-4D97-AF65-F5344CB8AC3E}">
        <p14:creationId xmlns:p14="http://schemas.microsoft.com/office/powerpoint/2010/main" val="3310855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3068079-BD29-0718-FC0B-E8FCD13E12AE}"/>
              </a:ext>
            </a:extLst>
          </p:cNvPr>
          <p:cNvGrpSpPr/>
          <p:nvPr/>
        </p:nvGrpSpPr>
        <p:grpSpPr>
          <a:xfrm>
            <a:off x="235296" y="1235368"/>
            <a:ext cx="13437842" cy="2640082"/>
            <a:chOff x="1624392" y="3429000"/>
            <a:chExt cx="10567608" cy="4997396"/>
          </a:xfrm>
        </p:grpSpPr>
        <p:sp>
          <p:nvSpPr>
            <p:cNvPr id="3" name="Rectangle 306">
              <a:extLst>
                <a:ext uri="{FF2B5EF4-FFF2-40B4-BE49-F238E27FC236}">
                  <a16:creationId xmlns:a16="http://schemas.microsoft.com/office/drawing/2014/main" id="{DDF90F72-4C9E-94CA-5E76-290B8DBECE99}"/>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7" name="Rectangle 306">
              <a:extLst>
                <a:ext uri="{FF2B5EF4-FFF2-40B4-BE49-F238E27FC236}">
                  <a16:creationId xmlns:a16="http://schemas.microsoft.com/office/drawing/2014/main" id="{81EE2B71-C83C-EE1F-3B20-30DC5F9FF7EE}"/>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14" name="Grupo 13">
            <a:extLst>
              <a:ext uri="{FF2B5EF4-FFF2-40B4-BE49-F238E27FC236}">
                <a16:creationId xmlns:a16="http://schemas.microsoft.com/office/drawing/2014/main" id="{909EB419-7786-BC5D-741F-458034D8703D}"/>
              </a:ext>
            </a:extLst>
          </p:cNvPr>
          <p:cNvGrpSpPr/>
          <p:nvPr/>
        </p:nvGrpSpPr>
        <p:grpSpPr>
          <a:xfrm>
            <a:off x="235296" y="4015421"/>
            <a:ext cx="13437842" cy="3185472"/>
            <a:chOff x="1624392" y="3429000"/>
            <a:chExt cx="10567608" cy="4997396"/>
          </a:xfrm>
        </p:grpSpPr>
        <p:sp>
          <p:nvSpPr>
            <p:cNvPr id="24" name="Rectangle 306">
              <a:extLst>
                <a:ext uri="{FF2B5EF4-FFF2-40B4-BE49-F238E27FC236}">
                  <a16:creationId xmlns:a16="http://schemas.microsoft.com/office/drawing/2014/main" id="{A6BFE7A6-B630-DEC4-8A39-78EDB340AC9E}"/>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25" name="Rectangle 306">
              <a:extLst>
                <a:ext uri="{FF2B5EF4-FFF2-40B4-BE49-F238E27FC236}">
                  <a16:creationId xmlns:a16="http://schemas.microsoft.com/office/drawing/2014/main" id="{48E1608F-B3EE-9B5E-11AA-AE923EBFA0C6}"/>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5" name="CuadroTexto 4">
            <a:extLst>
              <a:ext uri="{FF2B5EF4-FFF2-40B4-BE49-F238E27FC236}">
                <a16:creationId xmlns:a16="http://schemas.microsoft.com/office/drawing/2014/main" id="{D87511BE-1CB9-47BC-4AD8-5B5396531BE9}"/>
              </a:ext>
            </a:extLst>
          </p:cNvPr>
          <p:cNvSpPr txBox="1"/>
          <p:nvPr/>
        </p:nvSpPr>
        <p:spPr>
          <a:xfrm>
            <a:off x="412214" y="2035671"/>
            <a:ext cx="2673886" cy="584775"/>
          </a:xfrm>
          <a:prstGeom prst="rect">
            <a:avLst/>
          </a:prstGeom>
          <a:noFill/>
        </p:spPr>
        <p:txBody>
          <a:bodyPr wrap="square">
            <a:spAutoFit/>
          </a:bodyPr>
          <a:lstStyle/>
          <a:p>
            <a:r>
              <a:rPr lang="es-ES" sz="1600" b="1" dirty="0">
                <a:solidFill>
                  <a:srgbClr val="1D2C4F"/>
                </a:solidFill>
                <a:effectLst/>
                <a:latin typeface="+mj-lt"/>
              </a:rPr>
              <a:t>Antes</a:t>
            </a:r>
            <a:r>
              <a:rPr lang="es-ES" sz="1600" dirty="0">
                <a:solidFill>
                  <a:srgbClr val="1D2C4F"/>
                </a:solidFill>
                <a:effectLst/>
                <a:latin typeface="+mj-lt"/>
              </a:rPr>
              <a:t> de la aplicación de CAL/BDP crema</a:t>
            </a:r>
          </a:p>
        </p:txBody>
      </p:sp>
      <p:sp>
        <p:nvSpPr>
          <p:cNvPr id="6" name="CuadroTexto 5">
            <a:extLst>
              <a:ext uri="{FF2B5EF4-FFF2-40B4-BE49-F238E27FC236}">
                <a16:creationId xmlns:a16="http://schemas.microsoft.com/office/drawing/2014/main" id="{8B0E56F6-90D1-F449-1190-3CDE9F508DC8}"/>
              </a:ext>
            </a:extLst>
          </p:cNvPr>
          <p:cNvSpPr txBox="1"/>
          <p:nvPr/>
        </p:nvSpPr>
        <p:spPr>
          <a:xfrm>
            <a:off x="412213" y="4261252"/>
            <a:ext cx="2834645" cy="830997"/>
          </a:xfrm>
          <a:prstGeom prst="rect">
            <a:avLst/>
          </a:prstGeom>
          <a:noFill/>
        </p:spPr>
        <p:txBody>
          <a:bodyPr wrap="square">
            <a:spAutoFit/>
          </a:bodyPr>
          <a:lstStyle>
            <a:defPPr>
              <a:defRPr lang="es-ES"/>
            </a:defPPr>
            <a:lvl1pPr>
              <a:defRPr sz="1600" b="1">
                <a:solidFill>
                  <a:srgbClr val="1D2C4F"/>
                </a:solidFill>
                <a:effectLst/>
                <a:latin typeface="+mj-lt"/>
              </a:defRPr>
            </a:lvl1pPr>
          </a:lstStyle>
          <a:p>
            <a:r>
              <a:rPr lang="es-ES" dirty="0"/>
              <a:t>2 semanas después</a:t>
            </a:r>
            <a:r>
              <a:rPr lang="es-ES" b="0" dirty="0"/>
              <a:t> de la aplicación de CAL/BDP crema</a:t>
            </a:r>
          </a:p>
        </p:txBody>
      </p:sp>
      <p:sp>
        <p:nvSpPr>
          <p:cNvPr id="12" name="Marcador de contenido 11">
            <a:extLst>
              <a:ext uri="{FF2B5EF4-FFF2-40B4-BE49-F238E27FC236}">
                <a16:creationId xmlns:a16="http://schemas.microsoft.com/office/drawing/2014/main" id="{FC2BBE47-8CB0-1532-127F-EDBFC8ABBBE3}"/>
              </a:ext>
            </a:extLst>
          </p:cNvPr>
          <p:cNvSpPr>
            <a:spLocks noGrp="1"/>
          </p:cNvSpPr>
          <p:nvPr>
            <p:ph sz="quarter" idx="24"/>
          </p:nvPr>
        </p:nvSpPr>
        <p:spPr>
          <a:xfrm>
            <a:off x="542109" y="6476999"/>
            <a:ext cx="11101427" cy="117483"/>
          </a:xfrm>
        </p:spPr>
        <p:txBody>
          <a:bodyPr>
            <a:normAutofit lnSpcReduction="10000"/>
          </a:bodyPr>
          <a:lstStyle/>
          <a:p>
            <a:r>
              <a:rPr lang="es-ES" sz="800" b="1" dirty="0">
                <a:solidFill>
                  <a:srgbClr val="BFBFBF"/>
                </a:solidFill>
                <a:effectLst/>
                <a:latin typeface="+mj-lt"/>
              </a:rPr>
              <a:t>BDP</a:t>
            </a:r>
            <a:r>
              <a:rPr lang="es-ES" sz="800" dirty="0">
                <a:solidFill>
                  <a:srgbClr val="BFBFBF"/>
                </a:solidFill>
                <a:effectLst/>
                <a:latin typeface="+mj-lt"/>
              </a:rPr>
              <a:t>: betametasona dipropionato, </a:t>
            </a:r>
            <a:r>
              <a:rPr lang="es-ES" sz="800" b="1" dirty="0">
                <a:solidFill>
                  <a:srgbClr val="BFBFBF"/>
                </a:solidFill>
                <a:effectLst/>
                <a:latin typeface="+mj-lt"/>
              </a:rPr>
              <a:t>CAL:</a:t>
            </a:r>
            <a:r>
              <a:rPr lang="es-ES" sz="800" dirty="0">
                <a:solidFill>
                  <a:srgbClr val="BFBFBF"/>
                </a:solidFill>
                <a:effectLst/>
                <a:latin typeface="+mj-lt"/>
              </a:rPr>
              <a:t> </a:t>
            </a:r>
            <a:r>
              <a:rPr lang="es-ES" sz="800" dirty="0" err="1">
                <a:solidFill>
                  <a:srgbClr val="BFBFBF"/>
                </a:solidFill>
                <a:effectLst/>
                <a:latin typeface="+mj-lt"/>
              </a:rPr>
              <a:t>calcipotriol</a:t>
            </a:r>
            <a:r>
              <a:rPr lang="es-ES" sz="800" dirty="0">
                <a:solidFill>
                  <a:srgbClr val="BFBFBF"/>
                </a:solidFill>
                <a:effectLst/>
                <a:latin typeface="+mj-lt"/>
              </a:rPr>
              <a:t>.</a:t>
            </a:r>
            <a:endParaRPr lang="es-ES" sz="800" i="1" dirty="0">
              <a:solidFill>
                <a:srgbClr val="BFBFBF"/>
              </a:solidFill>
              <a:effectLst/>
              <a:latin typeface="+mj-lt"/>
            </a:endParaRPr>
          </a:p>
        </p:txBody>
      </p:sp>
      <p:grpSp>
        <p:nvGrpSpPr>
          <p:cNvPr id="32" name="Grupo 31">
            <a:extLst>
              <a:ext uri="{FF2B5EF4-FFF2-40B4-BE49-F238E27FC236}">
                <a16:creationId xmlns:a16="http://schemas.microsoft.com/office/drawing/2014/main" id="{D52892CF-01F1-339E-2883-B38093CE2AEF}"/>
              </a:ext>
            </a:extLst>
          </p:cNvPr>
          <p:cNvGrpSpPr/>
          <p:nvPr/>
        </p:nvGrpSpPr>
        <p:grpSpPr>
          <a:xfrm>
            <a:off x="3235046" y="1389608"/>
            <a:ext cx="8396677" cy="2355809"/>
            <a:chOff x="2906491" y="1285433"/>
            <a:chExt cx="8396677" cy="2355809"/>
          </a:xfrm>
        </p:grpSpPr>
        <p:sp>
          <p:nvSpPr>
            <p:cNvPr id="13" name="CuadroTexto 12">
              <a:extLst>
                <a:ext uri="{FF2B5EF4-FFF2-40B4-BE49-F238E27FC236}">
                  <a16:creationId xmlns:a16="http://schemas.microsoft.com/office/drawing/2014/main" id="{703B637D-914F-AA58-33BD-62212A51E68A}"/>
                </a:ext>
              </a:extLst>
            </p:cNvPr>
            <p:cNvSpPr txBox="1"/>
            <p:nvPr/>
          </p:nvSpPr>
          <p:spPr>
            <a:xfrm>
              <a:off x="2906491" y="3395021"/>
              <a:ext cx="8396677" cy="246221"/>
            </a:xfrm>
            <a:prstGeom prst="rect">
              <a:avLst/>
            </a:prstGeom>
            <a:noFill/>
          </p:spPr>
          <p:txBody>
            <a:bodyPr wrap="square">
              <a:spAutoFit/>
            </a:bodyPr>
            <a:lstStyle/>
            <a:p>
              <a:r>
                <a:rPr lang="es-ES" sz="1000" b="1" dirty="0">
                  <a:solidFill>
                    <a:srgbClr val="1D2C4F"/>
                  </a:solidFill>
                  <a:latin typeface="Century Gothic" panose="020B0502020202020204" pitchFamily="34" charset="0"/>
                </a:rPr>
                <a:t>FIGURA 1.</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con escamas nacaradas, que afectan a prácticamente la totalidad del cuero cabelludo.</a:t>
              </a:r>
            </a:p>
          </p:txBody>
        </p:sp>
        <p:grpSp>
          <p:nvGrpSpPr>
            <p:cNvPr id="19" name="Grupo 18">
              <a:extLst>
                <a:ext uri="{FF2B5EF4-FFF2-40B4-BE49-F238E27FC236}">
                  <a16:creationId xmlns:a16="http://schemas.microsoft.com/office/drawing/2014/main" id="{65BCFF58-B4AB-0EC6-BD06-8D85E81E3DFF}"/>
                </a:ext>
              </a:extLst>
            </p:cNvPr>
            <p:cNvGrpSpPr/>
            <p:nvPr/>
          </p:nvGrpSpPr>
          <p:grpSpPr>
            <a:xfrm>
              <a:off x="2986318" y="1285433"/>
              <a:ext cx="8316850" cy="2065428"/>
              <a:chOff x="2986318" y="1405179"/>
              <a:chExt cx="8316850" cy="2065428"/>
            </a:xfrm>
          </p:grpSpPr>
          <p:pic>
            <p:nvPicPr>
              <p:cNvPr id="15" name="Imagen 14">
                <a:extLst>
                  <a:ext uri="{FF2B5EF4-FFF2-40B4-BE49-F238E27FC236}">
                    <a16:creationId xmlns:a16="http://schemas.microsoft.com/office/drawing/2014/main" id="{81465C33-6955-EB87-CBA8-2D5FB2BE00D7}"/>
                  </a:ext>
                </a:extLst>
              </p:cNvPr>
              <p:cNvPicPr>
                <a:picLocks noChangeAspect="1"/>
              </p:cNvPicPr>
              <p:nvPr/>
            </p:nvPicPr>
            <p:blipFill rotWithShape="1">
              <a:blip r:embed="rId2"/>
              <a:srcRect l="3934" t="18512" r="72186" b="22045"/>
              <a:stretch/>
            </p:blipFill>
            <p:spPr>
              <a:xfrm>
                <a:off x="2986318" y="1405180"/>
                <a:ext cx="2018523" cy="2065427"/>
              </a:xfrm>
              <a:prstGeom prst="rect">
                <a:avLst/>
              </a:prstGeom>
            </p:spPr>
          </p:pic>
          <p:pic>
            <p:nvPicPr>
              <p:cNvPr id="16" name="Imagen 15">
                <a:extLst>
                  <a:ext uri="{FF2B5EF4-FFF2-40B4-BE49-F238E27FC236}">
                    <a16:creationId xmlns:a16="http://schemas.microsoft.com/office/drawing/2014/main" id="{77366700-9B63-45B8-FA72-58D6EBCDB376}"/>
                  </a:ext>
                </a:extLst>
              </p:cNvPr>
              <p:cNvPicPr>
                <a:picLocks noChangeAspect="1"/>
              </p:cNvPicPr>
              <p:nvPr/>
            </p:nvPicPr>
            <p:blipFill rotWithShape="1">
              <a:blip r:embed="rId2"/>
              <a:srcRect l="28385" t="18512" r="47354" b="22045"/>
              <a:stretch/>
            </p:blipFill>
            <p:spPr>
              <a:xfrm>
                <a:off x="5067476" y="1405180"/>
                <a:ext cx="2050691" cy="2065427"/>
              </a:xfrm>
              <a:prstGeom prst="rect">
                <a:avLst/>
              </a:prstGeom>
            </p:spPr>
          </p:pic>
          <p:pic>
            <p:nvPicPr>
              <p:cNvPr id="17" name="Imagen 16">
                <a:extLst>
                  <a:ext uri="{FF2B5EF4-FFF2-40B4-BE49-F238E27FC236}">
                    <a16:creationId xmlns:a16="http://schemas.microsoft.com/office/drawing/2014/main" id="{58C24E32-98F4-2671-20E8-83B88B8BE0A7}"/>
                  </a:ext>
                </a:extLst>
              </p:cNvPr>
              <p:cNvPicPr>
                <a:picLocks noChangeAspect="1"/>
              </p:cNvPicPr>
              <p:nvPr/>
            </p:nvPicPr>
            <p:blipFill rotWithShape="1">
              <a:blip r:embed="rId2"/>
              <a:srcRect l="53312" t="11164" r="25567" b="36261"/>
              <a:stretch/>
            </p:blipFill>
            <p:spPr>
              <a:xfrm>
                <a:off x="7180802" y="1405179"/>
                <a:ext cx="2018523" cy="2065427"/>
              </a:xfrm>
              <a:prstGeom prst="rect">
                <a:avLst/>
              </a:prstGeom>
            </p:spPr>
          </p:pic>
          <p:pic>
            <p:nvPicPr>
              <p:cNvPr id="18" name="Imagen 17">
                <a:extLst>
                  <a:ext uri="{FF2B5EF4-FFF2-40B4-BE49-F238E27FC236}">
                    <a16:creationId xmlns:a16="http://schemas.microsoft.com/office/drawing/2014/main" id="{528332C4-280D-8C8F-583F-8CD590FF4A58}"/>
                  </a:ext>
                </a:extLst>
              </p:cNvPr>
              <p:cNvPicPr>
                <a:picLocks noChangeAspect="1"/>
              </p:cNvPicPr>
              <p:nvPr/>
            </p:nvPicPr>
            <p:blipFill rotWithShape="1">
              <a:blip r:embed="rId2"/>
              <a:srcRect l="74861" t="10289" r="4019" b="37961"/>
              <a:stretch/>
            </p:blipFill>
            <p:spPr>
              <a:xfrm>
                <a:off x="9252477" y="1405179"/>
                <a:ext cx="2050691" cy="2065427"/>
              </a:xfrm>
              <a:prstGeom prst="rect">
                <a:avLst/>
              </a:prstGeom>
            </p:spPr>
          </p:pic>
        </p:grpSp>
      </p:grpSp>
      <p:grpSp>
        <p:nvGrpSpPr>
          <p:cNvPr id="31" name="Grupo 30">
            <a:extLst>
              <a:ext uri="{FF2B5EF4-FFF2-40B4-BE49-F238E27FC236}">
                <a16:creationId xmlns:a16="http://schemas.microsoft.com/office/drawing/2014/main" id="{0A99446A-3D09-2B28-31C4-3C2A37B5550A}"/>
              </a:ext>
            </a:extLst>
          </p:cNvPr>
          <p:cNvGrpSpPr/>
          <p:nvPr/>
        </p:nvGrpSpPr>
        <p:grpSpPr>
          <a:xfrm>
            <a:off x="3246859" y="4172589"/>
            <a:ext cx="8652661" cy="2663425"/>
            <a:chOff x="2906491" y="3938128"/>
            <a:chExt cx="8652661" cy="2663425"/>
          </a:xfrm>
        </p:grpSpPr>
        <p:pic>
          <p:nvPicPr>
            <p:cNvPr id="4" name="Imagen 3">
              <a:extLst>
                <a:ext uri="{FF2B5EF4-FFF2-40B4-BE49-F238E27FC236}">
                  <a16:creationId xmlns:a16="http://schemas.microsoft.com/office/drawing/2014/main" id="{BCD89C5E-1BEA-0F27-1DEA-E6463388D4CF}"/>
                </a:ext>
              </a:extLst>
            </p:cNvPr>
            <p:cNvPicPr>
              <a:picLocks noChangeAspect="1"/>
            </p:cNvPicPr>
            <p:nvPr/>
          </p:nvPicPr>
          <p:blipFill rotWithShape="1">
            <a:blip r:embed="rId3"/>
            <a:srcRect l="4632" t="17863" r="73178" b="32128"/>
            <a:stretch/>
          </p:blipFill>
          <p:spPr>
            <a:xfrm>
              <a:off x="2984128" y="3938128"/>
              <a:ext cx="2018523" cy="2058278"/>
            </a:xfrm>
            <a:prstGeom prst="rect">
              <a:avLst/>
            </a:prstGeom>
          </p:spPr>
        </p:pic>
        <p:sp>
          <p:nvSpPr>
            <p:cNvPr id="20" name="CuadroTexto 19">
              <a:extLst>
                <a:ext uri="{FF2B5EF4-FFF2-40B4-BE49-F238E27FC236}">
                  <a16:creationId xmlns:a16="http://schemas.microsoft.com/office/drawing/2014/main" id="{05F33D41-5DC3-81B1-6033-B14DA1AFD8FC}"/>
                </a:ext>
              </a:extLst>
            </p:cNvPr>
            <p:cNvSpPr txBox="1"/>
            <p:nvPr/>
          </p:nvSpPr>
          <p:spPr>
            <a:xfrm>
              <a:off x="2906491" y="6047555"/>
              <a:ext cx="8652661" cy="553998"/>
            </a:xfrm>
            <a:prstGeom prst="rect">
              <a:avLst/>
            </a:prstGeom>
            <a:noFill/>
          </p:spPr>
          <p:txBody>
            <a:bodyPr wrap="square">
              <a:spAutoFit/>
            </a:bodyPr>
            <a:lstStyle/>
            <a:p>
              <a:r>
                <a:rPr lang="es-ES" sz="1000" b="1" dirty="0">
                  <a:solidFill>
                    <a:srgbClr val="1D2C4F"/>
                  </a:solidFill>
                  <a:latin typeface="Century Gothic" panose="020B0502020202020204" pitchFamily="34" charset="0"/>
                </a:rPr>
                <a:t>FIGURA 2.</a:t>
              </a:r>
              <a:r>
                <a:rPr lang="es-ES" sz="1000" dirty="0">
                  <a:solidFill>
                    <a:srgbClr val="1D2C4F"/>
                  </a:solidFill>
                  <a:latin typeface="Century Gothic" panose="020B0502020202020204" pitchFamily="34" charset="0"/>
                </a:rPr>
                <a:t> Tras semanas de tratamiento tópico con CAL/BDP crema </a:t>
              </a:r>
              <a:r>
                <a:rPr lang="es-ES" sz="1000" baseline="30000" dirty="0">
                  <a:solidFill>
                    <a:srgbClr val="1D2C4F"/>
                  </a:solidFill>
                </a:rPr>
                <a:t> </a:t>
              </a:r>
              <a:r>
                <a:rPr lang="es-ES" sz="1000" dirty="0">
                  <a:solidFill>
                    <a:srgbClr val="1D2C4F"/>
                  </a:solidFill>
                </a:rPr>
                <a:t>se observa disminución en el número y tamaño de lesiones en cuero cabelludo, </a:t>
              </a:r>
              <a:r>
                <a:rPr lang="es-ES" sz="1000" dirty="0" err="1">
                  <a:solidFill>
                    <a:srgbClr val="1D2C4F"/>
                  </a:solidFill>
                </a:rPr>
                <a:t>apreciandose</a:t>
              </a:r>
              <a:r>
                <a:rPr lang="es-ES" sz="1000" dirty="0">
                  <a:solidFill>
                    <a:srgbClr val="1D2C4F"/>
                  </a:solidFill>
                </a:rPr>
                <a:t> pequeñas placas escasamente descamativas no infiltradas localizadas principalmente en zona biparietal y retroauricular.</a:t>
              </a:r>
              <a:endParaRPr lang="es-ES" sz="1000" dirty="0">
                <a:solidFill>
                  <a:srgbClr val="1D2C4F"/>
                </a:solidFill>
                <a:latin typeface="Century Gothic" panose="020B0502020202020204" pitchFamily="34" charset="0"/>
              </a:endParaRPr>
            </a:p>
          </p:txBody>
        </p:sp>
        <p:pic>
          <p:nvPicPr>
            <p:cNvPr id="21" name="Imagen 20">
              <a:extLst>
                <a:ext uri="{FF2B5EF4-FFF2-40B4-BE49-F238E27FC236}">
                  <a16:creationId xmlns:a16="http://schemas.microsoft.com/office/drawing/2014/main" id="{E4BA2D0E-4489-B4CF-4CE3-2623A81CEF23}"/>
                </a:ext>
              </a:extLst>
            </p:cNvPr>
            <p:cNvPicPr>
              <a:picLocks noChangeAspect="1"/>
            </p:cNvPicPr>
            <p:nvPr/>
          </p:nvPicPr>
          <p:blipFill rotWithShape="1">
            <a:blip r:embed="rId3"/>
            <a:srcRect l="27569" t="18231" r="49403" b="30728"/>
            <a:stretch/>
          </p:blipFill>
          <p:spPr>
            <a:xfrm>
              <a:off x="5065286" y="3938129"/>
              <a:ext cx="2052395" cy="2058278"/>
            </a:xfrm>
            <a:prstGeom prst="rect">
              <a:avLst/>
            </a:prstGeom>
          </p:spPr>
        </p:pic>
        <p:pic>
          <p:nvPicPr>
            <p:cNvPr id="22" name="Imagen 21">
              <a:extLst>
                <a:ext uri="{FF2B5EF4-FFF2-40B4-BE49-F238E27FC236}">
                  <a16:creationId xmlns:a16="http://schemas.microsoft.com/office/drawing/2014/main" id="{8613B5D2-56D5-EB95-AA95-CFE6E2D73F37}"/>
                </a:ext>
              </a:extLst>
            </p:cNvPr>
            <p:cNvPicPr>
              <a:picLocks noChangeAspect="1"/>
            </p:cNvPicPr>
            <p:nvPr/>
          </p:nvPicPr>
          <p:blipFill rotWithShape="1">
            <a:blip r:embed="rId3"/>
            <a:srcRect l="51343" t="21097" r="25629" b="27236"/>
            <a:stretch/>
          </p:blipFill>
          <p:spPr>
            <a:xfrm>
              <a:off x="7178126" y="3938128"/>
              <a:ext cx="2027556" cy="2058278"/>
            </a:xfrm>
            <a:prstGeom prst="rect">
              <a:avLst/>
            </a:prstGeom>
          </p:spPr>
        </p:pic>
        <p:pic>
          <p:nvPicPr>
            <p:cNvPr id="23" name="Imagen 22">
              <a:extLst>
                <a:ext uri="{FF2B5EF4-FFF2-40B4-BE49-F238E27FC236}">
                  <a16:creationId xmlns:a16="http://schemas.microsoft.com/office/drawing/2014/main" id="{3C15E6E5-8615-58CB-86D2-55DD42601A2B}"/>
                </a:ext>
              </a:extLst>
            </p:cNvPr>
            <p:cNvPicPr>
              <a:picLocks noChangeAspect="1"/>
            </p:cNvPicPr>
            <p:nvPr/>
          </p:nvPicPr>
          <p:blipFill rotWithShape="1">
            <a:blip r:embed="rId3"/>
            <a:srcRect l="75118" t="19244" r="2694" b="31533"/>
            <a:stretch/>
          </p:blipFill>
          <p:spPr>
            <a:xfrm>
              <a:off x="9252477" y="3938129"/>
              <a:ext cx="2050691" cy="2058278"/>
            </a:xfrm>
            <a:prstGeom prst="rect">
              <a:avLst/>
            </a:prstGeom>
          </p:spPr>
        </p:pic>
      </p:grpSp>
      <p:sp>
        <p:nvSpPr>
          <p:cNvPr id="10" name="Marcador de contenido 9">
            <a:extLst>
              <a:ext uri="{FF2B5EF4-FFF2-40B4-BE49-F238E27FC236}">
                <a16:creationId xmlns:a16="http://schemas.microsoft.com/office/drawing/2014/main" id="{70C2A363-CFC0-1001-9F28-323507A2DB6D}"/>
              </a:ext>
            </a:extLst>
          </p:cNvPr>
          <p:cNvSpPr txBox="1">
            <a:spLocks/>
          </p:cNvSpPr>
          <p:nvPr/>
        </p:nvSpPr>
        <p:spPr>
          <a:xfrm>
            <a:off x="2882604" y="85728"/>
            <a:ext cx="6502400" cy="958710"/>
          </a:xfrm>
          <a:prstGeom prst="rect">
            <a:avLst/>
          </a:prstGeom>
        </p:spPr>
        <p:txBody>
          <a:bodyPr vert="horz" lIns="0" tIns="45720" rIns="91440" bIns="45720" rtlCol="0" anchor="ctr">
            <a:normAutofit lnSpcReduction="10000"/>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20000"/>
              </a:lnSpc>
            </a:pPr>
            <a:r>
              <a:rPr lang="es-ES" sz="2400" dirty="0">
                <a:solidFill>
                  <a:srgbClr val="398C94"/>
                </a:solidFill>
                <a:latin typeface="Century Gothic" panose="020B0502020202020204" pitchFamily="34" charset="0"/>
              </a:rPr>
              <a:t>CASO CLÍNICO 4:</a:t>
            </a:r>
          </a:p>
          <a:p>
            <a:pPr>
              <a:lnSpc>
                <a:spcPct val="120000"/>
              </a:lnSpc>
            </a:pPr>
            <a:r>
              <a:rPr lang="es-ES" sz="2400" dirty="0">
                <a:solidFill>
                  <a:srgbClr val="398C94"/>
                </a:solidFill>
                <a:latin typeface="Century Gothic" panose="020B0502020202020204" pitchFamily="34" charset="0"/>
              </a:rPr>
              <a:t>CUERO CABELLUDO </a:t>
            </a:r>
          </a:p>
        </p:txBody>
      </p:sp>
    </p:spTree>
    <p:extLst>
      <p:ext uri="{BB962C8B-B14F-4D97-AF65-F5344CB8AC3E}">
        <p14:creationId xmlns:p14="http://schemas.microsoft.com/office/powerpoint/2010/main" val="1016782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EBF10D9-FC4F-0775-12BC-9A4F1DD01EB0}"/>
              </a:ext>
            </a:extLst>
          </p:cNvPr>
          <p:cNvGrpSpPr/>
          <p:nvPr/>
        </p:nvGrpSpPr>
        <p:grpSpPr>
          <a:xfrm>
            <a:off x="1387440" y="1451659"/>
            <a:ext cx="13407552" cy="6119573"/>
            <a:chOff x="1624392" y="3429000"/>
            <a:chExt cx="10567608" cy="4997396"/>
          </a:xfrm>
        </p:grpSpPr>
        <p:sp>
          <p:nvSpPr>
            <p:cNvPr id="3" name="Rectangle 306">
              <a:extLst>
                <a:ext uri="{FF2B5EF4-FFF2-40B4-BE49-F238E27FC236}">
                  <a16:creationId xmlns:a16="http://schemas.microsoft.com/office/drawing/2014/main" id="{E9DF9E79-F2D1-2040-98AE-F7553478FC51}"/>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4" name="Rectangle 306">
              <a:extLst>
                <a:ext uri="{FF2B5EF4-FFF2-40B4-BE49-F238E27FC236}">
                  <a16:creationId xmlns:a16="http://schemas.microsoft.com/office/drawing/2014/main" id="{C744F885-E063-789E-CB8B-D7389C1360FA}"/>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5" name="Grupo 4">
            <a:extLst>
              <a:ext uri="{FF2B5EF4-FFF2-40B4-BE49-F238E27FC236}">
                <a16:creationId xmlns:a16="http://schemas.microsoft.com/office/drawing/2014/main" id="{D5264C58-78D7-B067-8A7E-560390812265}"/>
              </a:ext>
            </a:extLst>
          </p:cNvPr>
          <p:cNvGrpSpPr/>
          <p:nvPr/>
        </p:nvGrpSpPr>
        <p:grpSpPr>
          <a:xfrm>
            <a:off x="202560" y="1432808"/>
            <a:ext cx="1030567" cy="1022921"/>
            <a:chOff x="-54403" y="1241207"/>
            <a:chExt cx="1030567" cy="1022921"/>
          </a:xfrm>
        </p:grpSpPr>
        <p:sp>
          <p:nvSpPr>
            <p:cNvPr id="6" name="Freeform: Shape 63">
              <a:extLst>
                <a:ext uri="{FF2B5EF4-FFF2-40B4-BE49-F238E27FC236}">
                  <a16:creationId xmlns:a16="http://schemas.microsoft.com/office/drawing/2014/main" id="{6D6A493E-E165-6BF1-7228-365529A57D81}"/>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9AA3BA45-D2D5-9E8A-4CF4-0941686BA73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áfico 11" descr="Portapapeles contorno">
            <a:extLst>
              <a:ext uri="{FF2B5EF4-FFF2-40B4-BE49-F238E27FC236}">
                <a16:creationId xmlns:a16="http://schemas.microsoft.com/office/drawing/2014/main" id="{AF965C3D-EAAA-5B71-9EBE-5EFD60C0F9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4452" y="1671939"/>
            <a:ext cx="536679" cy="536679"/>
          </a:xfrm>
          <a:prstGeom prst="rect">
            <a:avLst/>
          </a:prstGeom>
        </p:spPr>
      </p:pic>
      <p:sp>
        <p:nvSpPr>
          <p:cNvPr id="7" name="Marcador de contenido 6">
            <a:extLst>
              <a:ext uri="{FF2B5EF4-FFF2-40B4-BE49-F238E27FC236}">
                <a16:creationId xmlns:a16="http://schemas.microsoft.com/office/drawing/2014/main" id="{C2C6A6C0-9F5B-8596-0A4A-7904A70265EA}"/>
              </a:ext>
            </a:extLst>
          </p:cNvPr>
          <p:cNvSpPr>
            <a:spLocks noGrp="1"/>
          </p:cNvSpPr>
          <p:nvPr>
            <p:ph sz="quarter" idx="11"/>
          </p:nvPr>
        </p:nvSpPr>
        <p:spPr>
          <a:xfrm>
            <a:off x="1699696" y="2281861"/>
            <a:ext cx="10098153" cy="4014125"/>
          </a:xfrm>
        </p:spPr>
        <p:txBody>
          <a:bodyPr/>
          <a:lstStyle/>
          <a:p>
            <a:pPr marL="285750" indent="-285750" defTabSz="609585">
              <a:lnSpc>
                <a:spcPct val="100000"/>
              </a:lnSpc>
              <a:spcBef>
                <a:spcPts val="1200"/>
              </a:spcBef>
              <a:spcAft>
                <a:spcPts val="300"/>
              </a:spcAft>
              <a:buFont typeface="Arial" panose="020B0604020202020204" pitchFamily="34" charset="0"/>
              <a:buChar char="•"/>
            </a:pPr>
            <a:r>
              <a:rPr lang="es-ES" sz="1600" dirty="0">
                <a:solidFill>
                  <a:srgbClr val="1D2C4F"/>
                </a:solidFill>
                <a:latin typeface="Century Gothic" panose="020B0502020202020204" pitchFamily="34" charset="0"/>
                <a:cs typeface="Arial" panose="020B0604020202020204" pitchFamily="34" charset="0"/>
              </a:rPr>
              <a:t>La </a:t>
            </a:r>
            <a:r>
              <a:rPr lang="es-ES" sz="1600" b="1" dirty="0">
                <a:solidFill>
                  <a:srgbClr val="1D2C4F"/>
                </a:solidFill>
                <a:latin typeface="Century Gothic" panose="020B0502020202020204" pitchFamily="34" charset="0"/>
                <a:cs typeface="Arial" panose="020B0604020202020204" pitchFamily="34" charset="0"/>
              </a:rPr>
              <a:t>psoriasis en el cuero cabelludo </a:t>
            </a:r>
            <a:r>
              <a:rPr lang="es-ES" sz="1600" dirty="0">
                <a:solidFill>
                  <a:srgbClr val="1D2C4F"/>
                </a:solidFill>
                <a:latin typeface="Century Gothic" panose="020B0502020202020204" pitchFamily="34" charset="0"/>
                <a:cs typeface="Arial" panose="020B0604020202020204" pitchFamily="34" charset="0"/>
              </a:rPr>
              <a:t>presenta </a:t>
            </a:r>
            <a:r>
              <a:rPr lang="es-ES" sz="1600" b="1" dirty="0">
                <a:solidFill>
                  <a:srgbClr val="1D2C4F"/>
                </a:solidFill>
                <a:latin typeface="Century Gothic" panose="020B0502020202020204" pitchFamily="34" charset="0"/>
                <a:cs typeface="Arial" panose="020B0604020202020204" pitchFamily="34" charset="0"/>
              </a:rPr>
              <a:t>desafíos</a:t>
            </a:r>
            <a:r>
              <a:rPr lang="es-ES" sz="1600" dirty="0">
                <a:solidFill>
                  <a:srgbClr val="1D2C4F"/>
                </a:solidFill>
                <a:latin typeface="Century Gothic" panose="020B0502020202020204" pitchFamily="34" charset="0"/>
                <a:cs typeface="Arial" panose="020B0604020202020204" pitchFamily="34" charset="0"/>
              </a:rPr>
              <a:t> en su tratamiento y </a:t>
            </a:r>
            <a:r>
              <a:rPr lang="es-ES" sz="1600" b="1" dirty="0">
                <a:solidFill>
                  <a:srgbClr val="1D2C4F"/>
                </a:solidFill>
                <a:latin typeface="Century Gothic" panose="020B0502020202020204" pitchFamily="34" charset="0"/>
                <a:cs typeface="Arial" panose="020B0604020202020204" pitchFamily="34" charset="0"/>
              </a:rPr>
              <a:t>afecta significativamente la calidad de vida</a:t>
            </a:r>
            <a:r>
              <a:rPr lang="es-ES" sz="1600" dirty="0">
                <a:solidFill>
                  <a:srgbClr val="1D2C4F"/>
                </a:solidFill>
                <a:latin typeface="Century Gothic" panose="020B0502020202020204" pitchFamily="34" charset="0"/>
                <a:cs typeface="Arial" panose="020B0604020202020204" pitchFamily="34" charset="0"/>
              </a:rPr>
              <a:t> debido a problemas de adherencia a tratamientos tópicos y a su formulación grasa.</a:t>
            </a:r>
            <a:r>
              <a:rPr lang="es-ES" sz="1600" baseline="30000" dirty="0">
                <a:solidFill>
                  <a:srgbClr val="1D2C4F"/>
                </a:solidFill>
                <a:latin typeface="Century Gothic" panose="020B0502020202020204" pitchFamily="34" charset="0"/>
                <a:cs typeface="Arial" panose="020B0604020202020204" pitchFamily="34" charset="0"/>
              </a:rPr>
              <a:t>1</a:t>
            </a:r>
          </a:p>
          <a:p>
            <a:pPr marL="285750" indent="-285750" defTabSz="609585">
              <a:lnSpc>
                <a:spcPct val="100000"/>
              </a:lnSpc>
              <a:spcBef>
                <a:spcPts val="1200"/>
              </a:spcBef>
              <a:spcAft>
                <a:spcPts val="300"/>
              </a:spcAft>
              <a:buFont typeface="Arial" panose="020B0604020202020204" pitchFamily="34" charset="0"/>
              <a:buChar char="•"/>
            </a:pPr>
            <a:r>
              <a:rPr lang="es-ES" sz="1600" b="1" dirty="0">
                <a:solidFill>
                  <a:srgbClr val="1D2C4F"/>
                </a:solidFill>
                <a:latin typeface="Century Gothic" panose="020B0502020202020204" pitchFamily="34" charset="0"/>
                <a:cs typeface="Arial" panose="020B0604020202020204" pitchFamily="34" charset="0"/>
              </a:rPr>
              <a:t>CAL/BDP crema</a:t>
            </a:r>
            <a:r>
              <a:rPr lang="es-ES" sz="1600" dirty="0">
                <a:solidFill>
                  <a:srgbClr val="1D2C4F"/>
                </a:solidFill>
                <a:latin typeface="Century Gothic" panose="020B0502020202020204" pitchFamily="34" charset="0"/>
                <a:cs typeface="Arial" panose="020B0604020202020204" pitchFamily="34" charset="0"/>
              </a:rPr>
              <a:t>, prescrito para psoriasis leve en el cuero cabelludo, combina corticoide y análogo de vitamina D, mostrando </a:t>
            </a:r>
            <a:r>
              <a:rPr lang="es-ES" sz="1600" b="1" dirty="0">
                <a:solidFill>
                  <a:srgbClr val="1D2C4F"/>
                </a:solidFill>
                <a:latin typeface="Century Gothic" panose="020B0502020202020204" pitchFamily="34" charset="0"/>
                <a:cs typeface="Arial" panose="020B0604020202020204" pitchFamily="34" charset="0"/>
              </a:rPr>
              <a:t>mayor eficacia</a:t>
            </a:r>
            <a:r>
              <a:rPr lang="es-ES" sz="1600" dirty="0">
                <a:solidFill>
                  <a:srgbClr val="1D2C4F"/>
                </a:solidFill>
                <a:latin typeface="Century Gothic" panose="020B0502020202020204" pitchFamily="34" charset="0"/>
                <a:cs typeface="Arial" panose="020B0604020202020204" pitchFamily="34" charset="0"/>
              </a:rPr>
              <a:t> en comparación con la monoterapia y </a:t>
            </a:r>
            <a:r>
              <a:rPr lang="es-ES" sz="1600" b="1" dirty="0">
                <a:solidFill>
                  <a:srgbClr val="1D2C4F"/>
                </a:solidFill>
                <a:latin typeface="Century Gothic" panose="020B0502020202020204" pitchFamily="34" charset="0"/>
                <a:cs typeface="Arial" panose="020B0604020202020204" pitchFamily="34" charset="0"/>
              </a:rPr>
              <a:t>reduciendo efectos adversos</a:t>
            </a:r>
            <a:r>
              <a:rPr lang="es-ES" sz="1600" dirty="0">
                <a:solidFill>
                  <a:srgbClr val="1D2C4F"/>
                </a:solidFill>
                <a:latin typeface="Century Gothic" panose="020B0502020202020204" pitchFamily="34" charset="0"/>
                <a:cs typeface="Arial" panose="020B0604020202020204" pitchFamily="34" charset="0"/>
              </a:rPr>
              <a:t>.</a:t>
            </a:r>
            <a:r>
              <a:rPr lang="es-ES" sz="1600" baseline="30000" dirty="0">
                <a:solidFill>
                  <a:srgbClr val="1D2C4F"/>
                </a:solidFill>
                <a:latin typeface="Century Gothic" panose="020B0502020202020204" pitchFamily="34" charset="0"/>
                <a:cs typeface="Arial" panose="020B0604020202020204" pitchFamily="34" charset="0"/>
              </a:rPr>
              <a:t>2,3</a:t>
            </a:r>
          </a:p>
          <a:p>
            <a:pPr marL="285750" indent="-285750" defTabSz="609585">
              <a:lnSpc>
                <a:spcPct val="100000"/>
              </a:lnSpc>
              <a:spcBef>
                <a:spcPts val="1200"/>
              </a:spcBef>
              <a:spcAft>
                <a:spcPts val="300"/>
              </a:spcAft>
              <a:buFont typeface="Arial" panose="020B0604020202020204" pitchFamily="34" charset="0"/>
              <a:buChar char="•"/>
            </a:pPr>
            <a:r>
              <a:rPr lang="es-ES" sz="1600" dirty="0">
                <a:solidFill>
                  <a:srgbClr val="1D2C4F"/>
                </a:solidFill>
                <a:latin typeface="Century Gothic" panose="020B0502020202020204" pitchFamily="34" charset="0"/>
                <a:cs typeface="Arial" panose="020B0604020202020204" pitchFamily="34" charset="0"/>
              </a:rPr>
              <a:t>La </a:t>
            </a:r>
            <a:r>
              <a:rPr lang="es-ES" sz="1600" b="1" dirty="0">
                <a:solidFill>
                  <a:srgbClr val="1D2C4F"/>
                </a:solidFill>
                <a:latin typeface="Century Gothic" panose="020B0502020202020204" pitchFamily="34" charset="0"/>
                <a:cs typeface="Arial" panose="020B0604020202020204" pitchFamily="34" charset="0"/>
              </a:rPr>
              <a:t>formulación acuosa </a:t>
            </a:r>
            <a:r>
              <a:rPr lang="es-ES" sz="1600" dirty="0">
                <a:solidFill>
                  <a:srgbClr val="1D2C4F"/>
                </a:solidFill>
                <a:latin typeface="Century Gothic" panose="020B0502020202020204" pitchFamily="34" charset="0"/>
                <a:cs typeface="Arial" panose="020B0604020202020204" pitchFamily="34" charset="0"/>
              </a:rPr>
              <a:t>de este medicamento permite una </a:t>
            </a:r>
            <a:r>
              <a:rPr lang="es-ES" sz="1600" b="1" dirty="0">
                <a:solidFill>
                  <a:srgbClr val="1D2C4F"/>
                </a:solidFill>
                <a:latin typeface="Century Gothic" panose="020B0502020202020204" pitchFamily="34" charset="0"/>
                <a:cs typeface="Arial" panose="020B0604020202020204" pitchFamily="34" charset="0"/>
              </a:rPr>
              <a:t>mayor aceptación </a:t>
            </a:r>
            <a:r>
              <a:rPr lang="es-ES" sz="1600" dirty="0">
                <a:solidFill>
                  <a:srgbClr val="1D2C4F"/>
                </a:solidFill>
                <a:latin typeface="Century Gothic" panose="020B0502020202020204" pitchFamily="34" charset="0"/>
                <a:cs typeface="Arial" panose="020B0604020202020204" pitchFamily="34" charset="0"/>
              </a:rPr>
              <a:t>por parte del paciente al reducir la sensación grasa sin comprometer su eficacia.</a:t>
            </a:r>
            <a:r>
              <a:rPr lang="es-ES" sz="1600" baseline="30000" dirty="0">
                <a:solidFill>
                  <a:srgbClr val="1D2C4F"/>
                </a:solidFill>
                <a:latin typeface="Century Gothic" panose="020B0502020202020204" pitchFamily="34" charset="0"/>
                <a:cs typeface="Arial" panose="020B0604020202020204" pitchFamily="34" charset="0"/>
              </a:rPr>
              <a:t>4</a:t>
            </a:r>
          </a:p>
          <a:p>
            <a:pPr marL="285750" indent="-285750" defTabSz="609585">
              <a:lnSpc>
                <a:spcPct val="100000"/>
              </a:lnSpc>
              <a:spcBef>
                <a:spcPts val="1200"/>
              </a:spcBef>
              <a:spcAft>
                <a:spcPts val="300"/>
              </a:spcAft>
              <a:buFont typeface="Arial" panose="020B0604020202020204" pitchFamily="34" charset="0"/>
              <a:buChar char="•"/>
            </a:pPr>
            <a:r>
              <a:rPr lang="es-ES" sz="1600" dirty="0">
                <a:solidFill>
                  <a:srgbClr val="1D2C4F"/>
                </a:solidFill>
                <a:latin typeface="Century Gothic" panose="020B0502020202020204" pitchFamily="34" charset="0"/>
                <a:cs typeface="Arial" panose="020B0604020202020204" pitchFamily="34" charset="0"/>
              </a:rPr>
              <a:t>Esta combinación </a:t>
            </a:r>
            <a:r>
              <a:rPr lang="es-ES" sz="1600" b="1" dirty="0">
                <a:solidFill>
                  <a:srgbClr val="1D2C4F"/>
                </a:solidFill>
                <a:latin typeface="Century Gothic" panose="020B0502020202020204" pitchFamily="34" charset="0"/>
                <a:cs typeface="Arial" panose="020B0604020202020204" pitchFamily="34" charset="0"/>
              </a:rPr>
              <a:t>aseguró la adherencia al tratamiento y una notable mejoría en esta paciente</a:t>
            </a:r>
            <a:r>
              <a:rPr lang="es-ES" sz="1600" dirty="0">
                <a:solidFill>
                  <a:srgbClr val="1D2C4F"/>
                </a:solidFill>
                <a:latin typeface="Century Gothic" panose="020B0502020202020204" pitchFamily="34" charset="0"/>
                <a:cs typeface="Arial" panose="020B0604020202020204" pitchFamily="34" charset="0"/>
              </a:rPr>
              <a:t>.</a:t>
            </a:r>
            <a:r>
              <a:rPr lang="es-ES" sz="1600" baseline="30000" dirty="0">
                <a:solidFill>
                  <a:srgbClr val="1D2C4F"/>
                </a:solidFill>
                <a:latin typeface="Century Gothic" panose="020B0502020202020204" pitchFamily="34" charset="0"/>
                <a:cs typeface="Arial" panose="020B0604020202020204" pitchFamily="34" charset="0"/>
              </a:rPr>
              <a:t>4</a:t>
            </a:r>
          </a:p>
        </p:txBody>
      </p:sp>
      <p:sp>
        <p:nvSpPr>
          <p:cNvPr id="8" name="Marcador de contenido 7">
            <a:extLst>
              <a:ext uri="{FF2B5EF4-FFF2-40B4-BE49-F238E27FC236}">
                <a16:creationId xmlns:a16="http://schemas.microsoft.com/office/drawing/2014/main" id="{D8355DC4-A099-3917-C296-ADFF451AAD0A}"/>
              </a:ext>
            </a:extLst>
          </p:cNvPr>
          <p:cNvSpPr>
            <a:spLocks noGrp="1"/>
          </p:cNvSpPr>
          <p:nvPr>
            <p:ph sz="quarter" idx="13"/>
          </p:nvPr>
        </p:nvSpPr>
        <p:spPr>
          <a:xfrm>
            <a:off x="1699397" y="1786666"/>
            <a:ext cx="11101724" cy="423333"/>
          </a:xfrm>
        </p:spPr>
        <p:txBody>
          <a:bodyPr/>
          <a:lstStyle/>
          <a:p>
            <a:r>
              <a:rPr lang="es-ES" b="1" dirty="0">
                <a:latin typeface="Century Gothic" panose="020B0502020202020204" pitchFamily="34" charset="0"/>
              </a:rPr>
              <a:t>Conclusiones</a:t>
            </a:r>
            <a:endParaRPr lang="es-ES" b="1" baseline="30000" dirty="0">
              <a:latin typeface="Century Gothic" panose="020B0502020202020204" pitchFamily="34" charset="0"/>
            </a:endParaRPr>
          </a:p>
        </p:txBody>
      </p:sp>
      <p:sp>
        <p:nvSpPr>
          <p:cNvPr id="10" name="Marcador de contenido 9">
            <a:extLst>
              <a:ext uri="{FF2B5EF4-FFF2-40B4-BE49-F238E27FC236}">
                <a16:creationId xmlns:a16="http://schemas.microsoft.com/office/drawing/2014/main" id="{F0342D4B-0BDB-CE33-08EF-A78BF9A83904}"/>
              </a:ext>
            </a:extLst>
          </p:cNvPr>
          <p:cNvSpPr>
            <a:spLocks noGrp="1"/>
          </p:cNvSpPr>
          <p:nvPr>
            <p:ph sz="quarter" idx="24"/>
          </p:nvPr>
        </p:nvSpPr>
        <p:spPr>
          <a:xfrm>
            <a:off x="1642641" y="5783283"/>
            <a:ext cx="10000895" cy="811199"/>
          </a:xfrm>
        </p:spPr>
        <p:txBody>
          <a:bodyPr>
            <a:noAutofit/>
          </a:bodyPr>
          <a:lstStyle/>
          <a:p>
            <a:r>
              <a:rPr lang="it-IT" sz="700" b="1" noProof="1">
                <a:solidFill>
                  <a:schemeClr val="bg1">
                    <a:lumMod val="75000"/>
                  </a:schemeClr>
                </a:solidFill>
                <a:latin typeface="Century Gothic" panose="020B0502020202020204" pitchFamily="34" charset="0"/>
              </a:rPr>
              <a:t>CAL: </a:t>
            </a:r>
            <a:r>
              <a:rPr lang="it-IT" sz="700" noProof="1">
                <a:solidFill>
                  <a:schemeClr val="bg1">
                    <a:lumMod val="75000"/>
                  </a:schemeClr>
                </a:solidFill>
                <a:latin typeface="Century Gothic" panose="020B0502020202020204" pitchFamily="34" charset="0"/>
              </a:rPr>
              <a:t>calcipotriol, </a:t>
            </a:r>
            <a:r>
              <a:rPr lang="it-IT" sz="700" b="1" noProof="1">
                <a:solidFill>
                  <a:schemeClr val="bg1">
                    <a:lumMod val="75000"/>
                  </a:schemeClr>
                </a:solidFill>
                <a:latin typeface="Century Gothic" panose="020B0502020202020204" pitchFamily="34" charset="0"/>
              </a:rPr>
              <a:t>BDP: </a:t>
            </a:r>
            <a:r>
              <a:rPr lang="it-IT" sz="700" noProof="1">
                <a:solidFill>
                  <a:schemeClr val="bg1">
                    <a:lumMod val="75000"/>
                  </a:schemeClr>
                </a:solidFill>
                <a:latin typeface="Century Gothic" panose="020B0502020202020204" pitchFamily="34" charset="0"/>
              </a:rPr>
              <a:t>dipropionato de betametasona.</a:t>
            </a:r>
            <a:br>
              <a:rPr lang="it-IT" sz="700" noProof="1">
                <a:solidFill>
                  <a:schemeClr val="bg1">
                    <a:lumMod val="75000"/>
                  </a:schemeClr>
                </a:solidFill>
                <a:latin typeface="Century Gothic" panose="020B0502020202020204" pitchFamily="34" charset="0"/>
              </a:rPr>
            </a:br>
            <a:r>
              <a:rPr lang="es-ES" sz="700" b="1" dirty="0">
                <a:solidFill>
                  <a:schemeClr val="bg1">
                    <a:lumMod val="75000"/>
                  </a:schemeClr>
                </a:solidFill>
                <a:latin typeface="Century Gothic" panose="020B0502020202020204" pitchFamily="34" charset="0"/>
              </a:rPr>
              <a:t>1. </a:t>
            </a:r>
            <a:r>
              <a:rPr lang="es-ES" sz="700" dirty="0">
                <a:solidFill>
                  <a:schemeClr val="bg1">
                    <a:lumMod val="75000"/>
                  </a:schemeClr>
                </a:solidFill>
                <a:latin typeface="Century Gothic" panose="020B0502020202020204" pitchFamily="34" charset="0"/>
              </a:rPr>
              <a:t>Mosca M, Hong J, </a:t>
            </a:r>
            <a:r>
              <a:rPr lang="es-ES" sz="700" dirty="0" err="1">
                <a:solidFill>
                  <a:schemeClr val="bg1">
                    <a:lumMod val="75000"/>
                  </a:schemeClr>
                </a:solidFill>
                <a:latin typeface="Century Gothic" panose="020B0502020202020204" pitchFamily="34" charset="0"/>
              </a:rPr>
              <a:t>Hadeler</a:t>
            </a:r>
            <a:r>
              <a:rPr lang="es-ES" sz="700" dirty="0">
                <a:solidFill>
                  <a:schemeClr val="bg1">
                    <a:lumMod val="75000"/>
                  </a:schemeClr>
                </a:solidFill>
                <a:latin typeface="Century Gothic" panose="020B0502020202020204" pitchFamily="34" charset="0"/>
              </a:rPr>
              <a:t> E, </a:t>
            </a:r>
            <a:r>
              <a:rPr lang="es-ES" sz="700" dirty="0" err="1">
                <a:solidFill>
                  <a:schemeClr val="bg1">
                    <a:lumMod val="75000"/>
                  </a:schemeClr>
                </a:solidFill>
                <a:latin typeface="Century Gothic" panose="020B0502020202020204" pitchFamily="34" charset="0"/>
              </a:rPr>
              <a:t>Brownstone</a:t>
            </a:r>
            <a:r>
              <a:rPr lang="es-ES" sz="700" dirty="0">
                <a:solidFill>
                  <a:schemeClr val="bg1">
                    <a:lumMod val="75000"/>
                  </a:schemeClr>
                </a:solidFill>
                <a:latin typeface="Century Gothic" panose="020B0502020202020204" pitchFamily="34" charset="0"/>
              </a:rPr>
              <a:t> N, </a:t>
            </a:r>
            <a:r>
              <a:rPr lang="es-ES" sz="700" dirty="0" err="1">
                <a:solidFill>
                  <a:schemeClr val="bg1">
                    <a:lumMod val="75000"/>
                  </a:schemeClr>
                </a:solidFill>
                <a:latin typeface="Century Gothic" panose="020B0502020202020204" pitchFamily="34" charset="0"/>
              </a:rPr>
              <a:t>Bhutani</a:t>
            </a:r>
            <a:r>
              <a:rPr lang="es-ES" sz="700" dirty="0">
                <a:solidFill>
                  <a:schemeClr val="bg1">
                    <a:lumMod val="75000"/>
                  </a:schemeClr>
                </a:solidFill>
                <a:latin typeface="Century Gothic" panose="020B0502020202020204" pitchFamily="34" charset="0"/>
              </a:rPr>
              <a:t> T, </a:t>
            </a:r>
            <a:r>
              <a:rPr lang="es-ES" sz="700" dirty="0" err="1">
                <a:solidFill>
                  <a:schemeClr val="bg1">
                    <a:lumMod val="75000"/>
                  </a:schemeClr>
                </a:solidFill>
                <a:latin typeface="Century Gothic" panose="020B0502020202020204" pitchFamily="34" charset="0"/>
              </a:rPr>
              <a:t>Liao</a:t>
            </a:r>
            <a:r>
              <a:rPr lang="es-ES" sz="700" dirty="0">
                <a:solidFill>
                  <a:schemeClr val="bg1">
                    <a:lumMod val="75000"/>
                  </a:schemeClr>
                </a:solidFill>
                <a:latin typeface="Century Gothic" panose="020B0502020202020204" pitchFamily="34" charset="0"/>
              </a:rPr>
              <a:t> W. </a:t>
            </a:r>
            <a:r>
              <a:rPr lang="es-ES" sz="700" dirty="0" err="1">
                <a:solidFill>
                  <a:schemeClr val="bg1">
                    <a:lumMod val="75000"/>
                  </a:schemeClr>
                </a:solidFill>
                <a:latin typeface="Century Gothic" panose="020B0502020202020204" pitchFamily="34" charset="0"/>
              </a:rPr>
              <a:t>Scalp</a:t>
            </a:r>
            <a:r>
              <a:rPr lang="es-ES" sz="700" dirty="0">
                <a:solidFill>
                  <a:schemeClr val="bg1">
                    <a:lumMod val="75000"/>
                  </a:schemeClr>
                </a:solidFill>
                <a:latin typeface="Century Gothic" panose="020B0502020202020204" pitchFamily="34" charset="0"/>
              </a:rPr>
              <a:t> Psoriasis: A </a:t>
            </a:r>
            <a:r>
              <a:rPr lang="es-ES" sz="700" dirty="0" err="1">
                <a:solidFill>
                  <a:schemeClr val="bg1">
                    <a:lumMod val="75000"/>
                  </a:schemeClr>
                </a:solidFill>
                <a:latin typeface="Century Gothic" panose="020B0502020202020204" pitchFamily="34" charset="0"/>
              </a:rPr>
              <a:t>Literature</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Review</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of</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Effective</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Therapies</a:t>
            </a:r>
            <a:r>
              <a:rPr lang="es-ES" sz="700" dirty="0">
                <a:solidFill>
                  <a:schemeClr val="bg1">
                    <a:lumMod val="75000"/>
                  </a:schemeClr>
                </a:solidFill>
                <a:latin typeface="Century Gothic" panose="020B0502020202020204" pitchFamily="34" charset="0"/>
              </a:rPr>
              <a:t> and </a:t>
            </a:r>
            <a:r>
              <a:rPr lang="es-ES" sz="700" dirty="0" err="1">
                <a:solidFill>
                  <a:schemeClr val="bg1">
                    <a:lumMod val="75000"/>
                  </a:schemeClr>
                </a:solidFill>
                <a:latin typeface="Century Gothic" panose="020B0502020202020204" pitchFamily="34" charset="0"/>
              </a:rPr>
              <a:t>Updated</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Recommendations</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for</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Practical</a:t>
            </a:r>
            <a:r>
              <a:rPr lang="es-ES" sz="700" dirty="0">
                <a:solidFill>
                  <a:schemeClr val="bg1">
                    <a:lumMod val="75000"/>
                  </a:schemeClr>
                </a:solidFill>
                <a:latin typeface="Century Gothic" panose="020B0502020202020204" pitchFamily="34" charset="0"/>
              </a:rPr>
              <a:t> Management. </a:t>
            </a:r>
            <a:r>
              <a:rPr lang="es-ES" sz="700" dirty="0" err="1">
                <a:solidFill>
                  <a:schemeClr val="bg1">
                    <a:lumMod val="75000"/>
                  </a:schemeClr>
                </a:solidFill>
                <a:latin typeface="Century Gothic" panose="020B0502020202020204" pitchFamily="34" charset="0"/>
              </a:rPr>
              <a:t>Dermatol</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Ther</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Heidelb</a:t>
            </a:r>
            <a:r>
              <a:rPr lang="es-ES" sz="700" dirty="0">
                <a:solidFill>
                  <a:schemeClr val="bg1">
                    <a:lumMod val="75000"/>
                  </a:schemeClr>
                </a:solidFill>
                <a:latin typeface="Century Gothic" panose="020B0502020202020204" pitchFamily="34" charset="0"/>
              </a:rPr>
              <a:t>) [Internet]. 2021 Jun 1 [</a:t>
            </a:r>
            <a:r>
              <a:rPr lang="es-ES" sz="700" dirty="0" err="1">
                <a:solidFill>
                  <a:schemeClr val="bg1">
                    <a:lumMod val="75000"/>
                  </a:schemeClr>
                </a:solidFill>
                <a:latin typeface="Century Gothic" panose="020B0502020202020204" pitchFamily="34" charset="0"/>
              </a:rPr>
              <a:t>cited</a:t>
            </a:r>
            <a:r>
              <a:rPr lang="es-ES" sz="700" dirty="0">
                <a:solidFill>
                  <a:schemeClr val="bg1">
                    <a:lumMod val="75000"/>
                  </a:schemeClr>
                </a:solidFill>
                <a:latin typeface="Century Gothic" panose="020B0502020202020204" pitchFamily="34" charset="0"/>
              </a:rPr>
              <a:t> 2023 Jan 25];11(3):769–97. </a:t>
            </a:r>
            <a:r>
              <a:rPr lang="es-ES" sz="700" b="1" dirty="0">
                <a:solidFill>
                  <a:schemeClr val="bg1">
                    <a:lumMod val="75000"/>
                  </a:schemeClr>
                </a:solidFill>
                <a:latin typeface="Century Gothic" panose="020B0502020202020204" pitchFamily="34" charset="0"/>
              </a:rPr>
              <a:t>2. </a:t>
            </a:r>
            <a:r>
              <a:rPr lang="es-ES" sz="700" dirty="0" err="1">
                <a:solidFill>
                  <a:schemeClr val="bg1">
                    <a:lumMod val="75000"/>
                  </a:schemeClr>
                </a:solidFill>
                <a:latin typeface="Century Gothic" panose="020B0502020202020204" pitchFamily="34" charset="0"/>
              </a:rPr>
              <a:t>Schlager</a:t>
            </a:r>
            <a:r>
              <a:rPr lang="es-ES" sz="700" dirty="0">
                <a:solidFill>
                  <a:schemeClr val="bg1">
                    <a:lumMod val="75000"/>
                  </a:schemeClr>
                </a:solidFill>
                <a:latin typeface="Century Gothic" panose="020B0502020202020204" pitchFamily="34" charset="0"/>
              </a:rPr>
              <a:t> JG, </a:t>
            </a:r>
            <a:r>
              <a:rPr lang="es-ES" sz="700" dirty="0" err="1">
                <a:solidFill>
                  <a:schemeClr val="bg1">
                    <a:lumMod val="75000"/>
                  </a:schemeClr>
                </a:solidFill>
                <a:latin typeface="Century Gothic" panose="020B0502020202020204" pitchFamily="34" charset="0"/>
              </a:rPr>
              <a:t>Rosumeck</a:t>
            </a:r>
            <a:r>
              <a:rPr lang="es-ES" sz="700" dirty="0">
                <a:solidFill>
                  <a:schemeClr val="bg1">
                    <a:lumMod val="75000"/>
                  </a:schemeClr>
                </a:solidFill>
                <a:latin typeface="Century Gothic" panose="020B0502020202020204" pitchFamily="34" charset="0"/>
              </a:rPr>
              <a:t> S, Werner RN, Jacobs A, Schmitt J, </a:t>
            </a:r>
            <a:r>
              <a:rPr lang="es-ES" sz="700" dirty="0" err="1">
                <a:solidFill>
                  <a:schemeClr val="bg1">
                    <a:lumMod val="75000"/>
                  </a:schemeClr>
                </a:solidFill>
                <a:latin typeface="Century Gothic" panose="020B0502020202020204" pitchFamily="34" charset="0"/>
              </a:rPr>
              <a:t>Schlager</a:t>
            </a:r>
            <a:r>
              <a:rPr lang="es-ES" sz="700" dirty="0">
                <a:solidFill>
                  <a:schemeClr val="bg1">
                    <a:lumMod val="75000"/>
                  </a:schemeClr>
                </a:solidFill>
                <a:latin typeface="Century Gothic" panose="020B0502020202020204" pitchFamily="34" charset="0"/>
              </a:rPr>
              <a:t> C, et al. </a:t>
            </a:r>
            <a:r>
              <a:rPr lang="es-ES" sz="700" dirty="0" err="1">
                <a:solidFill>
                  <a:schemeClr val="bg1">
                    <a:lumMod val="75000"/>
                  </a:schemeClr>
                </a:solidFill>
                <a:latin typeface="Century Gothic" panose="020B0502020202020204" pitchFamily="34" charset="0"/>
              </a:rPr>
              <a:t>Topical</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treatments</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for</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scalp</a:t>
            </a:r>
            <a:r>
              <a:rPr lang="es-ES" sz="700" dirty="0">
                <a:solidFill>
                  <a:schemeClr val="bg1">
                    <a:lumMod val="75000"/>
                  </a:schemeClr>
                </a:solidFill>
                <a:latin typeface="Century Gothic" panose="020B0502020202020204" pitchFamily="34" charset="0"/>
              </a:rPr>
              <a:t> psoriasis. Cochrane </a:t>
            </a:r>
            <a:r>
              <a:rPr lang="es-ES" sz="700" dirty="0" err="1">
                <a:solidFill>
                  <a:schemeClr val="bg1">
                    <a:lumMod val="75000"/>
                  </a:schemeClr>
                </a:solidFill>
                <a:latin typeface="Century Gothic" panose="020B0502020202020204" pitchFamily="34" charset="0"/>
              </a:rPr>
              <a:t>Database</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Syst</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Rev</a:t>
            </a:r>
            <a:r>
              <a:rPr lang="es-ES" sz="700" dirty="0">
                <a:solidFill>
                  <a:schemeClr val="bg1">
                    <a:lumMod val="75000"/>
                  </a:schemeClr>
                </a:solidFill>
                <a:latin typeface="Century Gothic" panose="020B0502020202020204" pitchFamily="34" charset="0"/>
              </a:rPr>
              <a:t> [Internet]. 2016 Feb 26 [</a:t>
            </a:r>
            <a:r>
              <a:rPr lang="es-ES" sz="700" dirty="0" err="1">
                <a:solidFill>
                  <a:schemeClr val="bg1">
                    <a:lumMod val="75000"/>
                  </a:schemeClr>
                </a:solidFill>
                <a:latin typeface="Century Gothic" panose="020B0502020202020204" pitchFamily="34" charset="0"/>
              </a:rPr>
              <a:t>cited</a:t>
            </a:r>
            <a:r>
              <a:rPr lang="es-ES" sz="700" dirty="0">
                <a:solidFill>
                  <a:schemeClr val="bg1">
                    <a:lumMod val="75000"/>
                  </a:schemeClr>
                </a:solidFill>
                <a:latin typeface="Century Gothic" panose="020B0502020202020204" pitchFamily="34" charset="0"/>
              </a:rPr>
              <a:t> 2023 Jan 25];2016(2).  </a:t>
            </a:r>
            <a:r>
              <a:rPr lang="es-ES" sz="700" b="1" dirty="0">
                <a:solidFill>
                  <a:schemeClr val="bg1">
                    <a:lumMod val="75000"/>
                  </a:schemeClr>
                </a:solidFill>
                <a:latin typeface="Century Gothic" panose="020B0502020202020204" pitchFamily="34" charset="0"/>
              </a:rPr>
              <a:t>3. </a:t>
            </a:r>
            <a:r>
              <a:rPr lang="es-ES" sz="700" dirty="0">
                <a:solidFill>
                  <a:schemeClr val="bg1">
                    <a:lumMod val="75000"/>
                  </a:schemeClr>
                </a:solidFill>
                <a:latin typeface="Century Gothic" panose="020B0502020202020204" pitchFamily="34" charset="0"/>
              </a:rPr>
              <a:t>Puig L, Ribera M, Hernanz JM, Belinchón I, Santos-Juanes J, Linares M, et al. Tratamiento de la psoriasis del cuero cabelludo. Revisión de la evidencia y Consenso Delphi del Grupo de Psoriasis de la Academia Española de Dermatología y Venereología. Actas </a:t>
            </a:r>
            <a:r>
              <a:rPr lang="es-ES" sz="700" dirty="0" err="1">
                <a:solidFill>
                  <a:schemeClr val="bg1">
                    <a:lumMod val="75000"/>
                  </a:schemeClr>
                </a:solidFill>
                <a:latin typeface="Century Gothic" panose="020B0502020202020204" pitchFamily="34" charset="0"/>
              </a:rPr>
              <a:t>Dermosifiliogr</a:t>
            </a:r>
            <a:r>
              <a:rPr lang="es-ES" sz="700" dirty="0">
                <a:solidFill>
                  <a:schemeClr val="bg1">
                    <a:lumMod val="75000"/>
                  </a:schemeClr>
                </a:solidFill>
                <a:latin typeface="Century Gothic" panose="020B0502020202020204" pitchFamily="34" charset="0"/>
              </a:rPr>
              <a:t>. 2010 </a:t>
            </a:r>
            <a:r>
              <a:rPr lang="es-ES" sz="700" dirty="0" err="1">
                <a:solidFill>
                  <a:schemeClr val="bg1">
                    <a:lumMod val="75000"/>
                  </a:schemeClr>
                </a:solidFill>
                <a:latin typeface="Century Gothic" panose="020B0502020202020204" pitchFamily="34" charset="0"/>
              </a:rPr>
              <a:t>Dec</a:t>
            </a:r>
            <a:r>
              <a:rPr lang="es-ES" sz="700" dirty="0">
                <a:solidFill>
                  <a:schemeClr val="bg1">
                    <a:lumMod val="75000"/>
                  </a:schemeClr>
                </a:solidFill>
                <a:latin typeface="Century Gothic" panose="020B0502020202020204" pitchFamily="34" charset="0"/>
              </a:rPr>
              <a:t> 1;101(10):827–46. </a:t>
            </a:r>
            <a:r>
              <a:rPr lang="es-ES" sz="700" b="1" dirty="0">
                <a:solidFill>
                  <a:schemeClr val="bg1">
                    <a:lumMod val="75000"/>
                  </a:schemeClr>
                </a:solidFill>
                <a:latin typeface="Century Gothic" panose="020B0502020202020204" pitchFamily="34" charset="0"/>
              </a:rPr>
              <a:t>4. </a:t>
            </a:r>
            <a:r>
              <a:rPr lang="es-ES" sz="700" dirty="0">
                <a:solidFill>
                  <a:schemeClr val="bg1">
                    <a:lumMod val="75000"/>
                  </a:schemeClr>
                </a:solidFill>
                <a:latin typeface="Century Gothic" panose="020B0502020202020204" pitchFamily="34" charset="0"/>
              </a:rPr>
              <a:t>Stein Gold L, Green L, </a:t>
            </a:r>
            <a:r>
              <a:rPr lang="es-ES" sz="700" dirty="0" err="1">
                <a:solidFill>
                  <a:schemeClr val="bg1">
                    <a:lumMod val="75000"/>
                  </a:schemeClr>
                </a:solidFill>
                <a:latin typeface="Century Gothic" panose="020B0502020202020204" pitchFamily="34" charset="0"/>
              </a:rPr>
              <a:t>Dhawan</a:t>
            </a:r>
            <a:r>
              <a:rPr lang="es-ES" sz="700" dirty="0">
                <a:solidFill>
                  <a:schemeClr val="bg1">
                    <a:lumMod val="75000"/>
                  </a:schemeClr>
                </a:solidFill>
                <a:latin typeface="Century Gothic" panose="020B0502020202020204" pitchFamily="34" charset="0"/>
              </a:rPr>
              <a:t> S, </a:t>
            </a:r>
            <a:r>
              <a:rPr lang="es-ES" sz="700" dirty="0" err="1">
                <a:solidFill>
                  <a:schemeClr val="bg1">
                    <a:lumMod val="75000"/>
                  </a:schemeClr>
                </a:solidFill>
                <a:latin typeface="Century Gothic" panose="020B0502020202020204" pitchFamily="34" charset="0"/>
              </a:rPr>
              <a:t>Vestbjerg</a:t>
            </a:r>
            <a:r>
              <a:rPr lang="es-ES" sz="700" dirty="0">
                <a:solidFill>
                  <a:schemeClr val="bg1">
                    <a:lumMod val="75000"/>
                  </a:schemeClr>
                </a:solidFill>
                <a:latin typeface="Century Gothic" panose="020B0502020202020204" pitchFamily="34" charset="0"/>
              </a:rPr>
              <a:t> B, </a:t>
            </a:r>
            <a:r>
              <a:rPr lang="es-ES" sz="700" dirty="0" err="1">
                <a:solidFill>
                  <a:schemeClr val="bg1">
                    <a:lumMod val="75000"/>
                  </a:schemeClr>
                </a:solidFill>
                <a:latin typeface="Century Gothic" panose="020B0502020202020204" pitchFamily="34" charset="0"/>
              </a:rPr>
              <a:t>Praestegaard</a:t>
            </a:r>
            <a:r>
              <a:rPr lang="es-ES" sz="700" dirty="0">
                <a:solidFill>
                  <a:schemeClr val="bg1">
                    <a:lumMod val="75000"/>
                  </a:schemeClr>
                </a:solidFill>
                <a:latin typeface="Century Gothic" panose="020B0502020202020204" pitchFamily="34" charset="0"/>
              </a:rPr>
              <a:t> M, </a:t>
            </a:r>
            <a:r>
              <a:rPr lang="es-ES" sz="700" dirty="0" err="1">
                <a:solidFill>
                  <a:schemeClr val="bg1">
                    <a:lumMod val="75000"/>
                  </a:schemeClr>
                </a:solidFill>
                <a:latin typeface="Century Gothic" panose="020B0502020202020204" pitchFamily="34" charset="0"/>
              </a:rPr>
              <a:t>Selmer</a:t>
            </a:r>
            <a:r>
              <a:rPr lang="es-ES" sz="700" dirty="0">
                <a:solidFill>
                  <a:schemeClr val="bg1">
                    <a:lumMod val="75000"/>
                  </a:schemeClr>
                </a:solidFill>
                <a:latin typeface="Century Gothic" panose="020B0502020202020204" pitchFamily="34" charset="0"/>
              </a:rPr>
              <a:t> J. A </a:t>
            </a:r>
            <a:r>
              <a:rPr lang="es-ES" sz="700" dirty="0" err="1">
                <a:solidFill>
                  <a:schemeClr val="bg1">
                    <a:lumMod val="75000"/>
                  </a:schemeClr>
                </a:solidFill>
                <a:latin typeface="Century Gothic" panose="020B0502020202020204" pitchFamily="34" charset="0"/>
              </a:rPr>
              <a:t>Phase</a:t>
            </a:r>
            <a:r>
              <a:rPr lang="es-ES" sz="700" dirty="0">
                <a:solidFill>
                  <a:schemeClr val="bg1">
                    <a:lumMod val="75000"/>
                  </a:schemeClr>
                </a:solidFill>
                <a:latin typeface="Century Gothic" panose="020B0502020202020204" pitchFamily="34" charset="0"/>
              </a:rPr>
              <a:t> 3, </a:t>
            </a:r>
            <a:r>
              <a:rPr lang="es-ES" sz="700" dirty="0" err="1">
                <a:solidFill>
                  <a:schemeClr val="bg1">
                    <a:lumMod val="75000"/>
                  </a:schemeClr>
                </a:solidFill>
                <a:latin typeface="Century Gothic" panose="020B0502020202020204" pitchFamily="34" charset="0"/>
              </a:rPr>
              <a:t>Randomized</a:t>
            </a:r>
            <a:r>
              <a:rPr lang="es-ES" sz="700" dirty="0">
                <a:solidFill>
                  <a:schemeClr val="bg1">
                    <a:lumMod val="75000"/>
                  </a:schemeClr>
                </a:solidFill>
                <a:latin typeface="Century Gothic" panose="020B0502020202020204" pitchFamily="34" charset="0"/>
              </a:rPr>
              <a:t> Trial </a:t>
            </a:r>
            <a:r>
              <a:rPr lang="es-ES" sz="700" dirty="0" err="1">
                <a:solidFill>
                  <a:schemeClr val="bg1">
                    <a:lumMod val="75000"/>
                  </a:schemeClr>
                </a:solidFill>
                <a:latin typeface="Century Gothic" panose="020B0502020202020204" pitchFamily="34" charset="0"/>
              </a:rPr>
              <a:t>Demonstrating</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the</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Improved</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Efficacy</a:t>
            </a:r>
            <a:r>
              <a:rPr lang="es-ES" sz="700" dirty="0">
                <a:solidFill>
                  <a:schemeClr val="bg1">
                    <a:lumMod val="75000"/>
                  </a:schemeClr>
                </a:solidFill>
                <a:latin typeface="Century Gothic" panose="020B0502020202020204" pitchFamily="34" charset="0"/>
              </a:rPr>
              <a:t> and </a:t>
            </a:r>
            <a:r>
              <a:rPr lang="es-ES" sz="700" dirty="0" err="1">
                <a:solidFill>
                  <a:schemeClr val="bg1">
                    <a:lumMod val="75000"/>
                  </a:schemeClr>
                </a:solidFill>
                <a:latin typeface="Century Gothic" panose="020B0502020202020204" pitchFamily="34" charset="0"/>
              </a:rPr>
              <a:t>Patient</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Acceptability</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of</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Fixed</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Dose</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Calcipotriene</a:t>
            </a:r>
            <a:r>
              <a:rPr lang="es-ES" sz="700" dirty="0">
                <a:solidFill>
                  <a:schemeClr val="bg1">
                    <a:lumMod val="75000"/>
                  </a:schemeClr>
                </a:solidFill>
                <a:latin typeface="Century Gothic" panose="020B0502020202020204" pitchFamily="34" charset="0"/>
              </a:rPr>
              <a:t> and </a:t>
            </a:r>
            <a:r>
              <a:rPr lang="es-ES" sz="700" dirty="0" err="1">
                <a:solidFill>
                  <a:schemeClr val="bg1">
                    <a:lumMod val="75000"/>
                  </a:schemeClr>
                </a:solidFill>
                <a:latin typeface="Century Gothic" panose="020B0502020202020204" pitchFamily="34" charset="0"/>
              </a:rPr>
              <a:t>Betamethasone</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Dipropionate</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Cream</a:t>
            </a:r>
            <a:r>
              <a:rPr lang="es-ES" sz="700" dirty="0">
                <a:solidFill>
                  <a:schemeClr val="bg1">
                    <a:lumMod val="75000"/>
                  </a:schemeClr>
                </a:solidFill>
                <a:latin typeface="Century Gothic" panose="020B0502020202020204" pitchFamily="34" charset="0"/>
              </a:rPr>
              <a:t>. J </a:t>
            </a:r>
            <a:r>
              <a:rPr lang="es-ES" sz="700" dirty="0" err="1">
                <a:solidFill>
                  <a:schemeClr val="bg1">
                    <a:lumMod val="75000"/>
                  </a:schemeClr>
                </a:solidFill>
                <a:latin typeface="Century Gothic" panose="020B0502020202020204" pitchFamily="34" charset="0"/>
              </a:rPr>
              <a:t>Drugs</a:t>
            </a:r>
            <a:r>
              <a:rPr lang="es-ES" sz="700" dirty="0">
                <a:solidFill>
                  <a:schemeClr val="bg1">
                    <a:lumMod val="75000"/>
                  </a:schemeClr>
                </a:solidFill>
                <a:latin typeface="Century Gothic" panose="020B0502020202020204" pitchFamily="34" charset="0"/>
              </a:rPr>
              <a:t> </a:t>
            </a:r>
            <a:r>
              <a:rPr lang="es-ES" sz="700" dirty="0" err="1">
                <a:solidFill>
                  <a:schemeClr val="bg1">
                    <a:lumMod val="75000"/>
                  </a:schemeClr>
                </a:solidFill>
                <a:latin typeface="Century Gothic" panose="020B0502020202020204" pitchFamily="34" charset="0"/>
              </a:rPr>
              <a:t>Dermatology</a:t>
            </a:r>
            <a:r>
              <a:rPr lang="es-ES" sz="700" dirty="0">
                <a:solidFill>
                  <a:schemeClr val="bg1">
                    <a:lumMod val="75000"/>
                  </a:schemeClr>
                </a:solidFill>
                <a:latin typeface="Century Gothic" panose="020B0502020202020204" pitchFamily="34" charset="0"/>
              </a:rPr>
              <a:t>. 2021 </a:t>
            </a:r>
            <a:r>
              <a:rPr lang="es-ES" sz="700" dirty="0" err="1">
                <a:solidFill>
                  <a:schemeClr val="bg1">
                    <a:lumMod val="75000"/>
                  </a:schemeClr>
                </a:solidFill>
                <a:latin typeface="Century Gothic" panose="020B0502020202020204" pitchFamily="34" charset="0"/>
              </a:rPr>
              <a:t>Apr</a:t>
            </a:r>
            <a:r>
              <a:rPr lang="es-ES" sz="700" dirty="0">
                <a:solidFill>
                  <a:schemeClr val="bg1">
                    <a:lumMod val="75000"/>
                  </a:schemeClr>
                </a:solidFill>
                <a:latin typeface="Century Gothic" panose="020B0502020202020204" pitchFamily="34" charset="0"/>
              </a:rPr>
              <a:t> 1;20(4):420–5. </a:t>
            </a:r>
          </a:p>
        </p:txBody>
      </p:sp>
      <p:sp>
        <p:nvSpPr>
          <p:cNvPr id="14" name="Marcador de contenido 9">
            <a:extLst>
              <a:ext uri="{FF2B5EF4-FFF2-40B4-BE49-F238E27FC236}">
                <a16:creationId xmlns:a16="http://schemas.microsoft.com/office/drawing/2014/main" id="{59C7E9D2-A4A6-C584-6A2E-481CA3FC9477}"/>
              </a:ext>
            </a:extLst>
          </p:cNvPr>
          <p:cNvSpPr>
            <a:spLocks noGrp="1"/>
          </p:cNvSpPr>
          <p:nvPr>
            <p:ph sz="quarter" idx="18"/>
          </p:nvPr>
        </p:nvSpPr>
        <p:spPr>
          <a:xfrm>
            <a:off x="2882604" y="85728"/>
            <a:ext cx="6502400" cy="958710"/>
          </a:xfrm>
        </p:spPr>
        <p:txBody>
          <a:bodyPr>
            <a:normAutofit fontScale="92500" lnSpcReduction="10000"/>
          </a:bodyPr>
          <a:lstStyle/>
          <a:p>
            <a:pPr defTabSz="609585">
              <a:lnSpc>
                <a:spcPct val="130000"/>
              </a:lnSpc>
              <a:spcBef>
                <a:spcPct val="20000"/>
              </a:spcBef>
            </a:pPr>
            <a:r>
              <a:rPr lang="es-ES" sz="2400" dirty="0">
                <a:solidFill>
                  <a:srgbClr val="398C94"/>
                </a:solidFill>
                <a:latin typeface="Century Gothic" panose="020B0502020202020204" pitchFamily="34" charset="0"/>
              </a:rPr>
              <a:t>CASO CLÍNICO 4:</a:t>
            </a:r>
          </a:p>
          <a:p>
            <a:pPr defTabSz="609585">
              <a:lnSpc>
                <a:spcPct val="130000"/>
              </a:lnSpc>
              <a:spcBef>
                <a:spcPct val="20000"/>
              </a:spcBef>
            </a:pPr>
            <a:r>
              <a:rPr lang="es-ES" sz="2400" dirty="0">
                <a:solidFill>
                  <a:srgbClr val="398C94"/>
                </a:solidFill>
                <a:latin typeface="Century Gothic" panose="020B0502020202020204" pitchFamily="34" charset="0"/>
              </a:rPr>
              <a:t>CUERO CABELLUDO </a:t>
            </a:r>
          </a:p>
        </p:txBody>
      </p:sp>
    </p:spTree>
    <p:extLst>
      <p:ext uri="{BB962C8B-B14F-4D97-AF65-F5344CB8AC3E}">
        <p14:creationId xmlns:p14="http://schemas.microsoft.com/office/powerpoint/2010/main" val="1588300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AAE8CDFA-A77D-4B40-1D0A-5E4A64A9A354}"/>
              </a:ext>
            </a:extLst>
          </p:cNvPr>
          <p:cNvSpPr txBox="1"/>
          <p:nvPr/>
        </p:nvSpPr>
        <p:spPr>
          <a:xfrm>
            <a:off x="402855" y="6050870"/>
            <a:ext cx="11714300" cy="415498"/>
          </a:xfrm>
          <a:prstGeom prst="rect">
            <a:avLst/>
          </a:prstGeom>
          <a:noFill/>
        </p:spPr>
        <p:txBody>
          <a:bodyPr wrap="square" rtlCol="0">
            <a:spAutoFit/>
          </a:bodyPr>
          <a:lstStyle/>
          <a:p>
            <a:r>
              <a:rPr lang="es-ES" sz="700" b="1" dirty="0">
                <a:solidFill>
                  <a:srgbClr val="BFBFBF"/>
                </a:solidFill>
                <a:effectLst/>
                <a:latin typeface="Century Gothic" panose="020B0502020202020204" pitchFamily="34" charset="0"/>
              </a:rPr>
              <a:t>BDP: </a:t>
            </a:r>
            <a:r>
              <a:rPr lang="es-ES" sz="700" dirty="0">
                <a:solidFill>
                  <a:srgbClr val="BFBFBF"/>
                </a:solidFill>
                <a:effectLst/>
                <a:latin typeface="Century Gothic" panose="020B0502020202020204" pitchFamily="34" charset="0"/>
              </a:rPr>
              <a:t>betametasona dipropionato, </a:t>
            </a:r>
            <a:r>
              <a:rPr lang="es-ES" sz="700" b="1" dirty="0">
                <a:solidFill>
                  <a:srgbClr val="BFBFBF"/>
                </a:solidFill>
                <a:effectLst/>
                <a:latin typeface="Century Gothic" panose="020B0502020202020204" pitchFamily="34" charset="0"/>
              </a:rPr>
              <a:t>CAL: </a:t>
            </a:r>
            <a:r>
              <a:rPr lang="es-ES" sz="700" dirty="0" err="1">
                <a:solidFill>
                  <a:srgbClr val="BFBFBF"/>
                </a:solidFill>
                <a:effectLst/>
                <a:latin typeface="Century Gothic" panose="020B0502020202020204" pitchFamily="34" charset="0"/>
              </a:rPr>
              <a:t>calcipotriol</a:t>
            </a:r>
            <a:r>
              <a:rPr lang="es-ES" sz="700" dirty="0">
                <a:solidFill>
                  <a:srgbClr val="BFBFBF"/>
                </a:solidFill>
                <a:latin typeface="Century Gothic" panose="020B0502020202020204" pitchFamily="34" charset="0"/>
              </a:rPr>
              <a:t>,</a:t>
            </a:r>
            <a:r>
              <a:rPr lang="es-ES" sz="700" dirty="0">
                <a:solidFill>
                  <a:srgbClr val="BFBFBF"/>
                </a:solidFill>
                <a:effectLst/>
                <a:latin typeface="Century Gothic" panose="020B0502020202020204" pitchFamily="34" charset="0"/>
              </a:rPr>
              <a:t> </a:t>
            </a:r>
            <a:r>
              <a:rPr lang="es-ES" sz="700" b="1" dirty="0">
                <a:solidFill>
                  <a:srgbClr val="BFBFBF"/>
                </a:solidFill>
                <a:effectLst/>
                <a:latin typeface="Century Gothic" panose="020B0502020202020204" pitchFamily="34" charset="0"/>
              </a:rPr>
              <a:t>PAD: </a:t>
            </a:r>
            <a:r>
              <a:rPr lang="es-ES" sz="700" i="1" dirty="0" err="1">
                <a:solidFill>
                  <a:srgbClr val="BFBFBF"/>
                </a:solidFill>
                <a:effectLst/>
                <a:latin typeface="Century Gothic" panose="020B0502020202020204" pitchFamily="34" charset="0"/>
              </a:rPr>
              <a:t>poly-aphron</a:t>
            </a:r>
            <a:r>
              <a:rPr lang="es-ES" sz="700" i="1" dirty="0">
                <a:solidFill>
                  <a:srgbClr val="BFBFBF"/>
                </a:solidFill>
                <a:effectLst/>
                <a:latin typeface="Century Gothic" panose="020B0502020202020204" pitchFamily="34" charset="0"/>
              </a:rPr>
              <a:t> dispersión.</a:t>
            </a:r>
          </a:p>
          <a:p>
            <a:r>
              <a:rPr lang="es-ES" sz="700" b="1" dirty="0">
                <a:solidFill>
                  <a:srgbClr val="BFBFBF"/>
                </a:solidFill>
                <a:latin typeface="Century Gothic" panose="020B0502020202020204" pitchFamily="34" charset="0"/>
              </a:rPr>
              <a:t>1.</a:t>
            </a:r>
            <a:r>
              <a:rPr lang="pt-BR" sz="700" b="1" dirty="0">
                <a:solidFill>
                  <a:srgbClr val="BFBFBF"/>
                </a:solidFill>
                <a:latin typeface="Century Gothic" panose="020B0502020202020204" pitchFamily="34" charset="0"/>
              </a:rPr>
              <a:t> </a:t>
            </a:r>
            <a:r>
              <a:rPr lang="pt-BR" sz="700" dirty="0" err="1">
                <a:solidFill>
                  <a:srgbClr val="BFBFBF"/>
                </a:solidFill>
                <a:latin typeface="Century Gothic" panose="020B0502020202020204" pitchFamily="34" charset="0"/>
              </a:rPr>
              <a:t>Carlsen</a:t>
            </a:r>
            <a:r>
              <a:rPr lang="pt-BR" sz="700" dirty="0">
                <a:solidFill>
                  <a:srgbClr val="BFBFBF"/>
                </a:solidFill>
                <a:latin typeface="Century Gothic" panose="020B0502020202020204" pitchFamily="34" charset="0"/>
              </a:rPr>
              <a:t> KH, </a:t>
            </a:r>
            <a:r>
              <a:rPr lang="pt-BR" sz="700" dirty="0" err="1">
                <a:solidFill>
                  <a:srgbClr val="BFBFBF"/>
                </a:solidFill>
                <a:latin typeface="Century Gothic" panose="020B0502020202020204" pitchFamily="34" charset="0"/>
              </a:rPr>
              <a:t>Olasz</a:t>
            </a:r>
            <a:r>
              <a:rPr lang="pt-BR" sz="700" dirty="0">
                <a:solidFill>
                  <a:srgbClr val="BFBFBF"/>
                </a:solidFill>
                <a:latin typeface="Century Gothic" panose="020B0502020202020204" pitchFamily="34" charset="0"/>
              </a:rPr>
              <a:t> A, </a:t>
            </a:r>
            <a:r>
              <a:rPr lang="pt-BR" sz="700" dirty="0" err="1">
                <a:solidFill>
                  <a:srgbClr val="BFBFBF"/>
                </a:solidFill>
                <a:latin typeface="Century Gothic" panose="020B0502020202020204" pitchFamily="34" charset="0"/>
              </a:rPr>
              <a:t>Carlsen</a:t>
            </a:r>
            <a:r>
              <a:rPr lang="pt-BR" sz="700" dirty="0">
                <a:solidFill>
                  <a:srgbClr val="BFBFBF"/>
                </a:solidFill>
                <a:latin typeface="Century Gothic" panose="020B0502020202020204" pitchFamily="34" charset="0"/>
              </a:rPr>
              <a:t> KM, </a:t>
            </a:r>
            <a:r>
              <a:rPr lang="pt-BR" sz="700" dirty="0" err="1">
                <a:solidFill>
                  <a:srgbClr val="BFBFBF"/>
                </a:solidFill>
                <a:latin typeface="Century Gothic" panose="020B0502020202020204" pitchFamily="34" charset="0"/>
              </a:rPr>
              <a:t>Serup</a:t>
            </a:r>
            <a:r>
              <a:rPr lang="pt-BR" sz="700" dirty="0">
                <a:solidFill>
                  <a:srgbClr val="BFBFBF"/>
                </a:solidFill>
                <a:latin typeface="Century Gothic" panose="020B0502020202020204" pitchFamily="34" charset="0"/>
              </a:rPr>
              <a:t> J. </a:t>
            </a:r>
            <a:r>
              <a:rPr lang="pt-BR" sz="700" dirty="0" err="1">
                <a:solidFill>
                  <a:srgbClr val="BFBFBF"/>
                </a:solidFill>
                <a:latin typeface="Century Gothic" panose="020B0502020202020204" pitchFamily="34" charset="0"/>
              </a:rPr>
              <a:t>Psoriasis</a:t>
            </a:r>
            <a:r>
              <a:rPr lang="pt-BR" sz="700" dirty="0">
                <a:solidFill>
                  <a:srgbClr val="BFBFBF"/>
                </a:solidFill>
                <a:latin typeface="Century Gothic" panose="020B0502020202020204" pitchFamily="34" charset="0"/>
              </a:rPr>
              <a:t> </a:t>
            </a:r>
            <a:r>
              <a:rPr lang="pt-BR" sz="700" dirty="0" err="1">
                <a:solidFill>
                  <a:srgbClr val="BFBFBF"/>
                </a:solidFill>
                <a:latin typeface="Century Gothic" panose="020B0502020202020204" pitchFamily="34" charset="0"/>
              </a:rPr>
              <a:t>and</a:t>
            </a:r>
            <a:r>
              <a:rPr lang="pt-BR" sz="700" dirty="0">
                <a:solidFill>
                  <a:srgbClr val="BFBFBF"/>
                </a:solidFill>
                <a:latin typeface="Century Gothic" panose="020B0502020202020204" pitchFamily="34" charset="0"/>
              </a:rPr>
              <a:t> </a:t>
            </a:r>
            <a:r>
              <a:rPr lang="pt-BR" sz="700" dirty="0" err="1">
                <a:solidFill>
                  <a:srgbClr val="BFBFBF"/>
                </a:solidFill>
                <a:latin typeface="Century Gothic" panose="020B0502020202020204" pitchFamily="34" charset="0"/>
              </a:rPr>
              <a:t>Adherence</a:t>
            </a:r>
            <a:r>
              <a:rPr lang="pt-BR" sz="700" dirty="0">
                <a:solidFill>
                  <a:srgbClr val="BFBFBF"/>
                </a:solidFill>
                <a:latin typeface="Century Gothic" panose="020B0502020202020204" pitchFamily="34" charset="0"/>
              </a:rPr>
              <a:t> </a:t>
            </a:r>
            <a:r>
              <a:rPr lang="pt-BR" sz="700" dirty="0" err="1">
                <a:solidFill>
                  <a:srgbClr val="BFBFBF"/>
                </a:solidFill>
                <a:latin typeface="Century Gothic" panose="020B0502020202020204" pitchFamily="34" charset="0"/>
              </a:rPr>
              <a:t>to</a:t>
            </a:r>
            <a:r>
              <a:rPr lang="pt-BR" sz="700" dirty="0">
                <a:solidFill>
                  <a:srgbClr val="BFBFBF"/>
                </a:solidFill>
                <a:latin typeface="Century Gothic" panose="020B0502020202020204" pitchFamily="34" charset="0"/>
              </a:rPr>
              <a:t> </a:t>
            </a:r>
            <a:r>
              <a:rPr lang="pt-BR" sz="700" dirty="0" err="1">
                <a:solidFill>
                  <a:srgbClr val="BFBFBF"/>
                </a:solidFill>
                <a:latin typeface="Century Gothic" panose="020B0502020202020204" pitchFamily="34" charset="0"/>
              </a:rPr>
              <a:t>Therapy</a:t>
            </a:r>
            <a:r>
              <a:rPr lang="pt-BR" sz="700" dirty="0">
                <a:solidFill>
                  <a:srgbClr val="BFBFBF"/>
                </a:solidFill>
                <a:latin typeface="Century Gothic" panose="020B0502020202020204" pitchFamily="34" charset="0"/>
              </a:rPr>
              <a:t>: Individual, </a:t>
            </a:r>
            <a:r>
              <a:rPr lang="pt-BR" sz="700" dirty="0" err="1">
                <a:solidFill>
                  <a:srgbClr val="BFBFBF"/>
                </a:solidFill>
                <a:latin typeface="Century Gothic" panose="020B0502020202020204" pitchFamily="34" charset="0"/>
              </a:rPr>
              <a:t>Treatment-Related</a:t>
            </a:r>
            <a:r>
              <a:rPr lang="pt-BR" sz="700" dirty="0">
                <a:solidFill>
                  <a:srgbClr val="BFBFBF"/>
                </a:solidFill>
                <a:latin typeface="Century Gothic" panose="020B0502020202020204" pitchFamily="34" charset="0"/>
              </a:rPr>
              <a:t> </a:t>
            </a:r>
            <a:r>
              <a:rPr lang="pt-BR" sz="700" dirty="0" err="1">
                <a:solidFill>
                  <a:srgbClr val="BFBFBF"/>
                </a:solidFill>
                <a:latin typeface="Century Gothic" panose="020B0502020202020204" pitchFamily="34" charset="0"/>
              </a:rPr>
              <a:t>and</a:t>
            </a:r>
            <a:r>
              <a:rPr lang="pt-BR" sz="700" dirty="0">
                <a:solidFill>
                  <a:srgbClr val="BFBFBF"/>
                </a:solidFill>
                <a:latin typeface="Century Gothic" panose="020B0502020202020204" pitchFamily="34" charset="0"/>
              </a:rPr>
              <a:t> General </a:t>
            </a:r>
            <a:r>
              <a:rPr lang="pt-BR" sz="700" dirty="0" err="1">
                <a:solidFill>
                  <a:srgbClr val="BFBFBF"/>
                </a:solidFill>
                <a:latin typeface="Century Gothic" panose="020B0502020202020204" pitchFamily="34" charset="0"/>
              </a:rPr>
              <a:t>Factors</a:t>
            </a:r>
            <a:r>
              <a:rPr lang="pt-BR" sz="700" dirty="0">
                <a:solidFill>
                  <a:srgbClr val="BFBFBF"/>
                </a:solidFill>
                <a:latin typeface="Century Gothic" panose="020B0502020202020204" pitchFamily="34" charset="0"/>
              </a:rPr>
              <a:t>. In 2016. p. 101–19. </a:t>
            </a:r>
            <a:r>
              <a:rPr lang="es-ES" sz="700" b="1" dirty="0">
                <a:solidFill>
                  <a:srgbClr val="BFBFBF"/>
                </a:solidFill>
                <a:latin typeface="Century Gothic" panose="020B0502020202020204" pitchFamily="34" charset="0"/>
              </a:rPr>
              <a:t>2. </a:t>
            </a:r>
            <a:r>
              <a:rPr lang="es-ES" sz="700" dirty="0">
                <a:solidFill>
                  <a:srgbClr val="BFBFBF"/>
                </a:solidFill>
                <a:latin typeface="Century Gothic" panose="020B0502020202020204" pitchFamily="34" charset="0"/>
              </a:rPr>
              <a:t>Palacios D, Cortés X, González G; en nombre del Grupo Dermatología SEMERGEN - Jornada </a:t>
            </a:r>
            <a:r>
              <a:rPr lang="es-ES" sz="700" dirty="0" err="1">
                <a:solidFill>
                  <a:srgbClr val="BFBFBF"/>
                </a:solidFill>
                <a:latin typeface="Century Gothic" panose="020B0502020202020204" pitchFamily="34" charset="0"/>
              </a:rPr>
              <a:t>Worktmats</a:t>
            </a:r>
            <a:r>
              <a:rPr lang="es-ES" sz="700" dirty="0">
                <a:solidFill>
                  <a:srgbClr val="BFBFBF"/>
                </a:solidFill>
                <a:latin typeface="Century Gothic" panose="020B0502020202020204" pitchFamily="34" charset="0"/>
              </a:rPr>
              <a:t>®. Percepción del médico de atención primaria sobre la gestión del paciente con psoriasis leve o moderada [</a:t>
            </a:r>
            <a:r>
              <a:rPr lang="es-ES" sz="700" dirty="0" err="1">
                <a:solidFill>
                  <a:srgbClr val="BFBFBF"/>
                </a:solidFill>
                <a:latin typeface="Century Gothic" panose="020B0502020202020204" pitchFamily="34" charset="0"/>
              </a:rPr>
              <a:t>Primary</a:t>
            </a:r>
            <a:r>
              <a:rPr lang="es-ES" sz="700" dirty="0">
                <a:solidFill>
                  <a:srgbClr val="BFBFBF"/>
                </a:solidFill>
                <a:latin typeface="Century Gothic" panose="020B0502020202020204" pitchFamily="34" charset="0"/>
              </a:rPr>
              <a:t> care </a:t>
            </a:r>
            <a:r>
              <a:rPr lang="es-ES" sz="700" dirty="0" err="1">
                <a:solidFill>
                  <a:srgbClr val="BFBFBF"/>
                </a:solidFill>
                <a:latin typeface="Century Gothic" panose="020B0502020202020204" pitchFamily="34" charset="0"/>
              </a:rPr>
              <a:t>physician's</a:t>
            </a:r>
            <a:r>
              <a:rPr lang="es-ES" sz="700" dirty="0">
                <a:solidFill>
                  <a:srgbClr val="BFBFBF"/>
                </a:solidFill>
                <a:latin typeface="Century Gothic" panose="020B0502020202020204" pitchFamily="34" charset="0"/>
              </a:rPr>
              <a:t> </a:t>
            </a:r>
            <a:r>
              <a:rPr lang="es-ES" sz="700" dirty="0" err="1">
                <a:solidFill>
                  <a:srgbClr val="BFBFBF"/>
                </a:solidFill>
                <a:latin typeface="Century Gothic" panose="020B0502020202020204" pitchFamily="34" charset="0"/>
              </a:rPr>
              <a:t>perception</a:t>
            </a:r>
            <a:r>
              <a:rPr lang="es-ES" sz="700" dirty="0">
                <a:solidFill>
                  <a:srgbClr val="BFBFBF"/>
                </a:solidFill>
                <a:latin typeface="Century Gothic" panose="020B0502020202020204" pitchFamily="34" charset="0"/>
              </a:rPr>
              <a:t> </a:t>
            </a:r>
            <a:r>
              <a:rPr lang="es-ES" sz="700" dirty="0" err="1">
                <a:solidFill>
                  <a:srgbClr val="BFBFBF"/>
                </a:solidFill>
                <a:latin typeface="Century Gothic" panose="020B0502020202020204" pitchFamily="34" charset="0"/>
              </a:rPr>
              <a:t>on</a:t>
            </a:r>
            <a:r>
              <a:rPr lang="es-ES" sz="700" dirty="0">
                <a:solidFill>
                  <a:srgbClr val="BFBFBF"/>
                </a:solidFill>
                <a:latin typeface="Century Gothic" panose="020B0502020202020204" pitchFamily="34" charset="0"/>
              </a:rPr>
              <a:t> </a:t>
            </a:r>
            <a:r>
              <a:rPr lang="es-ES" sz="700" dirty="0" err="1">
                <a:solidFill>
                  <a:srgbClr val="BFBFBF"/>
                </a:solidFill>
                <a:latin typeface="Century Gothic" panose="020B0502020202020204" pitchFamily="34" charset="0"/>
              </a:rPr>
              <a:t>the</a:t>
            </a:r>
            <a:r>
              <a:rPr lang="es-ES" sz="700" dirty="0">
                <a:solidFill>
                  <a:srgbClr val="BFBFBF"/>
                </a:solidFill>
                <a:latin typeface="Century Gothic" panose="020B0502020202020204" pitchFamily="34" charset="0"/>
              </a:rPr>
              <a:t> </a:t>
            </a:r>
            <a:r>
              <a:rPr lang="es-ES" sz="700" dirty="0" err="1">
                <a:solidFill>
                  <a:srgbClr val="BFBFBF"/>
                </a:solidFill>
                <a:latin typeface="Century Gothic" panose="020B0502020202020204" pitchFamily="34" charset="0"/>
              </a:rPr>
              <a:t>management</a:t>
            </a:r>
            <a:r>
              <a:rPr lang="es-ES" sz="700" dirty="0">
                <a:solidFill>
                  <a:srgbClr val="BFBFBF"/>
                </a:solidFill>
                <a:latin typeface="Century Gothic" panose="020B0502020202020204" pitchFamily="34" charset="0"/>
              </a:rPr>
              <a:t> </a:t>
            </a:r>
            <a:r>
              <a:rPr lang="es-ES" sz="700" dirty="0" err="1">
                <a:solidFill>
                  <a:srgbClr val="BFBFBF"/>
                </a:solidFill>
                <a:latin typeface="Century Gothic" panose="020B0502020202020204" pitchFamily="34" charset="0"/>
              </a:rPr>
              <a:t>of</a:t>
            </a:r>
            <a:r>
              <a:rPr lang="es-ES" sz="700" dirty="0">
                <a:solidFill>
                  <a:srgbClr val="BFBFBF"/>
                </a:solidFill>
                <a:latin typeface="Century Gothic" panose="020B0502020202020204" pitchFamily="34" charset="0"/>
              </a:rPr>
              <a:t> </a:t>
            </a:r>
            <a:r>
              <a:rPr lang="es-ES" sz="700" dirty="0" err="1">
                <a:solidFill>
                  <a:srgbClr val="BFBFBF"/>
                </a:solidFill>
                <a:latin typeface="Century Gothic" panose="020B0502020202020204" pitchFamily="34" charset="0"/>
              </a:rPr>
              <a:t>patients</a:t>
            </a:r>
            <a:r>
              <a:rPr lang="es-ES" sz="700" dirty="0">
                <a:solidFill>
                  <a:srgbClr val="BFBFBF"/>
                </a:solidFill>
                <a:latin typeface="Century Gothic" panose="020B0502020202020204" pitchFamily="34" charset="0"/>
              </a:rPr>
              <a:t> </a:t>
            </a:r>
            <a:r>
              <a:rPr lang="es-ES" sz="700" dirty="0" err="1">
                <a:solidFill>
                  <a:srgbClr val="BFBFBF"/>
                </a:solidFill>
                <a:latin typeface="Century Gothic" panose="020B0502020202020204" pitchFamily="34" charset="0"/>
              </a:rPr>
              <a:t>with</a:t>
            </a:r>
            <a:r>
              <a:rPr lang="es-ES" sz="700" dirty="0">
                <a:solidFill>
                  <a:srgbClr val="BFBFBF"/>
                </a:solidFill>
                <a:latin typeface="Century Gothic" panose="020B0502020202020204" pitchFamily="34" charset="0"/>
              </a:rPr>
              <a:t> </a:t>
            </a:r>
            <a:r>
              <a:rPr lang="es-ES" sz="700" dirty="0" err="1">
                <a:solidFill>
                  <a:srgbClr val="BFBFBF"/>
                </a:solidFill>
                <a:latin typeface="Century Gothic" panose="020B0502020202020204" pitchFamily="34" charset="0"/>
              </a:rPr>
              <a:t>mild-to-moderate</a:t>
            </a:r>
            <a:r>
              <a:rPr lang="es-ES" sz="700" dirty="0">
                <a:solidFill>
                  <a:srgbClr val="BFBFBF"/>
                </a:solidFill>
                <a:latin typeface="Century Gothic" panose="020B0502020202020204" pitchFamily="34" charset="0"/>
              </a:rPr>
              <a:t> psoriasis]. </a:t>
            </a:r>
            <a:r>
              <a:rPr lang="es-ES" sz="700" dirty="0" err="1">
                <a:solidFill>
                  <a:srgbClr val="BFBFBF"/>
                </a:solidFill>
                <a:latin typeface="Century Gothic" panose="020B0502020202020204" pitchFamily="34" charset="0"/>
              </a:rPr>
              <a:t>Semergen</a:t>
            </a:r>
            <a:r>
              <a:rPr lang="es-ES" sz="700" dirty="0">
                <a:solidFill>
                  <a:srgbClr val="BFBFBF"/>
                </a:solidFill>
                <a:latin typeface="Century Gothic" panose="020B0502020202020204" pitchFamily="34" charset="0"/>
              </a:rPr>
              <a:t>. 2023;49(8):102059.</a:t>
            </a:r>
          </a:p>
        </p:txBody>
      </p:sp>
      <p:sp>
        <p:nvSpPr>
          <p:cNvPr id="49" name="Marcador de contenido 48">
            <a:extLst>
              <a:ext uri="{FF2B5EF4-FFF2-40B4-BE49-F238E27FC236}">
                <a16:creationId xmlns:a16="http://schemas.microsoft.com/office/drawing/2014/main" id="{BC10924B-C4D0-2167-2564-234970F2F442}"/>
              </a:ext>
            </a:extLst>
          </p:cNvPr>
          <p:cNvSpPr>
            <a:spLocks noGrp="1"/>
          </p:cNvSpPr>
          <p:nvPr>
            <p:ph sz="quarter" idx="13"/>
          </p:nvPr>
        </p:nvSpPr>
        <p:spPr/>
        <p:txBody>
          <a:bodyPr/>
          <a:lstStyle/>
          <a:p>
            <a:r>
              <a:rPr lang="es-ES" sz="2400" b="1" dirty="0">
                <a:solidFill>
                  <a:srgbClr val="1D2C4F"/>
                </a:solidFill>
              </a:rPr>
              <a:t>La crema CAL/BDP mostró mejores propiedades sensoriales comparado con la espuma anhidra</a:t>
            </a:r>
            <a:endParaRPr lang="es-ES" sz="2400" dirty="0">
              <a:solidFill>
                <a:srgbClr val="1D2C4F"/>
              </a:solidFill>
            </a:endParaRPr>
          </a:p>
        </p:txBody>
      </p:sp>
      <p:sp>
        <p:nvSpPr>
          <p:cNvPr id="50" name="Marcador de contenido 49">
            <a:extLst>
              <a:ext uri="{FF2B5EF4-FFF2-40B4-BE49-F238E27FC236}">
                <a16:creationId xmlns:a16="http://schemas.microsoft.com/office/drawing/2014/main" id="{DD2B3F11-9AF5-1516-0A80-CD1A06C2940C}"/>
              </a:ext>
            </a:extLst>
          </p:cNvPr>
          <p:cNvSpPr>
            <a:spLocks noGrp="1"/>
          </p:cNvSpPr>
          <p:nvPr>
            <p:ph sz="quarter" idx="18"/>
          </p:nvPr>
        </p:nvSpPr>
        <p:spPr>
          <a:xfrm>
            <a:off x="2987722" y="120900"/>
            <a:ext cx="6502400" cy="914847"/>
          </a:xfrm>
        </p:spPr>
        <p:txBody>
          <a:bodyPr>
            <a:normAutofit/>
          </a:bodyPr>
          <a:lstStyle/>
          <a:p>
            <a:pPr>
              <a:lnSpc>
                <a:spcPct val="120000"/>
              </a:lnSpc>
            </a:pPr>
            <a:r>
              <a:rPr lang="es-ES" dirty="0"/>
              <a:t>PROPIEDADES SENSORIALES</a:t>
            </a:r>
          </a:p>
        </p:txBody>
      </p:sp>
      <p:pic>
        <p:nvPicPr>
          <p:cNvPr id="2" name="Picture 4">
            <a:extLst>
              <a:ext uri="{FF2B5EF4-FFF2-40B4-BE49-F238E27FC236}">
                <a16:creationId xmlns:a16="http://schemas.microsoft.com/office/drawing/2014/main" id="{B0C5F21E-B767-FB8D-3862-432EA31336AA}"/>
              </a:ext>
            </a:extLst>
          </p:cNvPr>
          <p:cNvPicPr>
            <a:picLocks noChangeAspect="1"/>
          </p:cNvPicPr>
          <p:nvPr/>
        </p:nvPicPr>
        <p:blipFill rotWithShape="1">
          <a:blip r:embed="rId3"/>
          <a:srcRect t="1" b="52749"/>
          <a:stretch/>
        </p:blipFill>
        <p:spPr>
          <a:xfrm>
            <a:off x="5700885" y="1940701"/>
            <a:ext cx="4492617" cy="3044525"/>
          </a:xfrm>
          <a:prstGeom prst="rect">
            <a:avLst/>
          </a:prstGeom>
        </p:spPr>
      </p:pic>
      <p:sp>
        <p:nvSpPr>
          <p:cNvPr id="3" name="TextBox 9">
            <a:extLst>
              <a:ext uri="{FF2B5EF4-FFF2-40B4-BE49-F238E27FC236}">
                <a16:creationId xmlns:a16="http://schemas.microsoft.com/office/drawing/2014/main" id="{C34D156D-49C6-B0B2-B4FE-6A0083E5C746}"/>
              </a:ext>
            </a:extLst>
          </p:cNvPr>
          <p:cNvSpPr txBox="1"/>
          <p:nvPr/>
        </p:nvSpPr>
        <p:spPr>
          <a:xfrm>
            <a:off x="5801982" y="5039137"/>
            <a:ext cx="6142925" cy="884070"/>
          </a:xfrm>
          <a:prstGeom prst="rect">
            <a:avLst/>
          </a:prstGeom>
          <a:solidFill>
            <a:srgbClr val="BCD6E6"/>
          </a:solidFill>
        </p:spPr>
        <p:txBody>
          <a:bodyPr wrap="square" lIns="72000" tIns="72000" rIns="72000" bIns="72000" rtlCol="0">
            <a:spAutoFit/>
          </a:bodyPr>
          <a:lstStyle>
            <a:defPPr>
              <a:defRPr lang="es-ES"/>
            </a:defPPr>
            <a:lvl1pPr algn="ctr">
              <a:defRPr sz="1400">
                <a:solidFill>
                  <a:schemeClr val="bg1"/>
                </a:solidFill>
              </a:defRPr>
            </a:lvl1pPr>
          </a:lstStyle>
          <a:p>
            <a:r>
              <a:rPr lang="es-ES_tradnl" sz="1600" dirty="0">
                <a:solidFill>
                  <a:srgbClr val="1D2C4F"/>
                </a:solidFill>
              </a:rPr>
              <a:t>La </a:t>
            </a:r>
            <a:r>
              <a:rPr lang="es-ES_tradnl" sz="1600" b="1" dirty="0">
                <a:solidFill>
                  <a:srgbClr val="1D2C4F"/>
                </a:solidFill>
              </a:rPr>
              <a:t>crema</a:t>
            </a:r>
            <a:r>
              <a:rPr lang="es-ES_tradnl" sz="1600" dirty="0">
                <a:solidFill>
                  <a:srgbClr val="1D2C4F"/>
                </a:solidFill>
              </a:rPr>
              <a:t>, por su composición </a:t>
            </a:r>
            <a:r>
              <a:rPr lang="es-ES_tradnl" sz="1600" b="1" dirty="0">
                <a:solidFill>
                  <a:srgbClr val="1D2C4F"/>
                </a:solidFill>
              </a:rPr>
              <a:t>menos grasa</a:t>
            </a:r>
            <a:r>
              <a:rPr lang="es-ES_tradnl" sz="1600" dirty="0">
                <a:solidFill>
                  <a:srgbClr val="1D2C4F"/>
                </a:solidFill>
              </a:rPr>
              <a:t>, podría </a:t>
            </a:r>
            <a:r>
              <a:rPr lang="es-ES_tradnl" sz="1600" b="1" dirty="0">
                <a:solidFill>
                  <a:srgbClr val="1D2C4F"/>
                </a:solidFill>
              </a:rPr>
              <a:t>aumentar su aceptación</a:t>
            </a:r>
            <a:r>
              <a:rPr lang="es-ES_tradnl" sz="1600" dirty="0">
                <a:solidFill>
                  <a:srgbClr val="1D2C4F"/>
                </a:solidFill>
              </a:rPr>
              <a:t>, impactando en la </a:t>
            </a:r>
            <a:r>
              <a:rPr lang="es-ES_tradnl" sz="1600" b="1" dirty="0">
                <a:solidFill>
                  <a:srgbClr val="1D2C4F"/>
                </a:solidFill>
              </a:rPr>
              <a:t>adherencia</a:t>
            </a:r>
            <a:r>
              <a:rPr lang="es-ES_tradnl" sz="1600" dirty="0">
                <a:solidFill>
                  <a:srgbClr val="1D2C4F"/>
                </a:solidFill>
              </a:rPr>
              <a:t> y, consecuentemente, su </a:t>
            </a:r>
            <a:r>
              <a:rPr lang="es-ES_tradnl" sz="1600" b="1" dirty="0">
                <a:solidFill>
                  <a:srgbClr val="1D2C4F"/>
                </a:solidFill>
              </a:rPr>
              <a:t>eficacia</a:t>
            </a:r>
            <a:r>
              <a:rPr lang="es-ES_tradnl" sz="1600" dirty="0">
                <a:solidFill>
                  <a:srgbClr val="1D2C4F"/>
                </a:solidFill>
              </a:rPr>
              <a:t>.</a:t>
            </a:r>
            <a:r>
              <a:rPr lang="es-ES_tradnl" sz="1600" baseline="30000" dirty="0">
                <a:solidFill>
                  <a:srgbClr val="1D2C4F"/>
                </a:solidFill>
              </a:rPr>
              <a:t>2</a:t>
            </a:r>
          </a:p>
        </p:txBody>
      </p:sp>
      <p:sp>
        <p:nvSpPr>
          <p:cNvPr id="6" name="CuadroTexto 5">
            <a:extLst>
              <a:ext uri="{FF2B5EF4-FFF2-40B4-BE49-F238E27FC236}">
                <a16:creationId xmlns:a16="http://schemas.microsoft.com/office/drawing/2014/main" id="{B2EF69DC-7DE1-6621-3D3B-CC6326729A97}"/>
              </a:ext>
            </a:extLst>
          </p:cNvPr>
          <p:cNvSpPr txBox="1"/>
          <p:nvPr/>
        </p:nvSpPr>
        <p:spPr>
          <a:xfrm>
            <a:off x="542108" y="4199117"/>
            <a:ext cx="5035731" cy="1691614"/>
          </a:xfrm>
          <a:prstGeom prst="rect">
            <a:avLst/>
          </a:prstGeom>
          <a:solidFill>
            <a:srgbClr val="64BFA8">
              <a:alpha val="50000"/>
            </a:srgbClr>
          </a:solidFill>
        </p:spPr>
        <p:txBody>
          <a:bodyPr wrap="none" lIns="72000" tIns="144000" bIns="144000" rtlCol="0">
            <a:noAutofit/>
          </a:bodyPr>
          <a:lstStyle>
            <a:defPPr>
              <a:defRPr lang="es-ES"/>
            </a:defPPr>
            <a:lvl1pPr>
              <a:defRPr sz="1200"/>
            </a:lvl1pPr>
          </a:lstStyle>
          <a:p>
            <a:pPr lvl="0" algn="ctr">
              <a:buClr>
                <a:srgbClr val="FFFFFF"/>
              </a:buClr>
              <a:buSzPts val="1800"/>
            </a:pPr>
            <a:endParaRPr lang="es-ES_tradnl" sz="1600" baseline="30000" dirty="0">
              <a:solidFill>
                <a:schemeClr val="bg1"/>
              </a:solidFill>
            </a:endParaRPr>
          </a:p>
        </p:txBody>
      </p:sp>
      <p:sp>
        <p:nvSpPr>
          <p:cNvPr id="9" name="CuadroTexto 8">
            <a:extLst>
              <a:ext uri="{FF2B5EF4-FFF2-40B4-BE49-F238E27FC236}">
                <a16:creationId xmlns:a16="http://schemas.microsoft.com/office/drawing/2014/main" id="{1A1E06C8-B045-DAB0-2FF0-300A0C64C346}"/>
              </a:ext>
            </a:extLst>
          </p:cNvPr>
          <p:cNvSpPr txBox="1"/>
          <p:nvPr/>
        </p:nvSpPr>
        <p:spPr>
          <a:xfrm>
            <a:off x="826047" y="4262052"/>
            <a:ext cx="4196838"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r>
              <a:rPr kumimoji="0" lang="es-ES" sz="1600" b="1" i="0" u="none" strike="noStrike" kern="1200" cap="none" spc="0" normalizeH="0" baseline="0" noProof="0" dirty="0">
                <a:ln>
                  <a:noFill/>
                </a:ln>
                <a:solidFill>
                  <a:srgbClr val="1D2C4F"/>
                </a:solidFill>
                <a:effectLst/>
                <a:uLnTx/>
                <a:uFillTx/>
                <a:latin typeface="Century Gothic" panose="020B0502020202020204" pitchFamily="34" charset="0"/>
              </a:rPr>
              <a:t>10 minutos después </a:t>
            </a:r>
            <a:r>
              <a:rPr kumimoji="0" lang="es-ES" sz="1600" i="0" u="none" strike="noStrike" kern="1200" cap="none" spc="0" normalizeH="0" baseline="0" noProof="0" dirty="0">
                <a:ln>
                  <a:noFill/>
                </a:ln>
                <a:solidFill>
                  <a:srgbClr val="1D2C4F"/>
                </a:solidFill>
                <a:effectLst/>
                <a:uLnTx/>
                <a:uFillTx/>
                <a:latin typeface="Century Gothic" panose="020B0502020202020204" pitchFamily="34" charset="0"/>
              </a:rPr>
              <a:t>de la aplicación:</a:t>
            </a:r>
            <a:r>
              <a:rPr lang="es-ES" sz="1600" baseline="30000" dirty="0">
                <a:solidFill>
                  <a:srgbClr val="1D2C4F"/>
                </a:solidFill>
                <a:latin typeface="Century Gothic" panose="020B0502020202020204" pitchFamily="34" charset="0"/>
              </a:rPr>
              <a:t>1</a:t>
            </a:r>
            <a:endParaRPr kumimoji="0" lang="es-ES" sz="1600" i="0" u="none" strike="noStrike" kern="1200" cap="none" spc="0" normalizeH="0" baseline="0" noProof="0" dirty="0">
              <a:ln>
                <a:noFill/>
              </a:ln>
              <a:solidFill>
                <a:srgbClr val="1D2C4F"/>
              </a:solidFill>
              <a:effectLst/>
              <a:uLnTx/>
              <a:uFillTx/>
              <a:latin typeface="Century Gothic" panose="020B0502020202020204" pitchFamily="34" charset="0"/>
            </a:endParaRPr>
          </a:p>
        </p:txBody>
      </p:sp>
      <p:grpSp>
        <p:nvGrpSpPr>
          <p:cNvPr id="11" name="Grupo 10">
            <a:extLst>
              <a:ext uri="{FF2B5EF4-FFF2-40B4-BE49-F238E27FC236}">
                <a16:creationId xmlns:a16="http://schemas.microsoft.com/office/drawing/2014/main" id="{4474E9A7-3B3C-9F18-8A4B-6D9F05797312}"/>
              </a:ext>
            </a:extLst>
          </p:cNvPr>
          <p:cNvGrpSpPr/>
          <p:nvPr/>
        </p:nvGrpSpPr>
        <p:grpSpPr>
          <a:xfrm>
            <a:off x="542109" y="2354622"/>
            <a:ext cx="5035730" cy="1733981"/>
            <a:chOff x="362190" y="1831989"/>
            <a:chExt cx="4847730" cy="1733981"/>
          </a:xfrm>
        </p:grpSpPr>
        <p:sp>
          <p:nvSpPr>
            <p:cNvPr id="12" name="CuadroTexto 11">
              <a:extLst>
                <a:ext uri="{FF2B5EF4-FFF2-40B4-BE49-F238E27FC236}">
                  <a16:creationId xmlns:a16="http://schemas.microsoft.com/office/drawing/2014/main" id="{421B5059-2D6C-2D14-36B9-289EEBE8A94B}"/>
                </a:ext>
              </a:extLst>
            </p:cNvPr>
            <p:cNvSpPr txBox="1"/>
            <p:nvPr/>
          </p:nvSpPr>
          <p:spPr>
            <a:xfrm>
              <a:off x="362190" y="1831989"/>
              <a:ext cx="4847730" cy="1733981"/>
            </a:xfrm>
            <a:prstGeom prst="rect">
              <a:avLst/>
            </a:prstGeom>
            <a:solidFill>
              <a:srgbClr val="64BFA8">
                <a:alpha val="50000"/>
              </a:srgbClr>
            </a:solidFill>
          </p:spPr>
          <p:txBody>
            <a:bodyPr wrap="none" lIns="72000" tIns="144000" bIns="144000" rtlCol="0">
              <a:noAutofit/>
            </a:bodyPr>
            <a:lstStyle>
              <a:defPPr>
                <a:defRPr lang="es-ES"/>
              </a:defPPr>
              <a:lvl1pPr>
                <a:defRPr sz="1200"/>
              </a:lvl1pPr>
            </a:lstStyle>
            <a:p>
              <a:pPr lvl="0" algn="ctr">
                <a:buClr>
                  <a:srgbClr val="FFFFFF"/>
                </a:buClr>
                <a:buSzPts val="1800"/>
              </a:pPr>
              <a:endParaRPr lang="es-ES_tradnl" sz="1600" baseline="30000" dirty="0">
                <a:solidFill>
                  <a:schemeClr val="bg1"/>
                </a:solidFill>
              </a:endParaRPr>
            </a:p>
          </p:txBody>
        </p:sp>
        <p:sp>
          <p:nvSpPr>
            <p:cNvPr id="25" name="CuadroTexto 24">
              <a:extLst>
                <a:ext uri="{FF2B5EF4-FFF2-40B4-BE49-F238E27FC236}">
                  <a16:creationId xmlns:a16="http://schemas.microsoft.com/office/drawing/2014/main" id="{BFCE1A1D-51BE-B08F-1EDE-478AD60E42C3}"/>
                </a:ext>
              </a:extLst>
            </p:cNvPr>
            <p:cNvSpPr txBox="1"/>
            <p:nvPr/>
          </p:nvSpPr>
          <p:spPr>
            <a:xfrm>
              <a:off x="720912" y="1918070"/>
              <a:ext cx="3698286" cy="313932"/>
            </a:xfrm>
            <a:prstGeom prst="rect">
              <a:avLst/>
            </a:prstGeom>
            <a:noFill/>
          </p:spPr>
          <p:txBody>
            <a:bodyPr wrap="square">
              <a:spAutoFit/>
            </a:bodyPr>
            <a:lstStyle/>
            <a:p>
              <a:pPr lvl="0">
                <a:lnSpc>
                  <a:spcPct val="90000"/>
                </a:lnSpc>
                <a:spcBef>
                  <a:spcPts val="1000"/>
                </a:spcBef>
                <a:buClr>
                  <a:srgbClr val="2DB8C5"/>
                </a:buClr>
                <a:defRPr/>
              </a:pPr>
              <a:r>
                <a:rPr kumimoji="0" lang="es-ES" sz="1600" i="0" u="none" strike="noStrike" kern="1200" cap="none" spc="0" normalizeH="0" baseline="0" noProof="0" dirty="0">
                  <a:ln>
                    <a:noFill/>
                  </a:ln>
                  <a:solidFill>
                    <a:srgbClr val="1D2C4F"/>
                  </a:solidFill>
                  <a:effectLst/>
                  <a:uLnTx/>
                  <a:uFillTx/>
                  <a:latin typeface="Century Gothic" panose="020B0502020202020204" pitchFamily="34" charset="0"/>
                </a:rPr>
                <a:t>Durante la </a:t>
              </a:r>
              <a:r>
                <a:rPr kumimoji="0" lang="es-ES" sz="1600" b="1" i="0" u="none" strike="noStrike" kern="1200" cap="none" spc="0" normalizeH="0" baseline="0" noProof="0" dirty="0">
                  <a:ln>
                    <a:noFill/>
                  </a:ln>
                  <a:solidFill>
                    <a:srgbClr val="1D2C4F"/>
                  </a:solidFill>
                  <a:effectLst/>
                  <a:uLnTx/>
                  <a:uFillTx/>
                  <a:latin typeface="Century Gothic" panose="020B0502020202020204" pitchFamily="34" charset="0"/>
                </a:rPr>
                <a:t>aplicación</a:t>
              </a:r>
              <a:r>
                <a:rPr kumimoji="0" lang="es-ES" sz="1600" i="0" u="none" strike="noStrike" kern="1200" cap="none" spc="0" normalizeH="0" baseline="0" noProof="0" dirty="0">
                  <a:ln>
                    <a:noFill/>
                  </a:ln>
                  <a:solidFill>
                    <a:srgbClr val="1D2C4F"/>
                  </a:solidFill>
                  <a:effectLst/>
                  <a:uLnTx/>
                  <a:uFillTx/>
                  <a:latin typeface="Century Gothic" panose="020B0502020202020204" pitchFamily="34" charset="0"/>
                </a:rPr>
                <a:t>:</a:t>
              </a:r>
              <a:r>
                <a:rPr kumimoji="0" lang="es-ES" sz="1600" i="0" u="none" strike="noStrike" kern="1200" cap="none" spc="0" normalizeH="0" baseline="30000" noProof="0" dirty="0">
                  <a:ln>
                    <a:noFill/>
                  </a:ln>
                  <a:solidFill>
                    <a:srgbClr val="1D2C4F"/>
                  </a:solidFill>
                  <a:effectLst/>
                  <a:uLnTx/>
                  <a:uFillTx/>
                  <a:latin typeface="Century Gothic" panose="020B0502020202020204" pitchFamily="34" charset="0"/>
                </a:rPr>
                <a:t>1</a:t>
              </a:r>
              <a:endParaRPr kumimoji="0" lang="es-ES" sz="1600" i="0" u="none" strike="noStrike" kern="1200" cap="none" spc="0" normalizeH="0" baseline="0" noProof="0" dirty="0">
                <a:ln>
                  <a:noFill/>
                </a:ln>
                <a:solidFill>
                  <a:srgbClr val="1D2C4F"/>
                </a:solidFill>
                <a:effectLst/>
                <a:uLnTx/>
                <a:uFillTx/>
                <a:latin typeface="Century Gothic" panose="020B0502020202020204" pitchFamily="34" charset="0"/>
              </a:endParaRPr>
            </a:p>
          </p:txBody>
        </p:sp>
      </p:grpSp>
      <p:sp>
        <p:nvSpPr>
          <p:cNvPr id="37" name="CuadroTexto 36">
            <a:extLst>
              <a:ext uri="{FF2B5EF4-FFF2-40B4-BE49-F238E27FC236}">
                <a16:creationId xmlns:a16="http://schemas.microsoft.com/office/drawing/2014/main" id="{B6F71095-6903-EA40-29D9-EDBEBD3A9EAE}"/>
              </a:ext>
            </a:extLst>
          </p:cNvPr>
          <p:cNvSpPr txBox="1"/>
          <p:nvPr/>
        </p:nvSpPr>
        <p:spPr>
          <a:xfrm>
            <a:off x="10193502" y="3538676"/>
            <a:ext cx="1669903" cy="1446550"/>
          </a:xfrm>
          <a:prstGeom prst="rect">
            <a:avLst/>
          </a:prstGeom>
          <a:noFill/>
        </p:spPr>
        <p:txBody>
          <a:bodyPr wrap="square" rtlCol="0">
            <a:spAutoFit/>
          </a:bodyPr>
          <a:lstStyle/>
          <a:p>
            <a:pPr algn="l"/>
            <a:r>
              <a:rPr lang="es-ES" sz="800" dirty="0">
                <a:solidFill>
                  <a:schemeClr val="tx1">
                    <a:lumMod val="60000"/>
                    <a:lumOff val="40000"/>
                  </a:schemeClr>
                </a:solidFill>
                <a:latin typeface="Century Gothic" panose="020B0502020202020204" pitchFamily="34" charset="0"/>
              </a:rPr>
              <a:t>Diagrama radar de la evaluación sensorial del vehículo CAL/BDP PAD-crema versus las formulaciones de ungüento, gel oleoso y espuma anhidra en términos de parámetros, incluyendo apariencia (1-3), absorción (4-7), distribución (8-12) y sensación posterior (13-20).</a:t>
            </a:r>
          </a:p>
        </p:txBody>
      </p:sp>
      <p:grpSp>
        <p:nvGrpSpPr>
          <p:cNvPr id="38" name="Grupo 37">
            <a:extLst>
              <a:ext uri="{FF2B5EF4-FFF2-40B4-BE49-F238E27FC236}">
                <a16:creationId xmlns:a16="http://schemas.microsoft.com/office/drawing/2014/main" id="{46011087-D8EF-2272-5774-13F1A531C1A9}"/>
              </a:ext>
            </a:extLst>
          </p:cNvPr>
          <p:cNvGrpSpPr/>
          <p:nvPr/>
        </p:nvGrpSpPr>
        <p:grpSpPr>
          <a:xfrm>
            <a:off x="787341" y="2803141"/>
            <a:ext cx="1706452" cy="1150945"/>
            <a:chOff x="531740" y="2426949"/>
            <a:chExt cx="1706452" cy="1150945"/>
          </a:xfrm>
        </p:grpSpPr>
        <p:sp>
          <p:nvSpPr>
            <p:cNvPr id="43" name="CuadroTexto 42">
              <a:extLst>
                <a:ext uri="{FF2B5EF4-FFF2-40B4-BE49-F238E27FC236}">
                  <a16:creationId xmlns:a16="http://schemas.microsoft.com/office/drawing/2014/main" id="{DE0E1DE3-5CC6-1103-8019-CF4D97882082}"/>
                </a:ext>
              </a:extLst>
            </p:cNvPr>
            <p:cNvSpPr txBox="1"/>
            <p:nvPr/>
          </p:nvSpPr>
          <p:spPr>
            <a:xfrm>
              <a:off x="531740" y="3097763"/>
              <a:ext cx="1706452"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
                  <a:srgbClr val="2DB8C5"/>
                </a:buClr>
                <a:buSzTx/>
                <a:tabLst/>
                <a:defRPr/>
              </a:pPr>
              <a:r>
                <a:rPr kumimoji="0" lang="es-ES" sz="1400" b="1" i="0" u="none" strike="noStrike" kern="1200" cap="none" spc="0" normalizeH="0" baseline="0" noProof="0" dirty="0">
                  <a:ln>
                    <a:noFill/>
                  </a:ln>
                  <a:solidFill>
                    <a:srgbClr val="1D2C4F"/>
                  </a:solidFill>
                  <a:effectLst/>
                  <a:uLnTx/>
                  <a:uFillTx/>
                  <a:latin typeface="Century Gothic" panose="020B0502020202020204" pitchFamily="34" charset="0"/>
                </a:rPr>
                <a:t>Buena sensación </a:t>
              </a:r>
              <a:br>
                <a:rPr lang="es-ES" sz="1400" b="1" dirty="0">
                  <a:solidFill>
                    <a:srgbClr val="1D2C4F"/>
                  </a:solidFill>
                  <a:latin typeface="Century Gothic" panose="020B0502020202020204" pitchFamily="34" charset="0"/>
                </a:rPr>
              </a:br>
              <a:r>
                <a:rPr kumimoji="0" lang="es-ES" sz="1400" b="1" i="0" u="none" strike="noStrike" kern="1200" cap="none" spc="0" normalizeH="0" baseline="0" noProof="0" dirty="0">
                  <a:ln>
                    <a:noFill/>
                  </a:ln>
                  <a:solidFill>
                    <a:srgbClr val="1D2C4F"/>
                  </a:solidFill>
                  <a:effectLst/>
                  <a:uLnTx/>
                  <a:uFillTx/>
                  <a:latin typeface="Century Gothic" panose="020B0502020202020204" pitchFamily="34" charset="0"/>
                </a:rPr>
                <a:t>de humedad</a:t>
              </a:r>
            </a:p>
          </p:txBody>
        </p:sp>
        <p:pic>
          <p:nvPicPr>
            <p:cNvPr id="44" name="Gráfico 43" descr="Agua contorno">
              <a:extLst>
                <a:ext uri="{FF2B5EF4-FFF2-40B4-BE49-F238E27FC236}">
                  <a16:creationId xmlns:a16="http://schemas.microsoft.com/office/drawing/2014/main" id="{2D52FDE3-3011-3630-6E2F-9E856C007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7106" y="2426949"/>
              <a:ext cx="615720" cy="615720"/>
            </a:xfrm>
            <a:prstGeom prst="rect">
              <a:avLst/>
            </a:prstGeom>
          </p:spPr>
        </p:pic>
      </p:grpSp>
      <p:grpSp>
        <p:nvGrpSpPr>
          <p:cNvPr id="46" name="Grupo 45">
            <a:extLst>
              <a:ext uri="{FF2B5EF4-FFF2-40B4-BE49-F238E27FC236}">
                <a16:creationId xmlns:a16="http://schemas.microsoft.com/office/drawing/2014/main" id="{8DC0ABB8-B23C-BDE5-64F4-A1F1A4E7BCAF}"/>
              </a:ext>
            </a:extLst>
          </p:cNvPr>
          <p:cNvGrpSpPr/>
          <p:nvPr/>
        </p:nvGrpSpPr>
        <p:grpSpPr>
          <a:xfrm>
            <a:off x="2578240" y="2810304"/>
            <a:ext cx="1169653" cy="1149595"/>
            <a:chOff x="2275571" y="2299018"/>
            <a:chExt cx="1169653" cy="1149595"/>
          </a:xfrm>
        </p:grpSpPr>
        <p:sp>
          <p:nvSpPr>
            <p:cNvPr id="47" name="CuadroTexto 46">
              <a:extLst>
                <a:ext uri="{FF2B5EF4-FFF2-40B4-BE49-F238E27FC236}">
                  <a16:creationId xmlns:a16="http://schemas.microsoft.com/office/drawing/2014/main" id="{89CFF69E-06AA-1A01-331D-7FCF01508B51}"/>
                </a:ext>
              </a:extLst>
            </p:cNvPr>
            <p:cNvSpPr txBox="1"/>
            <p:nvPr/>
          </p:nvSpPr>
          <p:spPr>
            <a:xfrm>
              <a:off x="2275571" y="2968482"/>
              <a:ext cx="1169653"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1200"/>
                </a:spcAft>
                <a:buClr>
                  <a:srgbClr val="2DB8C5"/>
                </a:buClr>
                <a:buSzTx/>
                <a:tabLst/>
                <a:defRPr/>
              </a:pPr>
              <a:r>
                <a:rPr kumimoji="0" lang="es-ES" sz="1400" b="1" i="0" u="none" strike="noStrike" kern="1200" cap="none" spc="0" normalizeH="0" baseline="0" noProof="0" dirty="0">
                  <a:ln>
                    <a:noFill/>
                  </a:ln>
                  <a:solidFill>
                    <a:srgbClr val="1D2C4F"/>
                  </a:solidFill>
                  <a:effectLst/>
                  <a:uLnTx/>
                  <a:uFillTx/>
                  <a:latin typeface="Century Gothic" panose="020B0502020202020204" pitchFamily="34" charset="0"/>
                </a:rPr>
                <a:t>Buena </a:t>
              </a:r>
              <a:r>
                <a:rPr kumimoji="0" lang="es-ES" sz="1400" b="1" i="0" u="none" strike="noStrike" kern="1200" cap="none" spc="0" normalizeH="0" baseline="0" noProof="0" dirty="0" err="1">
                  <a:ln>
                    <a:noFill/>
                  </a:ln>
                  <a:solidFill>
                    <a:srgbClr val="1D2C4F"/>
                  </a:solidFill>
                  <a:effectLst/>
                  <a:uLnTx/>
                  <a:uFillTx/>
                  <a:latin typeface="Century Gothic" panose="020B0502020202020204" pitchFamily="34" charset="0"/>
                </a:rPr>
                <a:t>untabilidad</a:t>
              </a:r>
              <a:endParaRPr kumimoji="0" lang="es-ES" sz="1400" b="1" i="0" u="none" strike="noStrike" kern="1200" cap="none" spc="0" normalizeH="0" baseline="0" noProof="0" dirty="0">
                <a:ln>
                  <a:noFill/>
                </a:ln>
                <a:solidFill>
                  <a:srgbClr val="1D2C4F"/>
                </a:solidFill>
                <a:effectLst/>
                <a:uLnTx/>
                <a:uFillTx/>
                <a:latin typeface="Century Gothic" panose="020B0502020202020204" pitchFamily="34" charset="0"/>
              </a:endParaRPr>
            </a:p>
          </p:txBody>
        </p:sp>
        <p:pic>
          <p:nvPicPr>
            <p:cNvPr id="48" name="Imagen 47" descr="Imagen que contiene vajilla, plato, dibujo&#10;&#10;Descripción generada automáticamente">
              <a:extLst>
                <a:ext uri="{FF2B5EF4-FFF2-40B4-BE49-F238E27FC236}">
                  <a16:creationId xmlns:a16="http://schemas.microsoft.com/office/drawing/2014/main" id="{71C727A1-E984-44CC-8009-4C36FF6C52B8}"/>
                </a:ext>
              </a:extLst>
            </p:cNvPr>
            <p:cNvPicPr>
              <a:picLocks noChangeAspect="1"/>
            </p:cNvPicPr>
            <p:nvPr/>
          </p:nvPicPr>
          <p:blipFill>
            <a:blip r:embed="rId6"/>
            <a:stretch>
              <a:fillRect/>
            </a:stretch>
          </p:blipFill>
          <p:spPr>
            <a:xfrm>
              <a:off x="2684989" y="2299018"/>
              <a:ext cx="350819" cy="554783"/>
            </a:xfrm>
            <a:prstGeom prst="rect">
              <a:avLst/>
            </a:prstGeom>
          </p:spPr>
        </p:pic>
      </p:grpSp>
      <p:grpSp>
        <p:nvGrpSpPr>
          <p:cNvPr id="51" name="Grupo 50">
            <a:extLst>
              <a:ext uri="{FF2B5EF4-FFF2-40B4-BE49-F238E27FC236}">
                <a16:creationId xmlns:a16="http://schemas.microsoft.com/office/drawing/2014/main" id="{677A3D20-1669-D6CC-A0E8-B52BF4EBA309}"/>
              </a:ext>
            </a:extLst>
          </p:cNvPr>
          <p:cNvGrpSpPr/>
          <p:nvPr/>
        </p:nvGrpSpPr>
        <p:grpSpPr>
          <a:xfrm>
            <a:off x="3965127" y="2803141"/>
            <a:ext cx="1358962" cy="960451"/>
            <a:chOff x="3538838" y="2426949"/>
            <a:chExt cx="1358962" cy="960451"/>
          </a:xfrm>
        </p:grpSpPr>
        <p:sp>
          <p:nvSpPr>
            <p:cNvPr id="52" name="CuadroTexto 51">
              <a:extLst>
                <a:ext uri="{FF2B5EF4-FFF2-40B4-BE49-F238E27FC236}">
                  <a16:creationId xmlns:a16="http://schemas.microsoft.com/office/drawing/2014/main" id="{C6955799-EFA3-32E7-788B-B32F9336DDA5}"/>
                </a:ext>
              </a:extLst>
            </p:cNvPr>
            <p:cNvSpPr txBox="1"/>
            <p:nvPr/>
          </p:nvSpPr>
          <p:spPr>
            <a:xfrm>
              <a:off x="3538838" y="3101168"/>
              <a:ext cx="1358962" cy="286232"/>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
                  <a:srgbClr val="2DB8C5"/>
                </a:buClr>
                <a:buSzTx/>
                <a:tabLst/>
                <a:defRPr/>
              </a:pPr>
              <a:r>
                <a:rPr kumimoji="0" lang="es-ES" sz="1400" b="1" i="0" u="none" strike="noStrike" kern="1200" cap="none" spc="0" normalizeH="0" baseline="0" noProof="0" dirty="0">
                  <a:ln>
                    <a:noFill/>
                  </a:ln>
                  <a:solidFill>
                    <a:srgbClr val="1D2C4F"/>
                  </a:solidFill>
                  <a:effectLst/>
                  <a:uLnTx/>
                  <a:uFillTx/>
                  <a:latin typeface="Century Gothic" panose="020B0502020202020204" pitchFamily="34" charset="0"/>
                </a:rPr>
                <a:t>Poco graso</a:t>
              </a:r>
            </a:p>
          </p:txBody>
        </p:sp>
        <p:pic>
          <p:nvPicPr>
            <p:cNvPr id="53" name="Imagen 52" descr="Icono&#10;&#10;Descripción generada automáticamente">
              <a:extLst>
                <a:ext uri="{FF2B5EF4-FFF2-40B4-BE49-F238E27FC236}">
                  <a16:creationId xmlns:a16="http://schemas.microsoft.com/office/drawing/2014/main" id="{CE61219E-22C1-1494-E1E0-ACEA95623543}"/>
                </a:ext>
              </a:extLst>
            </p:cNvPr>
            <p:cNvPicPr>
              <a:picLocks noChangeAspect="1"/>
            </p:cNvPicPr>
            <p:nvPr/>
          </p:nvPicPr>
          <p:blipFill>
            <a:blip r:embed="rId7"/>
            <a:stretch>
              <a:fillRect/>
            </a:stretch>
          </p:blipFill>
          <p:spPr>
            <a:xfrm>
              <a:off x="3938853" y="2426949"/>
              <a:ext cx="558932" cy="558932"/>
            </a:xfrm>
            <a:prstGeom prst="rect">
              <a:avLst/>
            </a:prstGeom>
          </p:spPr>
        </p:pic>
      </p:grpSp>
      <p:grpSp>
        <p:nvGrpSpPr>
          <p:cNvPr id="54" name="Grupo 53">
            <a:extLst>
              <a:ext uri="{FF2B5EF4-FFF2-40B4-BE49-F238E27FC236}">
                <a16:creationId xmlns:a16="http://schemas.microsoft.com/office/drawing/2014/main" id="{4E0EBBC0-F04B-1BBD-10E9-DED23BC7AF3A}"/>
              </a:ext>
            </a:extLst>
          </p:cNvPr>
          <p:cNvGrpSpPr/>
          <p:nvPr/>
        </p:nvGrpSpPr>
        <p:grpSpPr>
          <a:xfrm>
            <a:off x="1122326" y="4708027"/>
            <a:ext cx="976893" cy="1081975"/>
            <a:chOff x="518820" y="4489538"/>
            <a:chExt cx="976893" cy="1081975"/>
          </a:xfrm>
        </p:grpSpPr>
        <p:sp>
          <p:nvSpPr>
            <p:cNvPr id="55" name="CuadroTexto 54">
              <a:extLst>
                <a:ext uri="{FF2B5EF4-FFF2-40B4-BE49-F238E27FC236}">
                  <a16:creationId xmlns:a16="http://schemas.microsoft.com/office/drawing/2014/main" id="{E645DA4B-BCCC-F4C5-4D93-447D19F1F86B}"/>
                </a:ext>
              </a:extLst>
            </p:cNvPr>
            <p:cNvSpPr txBox="1"/>
            <p:nvPr/>
          </p:nvSpPr>
          <p:spPr>
            <a:xfrm>
              <a:off x="518820" y="5048293"/>
              <a:ext cx="976893" cy="523220"/>
            </a:xfrm>
            <a:prstGeom prst="rect">
              <a:avLst/>
            </a:prstGeom>
            <a:noFill/>
          </p:spPr>
          <p:txBody>
            <a:bodyPr wrap="square">
              <a:spAutoFit/>
            </a:bodyPr>
            <a:lstStyle/>
            <a:p>
              <a:pPr marR="0" lvl="0" algn="ctr" defTabSz="914400" rtl="0" eaLnBrk="1" fontAlgn="auto" latinLnBrk="0" hangingPunct="1">
                <a:spcAft>
                  <a:spcPts val="0"/>
                </a:spcAft>
                <a:buClr>
                  <a:srgbClr val="2DB8C5"/>
                </a:buClr>
                <a:buSzTx/>
                <a:tabLst/>
                <a:defRPr/>
              </a:pPr>
              <a:r>
                <a:rPr kumimoji="0" lang="es-ES" sz="1400" b="1" i="0" u="none" strike="noStrike" kern="1200" cap="none" spc="0" normalizeH="0" baseline="0" noProof="0" dirty="0">
                  <a:ln>
                    <a:noFill/>
                  </a:ln>
                  <a:solidFill>
                    <a:srgbClr val="1D2C4F"/>
                  </a:solidFill>
                  <a:effectLst/>
                  <a:uLnTx/>
                  <a:uFillTx/>
                  <a:latin typeface="Century Gothic" panose="020B0502020202020204" pitchFamily="34" charset="0"/>
                </a:rPr>
                <a:t>Poco brillo</a:t>
              </a:r>
            </a:p>
          </p:txBody>
        </p:sp>
        <p:pic>
          <p:nvPicPr>
            <p:cNvPr id="56" name="Imagen 55" descr="Un dibujo de una persona&#10;&#10;Descripción generada automáticamente con confianza baja">
              <a:extLst>
                <a:ext uri="{FF2B5EF4-FFF2-40B4-BE49-F238E27FC236}">
                  <a16:creationId xmlns:a16="http://schemas.microsoft.com/office/drawing/2014/main" id="{9EC6BAEF-A694-6B18-D1E9-0D08BCBC5B6E}"/>
                </a:ext>
              </a:extLst>
            </p:cNvPr>
            <p:cNvPicPr>
              <a:picLocks noChangeAspect="1"/>
            </p:cNvPicPr>
            <p:nvPr/>
          </p:nvPicPr>
          <p:blipFill>
            <a:blip r:embed="rId8"/>
            <a:stretch>
              <a:fillRect/>
            </a:stretch>
          </p:blipFill>
          <p:spPr>
            <a:xfrm>
              <a:off x="747615" y="4489538"/>
              <a:ext cx="519304" cy="489199"/>
            </a:xfrm>
            <a:prstGeom prst="rect">
              <a:avLst/>
            </a:prstGeom>
          </p:spPr>
        </p:pic>
      </p:grpSp>
      <p:grpSp>
        <p:nvGrpSpPr>
          <p:cNvPr id="57" name="Grupo 56">
            <a:extLst>
              <a:ext uri="{FF2B5EF4-FFF2-40B4-BE49-F238E27FC236}">
                <a16:creationId xmlns:a16="http://schemas.microsoft.com/office/drawing/2014/main" id="{C4BC7738-FE18-CF24-9C95-C4024A7B460A}"/>
              </a:ext>
            </a:extLst>
          </p:cNvPr>
          <p:cNvGrpSpPr/>
          <p:nvPr/>
        </p:nvGrpSpPr>
        <p:grpSpPr>
          <a:xfrm>
            <a:off x="2415410" y="4686498"/>
            <a:ext cx="1434482" cy="1103504"/>
            <a:chOff x="1943112" y="4476703"/>
            <a:chExt cx="1434482" cy="1103504"/>
          </a:xfrm>
        </p:grpSpPr>
        <p:sp>
          <p:nvSpPr>
            <p:cNvPr id="58" name="CuadroTexto 57">
              <a:extLst>
                <a:ext uri="{FF2B5EF4-FFF2-40B4-BE49-F238E27FC236}">
                  <a16:creationId xmlns:a16="http://schemas.microsoft.com/office/drawing/2014/main" id="{C84E79D1-203F-B617-7FE8-5CF200F291CF}"/>
                </a:ext>
              </a:extLst>
            </p:cNvPr>
            <p:cNvSpPr txBox="1"/>
            <p:nvPr/>
          </p:nvSpPr>
          <p:spPr>
            <a:xfrm>
              <a:off x="1943112" y="5056987"/>
              <a:ext cx="1434482" cy="523220"/>
            </a:xfrm>
            <a:prstGeom prst="rect">
              <a:avLst/>
            </a:prstGeom>
            <a:noFill/>
          </p:spPr>
          <p:txBody>
            <a:bodyPr wrap="square">
              <a:spAutoFit/>
            </a:bodyPr>
            <a:lstStyle/>
            <a:p>
              <a:pPr marR="0" lvl="0" algn="ctr" defTabSz="914400" rtl="0" eaLnBrk="1" fontAlgn="auto" latinLnBrk="0" hangingPunct="1">
                <a:spcAft>
                  <a:spcPts val="0"/>
                </a:spcAft>
                <a:buClr>
                  <a:srgbClr val="2DB8C5"/>
                </a:buClr>
                <a:buSzTx/>
                <a:tabLst/>
                <a:defRPr/>
              </a:pPr>
              <a:r>
                <a:rPr kumimoji="0" lang="es-ES" sz="1400" b="1" i="0" u="none" strike="noStrike" kern="1200" cap="none" spc="0" normalizeH="0" baseline="0" noProof="0" dirty="0">
                  <a:ln>
                    <a:noFill/>
                  </a:ln>
                  <a:solidFill>
                    <a:srgbClr val="1D2C4F"/>
                  </a:solidFill>
                  <a:effectLst/>
                  <a:uLnTx/>
                  <a:uFillTx/>
                  <a:latin typeface="Century Gothic" panose="020B0502020202020204" pitchFamily="34" charset="0"/>
                </a:rPr>
                <a:t>Baja adhesividad</a:t>
              </a:r>
            </a:p>
          </p:txBody>
        </p:sp>
        <p:pic>
          <p:nvPicPr>
            <p:cNvPr id="59" name="Imagen 58" descr="Imagen que contiene luz, dibujo&#10;&#10;Descripción generada automáticamente">
              <a:extLst>
                <a:ext uri="{FF2B5EF4-FFF2-40B4-BE49-F238E27FC236}">
                  <a16:creationId xmlns:a16="http://schemas.microsoft.com/office/drawing/2014/main" id="{01D7D3BA-F916-F51D-C42B-547095163CA0}"/>
                </a:ext>
              </a:extLst>
            </p:cNvPr>
            <p:cNvPicPr>
              <a:picLocks noChangeAspect="1"/>
            </p:cNvPicPr>
            <p:nvPr/>
          </p:nvPicPr>
          <p:blipFill>
            <a:blip r:embed="rId9"/>
            <a:stretch>
              <a:fillRect/>
            </a:stretch>
          </p:blipFill>
          <p:spPr>
            <a:xfrm>
              <a:off x="2363300" y="4476703"/>
              <a:ext cx="519304" cy="551761"/>
            </a:xfrm>
            <a:prstGeom prst="rect">
              <a:avLst/>
            </a:prstGeom>
          </p:spPr>
        </p:pic>
      </p:grpSp>
      <p:grpSp>
        <p:nvGrpSpPr>
          <p:cNvPr id="60" name="Grupo 59">
            <a:extLst>
              <a:ext uri="{FF2B5EF4-FFF2-40B4-BE49-F238E27FC236}">
                <a16:creationId xmlns:a16="http://schemas.microsoft.com/office/drawing/2014/main" id="{148FBA30-A70A-C5EC-7A61-0463D9F95E65}"/>
              </a:ext>
            </a:extLst>
          </p:cNvPr>
          <p:cNvGrpSpPr/>
          <p:nvPr/>
        </p:nvGrpSpPr>
        <p:grpSpPr>
          <a:xfrm>
            <a:off x="4057132" y="4669394"/>
            <a:ext cx="1114120" cy="1120608"/>
            <a:chOff x="3713724" y="4459599"/>
            <a:chExt cx="1114120" cy="1120608"/>
          </a:xfrm>
        </p:grpSpPr>
        <p:sp>
          <p:nvSpPr>
            <p:cNvPr id="61" name="CuadroTexto 60">
              <a:extLst>
                <a:ext uri="{FF2B5EF4-FFF2-40B4-BE49-F238E27FC236}">
                  <a16:creationId xmlns:a16="http://schemas.microsoft.com/office/drawing/2014/main" id="{30F2AA1A-8580-6D44-E1BF-F44103DFE3E2}"/>
                </a:ext>
              </a:extLst>
            </p:cNvPr>
            <p:cNvSpPr txBox="1"/>
            <p:nvPr/>
          </p:nvSpPr>
          <p:spPr>
            <a:xfrm>
              <a:off x="3713724" y="5056987"/>
              <a:ext cx="1114120" cy="523220"/>
            </a:xfrm>
            <a:prstGeom prst="rect">
              <a:avLst/>
            </a:prstGeom>
            <a:noFill/>
          </p:spPr>
          <p:txBody>
            <a:bodyPr wrap="square">
              <a:spAutoFit/>
            </a:bodyPr>
            <a:lstStyle/>
            <a:p>
              <a:pPr marR="0" lvl="0" algn="ctr" defTabSz="914400" rtl="0" eaLnBrk="1" fontAlgn="auto" latinLnBrk="0" hangingPunct="1">
                <a:spcAft>
                  <a:spcPts val="0"/>
                </a:spcAft>
                <a:buClr>
                  <a:srgbClr val="2DB8C5"/>
                </a:buClr>
                <a:buSzTx/>
                <a:tabLst/>
                <a:defRPr/>
              </a:pPr>
              <a:r>
                <a:rPr kumimoji="0" lang="es-ES" sz="1400" b="1" i="0" u="none" strike="noStrike" kern="1200" cap="none" spc="0" normalizeH="0" baseline="0" noProof="0" dirty="0">
                  <a:ln>
                    <a:noFill/>
                  </a:ln>
                  <a:solidFill>
                    <a:srgbClr val="1D2C4F"/>
                  </a:solidFill>
                  <a:effectLst/>
                  <a:uLnTx/>
                  <a:uFillTx/>
                  <a:latin typeface="Century Gothic" panose="020B0502020202020204" pitchFamily="34" charset="0"/>
                </a:rPr>
                <a:t>Bajo residuo</a:t>
              </a:r>
            </a:p>
          </p:txBody>
        </p:sp>
        <p:pic>
          <p:nvPicPr>
            <p:cNvPr id="62" name="Imagen 61" descr="Icono&#10;&#10;Descripción generada automáticamente">
              <a:extLst>
                <a:ext uri="{FF2B5EF4-FFF2-40B4-BE49-F238E27FC236}">
                  <a16:creationId xmlns:a16="http://schemas.microsoft.com/office/drawing/2014/main" id="{661FB21A-1325-ADE6-DF76-4DF42E8D25A7}"/>
                </a:ext>
              </a:extLst>
            </p:cNvPr>
            <p:cNvPicPr>
              <a:picLocks noChangeAspect="1"/>
            </p:cNvPicPr>
            <p:nvPr/>
          </p:nvPicPr>
          <p:blipFill>
            <a:blip r:embed="rId10"/>
            <a:stretch>
              <a:fillRect/>
            </a:stretch>
          </p:blipFill>
          <p:spPr>
            <a:xfrm>
              <a:off x="3975382" y="4459599"/>
              <a:ext cx="519304" cy="551761"/>
            </a:xfrm>
            <a:prstGeom prst="rect">
              <a:avLst/>
            </a:prstGeom>
          </p:spPr>
        </p:pic>
      </p:grpSp>
    </p:spTree>
    <p:extLst>
      <p:ext uri="{BB962C8B-B14F-4D97-AF65-F5344CB8AC3E}">
        <p14:creationId xmlns:p14="http://schemas.microsoft.com/office/powerpoint/2010/main" val="2366248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83FE1D7E-832E-AEE1-1032-2B6AEE33F4DC}"/>
              </a:ext>
            </a:extLst>
          </p:cNvPr>
          <p:cNvSpPr txBox="1"/>
          <p:nvPr/>
        </p:nvSpPr>
        <p:spPr>
          <a:xfrm>
            <a:off x="6365693" y="4991911"/>
            <a:ext cx="2819550" cy="506256"/>
          </a:xfrm>
          <a:prstGeom prst="rect">
            <a:avLst/>
          </a:prstGeom>
          <a:solidFill>
            <a:srgbClr val="BCD6E6"/>
          </a:solidFill>
        </p:spPr>
        <p:txBody>
          <a:bodyPr wrap="square" lIns="72000" tIns="144000" bIns="144000" rtlCol="0">
            <a:spAutoFit/>
          </a:bodyPr>
          <a:lstStyle>
            <a:defPPr>
              <a:defRPr lang="es-ES"/>
            </a:defPPr>
            <a:lvl1pPr>
              <a:defRPr sz="1200"/>
            </a:lvl1pPr>
          </a:lstStyle>
          <a:p>
            <a:pPr algn="ctr"/>
            <a:endParaRPr lang="es-ES" sz="1400" b="1" dirty="0">
              <a:solidFill>
                <a:schemeClr val="bg1"/>
              </a:solidFill>
            </a:endParaRPr>
          </a:p>
        </p:txBody>
      </p:sp>
      <p:sp>
        <p:nvSpPr>
          <p:cNvPr id="10" name="CuadroTexto 9">
            <a:extLst>
              <a:ext uri="{FF2B5EF4-FFF2-40B4-BE49-F238E27FC236}">
                <a16:creationId xmlns:a16="http://schemas.microsoft.com/office/drawing/2014/main" id="{C13E2266-8A14-6F77-5231-6B89392CB9DA}"/>
              </a:ext>
            </a:extLst>
          </p:cNvPr>
          <p:cNvSpPr txBox="1"/>
          <p:nvPr/>
        </p:nvSpPr>
        <p:spPr>
          <a:xfrm>
            <a:off x="3052667" y="4994696"/>
            <a:ext cx="2819550" cy="506256"/>
          </a:xfrm>
          <a:prstGeom prst="rect">
            <a:avLst/>
          </a:prstGeom>
          <a:solidFill>
            <a:srgbClr val="BCD6E6"/>
          </a:solidFill>
        </p:spPr>
        <p:txBody>
          <a:bodyPr wrap="square" lIns="72000" tIns="144000" bIns="144000" rtlCol="0">
            <a:spAutoFit/>
          </a:bodyPr>
          <a:lstStyle>
            <a:defPPr>
              <a:defRPr lang="es-ES"/>
            </a:defPPr>
            <a:lvl1pPr>
              <a:defRPr sz="1200"/>
            </a:lvl1pPr>
          </a:lstStyle>
          <a:p>
            <a:pPr algn="ctr"/>
            <a:endParaRPr lang="es-ES" sz="1400" b="1" dirty="0">
              <a:solidFill>
                <a:schemeClr val="bg1"/>
              </a:solidFill>
            </a:endParaRPr>
          </a:p>
        </p:txBody>
      </p:sp>
      <p:sp>
        <p:nvSpPr>
          <p:cNvPr id="4" name="Marcador de contenido 3">
            <a:extLst>
              <a:ext uri="{FF2B5EF4-FFF2-40B4-BE49-F238E27FC236}">
                <a16:creationId xmlns:a16="http://schemas.microsoft.com/office/drawing/2014/main" id="{BDBA01FB-84E0-E941-A895-D5AC036AD797}"/>
              </a:ext>
            </a:extLst>
          </p:cNvPr>
          <p:cNvSpPr>
            <a:spLocks noGrp="1"/>
          </p:cNvSpPr>
          <p:nvPr>
            <p:ph sz="quarter" idx="11"/>
          </p:nvPr>
        </p:nvSpPr>
        <p:spPr>
          <a:xfrm>
            <a:off x="542408" y="1800125"/>
            <a:ext cx="11101425" cy="710752"/>
          </a:xfrm>
        </p:spPr>
        <p:txBody>
          <a:bodyPr/>
          <a:lstStyle/>
          <a:p>
            <a:r>
              <a:rPr lang="es-ES" sz="1600" b="0" i="0" dirty="0">
                <a:solidFill>
                  <a:srgbClr val="374151"/>
                </a:solidFill>
                <a:effectLst/>
                <a:cs typeface="Calibri" panose="020F0502020204030204" pitchFamily="34" charset="0"/>
              </a:rPr>
              <a:t>En </a:t>
            </a:r>
            <a:r>
              <a:rPr lang="es-ES" sz="1600" b="1" i="0" dirty="0">
                <a:solidFill>
                  <a:srgbClr val="374151"/>
                </a:solidFill>
                <a:effectLst/>
                <a:cs typeface="Calibri" panose="020F0502020204030204" pitchFamily="34" charset="0"/>
              </a:rPr>
              <a:t>8 de 10 ítems del DLQI mostraron significativamente una preferencia por la crema CAL/BDP </a:t>
            </a:r>
            <a:r>
              <a:rPr lang="es-ES" sz="1600" b="0" i="0" dirty="0">
                <a:solidFill>
                  <a:srgbClr val="374151"/>
                </a:solidFill>
                <a:effectLst/>
                <a:cs typeface="Calibri" panose="020F0502020204030204" pitchFamily="34" charset="0"/>
              </a:rPr>
              <a:t>sobre el gel CAL/BDP en la semana 8</a:t>
            </a:r>
            <a:r>
              <a:rPr lang="es-ES" sz="1600" dirty="0">
                <a:solidFill>
                  <a:srgbClr val="374151"/>
                </a:solidFill>
                <a:cs typeface="Calibri" panose="020F0502020204030204" pitchFamily="34" charset="0"/>
              </a:rPr>
              <a:t>.</a:t>
            </a:r>
            <a:r>
              <a:rPr lang="es-ES" sz="1600" baseline="30000" dirty="0">
                <a:cs typeface="Calibri" panose="020F0502020204030204" pitchFamily="34" charset="0"/>
              </a:rPr>
              <a:t>1</a:t>
            </a:r>
            <a:endParaRPr lang="es-ES" sz="1600" dirty="0">
              <a:cs typeface="Calibri" panose="020F0502020204030204" pitchFamily="34" charset="0"/>
            </a:endParaRPr>
          </a:p>
        </p:txBody>
      </p:sp>
      <p:sp>
        <p:nvSpPr>
          <p:cNvPr id="5" name="Marcador de contenido 4">
            <a:extLst>
              <a:ext uri="{FF2B5EF4-FFF2-40B4-BE49-F238E27FC236}">
                <a16:creationId xmlns:a16="http://schemas.microsoft.com/office/drawing/2014/main" id="{8BCEC657-C2DF-42BA-8B9F-793D29A84611}"/>
              </a:ext>
            </a:extLst>
          </p:cNvPr>
          <p:cNvSpPr>
            <a:spLocks noGrp="1"/>
          </p:cNvSpPr>
          <p:nvPr>
            <p:ph sz="quarter" idx="13"/>
          </p:nvPr>
        </p:nvSpPr>
        <p:spPr/>
        <p:txBody>
          <a:bodyPr/>
          <a:lstStyle/>
          <a:p>
            <a:r>
              <a:rPr lang="es-ES" sz="2400" b="1" dirty="0">
                <a:solidFill>
                  <a:srgbClr val="1D2C4F"/>
                </a:solidFill>
              </a:rPr>
              <a:t>Impacto de los tratamientos tópicos para la psoriasis en la calidad de vida</a:t>
            </a:r>
            <a:endParaRPr lang="es-ES" sz="2400" dirty="0">
              <a:solidFill>
                <a:srgbClr val="1D2C4F"/>
              </a:solidFill>
            </a:endParaRPr>
          </a:p>
        </p:txBody>
      </p:sp>
      <p:sp>
        <p:nvSpPr>
          <p:cNvPr id="11" name="Marcador de contenido 10">
            <a:extLst>
              <a:ext uri="{FF2B5EF4-FFF2-40B4-BE49-F238E27FC236}">
                <a16:creationId xmlns:a16="http://schemas.microsoft.com/office/drawing/2014/main" id="{A255EEEB-698C-A888-47B9-31BFF82D3637}"/>
              </a:ext>
            </a:extLst>
          </p:cNvPr>
          <p:cNvSpPr>
            <a:spLocks noGrp="1"/>
          </p:cNvSpPr>
          <p:nvPr>
            <p:ph sz="quarter" idx="18"/>
          </p:nvPr>
        </p:nvSpPr>
        <p:spPr/>
        <p:txBody>
          <a:bodyPr>
            <a:normAutofit/>
          </a:bodyPr>
          <a:lstStyle/>
          <a:p>
            <a:r>
              <a:rPr lang="es-ES" sz="2670" b="1" dirty="0">
                <a:solidFill>
                  <a:srgbClr val="1D2C4F"/>
                </a:solidFill>
              </a:rPr>
              <a:t>CALIDAD DE VIDA</a:t>
            </a:r>
            <a:endParaRPr lang="es-ES" sz="2670" dirty="0">
              <a:solidFill>
                <a:srgbClr val="1D2C4F"/>
              </a:solidFill>
            </a:endParaRPr>
          </a:p>
        </p:txBody>
      </p:sp>
      <p:grpSp>
        <p:nvGrpSpPr>
          <p:cNvPr id="6" name="Grupo 5">
            <a:extLst>
              <a:ext uri="{FF2B5EF4-FFF2-40B4-BE49-F238E27FC236}">
                <a16:creationId xmlns:a16="http://schemas.microsoft.com/office/drawing/2014/main" id="{040782BD-1C2E-343E-F5CA-31B71B3FFF81}"/>
              </a:ext>
            </a:extLst>
          </p:cNvPr>
          <p:cNvGrpSpPr/>
          <p:nvPr/>
        </p:nvGrpSpPr>
        <p:grpSpPr>
          <a:xfrm>
            <a:off x="3133232" y="4972021"/>
            <a:ext cx="6044445" cy="964260"/>
            <a:chOff x="5852558" y="4733153"/>
            <a:chExt cx="6044445" cy="964260"/>
          </a:xfrm>
        </p:grpSpPr>
        <p:sp>
          <p:nvSpPr>
            <p:cNvPr id="7" name="CuadroTexto 6">
              <a:extLst>
                <a:ext uri="{FF2B5EF4-FFF2-40B4-BE49-F238E27FC236}">
                  <a16:creationId xmlns:a16="http://schemas.microsoft.com/office/drawing/2014/main" id="{67304B3C-9008-F5DE-3910-1A7A97DDDBCB}"/>
                </a:ext>
              </a:extLst>
            </p:cNvPr>
            <p:cNvSpPr txBox="1"/>
            <p:nvPr/>
          </p:nvSpPr>
          <p:spPr>
            <a:xfrm>
              <a:off x="5852558" y="5389636"/>
              <a:ext cx="6044445" cy="307777"/>
            </a:xfrm>
            <a:prstGeom prst="rect">
              <a:avLst/>
            </a:prstGeom>
            <a:noFill/>
          </p:spPr>
          <p:txBody>
            <a:bodyPr wrap="square">
              <a:spAutoFit/>
            </a:bodyPr>
            <a:lstStyle/>
            <a:p>
              <a:pPr algn="ctr"/>
              <a:r>
                <a:rPr lang="es-ES" sz="1400" b="1" dirty="0">
                  <a:solidFill>
                    <a:srgbClr val="1D2C4F"/>
                  </a:solidFill>
                </a:rPr>
                <a:t>Indicaron que la enfermedad no tenía ningún impacto en sus vidas </a:t>
              </a:r>
            </a:p>
          </p:txBody>
        </p:sp>
        <p:grpSp>
          <p:nvGrpSpPr>
            <p:cNvPr id="9" name="Grupo 8">
              <a:extLst>
                <a:ext uri="{FF2B5EF4-FFF2-40B4-BE49-F238E27FC236}">
                  <a16:creationId xmlns:a16="http://schemas.microsoft.com/office/drawing/2014/main" id="{9D4E2D99-3518-1B75-B9AB-477362AAF789}"/>
                </a:ext>
              </a:extLst>
            </p:cNvPr>
            <p:cNvGrpSpPr/>
            <p:nvPr/>
          </p:nvGrpSpPr>
          <p:grpSpPr>
            <a:xfrm>
              <a:off x="5906942" y="4733153"/>
              <a:ext cx="5853515" cy="535438"/>
              <a:chOff x="5514764" y="4690621"/>
              <a:chExt cx="5853515" cy="535438"/>
            </a:xfrm>
          </p:grpSpPr>
          <p:sp>
            <p:nvSpPr>
              <p:cNvPr id="19" name="CuadroTexto 18">
                <a:extLst>
                  <a:ext uri="{FF2B5EF4-FFF2-40B4-BE49-F238E27FC236}">
                    <a16:creationId xmlns:a16="http://schemas.microsoft.com/office/drawing/2014/main" id="{A4C2A086-59D5-ECA6-423E-1AEFA758D0DE}"/>
                  </a:ext>
                </a:extLst>
              </p:cNvPr>
              <p:cNvSpPr txBox="1"/>
              <p:nvPr/>
            </p:nvSpPr>
            <p:spPr>
              <a:xfrm>
                <a:off x="5514764" y="4690621"/>
                <a:ext cx="2629709" cy="523220"/>
              </a:xfrm>
              <a:prstGeom prst="rect">
                <a:avLst/>
              </a:prstGeom>
              <a:noFill/>
            </p:spPr>
            <p:txBody>
              <a:bodyPr wrap="square" rtlCol="0">
                <a:spAutoFit/>
              </a:bodyPr>
              <a:lstStyle/>
              <a:p>
                <a:pPr algn="ctr"/>
                <a:r>
                  <a:rPr lang="es-ES" sz="1400" b="1" dirty="0">
                    <a:solidFill>
                      <a:srgbClr val="1D2C4F"/>
                    </a:solidFill>
                  </a:rPr>
                  <a:t>El 43.8% de los pacientes en el grupo crema CAL/BDP</a:t>
                </a:r>
              </a:p>
            </p:txBody>
          </p:sp>
          <p:sp>
            <p:nvSpPr>
              <p:cNvPr id="20" name="CuadroTexto 19">
                <a:extLst>
                  <a:ext uri="{FF2B5EF4-FFF2-40B4-BE49-F238E27FC236}">
                    <a16:creationId xmlns:a16="http://schemas.microsoft.com/office/drawing/2014/main" id="{9D702792-432B-8687-793E-72B56816D2C3}"/>
                  </a:ext>
                </a:extLst>
              </p:cNvPr>
              <p:cNvSpPr txBox="1"/>
              <p:nvPr/>
            </p:nvSpPr>
            <p:spPr>
              <a:xfrm>
                <a:off x="8828179" y="4702839"/>
                <a:ext cx="2540100" cy="523220"/>
              </a:xfrm>
              <a:prstGeom prst="rect">
                <a:avLst/>
              </a:prstGeom>
              <a:noFill/>
            </p:spPr>
            <p:txBody>
              <a:bodyPr wrap="square" rtlCol="0">
                <a:spAutoFit/>
              </a:bodyPr>
              <a:lstStyle/>
              <a:p>
                <a:pPr algn="ctr"/>
                <a:r>
                  <a:rPr lang="es-ES" sz="1400" b="1" dirty="0">
                    <a:solidFill>
                      <a:srgbClr val="1D2C4F"/>
                    </a:solidFill>
                  </a:rPr>
                  <a:t>El 34.2% de los pacientes en el grupo gel CAL/BDP</a:t>
                </a:r>
              </a:p>
            </p:txBody>
          </p:sp>
          <p:sp>
            <p:nvSpPr>
              <p:cNvPr id="21" name="CuadroTexto 20">
                <a:extLst>
                  <a:ext uri="{FF2B5EF4-FFF2-40B4-BE49-F238E27FC236}">
                    <a16:creationId xmlns:a16="http://schemas.microsoft.com/office/drawing/2014/main" id="{14B6D040-7872-E498-8959-89A8D26F436A}"/>
                  </a:ext>
                </a:extLst>
              </p:cNvPr>
              <p:cNvSpPr txBox="1"/>
              <p:nvPr/>
            </p:nvSpPr>
            <p:spPr>
              <a:xfrm>
                <a:off x="8268811" y="4798342"/>
                <a:ext cx="427584" cy="307777"/>
              </a:xfrm>
              <a:prstGeom prst="rect">
                <a:avLst/>
              </a:prstGeom>
              <a:noFill/>
            </p:spPr>
            <p:txBody>
              <a:bodyPr wrap="square" rtlCol="0">
                <a:spAutoFit/>
              </a:bodyPr>
              <a:lstStyle/>
              <a:p>
                <a:r>
                  <a:rPr lang="es-ES" sz="1400" dirty="0">
                    <a:solidFill>
                      <a:srgbClr val="1D2C4F"/>
                    </a:solidFill>
                  </a:rPr>
                  <a:t>Vs.</a:t>
                </a:r>
              </a:p>
            </p:txBody>
          </p:sp>
        </p:grpSp>
      </p:grpSp>
      <p:sp>
        <p:nvSpPr>
          <p:cNvPr id="22" name="Marcador de contenido 12">
            <a:extLst>
              <a:ext uri="{FF2B5EF4-FFF2-40B4-BE49-F238E27FC236}">
                <a16:creationId xmlns:a16="http://schemas.microsoft.com/office/drawing/2014/main" id="{94F18C08-B888-8CEB-84BC-33A5AC057AF1}"/>
              </a:ext>
            </a:extLst>
          </p:cNvPr>
          <p:cNvSpPr>
            <a:spLocks noGrp="1"/>
          </p:cNvSpPr>
          <p:nvPr>
            <p:ph sz="quarter" idx="24"/>
          </p:nvPr>
        </p:nvSpPr>
        <p:spPr>
          <a:xfrm>
            <a:off x="542110" y="6056221"/>
            <a:ext cx="11101424" cy="538261"/>
          </a:xfrm>
        </p:spPr>
        <p:txBody>
          <a:bodyPr wrap="square">
            <a:noAutofit/>
          </a:bodyPr>
          <a:lstStyle/>
          <a:p>
            <a:r>
              <a:rPr lang="es-ES" sz="700" b="1" dirty="0">
                <a:solidFill>
                  <a:srgbClr val="BFBFBF"/>
                </a:solidFill>
                <a:effectLst/>
                <a:latin typeface="+mj-lt"/>
              </a:rPr>
              <a:t>BDP: </a:t>
            </a:r>
            <a:r>
              <a:rPr lang="es-ES" sz="700" dirty="0">
                <a:solidFill>
                  <a:srgbClr val="BFBFBF"/>
                </a:solidFill>
                <a:effectLst/>
                <a:latin typeface="+mj-lt"/>
              </a:rPr>
              <a:t>betametasona dipropionato, </a:t>
            </a:r>
            <a:r>
              <a:rPr lang="es-ES" sz="700" b="1" dirty="0">
                <a:solidFill>
                  <a:srgbClr val="BFBFBF"/>
                </a:solidFill>
                <a:effectLst/>
                <a:latin typeface="+mj-lt"/>
              </a:rPr>
              <a:t>CAL: </a:t>
            </a:r>
            <a:r>
              <a:rPr lang="es-ES" sz="700" dirty="0" err="1">
                <a:solidFill>
                  <a:srgbClr val="BFBFBF"/>
                </a:solidFill>
                <a:effectLst/>
                <a:latin typeface="+mj-lt"/>
              </a:rPr>
              <a:t>calcipotriol</a:t>
            </a:r>
            <a:r>
              <a:rPr lang="es-ES" sz="700" dirty="0">
                <a:solidFill>
                  <a:srgbClr val="BFBFBF"/>
                </a:solidFill>
                <a:latin typeface="+mj-lt"/>
              </a:rPr>
              <a:t>,</a:t>
            </a:r>
            <a:r>
              <a:rPr lang="es-ES" sz="700" dirty="0">
                <a:solidFill>
                  <a:srgbClr val="BFBFBF"/>
                </a:solidFill>
                <a:effectLst/>
                <a:latin typeface="+mj-lt"/>
              </a:rPr>
              <a:t> </a:t>
            </a:r>
            <a:r>
              <a:rPr lang="es-ES" sz="700" b="1" dirty="0">
                <a:solidFill>
                  <a:srgbClr val="BFBFBF"/>
                </a:solidFill>
                <a:effectLst/>
                <a:latin typeface="+mj-lt"/>
              </a:rPr>
              <a:t>PAD: </a:t>
            </a:r>
            <a:r>
              <a:rPr lang="es-ES" sz="700" i="1" dirty="0" err="1">
                <a:solidFill>
                  <a:srgbClr val="BFBFBF"/>
                </a:solidFill>
                <a:effectLst/>
                <a:latin typeface="+mj-lt"/>
              </a:rPr>
              <a:t>poly-aphron</a:t>
            </a:r>
            <a:r>
              <a:rPr lang="es-ES" sz="700" i="1" dirty="0">
                <a:solidFill>
                  <a:srgbClr val="BFBFBF"/>
                </a:solidFill>
                <a:effectLst/>
                <a:latin typeface="+mj-lt"/>
              </a:rPr>
              <a:t> dispersión. </a:t>
            </a:r>
            <a:r>
              <a:rPr lang="es-ES" sz="700" b="1" dirty="0">
                <a:solidFill>
                  <a:srgbClr val="BFBFBF"/>
                </a:solidFill>
                <a:latin typeface="+mj-lt"/>
              </a:rPr>
              <a:t>DLQI: </a:t>
            </a:r>
            <a:r>
              <a:rPr lang="es-ES" sz="700" dirty="0" err="1">
                <a:solidFill>
                  <a:srgbClr val="BFBFBF"/>
                </a:solidFill>
                <a:latin typeface="+mj-lt"/>
              </a:rPr>
              <a:t>Dermatology</a:t>
            </a:r>
            <a:r>
              <a:rPr lang="es-ES" sz="700" dirty="0">
                <a:solidFill>
                  <a:srgbClr val="BFBFBF"/>
                </a:solidFill>
                <a:latin typeface="+mj-lt"/>
              </a:rPr>
              <a:t> </a:t>
            </a:r>
            <a:r>
              <a:rPr lang="es-ES" sz="700" dirty="0" err="1">
                <a:solidFill>
                  <a:srgbClr val="BFBFBF"/>
                </a:solidFill>
                <a:latin typeface="+mj-lt"/>
              </a:rPr>
              <a:t>Life</a:t>
            </a:r>
            <a:r>
              <a:rPr lang="es-ES" sz="700" dirty="0">
                <a:solidFill>
                  <a:srgbClr val="BFBFBF"/>
                </a:solidFill>
                <a:latin typeface="+mj-lt"/>
              </a:rPr>
              <a:t> </a:t>
            </a:r>
            <a:r>
              <a:rPr lang="es-ES" sz="700" dirty="0" err="1">
                <a:solidFill>
                  <a:srgbClr val="BFBFBF"/>
                </a:solidFill>
                <a:latin typeface="+mj-lt"/>
              </a:rPr>
              <a:t>Quality</a:t>
            </a:r>
            <a:r>
              <a:rPr lang="es-ES" sz="700" dirty="0">
                <a:solidFill>
                  <a:srgbClr val="BFBFBF"/>
                </a:solidFill>
                <a:latin typeface="+mj-lt"/>
              </a:rPr>
              <a:t> </a:t>
            </a:r>
            <a:r>
              <a:rPr lang="es-ES" sz="700" dirty="0" err="1">
                <a:solidFill>
                  <a:srgbClr val="BFBFBF"/>
                </a:solidFill>
                <a:latin typeface="+mj-lt"/>
              </a:rPr>
              <a:t>Index</a:t>
            </a:r>
            <a:r>
              <a:rPr lang="es-ES" sz="700" dirty="0">
                <a:solidFill>
                  <a:srgbClr val="BFBFBF"/>
                </a:solidFill>
                <a:latin typeface="+mj-lt"/>
              </a:rPr>
              <a:t>, </a:t>
            </a:r>
            <a:r>
              <a:rPr lang="es-ES" sz="700" b="1" dirty="0">
                <a:solidFill>
                  <a:srgbClr val="BFBFBF"/>
                </a:solidFill>
                <a:latin typeface="+mj-lt"/>
              </a:rPr>
              <a:t>n: </a:t>
            </a:r>
            <a:r>
              <a:rPr lang="es-ES" sz="700" dirty="0" err="1">
                <a:solidFill>
                  <a:srgbClr val="BFBFBF"/>
                </a:solidFill>
                <a:latin typeface="+mj-lt"/>
              </a:rPr>
              <a:t>number</a:t>
            </a:r>
            <a:r>
              <a:rPr lang="es-ES" sz="700" dirty="0">
                <a:solidFill>
                  <a:srgbClr val="BFBFBF"/>
                </a:solidFill>
                <a:latin typeface="+mj-lt"/>
              </a:rPr>
              <a:t> </a:t>
            </a:r>
            <a:r>
              <a:rPr lang="es-ES" sz="700" dirty="0" err="1">
                <a:solidFill>
                  <a:srgbClr val="BFBFBF"/>
                </a:solidFill>
                <a:latin typeface="+mj-lt"/>
              </a:rPr>
              <a:t>of</a:t>
            </a:r>
            <a:r>
              <a:rPr lang="es-ES" sz="700" dirty="0">
                <a:solidFill>
                  <a:srgbClr val="BFBFBF"/>
                </a:solidFill>
                <a:latin typeface="+mj-lt"/>
              </a:rPr>
              <a:t> </a:t>
            </a:r>
            <a:r>
              <a:rPr lang="es-ES" sz="700" dirty="0" err="1">
                <a:solidFill>
                  <a:srgbClr val="BFBFBF"/>
                </a:solidFill>
                <a:latin typeface="+mj-lt"/>
              </a:rPr>
              <a:t>patients</a:t>
            </a:r>
            <a:r>
              <a:rPr lang="es-ES" sz="700" dirty="0">
                <a:solidFill>
                  <a:srgbClr val="BFBFBF"/>
                </a:solidFill>
                <a:latin typeface="+mj-lt"/>
              </a:rPr>
              <a:t>. P </a:t>
            </a:r>
            <a:r>
              <a:rPr lang="es-ES" sz="700" dirty="0" err="1">
                <a:solidFill>
                  <a:srgbClr val="BFBFBF"/>
                </a:solidFill>
                <a:latin typeface="+mj-lt"/>
              </a:rPr>
              <a:t>values</a:t>
            </a:r>
            <a:r>
              <a:rPr lang="es-ES" sz="700" dirty="0">
                <a:solidFill>
                  <a:srgbClr val="BFBFBF"/>
                </a:solidFill>
                <a:latin typeface="+mj-lt"/>
              </a:rPr>
              <a:t> </a:t>
            </a:r>
            <a:r>
              <a:rPr lang="es-ES" sz="700" dirty="0" err="1">
                <a:solidFill>
                  <a:srgbClr val="BFBFBF"/>
                </a:solidFill>
                <a:latin typeface="+mj-lt"/>
              </a:rPr>
              <a:t>represent</a:t>
            </a:r>
            <a:r>
              <a:rPr lang="es-ES" sz="700" dirty="0">
                <a:solidFill>
                  <a:srgbClr val="BFBFBF"/>
                </a:solidFill>
                <a:latin typeface="+mj-lt"/>
              </a:rPr>
              <a:t> </a:t>
            </a:r>
            <a:r>
              <a:rPr lang="es-ES" sz="700" dirty="0" err="1">
                <a:solidFill>
                  <a:srgbClr val="BFBFBF"/>
                </a:solidFill>
                <a:latin typeface="+mj-lt"/>
              </a:rPr>
              <a:t>the</a:t>
            </a:r>
            <a:r>
              <a:rPr lang="es-ES" sz="700" dirty="0">
                <a:solidFill>
                  <a:srgbClr val="BFBFBF"/>
                </a:solidFill>
                <a:latin typeface="+mj-lt"/>
              </a:rPr>
              <a:t> compasión </a:t>
            </a:r>
            <a:r>
              <a:rPr lang="es-ES" sz="700" dirty="0" err="1">
                <a:solidFill>
                  <a:srgbClr val="BFBFBF"/>
                </a:solidFill>
                <a:latin typeface="+mj-lt"/>
              </a:rPr>
              <a:t>between</a:t>
            </a:r>
            <a:r>
              <a:rPr lang="es-ES" sz="700" dirty="0">
                <a:solidFill>
                  <a:srgbClr val="BFBFBF"/>
                </a:solidFill>
                <a:latin typeface="+mj-lt"/>
              </a:rPr>
              <a:t> CAL/BDP </a:t>
            </a:r>
            <a:r>
              <a:rPr lang="es-ES" sz="700" dirty="0" err="1">
                <a:solidFill>
                  <a:srgbClr val="BFBFBF"/>
                </a:solidFill>
                <a:latin typeface="+mj-lt"/>
              </a:rPr>
              <a:t>cream</a:t>
            </a:r>
            <a:r>
              <a:rPr lang="es-ES" sz="700" dirty="0">
                <a:solidFill>
                  <a:srgbClr val="BFBFBF"/>
                </a:solidFill>
                <a:latin typeface="+mj-lt"/>
              </a:rPr>
              <a:t> and CAL/BDP gel/TS.</a:t>
            </a:r>
            <a:endParaRPr lang="es-ES" sz="700" dirty="0">
              <a:solidFill>
                <a:srgbClr val="BFBFBF"/>
              </a:solidFill>
              <a:effectLst/>
              <a:latin typeface="+mj-lt"/>
            </a:endParaRPr>
          </a:p>
          <a:p>
            <a:r>
              <a:rPr lang="es-ES" sz="700" dirty="0">
                <a:solidFill>
                  <a:srgbClr val="BFBFBF"/>
                </a:solidFill>
                <a:latin typeface="+mj-lt"/>
              </a:rPr>
              <a:t> </a:t>
            </a:r>
            <a:r>
              <a:rPr lang="es-ES" sz="700" b="1" dirty="0">
                <a:solidFill>
                  <a:srgbClr val="BFBFBF"/>
                </a:solidFill>
                <a:latin typeface="+mj-lt"/>
              </a:rPr>
              <a:t>1.</a:t>
            </a:r>
            <a:r>
              <a:rPr lang="pt-BR" sz="700" b="1" dirty="0">
                <a:solidFill>
                  <a:srgbClr val="BFBFBF"/>
                </a:solidFill>
                <a:latin typeface="+mj-lt"/>
              </a:rPr>
              <a:t> </a:t>
            </a:r>
            <a:r>
              <a:rPr lang="es-ES" sz="700" dirty="0" err="1">
                <a:solidFill>
                  <a:srgbClr val="BFBFBF"/>
                </a:solidFill>
                <a:effectLst/>
                <a:latin typeface="+mj-lt"/>
              </a:rPr>
              <a:t>Finlay</a:t>
            </a:r>
            <a:r>
              <a:rPr lang="es-ES" sz="700" dirty="0">
                <a:solidFill>
                  <a:srgbClr val="BFBFBF"/>
                </a:solidFill>
                <a:effectLst/>
                <a:latin typeface="+mj-lt"/>
              </a:rPr>
              <a:t> AY, Khan GK. </a:t>
            </a:r>
            <a:r>
              <a:rPr lang="es-ES" sz="700" dirty="0" err="1">
                <a:solidFill>
                  <a:srgbClr val="BFBFBF"/>
                </a:solidFill>
                <a:effectLst/>
                <a:latin typeface="+mj-lt"/>
              </a:rPr>
              <a:t>Dermatology</a:t>
            </a:r>
            <a:r>
              <a:rPr lang="es-ES" sz="700" dirty="0">
                <a:solidFill>
                  <a:srgbClr val="BFBFBF"/>
                </a:solidFill>
                <a:effectLst/>
                <a:latin typeface="+mj-lt"/>
              </a:rPr>
              <a:t> </a:t>
            </a:r>
            <a:r>
              <a:rPr lang="es-ES" sz="700" dirty="0" err="1">
                <a:solidFill>
                  <a:srgbClr val="BFBFBF"/>
                </a:solidFill>
                <a:effectLst/>
                <a:latin typeface="+mj-lt"/>
              </a:rPr>
              <a:t>Life</a:t>
            </a:r>
            <a:r>
              <a:rPr lang="es-ES" sz="700" dirty="0">
                <a:solidFill>
                  <a:srgbClr val="BFBFBF"/>
                </a:solidFill>
                <a:effectLst/>
                <a:latin typeface="+mj-lt"/>
              </a:rPr>
              <a:t> </a:t>
            </a:r>
            <a:r>
              <a:rPr lang="es-ES" sz="700" dirty="0" err="1">
                <a:solidFill>
                  <a:srgbClr val="BFBFBF"/>
                </a:solidFill>
                <a:effectLst/>
                <a:latin typeface="+mj-lt"/>
              </a:rPr>
              <a:t>Quality</a:t>
            </a:r>
            <a:r>
              <a:rPr lang="es-ES" sz="700" dirty="0">
                <a:solidFill>
                  <a:srgbClr val="BFBFBF"/>
                </a:solidFill>
                <a:effectLst/>
                <a:latin typeface="+mj-lt"/>
              </a:rPr>
              <a:t> </a:t>
            </a:r>
            <a:r>
              <a:rPr lang="es-ES" sz="700" dirty="0" err="1">
                <a:solidFill>
                  <a:srgbClr val="BFBFBF"/>
                </a:solidFill>
                <a:effectLst/>
                <a:latin typeface="+mj-lt"/>
              </a:rPr>
              <a:t>Index</a:t>
            </a:r>
            <a:r>
              <a:rPr lang="es-ES" sz="700" dirty="0">
                <a:solidFill>
                  <a:srgbClr val="BFBFBF"/>
                </a:solidFill>
                <a:effectLst/>
                <a:latin typeface="+mj-lt"/>
              </a:rPr>
              <a:t> (DLQI)--a simple </a:t>
            </a:r>
            <a:r>
              <a:rPr lang="es-ES" sz="700" dirty="0" err="1">
                <a:solidFill>
                  <a:srgbClr val="BFBFBF"/>
                </a:solidFill>
                <a:effectLst/>
                <a:latin typeface="+mj-lt"/>
              </a:rPr>
              <a:t>practical</a:t>
            </a:r>
            <a:r>
              <a:rPr lang="es-ES" sz="700" dirty="0">
                <a:solidFill>
                  <a:srgbClr val="BFBFBF"/>
                </a:solidFill>
                <a:effectLst/>
                <a:latin typeface="+mj-lt"/>
              </a:rPr>
              <a:t> </a:t>
            </a:r>
            <a:r>
              <a:rPr lang="es-ES" sz="700" dirty="0" err="1">
                <a:solidFill>
                  <a:srgbClr val="BFBFBF"/>
                </a:solidFill>
                <a:effectLst/>
                <a:latin typeface="+mj-lt"/>
              </a:rPr>
              <a:t>measure</a:t>
            </a:r>
            <a:r>
              <a:rPr lang="es-ES" sz="700" dirty="0">
                <a:solidFill>
                  <a:srgbClr val="BFBFBF"/>
                </a:solidFill>
                <a:effectLst/>
                <a:latin typeface="+mj-lt"/>
              </a:rPr>
              <a:t> </a:t>
            </a:r>
            <a:r>
              <a:rPr lang="es-ES" sz="700" dirty="0" err="1">
                <a:solidFill>
                  <a:srgbClr val="BFBFBF"/>
                </a:solidFill>
                <a:effectLst/>
                <a:latin typeface="+mj-lt"/>
              </a:rPr>
              <a:t>for</a:t>
            </a:r>
            <a:r>
              <a:rPr lang="es-ES" sz="700" dirty="0">
                <a:solidFill>
                  <a:srgbClr val="BFBFBF"/>
                </a:solidFill>
                <a:effectLst/>
                <a:latin typeface="+mj-lt"/>
              </a:rPr>
              <a:t> </a:t>
            </a:r>
            <a:r>
              <a:rPr lang="es-ES" sz="700" dirty="0" err="1">
                <a:solidFill>
                  <a:srgbClr val="BFBFBF"/>
                </a:solidFill>
                <a:effectLst/>
                <a:latin typeface="+mj-lt"/>
              </a:rPr>
              <a:t>routine</a:t>
            </a:r>
            <a:r>
              <a:rPr lang="es-ES" sz="700" dirty="0">
                <a:solidFill>
                  <a:srgbClr val="BFBFBF"/>
                </a:solidFill>
                <a:effectLst/>
                <a:latin typeface="+mj-lt"/>
              </a:rPr>
              <a:t> </a:t>
            </a:r>
            <a:r>
              <a:rPr lang="es-ES" sz="700" dirty="0" err="1">
                <a:solidFill>
                  <a:srgbClr val="BFBFBF"/>
                </a:solidFill>
                <a:effectLst/>
                <a:latin typeface="+mj-lt"/>
              </a:rPr>
              <a:t>clinical</a:t>
            </a:r>
            <a:r>
              <a:rPr lang="es-ES" sz="700" dirty="0">
                <a:solidFill>
                  <a:srgbClr val="BFBFBF"/>
                </a:solidFill>
                <a:effectLst/>
                <a:latin typeface="+mj-lt"/>
              </a:rPr>
              <a:t> use. Clin </a:t>
            </a:r>
            <a:r>
              <a:rPr lang="es-ES" sz="700" dirty="0" err="1">
                <a:solidFill>
                  <a:srgbClr val="BFBFBF"/>
                </a:solidFill>
                <a:effectLst/>
                <a:latin typeface="+mj-lt"/>
              </a:rPr>
              <a:t>Exp</a:t>
            </a:r>
            <a:r>
              <a:rPr lang="es-ES" sz="700" dirty="0">
                <a:solidFill>
                  <a:srgbClr val="BFBFBF"/>
                </a:solidFill>
                <a:effectLst/>
                <a:latin typeface="+mj-lt"/>
              </a:rPr>
              <a:t> </a:t>
            </a:r>
            <a:r>
              <a:rPr lang="es-ES" sz="700" dirty="0" err="1">
                <a:solidFill>
                  <a:srgbClr val="BFBFBF"/>
                </a:solidFill>
                <a:effectLst/>
                <a:latin typeface="+mj-lt"/>
              </a:rPr>
              <a:t>Dermatol</a:t>
            </a:r>
            <a:r>
              <a:rPr lang="es-ES" sz="700" dirty="0">
                <a:solidFill>
                  <a:srgbClr val="BFBFBF"/>
                </a:solidFill>
                <a:effectLst/>
                <a:latin typeface="+mj-lt"/>
              </a:rPr>
              <a:t>. 1994;19(3):210-6; </a:t>
            </a:r>
            <a:r>
              <a:rPr lang="es-ES" sz="700" b="1" dirty="0">
                <a:solidFill>
                  <a:srgbClr val="BFBFBF"/>
                </a:solidFill>
                <a:latin typeface="+mj-lt"/>
              </a:rPr>
              <a:t>2.</a:t>
            </a:r>
            <a:r>
              <a:rPr lang="fr-FR" sz="700" b="1" dirty="0">
                <a:solidFill>
                  <a:srgbClr val="BFBFBF"/>
                </a:solidFill>
                <a:latin typeface="+mj-lt"/>
              </a:rPr>
              <a:t> </a:t>
            </a:r>
            <a:r>
              <a:rPr lang="fr-FR" sz="700" dirty="0" err="1">
                <a:solidFill>
                  <a:srgbClr val="BFBFBF"/>
                </a:solidFill>
                <a:latin typeface="+mj-lt"/>
              </a:rPr>
              <a:t>Halioua</a:t>
            </a:r>
            <a:r>
              <a:rPr lang="fr-FR" sz="700" dirty="0">
                <a:solidFill>
                  <a:srgbClr val="BFBFBF"/>
                </a:solidFill>
                <a:latin typeface="+mj-lt"/>
              </a:rPr>
              <a:t> B., </a:t>
            </a:r>
            <a:r>
              <a:rPr lang="fr-FR" sz="700" dirty="0" err="1">
                <a:solidFill>
                  <a:srgbClr val="BFBFBF"/>
                </a:solidFill>
                <a:latin typeface="+mj-lt"/>
              </a:rPr>
              <a:t>Bewley</a:t>
            </a:r>
            <a:r>
              <a:rPr lang="fr-FR" sz="700" dirty="0">
                <a:solidFill>
                  <a:srgbClr val="BFBFBF"/>
                </a:solidFill>
                <a:latin typeface="+mj-lt"/>
              </a:rPr>
              <a:t> A., </a:t>
            </a:r>
            <a:r>
              <a:rPr lang="fr-FR" sz="700" dirty="0" err="1">
                <a:solidFill>
                  <a:srgbClr val="BFBFBF"/>
                </a:solidFill>
                <a:latin typeface="+mj-lt"/>
              </a:rPr>
              <a:t>Snel-Prentø</a:t>
            </a:r>
            <a:r>
              <a:rPr lang="fr-FR" sz="700" dirty="0">
                <a:solidFill>
                  <a:srgbClr val="BFBFBF"/>
                </a:solidFill>
                <a:latin typeface="+mj-lt"/>
              </a:rPr>
              <a:t> A. </a:t>
            </a:r>
            <a:r>
              <a:rPr lang="en-US" sz="700" dirty="0">
                <a:solidFill>
                  <a:srgbClr val="BFBFBF"/>
                </a:solidFill>
                <a:latin typeface="+mj-lt"/>
              </a:rPr>
              <a:t>In the treatment of plaque psoriasis, CAL/BDP cream showed less interference with the patient's choice of clothing and other daily activities compared to CAL/BDP gel: pooled analysis of 2 phase 3, randomized, controlled</a:t>
            </a:r>
            <a:r>
              <a:rPr lang="fr-FR" sz="700" dirty="0">
                <a:solidFill>
                  <a:srgbClr val="BFBFBF"/>
                </a:solidFill>
                <a:latin typeface="+mj-lt"/>
              </a:rPr>
              <a:t> </a:t>
            </a:r>
            <a:r>
              <a:rPr lang="fr-FR" sz="700" dirty="0" err="1">
                <a:solidFill>
                  <a:srgbClr val="BFBFBF"/>
                </a:solidFill>
                <a:latin typeface="+mj-lt"/>
              </a:rPr>
              <a:t>clinical</a:t>
            </a:r>
            <a:r>
              <a:rPr lang="fr-FR" sz="700" dirty="0">
                <a:solidFill>
                  <a:srgbClr val="BFBFBF"/>
                </a:solidFill>
                <a:latin typeface="+mj-lt"/>
              </a:rPr>
              <a:t> trials. </a:t>
            </a:r>
            <a:r>
              <a:rPr lang="fr-FR" sz="700" dirty="0" err="1">
                <a:solidFill>
                  <a:srgbClr val="BFBFBF"/>
                </a:solidFill>
                <a:latin typeface="+mj-lt"/>
              </a:rPr>
              <a:t>Póster</a:t>
            </a:r>
            <a:r>
              <a:rPr lang="fr-FR" sz="700" dirty="0">
                <a:solidFill>
                  <a:srgbClr val="BFBFBF"/>
                </a:solidFill>
                <a:latin typeface="+mj-lt"/>
              </a:rPr>
              <a:t> </a:t>
            </a:r>
            <a:r>
              <a:rPr lang="fr-FR" sz="700" dirty="0" err="1">
                <a:solidFill>
                  <a:srgbClr val="BFBFBF"/>
                </a:solidFill>
                <a:latin typeface="+mj-lt"/>
              </a:rPr>
              <a:t>presentado</a:t>
            </a:r>
            <a:r>
              <a:rPr lang="fr-FR" sz="700" dirty="0">
                <a:solidFill>
                  <a:srgbClr val="BFBFBF"/>
                </a:solidFill>
                <a:latin typeface="+mj-lt"/>
              </a:rPr>
              <a:t> en </a:t>
            </a:r>
            <a:r>
              <a:rPr lang="es-ES" sz="700" dirty="0" err="1">
                <a:solidFill>
                  <a:srgbClr val="BFBFBF"/>
                </a:solidFill>
                <a:latin typeface="+mj-lt"/>
              </a:rPr>
              <a:t>Journées</a:t>
            </a:r>
            <a:r>
              <a:rPr lang="es-ES" sz="700" dirty="0">
                <a:solidFill>
                  <a:srgbClr val="BFBFBF"/>
                </a:solidFill>
                <a:latin typeface="+mj-lt"/>
              </a:rPr>
              <a:t> </a:t>
            </a:r>
            <a:r>
              <a:rPr lang="es-ES" sz="700" dirty="0" err="1">
                <a:solidFill>
                  <a:srgbClr val="BFBFBF"/>
                </a:solidFill>
                <a:latin typeface="+mj-lt"/>
              </a:rPr>
              <a:t>dermatologiques</a:t>
            </a:r>
            <a:r>
              <a:rPr lang="es-ES" sz="700" dirty="0">
                <a:solidFill>
                  <a:srgbClr val="BFBFBF"/>
                </a:solidFill>
                <a:latin typeface="+mj-lt"/>
              </a:rPr>
              <a:t> de Paris; 29 noviembre a 3 de diciembre de 2022. </a:t>
            </a:r>
          </a:p>
        </p:txBody>
      </p:sp>
      <p:pic>
        <p:nvPicPr>
          <p:cNvPr id="23" name="Imagen 22" descr="Gráfico, Gráfico de líneas&#10;&#10;Descripción generada automáticamente">
            <a:extLst>
              <a:ext uri="{FF2B5EF4-FFF2-40B4-BE49-F238E27FC236}">
                <a16:creationId xmlns:a16="http://schemas.microsoft.com/office/drawing/2014/main" id="{66B06FFE-AA73-FA39-6F7D-48DB4083CE30}"/>
              </a:ext>
            </a:extLst>
          </p:cNvPr>
          <p:cNvPicPr>
            <a:picLocks noChangeAspect="1"/>
          </p:cNvPicPr>
          <p:nvPr/>
        </p:nvPicPr>
        <p:blipFill rotWithShape="1">
          <a:blip r:embed="rId3"/>
          <a:srcRect l="4434" t="7631" r="4913" b="7318"/>
          <a:stretch/>
        </p:blipFill>
        <p:spPr>
          <a:xfrm>
            <a:off x="128833" y="2675703"/>
            <a:ext cx="3911957" cy="1930249"/>
          </a:xfrm>
          <a:prstGeom prst="rect">
            <a:avLst/>
          </a:prstGeom>
        </p:spPr>
      </p:pic>
      <p:pic>
        <p:nvPicPr>
          <p:cNvPr id="24" name="Imagen 23" descr="Gráfico, Gráfico de líneas&#10;&#10;Descripción generada automáticamente">
            <a:extLst>
              <a:ext uri="{FF2B5EF4-FFF2-40B4-BE49-F238E27FC236}">
                <a16:creationId xmlns:a16="http://schemas.microsoft.com/office/drawing/2014/main" id="{F6285B61-C97F-0214-E0A1-1EE1CA5CB7F4}"/>
              </a:ext>
            </a:extLst>
          </p:cNvPr>
          <p:cNvPicPr>
            <a:picLocks noChangeAspect="1"/>
          </p:cNvPicPr>
          <p:nvPr/>
        </p:nvPicPr>
        <p:blipFill rotWithShape="1">
          <a:blip r:embed="rId4"/>
          <a:srcRect l="4147" t="10317" r="4952" b="9861"/>
          <a:stretch/>
        </p:blipFill>
        <p:spPr>
          <a:xfrm>
            <a:off x="8151209" y="2702559"/>
            <a:ext cx="3911958" cy="1806640"/>
          </a:xfrm>
          <a:prstGeom prst="rect">
            <a:avLst/>
          </a:prstGeom>
        </p:spPr>
      </p:pic>
      <p:pic>
        <p:nvPicPr>
          <p:cNvPr id="25" name="Imagen 24" descr="Gráfico, Gráfico de líneas&#10;&#10;Descripción generada automáticamente">
            <a:extLst>
              <a:ext uri="{FF2B5EF4-FFF2-40B4-BE49-F238E27FC236}">
                <a16:creationId xmlns:a16="http://schemas.microsoft.com/office/drawing/2014/main" id="{1A0CAE17-17F4-6834-1F3B-3509748A594F}"/>
              </a:ext>
            </a:extLst>
          </p:cNvPr>
          <p:cNvPicPr>
            <a:picLocks noChangeAspect="1"/>
          </p:cNvPicPr>
          <p:nvPr/>
        </p:nvPicPr>
        <p:blipFill rotWithShape="1">
          <a:blip r:embed="rId5"/>
          <a:srcRect l="4272" t="8611" r="4680" b="7493"/>
          <a:stretch/>
        </p:blipFill>
        <p:spPr>
          <a:xfrm>
            <a:off x="4177825" y="2680009"/>
            <a:ext cx="3911957" cy="1895794"/>
          </a:xfrm>
          <a:prstGeom prst="rect">
            <a:avLst/>
          </a:prstGeom>
        </p:spPr>
      </p:pic>
    </p:spTree>
    <p:extLst>
      <p:ext uri="{BB962C8B-B14F-4D97-AF65-F5344CB8AC3E}">
        <p14:creationId xmlns:p14="http://schemas.microsoft.com/office/powerpoint/2010/main" val="1618221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52D588-3F1C-B3F9-7C0B-441C171B40BB}"/>
              </a:ext>
            </a:extLst>
          </p:cNvPr>
          <p:cNvSpPr>
            <a:spLocks noGrp="1"/>
          </p:cNvSpPr>
          <p:nvPr>
            <p:ph type="title"/>
          </p:nvPr>
        </p:nvSpPr>
        <p:spPr>
          <a:xfrm>
            <a:off x="7318061" y="1901856"/>
            <a:ext cx="4597714" cy="1893001"/>
          </a:xfrm>
        </p:spPr>
        <p:txBody>
          <a:bodyPr/>
          <a:lstStyle/>
          <a:p>
            <a:r>
              <a:rPr lang="es-ES" sz="2800" b="1" dirty="0">
                <a:solidFill>
                  <a:schemeClr val="accent1">
                    <a:lumMod val="50000"/>
                  </a:schemeClr>
                </a:solidFill>
                <a:latin typeface="Century Gothic" panose="020B0502020202020204" pitchFamily="34" charset="0"/>
              </a:rPr>
              <a:t>CAL/BDP crema como tratamiento de psoriasis </a:t>
            </a:r>
            <a:r>
              <a:rPr lang="es-ES" sz="2800" b="1" dirty="0" err="1">
                <a:solidFill>
                  <a:schemeClr val="accent1">
                    <a:lumMod val="50000"/>
                  </a:schemeClr>
                </a:solidFill>
                <a:latin typeface="Century Gothic" panose="020B0502020202020204" pitchFamily="34" charset="0"/>
              </a:rPr>
              <a:t>palmoplantar</a:t>
            </a:r>
            <a:endParaRPr lang="es-ES" sz="2800" b="1" dirty="0">
              <a:solidFill>
                <a:schemeClr val="accent1">
                  <a:lumMod val="50000"/>
                </a:schemeClr>
              </a:solidFill>
              <a:latin typeface="Century Gothic" panose="020B0502020202020204" pitchFamily="34" charset="0"/>
            </a:endParaRPr>
          </a:p>
        </p:txBody>
      </p:sp>
      <p:sp>
        <p:nvSpPr>
          <p:cNvPr id="6" name="Marcador de contenido 5">
            <a:extLst>
              <a:ext uri="{FF2B5EF4-FFF2-40B4-BE49-F238E27FC236}">
                <a16:creationId xmlns:a16="http://schemas.microsoft.com/office/drawing/2014/main" id="{E5F9B343-B4E5-F2F4-CFD8-68A0B7FC588C}"/>
              </a:ext>
            </a:extLst>
          </p:cNvPr>
          <p:cNvSpPr>
            <a:spLocks noGrp="1"/>
          </p:cNvSpPr>
          <p:nvPr>
            <p:ph sz="quarter" idx="10"/>
          </p:nvPr>
        </p:nvSpPr>
        <p:spPr>
          <a:xfrm>
            <a:off x="7318061" y="3423382"/>
            <a:ext cx="4416912" cy="297045"/>
          </a:xfrm>
        </p:spPr>
        <p:txBody>
          <a:bodyPr/>
          <a:lstStyle/>
          <a:p>
            <a:r>
              <a:rPr lang="es-ES" dirty="0">
                <a:solidFill>
                  <a:srgbClr val="398C94"/>
                </a:solidFill>
                <a:latin typeface="Century Gothic" panose="020B0502020202020204" pitchFamily="34" charset="0"/>
              </a:rPr>
              <a:t>CASO 5: PSORIASIS PALMOPLANTAR  </a:t>
            </a:r>
          </a:p>
        </p:txBody>
      </p:sp>
      <p:sp>
        <p:nvSpPr>
          <p:cNvPr id="4" name="Marcador de contenido 3">
            <a:extLst>
              <a:ext uri="{FF2B5EF4-FFF2-40B4-BE49-F238E27FC236}">
                <a16:creationId xmlns:a16="http://schemas.microsoft.com/office/drawing/2014/main" id="{3093D24F-739A-0236-AC16-3484D92456D4}"/>
              </a:ext>
            </a:extLst>
          </p:cNvPr>
          <p:cNvSpPr>
            <a:spLocks noGrp="1"/>
          </p:cNvSpPr>
          <p:nvPr>
            <p:ph sz="quarter" idx="12"/>
          </p:nvPr>
        </p:nvSpPr>
        <p:spPr>
          <a:xfrm>
            <a:off x="7318061" y="4012448"/>
            <a:ext cx="4416912" cy="511584"/>
          </a:xfrm>
        </p:spPr>
        <p:txBody>
          <a:bodyPr/>
          <a:lstStyle/>
          <a:p>
            <a:r>
              <a:rPr lang="es-ES" sz="1400" b="1" dirty="0">
                <a:solidFill>
                  <a:srgbClr val="002855"/>
                </a:solidFill>
                <a:latin typeface="Century Gothic" panose="020B0502020202020204" pitchFamily="34" charset="0"/>
              </a:rPr>
              <a:t>Elena Beatriz Sanz Cabanillas</a:t>
            </a:r>
            <a:r>
              <a:rPr lang="es-ES" sz="1400" b="1" baseline="30000" dirty="0">
                <a:solidFill>
                  <a:srgbClr val="002855"/>
                </a:solidFill>
                <a:latin typeface="Century Gothic" panose="020B0502020202020204" pitchFamily="34" charset="0"/>
              </a:rPr>
              <a:t>1</a:t>
            </a:r>
            <a:r>
              <a:rPr lang="es-ES" sz="1400" b="1" dirty="0">
                <a:solidFill>
                  <a:srgbClr val="002855"/>
                </a:solidFill>
                <a:latin typeface="Century Gothic" panose="020B0502020202020204" pitchFamily="34" charset="0"/>
              </a:rPr>
              <a:t>, Juan Luis Sanz Cabanilla</a:t>
            </a:r>
            <a:r>
              <a:rPr lang="es-ES" sz="1400" b="1" baseline="30000" dirty="0">
                <a:solidFill>
                  <a:srgbClr val="002855"/>
                </a:solidFill>
                <a:latin typeface="Century Gothic" panose="020B0502020202020204" pitchFamily="34" charset="0"/>
              </a:rPr>
              <a:t>2</a:t>
            </a:r>
          </a:p>
          <a:p>
            <a:r>
              <a:rPr lang="es-ES" sz="1400" baseline="30000" dirty="0">
                <a:solidFill>
                  <a:srgbClr val="002855"/>
                </a:solidFill>
                <a:latin typeface="Century Gothic" panose="020B0502020202020204" pitchFamily="34" charset="0"/>
              </a:rPr>
              <a:t>1</a:t>
            </a:r>
            <a:r>
              <a:rPr lang="es-ES" sz="1400" dirty="0">
                <a:solidFill>
                  <a:srgbClr val="002855"/>
                </a:solidFill>
                <a:latin typeface="Century Gothic" panose="020B0502020202020204" pitchFamily="34" charset="0"/>
              </a:rPr>
              <a:t>Hospital Costa del Sol (Marbella, Málaga). </a:t>
            </a:r>
            <a:r>
              <a:rPr lang="es-ES" sz="1400" baseline="30000" dirty="0">
                <a:solidFill>
                  <a:srgbClr val="002855"/>
                </a:solidFill>
                <a:latin typeface="Century Gothic" panose="020B0502020202020204" pitchFamily="34" charset="0"/>
              </a:rPr>
              <a:t>2</a:t>
            </a:r>
            <a:r>
              <a:rPr lang="es-ES" sz="1400" dirty="0">
                <a:solidFill>
                  <a:srgbClr val="002855"/>
                </a:solidFill>
                <a:effectLst/>
                <a:latin typeface="Century Gothic" panose="020B0502020202020204" pitchFamily="34" charset="0"/>
              </a:rPr>
              <a:t>Hospital Universitario Reina Sofía (Córdoba).</a:t>
            </a:r>
          </a:p>
        </p:txBody>
      </p:sp>
      <p:sp>
        <p:nvSpPr>
          <p:cNvPr id="11" name="Marcador de contenido 6">
            <a:extLst>
              <a:ext uri="{FF2B5EF4-FFF2-40B4-BE49-F238E27FC236}">
                <a16:creationId xmlns:a16="http://schemas.microsoft.com/office/drawing/2014/main" id="{2A8BCE43-2A42-0D5D-63E9-1DB0444BBFDB}"/>
              </a:ext>
            </a:extLst>
          </p:cNvPr>
          <p:cNvSpPr txBox="1">
            <a:spLocks/>
          </p:cNvSpPr>
          <p:nvPr/>
        </p:nvSpPr>
        <p:spPr>
          <a:xfrm>
            <a:off x="542109" y="6394427"/>
            <a:ext cx="11101427" cy="200055"/>
          </a:xfrm>
          <a:prstGeom prst="rect">
            <a:avLst/>
          </a:prstGeom>
        </p:spPr>
        <p:txBody>
          <a:bodyPr>
            <a:noAutofit/>
          </a:bodyPr>
          <a:lst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it-IT" sz="800" b="1" noProof="1">
                <a:solidFill>
                  <a:schemeClr val="bg1">
                    <a:lumMod val="75000"/>
                  </a:schemeClr>
                </a:solidFill>
              </a:rPr>
              <a:t>CAL: </a:t>
            </a:r>
            <a:r>
              <a:rPr lang="it-IT" sz="800" noProof="1">
                <a:solidFill>
                  <a:schemeClr val="bg1">
                    <a:lumMod val="75000"/>
                  </a:schemeClr>
                </a:solidFill>
              </a:rPr>
              <a:t>calcipotriol, </a:t>
            </a:r>
            <a:r>
              <a:rPr lang="it-IT" sz="800" b="1" noProof="1">
                <a:solidFill>
                  <a:schemeClr val="bg1">
                    <a:lumMod val="75000"/>
                  </a:schemeClr>
                </a:solidFill>
              </a:rPr>
              <a:t>BDP: </a:t>
            </a:r>
            <a:r>
              <a:rPr lang="it-IT" sz="800" noProof="1">
                <a:solidFill>
                  <a:schemeClr val="bg1">
                    <a:lumMod val="75000"/>
                  </a:schemeClr>
                </a:solidFill>
              </a:rPr>
              <a:t>dipropionato de betametasona.</a:t>
            </a:r>
          </a:p>
        </p:txBody>
      </p:sp>
      <p:sp>
        <p:nvSpPr>
          <p:cNvPr id="3" name="TextBox 2">
            <a:extLst>
              <a:ext uri="{FF2B5EF4-FFF2-40B4-BE49-F238E27FC236}">
                <a16:creationId xmlns:a16="http://schemas.microsoft.com/office/drawing/2014/main" id="{F4210E1C-C58C-2E7B-9D37-7A94414B5A96}"/>
              </a:ext>
            </a:extLst>
          </p:cNvPr>
          <p:cNvSpPr txBox="1"/>
          <p:nvPr/>
        </p:nvSpPr>
        <p:spPr>
          <a:xfrm>
            <a:off x="7262652" y="6394427"/>
            <a:ext cx="4708531" cy="246221"/>
          </a:xfrm>
          <a:prstGeom prst="rect">
            <a:avLst/>
          </a:prstGeom>
          <a:noFill/>
        </p:spPr>
        <p:txBody>
          <a:bodyPr wrap="square" rtlCol="0">
            <a:spAutoFit/>
          </a:bodyPr>
          <a:lstStyle/>
          <a:p>
            <a:r>
              <a:rPr lang="es-ES" sz="1000" dirty="0"/>
              <a:t>*Caso extraído del concurso de casos clínicos “</a:t>
            </a:r>
            <a:r>
              <a:rPr lang="es-ES" sz="1000" dirty="0" err="1"/>
              <a:t>DermaExperiencias</a:t>
            </a:r>
            <a:r>
              <a:rPr lang="es-ES" sz="1000" dirty="0"/>
              <a:t> 2023”</a:t>
            </a:r>
            <a:endParaRPr lang="en-US" sz="1000" dirty="0"/>
          </a:p>
        </p:txBody>
      </p:sp>
    </p:spTree>
    <p:extLst>
      <p:ext uri="{BB962C8B-B14F-4D97-AF65-F5344CB8AC3E}">
        <p14:creationId xmlns:p14="http://schemas.microsoft.com/office/powerpoint/2010/main" val="101077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6BBF62B-B3B6-6D47-A023-AB6D1E91144F}"/>
              </a:ext>
            </a:extLst>
          </p:cNvPr>
          <p:cNvGrpSpPr/>
          <p:nvPr/>
        </p:nvGrpSpPr>
        <p:grpSpPr>
          <a:xfrm>
            <a:off x="1387440" y="1451659"/>
            <a:ext cx="11242710" cy="5892116"/>
            <a:chOff x="1624392" y="3429000"/>
            <a:chExt cx="10567608" cy="4997396"/>
          </a:xfrm>
        </p:grpSpPr>
        <p:sp>
          <p:nvSpPr>
            <p:cNvPr id="5" name="Rectangle 306">
              <a:extLst>
                <a:ext uri="{FF2B5EF4-FFF2-40B4-BE49-F238E27FC236}">
                  <a16:creationId xmlns:a16="http://schemas.microsoft.com/office/drawing/2014/main" id="{0DD1FA67-7764-9E59-618E-B34F9A2C56AA}"/>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6" name="Rectangle 306">
              <a:extLst>
                <a:ext uri="{FF2B5EF4-FFF2-40B4-BE49-F238E27FC236}">
                  <a16:creationId xmlns:a16="http://schemas.microsoft.com/office/drawing/2014/main" id="{2326A654-E206-1E3F-B0C8-3EA4CB8D2D3B}"/>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8" name="Grupo 7">
            <a:extLst>
              <a:ext uri="{FF2B5EF4-FFF2-40B4-BE49-F238E27FC236}">
                <a16:creationId xmlns:a16="http://schemas.microsoft.com/office/drawing/2014/main" id="{DE802137-C5C2-DE0D-DEF1-FD1F30F4A5D6}"/>
              </a:ext>
            </a:extLst>
          </p:cNvPr>
          <p:cNvGrpSpPr/>
          <p:nvPr/>
        </p:nvGrpSpPr>
        <p:grpSpPr>
          <a:xfrm>
            <a:off x="202560" y="1344510"/>
            <a:ext cx="1030567" cy="1022921"/>
            <a:chOff x="202560" y="1353218"/>
            <a:chExt cx="1030567" cy="1022921"/>
          </a:xfrm>
        </p:grpSpPr>
        <p:grpSp>
          <p:nvGrpSpPr>
            <p:cNvPr id="9" name="Grupo 8">
              <a:extLst>
                <a:ext uri="{FF2B5EF4-FFF2-40B4-BE49-F238E27FC236}">
                  <a16:creationId xmlns:a16="http://schemas.microsoft.com/office/drawing/2014/main" id="{564DF90E-D2D6-3473-088F-D75DFC12B940}"/>
                </a:ext>
              </a:extLst>
            </p:cNvPr>
            <p:cNvGrpSpPr/>
            <p:nvPr/>
          </p:nvGrpSpPr>
          <p:grpSpPr>
            <a:xfrm>
              <a:off x="202560" y="1353218"/>
              <a:ext cx="1030567" cy="1022921"/>
              <a:chOff x="-54403" y="1241207"/>
              <a:chExt cx="1030567" cy="1022921"/>
            </a:xfrm>
          </p:grpSpPr>
          <p:sp>
            <p:nvSpPr>
              <p:cNvPr id="11" name="Freeform: Shape 63">
                <a:extLst>
                  <a:ext uri="{FF2B5EF4-FFF2-40B4-BE49-F238E27FC236}">
                    <a16:creationId xmlns:a16="http://schemas.microsoft.com/office/drawing/2014/main" id="{63B68F57-9226-A28D-474E-0419DC5D49DF}"/>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63">
                <a:extLst>
                  <a:ext uri="{FF2B5EF4-FFF2-40B4-BE49-F238E27FC236}">
                    <a16:creationId xmlns:a16="http://schemas.microsoft.com/office/drawing/2014/main" id="{B4DCC7A4-861D-ABF8-7395-B95B0E8C768B}"/>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Gráfico 9" descr="Usuario contorno">
              <a:extLst>
                <a:ext uri="{FF2B5EF4-FFF2-40B4-BE49-F238E27FC236}">
                  <a16:creationId xmlns:a16="http://schemas.microsoft.com/office/drawing/2014/main" id="{8F8F7947-3078-8DB7-5624-DD8ED1771C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091" y="1602035"/>
              <a:ext cx="482830" cy="482830"/>
            </a:xfrm>
            <a:prstGeom prst="rect">
              <a:avLst/>
            </a:prstGeom>
          </p:spPr>
        </p:pic>
      </p:grpSp>
      <p:grpSp>
        <p:nvGrpSpPr>
          <p:cNvPr id="14" name="Grupo 13">
            <a:extLst>
              <a:ext uri="{FF2B5EF4-FFF2-40B4-BE49-F238E27FC236}">
                <a16:creationId xmlns:a16="http://schemas.microsoft.com/office/drawing/2014/main" id="{A1A97C7F-55C9-CF27-558A-C063C4288DDA}"/>
              </a:ext>
            </a:extLst>
          </p:cNvPr>
          <p:cNvGrpSpPr/>
          <p:nvPr/>
        </p:nvGrpSpPr>
        <p:grpSpPr>
          <a:xfrm>
            <a:off x="202560" y="4268429"/>
            <a:ext cx="1030567" cy="1022921"/>
            <a:chOff x="279716" y="4270383"/>
            <a:chExt cx="1030567" cy="1022921"/>
          </a:xfrm>
        </p:grpSpPr>
        <p:grpSp>
          <p:nvGrpSpPr>
            <p:cNvPr id="15" name="Grupo 14">
              <a:extLst>
                <a:ext uri="{FF2B5EF4-FFF2-40B4-BE49-F238E27FC236}">
                  <a16:creationId xmlns:a16="http://schemas.microsoft.com/office/drawing/2014/main" id="{4BEB7875-928F-717B-2F51-7309C1BCD27B}"/>
                </a:ext>
              </a:extLst>
            </p:cNvPr>
            <p:cNvGrpSpPr/>
            <p:nvPr/>
          </p:nvGrpSpPr>
          <p:grpSpPr>
            <a:xfrm>
              <a:off x="279716" y="4270383"/>
              <a:ext cx="1030567" cy="1022921"/>
              <a:chOff x="-54403" y="1241207"/>
              <a:chExt cx="1030567" cy="1022921"/>
            </a:xfrm>
          </p:grpSpPr>
          <p:sp>
            <p:nvSpPr>
              <p:cNvPr id="17" name="Freeform: Shape 63">
                <a:extLst>
                  <a:ext uri="{FF2B5EF4-FFF2-40B4-BE49-F238E27FC236}">
                    <a16:creationId xmlns:a16="http://schemas.microsoft.com/office/drawing/2014/main" id="{77BAB714-03E2-67DA-899A-03FF72A7F211}"/>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63">
                <a:extLst>
                  <a:ext uri="{FF2B5EF4-FFF2-40B4-BE49-F238E27FC236}">
                    <a16:creationId xmlns:a16="http://schemas.microsoft.com/office/drawing/2014/main" id="{FB827806-EB9C-21FF-A8B7-31AC8156732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áfico 15" descr="Lupa contorno">
              <a:extLst>
                <a:ext uri="{FF2B5EF4-FFF2-40B4-BE49-F238E27FC236}">
                  <a16:creationId xmlns:a16="http://schemas.microsoft.com/office/drawing/2014/main" id="{4BEDF005-009D-7786-3A25-CF15D9583C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348" y="4557538"/>
              <a:ext cx="457200" cy="457200"/>
            </a:xfrm>
            <a:prstGeom prst="rect">
              <a:avLst/>
            </a:prstGeom>
          </p:spPr>
        </p:pic>
      </p:grpSp>
      <p:sp>
        <p:nvSpPr>
          <p:cNvPr id="2" name="Marcador de contenido 1">
            <a:extLst>
              <a:ext uri="{FF2B5EF4-FFF2-40B4-BE49-F238E27FC236}">
                <a16:creationId xmlns:a16="http://schemas.microsoft.com/office/drawing/2014/main" id="{8399D7CD-73BE-BC1E-F3B3-226106F7AFB9}"/>
              </a:ext>
            </a:extLst>
          </p:cNvPr>
          <p:cNvSpPr>
            <a:spLocks noGrp="1"/>
          </p:cNvSpPr>
          <p:nvPr>
            <p:ph sz="quarter" idx="11"/>
          </p:nvPr>
        </p:nvSpPr>
        <p:spPr>
          <a:xfrm>
            <a:off x="1683038" y="2088859"/>
            <a:ext cx="10256299" cy="4563730"/>
          </a:xfrm>
        </p:spPr>
        <p:txBody>
          <a:bodyPr/>
          <a:lstStyle/>
          <a:p>
            <a:pPr marL="285750" indent="-285750">
              <a:spcBef>
                <a:spcPts val="300"/>
              </a:spcBef>
              <a:spcAft>
                <a:spcPts val="300"/>
              </a:spcAft>
              <a:buFont typeface="Arial" panose="020B0604020202020204" pitchFamily="34" charset="0"/>
              <a:buChar char="•"/>
            </a:pPr>
            <a:r>
              <a:rPr lang="es-ES" sz="1500" dirty="0">
                <a:latin typeface="+mj-lt"/>
                <a:cs typeface="Arial" panose="020B0604020202020204" pitchFamily="34" charset="0"/>
              </a:rPr>
              <a:t>Mujer de </a:t>
            </a:r>
            <a:r>
              <a:rPr lang="es-ES" sz="1500" b="1" dirty="0">
                <a:latin typeface="+mj-lt"/>
                <a:cs typeface="Arial" panose="020B0604020202020204" pitchFamily="34" charset="0"/>
              </a:rPr>
              <a:t>68 años</a:t>
            </a:r>
            <a:r>
              <a:rPr lang="es-ES" sz="1500" dirty="0">
                <a:latin typeface="+mj-lt"/>
                <a:cs typeface="Arial" panose="020B0604020202020204" pitchFamily="34" charset="0"/>
              </a:rPr>
              <a:t> remitida de Urgencias por </a:t>
            </a:r>
            <a:r>
              <a:rPr lang="es-ES" sz="1500" b="1" dirty="0">
                <a:latin typeface="+mj-lt"/>
                <a:cs typeface="Arial" panose="020B0604020202020204" pitchFamily="34" charset="0"/>
              </a:rPr>
              <a:t>lesiones </a:t>
            </a:r>
            <a:r>
              <a:rPr lang="es-ES" sz="1500" b="1" dirty="0" err="1">
                <a:latin typeface="+mj-lt"/>
                <a:cs typeface="Arial" panose="020B0604020202020204" pitchFamily="34" charset="0"/>
              </a:rPr>
              <a:t>eritematodescamativas</a:t>
            </a:r>
            <a:r>
              <a:rPr lang="es-ES" sz="1500" b="1" dirty="0">
                <a:latin typeface="+mj-lt"/>
                <a:cs typeface="Arial" panose="020B0604020202020204" pitchFamily="34" charset="0"/>
              </a:rPr>
              <a:t> dolorosas en palmas y plantas, persistiendo por 6 meses.</a:t>
            </a:r>
          </a:p>
          <a:p>
            <a:pPr marL="285750" indent="-285750">
              <a:spcBef>
                <a:spcPts val="300"/>
              </a:spcBef>
              <a:spcAft>
                <a:spcPts val="300"/>
              </a:spcAft>
              <a:buFont typeface="Arial" panose="020B0604020202020204" pitchFamily="34" charset="0"/>
              <a:buChar char="•"/>
            </a:pPr>
            <a:r>
              <a:rPr lang="es-ES" sz="1500" dirty="0">
                <a:latin typeface="+mj-lt"/>
                <a:cs typeface="Arial" panose="020B0604020202020204" pitchFamily="34" charset="0"/>
              </a:rPr>
              <a:t>Tratamientos previos con cremas emolientes y corticoides de baja potencia </a:t>
            </a:r>
            <a:r>
              <a:rPr lang="es-ES" sz="1500" dirty="0">
                <a:latin typeface="+mj-lt"/>
                <a:cs typeface="Arial" panose="020B0604020202020204" pitchFamily="34" charset="0"/>
                <a:sym typeface="Wingdings" pitchFamily="2" charset="2"/>
              </a:rPr>
              <a:t> sin efectividad.</a:t>
            </a:r>
            <a:endParaRPr lang="es-ES" sz="1500" dirty="0">
              <a:latin typeface="+mj-lt"/>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s-ES" sz="1500" dirty="0">
                <a:latin typeface="+mj-lt"/>
                <a:cs typeface="Arial" panose="020B0604020202020204" pitchFamily="34" charset="0"/>
              </a:rPr>
              <a:t>Dificultad para realizar actividades diarias como vestirse o hacer compras.</a:t>
            </a:r>
          </a:p>
          <a:p>
            <a:pPr marL="285750" indent="-285750">
              <a:spcBef>
                <a:spcPts val="300"/>
              </a:spcBef>
              <a:spcAft>
                <a:spcPts val="300"/>
              </a:spcAft>
              <a:buFont typeface="Arial" panose="020B0604020202020204" pitchFamily="34" charset="0"/>
              <a:buChar char="•"/>
            </a:pPr>
            <a:r>
              <a:rPr lang="es-ES" sz="1500" b="1" dirty="0">
                <a:latin typeface="+mj-lt"/>
                <a:cs typeface="Arial" panose="020B0604020202020204" pitchFamily="34" charset="0"/>
              </a:rPr>
              <a:t>Antecedentes médicos</a:t>
            </a:r>
            <a:r>
              <a:rPr lang="es-ES" sz="1500" dirty="0">
                <a:latin typeface="+mj-lt"/>
                <a:cs typeface="Arial" panose="020B0604020202020204" pitchFamily="34" charset="0"/>
              </a:rPr>
              <a:t>: hipertensión arterial, diabetes tipo 2, sobrepeso, hiperuricemia. No alergias medicamentosas conocidas.</a:t>
            </a:r>
          </a:p>
          <a:p>
            <a:pPr marL="285750" indent="-285750">
              <a:spcBef>
                <a:spcPts val="300"/>
              </a:spcBef>
              <a:spcAft>
                <a:spcPts val="300"/>
              </a:spcAft>
              <a:buFont typeface="Arial" panose="020B0604020202020204" pitchFamily="34" charset="0"/>
              <a:buChar char="•"/>
            </a:pPr>
            <a:r>
              <a:rPr lang="es-ES" sz="1500" b="1" dirty="0">
                <a:latin typeface="+mj-lt"/>
                <a:cs typeface="Arial" panose="020B0604020202020204" pitchFamily="34" charset="0"/>
              </a:rPr>
              <a:t>Fumadora habitual</a:t>
            </a:r>
            <a:r>
              <a:rPr lang="es-ES" sz="1500" dirty="0">
                <a:latin typeface="+mj-lt"/>
                <a:cs typeface="Arial" panose="020B0604020202020204" pitchFamily="34" charset="0"/>
              </a:rPr>
              <a:t> de 10 cigarrillos al día durante más de 20 años.</a:t>
            </a:r>
          </a:p>
          <a:p>
            <a:pPr marL="285750" indent="-285750">
              <a:spcBef>
                <a:spcPts val="300"/>
              </a:spcBef>
              <a:spcAft>
                <a:spcPts val="300"/>
              </a:spcAft>
              <a:buFont typeface="Arial" panose="020B0604020202020204" pitchFamily="34" charset="0"/>
              <a:buChar char="•"/>
            </a:pPr>
            <a:r>
              <a:rPr lang="es-ES" sz="1500" b="1" dirty="0">
                <a:latin typeface="+mj-lt"/>
                <a:cs typeface="Arial" panose="020B0604020202020204" pitchFamily="34" charset="0"/>
              </a:rPr>
              <a:t>Medicación</a:t>
            </a:r>
            <a:r>
              <a:rPr lang="es-ES" sz="1500" dirty="0">
                <a:latin typeface="+mj-lt"/>
                <a:cs typeface="Arial" panose="020B0604020202020204" pitchFamily="34" charset="0"/>
              </a:rPr>
              <a:t> actual: metformina/</a:t>
            </a:r>
            <a:r>
              <a:rPr lang="es-ES" sz="1500" dirty="0" err="1">
                <a:latin typeface="+mj-lt"/>
                <a:cs typeface="Arial" panose="020B0604020202020204" pitchFamily="34" charset="0"/>
              </a:rPr>
              <a:t>saxagliptina</a:t>
            </a:r>
            <a:r>
              <a:rPr lang="es-ES" sz="1500" dirty="0">
                <a:latin typeface="+mj-lt"/>
                <a:cs typeface="Arial" panose="020B0604020202020204" pitchFamily="34" charset="0"/>
              </a:rPr>
              <a:t>, </a:t>
            </a:r>
            <a:r>
              <a:rPr lang="es-ES" sz="1500" dirty="0" err="1">
                <a:latin typeface="+mj-lt"/>
                <a:cs typeface="Arial" panose="020B0604020202020204" pitchFamily="34" charset="0"/>
              </a:rPr>
              <a:t>aloprurinol</a:t>
            </a:r>
            <a:r>
              <a:rPr lang="es-ES" sz="1500" dirty="0">
                <a:latin typeface="+mj-lt"/>
                <a:cs typeface="Arial" panose="020B0604020202020204" pitchFamily="34" charset="0"/>
              </a:rPr>
              <a:t>, </a:t>
            </a:r>
            <a:r>
              <a:rPr lang="es-ES" sz="1500" dirty="0" err="1">
                <a:latin typeface="+mj-lt"/>
                <a:cs typeface="Arial" panose="020B0604020202020204" pitchFamily="34" charset="0"/>
              </a:rPr>
              <a:t>olmesartán</a:t>
            </a:r>
            <a:r>
              <a:rPr lang="es-ES" sz="1500" dirty="0">
                <a:latin typeface="+mj-lt"/>
                <a:cs typeface="Arial" panose="020B0604020202020204" pitchFamily="34" charset="0"/>
              </a:rPr>
              <a:t>/amlodipino/hidroclorotiazida.</a:t>
            </a:r>
          </a:p>
          <a:p>
            <a:pPr marL="285750" indent="-285750">
              <a:spcBef>
                <a:spcPts val="300"/>
              </a:spcBef>
              <a:spcAft>
                <a:spcPts val="300"/>
              </a:spcAft>
              <a:buFont typeface="Arial" panose="020B0604020202020204" pitchFamily="34" charset="0"/>
              <a:buChar char="•"/>
            </a:pPr>
            <a:r>
              <a:rPr lang="es-ES" sz="1500" dirty="0">
                <a:latin typeface="+mj-lt"/>
                <a:cs typeface="Arial" panose="020B0604020202020204" pitchFamily="34" charset="0"/>
              </a:rPr>
              <a:t>No hay antecedentes familiares de psoriasis.</a:t>
            </a:r>
          </a:p>
          <a:p>
            <a:pPr>
              <a:spcBef>
                <a:spcPts val="1500"/>
              </a:spcBef>
              <a:spcAft>
                <a:spcPts val="300"/>
              </a:spcAft>
            </a:pPr>
            <a:r>
              <a:rPr lang="es-ES" sz="2400" b="1" dirty="0">
                <a:solidFill>
                  <a:srgbClr val="1D2C4F"/>
                </a:solidFill>
              </a:rPr>
              <a:t>Exploración</a:t>
            </a:r>
          </a:p>
          <a:p>
            <a:pPr marL="285750" indent="-285750">
              <a:spcBef>
                <a:spcPts val="300"/>
              </a:spcBef>
              <a:spcAft>
                <a:spcPts val="300"/>
              </a:spcAft>
              <a:buFont typeface="Arial" panose="020B0604020202020204" pitchFamily="34" charset="0"/>
              <a:buChar char="•"/>
            </a:pPr>
            <a:r>
              <a:rPr lang="es-ES" sz="1500" b="1" dirty="0">
                <a:latin typeface="+mj-lt"/>
                <a:cs typeface="Arial" panose="020B0604020202020204" pitchFamily="34" charset="0"/>
              </a:rPr>
              <a:t>Placas </a:t>
            </a:r>
            <a:r>
              <a:rPr lang="es-ES" sz="1500" b="1" dirty="0" err="1">
                <a:latin typeface="+mj-lt"/>
                <a:cs typeface="Arial" panose="020B0604020202020204" pitchFamily="34" charset="0"/>
              </a:rPr>
              <a:t>hiperqueratósicas</a:t>
            </a:r>
            <a:r>
              <a:rPr lang="es-ES" sz="1500" dirty="0">
                <a:latin typeface="+mj-lt"/>
                <a:cs typeface="Arial" panose="020B0604020202020204" pitchFamily="34" charset="0"/>
              </a:rPr>
              <a:t> que ocupan la totalidad de las plantas junto con formación de fisuras y heridas.</a:t>
            </a:r>
          </a:p>
          <a:p>
            <a:pPr marL="285750" indent="-285750">
              <a:spcBef>
                <a:spcPts val="300"/>
              </a:spcBef>
              <a:spcAft>
                <a:spcPts val="300"/>
              </a:spcAft>
              <a:buFont typeface="Arial" panose="020B0604020202020204" pitchFamily="34" charset="0"/>
              <a:buChar char="•"/>
            </a:pPr>
            <a:r>
              <a:rPr lang="es-ES" sz="1500" dirty="0">
                <a:latin typeface="+mj-lt"/>
                <a:cs typeface="Arial" panose="020B0604020202020204" pitchFamily="34" charset="0"/>
              </a:rPr>
              <a:t>En ambas </a:t>
            </a:r>
            <a:r>
              <a:rPr lang="es-ES" sz="1500" b="1" dirty="0">
                <a:latin typeface="+mj-lt"/>
                <a:cs typeface="Arial" panose="020B0604020202020204" pitchFamily="34" charset="0"/>
              </a:rPr>
              <a:t>palmas presenta placas redondeadas </a:t>
            </a:r>
            <a:r>
              <a:rPr lang="es-ES" sz="1500" b="1" dirty="0" err="1">
                <a:latin typeface="+mj-lt"/>
                <a:cs typeface="Arial" panose="020B0604020202020204" pitchFamily="34" charset="0"/>
              </a:rPr>
              <a:t>eritematoqueratósicas</a:t>
            </a:r>
            <a:r>
              <a:rPr lang="es-ES" sz="1500" b="1" dirty="0">
                <a:latin typeface="+mj-lt"/>
                <a:cs typeface="Arial" panose="020B0604020202020204" pitchFamily="34" charset="0"/>
              </a:rPr>
              <a:t> bien definidas</a:t>
            </a:r>
            <a:r>
              <a:rPr lang="es-ES" sz="1500" dirty="0">
                <a:latin typeface="+mj-lt"/>
                <a:cs typeface="Arial" panose="020B0604020202020204" pitchFamily="34" charset="0"/>
              </a:rPr>
              <a:t>. No se observa afectación ungueal. </a:t>
            </a:r>
          </a:p>
          <a:p>
            <a:pPr marL="285750" indent="-285750">
              <a:spcBef>
                <a:spcPts val="300"/>
              </a:spcBef>
              <a:spcAft>
                <a:spcPts val="300"/>
              </a:spcAft>
              <a:buFont typeface="Arial" panose="020B0604020202020204" pitchFamily="34" charset="0"/>
              <a:buChar char="•"/>
            </a:pPr>
            <a:r>
              <a:rPr lang="es-ES" sz="1500" dirty="0">
                <a:latin typeface="+mj-lt"/>
                <a:cs typeface="Arial" panose="020B0604020202020204" pitchFamily="34" charset="0"/>
              </a:rPr>
              <a:t>PASI: 5,8; DLQI: 18.</a:t>
            </a:r>
          </a:p>
        </p:txBody>
      </p:sp>
      <p:sp>
        <p:nvSpPr>
          <p:cNvPr id="3" name="Marcador de contenido 2">
            <a:extLst>
              <a:ext uri="{FF2B5EF4-FFF2-40B4-BE49-F238E27FC236}">
                <a16:creationId xmlns:a16="http://schemas.microsoft.com/office/drawing/2014/main" id="{561BB756-0445-3AF1-021D-3FCF131C0C49}"/>
              </a:ext>
            </a:extLst>
          </p:cNvPr>
          <p:cNvSpPr>
            <a:spLocks noGrp="1"/>
          </p:cNvSpPr>
          <p:nvPr>
            <p:ph sz="quarter" idx="13"/>
          </p:nvPr>
        </p:nvSpPr>
        <p:spPr>
          <a:xfrm>
            <a:off x="1682739" y="1689817"/>
            <a:ext cx="11101724" cy="423333"/>
          </a:xfrm>
        </p:spPr>
        <p:txBody>
          <a:bodyPr/>
          <a:lstStyle/>
          <a:p>
            <a:r>
              <a:rPr lang="es-ES" b="1" dirty="0">
                <a:solidFill>
                  <a:srgbClr val="1D2C4F"/>
                </a:solidFill>
              </a:rPr>
              <a:t>Anamnesis</a:t>
            </a:r>
          </a:p>
        </p:txBody>
      </p:sp>
      <p:sp>
        <p:nvSpPr>
          <p:cNvPr id="7" name="Marcador de contenido 6">
            <a:extLst>
              <a:ext uri="{FF2B5EF4-FFF2-40B4-BE49-F238E27FC236}">
                <a16:creationId xmlns:a16="http://schemas.microsoft.com/office/drawing/2014/main" id="{5FB95789-CF19-4B0F-07F0-83523FB52A96}"/>
              </a:ext>
            </a:extLst>
          </p:cNvPr>
          <p:cNvSpPr>
            <a:spLocks noGrp="1"/>
          </p:cNvSpPr>
          <p:nvPr>
            <p:ph sz="quarter" idx="18"/>
          </p:nvPr>
        </p:nvSpPr>
        <p:spPr>
          <a:xfrm>
            <a:off x="2844800" y="119117"/>
            <a:ext cx="6502400" cy="885320"/>
          </a:xfrm>
        </p:spPr>
        <p:txBody>
          <a:bodyPr>
            <a:normAutofit lnSpcReduction="10000"/>
          </a:bodyPr>
          <a:lstStyle/>
          <a:p>
            <a:pPr>
              <a:lnSpc>
                <a:spcPct val="120000"/>
              </a:lnSpc>
            </a:pPr>
            <a:r>
              <a:rPr lang="es-ES" sz="2200" dirty="0">
                <a:solidFill>
                  <a:srgbClr val="398C94"/>
                </a:solidFill>
                <a:latin typeface="Century Gothic" panose="020B0502020202020204" pitchFamily="34" charset="0"/>
              </a:rPr>
              <a:t>CASO CLÍNICO 5:</a:t>
            </a:r>
          </a:p>
          <a:p>
            <a:pPr>
              <a:lnSpc>
                <a:spcPct val="120000"/>
              </a:lnSpc>
            </a:pPr>
            <a:r>
              <a:rPr lang="es-ES" sz="2200" dirty="0">
                <a:solidFill>
                  <a:srgbClr val="398C94"/>
                </a:solidFill>
                <a:latin typeface="Century Gothic" panose="020B0502020202020204" pitchFamily="34" charset="0"/>
              </a:rPr>
              <a:t>PSORIASIS PALMOPLANTAR </a:t>
            </a:r>
          </a:p>
        </p:txBody>
      </p:sp>
      <p:sp>
        <p:nvSpPr>
          <p:cNvPr id="12" name="Marcador de contenido 15">
            <a:extLst>
              <a:ext uri="{FF2B5EF4-FFF2-40B4-BE49-F238E27FC236}">
                <a16:creationId xmlns:a16="http://schemas.microsoft.com/office/drawing/2014/main" id="{6656B3EC-55B9-8B14-6F05-53C55D7B4165}"/>
              </a:ext>
            </a:extLst>
          </p:cNvPr>
          <p:cNvSpPr txBox="1">
            <a:spLocks/>
          </p:cNvSpPr>
          <p:nvPr/>
        </p:nvSpPr>
        <p:spPr>
          <a:xfrm>
            <a:off x="1635195" y="6489213"/>
            <a:ext cx="10008341" cy="2205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800" b="1" dirty="0">
                <a:solidFill>
                  <a:schemeClr val="bg1">
                    <a:lumMod val="75000"/>
                  </a:schemeClr>
                </a:solidFill>
                <a:latin typeface="Century Gothic" panose="020B0502020202020204" pitchFamily="34" charset="0"/>
              </a:rPr>
              <a:t>PASI</a:t>
            </a:r>
            <a:r>
              <a:rPr lang="es-ES" sz="800" dirty="0">
                <a:solidFill>
                  <a:schemeClr val="bg1">
                    <a:lumMod val="75000"/>
                  </a:schemeClr>
                </a:solidFill>
                <a:latin typeface="Century Gothic" panose="020B0502020202020204" pitchFamily="34" charset="0"/>
              </a:rPr>
              <a:t>: índice de área y severidad de psoriasis; </a:t>
            </a:r>
            <a:r>
              <a:rPr lang="es-ES" sz="800" b="1" dirty="0">
                <a:solidFill>
                  <a:schemeClr val="bg1">
                    <a:lumMod val="75000"/>
                  </a:schemeClr>
                </a:solidFill>
                <a:latin typeface="Century Gothic" panose="020B0502020202020204" pitchFamily="34" charset="0"/>
              </a:rPr>
              <a:t>DLQI</a:t>
            </a:r>
            <a:r>
              <a:rPr lang="es-ES" sz="800" dirty="0">
                <a:solidFill>
                  <a:schemeClr val="bg1">
                    <a:lumMod val="75000"/>
                  </a:schemeClr>
                </a:solidFill>
                <a:latin typeface="Century Gothic" panose="020B0502020202020204" pitchFamily="34" charset="0"/>
              </a:rPr>
              <a:t>: Índice de Calidad de Vida Dermatológica.</a:t>
            </a:r>
          </a:p>
        </p:txBody>
      </p:sp>
    </p:spTree>
    <p:extLst>
      <p:ext uri="{BB962C8B-B14F-4D97-AF65-F5344CB8AC3E}">
        <p14:creationId xmlns:p14="http://schemas.microsoft.com/office/powerpoint/2010/main" val="2202093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6C95DFD-4917-4674-A258-22A2DC827E6A}"/>
              </a:ext>
            </a:extLst>
          </p:cNvPr>
          <p:cNvGrpSpPr/>
          <p:nvPr/>
        </p:nvGrpSpPr>
        <p:grpSpPr>
          <a:xfrm>
            <a:off x="1785942" y="1335383"/>
            <a:ext cx="8743950" cy="6119573"/>
            <a:chOff x="1624392" y="3429000"/>
            <a:chExt cx="10567608" cy="4997396"/>
          </a:xfrm>
        </p:grpSpPr>
        <p:sp>
          <p:nvSpPr>
            <p:cNvPr id="3" name="Rectangle 306">
              <a:extLst>
                <a:ext uri="{FF2B5EF4-FFF2-40B4-BE49-F238E27FC236}">
                  <a16:creationId xmlns:a16="http://schemas.microsoft.com/office/drawing/2014/main" id="{9735B382-9B9F-3732-74F5-AEEF80EFE0B6}"/>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5" name="Rectangle 306">
              <a:extLst>
                <a:ext uri="{FF2B5EF4-FFF2-40B4-BE49-F238E27FC236}">
                  <a16:creationId xmlns:a16="http://schemas.microsoft.com/office/drawing/2014/main" id="{97BD22BA-E9E7-4F68-2A41-C0ADFF9F36DE}"/>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11" name="CuadroTexto 10">
            <a:extLst>
              <a:ext uri="{FF2B5EF4-FFF2-40B4-BE49-F238E27FC236}">
                <a16:creationId xmlns:a16="http://schemas.microsoft.com/office/drawing/2014/main" id="{3889CD87-44DB-1FF2-F9BA-B24778A11E5B}"/>
              </a:ext>
            </a:extLst>
          </p:cNvPr>
          <p:cNvSpPr txBox="1"/>
          <p:nvPr/>
        </p:nvSpPr>
        <p:spPr>
          <a:xfrm>
            <a:off x="2022093" y="6388107"/>
            <a:ext cx="8247805" cy="246221"/>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1.</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hiperqueratósicas</a:t>
            </a:r>
            <a:r>
              <a:rPr lang="es-ES" sz="1000" dirty="0">
                <a:solidFill>
                  <a:srgbClr val="1D2C4F"/>
                </a:solidFill>
                <a:latin typeface="Century Gothic" panose="020B0502020202020204" pitchFamily="34" charset="0"/>
              </a:rPr>
              <a:t> junto con formación de fisuras y heridas.</a:t>
            </a:r>
          </a:p>
        </p:txBody>
      </p:sp>
      <p:pic>
        <p:nvPicPr>
          <p:cNvPr id="4" name="Imagen 3">
            <a:extLst>
              <a:ext uri="{FF2B5EF4-FFF2-40B4-BE49-F238E27FC236}">
                <a16:creationId xmlns:a16="http://schemas.microsoft.com/office/drawing/2014/main" id="{93DBC326-1CCC-370E-16A1-AC95E914C9F7}"/>
              </a:ext>
            </a:extLst>
          </p:cNvPr>
          <p:cNvPicPr>
            <a:picLocks noChangeAspect="1"/>
          </p:cNvPicPr>
          <p:nvPr/>
        </p:nvPicPr>
        <p:blipFill rotWithShape="1">
          <a:blip r:embed="rId2"/>
          <a:srcRect l="2681" t="3610" r="3605" b="9780"/>
          <a:stretch/>
        </p:blipFill>
        <p:spPr>
          <a:xfrm>
            <a:off x="2022093" y="1578007"/>
            <a:ext cx="8247805" cy="4751561"/>
          </a:xfrm>
          <a:prstGeom prst="rect">
            <a:avLst/>
          </a:prstGeom>
        </p:spPr>
      </p:pic>
      <p:sp>
        <p:nvSpPr>
          <p:cNvPr id="8" name="Marcador de contenido 6">
            <a:extLst>
              <a:ext uri="{FF2B5EF4-FFF2-40B4-BE49-F238E27FC236}">
                <a16:creationId xmlns:a16="http://schemas.microsoft.com/office/drawing/2014/main" id="{F021F25B-2FCF-ECE8-5211-D5B86BEE2785}"/>
              </a:ext>
            </a:extLst>
          </p:cNvPr>
          <p:cNvSpPr txBox="1">
            <a:spLocks/>
          </p:cNvSpPr>
          <p:nvPr/>
        </p:nvSpPr>
        <p:spPr>
          <a:xfrm>
            <a:off x="2844800" y="119117"/>
            <a:ext cx="6502400" cy="885320"/>
          </a:xfrm>
          <a:prstGeom prst="rect">
            <a:avLst/>
          </a:prstGeom>
        </p:spPr>
        <p:txBody>
          <a:bodyPr vert="horz" lIns="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667" b="1" kern="1200">
                <a:solidFill>
                  <a:srgbClr val="1D2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lnSpc>
                <a:spcPct val="120000"/>
              </a:lnSpc>
              <a:spcBef>
                <a:spcPct val="20000"/>
              </a:spcBef>
            </a:pPr>
            <a:r>
              <a:rPr lang="es-ES" sz="2200" dirty="0">
                <a:solidFill>
                  <a:srgbClr val="398C94"/>
                </a:solidFill>
                <a:latin typeface="Century Gothic" panose="020B0502020202020204" pitchFamily="34" charset="0"/>
              </a:rPr>
              <a:t>CASO CLÍNICO 5:</a:t>
            </a:r>
          </a:p>
          <a:p>
            <a:pPr defTabSz="609585">
              <a:lnSpc>
                <a:spcPct val="120000"/>
              </a:lnSpc>
              <a:spcBef>
                <a:spcPct val="20000"/>
              </a:spcBef>
            </a:pPr>
            <a:r>
              <a:rPr lang="es-ES" sz="2200" dirty="0">
                <a:solidFill>
                  <a:srgbClr val="398C94"/>
                </a:solidFill>
                <a:latin typeface="Century Gothic" panose="020B0502020202020204" pitchFamily="34" charset="0"/>
              </a:rPr>
              <a:t>PSORIASIS PALMOPLANTAR </a:t>
            </a:r>
          </a:p>
        </p:txBody>
      </p:sp>
    </p:spTree>
    <p:extLst>
      <p:ext uri="{BB962C8B-B14F-4D97-AF65-F5344CB8AC3E}">
        <p14:creationId xmlns:p14="http://schemas.microsoft.com/office/powerpoint/2010/main" val="964776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68">
            <a:extLst>
              <a:ext uri="{FF2B5EF4-FFF2-40B4-BE49-F238E27FC236}">
                <a16:creationId xmlns:a16="http://schemas.microsoft.com/office/drawing/2014/main" id="{8BE60F61-257F-6C04-4DCA-A1CA3F98697F}"/>
              </a:ext>
            </a:extLst>
          </p:cNvPr>
          <p:cNvSpPr txBox="1"/>
          <p:nvPr/>
        </p:nvSpPr>
        <p:spPr>
          <a:xfrm>
            <a:off x="7692839" y="5228334"/>
            <a:ext cx="3943038" cy="215444"/>
          </a:xfrm>
          <a:prstGeom prst="rect">
            <a:avLst/>
          </a:prstGeom>
          <a:noFill/>
        </p:spPr>
        <p:txBody>
          <a:bodyPr wrap="square">
            <a:spAutoFit/>
          </a:bodyPr>
          <a:lstStyle/>
          <a:p>
            <a:r>
              <a:rPr lang="en-US" sz="800" noProof="1">
                <a:solidFill>
                  <a:srgbClr val="BFBFBF"/>
                </a:solidFill>
                <a:latin typeface="+mj-lt"/>
                <a:cs typeface="Arial" panose="020B0604020202020204" pitchFamily="34" charset="0"/>
              </a:rPr>
              <a:t>Figura adaptada de </a:t>
            </a:r>
            <a:r>
              <a:rPr kumimoji="0" lang="es-ES" sz="800" b="0" i="0" u="none" strike="noStrike" kern="0" cap="none" spc="0" normalizeH="0" baseline="0" noProof="0" dirty="0" err="1">
                <a:ln>
                  <a:noFill/>
                </a:ln>
                <a:solidFill>
                  <a:srgbClr val="BFBFBF"/>
                </a:solidFill>
                <a:effectLst/>
                <a:uLnTx/>
                <a:uFillTx/>
                <a:latin typeface="+mj-lt"/>
                <a:ea typeface="Arial"/>
                <a:cs typeface="Arial"/>
                <a:sym typeface="Arial"/>
              </a:rPr>
              <a:t>Pinter</a:t>
            </a:r>
            <a:r>
              <a:rPr kumimoji="0" lang="es-ES" sz="800" b="0" i="0" u="none" strike="noStrike" kern="0" cap="none" spc="0" normalizeH="0" baseline="0" noProof="0" dirty="0">
                <a:ln>
                  <a:noFill/>
                </a:ln>
                <a:solidFill>
                  <a:srgbClr val="BFBFBF"/>
                </a:solidFill>
                <a:effectLst/>
                <a:uLnTx/>
                <a:uFillTx/>
                <a:latin typeface="+mj-lt"/>
                <a:ea typeface="Arial"/>
                <a:cs typeface="Arial"/>
                <a:sym typeface="Arial"/>
              </a:rPr>
              <a:t> A et al. J </a:t>
            </a:r>
            <a:r>
              <a:rPr kumimoji="0" lang="es-ES" sz="800" b="0" i="0" u="none" strike="noStrike" kern="0" cap="none" spc="0" normalizeH="0" baseline="0" noProof="0" dirty="0" err="1">
                <a:ln>
                  <a:noFill/>
                </a:ln>
                <a:solidFill>
                  <a:srgbClr val="BFBFBF"/>
                </a:solidFill>
                <a:effectLst/>
                <a:uLnTx/>
                <a:uFillTx/>
                <a:latin typeface="+mj-lt"/>
                <a:ea typeface="Arial"/>
                <a:cs typeface="Arial"/>
                <a:sym typeface="Arial"/>
              </a:rPr>
              <a:t>Eur</a:t>
            </a:r>
            <a:r>
              <a:rPr kumimoji="0" lang="es-ES" sz="800" b="0" i="0" u="none" strike="noStrike" kern="0" cap="none" spc="0" normalizeH="0" baseline="0" noProof="0" dirty="0">
                <a:ln>
                  <a:noFill/>
                </a:ln>
                <a:solidFill>
                  <a:srgbClr val="BFBFBF"/>
                </a:solidFill>
                <a:effectLst/>
                <a:uLnTx/>
                <a:uFillTx/>
                <a:latin typeface="+mj-lt"/>
                <a:ea typeface="Arial"/>
                <a:cs typeface="Arial"/>
                <a:sym typeface="Arial"/>
              </a:rPr>
              <a:t> Acad </a:t>
            </a:r>
            <a:r>
              <a:rPr kumimoji="0" lang="es-ES" sz="800" b="0" i="0" u="none" strike="noStrike" kern="0" cap="none" spc="0" normalizeH="0" baseline="0" noProof="0" dirty="0" err="1">
                <a:ln>
                  <a:noFill/>
                </a:ln>
                <a:solidFill>
                  <a:srgbClr val="BFBFBF"/>
                </a:solidFill>
                <a:effectLst/>
                <a:uLnTx/>
                <a:uFillTx/>
                <a:latin typeface="+mj-lt"/>
                <a:ea typeface="Arial"/>
                <a:cs typeface="Arial"/>
                <a:sym typeface="Arial"/>
              </a:rPr>
              <a:t>Dermatol</a:t>
            </a:r>
            <a:r>
              <a:rPr kumimoji="0" lang="es-ES" sz="8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800" b="0" i="0" u="none" strike="noStrike" kern="0" cap="none" spc="0" normalizeH="0" baseline="0" noProof="0" dirty="0" err="1">
                <a:ln>
                  <a:noFill/>
                </a:ln>
                <a:solidFill>
                  <a:srgbClr val="BFBFBF"/>
                </a:solidFill>
                <a:effectLst/>
                <a:uLnTx/>
                <a:uFillTx/>
                <a:latin typeface="+mj-lt"/>
                <a:ea typeface="Arial"/>
                <a:cs typeface="Arial"/>
                <a:sym typeface="Arial"/>
              </a:rPr>
              <a:t>Venereol</a:t>
            </a:r>
            <a:r>
              <a:rPr kumimoji="0" lang="es-ES" sz="800" b="0" i="0" u="none" strike="noStrike" kern="0" cap="none" spc="0" normalizeH="0" baseline="0" noProof="0" dirty="0">
                <a:ln>
                  <a:noFill/>
                </a:ln>
                <a:solidFill>
                  <a:srgbClr val="BFBFBF"/>
                </a:solidFill>
                <a:effectLst/>
                <a:uLnTx/>
                <a:uFillTx/>
                <a:latin typeface="+mj-lt"/>
                <a:ea typeface="Arial"/>
                <a:cs typeface="Arial"/>
                <a:sym typeface="Arial"/>
              </a:rPr>
              <a:t>. 2022</a:t>
            </a:r>
            <a:r>
              <a:rPr kumimoji="0" lang="es-ES" sz="800" b="0" i="0" u="none" strike="noStrike" kern="0" cap="none" spc="0" normalizeH="0" baseline="30000" noProof="0" dirty="0">
                <a:ln>
                  <a:noFill/>
                </a:ln>
                <a:solidFill>
                  <a:srgbClr val="BFBFBF"/>
                </a:solidFill>
                <a:effectLst/>
                <a:uLnTx/>
                <a:uFillTx/>
                <a:latin typeface="+mj-lt"/>
                <a:ea typeface="Arial"/>
                <a:cs typeface="Arial"/>
                <a:sym typeface="Arial"/>
              </a:rPr>
              <a:t>4</a:t>
            </a:r>
            <a:endParaRPr lang="en-US" sz="800" baseline="30000" noProof="1">
              <a:solidFill>
                <a:srgbClr val="BFBFBF"/>
              </a:solidFill>
              <a:latin typeface="+mj-lt"/>
              <a:cs typeface="Arial" panose="020B0604020202020204" pitchFamily="34" charset="0"/>
            </a:endParaRPr>
          </a:p>
        </p:txBody>
      </p:sp>
      <p:sp>
        <p:nvSpPr>
          <p:cNvPr id="2" name="Marcador de contenido 1">
            <a:extLst>
              <a:ext uri="{FF2B5EF4-FFF2-40B4-BE49-F238E27FC236}">
                <a16:creationId xmlns:a16="http://schemas.microsoft.com/office/drawing/2014/main" id="{A2B32771-6C6C-7EE2-AB6E-022D0F10D9D9}"/>
              </a:ext>
            </a:extLst>
          </p:cNvPr>
          <p:cNvSpPr>
            <a:spLocks noGrp="1"/>
          </p:cNvSpPr>
          <p:nvPr>
            <p:ph sz="quarter" idx="11"/>
          </p:nvPr>
        </p:nvSpPr>
        <p:spPr>
          <a:xfrm>
            <a:off x="556123" y="1582223"/>
            <a:ext cx="6413637" cy="4039567"/>
          </a:xfrm>
        </p:spPr>
        <p:txBody>
          <a:bodyPr/>
          <a:lstStyle/>
          <a:p>
            <a:r>
              <a:rPr lang="es-ES" sz="1600" dirty="0">
                <a:solidFill>
                  <a:srgbClr val="1D2C4F"/>
                </a:solidFill>
              </a:rPr>
              <a:t>La </a:t>
            </a:r>
            <a:r>
              <a:rPr lang="es-ES" sz="1600" b="1" dirty="0">
                <a:solidFill>
                  <a:srgbClr val="1D2C4F"/>
                </a:solidFill>
              </a:rPr>
              <a:t>tecnología PAD </a:t>
            </a:r>
            <a:r>
              <a:rPr lang="es-ES" sz="1600" dirty="0">
                <a:solidFill>
                  <a:srgbClr val="1D2C4F"/>
                </a:solidFill>
              </a:rPr>
              <a:t>(</a:t>
            </a:r>
            <a:r>
              <a:rPr lang="es-ES" sz="1600" i="1" dirty="0" err="1">
                <a:solidFill>
                  <a:srgbClr val="1D2C4F"/>
                </a:solidFill>
              </a:rPr>
              <a:t>poly-aphron</a:t>
            </a:r>
            <a:r>
              <a:rPr lang="es-ES" sz="1600" i="1" dirty="0">
                <a:solidFill>
                  <a:srgbClr val="1D2C4F"/>
                </a:solidFill>
              </a:rPr>
              <a:t> </a:t>
            </a:r>
            <a:r>
              <a:rPr lang="es-ES" sz="1600" i="1" dirty="0" err="1">
                <a:solidFill>
                  <a:srgbClr val="1D2C4F"/>
                </a:solidFill>
              </a:rPr>
              <a:t>dispersion</a:t>
            </a:r>
            <a:r>
              <a:rPr lang="es-ES" sz="1600" dirty="0">
                <a:solidFill>
                  <a:srgbClr val="1D2C4F"/>
                </a:solidFill>
              </a:rPr>
              <a:t>) se basa en los </a:t>
            </a:r>
            <a:r>
              <a:rPr lang="es-ES" sz="1600" b="1" dirty="0" err="1">
                <a:solidFill>
                  <a:srgbClr val="1D2C4F"/>
                </a:solidFill>
              </a:rPr>
              <a:t>afrones</a:t>
            </a:r>
            <a:r>
              <a:rPr lang="es-ES" sz="1600" dirty="0">
                <a:solidFill>
                  <a:srgbClr val="1D2C4F"/>
                </a:solidFill>
              </a:rPr>
              <a:t>, unas estructuras químicas esféricas formadas por un </a:t>
            </a:r>
            <a:r>
              <a:rPr lang="es-ES" sz="1600" b="1" dirty="0">
                <a:solidFill>
                  <a:srgbClr val="1D2C4F"/>
                </a:solidFill>
              </a:rPr>
              <a:t>núcleo lipídico</a:t>
            </a:r>
            <a:r>
              <a:rPr lang="es-ES" sz="1600" dirty="0">
                <a:solidFill>
                  <a:srgbClr val="1D2C4F"/>
                </a:solidFill>
              </a:rPr>
              <a:t>, que porta en su interior el </a:t>
            </a:r>
            <a:r>
              <a:rPr lang="es-ES" sz="1600" b="1" dirty="0">
                <a:solidFill>
                  <a:srgbClr val="1D2C4F"/>
                </a:solidFill>
              </a:rPr>
              <a:t>principio activo</a:t>
            </a:r>
            <a:r>
              <a:rPr lang="es-ES" sz="1600" dirty="0">
                <a:solidFill>
                  <a:srgbClr val="1D2C4F"/>
                </a:solidFill>
              </a:rPr>
              <a:t> estable en base no acuosa</a:t>
            </a:r>
            <a:r>
              <a:rPr lang="es-ES" sz="1600" b="1" dirty="0">
                <a:solidFill>
                  <a:srgbClr val="1D2C4F"/>
                </a:solidFill>
              </a:rPr>
              <a:t>. </a:t>
            </a:r>
            <a:r>
              <a:rPr lang="es-ES" sz="1600" dirty="0">
                <a:solidFill>
                  <a:srgbClr val="1D2C4F"/>
                </a:solidFill>
              </a:rPr>
              <a:t>Este núcleo lipídico está a su vez envuelto por una fina película de </a:t>
            </a:r>
            <a:r>
              <a:rPr lang="es-ES" sz="1600" b="1" dirty="0">
                <a:solidFill>
                  <a:srgbClr val="1D2C4F"/>
                </a:solidFill>
              </a:rPr>
              <a:t>moléculas tensioactivas</a:t>
            </a:r>
            <a:r>
              <a:rPr lang="es-ES" sz="1600" dirty="0">
                <a:solidFill>
                  <a:srgbClr val="1D2C4F"/>
                </a:solidFill>
              </a:rPr>
              <a:t> que permiten su </a:t>
            </a:r>
            <a:r>
              <a:rPr lang="es-ES" sz="1600" b="1" dirty="0">
                <a:solidFill>
                  <a:srgbClr val="1D2C4F"/>
                </a:solidFill>
              </a:rPr>
              <a:t>solubilidad en agua</a:t>
            </a:r>
            <a:r>
              <a:rPr lang="es-ES" sz="1600" dirty="0">
                <a:solidFill>
                  <a:srgbClr val="1D2C4F"/>
                </a:solidFill>
              </a:rPr>
              <a:t>.</a:t>
            </a:r>
            <a:r>
              <a:rPr lang="es-ES" sz="1600" baseline="30000" dirty="0">
                <a:solidFill>
                  <a:srgbClr val="1D2C4F"/>
                </a:solidFill>
              </a:rPr>
              <a:t>1</a:t>
            </a:r>
          </a:p>
          <a:p>
            <a:pPr>
              <a:spcBef>
                <a:spcPts val="2376"/>
              </a:spcBef>
            </a:pPr>
            <a:r>
              <a:rPr lang="es-ES" sz="1800" b="1" dirty="0">
                <a:solidFill>
                  <a:srgbClr val="E199AC"/>
                </a:solidFill>
                <a:latin typeface="+mj-lt"/>
              </a:rPr>
              <a:t>La tecnología PAD permite ofrecer una formulación CAL/BDP de base acuosa con:</a:t>
            </a:r>
            <a:r>
              <a:rPr lang="es-ES" sz="1800" b="1" baseline="30000" dirty="0">
                <a:solidFill>
                  <a:srgbClr val="E199AC"/>
                </a:solidFill>
                <a:latin typeface="+mj-lt"/>
              </a:rPr>
              <a:t>2</a:t>
            </a:r>
            <a:r>
              <a:rPr lang="es-ES" sz="1800" b="1" dirty="0">
                <a:solidFill>
                  <a:srgbClr val="E199AC"/>
                </a:solidFill>
                <a:latin typeface="+mj-lt"/>
              </a:rPr>
              <a:t> </a:t>
            </a:r>
          </a:p>
          <a:p>
            <a:pPr marL="285750" indent="-285750">
              <a:spcBef>
                <a:spcPts val="600"/>
              </a:spcBef>
              <a:spcAft>
                <a:spcPts val="600"/>
              </a:spcAft>
              <a:buFont typeface="Arial" panose="020B0604020202020204" pitchFamily="34" charset="0"/>
              <a:buChar char="•"/>
            </a:pPr>
            <a:endParaRPr lang="es-ES" sz="500" b="1" dirty="0">
              <a:solidFill>
                <a:srgbClr val="1D2C4F"/>
              </a:solidFill>
            </a:endParaRPr>
          </a:p>
          <a:p>
            <a:pPr marL="285750" indent="-285750">
              <a:spcBef>
                <a:spcPts val="600"/>
              </a:spcBef>
              <a:spcAft>
                <a:spcPts val="600"/>
              </a:spcAft>
              <a:buFont typeface="Arial" panose="020B0604020202020204" pitchFamily="34" charset="0"/>
              <a:buChar char="•"/>
            </a:pPr>
            <a:r>
              <a:rPr lang="es-ES" sz="1600" b="1" dirty="0">
                <a:solidFill>
                  <a:srgbClr val="1D2C4F"/>
                </a:solidFill>
              </a:rPr>
              <a:t>Alta penetración </a:t>
            </a:r>
            <a:r>
              <a:rPr lang="es-ES" sz="1600" dirty="0">
                <a:solidFill>
                  <a:srgbClr val="1D2C4F"/>
                </a:solidFill>
              </a:rPr>
              <a:t>en la piel.</a:t>
            </a:r>
            <a:r>
              <a:rPr lang="es-ES" sz="1600" baseline="30000" dirty="0">
                <a:solidFill>
                  <a:srgbClr val="1D2C4F"/>
                </a:solidFill>
              </a:rPr>
              <a:t>2,3</a:t>
            </a:r>
          </a:p>
          <a:p>
            <a:pPr marL="285750" indent="-285750">
              <a:spcBef>
                <a:spcPts val="600"/>
              </a:spcBef>
              <a:spcAft>
                <a:spcPts val="600"/>
              </a:spcAft>
              <a:buFont typeface="Arial" panose="020B0604020202020204" pitchFamily="34" charset="0"/>
              <a:buChar char="•"/>
            </a:pPr>
            <a:r>
              <a:rPr lang="es-ES" sz="1600" b="1" dirty="0">
                <a:solidFill>
                  <a:srgbClr val="1D2C4F"/>
                </a:solidFill>
              </a:rPr>
              <a:t>Rápida y completa absorción en la piel </a:t>
            </a:r>
            <a:r>
              <a:rPr lang="es-ES" sz="1600" dirty="0">
                <a:solidFill>
                  <a:srgbClr val="1D2C4F"/>
                </a:solidFill>
              </a:rPr>
              <a:t>sin sensación pegajosa.</a:t>
            </a:r>
            <a:r>
              <a:rPr lang="es-ES" sz="1600" baseline="30000" dirty="0">
                <a:solidFill>
                  <a:srgbClr val="1D2C4F"/>
                </a:solidFill>
              </a:rPr>
              <a:t>3,4</a:t>
            </a:r>
          </a:p>
        </p:txBody>
      </p:sp>
      <p:sp>
        <p:nvSpPr>
          <p:cNvPr id="5" name="Marcador de contenido 4">
            <a:extLst>
              <a:ext uri="{FF2B5EF4-FFF2-40B4-BE49-F238E27FC236}">
                <a16:creationId xmlns:a16="http://schemas.microsoft.com/office/drawing/2014/main" id="{CB496D01-115C-9C21-0CA4-108071528D01}"/>
              </a:ext>
            </a:extLst>
          </p:cNvPr>
          <p:cNvSpPr>
            <a:spLocks noGrp="1"/>
          </p:cNvSpPr>
          <p:nvPr>
            <p:ph sz="quarter" idx="24"/>
          </p:nvPr>
        </p:nvSpPr>
        <p:spPr/>
        <p:txBody>
          <a:bodyPr>
            <a:noAutofit/>
          </a:bodyPr>
          <a:lstStyle/>
          <a:p>
            <a:r>
              <a:rPr lang="es-ES" sz="700" b="1" dirty="0">
                <a:solidFill>
                  <a:srgbClr val="BFBFBF"/>
                </a:solidFill>
                <a:effectLst/>
                <a:latin typeface="+mj-lt"/>
              </a:rPr>
              <a:t>BDP: </a:t>
            </a:r>
            <a:r>
              <a:rPr lang="es-ES" sz="700" dirty="0">
                <a:solidFill>
                  <a:srgbClr val="BFBFBF"/>
                </a:solidFill>
                <a:effectLst/>
                <a:latin typeface="+mj-lt"/>
              </a:rPr>
              <a:t>betametasona dipropionato, </a:t>
            </a:r>
            <a:r>
              <a:rPr lang="es-ES" sz="700" b="1" dirty="0">
                <a:solidFill>
                  <a:srgbClr val="BFBFBF"/>
                </a:solidFill>
                <a:effectLst/>
                <a:latin typeface="+mj-lt"/>
              </a:rPr>
              <a:t>CAL: </a:t>
            </a:r>
            <a:r>
              <a:rPr lang="es-ES" sz="700" dirty="0" err="1">
                <a:solidFill>
                  <a:srgbClr val="BFBFBF"/>
                </a:solidFill>
                <a:effectLst/>
                <a:latin typeface="+mj-lt"/>
              </a:rPr>
              <a:t>calcipotriol</a:t>
            </a:r>
            <a:r>
              <a:rPr lang="es-ES" sz="700" dirty="0">
                <a:solidFill>
                  <a:srgbClr val="BFBFBF"/>
                </a:solidFill>
                <a:latin typeface="+mj-lt"/>
              </a:rPr>
              <a:t>,</a:t>
            </a:r>
            <a:r>
              <a:rPr lang="es-ES" sz="700" dirty="0">
                <a:solidFill>
                  <a:srgbClr val="BFBFBF"/>
                </a:solidFill>
                <a:effectLst/>
                <a:latin typeface="+mj-lt"/>
              </a:rPr>
              <a:t> </a:t>
            </a:r>
            <a:r>
              <a:rPr lang="es-ES" sz="700" b="1" dirty="0">
                <a:solidFill>
                  <a:srgbClr val="BFBFBF"/>
                </a:solidFill>
                <a:effectLst/>
                <a:latin typeface="+mj-lt"/>
              </a:rPr>
              <a:t>PAD: </a:t>
            </a:r>
            <a:r>
              <a:rPr lang="es-ES" sz="700" i="1" dirty="0" err="1">
                <a:solidFill>
                  <a:srgbClr val="BFBFBF"/>
                </a:solidFill>
                <a:effectLst/>
                <a:latin typeface="+mj-lt"/>
              </a:rPr>
              <a:t>poly-aphron</a:t>
            </a:r>
            <a:r>
              <a:rPr lang="es-ES" sz="700" i="1" dirty="0">
                <a:solidFill>
                  <a:srgbClr val="BFBFBF"/>
                </a:solidFill>
                <a:effectLst/>
                <a:latin typeface="+mj-lt"/>
              </a:rPr>
              <a:t> dispersión.</a:t>
            </a:r>
          </a:p>
          <a:p>
            <a:r>
              <a:rPr lang="es-ES" sz="700" b="1" dirty="0">
                <a:solidFill>
                  <a:srgbClr val="BFBFBF"/>
                </a:solidFill>
                <a:effectLst/>
                <a:latin typeface="+mj-lt"/>
                <a:cs typeface="Calibri" panose="020F0502020204030204" pitchFamily="34" charset="0"/>
              </a:rPr>
              <a:t>1. </a:t>
            </a:r>
            <a:r>
              <a:rPr lang="es-ES" sz="700" dirty="0" err="1">
                <a:solidFill>
                  <a:srgbClr val="BFBFBF"/>
                </a:solidFill>
                <a:effectLst/>
                <a:latin typeface="+mj-lt"/>
                <a:cs typeface="Calibri" panose="020F0502020204030204" pitchFamily="34" charset="0"/>
              </a:rPr>
              <a:t>Molaei</a:t>
            </a:r>
            <a:r>
              <a:rPr lang="es-ES" sz="700" dirty="0">
                <a:solidFill>
                  <a:srgbClr val="BFBFBF"/>
                </a:solidFill>
                <a:effectLst/>
                <a:latin typeface="+mj-lt"/>
                <a:cs typeface="Calibri" panose="020F0502020204030204" pitchFamily="34" charset="0"/>
              </a:rPr>
              <a:t> A, Waters KE. </a:t>
            </a:r>
            <a:r>
              <a:rPr lang="es-ES" sz="700" dirty="0" err="1">
                <a:solidFill>
                  <a:srgbClr val="BFBFBF"/>
                </a:solidFill>
                <a:effectLst/>
                <a:latin typeface="+mj-lt"/>
                <a:cs typeface="Calibri" panose="020F0502020204030204" pitchFamily="34" charset="0"/>
              </a:rPr>
              <a:t>Aphron</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applications</a:t>
            </a:r>
            <a:r>
              <a:rPr lang="es-ES" sz="700" dirty="0">
                <a:solidFill>
                  <a:srgbClr val="BFBFBF"/>
                </a:solidFill>
                <a:effectLst/>
                <a:latin typeface="+mj-lt"/>
                <a:cs typeface="Calibri" panose="020F0502020204030204" pitchFamily="34" charset="0"/>
              </a:rPr>
              <a:t>--a </a:t>
            </a:r>
            <a:r>
              <a:rPr lang="es-ES" sz="700" dirty="0" err="1">
                <a:solidFill>
                  <a:srgbClr val="BFBFBF"/>
                </a:solidFill>
                <a:effectLst/>
                <a:latin typeface="+mj-lt"/>
                <a:cs typeface="Calibri" panose="020F0502020204030204" pitchFamily="34" charset="0"/>
              </a:rPr>
              <a:t>review</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of</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recent</a:t>
            </a:r>
            <a:r>
              <a:rPr lang="es-ES" sz="700" dirty="0">
                <a:solidFill>
                  <a:srgbClr val="BFBFBF"/>
                </a:solidFill>
                <a:effectLst/>
                <a:latin typeface="+mj-lt"/>
                <a:cs typeface="Calibri" panose="020F0502020204030204" pitchFamily="34" charset="0"/>
              </a:rPr>
              <a:t> and </a:t>
            </a:r>
            <a:r>
              <a:rPr lang="es-ES" sz="700" dirty="0" err="1">
                <a:solidFill>
                  <a:srgbClr val="BFBFBF"/>
                </a:solidFill>
                <a:effectLst/>
                <a:latin typeface="+mj-lt"/>
                <a:cs typeface="Calibri" panose="020F0502020204030204" pitchFamily="34" charset="0"/>
              </a:rPr>
              <a:t>current</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research</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Adv</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Colloid</a:t>
            </a:r>
            <a:r>
              <a:rPr lang="es-ES" sz="700" dirty="0">
                <a:solidFill>
                  <a:srgbClr val="BFBFBF"/>
                </a:solidFill>
                <a:effectLst/>
                <a:latin typeface="+mj-lt"/>
                <a:cs typeface="Calibri" panose="020F0502020204030204" pitchFamily="34" charset="0"/>
              </a:rPr>
              <a:t> Interface </a:t>
            </a:r>
            <a:r>
              <a:rPr lang="es-ES" sz="700" dirty="0" err="1">
                <a:solidFill>
                  <a:srgbClr val="BFBFBF"/>
                </a:solidFill>
                <a:effectLst/>
                <a:latin typeface="+mj-lt"/>
                <a:cs typeface="Calibri" panose="020F0502020204030204" pitchFamily="34" charset="0"/>
              </a:rPr>
              <a:t>Sci</a:t>
            </a:r>
            <a:r>
              <a:rPr lang="es-ES" sz="700" dirty="0">
                <a:solidFill>
                  <a:srgbClr val="BFBFBF"/>
                </a:solidFill>
                <a:effectLst/>
                <a:latin typeface="+mj-lt"/>
                <a:cs typeface="Calibri" panose="020F0502020204030204" pitchFamily="34" charset="0"/>
              </a:rPr>
              <a:t>. 2015;216:36-54. </a:t>
            </a:r>
            <a:r>
              <a:rPr lang="es-ES" sz="700" b="1" dirty="0">
                <a:solidFill>
                  <a:srgbClr val="BFBFBF"/>
                </a:solidFill>
                <a:effectLst/>
                <a:latin typeface="+mj-lt"/>
                <a:cs typeface="Calibri" panose="020F0502020204030204" pitchFamily="34" charset="0"/>
              </a:rPr>
              <a:t>2. </a:t>
            </a:r>
            <a:r>
              <a:rPr lang="es-ES" sz="700" dirty="0" err="1">
                <a:solidFill>
                  <a:srgbClr val="BFBFBF"/>
                </a:solidFill>
                <a:effectLst/>
                <a:latin typeface="+mj-lt"/>
                <a:cs typeface="Calibri" panose="020F0502020204030204" pitchFamily="34" charset="0"/>
              </a:rPr>
              <a:t>Pinter</a:t>
            </a:r>
            <a:r>
              <a:rPr lang="es-ES" sz="700" dirty="0">
                <a:solidFill>
                  <a:srgbClr val="BFBFBF"/>
                </a:solidFill>
                <a:effectLst/>
                <a:latin typeface="+mj-lt"/>
                <a:cs typeface="Calibri" panose="020F0502020204030204" pitchFamily="34" charset="0"/>
              </a:rPr>
              <a:t> A, Green LJ, </a:t>
            </a:r>
            <a:r>
              <a:rPr lang="es-ES" sz="700" dirty="0" err="1">
                <a:solidFill>
                  <a:srgbClr val="BFBFBF"/>
                </a:solidFill>
                <a:effectLst/>
                <a:latin typeface="+mj-lt"/>
                <a:cs typeface="Calibri" panose="020F0502020204030204" pitchFamily="34" charset="0"/>
              </a:rPr>
              <a:t>Selmer</a:t>
            </a:r>
            <a:r>
              <a:rPr lang="es-ES" sz="700" dirty="0">
                <a:solidFill>
                  <a:srgbClr val="BFBFBF"/>
                </a:solidFill>
                <a:effectLst/>
                <a:latin typeface="+mj-lt"/>
                <a:cs typeface="Calibri" panose="020F0502020204030204" pitchFamily="34" charset="0"/>
              </a:rPr>
              <a:t> J, et al. P1447. A </a:t>
            </a:r>
            <a:r>
              <a:rPr lang="es-ES" sz="700" dirty="0" err="1">
                <a:solidFill>
                  <a:srgbClr val="BFBFBF"/>
                </a:solidFill>
                <a:effectLst/>
                <a:latin typeface="+mj-lt"/>
                <a:cs typeface="Calibri" panose="020F0502020204030204" pitchFamily="34" charset="0"/>
              </a:rPr>
              <a:t>pooled</a:t>
            </a:r>
            <a:r>
              <a:rPr lang="es-ES" sz="700" dirty="0">
                <a:solidFill>
                  <a:srgbClr val="BFBFBF"/>
                </a:solidFill>
                <a:effectLst/>
                <a:latin typeface="+mj-lt"/>
                <a:cs typeface="Calibri" panose="020F0502020204030204" pitchFamily="34" charset="0"/>
              </a:rPr>
              <a:t> análisis </a:t>
            </a:r>
            <a:r>
              <a:rPr lang="es-ES" sz="700" dirty="0" err="1">
                <a:solidFill>
                  <a:srgbClr val="BFBFBF"/>
                </a:solidFill>
                <a:effectLst/>
                <a:latin typeface="+mj-lt"/>
                <a:cs typeface="Calibri" panose="020F0502020204030204" pitchFamily="34" charset="0"/>
              </a:rPr>
              <a:t>of</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randomized</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controlled</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phase</a:t>
            </a:r>
            <a:r>
              <a:rPr lang="es-ES" sz="700" dirty="0">
                <a:solidFill>
                  <a:srgbClr val="BFBFBF"/>
                </a:solidFill>
                <a:effectLst/>
                <a:latin typeface="+mj-lt"/>
                <a:cs typeface="Calibri" panose="020F0502020204030204" pitchFamily="34" charset="0"/>
              </a:rPr>
              <a:t> 3 </a:t>
            </a:r>
            <a:r>
              <a:rPr lang="es-ES" sz="700" dirty="0" err="1">
                <a:solidFill>
                  <a:srgbClr val="BFBFBF"/>
                </a:solidFill>
                <a:effectLst/>
                <a:latin typeface="+mj-lt"/>
                <a:cs typeface="Calibri" panose="020F0502020204030204" pitchFamily="34" charset="0"/>
              </a:rPr>
              <a:t>trials</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investigating</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the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efficacy</a:t>
            </a:r>
            <a:r>
              <a:rPr lang="es-ES" sz="700" dirty="0">
                <a:solidFill>
                  <a:srgbClr val="BFBFBF"/>
                </a:solidFill>
                <a:effectLst/>
                <a:latin typeface="+mj-lt"/>
                <a:cs typeface="Calibri" panose="020F0502020204030204" pitchFamily="34" charset="0"/>
              </a:rPr>
              <a:t> and safety </a:t>
            </a:r>
            <a:r>
              <a:rPr lang="es-ES" sz="700" dirty="0" err="1">
                <a:solidFill>
                  <a:srgbClr val="BFBFBF"/>
                </a:solidFill>
                <a:effectLst/>
                <a:latin typeface="+mj-lt"/>
                <a:cs typeface="Calibri" panose="020F0502020204030204" pitchFamily="34" charset="0"/>
              </a:rPr>
              <a:t>of</a:t>
            </a:r>
            <a:r>
              <a:rPr lang="es-ES" sz="700" dirty="0">
                <a:solidFill>
                  <a:srgbClr val="BFBFBF"/>
                </a:solidFill>
                <a:effectLst/>
                <a:latin typeface="+mj-lt"/>
                <a:cs typeface="Calibri" panose="020F0502020204030204" pitchFamily="34" charset="0"/>
              </a:rPr>
              <a:t> a novel, </a:t>
            </a:r>
            <a:r>
              <a:rPr lang="es-ES" sz="700" dirty="0" err="1">
                <a:solidFill>
                  <a:srgbClr val="BFBFBF"/>
                </a:solidFill>
                <a:effectLst/>
                <a:latin typeface="+mj-lt"/>
                <a:cs typeface="Calibri" panose="020F0502020204030204" pitchFamily="34" charset="0"/>
              </a:rPr>
              <a:t>fixed-dose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calcipotriene</a:t>
            </a:r>
            <a:r>
              <a:rPr lang="es-ES" sz="700" dirty="0">
                <a:solidFill>
                  <a:srgbClr val="BFBFBF"/>
                </a:solidFill>
                <a:effectLst/>
                <a:latin typeface="+mj-lt"/>
                <a:cs typeface="Calibri" panose="020F0502020204030204" pitchFamily="34" charset="0"/>
              </a:rPr>
              <a:t> and </a:t>
            </a:r>
            <a:r>
              <a:rPr lang="es-ES" sz="700" dirty="0" err="1">
                <a:solidFill>
                  <a:srgbClr val="BFBFBF"/>
                </a:solidFill>
                <a:effectLst/>
                <a:latin typeface="+mj-lt"/>
                <a:cs typeface="Calibri" panose="020F0502020204030204" pitchFamily="34" charset="0"/>
              </a:rPr>
              <a:t>betamethasone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dipropionate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cream</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for</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the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topical</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treatment</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of</a:t>
            </a:r>
            <a:r>
              <a:rPr lang="es-ES" sz="700" dirty="0">
                <a:solidFill>
                  <a:srgbClr val="BFBFBF"/>
                </a:solidFill>
                <a:effectLst/>
                <a:latin typeface="+mj-lt"/>
                <a:cs typeface="Calibri" panose="020F0502020204030204" pitchFamily="34" charset="0"/>
              </a:rPr>
              <a:t> plaque psoriasis. </a:t>
            </a:r>
            <a:r>
              <a:rPr lang="es-ES" sz="700" dirty="0" err="1">
                <a:solidFill>
                  <a:srgbClr val="BFBFBF"/>
                </a:solidFill>
                <a:effectLst/>
                <a:latin typeface="+mj-lt"/>
                <a:cs typeface="Calibri" panose="020F0502020204030204" pitchFamily="34" charset="0"/>
              </a:rPr>
              <a:t>Presented</a:t>
            </a:r>
            <a:r>
              <a:rPr lang="es-ES" sz="700" dirty="0">
                <a:solidFill>
                  <a:srgbClr val="BFBFBF"/>
                </a:solidFill>
                <a:effectLst/>
                <a:latin typeface="+mj-lt"/>
                <a:cs typeface="Calibri" panose="020F0502020204030204" pitchFamily="34" charset="0"/>
              </a:rPr>
              <a:t> at 30th EADV Virtual </a:t>
            </a:r>
            <a:r>
              <a:rPr lang="es-ES" sz="700" dirty="0" err="1">
                <a:solidFill>
                  <a:srgbClr val="BFBFBF"/>
                </a:solidFill>
                <a:effectLst/>
                <a:latin typeface="+mj-lt"/>
                <a:cs typeface="Calibri" panose="020F0502020204030204" pitchFamily="34" charset="0"/>
              </a:rPr>
              <a:t>Congress</a:t>
            </a:r>
            <a:r>
              <a:rPr lang="es-ES" sz="700" dirty="0">
                <a:solidFill>
                  <a:srgbClr val="BFBFBF"/>
                </a:solidFill>
                <a:effectLst/>
                <a:latin typeface="+mj-lt"/>
                <a:cs typeface="Calibri" panose="020F0502020204030204" pitchFamily="34" charset="0"/>
              </a:rPr>
              <a:t>; 29 </a:t>
            </a:r>
            <a:r>
              <a:rPr lang="es-ES" sz="700" dirty="0" err="1">
                <a:solidFill>
                  <a:srgbClr val="BFBFBF"/>
                </a:solidFill>
                <a:effectLst/>
                <a:latin typeface="+mj-lt"/>
                <a:cs typeface="Calibri" panose="020F0502020204030204" pitchFamily="34" charset="0"/>
              </a:rPr>
              <a:t>September</a:t>
            </a:r>
            <a:r>
              <a:rPr lang="es-ES" sz="700" dirty="0">
                <a:solidFill>
                  <a:srgbClr val="BFBFBF"/>
                </a:solidFill>
                <a:effectLst/>
                <a:latin typeface="+mj-lt"/>
                <a:cs typeface="Calibri" panose="020F0502020204030204" pitchFamily="34" charset="0"/>
              </a:rPr>
              <a:t> - 2 </a:t>
            </a:r>
            <a:r>
              <a:rPr lang="es-ES" sz="700" dirty="0" err="1">
                <a:solidFill>
                  <a:srgbClr val="BFBFBF"/>
                </a:solidFill>
                <a:effectLst/>
                <a:latin typeface="+mj-lt"/>
                <a:cs typeface="Calibri" panose="020F0502020204030204" pitchFamily="34" charset="0"/>
              </a:rPr>
              <a:t>October</a:t>
            </a:r>
            <a:r>
              <a:rPr lang="es-ES" sz="700" dirty="0">
                <a:solidFill>
                  <a:srgbClr val="BFBFBF"/>
                </a:solidFill>
                <a:effectLst/>
                <a:latin typeface="+mj-lt"/>
                <a:cs typeface="Calibri" panose="020F0502020204030204" pitchFamily="34" charset="0"/>
              </a:rPr>
              <a:t>: 2021. 2. </a:t>
            </a:r>
            <a:r>
              <a:rPr lang="es-ES" sz="700" dirty="0" err="1">
                <a:solidFill>
                  <a:srgbClr val="BFBFBF"/>
                </a:solidFill>
                <a:effectLst/>
                <a:latin typeface="+mj-lt"/>
                <a:cs typeface="Calibri" panose="020F0502020204030204" pitchFamily="34" charset="0"/>
              </a:rPr>
              <a:t>Præstegaard</a:t>
            </a:r>
            <a:r>
              <a:rPr lang="es-ES" sz="700" dirty="0">
                <a:solidFill>
                  <a:srgbClr val="BFBFBF"/>
                </a:solidFill>
                <a:effectLst/>
                <a:latin typeface="+mj-lt"/>
                <a:cs typeface="Calibri" panose="020F0502020204030204" pitchFamily="34" charset="0"/>
              </a:rPr>
              <a:t> M, </a:t>
            </a:r>
            <a:r>
              <a:rPr lang="es-ES" sz="700" dirty="0" err="1">
                <a:solidFill>
                  <a:srgbClr val="BFBFBF"/>
                </a:solidFill>
                <a:effectLst/>
                <a:latin typeface="+mj-lt"/>
                <a:cs typeface="Calibri" panose="020F0502020204030204" pitchFamily="34" charset="0"/>
              </a:rPr>
              <a:t>Vestbjerg</a:t>
            </a:r>
            <a:r>
              <a:rPr lang="es-ES" sz="700" dirty="0">
                <a:solidFill>
                  <a:srgbClr val="BFBFBF"/>
                </a:solidFill>
                <a:effectLst/>
                <a:latin typeface="+mj-lt"/>
                <a:cs typeface="Calibri" panose="020F0502020204030204" pitchFamily="34" charset="0"/>
              </a:rPr>
              <a:t> B, </a:t>
            </a:r>
            <a:r>
              <a:rPr lang="es-ES" sz="700" dirty="0" err="1">
                <a:solidFill>
                  <a:srgbClr val="BFBFBF"/>
                </a:solidFill>
                <a:effectLst/>
                <a:latin typeface="+mj-lt"/>
                <a:cs typeface="Calibri" panose="020F0502020204030204" pitchFamily="34" charset="0"/>
              </a:rPr>
              <a:t>Selmer</a:t>
            </a:r>
            <a:r>
              <a:rPr lang="es-ES" sz="700" dirty="0">
                <a:solidFill>
                  <a:srgbClr val="BFBFBF"/>
                </a:solidFill>
                <a:effectLst/>
                <a:latin typeface="+mj-lt"/>
                <a:cs typeface="Calibri" panose="020F0502020204030204" pitchFamily="34" charset="0"/>
              </a:rPr>
              <a:t> J, et al. </a:t>
            </a:r>
            <a:r>
              <a:rPr lang="es-ES" sz="700" dirty="0" err="1">
                <a:solidFill>
                  <a:srgbClr val="BFBFBF"/>
                </a:solidFill>
                <a:effectLst/>
                <a:latin typeface="+mj-lt"/>
                <a:cs typeface="Calibri" panose="020F0502020204030204" pitchFamily="34" charset="0"/>
              </a:rPr>
              <a:t>Phase</a:t>
            </a:r>
            <a:r>
              <a:rPr lang="es-ES" sz="700" dirty="0">
                <a:solidFill>
                  <a:srgbClr val="BFBFBF"/>
                </a:solidFill>
                <a:effectLst/>
                <a:latin typeface="+mj-lt"/>
                <a:cs typeface="Calibri" panose="020F0502020204030204" pitchFamily="34" charset="0"/>
              </a:rPr>
              <a:t> 3 trial </a:t>
            </a:r>
            <a:r>
              <a:rPr lang="es-ES" sz="700" dirty="0" err="1">
                <a:solidFill>
                  <a:srgbClr val="BFBFBF"/>
                </a:solidFill>
                <a:effectLst/>
                <a:latin typeface="+mj-lt"/>
                <a:cs typeface="Calibri" panose="020F0502020204030204" pitchFamily="34" charset="0"/>
              </a:rPr>
              <a:t>demonstrates</a:t>
            </a:r>
            <a:r>
              <a:rPr lang="es-ES" sz="700" dirty="0">
                <a:solidFill>
                  <a:srgbClr val="BFBFBF"/>
                </a:solidFill>
                <a:effectLst/>
                <a:latin typeface="+mj-lt"/>
                <a:cs typeface="Calibri" panose="020F0502020204030204" pitchFamily="34" charset="0"/>
              </a:rPr>
              <a:t> superior </a:t>
            </a:r>
            <a:r>
              <a:rPr lang="es-ES" sz="700" dirty="0" err="1">
                <a:solidFill>
                  <a:srgbClr val="BFBFBF"/>
                </a:solidFill>
                <a:effectLst/>
                <a:latin typeface="+mj-lt"/>
                <a:cs typeface="Calibri" panose="020F0502020204030204" pitchFamily="34" charset="0"/>
              </a:rPr>
              <a:t>patient</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treatment</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convenience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of</a:t>
            </a:r>
            <a:r>
              <a:rPr lang="es-ES" sz="700" dirty="0">
                <a:solidFill>
                  <a:srgbClr val="BFBFBF"/>
                </a:solidFill>
                <a:effectLst/>
                <a:latin typeface="+mj-lt"/>
                <a:cs typeface="Calibri" panose="020F0502020204030204" pitchFamily="34" charset="0"/>
              </a:rPr>
              <a:t> MC2-01 </a:t>
            </a:r>
            <a:r>
              <a:rPr lang="es-ES" sz="700" dirty="0" err="1">
                <a:solidFill>
                  <a:srgbClr val="BFBFBF"/>
                </a:solidFill>
                <a:effectLst/>
                <a:latin typeface="+mj-lt"/>
                <a:cs typeface="Calibri" panose="020F0502020204030204" pitchFamily="34" charset="0"/>
              </a:rPr>
              <a:t>calcipotriene</a:t>
            </a:r>
            <a:r>
              <a:rPr lang="es-ES" sz="700" dirty="0">
                <a:solidFill>
                  <a:srgbClr val="BFBFBF"/>
                </a:solidFill>
                <a:effectLst/>
                <a:latin typeface="+mj-lt"/>
                <a:cs typeface="Calibri" panose="020F0502020204030204" pitchFamily="34" charset="0"/>
              </a:rPr>
              <a:t> plus </a:t>
            </a:r>
            <a:r>
              <a:rPr lang="es-ES" sz="700" dirty="0" err="1">
                <a:solidFill>
                  <a:srgbClr val="BFBFBF"/>
                </a:solidFill>
                <a:effectLst/>
                <a:latin typeface="+mj-lt"/>
                <a:cs typeface="Calibri" panose="020F0502020204030204" pitchFamily="34" charset="0"/>
              </a:rPr>
              <a:t>betamethasone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dipropionate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cream</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compared</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to</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current</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topical</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suspension</a:t>
            </a:r>
            <a:r>
              <a:rPr lang="es-ES" sz="700" dirty="0">
                <a:solidFill>
                  <a:srgbClr val="BFBFBF"/>
                </a:solidFill>
                <a:effectLst/>
                <a:latin typeface="+mj-lt"/>
                <a:cs typeface="Calibri" panose="020F0502020204030204" pitchFamily="34" charset="0"/>
              </a:rPr>
              <a:t>. J </a:t>
            </a:r>
            <a:r>
              <a:rPr lang="es-ES" sz="700" dirty="0" err="1">
                <a:solidFill>
                  <a:srgbClr val="BFBFBF"/>
                </a:solidFill>
                <a:effectLst/>
                <a:latin typeface="+mj-lt"/>
                <a:cs typeface="Calibri" panose="020F0502020204030204" pitchFamily="34" charset="0"/>
              </a:rPr>
              <a:t>of</a:t>
            </a:r>
            <a:r>
              <a:rPr lang="es-ES" sz="700" dirty="0">
                <a:solidFill>
                  <a:srgbClr val="BFBFBF"/>
                </a:solidFill>
                <a:effectLst/>
                <a:latin typeface="+mj-lt"/>
                <a:cs typeface="Calibri" panose="020F0502020204030204" pitchFamily="34" charset="0"/>
              </a:rPr>
              <a:t> Skin. 2020;4(5):s62. </a:t>
            </a:r>
            <a:r>
              <a:rPr lang="es-ES" sz="700" b="1" dirty="0">
                <a:solidFill>
                  <a:srgbClr val="BFBFBF"/>
                </a:solidFill>
                <a:effectLst/>
                <a:latin typeface="+mj-lt"/>
                <a:cs typeface="Calibri" panose="020F0502020204030204" pitchFamily="34" charset="0"/>
              </a:rPr>
              <a:t>3. </a:t>
            </a:r>
            <a:r>
              <a:rPr lang="es-ES" sz="700" dirty="0">
                <a:solidFill>
                  <a:srgbClr val="BFBFBF"/>
                </a:solidFill>
                <a:effectLst/>
                <a:latin typeface="+mj-lt"/>
                <a:cs typeface="Calibri" panose="020F0502020204030204" pitchFamily="34" charset="0"/>
              </a:rPr>
              <a:t>Stein Gold L, Green LJ, </a:t>
            </a:r>
            <a:r>
              <a:rPr lang="es-ES" sz="700" dirty="0" err="1">
                <a:solidFill>
                  <a:srgbClr val="BFBFBF"/>
                </a:solidFill>
                <a:effectLst/>
                <a:latin typeface="+mj-lt"/>
                <a:cs typeface="Calibri" panose="020F0502020204030204" pitchFamily="34" charset="0"/>
              </a:rPr>
              <a:t>Dhawan</a:t>
            </a:r>
            <a:r>
              <a:rPr lang="es-ES" sz="700" dirty="0">
                <a:solidFill>
                  <a:srgbClr val="BFBFBF"/>
                </a:solidFill>
                <a:effectLst/>
                <a:latin typeface="+mj-lt"/>
                <a:cs typeface="Calibri" panose="020F0502020204030204" pitchFamily="34" charset="0"/>
              </a:rPr>
              <a:t> S, et al. A </a:t>
            </a:r>
            <a:r>
              <a:rPr lang="es-ES" sz="700" dirty="0" err="1">
                <a:solidFill>
                  <a:srgbClr val="BFBFBF"/>
                </a:solidFill>
                <a:effectLst/>
                <a:latin typeface="+mj-lt"/>
                <a:cs typeface="Calibri" panose="020F0502020204030204" pitchFamily="34" charset="0"/>
              </a:rPr>
              <a:t>Phase</a:t>
            </a:r>
            <a:r>
              <a:rPr lang="es-ES" sz="700" dirty="0">
                <a:solidFill>
                  <a:srgbClr val="BFBFBF"/>
                </a:solidFill>
                <a:effectLst/>
                <a:latin typeface="+mj-lt"/>
                <a:cs typeface="Calibri" panose="020F0502020204030204" pitchFamily="34" charset="0"/>
              </a:rPr>
              <a:t> 3, </a:t>
            </a:r>
            <a:r>
              <a:rPr lang="es-ES" sz="700" dirty="0" err="1">
                <a:solidFill>
                  <a:srgbClr val="BFBFBF"/>
                </a:solidFill>
                <a:effectLst/>
                <a:latin typeface="+mj-lt"/>
                <a:cs typeface="Calibri" panose="020F0502020204030204" pitchFamily="34" charset="0"/>
              </a:rPr>
              <a:t>Randomized</a:t>
            </a:r>
            <a:r>
              <a:rPr lang="es-ES" sz="700" dirty="0">
                <a:solidFill>
                  <a:srgbClr val="BFBFBF"/>
                </a:solidFill>
                <a:effectLst/>
                <a:latin typeface="+mj-lt"/>
                <a:cs typeface="Calibri" panose="020F0502020204030204" pitchFamily="34" charset="0"/>
              </a:rPr>
              <a:t> Trial </a:t>
            </a:r>
            <a:r>
              <a:rPr lang="es-ES" sz="700" dirty="0" err="1">
                <a:solidFill>
                  <a:srgbClr val="BFBFBF"/>
                </a:solidFill>
                <a:effectLst/>
                <a:latin typeface="+mj-lt"/>
                <a:cs typeface="Calibri" panose="020F0502020204030204" pitchFamily="34" charset="0"/>
              </a:rPr>
              <a:t>Demonstrating</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the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Improved</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Efficacy</a:t>
            </a:r>
            <a:r>
              <a:rPr lang="es-ES" sz="700" dirty="0">
                <a:solidFill>
                  <a:srgbClr val="BFBFBF"/>
                </a:solidFill>
                <a:effectLst/>
                <a:latin typeface="+mj-lt"/>
                <a:cs typeface="Calibri" panose="020F0502020204030204" pitchFamily="34" charset="0"/>
              </a:rPr>
              <a:t> and </a:t>
            </a:r>
            <a:r>
              <a:rPr lang="es-ES" sz="700" dirty="0" err="1">
                <a:solidFill>
                  <a:srgbClr val="BFBFBF"/>
                </a:solidFill>
                <a:effectLst/>
                <a:latin typeface="+mj-lt"/>
                <a:cs typeface="Calibri" panose="020F0502020204030204" pitchFamily="34" charset="0"/>
              </a:rPr>
              <a:t>Patient</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Acceptability</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of</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Fixed</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Dose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Calcipotriene</a:t>
            </a:r>
            <a:r>
              <a:rPr lang="es-ES" sz="700" dirty="0">
                <a:solidFill>
                  <a:srgbClr val="BFBFBF"/>
                </a:solidFill>
                <a:effectLst/>
                <a:latin typeface="+mj-lt"/>
                <a:cs typeface="Calibri" panose="020F0502020204030204" pitchFamily="34" charset="0"/>
              </a:rPr>
              <a:t> and </a:t>
            </a:r>
            <a:r>
              <a:rPr lang="es-ES" sz="700" dirty="0" err="1">
                <a:solidFill>
                  <a:srgbClr val="BFBFBF"/>
                </a:solidFill>
                <a:effectLst/>
                <a:latin typeface="+mj-lt"/>
                <a:cs typeface="Calibri" panose="020F0502020204030204" pitchFamily="34" charset="0"/>
              </a:rPr>
              <a:t>Betamethasone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Dipropionate</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Cream</a:t>
            </a:r>
            <a:r>
              <a:rPr lang="es-ES" sz="700" dirty="0">
                <a:solidFill>
                  <a:srgbClr val="BFBFBF"/>
                </a:solidFill>
                <a:effectLst/>
                <a:latin typeface="+mj-lt"/>
                <a:cs typeface="Calibri" panose="020F0502020204030204" pitchFamily="34" charset="0"/>
              </a:rPr>
              <a:t>. J </a:t>
            </a:r>
            <a:r>
              <a:rPr lang="es-ES" sz="700" dirty="0" err="1">
                <a:solidFill>
                  <a:srgbClr val="BFBFBF"/>
                </a:solidFill>
                <a:effectLst/>
                <a:latin typeface="+mj-lt"/>
                <a:cs typeface="Calibri" panose="020F0502020204030204" pitchFamily="34" charset="0"/>
              </a:rPr>
              <a:t>Drugs</a:t>
            </a:r>
            <a:r>
              <a:rPr lang="es-ES" sz="700" dirty="0">
                <a:solidFill>
                  <a:srgbClr val="BFBFBF"/>
                </a:solidFill>
                <a:effectLst/>
                <a:latin typeface="+mj-lt"/>
                <a:cs typeface="Calibri" panose="020F0502020204030204" pitchFamily="34" charset="0"/>
              </a:rPr>
              <a:t> </a:t>
            </a:r>
            <a:r>
              <a:rPr lang="es-ES" sz="700" dirty="0" err="1">
                <a:solidFill>
                  <a:srgbClr val="BFBFBF"/>
                </a:solidFill>
                <a:effectLst/>
                <a:latin typeface="+mj-lt"/>
                <a:cs typeface="Calibri" panose="020F0502020204030204" pitchFamily="34" charset="0"/>
              </a:rPr>
              <a:t>Dermatol</a:t>
            </a:r>
            <a:r>
              <a:rPr lang="es-ES" sz="700" dirty="0">
                <a:solidFill>
                  <a:srgbClr val="BFBFBF"/>
                </a:solidFill>
                <a:effectLst/>
                <a:latin typeface="+mj-lt"/>
                <a:cs typeface="Calibri" panose="020F0502020204030204" pitchFamily="34" charset="0"/>
              </a:rPr>
              <a:t>. 2021;20(4):420-5. </a:t>
            </a:r>
            <a:r>
              <a:rPr lang="en-US" sz="700" b="1" noProof="1">
                <a:solidFill>
                  <a:srgbClr val="BFBFBF"/>
                </a:solidFill>
                <a:effectLst/>
                <a:latin typeface="+mj-lt"/>
                <a:cs typeface="Arial" panose="020B0604020202020204" pitchFamily="34" charset="0"/>
              </a:rPr>
              <a:t>4</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Pinter</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 et al. A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pooled</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analysis</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of</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randomized</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controlled</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phase</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3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trials</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investigating</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the</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efficacy</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and safety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of</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 novel,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fixed</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dose</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calcipotriene</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and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betamethasone</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dipropionate</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cream</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for</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the</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topical</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treatment</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of</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plaque psoriasis. J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Eur</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Acad </a:t>
            </a:r>
            <a:r>
              <a:rPr kumimoji="0" lang="es-ES" sz="700" b="0" i="0" u="none" strike="noStrike" kern="0" cap="none" spc="0" normalizeH="0" baseline="0" noProof="0" dirty="0" err="1">
                <a:ln>
                  <a:noFill/>
                </a:ln>
                <a:solidFill>
                  <a:srgbClr val="BFBFBF"/>
                </a:solidFill>
                <a:effectLst/>
                <a:uLnTx/>
                <a:uFillTx/>
                <a:latin typeface="+mj-lt"/>
                <a:ea typeface="Arial"/>
                <a:cs typeface="Arial"/>
                <a:sym typeface="Arial"/>
              </a:rPr>
              <a:t>Venereol</a:t>
            </a:r>
            <a:r>
              <a:rPr kumimoji="0" lang="es-ES" sz="700" b="0" i="0" u="none" strike="noStrike" kern="0" cap="none" spc="0" normalizeH="0" baseline="0" noProof="0" dirty="0">
                <a:ln>
                  <a:noFill/>
                </a:ln>
                <a:solidFill>
                  <a:srgbClr val="BFBFBF"/>
                </a:solidFill>
                <a:effectLst/>
                <a:uLnTx/>
                <a:uFillTx/>
                <a:latin typeface="+mj-lt"/>
                <a:ea typeface="Arial"/>
                <a:cs typeface="Arial"/>
                <a:sym typeface="Arial"/>
              </a:rPr>
              <a:t>. 2022 Feb;36(2):228-236.</a:t>
            </a:r>
            <a:r>
              <a:rPr lang="es-ES" sz="700" dirty="0">
                <a:solidFill>
                  <a:srgbClr val="BFBFBF"/>
                </a:solidFill>
                <a:effectLst/>
                <a:latin typeface="+mj-lt"/>
                <a:cs typeface="Calibri" panose="020F0502020204030204" pitchFamily="34" charset="0"/>
              </a:rPr>
              <a:t> </a:t>
            </a:r>
          </a:p>
        </p:txBody>
      </p:sp>
      <p:sp>
        <p:nvSpPr>
          <p:cNvPr id="4" name="Marcador de contenido 3">
            <a:extLst>
              <a:ext uri="{FF2B5EF4-FFF2-40B4-BE49-F238E27FC236}">
                <a16:creationId xmlns:a16="http://schemas.microsoft.com/office/drawing/2014/main" id="{870E0FF0-22CE-425A-24B5-ACFD60EF78E7}"/>
              </a:ext>
            </a:extLst>
          </p:cNvPr>
          <p:cNvSpPr>
            <a:spLocks noGrp="1"/>
          </p:cNvSpPr>
          <p:nvPr>
            <p:ph sz="quarter" idx="18"/>
          </p:nvPr>
        </p:nvSpPr>
        <p:spPr/>
        <p:txBody>
          <a:bodyPr/>
          <a:lstStyle/>
          <a:p>
            <a:r>
              <a:rPr lang="es-ES" sz="2800" b="1" dirty="0">
                <a:solidFill>
                  <a:srgbClr val="1D2C4F"/>
                </a:solidFill>
              </a:rPr>
              <a:t>TECNOLOGÍA PAD</a:t>
            </a:r>
            <a:endParaRPr lang="es-ES" dirty="0">
              <a:solidFill>
                <a:srgbClr val="1D2C4F"/>
              </a:solidFill>
            </a:endParaRPr>
          </a:p>
        </p:txBody>
      </p:sp>
      <p:pic>
        <p:nvPicPr>
          <p:cNvPr id="9" name="Imagen 8" descr="Gráfico, Gráfico de proyección solar&#10;&#10;Descripción generada automáticamente">
            <a:extLst>
              <a:ext uri="{FF2B5EF4-FFF2-40B4-BE49-F238E27FC236}">
                <a16:creationId xmlns:a16="http://schemas.microsoft.com/office/drawing/2014/main" id="{B3F05642-03E8-61A9-F2FE-F21E86AD2084}"/>
              </a:ext>
            </a:extLst>
          </p:cNvPr>
          <p:cNvPicPr>
            <a:picLocks noChangeAspect="1"/>
          </p:cNvPicPr>
          <p:nvPr/>
        </p:nvPicPr>
        <p:blipFill>
          <a:blip r:embed="rId3"/>
          <a:stretch>
            <a:fillRect/>
          </a:stretch>
        </p:blipFill>
        <p:spPr>
          <a:xfrm>
            <a:off x="7452965" y="1711223"/>
            <a:ext cx="4422786" cy="3261535"/>
          </a:xfrm>
          <a:prstGeom prst="rect">
            <a:avLst/>
          </a:prstGeom>
        </p:spPr>
      </p:pic>
    </p:spTree>
    <p:extLst>
      <p:ext uri="{BB962C8B-B14F-4D97-AF65-F5344CB8AC3E}">
        <p14:creationId xmlns:p14="http://schemas.microsoft.com/office/powerpoint/2010/main" val="1964415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FCC7BCDE-9B34-5DE6-B371-9D28196944E5}"/>
              </a:ext>
            </a:extLst>
          </p:cNvPr>
          <p:cNvGrpSpPr/>
          <p:nvPr/>
        </p:nvGrpSpPr>
        <p:grpSpPr>
          <a:xfrm>
            <a:off x="1785942" y="1335383"/>
            <a:ext cx="8629646" cy="6119573"/>
            <a:chOff x="1624392" y="3429000"/>
            <a:chExt cx="10567608" cy="4997396"/>
          </a:xfrm>
        </p:grpSpPr>
        <p:sp>
          <p:nvSpPr>
            <p:cNvPr id="4" name="Rectangle 306">
              <a:extLst>
                <a:ext uri="{FF2B5EF4-FFF2-40B4-BE49-F238E27FC236}">
                  <a16:creationId xmlns:a16="http://schemas.microsoft.com/office/drawing/2014/main" id="{C3CFC276-4C55-1E62-A614-0CFE54234F9A}"/>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5" name="Rectangle 306">
              <a:extLst>
                <a:ext uri="{FF2B5EF4-FFF2-40B4-BE49-F238E27FC236}">
                  <a16:creationId xmlns:a16="http://schemas.microsoft.com/office/drawing/2014/main" id="{B17B4B22-BF19-64DB-3027-6AF2EF17DFE8}"/>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11" name="CuadroTexto 10">
            <a:extLst>
              <a:ext uri="{FF2B5EF4-FFF2-40B4-BE49-F238E27FC236}">
                <a16:creationId xmlns:a16="http://schemas.microsoft.com/office/drawing/2014/main" id="{3889CD87-44DB-1FF2-F9BA-B24778A11E5B}"/>
              </a:ext>
            </a:extLst>
          </p:cNvPr>
          <p:cNvSpPr txBox="1"/>
          <p:nvPr/>
        </p:nvSpPr>
        <p:spPr>
          <a:xfrm>
            <a:off x="2089009" y="6415085"/>
            <a:ext cx="8013979" cy="246221"/>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2.</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redondeeadas</a:t>
            </a:r>
            <a:r>
              <a:rPr lang="es-ES" sz="1000" dirty="0">
                <a:solidFill>
                  <a:srgbClr val="1D2C4F"/>
                </a:solidFill>
                <a:latin typeface="Century Gothic" panose="020B0502020202020204" pitchFamily="34" charset="0"/>
              </a:rPr>
              <a:t> </a:t>
            </a:r>
            <a:r>
              <a:rPr lang="es-ES" sz="1000" dirty="0" err="1">
                <a:solidFill>
                  <a:srgbClr val="1D2C4F"/>
                </a:solidFill>
                <a:latin typeface="Century Gothic" panose="020B0502020202020204" pitchFamily="34" charset="0"/>
              </a:rPr>
              <a:t>eritematoqueratósicas</a:t>
            </a:r>
            <a:r>
              <a:rPr lang="es-ES" sz="1000" dirty="0">
                <a:solidFill>
                  <a:srgbClr val="1D2C4F"/>
                </a:solidFill>
                <a:latin typeface="Century Gothic" panose="020B0502020202020204" pitchFamily="34" charset="0"/>
              </a:rPr>
              <a:t> bien definidas.</a:t>
            </a:r>
          </a:p>
        </p:txBody>
      </p:sp>
      <p:pic>
        <p:nvPicPr>
          <p:cNvPr id="2" name="Imagen 1">
            <a:extLst>
              <a:ext uri="{FF2B5EF4-FFF2-40B4-BE49-F238E27FC236}">
                <a16:creationId xmlns:a16="http://schemas.microsoft.com/office/drawing/2014/main" id="{9D6E9ABE-B7EF-5375-BB49-E51E489379C8}"/>
              </a:ext>
            </a:extLst>
          </p:cNvPr>
          <p:cNvPicPr>
            <a:picLocks noChangeAspect="1"/>
          </p:cNvPicPr>
          <p:nvPr/>
        </p:nvPicPr>
        <p:blipFill rotWithShape="1">
          <a:blip r:embed="rId2"/>
          <a:srcRect l="3321" t="5356" r="2859" b="8653"/>
          <a:stretch/>
        </p:blipFill>
        <p:spPr>
          <a:xfrm>
            <a:off x="2089010" y="1578007"/>
            <a:ext cx="8013979" cy="4751561"/>
          </a:xfrm>
          <a:prstGeom prst="rect">
            <a:avLst/>
          </a:prstGeom>
        </p:spPr>
      </p:pic>
      <p:sp>
        <p:nvSpPr>
          <p:cNvPr id="8" name="Marcador de contenido 6">
            <a:extLst>
              <a:ext uri="{FF2B5EF4-FFF2-40B4-BE49-F238E27FC236}">
                <a16:creationId xmlns:a16="http://schemas.microsoft.com/office/drawing/2014/main" id="{7BB6D49B-EE24-8459-636C-0E8702829994}"/>
              </a:ext>
            </a:extLst>
          </p:cNvPr>
          <p:cNvSpPr txBox="1">
            <a:spLocks/>
          </p:cNvSpPr>
          <p:nvPr/>
        </p:nvSpPr>
        <p:spPr>
          <a:xfrm>
            <a:off x="2844800" y="119117"/>
            <a:ext cx="6502400" cy="885320"/>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667" b="1" kern="1200">
                <a:solidFill>
                  <a:srgbClr val="1D2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200" dirty="0">
                <a:solidFill>
                  <a:srgbClr val="398C94"/>
                </a:solidFill>
                <a:latin typeface="Century Gothic" panose="020B0502020202020204" pitchFamily="34" charset="0"/>
              </a:rPr>
              <a:t>CASO CLÍNICO 5:</a:t>
            </a:r>
          </a:p>
          <a:p>
            <a:r>
              <a:rPr lang="es-ES" sz="2200" dirty="0">
                <a:solidFill>
                  <a:srgbClr val="398C94"/>
                </a:solidFill>
                <a:latin typeface="Century Gothic" panose="020B0502020202020204" pitchFamily="34" charset="0"/>
              </a:rPr>
              <a:t>PSORIASIS PALMOPLANTAR </a:t>
            </a:r>
          </a:p>
        </p:txBody>
      </p:sp>
    </p:spTree>
    <p:extLst>
      <p:ext uri="{BB962C8B-B14F-4D97-AF65-F5344CB8AC3E}">
        <p14:creationId xmlns:p14="http://schemas.microsoft.com/office/powerpoint/2010/main" val="85639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42AA6FC-3929-90F2-981D-F750E0D262C8}"/>
              </a:ext>
            </a:extLst>
          </p:cNvPr>
          <p:cNvGrpSpPr/>
          <p:nvPr/>
        </p:nvGrpSpPr>
        <p:grpSpPr>
          <a:xfrm>
            <a:off x="252662" y="3840204"/>
            <a:ext cx="1030567" cy="1022921"/>
            <a:chOff x="-54403" y="1241207"/>
            <a:chExt cx="1030567" cy="1022921"/>
          </a:xfrm>
        </p:grpSpPr>
        <p:sp>
          <p:nvSpPr>
            <p:cNvPr id="3" name="Freeform: Shape 63">
              <a:extLst>
                <a:ext uri="{FF2B5EF4-FFF2-40B4-BE49-F238E27FC236}">
                  <a16:creationId xmlns:a16="http://schemas.microsoft.com/office/drawing/2014/main" id="{091776D4-A66D-E534-E9CD-708D655611CE}"/>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63">
              <a:extLst>
                <a:ext uri="{FF2B5EF4-FFF2-40B4-BE49-F238E27FC236}">
                  <a16:creationId xmlns:a16="http://schemas.microsoft.com/office/drawing/2014/main" id="{F90E29CB-15DF-9811-BB44-ED97B181C045}"/>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upo 4">
            <a:extLst>
              <a:ext uri="{FF2B5EF4-FFF2-40B4-BE49-F238E27FC236}">
                <a16:creationId xmlns:a16="http://schemas.microsoft.com/office/drawing/2014/main" id="{8927B299-CC53-EE38-3B01-F4BE432C2827}"/>
              </a:ext>
            </a:extLst>
          </p:cNvPr>
          <p:cNvGrpSpPr/>
          <p:nvPr/>
        </p:nvGrpSpPr>
        <p:grpSpPr>
          <a:xfrm>
            <a:off x="227611" y="2604814"/>
            <a:ext cx="1030567" cy="1022921"/>
            <a:chOff x="-54403" y="1241207"/>
            <a:chExt cx="1030567" cy="1022921"/>
          </a:xfrm>
        </p:grpSpPr>
        <p:sp>
          <p:nvSpPr>
            <p:cNvPr id="6" name="Freeform: Shape 63">
              <a:extLst>
                <a:ext uri="{FF2B5EF4-FFF2-40B4-BE49-F238E27FC236}">
                  <a16:creationId xmlns:a16="http://schemas.microsoft.com/office/drawing/2014/main" id="{E6226038-627F-EBA8-D751-8D8F17D7D168}"/>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3">
              <a:extLst>
                <a:ext uri="{FF2B5EF4-FFF2-40B4-BE49-F238E27FC236}">
                  <a16:creationId xmlns:a16="http://schemas.microsoft.com/office/drawing/2014/main" id="{30ED31D4-AE10-B705-7ED7-C26DC2D8E4DF}"/>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upo 7">
            <a:extLst>
              <a:ext uri="{FF2B5EF4-FFF2-40B4-BE49-F238E27FC236}">
                <a16:creationId xmlns:a16="http://schemas.microsoft.com/office/drawing/2014/main" id="{44C357F7-26DE-25B4-3491-1D1D40A986D3}"/>
              </a:ext>
            </a:extLst>
          </p:cNvPr>
          <p:cNvGrpSpPr/>
          <p:nvPr/>
        </p:nvGrpSpPr>
        <p:grpSpPr>
          <a:xfrm>
            <a:off x="202560" y="1344510"/>
            <a:ext cx="1030567" cy="1022921"/>
            <a:chOff x="-54403" y="1241207"/>
            <a:chExt cx="1030567" cy="1022921"/>
          </a:xfrm>
        </p:grpSpPr>
        <p:sp>
          <p:nvSpPr>
            <p:cNvPr id="9" name="Freeform: Shape 63">
              <a:extLst>
                <a:ext uri="{FF2B5EF4-FFF2-40B4-BE49-F238E27FC236}">
                  <a16:creationId xmlns:a16="http://schemas.microsoft.com/office/drawing/2014/main" id="{917C5673-7A00-8DEC-1614-51F098199549}"/>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63">
              <a:extLst>
                <a:ext uri="{FF2B5EF4-FFF2-40B4-BE49-F238E27FC236}">
                  <a16:creationId xmlns:a16="http://schemas.microsoft.com/office/drawing/2014/main" id="{A0640A14-C7DE-0ED2-A918-2A32F5AD309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upo 11">
            <a:extLst>
              <a:ext uri="{FF2B5EF4-FFF2-40B4-BE49-F238E27FC236}">
                <a16:creationId xmlns:a16="http://schemas.microsoft.com/office/drawing/2014/main" id="{B4F2E6FB-9528-BD65-D1F3-9D0C4DECB1B1}"/>
              </a:ext>
            </a:extLst>
          </p:cNvPr>
          <p:cNvGrpSpPr/>
          <p:nvPr/>
        </p:nvGrpSpPr>
        <p:grpSpPr>
          <a:xfrm>
            <a:off x="1387440" y="1451659"/>
            <a:ext cx="11242710" cy="5892116"/>
            <a:chOff x="1624392" y="3429000"/>
            <a:chExt cx="10567608" cy="4997396"/>
          </a:xfrm>
        </p:grpSpPr>
        <p:sp>
          <p:nvSpPr>
            <p:cNvPr id="14" name="Rectangle 306">
              <a:extLst>
                <a:ext uri="{FF2B5EF4-FFF2-40B4-BE49-F238E27FC236}">
                  <a16:creationId xmlns:a16="http://schemas.microsoft.com/office/drawing/2014/main" id="{166344FB-6F14-AAB0-B381-F367C8BCA47C}"/>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5" name="Rectangle 306">
              <a:extLst>
                <a:ext uri="{FF2B5EF4-FFF2-40B4-BE49-F238E27FC236}">
                  <a16:creationId xmlns:a16="http://schemas.microsoft.com/office/drawing/2014/main" id="{86DF22E0-BB37-DA0C-B2B3-96C0425264A3}"/>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pic>
        <p:nvPicPr>
          <p:cNvPr id="18" name="Gráfico 17" descr="Gesto de doble toque contorno">
            <a:extLst>
              <a:ext uri="{FF2B5EF4-FFF2-40B4-BE49-F238E27FC236}">
                <a16:creationId xmlns:a16="http://schemas.microsoft.com/office/drawing/2014/main" id="{38416DAE-A8BC-8047-BD6D-B0B2699F09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671" y="2904574"/>
            <a:ext cx="490343" cy="490343"/>
          </a:xfrm>
          <a:prstGeom prst="rect">
            <a:avLst/>
          </a:prstGeom>
        </p:spPr>
      </p:pic>
      <p:sp>
        <p:nvSpPr>
          <p:cNvPr id="11" name="Marcador de contenido 10">
            <a:extLst>
              <a:ext uri="{FF2B5EF4-FFF2-40B4-BE49-F238E27FC236}">
                <a16:creationId xmlns:a16="http://schemas.microsoft.com/office/drawing/2014/main" id="{9F1928FC-36F7-9CC0-3E59-8E168F1F806D}"/>
              </a:ext>
            </a:extLst>
          </p:cNvPr>
          <p:cNvSpPr>
            <a:spLocks noGrp="1"/>
          </p:cNvSpPr>
          <p:nvPr>
            <p:ph sz="quarter" idx="11"/>
          </p:nvPr>
        </p:nvSpPr>
        <p:spPr>
          <a:xfrm>
            <a:off x="1660247" y="2136013"/>
            <a:ext cx="10162357" cy="4159689"/>
          </a:xfrm>
        </p:spPr>
        <p:txBody>
          <a:bodyPr/>
          <a:lstStyle/>
          <a:p>
            <a:r>
              <a:rPr lang="es-ES" sz="1600" dirty="0">
                <a:solidFill>
                  <a:srgbClr val="1D2C4F"/>
                </a:solidFill>
                <a:latin typeface="+mj-lt"/>
                <a:cs typeface="Arial" panose="020B0604020202020204" pitchFamily="34" charset="0"/>
              </a:rPr>
              <a:t>Psoriasis </a:t>
            </a:r>
            <a:r>
              <a:rPr lang="es-ES" sz="1600" dirty="0" err="1">
                <a:solidFill>
                  <a:srgbClr val="1D2C4F"/>
                </a:solidFill>
                <a:latin typeface="+mj-lt"/>
                <a:cs typeface="Arial" panose="020B0604020202020204" pitchFamily="34" charset="0"/>
              </a:rPr>
              <a:t>palmoplantar</a:t>
            </a:r>
            <a:r>
              <a:rPr lang="es-ES" sz="1600" dirty="0">
                <a:solidFill>
                  <a:srgbClr val="1D2C4F"/>
                </a:solidFill>
                <a:latin typeface="+mj-lt"/>
                <a:cs typeface="Arial" panose="020B0604020202020204" pitchFamily="34" charset="0"/>
              </a:rPr>
              <a:t>.</a:t>
            </a:r>
          </a:p>
          <a:p>
            <a:endParaRPr lang="es-ES" sz="1600" dirty="0">
              <a:solidFill>
                <a:srgbClr val="1D2C4F"/>
              </a:solidFill>
              <a:latin typeface="+mj-lt"/>
            </a:endParaRPr>
          </a:p>
          <a:p>
            <a:r>
              <a:rPr lang="es-ES" sz="2400" b="1" dirty="0">
                <a:solidFill>
                  <a:srgbClr val="1D2C4F"/>
                </a:solidFill>
                <a:latin typeface="+mj-lt"/>
              </a:rPr>
              <a:t>Tratamiento</a:t>
            </a:r>
          </a:p>
          <a:p>
            <a:pPr marL="285750" indent="-285750">
              <a:spcBef>
                <a:spcPts val="300"/>
              </a:spcBef>
              <a:spcAft>
                <a:spcPts val="300"/>
              </a:spcAft>
              <a:buFont typeface="Arial" panose="020B0604020202020204" pitchFamily="34" charset="0"/>
              <a:buChar char="•"/>
            </a:pPr>
            <a:r>
              <a:rPr lang="es-ES" sz="1600" dirty="0">
                <a:solidFill>
                  <a:srgbClr val="1D2C4F"/>
                </a:solidFill>
                <a:latin typeface="+mj-lt"/>
                <a:cs typeface="Arial" panose="020B0604020202020204" pitchFamily="34" charset="0"/>
              </a:rPr>
              <a:t>CAL/BDP crema </a:t>
            </a:r>
            <a:r>
              <a:rPr lang="es-ES" sz="1600" b="1" dirty="0">
                <a:solidFill>
                  <a:srgbClr val="1D2C4F"/>
                </a:solidFill>
                <a:latin typeface="+mj-lt"/>
                <a:cs typeface="Arial" panose="020B0604020202020204" pitchFamily="34" charset="0"/>
              </a:rPr>
              <a:t>una vez al día durante 8 semanas</a:t>
            </a:r>
            <a:r>
              <a:rPr lang="es-ES" sz="1600" dirty="0">
                <a:solidFill>
                  <a:srgbClr val="1D2C4F"/>
                </a:solidFill>
                <a:latin typeface="+mj-lt"/>
                <a:cs typeface="Arial" panose="020B0604020202020204" pitchFamily="34" charset="0"/>
              </a:rPr>
              <a:t> en zonas afectas.</a:t>
            </a:r>
          </a:p>
          <a:p>
            <a:pPr marL="285750" indent="-285750">
              <a:spcBef>
                <a:spcPts val="300"/>
              </a:spcBef>
              <a:spcAft>
                <a:spcPts val="300"/>
              </a:spcAft>
              <a:buFont typeface="Arial" panose="020B0604020202020204" pitchFamily="34" charset="0"/>
              <a:buChar char="•"/>
            </a:pPr>
            <a:r>
              <a:rPr lang="es-ES" sz="1600" dirty="0">
                <a:solidFill>
                  <a:srgbClr val="1D2C4F"/>
                </a:solidFill>
                <a:latin typeface="+mj-lt"/>
                <a:cs typeface="Arial" panose="020B0604020202020204" pitchFamily="34" charset="0"/>
              </a:rPr>
              <a:t>Se recomienda </a:t>
            </a:r>
            <a:r>
              <a:rPr lang="es-ES" sz="1600" b="1" dirty="0">
                <a:solidFill>
                  <a:srgbClr val="1D2C4F"/>
                </a:solidFill>
                <a:latin typeface="+mj-lt"/>
                <a:cs typeface="Arial" panose="020B0604020202020204" pitchFamily="34" charset="0"/>
              </a:rPr>
              <a:t>abandono del hábito tabáquico</a:t>
            </a:r>
            <a:r>
              <a:rPr lang="es-ES" sz="1600" dirty="0">
                <a:solidFill>
                  <a:srgbClr val="1D2C4F"/>
                </a:solidFill>
                <a:latin typeface="+mj-lt"/>
                <a:cs typeface="Arial" panose="020B0604020202020204" pitchFamily="34" charset="0"/>
              </a:rPr>
              <a:t>, seguir alimentación saludable y reducir peso.</a:t>
            </a:r>
          </a:p>
          <a:p>
            <a:pPr>
              <a:spcBef>
                <a:spcPts val="300"/>
              </a:spcBef>
              <a:spcAft>
                <a:spcPts val="300"/>
              </a:spcAft>
            </a:pPr>
            <a:endParaRPr lang="es-ES" sz="1600" dirty="0">
              <a:solidFill>
                <a:srgbClr val="1D2C4F"/>
              </a:solidFill>
              <a:latin typeface="+mj-lt"/>
              <a:cs typeface="Arial" panose="020B0604020202020204" pitchFamily="34" charset="0"/>
            </a:endParaRPr>
          </a:p>
          <a:p>
            <a:pPr>
              <a:spcBef>
                <a:spcPts val="300"/>
              </a:spcBef>
              <a:spcAft>
                <a:spcPts val="300"/>
              </a:spcAft>
            </a:pPr>
            <a:r>
              <a:rPr lang="es-ES" sz="2400" b="1" dirty="0">
                <a:solidFill>
                  <a:srgbClr val="1D2C4F"/>
                </a:solidFill>
                <a:latin typeface="+mj-lt"/>
              </a:rPr>
              <a:t>Evolución</a:t>
            </a:r>
          </a:p>
          <a:p>
            <a:pPr marL="285750" indent="-285750">
              <a:spcBef>
                <a:spcPts val="600"/>
              </a:spcBef>
              <a:buFont typeface="Arial" panose="020B0604020202020204" pitchFamily="34" charset="0"/>
              <a:buChar char="•"/>
            </a:pPr>
            <a:r>
              <a:rPr lang="es-ES" sz="1600" dirty="0">
                <a:solidFill>
                  <a:srgbClr val="1D2C4F"/>
                </a:solidFill>
                <a:effectLst/>
                <a:latin typeface="+mj-lt"/>
              </a:rPr>
              <a:t>Reevaluamos a la paciente a las 8 semanas de iniciar el tratamiento. La paciente explica haber obtenido una </a:t>
            </a:r>
            <a:r>
              <a:rPr lang="es-ES" sz="1600" b="1" dirty="0">
                <a:solidFill>
                  <a:srgbClr val="1D2C4F"/>
                </a:solidFill>
                <a:effectLst/>
                <a:latin typeface="+mj-lt"/>
              </a:rPr>
              <a:t>gran mejoría con el tratamiento pautado. </a:t>
            </a:r>
          </a:p>
          <a:p>
            <a:pPr marL="285750" indent="-285750">
              <a:spcBef>
                <a:spcPts val="600"/>
              </a:spcBef>
              <a:buFont typeface="Arial" panose="020B0604020202020204" pitchFamily="34" charset="0"/>
              <a:buChar char="•"/>
            </a:pPr>
            <a:r>
              <a:rPr lang="es-ES" sz="1600" dirty="0">
                <a:solidFill>
                  <a:srgbClr val="1D2C4F"/>
                </a:solidFill>
                <a:effectLst/>
                <a:latin typeface="+mj-lt"/>
              </a:rPr>
              <a:t>A la exploración se observa </a:t>
            </a:r>
            <a:r>
              <a:rPr lang="es-ES" sz="1600" b="1" dirty="0">
                <a:solidFill>
                  <a:srgbClr val="1D2C4F"/>
                </a:solidFill>
                <a:effectLst/>
                <a:latin typeface="+mj-lt"/>
              </a:rPr>
              <a:t>eritema residual </a:t>
            </a:r>
            <a:r>
              <a:rPr lang="es-ES" sz="1600" dirty="0">
                <a:solidFill>
                  <a:srgbClr val="1D2C4F"/>
                </a:solidFill>
                <a:effectLst/>
                <a:latin typeface="+mj-lt"/>
              </a:rPr>
              <a:t>en ambas palmas y plantas con ausencia de placas </a:t>
            </a:r>
            <a:r>
              <a:rPr lang="es-ES" sz="1600" dirty="0" err="1">
                <a:solidFill>
                  <a:srgbClr val="1D2C4F"/>
                </a:solidFill>
                <a:effectLst/>
                <a:latin typeface="+mj-lt"/>
              </a:rPr>
              <a:t>hiperqueratósicas</a:t>
            </a:r>
            <a:r>
              <a:rPr lang="es-ES" sz="1600" dirty="0">
                <a:solidFill>
                  <a:srgbClr val="1D2C4F"/>
                </a:solidFill>
                <a:latin typeface="+mj-lt"/>
              </a:rPr>
              <a:t> </a:t>
            </a:r>
            <a:r>
              <a:rPr lang="es-ES" sz="1600" dirty="0">
                <a:solidFill>
                  <a:srgbClr val="1D2C4F"/>
                </a:solidFill>
                <a:effectLst/>
                <a:latin typeface="+mj-lt"/>
              </a:rPr>
              <a:t>y fisuras.</a:t>
            </a:r>
          </a:p>
          <a:p>
            <a:pPr marL="285750" indent="-285750">
              <a:spcBef>
                <a:spcPts val="600"/>
              </a:spcBef>
              <a:buFont typeface="Arial" panose="020B0604020202020204" pitchFamily="34" charset="0"/>
              <a:buChar char="•"/>
            </a:pPr>
            <a:r>
              <a:rPr lang="es-ES" sz="1600" dirty="0">
                <a:solidFill>
                  <a:srgbClr val="1D2C4F"/>
                </a:solidFill>
                <a:effectLst/>
                <a:latin typeface="+mj-lt"/>
              </a:rPr>
              <a:t>PASI: 0,6; DLQI: 1.</a:t>
            </a:r>
            <a:endParaRPr lang="es-ES" sz="1600" dirty="0">
              <a:solidFill>
                <a:srgbClr val="1D2C4F"/>
              </a:solidFill>
              <a:latin typeface="+mj-lt"/>
              <a:cs typeface="Arial" panose="020B0604020202020204" pitchFamily="34" charset="0"/>
            </a:endParaRPr>
          </a:p>
        </p:txBody>
      </p:sp>
      <p:sp>
        <p:nvSpPr>
          <p:cNvPr id="20" name="Marcador de contenido 18">
            <a:extLst>
              <a:ext uri="{FF2B5EF4-FFF2-40B4-BE49-F238E27FC236}">
                <a16:creationId xmlns:a16="http://schemas.microsoft.com/office/drawing/2014/main" id="{55C8579A-D14E-1CE4-C480-EAB2BFF7A42B}"/>
              </a:ext>
            </a:extLst>
          </p:cNvPr>
          <p:cNvSpPr>
            <a:spLocks noGrp="1"/>
          </p:cNvSpPr>
          <p:nvPr>
            <p:ph sz="quarter" idx="13"/>
          </p:nvPr>
        </p:nvSpPr>
        <p:spPr>
          <a:xfrm>
            <a:off x="1659948" y="1665532"/>
            <a:ext cx="11101724" cy="423333"/>
          </a:xfrm>
        </p:spPr>
        <p:txBody>
          <a:bodyPr/>
          <a:lstStyle/>
          <a:p>
            <a:r>
              <a:rPr lang="es-ES" b="1" dirty="0">
                <a:solidFill>
                  <a:srgbClr val="1D2C4F"/>
                </a:solidFill>
              </a:rPr>
              <a:t>Diagnóstico</a:t>
            </a:r>
          </a:p>
        </p:txBody>
      </p:sp>
      <p:sp>
        <p:nvSpPr>
          <p:cNvPr id="23" name="Marcador de contenido 11">
            <a:extLst>
              <a:ext uri="{FF2B5EF4-FFF2-40B4-BE49-F238E27FC236}">
                <a16:creationId xmlns:a16="http://schemas.microsoft.com/office/drawing/2014/main" id="{0E911B3D-FA42-F3B1-AF18-18B598F6A61E}"/>
              </a:ext>
            </a:extLst>
          </p:cNvPr>
          <p:cNvSpPr txBox="1">
            <a:spLocks/>
          </p:cNvSpPr>
          <p:nvPr/>
        </p:nvSpPr>
        <p:spPr>
          <a:xfrm>
            <a:off x="1659948" y="6286500"/>
            <a:ext cx="9983291" cy="376048"/>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1067" kern="1200">
                <a:solidFill>
                  <a:schemeClr val="bg1">
                    <a:lumMod val="7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it-IT" sz="800" b="1" noProof="1">
                <a:latin typeface="Century Gothic" panose="020B0502020202020204" pitchFamily="34" charset="0"/>
              </a:rPr>
              <a:t>CAL: </a:t>
            </a:r>
            <a:r>
              <a:rPr lang="it-IT" sz="800" noProof="1">
                <a:latin typeface="Century Gothic" panose="020B0502020202020204" pitchFamily="34" charset="0"/>
              </a:rPr>
              <a:t>calcipotriol, BDP: dipropionato de betametasona, </a:t>
            </a:r>
            <a:r>
              <a:rPr lang="it-IT" sz="800" b="1" noProof="1">
                <a:latin typeface="Century Gothic" panose="020B0502020202020204" pitchFamily="34" charset="0"/>
              </a:rPr>
              <a:t>DLQI: </a:t>
            </a:r>
            <a:r>
              <a:rPr lang="it-IT" sz="800" noProof="1">
                <a:latin typeface="Century Gothic" panose="020B0502020202020204" pitchFamily="34" charset="0"/>
              </a:rPr>
              <a:t>índice de calidad de vida dermatológica, </a:t>
            </a:r>
            <a:r>
              <a:rPr lang="it-IT" sz="800" b="1" noProof="1">
                <a:latin typeface="Century Gothic" panose="020B0502020202020204" pitchFamily="34" charset="0"/>
              </a:rPr>
              <a:t>PASI: </a:t>
            </a:r>
            <a:r>
              <a:rPr lang="es-ES" sz="800" dirty="0">
                <a:latin typeface="Century Gothic" panose="020B0502020202020204" pitchFamily="34" charset="0"/>
              </a:rPr>
              <a:t>Índice de Área y Severidad de Psoriasis.</a:t>
            </a:r>
          </a:p>
        </p:txBody>
      </p:sp>
      <p:pic>
        <p:nvPicPr>
          <p:cNvPr id="19" name="Gráfico 18" descr="Marca de insignia1 contorno">
            <a:extLst>
              <a:ext uri="{FF2B5EF4-FFF2-40B4-BE49-F238E27FC236}">
                <a16:creationId xmlns:a16="http://schemas.microsoft.com/office/drawing/2014/main" id="{1E6EA40B-D39D-20AD-1446-8E010FA45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479" y="1599436"/>
            <a:ext cx="526149" cy="526149"/>
          </a:xfrm>
          <a:prstGeom prst="rect">
            <a:avLst/>
          </a:prstGeom>
        </p:spPr>
      </p:pic>
      <p:pic>
        <p:nvPicPr>
          <p:cNvPr id="21" name="Gráfico 20" descr="Calendario contorno">
            <a:extLst>
              <a:ext uri="{FF2B5EF4-FFF2-40B4-BE49-F238E27FC236}">
                <a16:creationId xmlns:a16="http://schemas.microsoft.com/office/drawing/2014/main" id="{0F90AB62-34F9-E528-2DF7-60110BA74F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032" y="4091365"/>
            <a:ext cx="524691" cy="524691"/>
          </a:xfrm>
          <a:prstGeom prst="rect">
            <a:avLst/>
          </a:prstGeom>
        </p:spPr>
      </p:pic>
      <p:sp>
        <p:nvSpPr>
          <p:cNvPr id="22" name="Marcador de contenido 6">
            <a:extLst>
              <a:ext uri="{FF2B5EF4-FFF2-40B4-BE49-F238E27FC236}">
                <a16:creationId xmlns:a16="http://schemas.microsoft.com/office/drawing/2014/main" id="{243B9DBB-0139-A8E8-F030-9814249EBE20}"/>
              </a:ext>
            </a:extLst>
          </p:cNvPr>
          <p:cNvSpPr txBox="1">
            <a:spLocks/>
          </p:cNvSpPr>
          <p:nvPr/>
        </p:nvSpPr>
        <p:spPr>
          <a:xfrm>
            <a:off x="2844800" y="119117"/>
            <a:ext cx="6502400" cy="885320"/>
          </a:xfrm>
          <a:prstGeom prst="rect">
            <a:avLst/>
          </a:prstGeom>
        </p:spPr>
        <p:txBody>
          <a:bodyPr vert="horz" lIns="0" tIns="45720" rIns="91440" bIns="45720" rtlCol="0" anchor="ctr">
            <a:normAutofit/>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a:lnSpc>
                <a:spcPct val="90000"/>
              </a:lnSpc>
              <a:spcBef>
                <a:spcPts val="1000"/>
              </a:spcBef>
            </a:pPr>
            <a:r>
              <a:rPr lang="es-ES" sz="2200" dirty="0">
                <a:solidFill>
                  <a:srgbClr val="398C94"/>
                </a:solidFill>
                <a:latin typeface="Century Gothic" panose="020B0502020202020204" pitchFamily="34" charset="0"/>
              </a:rPr>
              <a:t>CASO CLÍNICO 5:</a:t>
            </a:r>
          </a:p>
          <a:p>
            <a:pPr defTabSz="914400">
              <a:lnSpc>
                <a:spcPct val="90000"/>
              </a:lnSpc>
              <a:spcBef>
                <a:spcPts val="1000"/>
              </a:spcBef>
            </a:pPr>
            <a:r>
              <a:rPr lang="es-ES" sz="2200" dirty="0">
                <a:solidFill>
                  <a:srgbClr val="398C94"/>
                </a:solidFill>
                <a:latin typeface="Century Gothic" panose="020B0502020202020204" pitchFamily="34" charset="0"/>
              </a:rPr>
              <a:t>PSORIASIS PALMOPLANTAR </a:t>
            </a:r>
          </a:p>
        </p:txBody>
      </p:sp>
    </p:spTree>
    <p:extLst>
      <p:ext uri="{BB962C8B-B14F-4D97-AF65-F5344CB8AC3E}">
        <p14:creationId xmlns:p14="http://schemas.microsoft.com/office/powerpoint/2010/main" val="858897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D040BD08-DDC9-6B10-4EC1-7E732B3F594D}"/>
              </a:ext>
            </a:extLst>
          </p:cNvPr>
          <p:cNvGrpSpPr/>
          <p:nvPr/>
        </p:nvGrpSpPr>
        <p:grpSpPr>
          <a:xfrm>
            <a:off x="235296" y="1335383"/>
            <a:ext cx="5750976" cy="6119573"/>
            <a:chOff x="1624392" y="3429000"/>
            <a:chExt cx="10567608" cy="4997396"/>
          </a:xfrm>
        </p:grpSpPr>
        <p:sp>
          <p:nvSpPr>
            <p:cNvPr id="9" name="Rectangle 306">
              <a:extLst>
                <a:ext uri="{FF2B5EF4-FFF2-40B4-BE49-F238E27FC236}">
                  <a16:creationId xmlns:a16="http://schemas.microsoft.com/office/drawing/2014/main" id="{2EAB8228-6ABB-212C-63EE-D9615E003FA7}"/>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0" name="Rectangle 306">
              <a:extLst>
                <a:ext uri="{FF2B5EF4-FFF2-40B4-BE49-F238E27FC236}">
                  <a16:creationId xmlns:a16="http://schemas.microsoft.com/office/drawing/2014/main" id="{39460545-1368-71ED-DF74-87CF56142D92}"/>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12" name="Grupo 11">
            <a:extLst>
              <a:ext uri="{FF2B5EF4-FFF2-40B4-BE49-F238E27FC236}">
                <a16:creationId xmlns:a16="http://schemas.microsoft.com/office/drawing/2014/main" id="{A8627A3D-E05B-811F-5E60-DA6E24C713E1}"/>
              </a:ext>
            </a:extLst>
          </p:cNvPr>
          <p:cNvGrpSpPr/>
          <p:nvPr/>
        </p:nvGrpSpPr>
        <p:grpSpPr>
          <a:xfrm>
            <a:off x="6165224" y="1335383"/>
            <a:ext cx="5775449" cy="6119573"/>
            <a:chOff x="1624392" y="3429000"/>
            <a:chExt cx="10567608" cy="4997396"/>
          </a:xfrm>
        </p:grpSpPr>
        <p:sp>
          <p:nvSpPr>
            <p:cNvPr id="13" name="Rectangle 306">
              <a:extLst>
                <a:ext uri="{FF2B5EF4-FFF2-40B4-BE49-F238E27FC236}">
                  <a16:creationId xmlns:a16="http://schemas.microsoft.com/office/drawing/2014/main" id="{44F722DD-1D3E-39A3-C40A-9EFA37E14413}"/>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4" name="Rectangle 306">
              <a:extLst>
                <a:ext uri="{FF2B5EF4-FFF2-40B4-BE49-F238E27FC236}">
                  <a16:creationId xmlns:a16="http://schemas.microsoft.com/office/drawing/2014/main" id="{1472F0E5-981C-5FB5-1800-388786F67BA7}"/>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2" name="Marcador de contenido 15">
            <a:extLst>
              <a:ext uri="{FF2B5EF4-FFF2-40B4-BE49-F238E27FC236}">
                <a16:creationId xmlns:a16="http://schemas.microsoft.com/office/drawing/2014/main" id="{CEC893CE-7F50-4C42-9F80-B677DADAB999}"/>
              </a:ext>
            </a:extLst>
          </p:cNvPr>
          <p:cNvSpPr txBox="1">
            <a:spLocks/>
          </p:cNvSpPr>
          <p:nvPr/>
        </p:nvSpPr>
        <p:spPr>
          <a:xfrm>
            <a:off x="542109" y="6432062"/>
            <a:ext cx="11101427" cy="1624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800" b="1" noProof="1">
                <a:solidFill>
                  <a:schemeClr val="bg1">
                    <a:lumMod val="75000"/>
                  </a:schemeClr>
                </a:solidFill>
                <a:latin typeface="Century Gothic" panose="020B0502020202020204" pitchFamily="34" charset="0"/>
              </a:rPr>
              <a:t>CAL: </a:t>
            </a:r>
            <a:r>
              <a:rPr lang="it-IT" sz="800" noProof="1">
                <a:solidFill>
                  <a:schemeClr val="bg1">
                    <a:lumMod val="75000"/>
                  </a:schemeClr>
                </a:solidFill>
                <a:latin typeface="Century Gothic" panose="020B0502020202020204" pitchFamily="34" charset="0"/>
              </a:rPr>
              <a:t>calcipotriol, </a:t>
            </a:r>
            <a:r>
              <a:rPr lang="it-IT" sz="800" b="1" noProof="1">
                <a:solidFill>
                  <a:schemeClr val="bg1">
                    <a:lumMod val="75000"/>
                  </a:schemeClr>
                </a:solidFill>
                <a:latin typeface="Century Gothic" panose="020B0502020202020204" pitchFamily="34" charset="0"/>
              </a:rPr>
              <a:t>BDP: </a:t>
            </a:r>
            <a:r>
              <a:rPr lang="it-IT" sz="800" noProof="1">
                <a:solidFill>
                  <a:schemeClr val="bg1">
                    <a:lumMod val="75000"/>
                  </a:schemeClr>
                </a:solidFill>
                <a:latin typeface="Century Gothic" panose="020B0502020202020204" pitchFamily="34" charset="0"/>
              </a:rPr>
              <a:t>dipropionato de betametasona.</a:t>
            </a:r>
            <a:endParaRPr lang="it-IT" sz="800" noProof="1">
              <a:latin typeface="Century Gothic" panose="020B0502020202020204" pitchFamily="34" charset="0"/>
            </a:endParaRPr>
          </a:p>
        </p:txBody>
      </p:sp>
      <p:grpSp>
        <p:nvGrpSpPr>
          <p:cNvPr id="16" name="Grupo 15">
            <a:extLst>
              <a:ext uri="{FF2B5EF4-FFF2-40B4-BE49-F238E27FC236}">
                <a16:creationId xmlns:a16="http://schemas.microsoft.com/office/drawing/2014/main" id="{C6AB74E0-FD7D-0AA1-870F-B1600E3F2D65}"/>
              </a:ext>
            </a:extLst>
          </p:cNvPr>
          <p:cNvGrpSpPr/>
          <p:nvPr/>
        </p:nvGrpSpPr>
        <p:grpSpPr>
          <a:xfrm>
            <a:off x="357241" y="1561369"/>
            <a:ext cx="11439809" cy="4355471"/>
            <a:chOff x="357241" y="1501992"/>
            <a:chExt cx="11439809" cy="4355471"/>
          </a:xfrm>
        </p:grpSpPr>
        <p:sp>
          <p:nvSpPr>
            <p:cNvPr id="7" name="CuadroTexto 6">
              <a:extLst>
                <a:ext uri="{FF2B5EF4-FFF2-40B4-BE49-F238E27FC236}">
                  <a16:creationId xmlns:a16="http://schemas.microsoft.com/office/drawing/2014/main" id="{71A85086-255D-2D5F-FF8D-73313ECC9ABF}"/>
                </a:ext>
              </a:extLst>
            </p:cNvPr>
            <p:cNvSpPr txBox="1"/>
            <p:nvPr/>
          </p:nvSpPr>
          <p:spPr>
            <a:xfrm>
              <a:off x="357241" y="1573589"/>
              <a:ext cx="5482609" cy="338554"/>
            </a:xfrm>
            <a:prstGeom prst="rect">
              <a:avLst/>
            </a:prstGeom>
            <a:noFill/>
          </p:spPr>
          <p:txBody>
            <a:bodyPr wrap="square">
              <a:spAutoFit/>
            </a:bodyPr>
            <a:lstStyle/>
            <a:p>
              <a:pPr algn="ctr"/>
              <a:r>
                <a:rPr lang="es-ES" sz="1600" b="1" dirty="0">
                  <a:solidFill>
                    <a:srgbClr val="002855"/>
                  </a:solidFill>
                  <a:effectLst/>
                  <a:latin typeface="Century Gothic" panose="020B0502020202020204" pitchFamily="34" charset="0"/>
                </a:rPr>
                <a:t>Antes</a:t>
              </a:r>
              <a:r>
                <a:rPr lang="es-ES" sz="1600" dirty="0">
                  <a:solidFill>
                    <a:srgbClr val="002855"/>
                  </a:solidFill>
                  <a:effectLst/>
                  <a:latin typeface="Century Gothic" panose="020B0502020202020204" pitchFamily="34" charset="0"/>
                </a:rPr>
                <a:t> de la aplicación de CAL/BDP crema</a:t>
              </a:r>
            </a:p>
          </p:txBody>
        </p:sp>
        <p:sp>
          <p:nvSpPr>
            <p:cNvPr id="8" name="CuadroTexto 7">
              <a:extLst>
                <a:ext uri="{FF2B5EF4-FFF2-40B4-BE49-F238E27FC236}">
                  <a16:creationId xmlns:a16="http://schemas.microsoft.com/office/drawing/2014/main" id="{AACC9B9A-282A-7F86-5AFD-928C4F541CA4}"/>
                </a:ext>
              </a:extLst>
            </p:cNvPr>
            <p:cNvSpPr txBox="1"/>
            <p:nvPr/>
          </p:nvSpPr>
          <p:spPr>
            <a:xfrm>
              <a:off x="6165224" y="1501992"/>
              <a:ext cx="5537390" cy="584775"/>
            </a:xfrm>
            <a:prstGeom prst="rect">
              <a:avLst/>
            </a:prstGeom>
            <a:noFill/>
          </p:spPr>
          <p:txBody>
            <a:bodyPr wrap="square">
              <a:spAutoFit/>
            </a:bodyPr>
            <a:lstStyle>
              <a:defPPr>
                <a:defRPr lang="es-ES"/>
              </a:defPPr>
              <a:lvl1pPr algn="ctr">
                <a:defRPr sz="1600" b="1">
                  <a:solidFill>
                    <a:srgbClr val="002855"/>
                  </a:solidFill>
                  <a:effectLst/>
                  <a:latin typeface="Century Gothic" panose="020B0502020202020204" pitchFamily="34" charset="0"/>
                </a:defRPr>
              </a:lvl1pPr>
            </a:lstStyle>
            <a:p>
              <a:r>
                <a:rPr lang="es-ES" dirty="0"/>
                <a:t>8 semanas después </a:t>
              </a:r>
              <a:r>
                <a:rPr lang="es-ES" b="0" dirty="0"/>
                <a:t>de la aplicación de CAL/BDP crema</a:t>
              </a:r>
            </a:p>
          </p:txBody>
        </p:sp>
        <p:sp>
          <p:nvSpPr>
            <p:cNvPr id="4" name="CuadroTexto 3">
              <a:extLst>
                <a:ext uri="{FF2B5EF4-FFF2-40B4-BE49-F238E27FC236}">
                  <a16:creationId xmlns:a16="http://schemas.microsoft.com/office/drawing/2014/main" id="{EC7A9761-CBD0-10C5-6A5D-E0C926DF6737}"/>
                </a:ext>
              </a:extLst>
            </p:cNvPr>
            <p:cNvSpPr txBox="1"/>
            <p:nvPr/>
          </p:nvSpPr>
          <p:spPr>
            <a:xfrm>
              <a:off x="373473" y="5457353"/>
              <a:ext cx="5450147" cy="246221"/>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1.</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hiperqueratósicas</a:t>
              </a:r>
              <a:r>
                <a:rPr lang="es-ES" sz="1000" dirty="0">
                  <a:solidFill>
                    <a:srgbClr val="1D2C4F"/>
                  </a:solidFill>
                  <a:latin typeface="Century Gothic" panose="020B0502020202020204" pitchFamily="34" charset="0"/>
                </a:rPr>
                <a:t> junto con formación de fisuras y heridas.</a:t>
              </a:r>
            </a:p>
          </p:txBody>
        </p:sp>
        <p:sp>
          <p:nvSpPr>
            <p:cNvPr id="6" name="CuadroTexto 5">
              <a:extLst>
                <a:ext uri="{FF2B5EF4-FFF2-40B4-BE49-F238E27FC236}">
                  <a16:creationId xmlns:a16="http://schemas.microsoft.com/office/drawing/2014/main" id="{72F2BFD2-58B6-3410-D9CB-F5E2DADF1656}"/>
                </a:ext>
              </a:extLst>
            </p:cNvPr>
            <p:cNvSpPr txBox="1"/>
            <p:nvPr/>
          </p:nvSpPr>
          <p:spPr>
            <a:xfrm>
              <a:off x="6308845" y="5457353"/>
              <a:ext cx="5488204" cy="400110"/>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3.</a:t>
              </a:r>
              <a:r>
                <a:rPr lang="es-ES" sz="1000" dirty="0">
                  <a:solidFill>
                    <a:srgbClr val="1D2C4F"/>
                  </a:solidFill>
                  <a:latin typeface="Century Gothic" panose="020B0502020202020204" pitchFamily="34" charset="0"/>
                </a:rPr>
                <a:t> A las 8 semanas de iniciar el tratamiento se observa eritema residual en ambas plantas, con ausencia de placas </a:t>
              </a:r>
              <a:r>
                <a:rPr lang="es-ES" sz="1000" dirty="0" err="1">
                  <a:solidFill>
                    <a:srgbClr val="1D2C4F"/>
                  </a:solidFill>
                  <a:latin typeface="Century Gothic" panose="020B0502020202020204" pitchFamily="34" charset="0"/>
                </a:rPr>
                <a:t>hiperqueratósicas</a:t>
              </a:r>
              <a:r>
                <a:rPr lang="es-ES" sz="1000" dirty="0">
                  <a:solidFill>
                    <a:srgbClr val="1D2C4F"/>
                  </a:solidFill>
                  <a:latin typeface="Century Gothic" panose="020B0502020202020204" pitchFamily="34" charset="0"/>
                </a:rPr>
                <a:t> y fisuras.</a:t>
              </a:r>
            </a:p>
          </p:txBody>
        </p:sp>
        <p:pic>
          <p:nvPicPr>
            <p:cNvPr id="11" name="Imagen 10">
              <a:extLst>
                <a:ext uri="{FF2B5EF4-FFF2-40B4-BE49-F238E27FC236}">
                  <a16:creationId xmlns:a16="http://schemas.microsoft.com/office/drawing/2014/main" id="{26EF3409-47EB-4220-7752-D26F44633AB7}"/>
                </a:ext>
              </a:extLst>
            </p:cNvPr>
            <p:cNvPicPr>
              <a:picLocks noChangeAspect="1"/>
            </p:cNvPicPr>
            <p:nvPr/>
          </p:nvPicPr>
          <p:blipFill rotWithShape="1">
            <a:blip r:embed="rId2"/>
            <a:srcRect l="2681" t="3610" r="3605" b="9780"/>
            <a:stretch/>
          </p:blipFill>
          <p:spPr>
            <a:xfrm>
              <a:off x="373473" y="2185732"/>
              <a:ext cx="5450147" cy="3139830"/>
            </a:xfrm>
            <a:prstGeom prst="rect">
              <a:avLst/>
            </a:prstGeom>
          </p:spPr>
        </p:pic>
        <p:pic>
          <p:nvPicPr>
            <p:cNvPr id="15" name="Imagen 14">
              <a:extLst>
                <a:ext uri="{FF2B5EF4-FFF2-40B4-BE49-F238E27FC236}">
                  <a16:creationId xmlns:a16="http://schemas.microsoft.com/office/drawing/2014/main" id="{266A4060-479F-EDDB-F740-8B28DCF5E198}"/>
                </a:ext>
              </a:extLst>
            </p:cNvPr>
            <p:cNvPicPr>
              <a:picLocks noChangeAspect="1"/>
            </p:cNvPicPr>
            <p:nvPr/>
          </p:nvPicPr>
          <p:blipFill rotWithShape="1">
            <a:blip r:embed="rId3"/>
            <a:srcRect l="3347" t="5311" r="5083" b="12632"/>
            <a:stretch/>
          </p:blipFill>
          <p:spPr>
            <a:xfrm>
              <a:off x="6308846" y="2163686"/>
              <a:ext cx="5488204" cy="3139829"/>
            </a:xfrm>
            <a:prstGeom prst="rect">
              <a:avLst/>
            </a:prstGeom>
          </p:spPr>
        </p:pic>
      </p:grpSp>
      <p:sp>
        <p:nvSpPr>
          <p:cNvPr id="19" name="Marcador de contenido 6">
            <a:extLst>
              <a:ext uri="{FF2B5EF4-FFF2-40B4-BE49-F238E27FC236}">
                <a16:creationId xmlns:a16="http://schemas.microsoft.com/office/drawing/2014/main" id="{A727D1FD-597E-58FA-53FE-34399AD303E7}"/>
              </a:ext>
            </a:extLst>
          </p:cNvPr>
          <p:cNvSpPr txBox="1">
            <a:spLocks/>
          </p:cNvSpPr>
          <p:nvPr/>
        </p:nvSpPr>
        <p:spPr>
          <a:xfrm>
            <a:off x="2844800" y="119117"/>
            <a:ext cx="6502400" cy="885320"/>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667" b="1" kern="1200">
                <a:solidFill>
                  <a:srgbClr val="1D2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200" dirty="0">
                <a:solidFill>
                  <a:srgbClr val="398C94"/>
                </a:solidFill>
                <a:latin typeface="Century Gothic" panose="020B0502020202020204" pitchFamily="34" charset="0"/>
              </a:rPr>
              <a:t>CASO CLÍNICO 5:</a:t>
            </a:r>
          </a:p>
          <a:p>
            <a:r>
              <a:rPr lang="es-ES" sz="2200" dirty="0">
                <a:solidFill>
                  <a:srgbClr val="398C94"/>
                </a:solidFill>
                <a:latin typeface="Century Gothic" panose="020B0502020202020204" pitchFamily="34" charset="0"/>
              </a:rPr>
              <a:t>PSORIASIS PALMOPLANTAR </a:t>
            </a:r>
          </a:p>
        </p:txBody>
      </p:sp>
    </p:spTree>
    <p:extLst>
      <p:ext uri="{BB962C8B-B14F-4D97-AF65-F5344CB8AC3E}">
        <p14:creationId xmlns:p14="http://schemas.microsoft.com/office/powerpoint/2010/main" val="2623556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B83EEDC-DAC2-0CCE-33BC-A3C68DB9A85F}"/>
              </a:ext>
            </a:extLst>
          </p:cNvPr>
          <p:cNvGrpSpPr/>
          <p:nvPr/>
        </p:nvGrpSpPr>
        <p:grpSpPr>
          <a:xfrm>
            <a:off x="235296" y="1335383"/>
            <a:ext cx="5750976" cy="6119573"/>
            <a:chOff x="1624392" y="3429000"/>
            <a:chExt cx="10567608" cy="4997396"/>
          </a:xfrm>
        </p:grpSpPr>
        <p:sp>
          <p:nvSpPr>
            <p:cNvPr id="11" name="Rectangle 306">
              <a:extLst>
                <a:ext uri="{FF2B5EF4-FFF2-40B4-BE49-F238E27FC236}">
                  <a16:creationId xmlns:a16="http://schemas.microsoft.com/office/drawing/2014/main" id="{C07B05D4-189A-5166-0B78-0F7AC4FB7A04}"/>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3" name="Rectangle 306">
              <a:extLst>
                <a:ext uri="{FF2B5EF4-FFF2-40B4-BE49-F238E27FC236}">
                  <a16:creationId xmlns:a16="http://schemas.microsoft.com/office/drawing/2014/main" id="{760B7C31-1C73-9CA1-B875-9AD32AAE3938}"/>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14" name="Grupo 13">
            <a:extLst>
              <a:ext uri="{FF2B5EF4-FFF2-40B4-BE49-F238E27FC236}">
                <a16:creationId xmlns:a16="http://schemas.microsoft.com/office/drawing/2014/main" id="{75C136B4-0786-9237-ED01-6A3B87945F43}"/>
              </a:ext>
            </a:extLst>
          </p:cNvPr>
          <p:cNvGrpSpPr/>
          <p:nvPr/>
        </p:nvGrpSpPr>
        <p:grpSpPr>
          <a:xfrm>
            <a:off x="6165225" y="1335383"/>
            <a:ext cx="5760652" cy="6119573"/>
            <a:chOff x="1624392" y="3429000"/>
            <a:chExt cx="10567608" cy="4997396"/>
          </a:xfrm>
        </p:grpSpPr>
        <p:sp>
          <p:nvSpPr>
            <p:cNvPr id="15" name="Rectangle 306">
              <a:extLst>
                <a:ext uri="{FF2B5EF4-FFF2-40B4-BE49-F238E27FC236}">
                  <a16:creationId xmlns:a16="http://schemas.microsoft.com/office/drawing/2014/main" id="{1D31A067-AA64-E907-2AFD-F9647AD3C191}"/>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6" name="Rectangle 306">
              <a:extLst>
                <a:ext uri="{FF2B5EF4-FFF2-40B4-BE49-F238E27FC236}">
                  <a16:creationId xmlns:a16="http://schemas.microsoft.com/office/drawing/2014/main" id="{59BEB1A5-5E22-A487-8DA8-DF3C8D73B1AA}"/>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2" name="Marcador de contenido 15">
            <a:extLst>
              <a:ext uri="{FF2B5EF4-FFF2-40B4-BE49-F238E27FC236}">
                <a16:creationId xmlns:a16="http://schemas.microsoft.com/office/drawing/2014/main" id="{CEC893CE-7F50-4C42-9F80-B677DADAB999}"/>
              </a:ext>
            </a:extLst>
          </p:cNvPr>
          <p:cNvSpPr txBox="1">
            <a:spLocks/>
          </p:cNvSpPr>
          <p:nvPr/>
        </p:nvSpPr>
        <p:spPr>
          <a:xfrm>
            <a:off x="542109" y="6432062"/>
            <a:ext cx="11101427" cy="1624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800" b="1" noProof="1">
                <a:solidFill>
                  <a:schemeClr val="bg1">
                    <a:lumMod val="75000"/>
                  </a:schemeClr>
                </a:solidFill>
                <a:latin typeface="Century Gothic" panose="020B0502020202020204" pitchFamily="34" charset="0"/>
              </a:rPr>
              <a:t>CAL: </a:t>
            </a:r>
            <a:r>
              <a:rPr lang="it-IT" sz="800" noProof="1">
                <a:solidFill>
                  <a:schemeClr val="bg1">
                    <a:lumMod val="75000"/>
                  </a:schemeClr>
                </a:solidFill>
                <a:latin typeface="Century Gothic" panose="020B0502020202020204" pitchFamily="34" charset="0"/>
              </a:rPr>
              <a:t>calcipotriol, </a:t>
            </a:r>
            <a:r>
              <a:rPr lang="it-IT" sz="800" b="1" noProof="1">
                <a:solidFill>
                  <a:schemeClr val="bg1">
                    <a:lumMod val="75000"/>
                  </a:schemeClr>
                </a:solidFill>
                <a:latin typeface="Century Gothic" panose="020B0502020202020204" pitchFamily="34" charset="0"/>
              </a:rPr>
              <a:t>BDP: </a:t>
            </a:r>
            <a:r>
              <a:rPr lang="it-IT" sz="800" noProof="1">
                <a:solidFill>
                  <a:schemeClr val="bg1">
                    <a:lumMod val="75000"/>
                  </a:schemeClr>
                </a:solidFill>
                <a:latin typeface="Century Gothic" panose="020B0502020202020204" pitchFamily="34" charset="0"/>
              </a:rPr>
              <a:t>dipropionato de betametasona.</a:t>
            </a:r>
            <a:endParaRPr lang="it-IT" sz="800" noProof="1">
              <a:latin typeface="Century Gothic" panose="020B0502020202020204" pitchFamily="34" charset="0"/>
            </a:endParaRPr>
          </a:p>
        </p:txBody>
      </p:sp>
      <p:grpSp>
        <p:nvGrpSpPr>
          <p:cNvPr id="12" name="Grupo 11">
            <a:extLst>
              <a:ext uri="{FF2B5EF4-FFF2-40B4-BE49-F238E27FC236}">
                <a16:creationId xmlns:a16="http://schemas.microsoft.com/office/drawing/2014/main" id="{16FCEAEF-93BF-6BC2-5B33-0CC02C8C44D9}"/>
              </a:ext>
            </a:extLst>
          </p:cNvPr>
          <p:cNvGrpSpPr/>
          <p:nvPr/>
        </p:nvGrpSpPr>
        <p:grpSpPr>
          <a:xfrm>
            <a:off x="373473" y="1640293"/>
            <a:ext cx="11341504" cy="4324309"/>
            <a:chOff x="373473" y="1629783"/>
            <a:chExt cx="11341504" cy="4324309"/>
          </a:xfrm>
        </p:grpSpPr>
        <p:sp>
          <p:nvSpPr>
            <p:cNvPr id="7" name="CuadroTexto 6">
              <a:extLst>
                <a:ext uri="{FF2B5EF4-FFF2-40B4-BE49-F238E27FC236}">
                  <a16:creationId xmlns:a16="http://schemas.microsoft.com/office/drawing/2014/main" id="{71A85086-255D-2D5F-FF8D-73313ECC9ABF}"/>
                </a:ext>
              </a:extLst>
            </p:cNvPr>
            <p:cNvSpPr txBox="1"/>
            <p:nvPr/>
          </p:nvSpPr>
          <p:spPr>
            <a:xfrm>
              <a:off x="373473" y="1629783"/>
              <a:ext cx="5450147" cy="338554"/>
            </a:xfrm>
            <a:prstGeom prst="rect">
              <a:avLst/>
            </a:prstGeom>
            <a:noFill/>
          </p:spPr>
          <p:txBody>
            <a:bodyPr wrap="square">
              <a:spAutoFit/>
            </a:bodyPr>
            <a:lstStyle/>
            <a:p>
              <a:pPr algn="ctr"/>
              <a:r>
                <a:rPr lang="es-ES" sz="1600" b="1" dirty="0">
                  <a:solidFill>
                    <a:srgbClr val="002855"/>
                  </a:solidFill>
                  <a:effectLst/>
                  <a:latin typeface="Century Gothic" panose="020B0502020202020204" pitchFamily="34" charset="0"/>
                </a:rPr>
                <a:t>Antes</a:t>
              </a:r>
              <a:r>
                <a:rPr lang="es-ES" sz="1600" dirty="0">
                  <a:solidFill>
                    <a:srgbClr val="002855"/>
                  </a:solidFill>
                  <a:effectLst/>
                  <a:latin typeface="Century Gothic" panose="020B0502020202020204" pitchFamily="34" charset="0"/>
                </a:rPr>
                <a:t> de la aplicación de CAL/BDP crema</a:t>
              </a:r>
            </a:p>
          </p:txBody>
        </p:sp>
        <p:sp>
          <p:nvSpPr>
            <p:cNvPr id="6" name="CuadroTexto 5">
              <a:extLst>
                <a:ext uri="{FF2B5EF4-FFF2-40B4-BE49-F238E27FC236}">
                  <a16:creationId xmlns:a16="http://schemas.microsoft.com/office/drawing/2014/main" id="{72F2BFD2-58B6-3410-D9CB-F5E2DADF1656}"/>
                </a:ext>
              </a:extLst>
            </p:cNvPr>
            <p:cNvSpPr txBox="1"/>
            <p:nvPr/>
          </p:nvSpPr>
          <p:spPr>
            <a:xfrm>
              <a:off x="6347539" y="5553982"/>
              <a:ext cx="5367438" cy="400110"/>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4.</a:t>
              </a:r>
              <a:r>
                <a:rPr lang="es-ES" sz="1000" dirty="0">
                  <a:solidFill>
                    <a:srgbClr val="1D2C4F"/>
                  </a:solidFill>
                  <a:latin typeface="Century Gothic" panose="020B0502020202020204" pitchFamily="34" charset="0"/>
                </a:rPr>
                <a:t> A las 8 semanas de iniciar el tratamiento se observa eritema residual en ambas palmas, con ausencia de placas </a:t>
              </a:r>
              <a:r>
                <a:rPr lang="es-ES" sz="1000" dirty="0" err="1">
                  <a:solidFill>
                    <a:srgbClr val="1D2C4F"/>
                  </a:solidFill>
                  <a:latin typeface="Century Gothic" panose="020B0502020202020204" pitchFamily="34" charset="0"/>
                </a:rPr>
                <a:t>hiperqueratósicas</a:t>
              </a:r>
              <a:r>
                <a:rPr lang="es-ES" sz="1000" dirty="0">
                  <a:solidFill>
                    <a:srgbClr val="1D2C4F"/>
                  </a:solidFill>
                  <a:latin typeface="Century Gothic" panose="020B0502020202020204" pitchFamily="34" charset="0"/>
                </a:rPr>
                <a:t>.</a:t>
              </a:r>
            </a:p>
          </p:txBody>
        </p:sp>
        <p:sp>
          <p:nvSpPr>
            <p:cNvPr id="3" name="CuadroTexto 2">
              <a:extLst>
                <a:ext uri="{FF2B5EF4-FFF2-40B4-BE49-F238E27FC236}">
                  <a16:creationId xmlns:a16="http://schemas.microsoft.com/office/drawing/2014/main" id="{66AB8D9D-66D0-E03F-BAC3-E9EBECB7F014}"/>
                </a:ext>
              </a:extLst>
            </p:cNvPr>
            <p:cNvSpPr txBox="1"/>
            <p:nvPr/>
          </p:nvSpPr>
          <p:spPr>
            <a:xfrm>
              <a:off x="373474" y="5553983"/>
              <a:ext cx="5450146" cy="246221"/>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2.</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redondeeadas</a:t>
              </a:r>
              <a:r>
                <a:rPr lang="es-ES" sz="1000" dirty="0">
                  <a:solidFill>
                    <a:srgbClr val="1D2C4F"/>
                  </a:solidFill>
                  <a:latin typeface="Century Gothic" panose="020B0502020202020204" pitchFamily="34" charset="0"/>
                </a:rPr>
                <a:t> </a:t>
              </a:r>
              <a:r>
                <a:rPr lang="es-ES" sz="1000" dirty="0" err="1">
                  <a:solidFill>
                    <a:srgbClr val="1D2C4F"/>
                  </a:solidFill>
                  <a:latin typeface="Century Gothic" panose="020B0502020202020204" pitchFamily="34" charset="0"/>
                </a:rPr>
                <a:t>eritematoqueratósicas</a:t>
              </a:r>
              <a:r>
                <a:rPr lang="es-ES" sz="1000" dirty="0">
                  <a:solidFill>
                    <a:srgbClr val="1D2C4F"/>
                  </a:solidFill>
                  <a:latin typeface="Century Gothic" panose="020B0502020202020204" pitchFamily="34" charset="0"/>
                </a:rPr>
                <a:t> bien definidas.</a:t>
              </a:r>
            </a:p>
          </p:txBody>
        </p:sp>
        <p:pic>
          <p:nvPicPr>
            <p:cNvPr id="9" name="Imagen 8">
              <a:extLst>
                <a:ext uri="{FF2B5EF4-FFF2-40B4-BE49-F238E27FC236}">
                  <a16:creationId xmlns:a16="http://schemas.microsoft.com/office/drawing/2014/main" id="{5BE135DE-A0DA-4E49-979C-1A5274529E65}"/>
                </a:ext>
              </a:extLst>
            </p:cNvPr>
            <p:cNvPicPr>
              <a:picLocks noChangeAspect="1"/>
            </p:cNvPicPr>
            <p:nvPr/>
          </p:nvPicPr>
          <p:blipFill rotWithShape="1">
            <a:blip r:embed="rId2"/>
            <a:srcRect l="3321" t="5356" r="2859" b="8653"/>
            <a:stretch/>
          </p:blipFill>
          <p:spPr>
            <a:xfrm>
              <a:off x="373473" y="2167046"/>
              <a:ext cx="5450147" cy="3231442"/>
            </a:xfrm>
            <a:prstGeom prst="rect">
              <a:avLst/>
            </a:prstGeom>
          </p:spPr>
        </p:pic>
        <p:pic>
          <p:nvPicPr>
            <p:cNvPr id="10" name="Imagen 9">
              <a:extLst>
                <a:ext uri="{FF2B5EF4-FFF2-40B4-BE49-F238E27FC236}">
                  <a16:creationId xmlns:a16="http://schemas.microsoft.com/office/drawing/2014/main" id="{4720742A-D6B0-767C-0D9A-37AC21FD8A39}"/>
                </a:ext>
              </a:extLst>
            </p:cNvPr>
            <p:cNvPicPr>
              <a:picLocks noChangeAspect="1"/>
            </p:cNvPicPr>
            <p:nvPr/>
          </p:nvPicPr>
          <p:blipFill rotWithShape="1">
            <a:blip r:embed="rId3"/>
            <a:srcRect l="4842" t="5454" r="1863" b="8925"/>
            <a:stretch/>
          </p:blipFill>
          <p:spPr>
            <a:xfrm>
              <a:off x="6347539" y="2184668"/>
              <a:ext cx="5367437" cy="3231442"/>
            </a:xfrm>
            <a:prstGeom prst="rect">
              <a:avLst/>
            </a:prstGeom>
          </p:spPr>
        </p:pic>
      </p:grpSp>
      <p:sp>
        <p:nvSpPr>
          <p:cNvPr id="17" name="CuadroTexto 16">
            <a:extLst>
              <a:ext uri="{FF2B5EF4-FFF2-40B4-BE49-F238E27FC236}">
                <a16:creationId xmlns:a16="http://schemas.microsoft.com/office/drawing/2014/main" id="{2B828F7C-6695-AC04-33EA-0BC2BB559C59}"/>
              </a:ext>
            </a:extLst>
          </p:cNvPr>
          <p:cNvSpPr txBox="1"/>
          <p:nvPr/>
        </p:nvSpPr>
        <p:spPr>
          <a:xfrm>
            <a:off x="6283428" y="1561369"/>
            <a:ext cx="5419185" cy="584775"/>
          </a:xfrm>
          <a:prstGeom prst="rect">
            <a:avLst/>
          </a:prstGeom>
          <a:noFill/>
        </p:spPr>
        <p:txBody>
          <a:bodyPr wrap="square">
            <a:spAutoFit/>
          </a:bodyPr>
          <a:lstStyle>
            <a:defPPr>
              <a:defRPr lang="es-ES"/>
            </a:defPPr>
            <a:lvl1pPr algn="ctr">
              <a:defRPr sz="1600" b="1">
                <a:solidFill>
                  <a:srgbClr val="002855"/>
                </a:solidFill>
                <a:effectLst/>
                <a:latin typeface="Century Gothic" panose="020B0502020202020204" pitchFamily="34" charset="0"/>
              </a:defRPr>
            </a:lvl1pPr>
          </a:lstStyle>
          <a:p>
            <a:r>
              <a:rPr lang="es-ES" dirty="0"/>
              <a:t>8 semanas después </a:t>
            </a:r>
            <a:r>
              <a:rPr lang="es-ES" b="0" dirty="0"/>
              <a:t>de la aplicación de CAL/BDP crema</a:t>
            </a:r>
          </a:p>
        </p:txBody>
      </p:sp>
      <p:sp>
        <p:nvSpPr>
          <p:cNvPr id="19" name="Marcador de contenido 6">
            <a:extLst>
              <a:ext uri="{FF2B5EF4-FFF2-40B4-BE49-F238E27FC236}">
                <a16:creationId xmlns:a16="http://schemas.microsoft.com/office/drawing/2014/main" id="{0CD4A959-CDA6-BFFE-6742-638D66431EBD}"/>
              </a:ext>
            </a:extLst>
          </p:cNvPr>
          <p:cNvSpPr txBox="1">
            <a:spLocks/>
          </p:cNvSpPr>
          <p:nvPr/>
        </p:nvSpPr>
        <p:spPr>
          <a:xfrm>
            <a:off x="2844800" y="119117"/>
            <a:ext cx="6502400" cy="885320"/>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667" b="1" kern="1200">
                <a:solidFill>
                  <a:srgbClr val="1D2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200" dirty="0">
                <a:solidFill>
                  <a:srgbClr val="398C94"/>
                </a:solidFill>
                <a:latin typeface="Century Gothic" panose="020B0502020202020204" pitchFamily="34" charset="0"/>
              </a:rPr>
              <a:t>CASO CLÍNICO 5:</a:t>
            </a:r>
          </a:p>
          <a:p>
            <a:r>
              <a:rPr lang="es-ES" sz="2200" dirty="0">
                <a:solidFill>
                  <a:srgbClr val="398C94"/>
                </a:solidFill>
                <a:latin typeface="Century Gothic" panose="020B0502020202020204" pitchFamily="34" charset="0"/>
              </a:rPr>
              <a:t>PSORIASIS PALMOPLANTAR </a:t>
            </a:r>
          </a:p>
        </p:txBody>
      </p:sp>
    </p:spTree>
    <p:extLst>
      <p:ext uri="{BB962C8B-B14F-4D97-AF65-F5344CB8AC3E}">
        <p14:creationId xmlns:p14="http://schemas.microsoft.com/office/powerpoint/2010/main" val="2036116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60ECFE71-657A-00E0-D0E4-E9CAE67E4622}"/>
              </a:ext>
            </a:extLst>
          </p:cNvPr>
          <p:cNvGrpSpPr/>
          <p:nvPr/>
        </p:nvGrpSpPr>
        <p:grpSpPr>
          <a:xfrm>
            <a:off x="1387440" y="1451659"/>
            <a:ext cx="13407552" cy="6119573"/>
            <a:chOff x="1624392" y="3429000"/>
            <a:chExt cx="10567608" cy="4997396"/>
          </a:xfrm>
        </p:grpSpPr>
        <p:sp>
          <p:nvSpPr>
            <p:cNvPr id="3" name="Rectangle 306">
              <a:extLst>
                <a:ext uri="{FF2B5EF4-FFF2-40B4-BE49-F238E27FC236}">
                  <a16:creationId xmlns:a16="http://schemas.microsoft.com/office/drawing/2014/main" id="{8EF90C97-F84D-CE38-B2F4-8967501F2684}"/>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4" name="Rectangle 306">
              <a:extLst>
                <a:ext uri="{FF2B5EF4-FFF2-40B4-BE49-F238E27FC236}">
                  <a16:creationId xmlns:a16="http://schemas.microsoft.com/office/drawing/2014/main" id="{AC250391-BBF7-D434-641B-A33ECC2FFBA1}"/>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5" name="Grupo 4">
            <a:extLst>
              <a:ext uri="{FF2B5EF4-FFF2-40B4-BE49-F238E27FC236}">
                <a16:creationId xmlns:a16="http://schemas.microsoft.com/office/drawing/2014/main" id="{5A9440C6-C6D8-EB20-37F7-75B67CA6B0D7}"/>
              </a:ext>
            </a:extLst>
          </p:cNvPr>
          <p:cNvGrpSpPr/>
          <p:nvPr/>
        </p:nvGrpSpPr>
        <p:grpSpPr>
          <a:xfrm>
            <a:off x="202560" y="1432808"/>
            <a:ext cx="1030567" cy="1022921"/>
            <a:chOff x="-54403" y="1241207"/>
            <a:chExt cx="1030567" cy="1022921"/>
          </a:xfrm>
        </p:grpSpPr>
        <p:sp>
          <p:nvSpPr>
            <p:cNvPr id="6" name="Freeform: Shape 63">
              <a:extLst>
                <a:ext uri="{FF2B5EF4-FFF2-40B4-BE49-F238E27FC236}">
                  <a16:creationId xmlns:a16="http://schemas.microsoft.com/office/drawing/2014/main" id="{30054AD5-D318-6588-7CBC-4E0421008127}"/>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3">
              <a:extLst>
                <a:ext uri="{FF2B5EF4-FFF2-40B4-BE49-F238E27FC236}">
                  <a16:creationId xmlns:a16="http://schemas.microsoft.com/office/drawing/2014/main" id="{F1D38E4D-C15E-370D-C376-0DD202FBB7AD}"/>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Gráfico 7" descr="Portapapeles contorno">
            <a:extLst>
              <a:ext uri="{FF2B5EF4-FFF2-40B4-BE49-F238E27FC236}">
                <a16:creationId xmlns:a16="http://schemas.microsoft.com/office/drawing/2014/main" id="{9CDF6D12-74B1-1F94-8395-72141535FF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4452" y="1671939"/>
            <a:ext cx="536679" cy="536679"/>
          </a:xfrm>
          <a:prstGeom prst="rect">
            <a:avLst/>
          </a:prstGeom>
        </p:spPr>
      </p:pic>
      <p:sp>
        <p:nvSpPr>
          <p:cNvPr id="9" name="Marcador de contenido 8">
            <a:extLst>
              <a:ext uri="{FF2B5EF4-FFF2-40B4-BE49-F238E27FC236}">
                <a16:creationId xmlns:a16="http://schemas.microsoft.com/office/drawing/2014/main" id="{AFFDBC82-EAA5-E05A-25C8-95544975DE9F}"/>
              </a:ext>
            </a:extLst>
          </p:cNvPr>
          <p:cNvSpPr>
            <a:spLocks noGrp="1"/>
          </p:cNvSpPr>
          <p:nvPr>
            <p:ph sz="quarter" idx="11"/>
          </p:nvPr>
        </p:nvSpPr>
        <p:spPr>
          <a:xfrm>
            <a:off x="1671121" y="2163441"/>
            <a:ext cx="10198742" cy="4148730"/>
          </a:xfrm>
        </p:spPr>
        <p:txBody>
          <a:bodyPr/>
          <a:lstStyle/>
          <a:p>
            <a:pPr marL="285750" indent="-285750" algn="l">
              <a:spcBef>
                <a:spcPts val="0"/>
              </a:spcBef>
              <a:spcAft>
                <a:spcPts val="600"/>
              </a:spcAft>
              <a:buFont typeface="Arial" panose="020B0604020202020204" pitchFamily="34" charset="0"/>
              <a:buChar char="•"/>
            </a:pPr>
            <a:r>
              <a:rPr lang="es-ES" sz="1400" dirty="0">
                <a:latin typeface="+mj-lt"/>
                <a:cs typeface="Arial" panose="020B0604020202020204" pitchFamily="34" charset="0"/>
              </a:rPr>
              <a:t>Las </a:t>
            </a:r>
            <a:r>
              <a:rPr lang="es-ES" sz="1400" b="1" dirty="0">
                <a:latin typeface="+mj-lt"/>
                <a:cs typeface="Arial" panose="020B0604020202020204" pitchFamily="34" charset="0"/>
              </a:rPr>
              <a:t>terapias tópicas basadas en esteroides </a:t>
            </a:r>
            <a:r>
              <a:rPr lang="es-ES" sz="1400" dirty="0">
                <a:latin typeface="+mj-lt"/>
                <a:cs typeface="Arial" panose="020B0604020202020204" pitchFamily="34" charset="0"/>
              </a:rPr>
              <a:t>desempeñan un papel crucial en el tratamiento de la </a:t>
            </a:r>
            <a:r>
              <a:rPr lang="es-ES" sz="1400" b="1" dirty="0">
                <a:latin typeface="+mj-lt"/>
                <a:cs typeface="Arial" panose="020B0604020202020204" pitchFamily="34" charset="0"/>
              </a:rPr>
              <a:t>psoriasis leve a moderada</a:t>
            </a:r>
            <a:r>
              <a:rPr lang="es-ES" sz="1400" dirty="0">
                <a:latin typeface="+mj-lt"/>
                <a:cs typeface="Arial" panose="020B0604020202020204" pitchFamily="34" charset="0"/>
              </a:rPr>
              <a:t>.</a:t>
            </a:r>
          </a:p>
          <a:p>
            <a:pPr marL="285750" indent="-285750" algn="l">
              <a:spcBef>
                <a:spcPts val="0"/>
              </a:spcBef>
              <a:spcAft>
                <a:spcPts val="600"/>
              </a:spcAft>
              <a:buFont typeface="Arial" panose="020B0604020202020204" pitchFamily="34" charset="0"/>
              <a:buChar char="•"/>
            </a:pPr>
            <a:r>
              <a:rPr lang="es-ES" sz="1400" dirty="0">
                <a:latin typeface="+mj-lt"/>
                <a:cs typeface="Arial" panose="020B0604020202020204" pitchFamily="34" charset="0"/>
              </a:rPr>
              <a:t>La combinación de </a:t>
            </a:r>
            <a:r>
              <a:rPr lang="es-ES" sz="1400" dirty="0" err="1">
                <a:latin typeface="+mj-lt"/>
                <a:cs typeface="Arial" panose="020B0604020202020204" pitchFamily="34" charset="0"/>
              </a:rPr>
              <a:t>calcipotrieno</a:t>
            </a:r>
            <a:r>
              <a:rPr lang="es-ES" sz="1400" dirty="0">
                <a:latin typeface="+mj-lt"/>
                <a:cs typeface="Arial" panose="020B0604020202020204" pitchFamily="34" charset="0"/>
              </a:rPr>
              <a:t> y dipropionato de betametasona (CAL/BDP) se encuentra en varias formulaciones tópicas: crema, espuma y gel.</a:t>
            </a:r>
          </a:p>
          <a:p>
            <a:pPr marL="285750" indent="-285750" algn="l">
              <a:spcBef>
                <a:spcPts val="0"/>
              </a:spcBef>
              <a:spcAft>
                <a:spcPts val="600"/>
              </a:spcAft>
              <a:buFont typeface="Arial" panose="020B0604020202020204" pitchFamily="34" charset="0"/>
              <a:buChar char="•"/>
            </a:pPr>
            <a:r>
              <a:rPr lang="es-ES" sz="1400" dirty="0">
                <a:latin typeface="+mj-lt"/>
                <a:cs typeface="Arial" panose="020B0604020202020204" pitchFamily="34" charset="0"/>
              </a:rPr>
              <a:t>Estudios señalan </a:t>
            </a:r>
            <a:r>
              <a:rPr lang="es-ES" sz="1400" b="1" dirty="0">
                <a:latin typeface="+mj-lt"/>
                <a:cs typeface="Arial" panose="020B0604020202020204" pitchFamily="34" charset="0"/>
              </a:rPr>
              <a:t>la superioridad de CAL/BDP crema </a:t>
            </a:r>
            <a:r>
              <a:rPr lang="es-ES" sz="1400" dirty="0">
                <a:latin typeface="+mj-lt"/>
                <a:cs typeface="Arial" panose="020B0604020202020204" pitchFamily="34" charset="0"/>
              </a:rPr>
              <a:t>en comparación con el mismo principio activo en gel.</a:t>
            </a:r>
          </a:p>
          <a:p>
            <a:pPr marL="285750" indent="-285750" algn="l">
              <a:spcBef>
                <a:spcPts val="0"/>
              </a:spcBef>
              <a:spcAft>
                <a:spcPts val="600"/>
              </a:spcAft>
              <a:buFont typeface="Arial" panose="020B0604020202020204" pitchFamily="34" charset="0"/>
              <a:buChar char="•"/>
            </a:pPr>
            <a:r>
              <a:rPr lang="es-ES" sz="1400" dirty="0">
                <a:latin typeface="+mj-lt"/>
                <a:cs typeface="Arial" panose="020B0604020202020204" pitchFamily="34" charset="0"/>
              </a:rPr>
              <a:t>Se destaca una </a:t>
            </a:r>
            <a:r>
              <a:rPr lang="es-ES" sz="1400" b="1" dirty="0">
                <a:latin typeface="+mj-lt"/>
                <a:cs typeface="Arial" panose="020B0604020202020204" pitchFamily="34" charset="0"/>
              </a:rPr>
              <a:t>mejora</a:t>
            </a:r>
            <a:r>
              <a:rPr lang="es-ES" sz="1400" dirty="0">
                <a:latin typeface="+mj-lt"/>
                <a:cs typeface="Arial" panose="020B0604020202020204" pitchFamily="34" charset="0"/>
              </a:rPr>
              <a:t> media del Índice de Calidad de Vida Dermatológica (</a:t>
            </a:r>
            <a:r>
              <a:rPr lang="es-ES" sz="1400" b="1" dirty="0">
                <a:latin typeface="+mj-lt"/>
                <a:cs typeface="Arial" panose="020B0604020202020204" pitchFamily="34" charset="0"/>
              </a:rPr>
              <a:t>DLQI</a:t>
            </a:r>
            <a:r>
              <a:rPr lang="es-ES" sz="1400" dirty="0">
                <a:latin typeface="+mj-lt"/>
                <a:cs typeface="Arial" panose="020B0604020202020204" pitchFamily="34" charset="0"/>
              </a:rPr>
              <a:t>) desde el inicio hasta la semana 8, siendo significativamente mejor con </a:t>
            </a:r>
            <a:r>
              <a:rPr lang="es-ES" sz="1400" b="1" dirty="0">
                <a:latin typeface="+mj-lt"/>
                <a:cs typeface="Arial" panose="020B0604020202020204" pitchFamily="34" charset="0"/>
              </a:rPr>
              <a:t>CAL/BDP crema </a:t>
            </a:r>
            <a:r>
              <a:rPr lang="es-ES" sz="1400" dirty="0">
                <a:latin typeface="+mj-lt"/>
                <a:cs typeface="Arial" panose="020B0604020202020204" pitchFamily="34" charset="0"/>
              </a:rPr>
              <a:t>que con la formulación en gel.</a:t>
            </a:r>
          </a:p>
          <a:p>
            <a:pPr marL="285750" indent="-285750" algn="l">
              <a:spcBef>
                <a:spcPts val="0"/>
              </a:spcBef>
              <a:spcAft>
                <a:spcPts val="600"/>
              </a:spcAft>
              <a:buFont typeface="Arial" panose="020B0604020202020204" pitchFamily="34" charset="0"/>
              <a:buChar char="•"/>
            </a:pPr>
            <a:r>
              <a:rPr lang="es-ES" sz="1400" dirty="0">
                <a:latin typeface="+mj-lt"/>
                <a:cs typeface="Arial" panose="020B0604020202020204" pitchFamily="34" charset="0"/>
              </a:rPr>
              <a:t>En el grupo tratado con CAL/BDP crema, el </a:t>
            </a:r>
            <a:r>
              <a:rPr lang="es-ES" sz="1400" b="1" dirty="0">
                <a:latin typeface="+mj-lt"/>
                <a:cs typeface="Arial" panose="020B0604020202020204" pitchFamily="34" charset="0"/>
              </a:rPr>
              <a:t>43,8 % de los pacientes mostraron una mejora</a:t>
            </a:r>
            <a:r>
              <a:rPr lang="es-ES" sz="1400" dirty="0">
                <a:latin typeface="+mj-lt"/>
                <a:cs typeface="Arial" panose="020B0604020202020204" pitchFamily="34" charset="0"/>
              </a:rPr>
              <a:t> tal que la psoriasis no afectó su vida diaria (DLQI 0-1), en contraste con el 34,2 % en el grupo tratado con la formulación en gel.</a:t>
            </a:r>
          </a:p>
          <a:p>
            <a:pPr marL="285750" indent="-285750" algn="l">
              <a:spcBef>
                <a:spcPts val="0"/>
              </a:spcBef>
              <a:spcAft>
                <a:spcPts val="600"/>
              </a:spcAft>
              <a:buFont typeface="Arial" panose="020B0604020202020204" pitchFamily="34" charset="0"/>
              <a:buChar char="•"/>
            </a:pPr>
            <a:r>
              <a:rPr lang="es-ES" sz="1400" dirty="0">
                <a:latin typeface="+mj-lt"/>
                <a:cs typeface="Arial" panose="020B0604020202020204" pitchFamily="34" charset="0"/>
              </a:rPr>
              <a:t>Se presenta el caso de una mujer fumadora con psoriasis </a:t>
            </a:r>
            <a:r>
              <a:rPr lang="es-ES" sz="1400" dirty="0" err="1">
                <a:latin typeface="+mj-lt"/>
                <a:cs typeface="Arial" panose="020B0604020202020204" pitchFamily="34" charset="0"/>
              </a:rPr>
              <a:t>palmoplantar</a:t>
            </a:r>
            <a:r>
              <a:rPr lang="es-ES" sz="1400" dirty="0">
                <a:latin typeface="+mj-lt"/>
                <a:cs typeface="Arial" panose="020B0604020202020204" pitchFamily="34" charset="0"/>
              </a:rPr>
              <a:t> que impactaba negativamente su calidad de vida. A pesar de tratamientos previos infructuosos, la aplicación de </a:t>
            </a:r>
            <a:r>
              <a:rPr lang="es-ES" sz="1400" b="1" dirty="0">
                <a:latin typeface="+mj-lt"/>
                <a:cs typeface="Arial" panose="020B0604020202020204" pitchFamily="34" charset="0"/>
              </a:rPr>
              <a:t>CAL/BDP crema produjo una gran mejoría en su condición</a:t>
            </a:r>
            <a:r>
              <a:rPr lang="es-ES" sz="1400" dirty="0">
                <a:latin typeface="+mj-lt"/>
                <a:cs typeface="Arial" panose="020B0604020202020204" pitchFamily="34" charset="0"/>
              </a:rPr>
              <a:t> y transformó su rutina diaria.</a:t>
            </a:r>
          </a:p>
          <a:p>
            <a:pPr marL="285750" indent="-285750" algn="l">
              <a:spcBef>
                <a:spcPts val="0"/>
              </a:spcBef>
              <a:spcAft>
                <a:spcPts val="600"/>
              </a:spcAft>
              <a:buFont typeface="Arial" panose="020B0604020202020204" pitchFamily="34" charset="0"/>
              <a:buChar char="•"/>
            </a:pPr>
            <a:r>
              <a:rPr lang="es-ES" sz="1400" dirty="0">
                <a:latin typeface="+mj-lt"/>
                <a:cs typeface="Arial" panose="020B0604020202020204" pitchFamily="34" charset="0"/>
              </a:rPr>
              <a:t>Este caso resalta la importancia tanto del médico como del uso apropiado de CAL/BDP crema, un tratamiento adaptable que logra </a:t>
            </a:r>
            <a:r>
              <a:rPr lang="es-ES" sz="1400" b="1" dirty="0">
                <a:latin typeface="+mj-lt"/>
                <a:cs typeface="Arial" panose="020B0604020202020204" pitchFamily="34" charset="0"/>
              </a:rPr>
              <a:t>mejorar significativamente la vida y el bienestar del paciente.</a:t>
            </a:r>
          </a:p>
          <a:p>
            <a:endParaRPr lang="es-ES" sz="1400" dirty="0">
              <a:latin typeface="+mj-lt"/>
            </a:endParaRPr>
          </a:p>
        </p:txBody>
      </p:sp>
      <p:sp>
        <p:nvSpPr>
          <p:cNvPr id="10" name="Marcador de contenido 9">
            <a:extLst>
              <a:ext uri="{FF2B5EF4-FFF2-40B4-BE49-F238E27FC236}">
                <a16:creationId xmlns:a16="http://schemas.microsoft.com/office/drawing/2014/main" id="{9184A347-D693-DDD3-15A4-7BC3416343AA}"/>
              </a:ext>
            </a:extLst>
          </p:cNvPr>
          <p:cNvSpPr>
            <a:spLocks noGrp="1"/>
          </p:cNvSpPr>
          <p:nvPr>
            <p:ph sz="quarter" idx="13"/>
          </p:nvPr>
        </p:nvSpPr>
        <p:spPr>
          <a:xfrm>
            <a:off x="1670821" y="1671939"/>
            <a:ext cx="11101724" cy="423333"/>
          </a:xfrm>
        </p:spPr>
        <p:txBody>
          <a:bodyPr/>
          <a:lstStyle/>
          <a:p>
            <a:r>
              <a:rPr lang="es-ES" sz="2400" b="1" dirty="0">
                <a:solidFill>
                  <a:srgbClr val="1D2C4F"/>
                </a:solidFill>
              </a:rPr>
              <a:t>Conclusiones</a:t>
            </a:r>
            <a:endParaRPr lang="es-ES" dirty="0">
              <a:solidFill>
                <a:srgbClr val="1D2C4F"/>
              </a:solidFill>
            </a:endParaRPr>
          </a:p>
        </p:txBody>
      </p:sp>
      <p:sp>
        <p:nvSpPr>
          <p:cNvPr id="12" name="Marcador de contenido 11">
            <a:extLst>
              <a:ext uri="{FF2B5EF4-FFF2-40B4-BE49-F238E27FC236}">
                <a16:creationId xmlns:a16="http://schemas.microsoft.com/office/drawing/2014/main" id="{2D537586-AA67-364E-0298-02B8F489FCAA}"/>
              </a:ext>
            </a:extLst>
          </p:cNvPr>
          <p:cNvSpPr>
            <a:spLocks noGrp="1"/>
          </p:cNvSpPr>
          <p:nvPr>
            <p:ph sz="quarter" idx="24"/>
          </p:nvPr>
        </p:nvSpPr>
        <p:spPr>
          <a:xfrm>
            <a:off x="1670821" y="5924021"/>
            <a:ext cx="9972715" cy="684749"/>
          </a:xfrm>
        </p:spPr>
        <p:txBody>
          <a:bodyPr>
            <a:noAutofit/>
          </a:bodyPr>
          <a:lstStyle/>
          <a:p>
            <a:r>
              <a:rPr lang="it-IT" sz="700" b="1" noProof="1">
                <a:latin typeface="Century Gothic" panose="020B0502020202020204" pitchFamily="34" charset="0"/>
              </a:rPr>
              <a:t>CAL: </a:t>
            </a:r>
            <a:r>
              <a:rPr lang="it-IT" sz="700" noProof="1">
                <a:latin typeface="Century Gothic" panose="020B0502020202020204" pitchFamily="34" charset="0"/>
              </a:rPr>
              <a:t>calcipotriol, </a:t>
            </a:r>
            <a:r>
              <a:rPr lang="it-IT" sz="700" b="1" noProof="1">
                <a:latin typeface="Century Gothic" panose="020B0502020202020204" pitchFamily="34" charset="0"/>
              </a:rPr>
              <a:t>BDP: </a:t>
            </a:r>
            <a:r>
              <a:rPr lang="it-IT" sz="700" noProof="1">
                <a:latin typeface="Century Gothic" panose="020B0502020202020204" pitchFamily="34" charset="0"/>
              </a:rPr>
              <a:t>dipropionato de betametasona; </a:t>
            </a:r>
            <a:r>
              <a:rPr lang="it-IT" sz="700" b="1" noProof="1">
                <a:latin typeface="Century Gothic" panose="020B0502020202020204" pitchFamily="34" charset="0"/>
              </a:rPr>
              <a:t>DLQI: </a:t>
            </a:r>
            <a:r>
              <a:rPr lang="it-IT" sz="700" noProof="1">
                <a:latin typeface="Century Gothic" panose="020B0502020202020204" pitchFamily="34" charset="0"/>
              </a:rPr>
              <a:t>índice de calidad de vida dermatológica.</a:t>
            </a:r>
            <a:endParaRPr lang="es-ES" sz="700" dirty="0">
              <a:latin typeface="Century Gothic" panose="020B0502020202020204" pitchFamily="34" charset="0"/>
            </a:endParaRPr>
          </a:p>
          <a:p>
            <a:r>
              <a:rPr lang="es-ES" sz="700" b="1" dirty="0">
                <a:latin typeface="Century Gothic" panose="020B0502020202020204" pitchFamily="34" charset="0"/>
              </a:rPr>
              <a:t>1. </a:t>
            </a:r>
            <a:r>
              <a:rPr lang="es-ES" sz="700" dirty="0" err="1">
                <a:latin typeface="Century Gothic" panose="020B0502020202020204" pitchFamily="34" charset="0"/>
              </a:rPr>
              <a:t>Praestegaard</a:t>
            </a:r>
            <a:r>
              <a:rPr lang="es-ES" sz="700" dirty="0">
                <a:latin typeface="Century Gothic" panose="020B0502020202020204" pitchFamily="34" charset="0"/>
              </a:rPr>
              <a:t> M, Steele F, </a:t>
            </a:r>
            <a:r>
              <a:rPr lang="es-ES" sz="700" dirty="0" err="1">
                <a:latin typeface="Century Gothic" panose="020B0502020202020204" pitchFamily="34" charset="0"/>
              </a:rPr>
              <a:t>Crutchley</a:t>
            </a:r>
            <a:r>
              <a:rPr lang="es-ES" sz="700" dirty="0">
                <a:latin typeface="Century Gothic" panose="020B0502020202020204" pitchFamily="34" charset="0"/>
              </a:rPr>
              <a:t> N. </a:t>
            </a:r>
            <a:r>
              <a:rPr lang="es-ES" sz="700" dirty="0" err="1">
                <a:latin typeface="Century Gothic" panose="020B0502020202020204" pitchFamily="34" charset="0"/>
              </a:rPr>
              <a:t>Polyaphron</a:t>
            </a:r>
            <a:r>
              <a:rPr lang="es-ES" sz="700" dirty="0">
                <a:latin typeface="Century Gothic" panose="020B0502020202020204" pitchFamily="34" charset="0"/>
              </a:rPr>
              <a:t> </a:t>
            </a:r>
            <a:r>
              <a:rPr lang="es-ES" sz="700" dirty="0" err="1">
                <a:latin typeface="Century Gothic" panose="020B0502020202020204" pitchFamily="34" charset="0"/>
              </a:rPr>
              <a:t>dispersion</a:t>
            </a:r>
            <a:r>
              <a:rPr lang="es-ES" sz="700" dirty="0">
                <a:latin typeface="Century Gothic" panose="020B0502020202020204" pitchFamily="34" charset="0"/>
              </a:rPr>
              <a:t> </a:t>
            </a:r>
            <a:r>
              <a:rPr lang="es-ES" sz="700" dirty="0" err="1">
                <a:latin typeface="Century Gothic" panose="020B0502020202020204" pitchFamily="34" charset="0"/>
              </a:rPr>
              <a:t>technology</a:t>
            </a:r>
            <a:r>
              <a:rPr lang="es-ES" sz="700" dirty="0">
                <a:latin typeface="Century Gothic" panose="020B0502020202020204" pitchFamily="34" charset="0"/>
              </a:rPr>
              <a:t>, A novel </a:t>
            </a:r>
            <a:r>
              <a:rPr lang="es-ES" sz="700" dirty="0" err="1">
                <a:latin typeface="Century Gothic" panose="020B0502020202020204" pitchFamily="34" charset="0"/>
              </a:rPr>
              <a:t>topical</a:t>
            </a:r>
            <a:r>
              <a:rPr lang="es-ES" sz="700" dirty="0">
                <a:latin typeface="Century Gothic" panose="020B0502020202020204" pitchFamily="34" charset="0"/>
              </a:rPr>
              <a:t> </a:t>
            </a:r>
            <a:r>
              <a:rPr lang="es-ES" sz="700" dirty="0" err="1">
                <a:latin typeface="Century Gothic" panose="020B0502020202020204" pitchFamily="34" charset="0"/>
              </a:rPr>
              <a:t>formulation</a:t>
            </a:r>
            <a:r>
              <a:rPr lang="es-ES" sz="700" dirty="0">
                <a:latin typeface="Century Gothic" panose="020B0502020202020204" pitchFamily="34" charset="0"/>
              </a:rPr>
              <a:t> and </a:t>
            </a:r>
            <a:r>
              <a:rPr lang="es-ES" sz="700" dirty="0" err="1">
                <a:latin typeface="Century Gothic" panose="020B0502020202020204" pitchFamily="34" charset="0"/>
              </a:rPr>
              <a:t>delivery</a:t>
            </a:r>
            <a:r>
              <a:rPr lang="es-ES" sz="700" dirty="0">
                <a:latin typeface="Century Gothic" panose="020B0502020202020204" pitchFamily="34" charset="0"/>
              </a:rPr>
              <a:t> </a:t>
            </a:r>
            <a:r>
              <a:rPr lang="es-ES" sz="700" dirty="0" err="1">
                <a:latin typeface="Century Gothic" panose="020B0502020202020204" pitchFamily="34" charset="0"/>
              </a:rPr>
              <a:t>system</a:t>
            </a:r>
            <a:r>
              <a:rPr lang="es-ES" sz="700" dirty="0">
                <a:latin typeface="Century Gothic" panose="020B0502020202020204" pitchFamily="34" charset="0"/>
              </a:rPr>
              <a:t> </a:t>
            </a:r>
            <a:r>
              <a:rPr lang="es-ES" sz="700" dirty="0" err="1">
                <a:latin typeface="Century Gothic" panose="020B0502020202020204" pitchFamily="34" charset="0"/>
              </a:rPr>
              <a:t>combining</a:t>
            </a:r>
            <a:r>
              <a:rPr lang="es-ES" sz="700" dirty="0">
                <a:latin typeface="Century Gothic" panose="020B0502020202020204" pitchFamily="34" charset="0"/>
              </a:rPr>
              <a:t> </a:t>
            </a:r>
            <a:r>
              <a:rPr lang="es-ES" sz="700" dirty="0" err="1">
                <a:latin typeface="Century Gothic" panose="020B0502020202020204" pitchFamily="34" charset="0"/>
              </a:rPr>
              <a:t>drug</a:t>
            </a:r>
            <a:r>
              <a:rPr lang="es-ES" sz="700" dirty="0">
                <a:latin typeface="Century Gothic" panose="020B0502020202020204" pitchFamily="34" charset="0"/>
              </a:rPr>
              <a:t> </a:t>
            </a:r>
            <a:r>
              <a:rPr lang="es-ES" sz="700" dirty="0" err="1">
                <a:latin typeface="Century Gothic" panose="020B0502020202020204" pitchFamily="34" charset="0"/>
              </a:rPr>
              <a:t>penetration</a:t>
            </a:r>
            <a:r>
              <a:rPr lang="es-ES" sz="700" dirty="0">
                <a:latin typeface="Century Gothic" panose="020B0502020202020204" pitchFamily="34" charset="0"/>
              </a:rPr>
              <a:t>, local </a:t>
            </a:r>
            <a:r>
              <a:rPr lang="es-ES" sz="700" dirty="0" err="1">
                <a:latin typeface="Century Gothic" panose="020B0502020202020204" pitchFamily="34" charset="0"/>
              </a:rPr>
              <a:t>tolerability</a:t>
            </a:r>
            <a:r>
              <a:rPr lang="es-ES" sz="700" dirty="0">
                <a:latin typeface="Century Gothic" panose="020B0502020202020204" pitchFamily="34" charset="0"/>
              </a:rPr>
              <a:t> and </a:t>
            </a:r>
            <a:r>
              <a:rPr lang="es-ES" sz="700" dirty="0" err="1">
                <a:latin typeface="Century Gothic" panose="020B0502020202020204" pitchFamily="34" charset="0"/>
              </a:rPr>
              <a:t>convenience</a:t>
            </a:r>
            <a:r>
              <a:rPr lang="es-ES" sz="700" dirty="0">
                <a:latin typeface="Century Gothic" panose="020B0502020202020204" pitchFamily="34" charset="0"/>
              </a:rPr>
              <a:t> </a:t>
            </a:r>
            <a:r>
              <a:rPr lang="es-ES" sz="700" dirty="0" err="1">
                <a:latin typeface="Century Gothic" panose="020B0502020202020204" pitchFamily="34" charset="0"/>
              </a:rPr>
              <a:t>of</a:t>
            </a:r>
            <a:r>
              <a:rPr lang="es-ES" sz="700" dirty="0">
                <a:latin typeface="Century Gothic" panose="020B0502020202020204" pitchFamily="34" charset="0"/>
              </a:rPr>
              <a:t> </a:t>
            </a:r>
            <a:r>
              <a:rPr lang="es-ES" sz="700" dirty="0" err="1">
                <a:latin typeface="Century Gothic" panose="020B0502020202020204" pitchFamily="34" charset="0"/>
              </a:rPr>
              <a:t>application</a:t>
            </a:r>
            <a:r>
              <a:rPr lang="es-ES" sz="700" dirty="0">
                <a:latin typeface="Century Gothic" panose="020B0502020202020204" pitchFamily="34" charset="0"/>
              </a:rPr>
              <a:t>. </a:t>
            </a:r>
            <a:r>
              <a:rPr lang="es-ES" sz="700" dirty="0" err="1">
                <a:latin typeface="Century Gothic" panose="020B0502020202020204" pitchFamily="34" charset="0"/>
              </a:rPr>
              <a:t>Dermatol</a:t>
            </a:r>
            <a:r>
              <a:rPr lang="es-ES" sz="700" dirty="0">
                <a:latin typeface="Century Gothic" panose="020B0502020202020204" pitchFamily="34" charset="0"/>
              </a:rPr>
              <a:t> </a:t>
            </a:r>
            <a:r>
              <a:rPr lang="es-ES" sz="700" dirty="0" err="1">
                <a:latin typeface="Century Gothic" panose="020B0502020202020204" pitchFamily="34" charset="0"/>
              </a:rPr>
              <a:t>Ther</a:t>
            </a:r>
            <a:r>
              <a:rPr lang="es-ES" sz="700" dirty="0">
                <a:latin typeface="Century Gothic" panose="020B0502020202020204" pitchFamily="34" charset="0"/>
              </a:rPr>
              <a:t> (</a:t>
            </a:r>
            <a:r>
              <a:rPr lang="es-ES" sz="700" dirty="0" err="1">
                <a:latin typeface="Century Gothic" panose="020B0502020202020204" pitchFamily="34" charset="0"/>
              </a:rPr>
              <a:t>Heidelb</a:t>
            </a:r>
            <a:r>
              <a:rPr lang="es-ES" sz="700" dirty="0">
                <a:latin typeface="Century Gothic" panose="020B0502020202020204" pitchFamily="34" charset="0"/>
              </a:rPr>
              <a:t>) [Internet]. 2022;12(10):2217–31. </a:t>
            </a:r>
            <a:r>
              <a:rPr lang="es-ES" sz="700" b="1" dirty="0">
                <a:latin typeface="Century Gothic" panose="020B0502020202020204" pitchFamily="34" charset="0"/>
              </a:rPr>
              <a:t>2.</a:t>
            </a:r>
            <a:r>
              <a:rPr lang="es-ES" sz="700" dirty="0">
                <a:latin typeface="Century Gothic" panose="020B0502020202020204" pitchFamily="34" charset="0"/>
              </a:rPr>
              <a:t> </a:t>
            </a:r>
            <a:r>
              <a:rPr lang="es-ES" sz="700" dirty="0" err="1">
                <a:latin typeface="Century Gothic" panose="020B0502020202020204" pitchFamily="34" charset="0"/>
              </a:rPr>
              <a:t>Pinter</a:t>
            </a:r>
            <a:r>
              <a:rPr lang="es-ES" sz="700" dirty="0">
                <a:latin typeface="Century Gothic" panose="020B0502020202020204" pitchFamily="34" charset="0"/>
              </a:rPr>
              <a:t> A, Green LJ, </a:t>
            </a:r>
            <a:r>
              <a:rPr lang="es-ES" sz="700" dirty="0" err="1">
                <a:latin typeface="Century Gothic" panose="020B0502020202020204" pitchFamily="34" charset="0"/>
              </a:rPr>
              <a:t>Selmer</a:t>
            </a:r>
            <a:r>
              <a:rPr lang="es-ES" sz="700" dirty="0">
                <a:latin typeface="Century Gothic" panose="020B0502020202020204" pitchFamily="34" charset="0"/>
              </a:rPr>
              <a:t> J, </a:t>
            </a:r>
            <a:r>
              <a:rPr lang="es-ES" sz="700" dirty="0" err="1">
                <a:latin typeface="Century Gothic" panose="020B0502020202020204" pitchFamily="34" charset="0"/>
              </a:rPr>
              <a:t>Praestegaard</a:t>
            </a:r>
            <a:r>
              <a:rPr lang="es-ES" sz="700" dirty="0">
                <a:latin typeface="Century Gothic" panose="020B0502020202020204" pitchFamily="34" charset="0"/>
              </a:rPr>
              <a:t> M, Gold LS, </a:t>
            </a:r>
            <a:r>
              <a:rPr lang="es-ES" sz="700" dirty="0" err="1">
                <a:latin typeface="Century Gothic" panose="020B0502020202020204" pitchFamily="34" charset="0"/>
              </a:rPr>
              <a:t>Augustin</a:t>
            </a:r>
            <a:r>
              <a:rPr lang="es-ES" sz="700" dirty="0">
                <a:latin typeface="Century Gothic" panose="020B0502020202020204" pitchFamily="34" charset="0"/>
              </a:rPr>
              <a:t> M, et al. A </a:t>
            </a:r>
            <a:r>
              <a:rPr lang="es-ES" sz="700" dirty="0" err="1">
                <a:latin typeface="Century Gothic" panose="020B0502020202020204" pitchFamily="34" charset="0"/>
              </a:rPr>
              <a:t>pooled</a:t>
            </a:r>
            <a:r>
              <a:rPr lang="es-ES" sz="700" dirty="0">
                <a:latin typeface="Century Gothic" panose="020B0502020202020204" pitchFamily="34" charset="0"/>
              </a:rPr>
              <a:t> </a:t>
            </a:r>
            <a:r>
              <a:rPr lang="es-ES" sz="700" dirty="0" err="1">
                <a:latin typeface="Century Gothic" panose="020B0502020202020204" pitchFamily="34" charset="0"/>
              </a:rPr>
              <a:t>analysis</a:t>
            </a:r>
            <a:r>
              <a:rPr lang="es-ES" sz="700" dirty="0">
                <a:latin typeface="Century Gothic" panose="020B0502020202020204" pitchFamily="34" charset="0"/>
              </a:rPr>
              <a:t> </a:t>
            </a:r>
            <a:r>
              <a:rPr lang="es-ES" sz="700" dirty="0" err="1">
                <a:latin typeface="Century Gothic" panose="020B0502020202020204" pitchFamily="34" charset="0"/>
              </a:rPr>
              <a:t>of</a:t>
            </a:r>
            <a:r>
              <a:rPr lang="es-ES" sz="700" dirty="0">
                <a:latin typeface="Century Gothic" panose="020B0502020202020204" pitchFamily="34" charset="0"/>
              </a:rPr>
              <a:t> </a:t>
            </a:r>
            <a:r>
              <a:rPr lang="es-ES" sz="700" dirty="0" err="1">
                <a:latin typeface="Century Gothic" panose="020B0502020202020204" pitchFamily="34" charset="0"/>
              </a:rPr>
              <a:t>randomized</a:t>
            </a:r>
            <a:r>
              <a:rPr lang="es-ES" sz="700" dirty="0">
                <a:latin typeface="Century Gothic" panose="020B0502020202020204" pitchFamily="34" charset="0"/>
              </a:rPr>
              <a:t>, </a:t>
            </a:r>
            <a:r>
              <a:rPr lang="es-ES" sz="700" dirty="0" err="1">
                <a:latin typeface="Century Gothic" panose="020B0502020202020204" pitchFamily="34" charset="0"/>
              </a:rPr>
              <a:t>controlled</a:t>
            </a:r>
            <a:r>
              <a:rPr lang="es-ES" sz="700" dirty="0">
                <a:latin typeface="Century Gothic" panose="020B0502020202020204" pitchFamily="34" charset="0"/>
              </a:rPr>
              <a:t>, </a:t>
            </a:r>
            <a:r>
              <a:rPr lang="es-ES" sz="700" dirty="0" err="1">
                <a:latin typeface="Century Gothic" panose="020B0502020202020204" pitchFamily="34" charset="0"/>
              </a:rPr>
              <a:t>phase</a:t>
            </a:r>
            <a:r>
              <a:rPr lang="es-ES" sz="700" dirty="0">
                <a:latin typeface="Century Gothic" panose="020B0502020202020204" pitchFamily="34" charset="0"/>
              </a:rPr>
              <a:t> 3 </a:t>
            </a:r>
            <a:r>
              <a:rPr lang="es-ES" sz="700" dirty="0" err="1">
                <a:latin typeface="Century Gothic" panose="020B0502020202020204" pitchFamily="34" charset="0"/>
              </a:rPr>
              <a:t>trials</a:t>
            </a:r>
            <a:r>
              <a:rPr lang="es-ES" sz="700" dirty="0">
                <a:latin typeface="Century Gothic" panose="020B0502020202020204" pitchFamily="34" charset="0"/>
              </a:rPr>
              <a:t> </a:t>
            </a:r>
            <a:r>
              <a:rPr lang="es-ES" sz="700" dirty="0" err="1">
                <a:latin typeface="Century Gothic" panose="020B0502020202020204" pitchFamily="34" charset="0"/>
              </a:rPr>
              <a:t>investigating</a:t>
            </a:r>
            <a:r>
              <a:rPr lang="es-ES" sz="700" dirty="0">
                <a:latin typeface="Century Gothic" panose="020B0502020202020204" pitchFamily="34" charset="0"/>
              </a:rPr>
              <a:t> </a:t>
            </a:r>
            <a:r>
              <a:rPr lang="es-ES" sz="700" dirty="0" err="1">
                <a:latin typeface="Century Gothic" panose="020B0502020202020204" pitchFamily="34" charset="0"/>
              </a:rPr>
              <a:t>the</a:t>
            </a:r>
            <a:r>
              <a:rPr lang="es-ES" sz="700" dirty="0">
                <a:latin typeface="Century Gothic" panose="020B0502020202020204" pitchFamily="34" charset="0"/>
              </a:rPr>
              <a:t> </a:t>
            </a:r>
            <a:r>
              <a:rPr lang="es-ES" sz="700" dirty="0" err="1">
                <a:latin typeface="Century Gothic" panose="020B0502020202020204" pitchFamily="34" charset="0"/>
              </a:rPr>
              <a:t>efficacy</a:t>
            </a:r>
            <a:r>
              <a:rPr lang="es-ES" sz="700" dirty="0">
                <a:latin typeface="Century Gothic" panose="020B0502020202020204" pitchFamily="34" charset="0"/>
              </a:rPr>
              <a:t> and safety </a:t>
            </a:r>
            <a:r>
              <a:rPr lang="es-ES" sz="700" dirty="0" err="1">
                <a:latin typeface="Century Gothic" panose="020B0502020202020204" pitchFamily="34" charset="0"/>
              </a:rPr>
              <a:t>of</a:t>
            </a:r>
            <a:r>
              <a:rPr lang="es-ES" sz="700" dirty="0">
                <a:latin typeface="Century Gothic" panose="020B0502020202020204" pitchFamily="34" charset="0"/>
              </a:rPr>
              <a:t> a novel, </a:t>
            </a:r>
            <a:r>
              <a:rPr lang="es-ES" sz="700" dirty="0" err="1">
                <a:latin typeface="Century Gothic" panose="020B0502020202020204" pitchFamily="34" charset="0"/>
              </a:rPr>
              <a:t>fixed</a:t>
            </a:r>
            <a:r>
              <a:rPr lang="es-ES" sz="700" dirty="0">
                <a:latin typeface="Century Gothic" panose="020B0502020202020204" pitchFamily="34" charset="0"/>
              </a:rPr>
              <a:t> </a:t>
            </a:r>
            <a:r>
              <a:rPr lang="es-ES" sz="700" dirty="0" err="1">
                <a:latin typeface="Century Gothic" panose="020B0502020202020204" pitchFamily="34" charset="0"/>
              </a:rPr>
              <a:t>dose</a:t>
            </a:r>
            <a:r>
              <a:rPr lang="es-ES" sz="700" dirty="0">
                <a:latin typeface="Century Gothic" panose="020B0502020202020204" pitchFamily="34" charset="0"/>
              </a:rPr>
              <a:t> </a:t>
            </a:r>
            <a:r>
              <a:rPr lang="es-ES" sz="700" dirty="0" err="1">
                <a:latin typeface="Century Gothic" panose="020B0502020202020204" pitchFamily="34" charset="0"/>
              </a:rPr>
              <a:t>calcipotriene</a:t>
            </a:r>
            <a:r>
              <a:rPr lang="es-ES" sz="700" dirty="0">
                <a:latin typeface="Century Gothic" panose="020B0502020202020204" pitchFamily="34" charset="0"/>
              </a:rPr>
              <a:t> and </a:t>
            </a:r>
            <a:r>
              <a:rPr lang="es-ES" sz="700" dirty="0" err="1">
                <a:latin typeface="Century Gothic" panose="020B0502020202020204" pitchFamily="34" charset="0"/>
              </a:rPr>
              <a:t>betamethasone</a:t>
            </a:r>
            <a:r>
              <a:rPr lang="es-ES" sz="700" dirty="0">
                <a:latin typeface="Century Gothic" panose="020B0502020202020204" pitchFamily="34" charset="0"/>
              </a:rPr>
              <a:t> </a:t>
            </a:r>
            <a:r>
              <a:rPr lang="es-ES" sz="700" dirty="0" err="1">
                <a:latin typeface="Century Gothic" panose="020B0502020202020204" pitchFamily="34" charset="0"/>
              </a:rPr>
              <a:t>dipropionate</a:t>
            </a:r>
            <a:r>
              <a:rPr lang="es-ES" sz="700" dirty="0">
                <a:latin typeface="Century Gothic" panose="020B0502020202020204" pitchFamily="34" charset="0"/>
              </a:rPr>
              <a:t> </a:t>
            </a:r>
            <a:r>
              <a:rPr lang="es-ES" sz="700" dirty="0" err="1">
                <a:latin typeface="Century Gothic" panose="020B0502020202020204" pitchFamily="34" charset="0"/>
              </a:rPr>
              <a:t>cream</a:t>
            </a:r>
            <a:r>
              <a:rPr lang="es-ES" sz="700" dirty="0">
                <a:latin typeface="Century Gothic" panose="020B0502020202020204" pitchFamily="34" charset="0"/>
              </a:rPr>
              <a:t> </a:t>
            </a:r>
            <a:r>
              <a:rPr lang="es-ES" sz="700" dirty="0" err="1">
                <a:latin typeface="Century Gothic" panose="020B0502020202020204" pitchFamily="34" charset="0"/>
              </a:rPr>
              <a:t>for</a:t>
            </a:r>
            <a:r>
              <a:rPr lang="es-ES" sz="700" dirty="0">
                <a:latin typeface="Century Gothic" panose="020B0502020202020204" pitchFamily="34" charset="0"/>
              </a:rPr>
              <a:t> </a:t>
            </a:r>
            <a:r>
              <a:rPr lang="es-ES" sz="700" dirty="0" err="1">
                <a:latin typeface="Century Gothic" panose="020B0502020202020204" pitchFamily="34" charset="0"/>
              </a:rPr>
              <a:t>the</a:t>
            </a:r>
            <a:r>
              <a:rPr lang="es-ES" sz="700" dirty="0">
                <a:latin typeface="Century Gothic" panose="020B0502020202020204" pitchFamily="34" charset="0"/>
              </a:rPr>
              <a:t> </a:t>
            </a:r>
            <a:r>
              <a:rPr lang="es-ES" sz="700" dirty="0" err="1">
                <a:latin typeface="Century Gothic" panose="020B0502020202020204" pitchFamily="34" charset="0"/>
              </a:rPr>
              <a:t>topical</a:t>
            </a:r>
            <a:r>
              <a:rPr lang="es-ES" sz="700" dirty="0">
                <a:latin typeface="Century Gothic" panose="020B0502020202020204" pitchFamily="34" charset="0"/>
              </a:rPr>
              <a:t> </a:t>
            </a:r>
            <a:r>
              <a:rPr lang="es-ES" sz="700" dirty="0" err="1">
                <a:latin typeface="Century Gothic" panose="020B0502020202020204" pitchFamily="34" charset="0"/>
              </a:rPr>
              <a:t>treatment</a:t>
            </a:r>
            <a:r>
              <a:rPr lang="es-ES" sz="700" dirty="0">
                <a:latin typeface="Century Gothic" panose="020B0502020202020204" pitchFamily="34" charset="0"/>
              </a:rPr>
              <a:t> </a:t>
            </a:r>
            <a:r>
              <a:rPr lang="es-ES" sz="700" dirty="0" err="1">
                <a:latin typeface="Century Gothic" panose="020B0502020202020204" pitchFamily="34" charset="0"/>
              </a:rPr>
              <a:t>of</a:t>
            </a:r>
            <a:r>
              <a:rPr lang="es-ES" sz="700" dirty="0">
                <a:latin typeface="Century Gothic" panose="020B0502020202020204" pitchFamily="34" charset="0"/>
              </a:rPr>
              <a:t> plaque psoriasis. J </a:t>
            </a:r>
            <a:r>
              <a:rPr lang="es-ES" sz="700" dirty="0" err="1">
                <a:latin typeface="Century Gothic" panose="020B0502020202020204" pitchFamily="34" charset="0"/>
              </a:rPr>
              <a:t>Eur</a:t>
            </a:r>
            <a:r>
              <a:rPr lang="es-ES" sz="700" dirty="0">
                <a:latin typeface="Century Gothic" panose="020B0502020202020204" pitchFamily="34" charset="0"/>
              </a:rPr>
              <a:t> Acad </a:t>
            </a:r>
            <a:r>
              <a:rPr lang="es-ES" sz="700" dirty="0" err="1">
                <a:latin typeface="Century Gothic" panose="020B0502020202020204" pitchFamily="34" charset="0"/>
              </a:rPr>
              <a:t>Dermatol</a:t>
            </a:r>
            <a:r>
              <a:rPr lang="es-ES" sz="700" dirty="0">
                <a:latin typeface="Century Gothic" panose="020B0502020202020204" pitchFamily="34" charset="0"/>
              </a:rPr>
              <a:t> </a:t>
            </a:r>
            <a:r>
              <a:rPr lang="es-ES" sz="700" dirty="0" err="1">
                <a:latin typeface="Century Gothic" panose="020B0502020202020204" pitchFamily="34" charset="0"/>
              </a:rPr>
              <a:t>Venereol</a:t>
            </a:r>
            <a:r>
              <a:rPr lang="es-ES" sz="700" dirty="0">
                <a:latin typeface="Century Gothic" panose="020B0502020202020204" pitchFamily="34" charset="0"/>
              </a:rPr>
              <a:t> [Internet]. 2022;36(2):228–36. </a:t>
            </a:r>
            <a:r>
              <a:rPr lang="es-ES" sz="700" b="1" dirty="0">
                <a:latin typeface="Century Gothic" panose="020B0502020202020204" pitchFamily="34" charset="0"/>
              </a:rPr>
              <a:t>3.</a:t>
            </a:r>
            <a:r>
              <a:rPr lang="es-ES" sz="700" dirty="0">
                <a:latin typeface="Century Gothic" panose="020B0502020202020204" pitchFamily="34" charset="0"/>
              </a:rPr>
              <a:t> Taylor A, Singh R, Feldman SR. </a:t>
            </a:r>
            <a:r>
              <a:rPr lang="es-ES" sz="700" dirty="0" err="1">
                <a:latin typeface="Century Gothic" panose="020B0502020202020204" pitchFamily="34" charset="0"/>
              </a:rPr>
              <a:t>Review</a:t>
            </a:r>
            <a:r>
              <a:rPr lang="es-ES" sz="700" dirty="0">
                <a:latin typeface="Century Gothic" panose="020B0502020202020204" pitchFamily="34" charset="0"/>
              </a:rPr>
              <a:t> </a:t>
            </a:r>
            <a:r>
              <a:rPr lang="es-ES" sz="700" dirty="0" err="1">
                <a:latin typeface="Century Gothic" panose="020B0502020202020204" pitchFamily="34" charset="0"/>
              </a:rPr>
              <a:t>of</a:t>
            </a:r>
            <a:r>
              <a:rPr lang="es-ES" sz="700" dirty="0">
                <a:latin typeface="Century Gothic" panose="020B0502020202020204" pitchFamily="34" charset="0"/>
              </a:rPr>
              <a:t> </a:t>
            </a:r>
            <a:r>
              <a:rPr lang="es-ES" sz="700" dirty="0" err="1">
                <a:latin typeface="Century Gothic" panose="020B0502020202020204" pitchFamily="34" charset="0"/>
              </a:rPr>
              <a:t>calcipotriene</a:t>
            </a:r>
            <a:r>
              <a:rPr lang="es-ES" sz="700" dirty="0">
                <a:latin typeface="Century Gothic" panose="020B0502020202020204" pitchFamily="34" charset="0"/>
              </a:rPr>
              <a:t> and </a:t>
            </a:r>
            <a:r>
              <a:rPr lang="es-ES" sz="700" dirty="0" err="1">
                <a:latin typeface="Century Gothic" panose="020B0502020202020204" pitchFamily="34" charset="0"/>
              </a:rPr>
              <a:t>betamethasone</a:t>
            </a:r>
            <a:r>
              <a:rPr lang="es-ES" sz="700" dirty="0">
                <a:latin typeface="Century Gothic" panose="020B0502020202020204" pitchFamily="34" charset="0"/>
              </a:rPr>
              <a:t> </a:t>
            </a:r>
            <a:r>
              <a:rPr lang="es-ES" sz="700" dirty="0" err="1">
                <a:latin typeface="Century Gothic" panose="020B0502020202020204" pitchFamily="34" charset="0"/>
              </a:rPr>
              <a:t>dipropionate</a:t>
            </a:r>
            <a:r>
              <a:rPr lang="es-ES" sz="700" dirty="0">
                <a:latin typeface="Century Gothic" panose="020B0502020202020204" pitchFamily="34" charset="0"/>
              </a:rPr>
              <a:t> </a:t>
            </a:r>
            <a:r>
              <a:rPr lang="es-ES" sz="700" dirty="0" err="1">
                <a:latin typeface="Century Gothic" panose="020B0502020202020204" pitchFamily="34" charset="0"/>
              </a:rPr>
              <a:t>cream</a:t>
            </a:r>
            <a:r>
              <a:rPr lang="es-ES" sz="700" dirty="0">
                <a:latin typeface="Century Gothic" panose="020B0502020202020204" pitchFamily="34" charset="0"/>
              </a:rPr>
              <a:t> in </a:t>
            </a:r>
            <a:r>
              <a:rPr lang="es-ES" sz="700" dirty="0" err="1">
                <a:latin typeface="Century Gothic" panose="020B0502020202020204" pitchFamily="34" charset="0"/>
              </a:rPr>
              <a:t>the</a:t>
            </a:r>
            <a:r>
              <a:rPr lang="es-ES" sz="700" dirty="0">
                <a:latin typeface="Century Gothic" panose="020B0502020202020204" pitchFamily="34" charset="0"/>
              </a:rPr>
              <a:t> </a:t>
            </a:r>
            <a:r>
              <a:rPr lang="es-ES" sz="700" dirty="0" err="1">
                <a:latin typeface="Century Gothic" panose="020B0502020202020204" pitchFamily="34" charset="0"/>
              </a:rPr>
              <a:t>treatment</a:t>
            </a:r>
            <a:r>
              <a:rPr lang="es-ES" sz="700" dirty="0">
                <a:latin typeface="Century Gothic" panose="020B0502020202020204" pitchFamily="34" charset="0"/>
              </a:rPr>
              <a:t> </a:t>
            </a:r>
            <a:r>
              <a:rPr lang="es-ES" sz="700" dirty="0" err="1">
                <a:latin typeface="Century Gothic" panose="020B0502020202020204" pitchFamily="34" charset="0"/>
              </a:rPr>
              <a:t>of</a:t>
            </a:r>
            <a:r>
              <a:rPr lang="es-ES" sz="700" dirty="0">
                <a:latin typeface="Century Gothic" panose="020B0502020202020204" pitchFamily="34" charset="0"/>
              </a:rPr>
              <a:t> psoriasis. Ann </a:t>
            </a:r>
            <a:r>
              <a:rPr lang="es-ES" sz="700" dirty="0" err="1">
                <a:latin typeface="Century Gothic" panose="020B0502020202020204" pitchFamily="34" charset="0"/>
              </a:rPr>
              <a:t>Pharmacother</a:t>
            </a:r>
            <a:r>
              <a:rPr lang="es-ES" sz="700" dirty="0">
                <a:latin typeface="Century Gothic" panose="020B0502020202020204" pitchFamily="34" charset="0"/>
              </a:rPr>
              <a:t> [Internet]. 2022;10600280221105508.</a:t>
            </a:r>
          </a:p>
        </p:txBody>
      </p:sp>
      <p:sp>
        <p:nvSpPr>
          <p:cNvPr id="15" name="Marcador de contenido 6">
            <a:extLst>
              <a:ext uri="{FF2B5EF4-FFF2-40B4-BE49-F238E27FC236}">
                <a16:creationId xmlns:a16="http://schemas.microsoft.com/office/drawing/2014/main" id="{49623E5D-9144-1778-CA68-E307898383F4}"/>
              </a:ext>
            </a:extLst>
          </p:cNvPr>
          <p:cNvSpPr>
            <a:spLocks noGrp="1"/>
          </p:cNvSpPr>
          <p:nvPr>
            <p:ph sz="quarter" idx="18"/>
          </p:nvPr>
        </p:nvSpPr>
        <p:spPr>
          <a:xfrm>
            <a:off x="2844800" y="119117"/>
            <a:ext cx="6502400" cy="885320"/>
          </a:xfrm>
        </p:spPr>
        <p:txBody>
          <a:bodyPr>
            <a:normAutofit/>
          </a:bodyPr>
          <a:lstStyle/>
          <a:p>
            <a:pPr defTabSz="914400">
              <a:lnSpc>
                <a:spcPct val="90000"/>
              </a:lnSpc>
              <a:spcBef>
                <a:spcPts val="1000"/>
              </a:spcBef>
            </a:pPr>
            <a:r>
              <a:rPr lang="es-ES" sz="2200" dirty="0">
                <a:solidFill>
                  <a:srgbClr val="398C94"/>
                </a:solidFill>
                <a:latin typeface="Century Gothic" panose="020B0502020202020204" pitchFamily="34" charset="0"/>
              </a:rPr>
              <a:t>CASO CLÍNICO 5:</a:t>
            </a:r>
          </a:p>
          <a:p>
            <a:pPr defTabSz="914400">
              <a:lnSpc>
                <a:spcPct val="90000"/>
              </a:lnSpc>
              <a:spcBef>
                <a:spcPts val="1000"/>
              </a:spcBef>
            </a:pPr>
            <a:r>
              <a:rPr lang="es-ES" sz="2200" dirty="0">
                <a:solidFill>
                  <a:srgbClr val="398C94"/>
                </a:solidFill>
                <a:latin typeface="Century Gothic" panose="020B0502020202020204" pitchFamily="34" charset="0"/>
              </a:rPr>
              <a:t>PSORIASIS PALMOPLANTAR </a:t>
            </a:r>
          </a:p>
        </p:txBody>
      </p:sp>
    </p:spTree>
    <p:extLst>
      <p:ext uri="{BB962C8B-B14F-4D97-AF65-F5344CB8AC3E}">
        <p14:creationId xmlns:p14="http://schemas.microsoft.com/office/powerpoint/2010/main" val="1314485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52D588-3F1C-B3F9-7C0B-441C171B40BB}"/>
              </a:ext>
            </a:extLst>
          </p:cNvPr>
          <p:cNvSpPr>
            <a:spLocks noGrp="1"/>
          </p:cNvSpPr>
          <p:nvPr>
            <p:ph type="title"/>
          </p:nvPr>
        </p:nvSpPr>
        <p:spPr>
          <a:xfrm>
            <a:off x="7318061" y="1901856"/>
            <a:ext cx="4597714" cy="1893001"/>
          </a:xfrm>
        </p:spPr>
        <p:txBody>
          <a:bodyPr/>
          <a:lstStyle/>
          <a:p>
            <a:r>
              <a:rPr lang="es-ES" sz="2800" b="1" dirty="0">
                <a:solidFill>
                  <a:schemeClr val="accent1">
                    <a:lumMod val="50000"/>
                  </a:schemeClr>
                </a:solidFill>
                <a:latin typeface="Century Gothic" panose="020B0502020202020204" pitchFamily="34" charset="0"/>
              </a:rPr>
              <a:t>Nombre del caso clínico del ponente</a:t>
            </a:r>
          </a:p>
        </p:txBody>
      </p:sp>
      <p:sp>
        <p:nvSpPr>
          <p:cNvPr id="11" name="Marcador de contenido 6">
            <a:extLst>
              <a:ext uri="{FF2B5EF4-FFF2-40B4-BE49-F238E27FC236}">
                <a16:creationId xmlns:a16="http://schemas.microsoft.com/office/drawing/2014/main" id="{2A8BCE43-2A42-0D5D-63E9-1DB0444BBFDB}"/>
              </a:ext>
            </a:extLst>
          </p:cNvPr>
          <p:cNvSpPr txBox="1">
            <a:spLocks/>
          </p:cNvSpPr>
          <p:nvPr/>
        </p:nvSpPr>
        <p:spPr>
          <a:xfrm>
            <a:off x="542109" y="6394427"/>
            <a:ext cx="11101427" cy="200055"/>
          </a:xfrm>
          <a:prstGeom prst="rect">
            <a:avLst/>
          </a:prstGeom>
        </p:spPr>
        <p:txBody>
          <a:bodyPr>
            <a:noAutofit/>
          </a:bodyPr>
          <a:lst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it-IT" sz="800" b="1" noProof="1">
                <a:solidFill>
                  <a:schemeClr val="bg1">
                    <a:lumMod val="75000"/>
                  </a:schemeClr>
                </a:solidFill>
              </a:rPr>
              <a:t>CAL: </a:t>
            </a:r>
            <a:r>
              <a:rPr lang="it-IT" sz="800" noProof="1">
                <a:solidFill>
                  <a:schemeClr val="bg1">
                    <a:lumMod val="75000"/>
                  </a:schemeClr>
                </a:solidFill>
              </a:rPr>
              <a:t>calcipotriol, </a:t>
            </a:r>
            <a:r>
              <a:rPr lang="it-IT" sz="800" b="1" noProof="1">
                <a:solidFill>
                  <a:schemeClr val="bg1">
                    <a:lumMod val="75000"/>
                  </a:schemeClr>
                </a:solidFill>
              </a:rPr>
              <a:t>BDP: </a:t>
            </a:r>
            <a:r>
              <a:rPr lang="it-IT" sz="800" noProof="1">
                <a:solidFill>
                  <a:schemeClr val="bg1">
                    <a:lumMod val="75000"/>
                  </a:schemeClr>
                </a:solidFill>
              </a:rPr>
              <a:t>dipropionato de betametasona.</a:t>
            </a:r>
          </a:p>
        </p:txBody>
      </p:sp>
      <p:sp>
        <p:nvSpPr>
          <p:cNvPr id="8" name="Content Placeholder 7">
            <a:extLst>
              <a:ext uri="{FF2B5EF4-FFF2-40B4-BE49-F238E27FC236}">
                <a16:creationId xmlns:a16="http://schemas.microsoft.com/office/drawing/2014/main" id="{DCACD840-19C1-05A5-5601-E424BF9A6743}"/>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2996393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6BBF62B-B3B6-6D47-A023-AB6D1E91144F}"/>
              </a:ext>
            </a:extLst>
          </p:cNvPr>
          <p:cNvGrpSpPr/>
          <p:nvPr/>
        </p:nvGrpSpPr>
        <p:grpSpPr>
          <a:xfrm>
            <a:off x="1387440" y="1451659"/>
            <a:ext cx="11242710" cy="5892116"/>
            <a:chOff x="1624392" y="3429000"/>
            <a:chExt cx="10567608" cy="4997396"/>
          </a:xfrm>
        </p:grpSpPr>
        <p:sp>
          <p:nvSpPr>
            <p:cNvPr id="5" name="Rectangle 306">
              <a:extLst>
                <a:ext uri="{FF2B5EF4-FFF2-40B4-BE49-F238E27FC236}">
                  <a16:creationId xmlns:a16="http://schemas.microsoft.com/office/drawing/2014/main" id="{0DD1FA67-7764-9E59-618E-B34F9A2C56AA}"/>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6" name="Rectangle 306">
              <a:extLst>
                <a:ext uri="{FF2B5EF4-FFF2-40B4-BE49-F238E27FC236}">
                  <a16:creationId xmlns:a16="http://schemas.microsoft.com/office/drawing/2014/main" id="{2326A654-E206-1E3F-B0C8-3EA4CB8D2D3B}"/>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8" name="Grupo 7">
            <a:extLst>
              <a:ext uri="{FF2B5EF4-FFF2-40B4-BE49-F238E27FC236}">
                <a16:creationId xmlns:a16="http://schemas.microsoft.com/office/drawing/2014/main" id="{DE802137-C5C2-DE0D-DEF1-FD1F30F4A5D6}"/>
              </a:ext>
            </a:extLst>
          </p:cNvPr>
          <p:cNvGrpSpPr/>
          <p:nvPr/>
        </p:nvGrpSpPr>
        <p:grpSpPr>
          <a:xfrm>
            <a:off x="202560" y="1344510"/>
            <a:ext cx="1030567" cy="1022921"/>
            <a:chOff x="202560" y="1353218"/>
            <a:chExt cx="1030567" cy="1022921"/>
          </a:xfrm>
        </p:grpSpPr>
        <p:grpSp>
          <p:nvGrpSpPr>
            <p:cNvPr id="9" name="Grupo 8">
              <a:extLst>
                <a:ext uri="{FF2B5EF4-FFF2-40B4-BE49-F238E27FC236}">
                  <a16:creationId xmlns:a16="http://schemas.microsoft.com/office/drawing/2014/main" id="{564DF90E-D2D6-3473-088F-D75DFC12B940}"/>
                </a:ext>
              </a:extLst>
            </p:cNvPr>
            <p:cNvGrpSpPr/>
            <p:nvPr/>
          </p:nvGrpSpPr>
          <p:grpSpPr>
            <a:xfrm>
              <a:off x="202560" y="1353218"/>
              <a:ext cx="1030567" cy="1022921"/>
              <a:chOff x="-54403" y="1241207"/>
              <a:chExt cx="1030567" cy="1022921"/>
            </a:xfrm>
          </p:grpSpPr>
          <p:sp>
            <p:nvSpPr>
              <p:cNvPr id="11" name="Freeform: Shape 63">
                <a:extLst>
                  <a:ext uri="{FF2B5EF4-FFF2-40B4-BE49-F238E27FC236}">
                    <a16:creationId xmlns:a16="http://schemas.microsoft.com/office/drawing/2014/main" id="{63B68F57-9226-A28D-474E-0419DC5D49DF}"/>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63">
                <a:extLst>
                  <a:ext uri="{FF2B5EF4-FFF2-40B4-BE49-F238E27FC236}">
                    <a16:creationId xmlns:a16="http://schemas.microsoft.com/office/drawing/2014/main" id="{B4DCC7A4-861D-ABF8-7395-B95B0E8C768B}"/>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Gráfico 9" descr="Usuario contorno">
              <a:extLst>
                <a:ext uri="{FF2B5EF4-FFF2-40B4-BE49-F238E27FC236}">
                  <a16:creationId xmlns:a16="http://schemas.microsoft.com/office/drawing/2014/main" id="{8F8F7947-3078-8DB7-5624-DD8ED1771C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091" y="1602035"/>
              <a:ext cx="482830" cy="482830"/>
            </a:xfrm>
            <a:prstGeom prst="rect">
              <a:avLst/>
            </a:prstGeom>
          </p:spPr>
        </p:pic>
      </p:grpSp>
      <p:grpSp>
        <p:nvGrpSpPr>
          <p:cNvPr id="14" name="Grupo 13">
            <a:extLst>
              <a:ext uri="{FF2B5EF4-FFF2-40B4-BE49-F238E27FC236}">
                <a16:creationId xmlns:a16="http://schemas.microsoft.com/office/drawing/2014/main" id="{A1A97C7F-55C9-CF27-558A-C063C4288DDA}"/>
              </a:ext>
            </a:extLst>
          </p:cNvPr>
          <p:cNvGrpSpPr/>
          <p:nvPr/>
        </p:nvGrpSpPr>
        <p:grpSpPr>
          <a:xfrm>
            <a:off x="202560" y="4268429"/>
            <a:ext cx="1030567" cy="1022921"/>
            <a:chOff x="279716" y="4270383"/>
            <a:chExt cx="1030567" cy="1022921"/>
          </a:xfrm>
        </p:grpSpPr>
        <p:grpSp>
          <p:nvGrpSpPr>
            <p:cNvPr id="15" name="Grupo 14">
              <a:extLst>
                <a:ext uri="{FF2B5EF4-FFF2-40B4-BE49-F238E27FC236}">
                  <a16:creationId xmlns:a16="http://schemas.microsoft.com/office/drawing/2014/main" id="{4BEB7875-928F-717B-2F51-7309C1BCD27B}"/>
                </a:ext>
              </a:extLst>
            </p:cNvPr>
            <p:cNvGrpSpPr/>
            <p:nvPr/>
          </p:nvGrpSpPr>
          <p:grpSpPr>
            <a:xfrm>
              <a:off x="279716" y="4270383"/>
              <a:ext cx="1030567" cy="1022921"/>
              <a:chOff x="-54403" y="1241207"/>
              <a:chExt cx="1030567" cy="1022921"/>
            </a:xfrm>
          </p:grpSpPr>
          <p:sp>
            <p:nvSpPr>
              <p:cNvPr id="17" name="Freeform: Shape 63">
                <a:extLst>
                  <a:ext uri="{FF2B5EF4-FFF2-40B4-BE49-F238E27FC236}">
                    <a16:creationId xmlns:a16="http://schemas.microsoft.com/office/drawing/2014/main" id="{77BAB714-03E2-67DA-899A-03FF72A7F211}"/>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63">
                <a:extLst>
                  <a:ext uri="{FF2B5EF4-FFF2-40B4-BE49-F238E27FC236}">
                    <a16:creationId xmlns:a16="http://schemas.microsoft.com/office/drawing/2014/main" id="{FB827806-EB9C-21FF-A8B7-31AC8156732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áfico 15" descr="Lupa contorno">
              <a:extLst>
                <a:ext uri="{FF2B5EF4-FFF2-40B4-BE49-F238E27FC236}">
                  <a16:creationId xmlns:a16="http://schemas.microsoft.com/office/drawing/2014/main" id="{4BEDF005-009D-7786-3A25-CF15D9583C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348" y="4557538"/>
              <a:ext cx="457200" cy="457200"/>
            </a:xfrm>
            <a:prstGeom prst="rect">
              <a:avLst/>
            </a:prstGeom>
          </p:spPr>
        </p:pic>
      </p:grpSp>
      <p:sp>
        <p:nvSpPr>
          <p:cNvPr id="2" name="Marcador de contenido 1">
            <a:extLst>
              <a:ext uri="{FF2B5EF4-FFF2-40B4-BE49-F238E27FC236}">
                <a16:creationId xmlns:a16="http://schemas.microsoft.com/office/drawing/2014/main" id="{8399D7CD-73BE-BC1E-F3B3-226106F7AFB9}"/>
              </a:ext>
            </a:extLst>
          </p:cNvPr>
          <p:cNvSpPr>
            <a:spLocks noGrp="1"/>
          </p:cNvSpPr>
          <p:nvPr>
            <p:ph sz="quarter" idx="11"/>
          </p:nvPr>
        </p:nvSpPr>
        <p:spPr>
          <a:xfrm>
            <a:off x="1683038" y="4310885"/>
            <a:ext cx="10256299" cy="2341703"/>
          </a:xfrm>
        </p:spPr>
        <p:txBody>
          <a:bodyPr/>
          <a:lstStyle/>
          <a:p>
            <a:pPr>
              <a:spcBef>
                <a:spcPts val="1500"/>
              </a:spcBef>
              <a:spcAft>
                <a:spcPts val="300"/>
              </a:spcAft>
            </a:pPr>
            <a:r>
              <a:rPr lang="es-ES" sz="2400" b="1" dirty="0">
                <a:solidFill>
                  <a:srgbClr val="1D2C4F"/>
                </a:solidFill>
              </a:rPr>
              <a:t>Exploración</a:t>
            </a:r>
          </a:p>
        </p:txBody>
      </p:sp>
      <p:sp>
        <p:nvSpPr>
          <p:cNvPr id="3" name="Marcador de contenido 2">
            <a:extLst>
              <a:ext uri="{FF2B5EF4-FFF2-40B4-BE49-F238E27FC236}">
                <a16:creationId xmlns:a16="http://schemas.microsoft.com/office/drawing/2014/main" id="{561BB756-0445-3AF1-021D-3FCF131C0C49}"/>
              </a:ext>
            </a:extLst>
          </p:cNvPr>
          <p:cNvSpPr>
            <a:spLocks noGrp="1"/>
          </p:cNvSpPr>
          <p:nvPr>
            <p:ph sz="quarter" idx="13"/>
          </p:nvPr>
        </p:nvSpPr>
        <p:spPr>
          <a:xfrm>
            <a:off x="1682739" y="1689817"/>
            <a:ext cx="11101724" cy="423333"/>
          </a:xfrm>
        </p:spPr>
        <p:txBody>
          <a:bodyPr/>
          <a:lstStyle/>
          <a:p>
            <a:r>
              <a:rPr lang="es-ES" b="1" dirty="0">
                <a:solidFill>
                  <a:srgbClr val="1D2C4F"/>
                </a:solidFill>
              </a:rPr>
              <a:t>Anamnesis</a:t>
            </a:r>
          </a:p>
        </p:txBody>
      </p:sp>
      <p:sp>
        <p:nvSpPr>
          <p:cNvPr id="7" name="Marcador de contenido 6">
            <a:extLst>
              <a:ext uri="{FF2B5EF4-FFF2-40B4-BE49-F238E27FC236}">
                <a16:creationId xmlns:a16="http://schemas.microsoft.com/office/drawing/2014/main" id="{5FB95789-CF19-4B0F-07F0-83523FB52A96}"/>
              </a:ext>
            </a:extLst>
          </p:cNvPr>
          <p:cNvSpPr>
            <a:spLocks noGrp="1"/>
          </p:cNvSpPr>
          <p:nvPr>
            <p:ph sz="quarter" idx="18"/>
          </p:nvPr>
        </p:nvSpPr>
        <p:spPr>
          <a:xfrm>
            <a:off x="2844800" y="119117"/>
            <a:ext cx="6502400" cy="885320"/>
          </a:xfrm>
        </p:spPr>
        <p:txBody>
          <a:bodyPr>
            <a:normAutofit/>
          </a:bodyPr>
          <a:lstStyle/>
          <a:p>
            <a:pPr>
              <a:lnSpc>
                <a:spcPct val="120000"/>
              </a:lnSpc>
            </a:pPr>
            <a:r>
              <a:rPr lang="es-ES" sz="2200" dirty="0">
                <a:solidFill>
                  <a:srgbClr val="398C94"/>
                </a:solidFill>
                <a:latin typeface="Century Gothic" panose="020B0502020202020204" pitchFamily="34" charset="0"/>
              </a:rPr>
              <a:t>CASO CLÍNICO</a:t>
            </a:r>
          </a:p>
        </p:txBody>
      </p:sp>
      <p:sp>
        <p:nvSpPr>
          <p:cNvPr id="12" name="Marcador de contenido 15">
            <a:extLst>
              <a:ext uri="{FF2B5EF4-FFF2-40B4-BE49-F238E27FC236}">
                <a16:creationId xmlns:a16="http://schemas.microsoft.com/office/drawing/2014/main" id="{6656B3EC-55B9-8B14-6F05-53C55D7B4165}"/>
              </a:ext>
            </a:extLst>
          </p:cNvPr>
          <p:cNvSpPr txBox="1">
            <a:spLocks/>
          </p:cNvSpPr>
          <p:nvPr/>
        </p:nvSpPr>
        <p:spPr>
          <a:xfrm>
            <a:off x="1635195" y="6489213"/>
            <a:ext cx="10008341" cy="2205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800" b="1" dirty="0">
                <a:solidFill>
                  <a:schemeClr val="bg1">
                    <a:lumMod val="75000"/>
                  </a:schemeClr>
                </a:solidFill>
                <a:latin typeface="Century Gothic" panose="020B0502020202020204" pitchFamily="34" charset="0"/>
              </a:rPr>
              <a:t>PASI</a:t>
            </a:r>
            <a:r>
              <a:rPr lang="es-ES" sz="800" dirty="0">
                <a:solidFill>
                  <a:schemeClr val="bg1">
                    <a:lumMod val="75000"/>
                  </a:schemeClr>
                </a:solidFill>
                <a:latin typeface="Century Gothic" panose="020B0502020202020204" pitchFamily="34" charset="0"/>
              </a:rPr>
              <a:t>: índice de área y severidad de psoriasis; </a:t>
            </a:r>
            <a:r>
              <a:rPr lang="es-ES" sz="800" b="1" dirty="0">
                <a:solidFill>
                  <a:schemeClr val="bg1">
                    <a:lumMod val="75000"/>
                  </a:schemeClr>
                </a:solidFill>
                <a:latin typeface="Century Gothic" panose="020B0502020202020204" pitchFamily="34" charset="0"/>
              </a:rPr>
              <a:t>DLQI</a:t>
            </a:r>
            <a:r>
              <a:rPr lang="es-ES" sz="800" dirty="0">
                <a:solidFill>
                  <a:schemeClr val="bg1">
                    <a:lumMod val="75000"/>
                  </a:schemeClr>
                </a:solidFill>
                <a:latin typeface="Century Gothic" panose="020B0502020202020204" pitchFamily="34" charset="0"/>
              </a:rPr>
              <a:t>: Índice de Calidad de Vida Dermatológica.</a:t>
            </a:r>
          </a:p>
        </p:txBody>
      </p:sp>
    </p:spTree>
    <p:extLst>
      <p:ext uri="{BB962C8B-B14F-4D97-AF65-F5344CB8AC3E}">
        <p14:creationId xmlns:p14="http://schemas.microsoft.com/office/powerpoint/2010/main" val="3687718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42AA6FC-3929-90F2-981D-F750E0D262C8}"/>
              </a:ext>
            </a:extLst>
          </p:cNvPr>
          <p:cNvGrpSpPr/>
          <p:nvPr/>
        </p:nvGrpSpPr>
        <p:grpSpPr>
          <a:xfrm>
            <a:off x="252662" y="3840204"/>
            <a:ext cx="1030567" cy="1022921"/>
            <a:chOff x="-54403" y="1241207"/>
            <a:chExt cx="1030567" cy="1022921"/>
          </a:xfrm>
        </p:grpSpPr>
        <p:sp>
          <p:nvSpPr>
            <p:cNvPr id="3" name="Freeform: Shape 63">
              <a:extLst>
                <a:ext uri="{FF2B5EF4-FFF2-40B4-BE49-F238E27FC236}">
                  <a16:creationId xmlns:a16="http://schemas.microsoft.com/office/drawing/2014/main" id="{091776D4-A66D-E534-E9CD-708D655611CE}"/>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63">
              <a:extLst>
                <a:ext uri="{FF2B5EF4-FFF2-40B4-BE49-F238E27FC236}">
                  <a16:creationId xmlns:a16="http://schemas.microsoft.com/office/drawing/2014/main" id="{F90E29CB-15DF-9811-BB44-ED97B181C045}"/>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upo 4">
            <a:extLst>
              <a:ext uri="{FF2B5EF4-FFF2-40B4-BE49-F238E27FC236}">
                <a16:creationId xmlns:a16="http://schemas.microsoft.com/office/drawing/2014/main" id="{8927B299-CC53-EE38-3B01-F4BE432C2827}"/>
              </a:ext>
            </a:extLst>
          </p:cNvPr>
          <p:cNvGrpSpPr/>
          <p:nvPr/>
        </p:nvGrpSpPr>
        <p:grpSpPr>
          <a:xfrm>
            <a:off x="227611" y="2604814"/>
            <a:ext cx="1030567" cy="1022921"/>
            <a:chOff x="-54403" y="1241207"/>
            <a:chExt cx="1030567" cy="1022921"/>
          </a:xfrm>
        </p:grpSpPr>
        <p:sp>
          <p:nvSpPr>
            <p:cNvPr id="6" name="Freeform: Shape 63">
              <a:extLst>
                <a:ext uri="{FF2B5EF4-FFF2-40B4-BE49-F238E27FC236}">
                  <a16:creationId xmlns:a16="http://schemas.microsoft.com/office/drawing/2014/main" id="{E6226038-627F-EBA8-D751-8D8F17D7D168}"/>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3">
              <a:extLst>
                <a:ext uri="{FF2B5EF4-FFF2-40B4-BE49-F238E27FC236}">
                  <a16:creationId xmlns:a16="http://schemas.microsoft.com/office/drawing/2014/main" id="{30ED31D4-AE10-B705-7ED7-C26DC2D8E4DF}"/>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upo 7">
            <a:extLst>
              <a:ext uri="{FF2B5EF4-FFF2-40B4-BE49-F238E27FC236}">
                <a16:creationId xmlns:a16="http://schemas.microsoft.com/office/drawing/2014/main" id="{44C357F7-26DE-25B4-3491-1D1D40A986D3}"/>
              </a:ext>
            </a:extLst>
          </p:cNvPr>
          <p:cNvGrpSpPr/>
          <p:nvPr/>
        </p:nvGrpSpPr>
        <p:grpSpPr>
          <a:xfrm>
            <a:off x="202560" y="1344510"/>
            <a:ext cx="1030567" cy="1022921"/>
            <a:chOff x="-54403" y="1241207"/>
            <a:chExt cx="1030567" cy="1022921"/>
          </a:xfrm>
        </p:grpSpPr>
        <p:sp>
          <p:nvSpPr>
            <p:cNvPr id="9" name="Freeform: Shape 63">
              <a:extLst>
                <a:ext uri="{FF2B5EF4-FFF2-40B4-BE49-F238E27FC236}">
                  <a16:creationId xmlns:a16="http://schemas.microsoft.com/office/drawing/2014/main" id="{917C5673-7A00-8DEC-1614-51F098199549}"/>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63">
              <a:extLst>
                <a:ext uri="{FF2B5EF4-FFF2-40B4-BE49-F238E27FC236}">
                  <a16:creationId xmlns:a16="http://schemas.microsoft.com/office/drawing/2014/main" id="{A0640A14-C7DE-0ED2-A918-2A32F5AD309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upo 11">
            <a:extLst>
              <a:ext uri="{FF2B5EF4-FFF2-40B4-BE49-F238E27FC236}">
                <a16:creationId xmlns:a16="http://schemas.microsoft.com/office/drawing/2014/main" id="{B4F2E6FB-9528-BD65-D1F3-9D0C4DECB1B1}"/>
              </a:ext>
            </a:extLst>
          </p:cNvPr>
          <p:cNvGrpSpPr/>
          <p:nvPr/>
        </p:nvGrpSpPr>
        <p:grpSpPr>
          <a:xfrm>
            <a:off x="1387440" y="1451659"/>
            <a:ext cx="11242710" cy="5892116"/>
            <a:chOff x="1624392" y="3429000"/>
            <a:chExt cx="10567608" cy="4997396"/>
          </a:xfrm>
        </p:grpSpPr>
        <p:sp>
          <p:nvSpPr>
            <p:cNvPr id="14" name="Rectangle 306">
              <a:extLst>
                <a:ext uri="{FF2B5EF4-FFF2-40B4-BE49-F238E27FC236}">
                  <a16:creationId xmlns:a16="http://schemas.microsoft.com/office/drawing/2014/main" id="{166344FB-6F14-AAB0-B381-F367C8BCA47C}"/>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5" name="Rectangle 306">
              <a:extLst>
                <a:ext uri="{FF2B5EF4-FFF2-40B4-BE49-F238E27FC236}">
                  <a16:creationId xmlns:a16="http://schemas.microsoft.com/office/drawing/2014/main" id="{86DF22E0-BB37-DA0C-B2B3-96C0425264A3}"/>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pic>
        <p:nvPicPr>
          <p:cNvPr id="18" name="Gráfico 17" descr="Gesto de doble toque contorno">
            <a:extLst>
              <a:ext uri="{FF2B5EF4-FFF2-40B4-BE49-F238E27FC236}">
                <a16:creationId xmlns:a16="http://schemas.microsoft.com/office/drawing/2014/main" id="{38416DAE-A8BC-8047-BD6D-B0B2699F09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671" y="2904574"/>
            <a:ext cx="490343" cy="490343"/>
          </a:xfrm>
          <a:prstGeom prst="rect">
            <a:avLst/>
          </a:prstGeom>
        </p:spPr>
      </p:pic>
      <p:sp>
        <p:nvSpPr>
          <p:cNvPr id="11" name="Marcador de contenido 10">
            <a:extLst>
              <a:ext uri="{FF2B5EF4-FFF2-40B4-BE49-F238E27FC236}">
                <a16:creationId xmlns:a16="http://schemas.microsoft.com/office/drawing/2014/main" id="{9F1928FC-36F7-9CC0-3E59-8E168F1F806D}"/>
              </a:ext>
            </a:extLst>
          </p:cNvPr>
          <p:cNvSpPr>
            <a:spLocks noGrp="1"/>
          </p:cNvSpPr>
          <p:nvPr>
            <p:ph sz="quarter" idx="11"/>
          </p:nvPr>
        </p:nvSpPr>
        <p:spPr>
          <a:xfrm>
            <a:off x="1660247" y="2823099"/>
            <a:ext cx="10162357" cy="3472603"/>
          </a:xfrm>
        </p:spPr>
        <p:txBody>
          <a:bodyPr/>
          <a:lstStyle/>
          <a:p>
            <a:r>
              <a:rPr lang="es-ES" sz="2400" b="1" dirty="0">
                <a:solidFill>
                  <a:srgbClr val="1D2C4F"/>
                </a:solidFill>
                <a:latin typeface="+mj-lt"/>
              </a:rPr>
              <a:t>Tratamiento</a:t>
            </a:r>
          </a:p>
          <a:p>
            <a:endParaRPr lang="es-ES" sz="2400" b="1" dirty="0">
              <a:solidFill>
                <a:srgbClr val="1D2C4F"/>
              </a:solidFill>
              <a:latin typeface="+mj-lt"/>
            </a:endParaRPr>
          </a:p>
          <a:p>
            <a:endParaRPr lang="es-ES" sz="2400" b="1" dirty="0">
              <a:solidFill>
                <a:srgbClr val="1D2C4F"/>
              </a:solidFill>
              <a:latin typeface="+mj-lt"/>
            </a:endParaRPr>
          </a:p>
          <a:p>
            <a:pPr>
              <a:spcBef>
                <a:spcPts val="300"/>
              </a:spcBef>
              <a:spcAft>
                <a:spcPts val="300"/>
              </a:spcAft>
            </a:pPr>
            <a:r>
              <a:rPr lang="es-ES" sz="2400" b="1" dirty="0">
                <a:solidFill>
                  <a:srgbClr val="1D2C4F"/>
                </a:solidFill>
                <a:latin typeface="+mj-lt"/>
              </a:rPr>
              <a:t>Evolución</a:t>
            </a:r>
          </a:p>
        </p:txBody>
      </p:sp>
      <p:sp>
        <p:nvSpPr>
          <p:cNvPr id="20" name="Marcador de contenido 18">
            <a:extLst>
              <a:ext uri="{FF2B5EF4-FFF2-40B4-BE49-F238E27FC236}">
                <a16:creationId xmlns:a16="http://schemas.microsoft.com/office/drawing/2014/main" id="{55C8579A-D14E-1CE4-C480-EAB2BFF7A42B}"/>
              </a:ext>
            </a:extLst>
          </p:cNvPr>
          <p:cNvSpPr>
            <a:spLocks noGrp="1"/>
          </p:cNvSpPr>
          <p:nvPr>
            <p:ph sz="quarter" idx="13"/>
          </p:nvPr>
        </p:nvSpPr>
        <p:spPr>
          <a:xfrm>
            <a:off x="1659948" y="1665532"/>
            <a:ext cx="11101724" cy="423333"/>
          </a:xfrm>
        </p:spPr>
        <p:txBody>
          <a:bodyPr/>
          <a:lstStyle/>
          <a:p>
            <a:r>
              <a:rPr lang="es-ES" b="1" dirty="0">
                <a:solidFill>
                  <a:srgbClr val="1D2C4F"/>
                </a:solidFill>
              </a:rPr>
              <a:t>Diagnóstico</a:t>
            </a:r>
          </a:p>
        </p:txBody>
      </p:sp>
      <p:sp>
        <p:nvSpPr>
          <p:cNvPr id="23" name="Marcador de contenido 11">
            <a:extLst>
              <a:ext uri="{FF2B5EF4-FFF2-40B4-BE49-F238E27FC236}">
                <a16:creationId xmlns:a16="http://schemas.microsoft.com/office/drawing/2014/main" id="{0E911B3D-FA42-F3B1-AF18-18B598F6A61E}"/>
              </a:ext>
            </a:extLst>
          </p:cNvPr>
          <p:cNvSpPr txBox="1">
            <a:spLocks/>
          </p:cNvSpPr>
          <p:nvPr/>
        </p:nvSpPr>
        <p:spPr>
          <a:xfrm>
            <a:off x="1659948" y="6286500"/>
            <a:ext cx="9983291" cy="376048"/>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1067" kern="1200">
                <a:solidFill>
                  <a:schemeClr val="bg1">
                    <a:lumMod val="7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it-IT" sz="800" b="1" noProof="1">
                <a:latin typeface="Century Gothic" panose="020B0502020202020204" pitchFamily="34" charset="0"/>
              </a:rPr>
              <a:t>CAL: </a:t>
            </a:r>
            <a:r>
              <a:rPr lang="it-IT" sz="800" noProof="1">
                <a:latin typeface="Century Gothic" panose="020B0502020202020204" pitchFamily="34" charset="0"/>
              </a:rPr>
              <a:t>calcipotriol, BDP: dipropionato de betametasona, </a:t>
            </a:r>
            <a:r>
              <a:rPr lang="it-IT" sz="800" b="1" noProof="1">
                <a:latin typeface="Century Gothic" panose="020B0502020202020204" pitchFamily="34" charset="0"/>
              </a:rPr>
              <a:t>DLQI: </a:t>
            </a:r>
            <a:r>
              <a:rPr lang="it-IT" sz="800" noProof="1">
                <a:latin typeface="Century Gothic" panose="020B0502020202020204" pitchFamily="34" charset="0"/>
              </a:rPr>
              <a:t>índice de calidad de vida dermatológica, </a:t>
            </a:r>
            <a:r>
              <a:rPr lang="it-IT" sz="800" b="1" noProof="1">
                <a:latin typeface="Century Gothic" panose="020B0502020202020204" pitchFamily="34" charset="0"/>
              </a:rPr>
              <a:t>PASI: </a:t>
            </a:r>
            <a:r>
              <a:rPr lang="es-ES" sz="800" dirty="0">
                <a:latin typeface="Century Gothic" panose="020B0502020202020204" pitchFamily="34" charset="0"/>
              </a:rPr>
              <a:t>Índice de Área y Severidad de Psoriasis.</a:t>
            </a:r>
          </a:p>
        </p:txBody>
      </p:sp>
      <p:pic>
        <p:nvPicPr>
          <p:cNvPr id="19" name="Gráfico 18" descr="Marca de insignia1 contorno">
            <a:extLst>
              <a:ext uri="{FF2B5EF4-FFF2-40B4-BE49-F238E27FC236}">
                <a16:creationId xmlns:a16="http://schemas.microsoft.com/office/drawing/2014/main" id="{1E6EA40B-D39D-20AD-1446-8E010FA45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479" y="1599436"/>
            <a:ext cx="526149" cy="526149"/>
          </a:xfrm>
          <a:prstGeom prst="rect">
            <a:avLst/>
          </a:prstGeom>
        </p:spPr>
      </p:pic>
      <p:pic>
        <p:nvPicPr>
          <p:cNvPr id="21" name="Gráfico 20" descr="Calendario contorno">
            <a:extLst>
              <a:ext uri="{FF2B5EF4-FFF2-40B4-BE49-F238E27FC236}">
                <a16:creationId xmlns:a16="http://schemas.microsoft.com/office/drawing/2014/main" id="{0F90AB62-34F9-E528-2DF7-60110BA74F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032" y="4091365"/>
            <a:ext cx="524691" cy="524691"/>
          </a:xfrm>
          <a:prstGeom prst="rect">
            <a:avLst/>
          </a:prstGeom>
        </p:spPr>
      </p:pic>
      <p:sp>
        <p:nvSpPr>
          <p:cNvPr id="22" name="Marcador de contenido 6">
            <a:extLst>
              <a:ext uri="{FF2B5EF4-FFF2-40B4-BE49-F238E27FC236}">
                <a16:creationId xmlns:a16="http://schemas.microsoft.com/office/drawing/2014/main" id="{243B9DBB-0139-A8E8-F030-9814249EBE20}"/>
              </a:ext>
            </a:extLst>
          </p:cNvPr>
          <p:cNvSpPr txBox="1">
            <a:spLocks/>
          </p:cNvSpPr>
          <p:nvPr/>
        </p:nvSpPr>
        <p:spPr>
          <a:xfrm>
            <a:off x="2844800" y="119117"/>
            <a:ext cx="6502400" cy="885320"/>
          </a:xfrm>
          <a:prstGeom prst="rect">
            <a:avLst/>
          </a:prstGeom>
        </p:spPr>
        <p:txBody>
          <a:bodyPr vert="horz" lIns="0" tIns="45720" rIns="91440" bIns="45720" rtlCol="0" anchor="ctr">
            <a:normAutofit/>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a:lnSpc>
                <a:spcPct val="90000"/>
              </a:lnSpc>
              <a:spcBef>
                <a:spcPts val="1000"/>
              </a:spcBef>
            </a:pPr>
            <a:r>
              <a:rPr lang="es-ES" sz="2200" dirty="0">
                <a:solidFill>
                  <a:srgbClr val="398C94"/>
                </a:solidFill>
                <a:latin typeface="Century Gothic" panose="020B0502020202020204" pitchFamily="34" charset="0"/>
              </a:rPr>
              <a:t>CASO CLÍNICO</a:t>
            </a:r>
          </a:p>
        </p:txBody>
      </p:sp>
    </p:spTree>
    <p:extLst>
      <p:ext uri="{BB962C8B-B14F-4D97-AF65-F5344CB8AC3E}">
        <p14:creationId xmlns:p14="http://schemas.microsoft.com/office/powerpoint/2010/main" val="3004965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B83EEDC-DAC2-0CCE-33BC-A3C68DB9A85F}"/>
              </a:ext>
            </a:extLst>
          </p:cNvPr>
          <p:cNvGrpSpPr/>
          <p:nvPr/>
        </p:nvGrpSpPr>
        <p:grpSpPr>
          <a:xfrm>
            <a:off x="235296" y="1335383"/>
            <a:ext cx="5750976" cy="6119573"/>
            <a:chOff x="1624392" y="3429000"/>
            <a:chExt cx="10567608" cy="4997396"/>
          </a:xfrm>
        </p:grpSpPr>
        <p:sp>
          <p:nvSpPr>
            <p:cNvPr id="11" name="Rectangle 306">
              <a:extLst>
                <a:ext uri="{FF2B5EF4-FFF2-40B4-BE49-F238E27FC236}">
                  <a16:creationId xmlns:a16="http://schemas.microsoft.com/office/drawing/2014/main" id="{C07B05D4-189A-5166-0B78-0F7AC4FB7A04}"/>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3" name="Rectangle 306">
              <a:extLst>
                <a:ext uri="{FF2B5EF4-FFF2-40B4-BE49-F238E27FC236}">
                  <a16:creationId xmlns:a16="http://schemas.microsoft.com/office/drawing/2014/main" id="{760B7C31-1C73-9CA1-B875-9AD32AAE3938}"/>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14" name="Grupo 13">
            <a:extLst>
              <a:ext uri="{FF2B5EF4-FFF2-40B4-BE49-F238E27FC236}">
                <a16:creationId xmlns:a16="http://schemas.microsoft.com/office/drawing/2014/main" id="{75C136B4-0786-9237-ED01-6A3B87945F43}"/>
              </a:ext>
            </a:extLst>
          </p:cNvPr>
          <p:cNvGrpSpPr/>
          <p:nvPr/>
        </p:nvGrpSpPr>
        <p:grpSpPr>
          <a:xfrm>
            <a:off x="6165225" y="1335383"/>
            <a:ext cx="5760652" cy="6119573"/>
            <a:chOff x="1624392" y="3429000"/>
            <a:chExt cx="10567608" cy="4997396"/>
          </a:xfrm>
        </p:grpSpPr>
        <p:sp>
          <p:nvSpPr>
            <p:cNvPr id="15" name="Rectangle 306">
              <a:extLst>
                <a:ext uri="{FF2B5EF4-FFF2-40B4-BE49-F238E27FC236}">
                  <a16:creationId xmlns:a16="http://schemas.microsoft.com/office/drawing/2014/main" id="{1D31A067-AA64-E907-2AFD-F9647AD3C191}"/>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6" name="Rectangle 306">
              <a:extLst>
                <a:ext uri="{FF2B5EF4-FFF2-40B4-BE49-F238E27FC236}">
                  <a16:creationId xmlns:a16="http://schemas.microsoft.com/office/drawing/2014/main" id="{59BEB1A5-5E22-A487-8DA8-DF3C8D73B1AA}"/>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2" name="Marcador de contenido 15">
            <a:extLst>
              <a:ext uri="{FF2B5EF4-FFF2-40B4-BE49-F238E27FC236}">
                <a16:creationId xmlns:a16="http://schemas.microsoft.com/office/drawing/2014/main" id="{CEC893CE-7F50-4C42-9F80-B677DADAB999}"/>
              </a:ext>
            </a:extLst>
          </p:cNvPr>
          <p:cNvSpPr txBox="1">
            <a:spLocks/>
          </p:cNvSpPr>
          <p:nvPr/>
        </p:nvSpPr>
        <p:spPr>
          <a:xfrm>
            <a:off x="542109" y="6432062"/>
            <a:ext cx="11101427" cy="1624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800" b="1" noProof="1">
                <a:solidFill>
                  <a:schemeClr val="bg1">
                    <a:lumMod val="75000"/>
                  </a:schemeClr>
                </a:solidFill>
                <a:latin typeface="Century Gothic" panose="020B0502020202020204" pitchFamily="34" charset="0"/>
              </a:rPr>
              <a:t>CAL: </a:t>
            </a:r>
            <a:r>
              <a:rPr lang="it-IT" sz="800" noProof="1">
                <a:solidFill>
                  <a:schemeClr val="bg1">
                    <a:lumMod val="75000"/>
                  </a:schemeClr>
                </a:solidFill>
                <a:latin typeface="Century Gothic" panose="020B0502020202020204" pitchFamily="34" charset="0"/>
              </a:rPr>
              <a:t>calcipotriol, </a:t>
            </a:r>
            <a:r>
              <a:rPr lang="it-IT" sz="800" b="1" noProof="1">
                <a:solidFill>
                  <a:schemeClr val="bg1">
                    <a:lumMod val="75000"/>
                  </a:schemeClr>
                </a:solidFill>
                <a:latin typeface="Century Gothic" panose="020B0502020202020204" pitchFamily="34" charset="0"/>
              </a:rPr>
              <a:t>BDP: </a:t>
            </a:r>
            <a:r>
              <a:rPr lang="it-IT" sz="800" noProof="1">
                <a:solidFill>
                  <a:schemeClr val="bg1">
                    <a:lumMod val="75000"/>
                  </a:schemeClr>
                </a:solidFill>
                <a:latin typeface="Century Gothic" panose="020B0502020202020204" pitchFamily="34" charset="0"/>
              </a:rPr>
              <a:t>dipropionato de betametasona.</a:t>
            </a:r>
            <a:endParaRPr lang="it-IT" sz="800" noProof="1">
              <a:latin typeface="Century Gothic" panose="020B0502020202020204" pitchFamily="34" charset="0"/>
            </a:endParaRPr>
          </a:p>
        </p:txBody>
      </p:sp>
      <p:sp>
        <p:nvSpPr>
          <p:cNvPr id="7" name="CuadroTexto 6">
            <a:extLst>
              <a:ext uri="{FF2B5EF4-FFF2-40B4-BE49-F238E27FC236}">
                <a16:creationId xmlns:a16="http://schemas.microsoft.com/office/drawing/2014/main" id="{71A85086-255D-2D5F-FF8D-73313ECC9ABF}"/>
              </a:ext>
            </a:extLst>
          </p:cNvPr>
          <p:cNvSpPr txBox="1"/>
          <p:nvPr/>
        </p:nvSpPr>
        <p:spPr>
          <a:xfrm>
            <a:off x="356024" y="1561369"/>
            <a:ext cx="5450147" cy="338554"/>
          </a:xfrm>
          <a:prstGeom prst="rect">
            <a:avLst/>
          </a:prstGeom>
          <a:noFill/>
        </p:spPr>
        <p:txBody>
          <a:bodyPr wrap="square">
            <a:spAutoFit/>
          </a:bodyPr>
          <a:lstStyle/>
          <a:p>
            <a:pPr algn="ctr"/>
            <a:r>
              <a:rPr lang="es-ES" sz="1600" b="1" dirty="0">
                <a:solidFill>
                  <a:srgbClr val="002855"/>
                </a:solidFill>
                <a:effectLst/>
                <a:latin typeface="Century Gothic" panose="020B0502020202020204" pitchFamily="34" charset="0"/>
              </a:rPr>
              <a:t>Antes</a:t>
            </a:r>
            <a:r>
              <a:rPr lang="es-ES" sz="1600" dirty="0">
                <a:solidFill>
                  <a:srgbClr val="002855"/>
                </a:solidFill>
                <a:effectLst/>
                <a:latin typeface="Century Gothic" panose="020B0502020202020204" pitchFamily="34" charset="0"/>
              </a:rPr>
              <a:t> de la aplicación de CAL/BDP crema</a:t>
            </a:r>
          </a:p>
        </p:txBody>
      </p:sp>
      <p:sp>
        <p:nvSpPr>
          <p:cNvPr id="17" name="CuadroTexto 16">
            <a:extLst>
              <a:ext uri="{FF2B5EF4-FFF2-40B4-BE49-F238E27FC236}">
                <a16:creationId xmlns:a16="http://schemas.microsoft.com/office/drawing/2014/main" id="{2B828F7C-6695-AC04-33EA-0BC2BB559C59}"/>
              </a:ext>
            </a:extLst>
          </p:cNvPr>
          <p:cNvSpPr txBox="1"/>
          <p:nvPr/>
        </p:nvSpPr>
        <p:spPr>
          <a:xfrm>
            <a:off x="6283428" y="1561369"/>
            <a:ext cx="5419185" cy="584775"/>
          </a:xfrm>
          <a:prstGeom prst="rect">
            <a:avLst/>
          </a:prstGeom>
          <a:noFill/>
        </p:spPr>
        <p:txBody>
          <a:bodyPr wrap="square">
            <a:spAutoFit/>
          </a:bodyPr>
          <a:lstStyle>
            <a:defPPr>
              <a:defRPr lang="es-ES"/>
            </a:defPPr>
            <a:lvl1pPr algn="ctr">
              <a:defRPr sz="1600" b="1">
                <a:solidFill>
                  <a:srgbClr val="002855"/>
                </a:solidFill>
                <a:effectLst/>
                <a:latin typeface="Century Gothic" panose="020B0502020202020204" pitchFamily="34" charset="0"/>
              </a:defRPr>
            </a:lvl1pPr>
          </a:lstStyle>
          <a:p>
            <a:r>
              <a:rPr lang="es-ES" dirty="0"/>
              <a:t>8 semanas después </a:t>
            </a:r>
            <a:r>
              <a:rPr lang="es-ES" b="0" dirty="0"/>
              <a:t>de la aplicación de CAL/BDP crema</a:t>
            </a:r>
          </a:p>
        </p:txBody>
      </p:sp>
      <p:sp>
        <p:nvSpPr>
          <p:cNvPr id="19" name="Marcador de contenido 6">
            <a:extLst>
              <a:ext uri="{FF2B5EF4-FFF2-40B4-BE49-F238E27FC236}">
                <a16:creationId xmlns:a16="http://schemas.microsoft.com/office/drawing/2014/main" id="{0CD4A959-CDA6-BFFE-6742-638D66431EBD}"/>
              </a:ext>
            </a:extLst>
          </p:cNvPr>
          <p:cNvSpPr txBox="1">
            <a:spLocks/>
          </p:cNvSpPr>
          <p:nvPr/>
        </p:nvSpPr>
        <p:spPr>
          <a:xfrm>
            <a:off x="2844800" y="119117"/>
            <a:ext cx="6502400" cy="885320"/>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667" b="1" kern="1200">
                <a:solidFill>
                  <a:srgbClr val="1D2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200" dirty="0">
                <a:solidFill>
                  <a:srgbClr val="398C94"/>
                </a:solidFill>
                <a:latin typeface="Century Gothic" panose="020B0502020202020204" pitchFamily="34" charset="0"/>
              </a:rPr>
              <a:t>CASO CLÍNICO</a:t>
            </a:r>
          </a:p>
        </p:txBody>
      </p:sp>
    </p:spTree>
    <p:extLst>
      <p:ext uri="{BB962C8B-B14F-4D97-AF65-F5344CB8AC3E}">
        <p14:creationId xmlns:p14="http://schemas.microsoft.com/office/powerpoint/2010/main" val="3799752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60ECFE71-657A-00E0-D0E4-E9CAE67E4622}"/>
              </a:ext>
            </a:extLst>
          </p:cNvPr>
          <p:cNvGrpSpPr/>
          <p:nvPr/>
        </p:nvGrpSpPr>
        <p:grpSpPr>
          <a:xfrm>
            <a:off x="1387440" y="1451659"/>
            <a:ext cx="13407552" cy="6119573"/>
            <a:chOff x="1624392" y="3429000"/>
            <a:chExt cx="10567608" cy="4997396"/>
          </a:xfrm>
        </p:grpSpPr>
        <p:sp>
          <p:nvSpPr>
            <p:cNvPr id="3" name="Rectangle 306">
              <a:extLst>
                <a:ext uri="{FF2B5EF4-FFF2-40B4-BE49-F238E27FC236}">
                  <a16:creationId xmlns:a16="http://schemas.microsoft.com/office/drawing/2014/main" id="{8EF90C97-F84D-CE38-B2F4-8967501F2684}"/>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4" name="Rectangle 306">
              <a:extLst>
                <a:ext uri="{FF2B5EF4-FFF2-40B4-BE49-F238E27FC236}">
                  <a16:creationId xmlns:a16="http://schemas.microsoft.com/office/drawing/2014/main" id="{AC250391-BBF7-D434-641B-A33ECC2FFBA1}"/>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grpSp>
        <p:nvGrpSpPr>
          <p:cNvPr id="5" name="Grupo 4">
            <a:extLst>
              <a:ext uri="{FF2B5EF4-FFF2-40B4-BE49-F238E27FC236}">
                <a16:creationId xmlns:a16="http://schemas.microsoft.com/office/drawing/2014/main" id="{5A9440C6-C6D8-EB20-37F7-75B67CA6B0D7}"/>
              </a:ext>
            </a:extLst>
          </p:cNvPr>
          <p:cNvGrpSpPr/>
          <p:nvPr/>
        </p:nvGrpSpPr>
        <p:grpSpPr>
          <a:xfrm>
            <a:off x="202560" y="1432808"/>
            <a:ext cx="1030567" cy="1022921"/>
            <a:chOff x="-54403" y="1241207"/>
            <a:chExt cx="1030567" cy="1022921"/>
          </a:xfrm>
        </p:grpSpPr>
        <p:sp>
          <p:nvSpPr>
            <p:cNvPr id="6" name="Freeform: Shape 63">
              <a:extLst>
                <a:ext uri="{FF2B5EF4-FFF2-40B4-BE49-F238E27FC236}">
                  <a16:creationId xmlns:a16="http://schemas.microsoft.com/office/drawing/2014/main" id="{30054AD5-D318-6588-7CBC-4E0421008127}"/>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3">
              <a:extLst>
                <a:ext uri="{FF2B5EF4-FFF2-40B4-BE49-F238E27FC236}">
                  <a16:creationId xmlns:a16="http://schemas.microsoft.com/office/drawing/2014/main" id="{F1D38E4D-C15E-370D-C376-0DD202FBB7AD}"/>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Gráfico 7" descr="Portapapeles contorno">
            <a:extLst>
              <a:ext uri="{FF2B5EF4-FFF2-40B4-BE49-F238E27FC236}">
                <a16:creationId xmlns:a16="http://schemas.microsoft.com/office/drawing/2014/main" id="{9CDF6D12-74B1-1F94-8395-72141535FF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4452" y="1671939"/>
            <a:ext cx="536679" cy="536679"/>
          </a:xfrm>
          <a:prstGeom prst="rect">
            <a:avLst/>
          </a:prstGeom>
        </p:spPr>
      </p:pic>
      <p:sp>
        <p:nvSpPr>
          <p:cNvPr id="9" name="Marcador de contenido 8">
            <a:extLst>
              <a:ext uri="{FF2B5EF4-FFF2-40B4-BE49-F238E27FC236}">
                <a16:creationId xmlns:a16="http://schemas.microsoft.com/office/drawing/2014/main" id="{AFFDBC82-EAA5-E05A-25C8-95544975DE9F}"/>
              </a:ext>
            </a:extLst>
          </p:cNvPr>
          <p:cNvSpPr>
            <a:spLocks noGrp="1"/>
          </p:cNvSpPr>
          <p:nvPr>
            <p:ph sz="quarter" idx="11"/>
          </p:nvPr>
        </p:nvSpPr>
        <p:spPr>
          <a:xfrm>
            <a:off x="1671121" y="2163441"/>
            <a:ext cx="10198742" cy="4148730"/>
          </a:xfrm>
        </p:spPr>
        <p:txBody>
          <a:bodyPr/>
          <a:lstStyle/>
          <a:p>
            <a:endParaRPr lang="es-ES" sz="1400" dirty="0">
              <a:latin typeface="+mj-lt"/>
            </a:endParaRPr>
          </a:p>
        </p:txBody>
      </p:sp>
      <p:sp>
        <p:nvSpPr>
          <p:cNvPr id="10" name="Marcador de contenido 9">
            <a:extLst>
              <a:ext uri="{FF2B5EF4-FFF2-40B4-BE49-F238E27FC236}">
                <a16:creationId xmlns:a16="http://schemas.microsoft.com/office/drawing/2014/main" id="{9184A347-D693-DDD3-15A4-7BC3416343AA}"/>
              </a:ext>
            </a:extLst>
          </p:cNvPr>
          <p:cNvSpPr>
            <a:spLocks noGrp="1"/>
          </p:cNvSpPr>
          <p:nvPr>
            <p:ph sz="quarter" idx="13"/>
          </p:nvPr>
        </p:nvSpPr>
        <p:spPr>
          <a:xfrm>
            <a:off x="1670821" y="1671939"/>
            <a:ext cx="11101724" cy="423333"/>
          </a:xfrm>
        </p:spPr>
        <p:txBody>
          <a:bodyPr/>
          <a:lstStyle/>
          <a:p>
            <a:r>
              <a:rPr lang="es-ES" sz="2400" b="1" dirty="0">
                <a:solidFill>
                  <a:srgbClr val="1D2C4F"/>
                </a:solidFill>
              </a:rPr>
              <a:t>Conclusiones</a:t>
            </a:r>
            <a:endParaRPr lang="es-ES" dirty="0">
              <a:solidFill>
                <a:srgbClr val="1D2C4F"/>
              </a:solidFill>
            </a:endParaRPr>
          </a:p>
        </p:txBody>
      </p:sp>
      <p:sp>
        <p:nvSpPr>
          <p:cNvPr id="12" name="Marcador de contenido 11">
            <a:extLst>
              <a:ext uri="{FF2B5EF4-FFF2-40B4-BE49-F238E27FC236}">
                <a16:creationId xmlns:a16="http://schemas.microsoft.com/office/drawing/2014/main" id="{2D537586-AA67-364E-0298-02B8F489FCAA}"/>
              </a:ext>
            </a:extLst>
          </p:cNvPr>
          <p:cNvSpPr>
            <a:spLocks noGrp="1"/>
          </p:cNvSpPr>
          <p:nvPr>
            <p:ph sz="quarter" idx="24"/>
          </p:nvPr>
        </p:nvSpPr>
        <p:spPr>
          <a:xfrm>
            <a:off x="1670821" y="5924021"/>
            <a:ext cx="9972715" cy="684749"/>
          </a:xfrm>
        </p:spPr>
        <p:txBody>
          <a:bodyPr>
            <a:noAutofit/>
          </a:bodyPr>
          <a:lstStyle/>
          <a:p>
            <a:r>
              <a:rPr lang="es-ES" sz="800" b="1" noProof="1">
                <a:latin typeface="Century Gothic" panose="020B0502020202020204" pitchFamily="34" charset="0"/>
              </a:rPr>
              <a:t>Referencias</a:t>
            </a:r>
            <a:r>
              <a:rPr lang="es-ES" sz="800" dirty="0">
                <a:latin typeface="Century Gothic" panose="020B0502020202020204" pitchFamily="34" charset="0"/>
              </a:rPr>
              <a:t>.</a:t>
            </a:r>
          </a:p>
        </p:txBody>
      </p:sp>
      <p:sp>
        <p:nvSpPr>
          <p:cNvPr id="15" name="Marcador de contenido 6">
            <a:extLst>
              <a:ext uri="{FF2B5EF4-FFF2-40B4-BE49-F238E27FC236}">
                <a16:creationId xmlns:a16="http://schemas.microsoft.com/office/drawing/2014/main" id="{49623E5D-9144-1778-CA68-E307898383F4}"/>
              </a:ext>
            </a:extLst>
          </p:cNvPr>
          <p:cNvSpPr>
            <a:spLocks noGrp="1"/>
          </p:cNvSpPr>
          <p:nvPr>
            <p:ph sz="quarter" idx="18"/>
          </p:nvPr>
        </p:nvSpPr>
        <p:spPr>
          <a:xfrm>
            <a:off x="2844800" y="119117"/>
            <a:ext cx="6502400" cy="885320"/>
          </a:xfrm>
        </p:spPr>
        <p:txBody>
          <a:bodyPr>
            <a:normAutofit/>
          </a:bodyPr>
          <a:lstStyle/>
          <a:p>
            <a:pPr defTabSz="914400">
              <a:lnSpc>
                <a:spcPct val="90000"/>
              </a:lnSpc>
              <a:spcBef>
                <a:spcPts val="1000"/>
              </a:spcBef>
            </a:pPr>
            <a:r>
              <a:rPr lang="es-ES" sz="2200" dirty="0">
                <a:solidFill>
                  <a:srgbClr val="398C94"/>
                </a:solidFill>
                <a:latin typeface="Century Gothic" panose="020B0502020202020204" pitchFamily="34" charset="0"/>
              </a:rPr>
              <a:t>CASO CLÍNICO</a:t>
            </a:r>
          </a:p>
        </p:txBody>
      </p:sp>
    </p:spTree>
    <p:extLst>
      <p:ext uri="{BB962C8B-B14F-4D97-AF65-F5344CB8AC3E}">
        <p14:creationId xmlns:p14="http://schemas.microsoft.com/office/powerpoint/2010/main" val="241508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66A55F-8B8D-354F-5B98-F6B8998299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10">
            <a:extLst>
              <a:ext uri="{FF2B5EF4-FFF2-40B4-BE49-F238E27FC236}">
                <a16:creationId xmlns:a16="http://schemas.microsoft.com/office/drawing/2014/main" id="{D65AD925-FF13-36AB-5A44-1DEF97E47DC4}"/>
              </a:ext>
            </a:extLst>
          </p:cNvPr>
          <p:cNvSpPr txBox="1"/>
          <p:nvPr/>
        </p:nvSpPr>
        <p:spPr>
          <a:xfrm>
            <a:off x="542109" y="1819915"/>
            <a:ext cx="11219993" cy="584775"/>
          </a:xfrm>
          <a:prstGeom prst="rect">
            <a:avLst/>
          </a:prstGeom>
        </p:spPr>
        <p:txBody>
          <a:bodyPr vert="horz" lIns="0" tIns="0" rIns="0" bIns="0" rtlCol="0">
            <a:noAutofit/>
          </a:bodyPr>
          <a:lstStyle>
            <a:lvl1pPr indent="0" defTabSz="609585">
              <a:spcBef>
                <a:spcPct val="20000"/>
              </a:spcBef>
              <a:buFontTx/>
              <a:buNone/>
              <a:defRPr sz="1600">
                <a:solidFill>
                  <a:srgbClr val="22374A"/>
                </a:solidFill>
              </a:defRPr>
            </a:lvl1pPr>
            <a:lvl2pPr marL="990575" indent="-380990" defTabSz="609585">
              <a:spcBef>
                <a:spcPct val="20000"/>
              </a:spcBef>
              <a:buFont typeface="Arial"/>
              <a:buChar char="–"/>
              <a:defRPr sz="1867">
                <a:solidFill>
                  <a:srgbClr val="2E3134"/>
                </a:solidFill>
              </a:defRPr>
            </a:lvl2pPr>
            <a:lvl3pPr marL="1523962" indent="-304792" defTabSz="609585">
              <a:spcBef>
                <a:spcPct val="20000"/>
              </a:spcBef>
              <a:buFont typeface="Arial"/>
              <a:buChar char="•"/>
              <a:defRPr sz="1867">
                <a:solidFill>
                  <a:srgbClr val="2E3134"/>
                </a:solidFill>
              </a:defRPr>
            </a:lvl3pPr>
            <a:lvl4pPr marL="2133547" indent="-304792" defTabSz="609585">
              <a:spcBef>
                <a:spcPct val="20000"/>
              </a:spcBef>
              <a:buFont typeface="Arial"/>
              <a:buChar char="–"/>
              <a:defRPr sz="1867">
                <a:solidFill>
                  <a:srgbClr val="2E3134"/>
                </a:solidFill>
              </a:defRPr>
            </a:lvl4pPr>
            <a:lvl5pPr marL="2743131" indent="-304792" defTabSz="609585">
              <a:spcBef>
                <a:spcPct val="20000"/>
              </a:spcBef>
              <a:buFont typeface="Arial"/>
              <a:buChar char="»"/>
              <a:defRPr sz="1867">
                <a:solidFill>
                  <a:srgbClr val="2E3134"/>
                </a:solidFill>
              </a:defRPr>
            </a:lvl5pPr>
            <a:lvl6pPr marL="3352716" indent="-304792" defTabSz="609585">
              <a:spcBef>
                <a:spcPct val="20000"/>
              </a:spcBef>
              <a:buFont typeface="Arial"/>
              <a:buChar char="•"/>
              <a:defRPr sz="2667"/>
            </a:lvl6pPr>
            <a:lvl7pPr marL="3962301" indent="-304792" defTabSz="609585">
              <a:spcBef>
                <a:spcPct val="20000"/>
              </a:spcBef>
              <a:buFont typeface="Arial"/>
              <a:buChar char="•"/>
              <a:defRPr sz="2667"/>
            </a:lvl7pPr>
            <a:lvl8pPr marL="4571886" indent="-304792" defTabSz="609585">
              <a:spcBef>
                <a:spcPct val="20000"/>
              </a:spcBef>
              <a:buFont typeface="Arial"/>
              <a:buChar char="•"/>
              <a:defRPr sz="2667"/>
            </a:lvl8pPr>
            <a:lvl9pPr marL="5181470" indent="-304792" defTabSz="609585">
              <a:spcBef>
                <a:spcPct val="20000"/>
              </a:spcBef>
              <a:buFont typeface="Arial"/>
              <a:buChar char="•"/>
              <a:defRPr sz="2667"/>
            </a:lvl9pPr>
          </a:lstStyle>
          <a:p>
            <a:r>
              <a:rPr lang="es-ES" dirty="0"/>
              <a:t>Los pacientes con psoriasis </a:t>
            </a:r>
            <a:r>
              <a:rPr lang="es-ES" b="1" dirty="0"/>
              <a:t>prefirieron la crema acuosa CAL/BDP </a:t>
            </a:r>
            <a:r>
              <a:rPr lang="es-ES" dirty="0"/>
              <a:t>en comparación con otras terapias tópicas.</a:t>
            </a:r>
            <a:r>
              <a:rPr lang="es-ES" baseline="30000" dirty="0"/>
              <a:t>1,2</a:t>
            </a:r>
          </a:p>
        </p:txBody>
      </p:sp>
      <p:sp>
        <p:nvSpPr>
          <p:cNvPr id="12" name="Marcador de contenido 11">
            <a:extLst>
              <a:ext uri="{FF2B5EF4-FFF2-40B4-BE49-F238E27FC236}">
                <a16:creationId xmlns:a16="http://schemas.microsoft.com/office/drawing/2014/main" id="{CED7A0A8-BD39-E104-82FE-CAF831990DEE}"/>
              </a:ext>
            </a:extLst>
          </p:cNvPr>
          <p:cNvSpPr>
            <a:spLocks noGrp="1"/>
          </p:cNvSpPr>
          <p:nvPr>
            <p:ph sz="quarter" idx="13"/>
          </p:nvPr>
        </p:nvSpPr>
        <p:spPr/>
        <p:txBody>
          <a:bodyPr/>
          <a:lstStyle/>
          <a:p>
            <a:pPr defTabSz="609585">
              <a:spcBef>
                <a:spcPct val="20000"/>
              </a:spcBef>
            </a:pPr>
            <a:r>
              <a:rPr lang="es-ES" sz="2400" b="1" dirty="0">
                <a:solidFill>
                  <a:srgbClr val="1D2D4F"/>
                </a:solidFill>
              </a:rPr>
              <a:t>Preferencias del vehículo del tratamiento de los pacientes con psoriasis</a:t>
            </a:r>
          </a:p>
        </p:txBody>
      </p:sp>
      <p:sp>
        <p:nvSpPr>
          <p:cNvPr id="15" name="Marcador de contenido 14">
            <a:extLst>
              <a:ext uri="{FF2B5EF4-FFF2-40B4-BE49-F238E27FC236}">
                <a16:creationId xmlns:a16="http://schemas.microsoft.com/office/drawing/2014/main" id="{33CF639D-106D-89FA-F66A-503FB09F1785}"/>
              </a:ext>
            </a:extLst>
          </p:cNvPr>
          <p:cNvSpPr>
            <a:spLocks noGrp="1"/>
          </p:cNvSpPr>
          <p:nvPr>
            <p:ph sz="quarter" idx="24"/>
          </p:nvPr>
        </p:nvSpPr>
        <p:spPr>
          <a:xfrm>
            <a:off x="542109" y="6239215"/>
            <a:ext cx="11101427" cy="423333"/>
          </a:xfrm>
        </p:spPr>
        <p:txBody>
          <a:bodyPr>
            <a:normAutofit/>
          </a:bodyPr>
          <a:lstStyle/>
          <a:p>
            <a:r>
              <a:rPr lang="en-US" sz="700" b="1" dirty="0"/>
              <a:t>1. </a:t>
            </a:r>
            <a:r>
              <a:rPr lang="en-US" sz="700" dirty="0"/>
              <a:t>Curcio A, </a:t>
            </a:r>
            <a:r>
              <a:rPr lang="en-US" sz="700" dirty="0" err="1"/>
              <a:t>Kontzias</a:t>
            </a:r>
            <a:r>
              <a:rPr lang="en-US" sz="700" dirty="0"/>
              <a:t> C, </a:t>
            </a:r>
            <a:r>
              <a:rPr lang="en-US" sz="700" dirty="0" err="1"/>
              <a:t>Gorodokin</a:t>
            </a:r>
            <a:r>
              <a:rPr lang="en-US" sz="700" dirty="0"/>
              <a:t> B, Feldman S, </a:t>
            </a:r>
            <a:r>
              <a:rPr lang="en-US" sz="700" dirty="0" err="1"/>
              <a:t>Kircik</a:t>
            </a:r>
            <a:r>
              <a:rPr lang="en-US" sz="700" dirty="0"/>
              <a:t> L. Patient Preferences in Topical Psoriasis Treatment. J Drugs Dermatol 2023;22(4):326-32. Disponible </a:t>
            </a:r>
            <a:r>
              <a:rPr lang="en-US" sz="700" dirty="0" err="1"/>
              <a:t>en</a:t>
            </a:r>
            <a:r>
              <a:rPr lang="en-US" sz="700" dirty="0"/>
              <a:t>: </a:t>
            </a:r>
            <a:r>
              <a:rPr lang="en-US" sz="700" dirty="0">
                <a:hlinkClick r:id="rId3">
                  <a:extLst>
                    <a:ext uri="{A12FA001-AC4F-418D-AE19-62706E023703}">
                      <ahyp:hlinkClr xmlns:ahyp="http://schemas.microsoft.com/office/drawing/2018/hyperlinkcolor" val="tx"/>
                    </a:ext>
                  </a:extLst>
                </a:hlinkClick>
              </a:rPr>
              <a:t>https://jddonline.com/articles/patientpreferences</a:t>
            </a:r>
            <a:r>
              <a:rPr lang="en-US" sz="700" dirty="0"/>
              <a:t>. </a:t>
            </a:r>
            <a:r>
              <a:rPr lang="en-US" sz="700" b="1" dirty="0"/>
              <a:t>2. </a:t>
            </a:r>
            <a:r>
              <a:rPr lang="es-ES" sz="700" dirty="0" err="1"/>
              <a:t>Vecchiolla</a:t>
            </a:r>
            <a:r>
              <a:rPr lang="es-ES" sz="700" dirty="0"/>
              <a:t>, M., &amp; </a:t>
            </a:r>
            <a:r>
              <a:rPr lang="es-ES" sz="700" dirty="0" err="1"/>
              <a:t>Bhatia</a:t>
            </a:r>
            <a:r>
              <a:rPr lang="es-ES" sz="700" dirty="0"/>
              <a:t>, N. (2023). </a:t>
            </a:r>
            <a:r>
              <a:rPr lang="es-ES" sz="700" dirty="0" err="1"/>
              <a:t>Patient</a:t>
            </a:r>
            <a:r>
              <a:rPr lang="es-ES" sz="700" dirty="0"/>
              <a:t> </a:t>
            </a:r>
            <a:r>
              <a:rPr lang="es-ES" sz="700" dirty="0" err="1"/>
              <a:t>Perspectives</a:t>
            </a:r>
            <a:r>
              <a:rPr lang="es-ES" sz="700" dirty="0"/>
              <a:t> </a:t>
            </a:r>
            <a:r>
              <a:rPr lang="es-ES" sz="700" dirty="0" err="1"/>
              <a:t>on</a:t>
            </a:r>
            <a:r>
              <a:rPr lang="es-ES" sz="700" dirty="0"/>
              <a:t> use </a:t>
            </a:r>
            <a:r>
              <a:rPr lang="es-ES" sz="700" dirty="0" err="1"/>
              <a:t>of</a:t>
            </a:r>
            <a:r>
              <a:rPr lang="es-ES" sz="700" dirty="0"/>
              <a:t> a </a:t>
            </a:r>
            <a:r>
              <a:rPr lang="es-ES" sz="700" dirty="0" err="1"/>
              <a:t>water-based</a:t>
            </a:r>
            <a:r>
              <a:rPr lang="es-ES" sz="700" dirty="0"/>
              <a:t> </a:t>
            </a:r>
            <a:r>
              <a:rPr lang="es-ES" sz="700" dirty="0" err="1"/>
              <a:t>Calcipotriene</a:t>
            </a:r>
            <a:r>
              <a:rPr lang="es-ES" sz="700" dirty="0"/>
              <a:t> and </a:t>
            </a:r>
            <a:r>
              <a:rPr lang="es-ES" sz="700" dirty="0" err="1"/>
              <a:t>Betamethasone</a:t>
            </a:r>
            <a:r>
              <a:rPr lang="es-ES" sz="700" dirty="0"/>
              <a:t> </a:t>
            </a:r>
            <a:r>
              <a:rPr lang="es-ES" sz="700" dirty="0" err="1"/>
              <a:t>Dipropionate</a:t>
            </a:r>
            <a:r>
              <a:rPr lang="es-ES" sz="700" dirty="0"/>
              <a:t> </a:t>
            </a:r>
            <a:r>
              <a:rPr lang="es-ES" sz="700" dirty="0" err="1"/>
              <a:t>Cream</a:t>
            </a:r>
            <a:r>
              <a:rPr lang="es-ES" sz="700" dirty="0"/>
              <a:t> </a:t>
            </a:r>
            <a:r>
              <a:rPr lang="es-ES" sz="700" dirty="0" err="1"/>
              <a:t>for</a:t>
            </a:r>
            <a:r>
              <a:rPr lang="es-ES" sz="700" dirty="0"/>
              <a:t> </a:t>
            </a:r>
            <a:r>
              <a:rPr lang="es-ES" sz="700" dirty="0" err="1"/>
              <a:t>the</a:t>
            </a:r>
            <a:r>
              <a:rPr lang="es-ES" sz="700" dirty="0"/>
              <a:t> </a:t>
            </a:r>
            <a:r>
              <a:rPr lang="es-ES" sz="700" dirty="0" err="1"/>
              <a:t>treatment</a:t>
            </a:r>
            <a:r>
              <a:rPr lang="es-ES" sz="700" dirty="0"/>
              <a:t> </a:t>
            </a:r>
            <a:r>
              <a:rPr lang="es-ES" sz="700" dirty="0" err="1"/>
              <a:t>of</a:t>
            </a:r>
            <a:r>
              <a:rPr lang="es-ES" sz="700" dirty="0"/>
              <a:t> Plaque Psoriasis. SKIN </a:t>
            </a:r>
            <a:r>
              <a:rPr lang="es-ES" sz="700" dirty="0" err="1"/>
              <a:t>The</a:t>
            </a:r>
            <a:r>
              <a:rPr lang="es-ES" sz="700" dirty="0"/>
              <a:t> </a:t>
            </a:r>
            <a:r>
              <a:rPr lang="es-ES" sz="700" dirty="0" err="1"/>
              <a:t>Journal</a:t>
            </a:r>
            <a:r>
              <a:rPr lang="es-ES" sz="700" dirty="0"/>
              <a:t> </a:t>
            </a:r>
            <a:r>
              <a:rPr lang="es-ES" sz="700" dirty="0" err="1"/>
              <a:t>of</a:t>
            </a:r>
            <a:r>
              <a:rPr lang="es-ES" sz="700" dirty="0"/>
              <a:t> </a:t>
            </a:r>
            <a:r>
              <a:rPr lang="es-ES" sz="700" dirty="0" err="1"/>
              <a:t>Cutaneous</a:t>
            </a:r>
            <a:r>
              <a:rPr lang="es-ES" sz="700" dirty="0"/>
              <a:t> Medicine, 7(2), s127. https://</a:t>
            </a:r>
            <a:r>
              <a:rPr lang="es-ES" sz="700" dirty="0" err="1"/>
              <a:t>doi.org</a:t>
            </a:r>
            <a:r>
              <a:rPr lang="es-ES" sz="700" dirty="0"/>
              <a:t>/10.25251/skin.7.supp.127.</a:t>
            </a:r>
            <a:endParaRPr lang="en-US" sz="700" dirty="0"/>
          </a:p>
        </p:txBody>
      </p:sp>
      <p:sp>
        <p:nvSpPr>
          <p:cNvPr id="14" name="Marcador de contenido 13">
            <a:extLst>
              <a:ext uri="{FF2B5EF4-FFF2-40B4-BE49-F238E27FC236}">
                <a16:creationId xmlns:a16="http://schemas.microsoft.com/office/drawing/2014/main" id="{BBFEF19E-3B6C-CE56-B4F6-374B073F2A6E}"/>
              </a:ext>
            </a:extLst>
          </p:cNvPr>
          <p:cNvSpPr>
            <a:spLocks noGrp="1"/>
          </p:cNvSpPr>
          <p:nvPr>
            <p:ph sz="quarter" idx="18"/>
          </p:nvPr>
        </p:nvSpPr>
        <p:spPr>
          <a:xfrm>
            <a:off x="2900905" y="133542"/>
            <a:ext cx="6502400" cy="892735"/>
          </a:xfrm>
        </p:spPr>
        <p:txBody>
          <a:bodyPr>
            <a:normAutofit fontScale="85000" lnSpcReduction="20000"/>
          </a:bodyPr>
          <a:lstStyle/>
          <a:p>
            <a:pPr>
              <a:lnSpc>
                <a:spcPct val="120000"/>
              </a:lnSpc>
            </a:pPr>
            <a:r>
              <a:rPr lang="es-ES" dirty="0"/>
              <a:t>PREFERENCIAS DE VEHÍCULO</a:t>
            </a:r>
          </a:p>
          <a:p>
            <a:pPr>
              <a:lnSpc>
                <a:spcPct val="120000"/>
              </a:lnSpc>
            </a:pPr>
            <a:r>
              <a:rPr lang="es-ES" dirty="0"/>
              <a:t> DEL PACIENTE</a:t>
            </a:r>
          </a:p>
        </p:txBody>
      </p:sp>
      <p:sp>
        <p:nvSpPr>
          <p:cNvPr id="19" name="TextBox 10">
            <a:extLst>
              <a:ext uri="{FF2B5EF4-FFF2-40B4-BE49-F238E27FC236}">
                <a16:creationId xmlns:a16="http://schemas.microsoft.com/office/drawing/2014/main" id="{78CDC6D2-2F63-0463-AF9A-78F1D0C8FC12}"/>
              </a:ext>
            </a:extLst>
          </p:cNvPr>
          <p:cNvSpPr txBox="1"/>
          <p:nvPr/>
        </p:nvSpPr>
        <p:spPr>
          <a:xfrm>
            <a:off x="639725" y="5521570"/>
            <a:ext cx="10906193" cy="584775"/>
          </a:xfrm>
          <a:prstGeom prst="rect">
            <a:avLst/>
          </a:prstGeom>
          <a:noFill/>
        </p:spPr>
        <p:txBody>
          <a:bodyPr wrap="square">
            <a:spAutoFit/>
          </a:bodyPr>
          <a:lstStyle/>
          <a:p>
            <a:pPr algn="l"/>
            <a:r>
              <a:rPr lang="es-ES" sz="1600" dirty="0">
                <a:solidFill>
                  <a:srgbClr val="1D2C4F"/>
                </a:solidFill>
              </a:rPr>
              <a:t>La mayoría de los pacientes informaron que la crema CAL/BDP fue </a:t>
            </a:r>
            <a:r>
              <a:rPr lang="es-ES" sz="1600" b="1" dirty="0">
                <a:solidFill>
                  <a:srgbClr val="1D2C4F"/>
                </a:solidFill>
              </a:rPr>
              <a:t>bien tolerada</a:t>
            </a:r>
            <a:r>
              <a:rPr lang="es-ES" sz="1600" dirty="0">
                <a:solidFill>
                  <a:srgbClr val="1D2C4F"/>
                </a:solidFill>
              </a:rPr>
              <a:t>, </a:t>
            </a:r>
            <a:r>
              <a:rPr lang="es-ES" sz="1600" b="1" dirty="0">
                <a:solidFill>
                  <a:srgbClr val="1D2C4F"/>
                </a:solidFill>
              </a:rPr>
              <a:t>hidrató las placas </a:t>
            </a:r>
            <a:r>
              <a:rPr lang="es-ES" sz="1600" dirty="0">
                <a:solidFill>
                  <a:srgbClr val="1D2C4F"/>
                </a:solidFill>
              </a:rPr>
              <a:t>y mostró </a:t>
            </a:r>
            <a:r>
              <a:rPr lang="es-ES" sz="1600" b="1" dirty="0">
                <a:solidFill>
                  <a:srgbClr val="1D2C4F"/>
                </a:solidFill>
              </a:rPr>
              <a:t>mejoras visibles en una semana</a:t>
            </a:r>
            <a:r>
              <a:rPr lang="es-ES" sz="1600" dirty="0">
                <a:solidFill>
                  <a:srgbClr val="1D2C4F"/>
                </a:solidFill>
              </a:rPr>
              <a:t>.</a:t>
            </a:r>
            <a:r>
              <a:rPr lang="es-ES" sz="1600" baseline="30000" dirty="0">
                <a:solidFill>
                  <a:srgbClr val="1D2C4F"/>
                </a:solidFill>
              </a:rPr>
              <a:t>2</a:t>
            </a:r>
            <a:endParaRPr lang="es-ES" sz="1600" dirty="0">
              <a:solidFill>
                <a:srgbClr val="1D2C4F"/>
              </a:solidFill>
            </a:endParaRPr>
          </a:p>
        </p:txBody>
      </p:sp>
      <p:pic>
        <p:nvPicPr>
          <p:cNvPr id="4" name="Imagen 3" descr="Gráfico, Gráfico de barras&#10;&#10;Descripción generada automáticamente">
            <a:extLst>
              <a:ext uri="{FF2B5EF4-FFF2-40B4-BE49-F238E27FC236}">
                <a16:creationId xmlns:a16="http://schemas.microsoft.com/office/drawing/2014/main" id="{1E14D76B-8B86-C98F-058E-CE32BA744DD5}"/>
              </a:ext>
            </a:extLst>
          </p:cNvPr>
          <p:cNvPicPr>
            <a:picLocks noChangeAspect="1"/>
          </p:cNvPicPr>
          <p:nvPr/>
        </p:nvPicPr>
        <p:blipFill>
          <a:blip r:embed="rId4"/>
          <a:stretch>
            <a:fillRect/>
          </a:stretch>
        </p:blipFill>
        <p:spPr>
          <a:xfrm>
            <a:off x="542109" y="2625419"/>
            <a:ext cx="5527395" cy="2675422"/>
          </a:xfrm>
          <a:prstGeom prst="rect">
            <a:avLst/>
          </a:prstGeom>
        </p:spPr>
      </p:pic>
      <p:pic>
        <p:nvPicPr>
          <p:cNvPr id="6" name="Imagen 5" descr="Captura de pantalla de computadora&#10;&#10;Descripción generada automáticamente">
            <a:extLst>
              <a:ext uri="{FF2B5EF4-FFF2-40B4-BE49-F238E27FC236}">
                <a16:creationId xmlns:a16="http://schemas.microsoft.com/office/drawing/2014/main" id="{E5175C36-EC1E-8E4D-3B7B-EB1EB44BC74C}"/>
              </a:ext>
            </a:extLst>
          </p:cNvPr>
          <p:cNvPicPr>
            <a:picLocks noChangeAspect="1"/>
          </p:cNvPicPr>
          <p:nvPr/>
        </p:nvPicPr>
        <p:blipFill>
          <a:blip r:embed="rId5"/>
          <a:stretch>
            <a:fillRect/>
          </a:stretch>
        </p:blipFill>
        <p:spPr>
          <a:xfrm>
            <a:off x="6543040" y="2358157"/>
            <a:ext cx="4209171" cy="3137081"/>
          </a:xfrm>
          <a:prstGeom prst="rect">
            <a:avLst/>
          </a:prstGeom>
        </p:spPr>
      </p:pic>
    </p:spTree>
    <p:extLst>
      <p:ext uri="{BB962C8B-B14F-4D97-AF65-F5344CB8AC3E}">
        <p14:creationId xmlns:p14="http://schemas.microsoft.com/office/powerpoint/2010/main" val="4218862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9B5829B-8BF2-F811-84B5-42EE72E4C3A0}"/>
              </a:ext>
            </a:extLst>
          </p:cNvPr>
          <p:cNvSpPr>
            <a:spLocks noGrp="1"/>
          </p:cNvSpPr>
          <p:nvPr>
            <p:ph sz="quarter" idx="13"/>
          </p:nvPr>
        </p:nvSpPr>
        <p:spPr>
          <a:xfrm>
            <a:off x="542109" y="1329643"/>
            <a:ext cx="11101724" cy="351325"/>
          </a:xfrm>
        </p:spPr>
        <p:txBody>
          <a:bodyPr/>
          <a:lstStyle/>
          <a:p>
            <a:r>
              <a:rPr lang="es-ES" sz="2200" b="1" dirty="0"/>
              <a:t>Satisfacción y conveniencia del tratamiento CAL/BDP crema vs. CAL/BDP espuma</a:t>
            </a:r>
          </a:p>
        </p:txBody>
      </p:sp>
      <p:sp>
        <p:nvSpPr>
          <p:cNvPr id="7" name="Marcador de contenido 6">
            <a:extLst>
              <a:ext uri="{FF2B5EF4-FFF2-40B4-BE49-F238E27FC236}">
                <a16:creationId xmlns:a16="http://schemas.microsoft.com/office/drawing/2014/main" id="{B30922A2-E6A3-DDEA-52E2-EF9CEF60413C}"/>
              </a:ext>
            </a:extLst>
          </p:cNvPr>
          <p:cNvSpPr>
            <a:spLocks noGrp="1"/>
          </p:cNvSpPr>
          <p:nvPr>
            <p:ph sz="quarter" idx="24"/>
          </p:nvPr>
        </p:nvSpPr>
        <p:spPr>
          <a:xfrm>
            <a:off x="510082" y="6097085"/>
            <a:ext cx="11101427" cy="536679"/>
          </a:xfrm>
        </p:spPr>
        <p:txBody>
          <a:bodyPr>
            <a:noAutofit/>
          </a:bodyPr>
          <a:lstStyle/>
          <a:p>
            <a:r>
              <a:rPr lang="it-IT" sz="700" b="1" noProof="1"/>
              <a:t>CAL: </a:t>
            </a:r>
            <a:r>
              <a:rPr lang="it-IT" sz="700" noProof="1"/>
              <a:t>calcipotriol, </a:t>
            </a:r>
            <a:r>
              <a:rPr lang="it-IT" sz="700" b="1" noProof="1"/>
              <a:t>BDP: </a:t>
            </a:r>
            <a:r>
              <a:rPr lang="it-IT" sz="700" noProof="1"/>
              <a:t>dipropionato de betametasona, </a:t>
            </a:r>
            <a:r>
              <a:rPr lang="en-US" sz="700" b="1" dirty="0"/>
              <a:t>MD: </a:t>
            </a:r>
            <a:r>
              <a:rPr lang="en-US" sz="700" dirty="0"/>
              <a:t>mean difference, </a:t>
            </a:r>
            <a:r>
              <a:rPr lang="en-US" sz="700" b="1" dirty="0"/>
              <a:t>CI: </a:t>
            </a:r>
            <a:r>
              <a:rPr lang="en-US" sz="700" dirty="0"/>
              <a:t>confidence interval. </a:t>
            </a:r>
          </a:p>
          <a:p>
            <a:pPr>
              <a:defRPr/>
            </a:pPr>
            <a:r>
              <a:rPr lang="en-US" sz="700" b="1" dirty="0"/>
              <a:t>1. </a:t>
            </a:r>
            <a:r>
              <a:rPr lang="en-US" sz="700" dirty="0"/>
              <a:t>Bewley A et al. An anchored matching-adjusted indirect comparison of fixed-dose combination calcipotriol and betamethasone dipropionate (Cal/BDP) cream versus Cal/BDP foam for the treatment of psoriasis. J </a:t>
            </a:r>
            <a:r>
              <a:rPr lang="en-US" sz="700" dirty="0" err="1"/>
              <a:t>Dermatolog</a:t>
            </a:r>
            <a:r>
              <a:rPr lang="en-US" sz="700" dirty="0"/>
              <a:t> Treat. 2022 Dec;33(8):3191-3198. </a:t>
            </a:r>
            <a:r>
              <a:rPr lang="en-US" sz="700" b="1" dirty="0"/>
              <a:t>2. </a:t>
            </a:r>
            <a:r>
              <a:rPr lang="en-US" sz="700" dirty="0"/>
              <a:t>Green W, et al. An anchored matching adjusted indirect comparison of cream and foam formulations of fixed dose calcipotriene and betamethasone dipropionate for the topical treatment of plaque psoriasis Abstract nº1620. EADV 2022. </a:t>
            </a:r>
            <a:r>
              <a:rPr lang="en-US" sz="700" b="1" dirty="0"/>
              <a:t>3. </a:t>
            </a:r>
            <a:r>
              <a:rPr lang="en-US" sz="700" dirty="0"/>
              <a:t>Reich A, et al. Efficacy, quality of life, and treatment satisfaction: an indirect comparison of calcipotriol/betamethasone dipropionate cream versus foam for treatment of psoriasis. </a:t>
            </a:r>
            <a:r>
              <a:rPr lang="en-US" sz="700" dirty="0" err="1"/>
              <a:t>Curr</a:t>
            </a:r>
            <a:r>
              <a:rPr lang="en-US" sz="700" dirty="0"/>
              <a:t> Med Res </a:t>
            </a:r>
            <a:r>
              <a:rPr lang="en-US" sz="700" dirty="0" err="1"/>
              <a:t>Opin</a:t>
            </a:r>
            <a:r>
              <a:rPr lang="en-US" sz="700" dirty="0"/>
              <a:t>. 2022 Sep;38(9):1521-1529.</a:t>
            </a:r>
            <a:endParaRPr lang="en-GB" sz="700" dirty="0"/>
          </a:p>
        </p:txBody>
      </p:sp>
      <p:sp>
        <p:nvSpPr>
          <p:cNvPr id="5" name="Marcador de contenido 4">
            <a:extLst>
              <a:ext uri="{FF2B5EF4-FFF2-40B4-BE49-F238E27FC236}">
                <a16:creationId xmlns:a16="http://schemas.microsoft.com/office/drawing/2014/main" id="{4E311C7D-7217-9132-F1ED-9B1B56B32735}"/>
              </a:ext>
            </a:extLst>
          </p:cNvPr>
          <p:cNvSpPr>
            <a:spLocks noGrp="1"/>
          </p:cNvSpPr>
          <p:nvPr>
            <p:ph sz="quarter" idx="18"/>
          </p:nvPr>
        </p:nvSpPr>
        <p:spPr/>
        <p:txBody>
          <a:bodyPr/>
          <a:lstStyle/>
          <a:p>
            <a:r>
              <a:rPr lang="es-ES" dirty="0"/>
              <a:t>SATISFACCIÓN CON EL TRATAMIENTO</a:t>
            </a:r>
          </a:p>
        </p:txBody>
      </p:sp>
      <p:sp>
        <p:nvSpPr>
          <p:cNvPr id="27" name="CuadroTexto 26">
            <a:extLst>
              <a:ext uri="{FF2B5EF4-FFF2-40B4-BE49-F238E27FC236}">
                <a16:creationId xmlns:a16="http://schemas.microsoft.com/office/drawing/2014/main" id="{4F2404D8-A57E-07A4-2774-EC8B384149DB}"/>
              </a:ext>
            </a:extLst>
          </p:cNvPr>
          <p:cNvSpPr txBox="1"/>
          <p:nvPr/>
        </p:nvSpPr>
        <p:spPr>
          <a:xfrm>
            <a:off x="6817359" y="4381849"/>
            <a:ext cx="4794150" cy="1077218"/>
          </a:xfrm>
          <a:prstGeom prst="rect">
            <a:avLst/>
          </a:prstGeom>
          <a:noFill/>
        </p:spPr>
        <p:txBody>
          <a:bodyPr wrap="square">
            <a:spAutoFit/>
          </a:bodyPr>
          <a:lstStyle/>
          <a:p>
            <a:pPr marL="0" lvl="1" algn="just"/>
            <a:r>
              <a:rPr lang="es-ES" sz="1600" dirty="0"/>
              <a:t>La </a:t>
            </a:r>
            <a:r>
              <a:rPr lang="es-ES" sz="1600" b="1" dirty="0"/>
              <a:t>preferencia del paciente </a:t>
            </a:r>
            <a:r>
              <a:rPr lang="es-ES" sz="1600" dirty="0"/>
              <a:t>debe tenerse en cuenta al elegir el tratamiento adecuado para</a:t>
            </a:r>
            <a:r>
              <a:rPr lang="es-ES" sz="1600" b="1" dirty="0"/>
              <a:t> facilitar la adherencia </a:t>
            </a:r>
            <a:r>
              <a:rPr lang="es-ES" sz="1600" dirty="0"/>
              <a:t>y, en última instancia, </a:t>
            </a:r>
            <a:r>
              <a:rPr lang="es-ES" sz="1600" b="1" dirty="0"/>
              <a:t>la eficacia</a:t>
            </a:r>
            <a:r>
              <a:rPr lang="en-GB" sz="1600" dirty="0"/>
              <a:t>.</a:t>
            </a:r>
            <a:r>
              <a:rPr lang="en-GB" sz="1600" baseline="30000" dirty="0"/>
              <a:t>3</a:t>
            </a:r>
            <a:r>
              <a:rPr lang="en-GB" sz="1600" dirty="0"/>
              <a:t>  </a:t>
            </a:r>
          </a:p>
        </p:txBody>
      </p:sp>
      <p:sp>
        <p:nvSpPr>
          <p:cNvPr id="32" name="CuadroTexto 31">
            <a:extLst>
              <a:ext uri="{FF2B5EF4-FFF2-40B4-BE49-F238E27FC236}">
                <a16:creationId xmlns:a16="http://schemas.microsoft.com/office/drawing/2014/main" id="{58B8D85A-1CC2-4AD1-1241-7EFF602F767F}"/>
              </a:ext>
            </a:extLst>
          </p:cNvPr>
          <p:cNvSpPr txBox="1"/>
          <p:nvPr/>
        </p:nvSpPr>
        <p:spPr>
          <a:xfrm>
            <a:off x="6849684" y="2791151"/>
            <a:ext cx="4794149" cy="1275698"/>
          </a:xfrm>
          <a:prstGeom prst="rect">
            <a:avLst/>
          </a:prstGeom>
          <a:solidFill>
            <a:srgbClr val="A5C9E0"/>
          </a:solidFill>
        </p:spPr>
        <p:txBody>
          <a:bodyPr wrap="square" lIns="72000" tIns="144000" bIns="144000" rtlCol="0">
            <a:spAutoFit/>
          </a:bodyPr>
          <a:lstStyle>
            <a:defPPr>
              <a:defRPr lang="es-ES"/>
            </a:defPPr>
            <a:lvl1pPr>
              <a:defRPr sz="1200"/>
            </a:lvl1pPr>
          </a:lstStyle>
          <a:p>
            <a:pPr lvl="0" algn="ctr">
              <a:buClr>
                <a:srgbClr val="FFFFFF"/>
              </a:buClr>
              <a:buSzPts val="1800"/>
            </a:pPr>
            <a:r>
              <a:rPr lang="es-ES_tradnl" sz="1600" dirty="0">
                <a:solidFill>
                  <a:schemeClr val="bg1"/>
                </a:solidFill>
              </a:rPr>
              <a:t>La crema ha demostrado </a:t>
            </a:r>
            <a:r>
              <a:rPr lang="es-ES_tradnl" sz="1600" b="1" dirty="0">
                <a:solidFill>
                  <a:schemeClr val="bg1"/>
                </a:solidFill>
              </a:rPr>
              <a:t>mejor satisfacción</a:t>
            </a:r>
            <a:r>
              <a:rPr lang="es-ES_tradnl" sz="1600" dirty="0">
                <a:solidFill>
                  <a:schemeClr val="bg1"/>
                </a:solidFill>
              </a:rPr>
              <a:t> </a:t>
            </a:r>
          </a:p>
          <a:p>
            <a:pPr lvl="0" algn="ctr">
              <a:buClr>
                <a:srgbClr val="FFFFFF"/>
              </a:buClr>
              <a:buSzPts val="1800"/>
            </a:pPr>
            <a:r>
              <a:rPr lang="es-ES_tradnl" sz="1600" dirty="0">
                <a:solidFill>
                  <a:schemeClr val="bg1"/>
                </a:solidFill>
              </a:rPr>
              <a:t>y </a:t>
            </a:r>
            <a:r>
              <a:rPr lang="es-ES_tradnl" sz="1600" b="1" dirty="0">
                <a:solidFill>
                  <a:schemeClr val="bg1"/>
                </a:solidFill>
              </a:rPr>
              <a:t>conveniencia</a:t>
            </a:r>
            <a:r>
              <a:rPr lang="es-ES_tradnl" sz="1600" dirty="0">
                <a:solidFill>
                  <a:schemeClr val="bg1"/>
                </a:solidFill>
              </a:rPr>
              <a:t> que la espuma con una eficacia e impacto en la calidad de vida equivalentes.</a:t>
            </a:r>
            <a:r>
              <a:rPr lang="es-ES_tradnl" sz="1600" baseline="30000" dirty="0">
                <a:solidFill>
                  <a:schemeClr val="bg1"/>
                </a:solidFill>
              </a:rPr>
              <a:t>1</a:t>
            </a:r>
          </a:p>
        </p:txBody>
      </p:sp>
      <p:sp>
        <p:nvSpPr>
          <p:cNvPr id="35" name="Marcador de contenido 13">
            <a:extLst>
              <a:ext uri="{FF2B5EF4-FFF2-40B4-BE49-F238E27FC236}">
                <a16:creationId xmlns:a16="http://schemas.microsoft.com/office/drawing/2014/main" id="{5EBF1AF8-E86C-865C-DE4A-FB657C9E6995}"/>
              </a:ext>
            </a:extLst>
          </p:cNvPr>
          <p:cNvSpPr txBox="1">
            <a:spLocks/>
          </p:cNvSpPr>
          <p:nvPr/>
        </p:nvSpPr>
        <p:spPr>
          <a:xfrm>
            <a:off x="485663" y="1813861"/>
            <a:ext cx="11021651" cy="455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dirty="0">
                <a:solidFill>
                  <a:srgbClr val="1D2C4F"/>
                </a:solidFill>
              </a:rPr>
              <a:t>Las evaluaciones de la satisfacción del tratamiento con el estudio MAIC después de 1 semana de tratamiento demostraron que los pacientes perciben que </a:t>
            </a:r>
            <a:r>
              <a:rPr lang="es-ES" sz="1600" b="1" dirty="0">
                <a:solidFill>
                  <a:srgbClr val="1D2C4F"/>
                </a:solidFill>
              </a:rPr>
              <a:t>la crema es más conveniente que la espuma</a:t>
            </a:r>
            <a:r>
              <a:rPr lang="es-ES" sz="1600" dirty="0">
                <a:solidFill>
                  <a:srgbClr val="1D2C4F"/>
                </a:solidFill>
              </a:rPr>
              <a:t>.</a:t>
            </a:r>
            <a:r>
              <a:rPr lang="es-ES" sz="1600" baseline="30000" dirty="0">
                <a:solidFill>
                  <a:srgbClr val="1D2C4F"/>
                </a:solidFill>
              </a:rPr>
              <a:t>1</a:t>
            </a:r>
            <a:r>
              <a:rPr lang="es-ES" sz="1600" dirty="0">
                <a:solidFill>
                  <a:srgbClr val="1D2C4F"/>
                </a:solidFill>
              </a:rPr>
              <a:t> </a:t>
            </a:r>
          </a:p>
        </p:txBody>
      </p:sp>
      <p:grpSp>
        <p:nvGrpSpPr>
          <p:cNvPr id="4" name="Group 3">
            <a:extLst>
              <a:ext uri="{FF2B5EF4-FFF2-40B4-BE49-F238E27FC236}">
                <a16:creationId xmlns:a16="http://schemas.microsoft.com/office/drawing/2014/main" id="{AD4F821F-0F15-0B52-F4F6-75CBEEFDD31F}"/>
              </a:ext>
            </a:extLst>
          </p:cNvPr>
          <p:cNvGrpSpPr/>
          <p:nvPr/>
        </p:nvGrpSpPr>
        <p:grpSpPr>
          <a:xfrm>
            <a:off x="296264" y="2520689"/>
            <a:ext cx="5627016" cy="3303095"/>
            <a:chOff x="296264" y="2520689"/>
            <a:chExt cx="5627016" cy="3303095"/>
          </a:xfrm>
        </p:grpSpPr>
        <p:pic>
          <p:nvPicPr>
            <p:cNvPr id="8" name="Imagen 7" descr="Imagen que contiene Gráfico&#10;&#10;Descripción generada automáticamente">
              <a:extLst>
                <a:ext uri="{FF2B5EF4-FFF2-40B4-BE49-F238E27FC236}">
                  <a16:creationId xmlns:a16="http://schemas.microsoft.com/office/drawing/2014/main" id="{4E6DADED-0B1B-C81B-D7B5-A42E57BD1E0A}"/>
                </a:ext>
              </a:extLst>
            </p:cNvPr>
            <p:cNvPicPr>
              <a:picLocks noChangeAspect="1"/>
            </p:cNvPicPr>
            <p:nvPr/>
          </p:nvPicPr>
          <p:blipFill>
            <a:blip r:embed="rId3"/>
            <a:stretch>
              <a:fillRect/>
            </a:stretch>
          </p:blipFill>
          <p:spPr>
            <a:xfrm>
              <a:off x="296264" y="2592680"/>
              <a:ext cx="5627016" cy="3231104"/>
            </a:xfrm>
            <a:prstGeom prst="rect">
              <a:avLst/>
            </a:prstGeom>
          </p:spPr>
        </p:pic>
        <p:sp>
          <p:nvSpPr>
            <p:cNvPr id="3" name="CuadroTexto 26">
              <a:extLst>
                <a:ext uri="{FF2B5EF4-FFF2-40B4-BE49-F238E27FC236}">
                  <a16:creationId xmlns:a16="http://schemas.microsoft.com/office/drawing/2014/main" id="{2149F47B-7F65-7F14-BC60-F2C9C0E44D9D}"/>
                </a:ext>
              </a:extLst>
            </p:cNvPr>
            <p:cNvSpPr txBox="1"/>
            <p:nvPr/>
          </p:nvSpPr>
          <p:spPr>
            <a:xfrm>
              <a:off x="4856479" y="2520689"/>
              <a:ext cx="802641" cy="307777"/>
            </a:xfrm>
            <a:prstGeom prst="rect">
              <a:avLst/>
            </a:prstGeom>
            <a:solidFill>
              <a:schemeClr val="bg1"/>
            </a:solidFill>
          </p:spPr>
          <p:txBody>
            <a:bodyPr wrap="square" lIns="36000" rIns="72000">
              <a:spAutoFit/>
            </a:bodyPr>
            <a:lstStyle/>
            <a:p>
              <a:pPr marL="0" lvl="1" algn="just"/>
              <a:r>
                <a:rPr lang="es-ES" sz="1350" b="1" dirty="0">
                  <a:solidFill>
                    <a:srgbClr val="1D2C4F"/>
                  </a:solidFill>
                  <a:latin typeface="+mj-lt"/>
                </a:rPr>
                <a:t>crema</a:t>
              </a:r>
              <a:endParaRPr lang="en-GB" sz="1350" b="1" dirty="0">
                <a:solidFill>
                  <a:srgbClr val="1D2C4F"/>
                </a:solidFill>
                <a:latin typeface="+mj-lt"/>
              </a:endParaRPr>
            </a:p>
          </p:txBody>
        </p:sp>
      </p:grpSp>
    </p:spTree>
    <p:extLst>
      <p:ext uri="{BB962C8B-B14F-4D97-AF65-F5344CB8AC3E}">
        <p14:creationId xmlns:p14="http://schemas.microsoft.com/office/powerpoint/2010/main" val="14452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52D588-3F1C-B3F9-7C0B-441C171B40BB}"/>
              </a:ext>
            </a:extLst>
          </p:cNvPr>
          <p:cNvSpPr>
            <a:spLocks noGrp="1"/>
          </p:cNvSpPr>
          <p:nvPr>
            <p:ph type="title"/>
          </p:nvPr>
        </p:nvSpPr>
        <p:spPr>
          <a:xfrm>
            <a:off x="7318061" y="1901856"/>
            <a:ext cx="4597714" cy="1893001"/>
          </a:xfrm>
        </p:spPr>
        <p:txBody>
          <a:bodyPr/>
          <a:lstStyle/>
          <a:p>
            <a:r>
              <a:rPr lang="es-ES" sz="2800" b="1" dirty="0">
                <a:solidFill>
                  <a:srgbClr val="1D2C4F"/>
                </a:solidFill>
              </a:rPr>
              <a:t>CAL/BDP crema: tratamiento de primera línea en psoriasis inducida por la inmunoterapia en paciente oncológico</a:t>
            </a:r>
            <a:br>
              <a:rPr lang="es-ES" sz="2800" b="1" dirty="0">
                <a:solidFill>
                  <a:srgbClr val="1D2C4F"/>
                </a:solidFill>
              </a:rPr>
            </a:br>
            <a:endParaRPr lang="es-ES" sz="2800" dirty="0"/>
          </a:p>
        </p:txBody>
      </p:sp>
      <p:sp>
        <p:nvSpPr>
          <p:cNvPr id="6" name="Marcador de contenido 5">
            <a:extLst>
              <a:ext uri="{FF2B5EF4-FFF2-40B4-BE49-F238E27FC236}">
                <a16:creationId xmlns:a16="http://schemas.microsoft.com/office/drawing/2014/main" id="{E5F9B343-B4E5-F2F4-CFD8-68A0B7FC588C}"/>
              </a:ext>
            </a:extLst>
          </p:cNvPr>
          <p:cNvSpPr>
            <a:spLocks noGrp="1"/>
          </p:cNvSpPr>
          <p:nvPr>
            <p:ph sz="quarter" idx="10"/>
          </p:nvPr>
        </p:nvSpPr>
        <p:spPr>
          <a:xfrm>
            <a:off x="7318569" y="4259294"/>
            <a:ext cx="4416912" cy="297045"/>
          </a:xfrm>
        </p:spPr>
        <p:txBody>
          <a:bodyPr/>
          <a:lstStyle/>
          <a:p>
            <a:r>
              <a:rPr lang="es-ES" dirty="0">
                <a:solidFill>
                  <a:srgbClr val="398C94"/>
                </a:solidFill>
              </a:rPr>
              <a:t>CASO 1 : PACIENTE ONCOLÓGICO</a:t>
            </a:r>
          </a:p>
        </p:txBody>
      </p:sp>
      <p:sp>
        <p:nvSpPr>
          <p:cNvPr id="4" name="Marcador de contenido 3">
            <a:extLst>
              <a:ext uri="{FF2B5EF4-FFF2-40B4-BE49-F238E27FC236}">
                <a16:creationId xmlns:a16="http://schemas.microsoft.com/office/drawing/2014/main" id="{3093D24F-739A-0236-AC16-3484D92456D4}"/>
              </a:ext>
            </a:extLst>
          </p:cNvPr>
          <p:cNvSpPr>
            <a:spLocks noGrp="1"/>
          </p:cNvSpPr>
          <p:nvPr>
            <p:ph sz="quarter" idx="12"/>
          </p:nvPr>
        </p:nvSpPr>
        <p:spPr>
          <a:xfrm>
            <a:off x="7318569" y="4819785"/>
            <a:ext cx="4416912" cy="511584"/>
          </a:xfrm>
        </p:spPr>
        <p:txBody>
          <a:bodyPr/>
          <a:lstStyle/>
          <a:p>
            <a:pPr>
              <a:lnSpc>
                <a:spcPts val="2020"/>
              </a:lnSpc>
            </a:pPr>
            <a:r>
              <a:rPr lang="es-ES" sz="1400" b="1" dirty="0">
                <a:solidFill>
                  <a:srgbClr val="1D2C4F"/>
                </a:solidFill>
              </a:rPr>
              <a:t>Francisco José Navarro Triviño, Álvaro Prados Carmona, Ricardo Ruiz Villaverde</a:t>
            </a:r>
          </a:p>
          <a:p>
            <a:pPr>
              <a:lnSpc>
                <a:spcPts val="2020"/>
              </a:lnSpc>
            </a:pPr>
            <a:r>
              <a:rPr lang="es-ES" sz="1400" dirty="0">
                <a:solidFill>
                  <a:srgbClr val="1D2C4F"/>
                </a:solidFill>
              </a:rPr>
              <a:t>Hospital Universitario Clínico San Cecilio (Granada).</a:t>
            </a:r>
          </a:p>
          <a:p>
            <a:endParaRPr lang="es-ES" dirty="0"/>
          </a:p>
        </p:txBody>
      </p:sp>
      <p:sp>
        <p:nvSpPr>
          <p:cNvPr id="11" name="Marcador de contenido 6">
            <a:extLst>
              <a:ext uri="{FF2B5EF4-FFF2-40B4-BE49-F238E27FC236}">
                <a16:creationId xmlns:a16="http://schemas.microsoft.com/office/drawing/2014/main" id="{2A8BCE43-2A42-0D5D-63E9-1DB0444BBFDB}"/>
              </a:ext>
            </a:extLst>
          </p:cNvPr>
          <p:cNvSpPr txBox="1">
            <a:spLocks/>
          </p:cNvSpPr>
          <p:nvPr/>
        </p:nvSpPr>
        <p:spPr>
          <a:xfrm>
            <a:off x="542109" y="6394427"/>
            <a:ext cx="11101427" cy="200055"/>
          </a:xfrm>
          <a:prstGeom prst="rect">
            <a:avLst/>
          </a:prstGeom>
        </p:spPr>
        <p:txBody>
          <a:bodyPr>
            <a:noAutofit/>
          </a:bodyPr>
          <a:lst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it-IT" sz="800" b="1" noProof="1">
                <a:solidFill>
                  <a:schemeClr val="bg1">
                    <a:lumMod val="75000"/>
                  </a:schemeClr>
                </a:solidFill>
              </a:rPr>
              <a:t>CAL: </a:t>
            </a:r>
            <a:r>
              <a:rPr lang="it-IT" sz="800" noProof="1">
                <a:solidFill>
                  <a:schemeClr val="bg1">
                    <a:lumMod val="75000"/>
                  </a:schemeClr>
                </a:solidFill>
              </a:rPr>
              <a:t>calcipotriol, </a:t>
            </a:r>
            <a:r>
              <a:rPr lang="it-IT" sz="800" b="1" noProof="1">
                <a:solidFill>
                  <a:schemeClr val="bg1">
                    <a:lumMod val="75000"/>
                  </a:schemeClr>
                </a:solidFill>
              </a:rPr>
              <a:t>BDP: </a:t>
            </a:r>
            <a:r>
              <a:rPr lang="it-IT" sz="800" noProof="1">
                <a:solidFill>
                  <a:schemeClr val="bg1">
                    <a:lumMod val="75000"/>
                  </a:schemeClr>
                </a:solidFill>
              </a:rPr>
              <a:t>dipropionato de betametasona.</a:t>
            </a:r>
          </a:p>
        </p:txBody>
      </p:sp>
      <p:sp>
        <p:nvSpPr>
          <p:cNvPr id="3" name="TextBox 2">
            <a:extLst>
              <a:ext uri="{FF2B5EF4-FFF2-40B4-BE49-F238E27FC236}">
                <a16:creationId xmlns:a16="http://schemas.microsoft.com/office/drawing/2014/main" id="{644AB91C-40A9-39C7-C481-164C912E4102}"/>
              </a:ext>
            </a:extLst>
          </p:cNvPr>
          <p:cNvSpPr txBox="1"/>
          <p:nvPr/>
        </p:nvSpPr>
        <p:spPr>
          <a:xfrm>
            <a:off x="7262652" y="6394427"/>
            <a:ext cx="4708531" cy="246221"/>
          </a:xfrm>
          <a:prstGeom prst="rect">
            <a:avLst/>
          </a:prstGeom>
          <a:noFill/>
        </p:spPr>
        <p:txBody>
          <a:bodyPr wrap="square" rtlCol="0">
            <a:spAutoFit/>
          </a:bodyPr>
          <a:lstStyle/>
          <a:p>
            <a:r>
              <a:rPr lang="es-ES" sz="1000" dirty="0"/>
              <a:t>*Caso extraído del concurso de casos clínicos “</a:t>
            </a:r>
            <a:r>
              <a:rPr lang="es-ES" sz="1000" dirty="0" err="1"/>
              <a:t>DermaExperiencias</a:t>
            </a:r>
            <a:r>
              <a:rPr lang="es-ES" sz="1000" dirty="0"/>
              <a:t> 2023”</a:t>
            </a:r>
            <a:endParaRPr lang="en-US" sz="1000" dirty="0"/>
          </a:p>
        </p:txBody>
      </p:sp>
    </p:spTree>
    <p:extLst>
      <p:ext uri="{BB962C8B-B14F-4D97-AF65-F5344CB8AC3E}">
        <p14:creationId xmlns:p14="http://schemas.microsoft.com/office/powerpoint/2010/main" val="202576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528448D2-CA22-E2EA-6FC8-5700DC26843E}"/>
              </a:ext>
            </a:extLst>
          </p:cNvPr>
          <p:cNvGrpSpPr/>
          <p:nvPr/>
        </p:nvGrpSpPr>
        <p:grpSpPr>
          <a:xfrm>
            <a:off x="1387440" y="1451659"/>
            <a:ext cx="11242710" cy="5892116"/>
            <a:chOff x="1624392" y="3429000"/>
            <a:chExt cx="10567608" cy="4997396"/>
          </a:xfrm>
        </p:grpSpPr>
        <p:sp>
          <p:nvSpPr>
            <p:cNvPr id="12" name="Rectangle 306">
              <a:extLst>
                <a:ext uri="{FF2B5EF4-FFF2-40B4-BE49-F238E27FC236}">
                  <a16:creationId xmlns:a16="http://schemas.microsoft.com/office/drawing/2014/main" id="{5D8D1E34-DAB8-4626-B2B4-A6A00117D1E2}"/>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3" name="Rectangle 306">
              <a:extLst>
                <a:ext uri="{FF2B5EF4-FFF2-40B4-BE49-F238E27FC236}">
                  <a16:creationId xmlns:a16="http://schemas.microsoft.com/office/drawing/2014/main" id="{DB259BEB-8C86-AA64-D821-56527FCA8138}"/>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sp>
        <p:nvSpPr>
          <p:cNvPr id="8" name="Marcador de contenido 7">
            <a:extLst>
              <a:ext uri="{FF2B5EF4-FFF2-40B4-BE49-F238E27FC236}">
                <a16:creationId xmlns:a16="http://schemas.microsoft.com/office/drawing/2014/main" id="{AF85597B-BA63-D269-30A6-691267F7F521}"/>
              </a:ext>
            </a:extLst>
          </p:cNvPr>
          <p:cNvSpPr>
            <a:spLocks noGrp="1"/>
          </p:cNvSpPr>
          <p:nvPr>
            <p:ph sz="quarter" idx="11"/>
          </p:nvPr>
        </p:nvSpPr>
        <p:spPr>
          <a:xfrm>
            <a:off x="1748591" y="2201244"/>
            <a:ext cx="9628943" cy="3906627"/>
          </a:xfrm>
        </p:spPr>
        <p:txBody>
          <a:bodyPr/>
          <a:lstStyle/>
          <a:p>
            <a:pPr marL="342900" indent="-342900">
              <a:spcAft>
                <a:spcPts val="700"/>
              </a:spcAft>
              <a:buClr>
                <a:srgbClr val="1D2C4F"/>
              </a:buClr>
              <a:buFont typeface="Arial" panose="020B0604020202020204" pitchFamily="34" charset="0"/>
              <a:buChar char="•"/>
            </a:pPr>
            <a:r>
              <a:rPr lang="es-ES" sz="1600" dirty="0">
                <a:solidFill>
                  <a:srgbClr val="1D2C4F"/>
                </a:solidFill>
                <a:effectLst/>
                <a:latin typeface="+mj-lt"/>
                <a:cs typeface="Arial" panose="020B0604020202020204" pitchFamily="34" charset="0"/>
              </a:rPr>
              <a:t>Paciente varón de 77 años con mesotelioma pleural irresecable hace 14 meses</a:t>
            </a:r>
            <a:r>
              <a:rPr lang="es-ES" sz="1600" dirty="0">
                <a:solidFill>
                  <a:srgbClr val="1D2C4F"/>
                </a:solidFill>
                <a:latin typeface="+mj-lt"/>
                <a:cs typeface="Arial" panose="020B0604020202020204" pitchFamily="34" charset="0"/>
              </a:rPr>
              <a:t> tratado </a:t>
            </a:r>
            <a:r>
              <a:rPr lang="es-ES" sz="1600" dirty="0">
                <a:solidFill>
                  <a:srgbClr val="1D2C4F"/>
                </a:solidFill>
                <a:effectLst/>
                <a:latin typeface="+mj-lt"/>
                <a:cs typeface="Arial" panose="020B0604020202020204" pitchFamily="34" charset="0"/>
              </a:rPr>
              <a:t>con </a:t>
            </a:r>
            <a:r>
              <a:rPr lang="es-ES" sz="1600" b="1" dirty="0" err="1">
                <a:solidFill>
                  <a:srgbClr val="1D2C4F"/>
                </a:solidFill>
                <a:effectLst/>
                <a:latin typeface="+mj-lt"/>
                <a:cs typeface="Arial" panose="020B0604020202020204" pitchFamily="34" charset="0"/>
              </a:rPr>
              <a:t>nivolumab</a:t>
            </a:r>
            <a:r>
              <a:rPr lang="es-ES" sz="1600" dirty="0">
                <a:solidFill>
                  <a:srgbClr val="1D2C4F"/>
                </a:solidFill>
                <a:effectLst/>
                <a:latin typeface="+mj-lt"/>
                <a:cs typeface="Arial" panose="020B0604020202020204" pitchFamily="34" charset="0"/>
              </a:rPr>
              <a:t> (inhibidor de PD1) e </a:t>
            </a:r>
            <a:r>
              <a:rPr lang="es-ES" sz="1600" b="1" dirty="0">
                <a:solidFill>
                  <a:srgbClr val="1D2C4F"/>
                </a:solidFill>
                <a:effectLst/>
                <a:latin typeface="+mj-lt"/>
                <a:cs typeface="Arial" panose="020B0604020202020204" pitchFamily="34" charset="0"/>
              </a:rPr>
              <a:t>ipilimumab</a:t>
            </a:r>
            <a:r>
              <a:rPr lang="es-ES" sz="1600" dirty="0">
                <a:solidFill>
                  <a:srgbClr val="1D2C4F"/>
                </a:solidFill>
                <a:effectLst/>
                <a:latin typeface="+mj-lt"/>
                <a:cs typeface="Arial" panose="020B0604020202020204" pitchFamily="34" charset="0"/>
              </a:rPr>
              <a:t> (inhibidor de CTLA4) desde hacía 8 meses. </a:t>
            </a:r>
          </a:p>
          <a:p>
            <a:pPr marL="342900" indent="-342900">
              <a:spcAft>
                <a:spcPts val="700"/>
              </a:spcAft>
              <a:buClr>
                <a:srgbClr val="1D2C4F"/>
              </a:buClr>
              <a:buFont typeface="Arial" panose="020B0604020202020204" pitchFamily="34" charset="0"/>
              <a:buChar char="•"/>
            </a:pPr>
            <a:r>
              <a:rPr lang="es-ES" sz="1600" b="0" i="0" dirty="0">
                <a:solidFill>
                  <a:srgbClr val="1D2C4F"/>
                </a:solidFill>
                <a:effectLst/>
                <a:latin typeface="+mj-lt"/>
                <a:cs typeface="Arial" panose="020B0604020202020204" pitchFamily="34" charset="0"/>
              </a:rPr>
              <a:t>4 meses después del inicio de inmunoterapia: </a:t>
            </a:r>
            <a:r>
              <a:rPr lang="es-ES" sz="1600" b="1" i="0" dirty="0">
                <a:solidFill>
                  <a:srgbClr val="1D2C4F"/>
                </a:solidFill>
                <a:effectLst/>
                <a:latin typeface="+mj-lt"/>
                <a:cs typeface="Arial" panose="020B0604020202020204" pitchFamily="34" charset="0"/>
              </a:rPr>
              <a:t>Lesiones cutáneas pruriginosas afectando calidad de vida y sueño.</a:t>
            </a:r>
          </a:p>
          <a:p>
            <a:pPr marL="342900" indent="-342900">
              <a:spcAft>
                <a:spcPts val="700"/>
              </a:spcAft>
              <a:buClr>
                <a:srgbClr val="1D2C4F"/>
              </a:buClr>
              <a:buFont typeface="Arial" panose="020B0604020202020204" pitchFamily="34" charset="0"/>
              <a:buChar char="•"/>
            </a:pPr>
            <a:r>
              <a:rPr lang="es-ES" sz="1600" dirty="0" err="1">
                <a:solidFill>
                  <a:srgbClr val="1D2C4F"/>
                </a:solidFill>
                <a:latin typeface="+mj-lt"/>
                <a:cs typeface="Arial" panose="020B0604020202020204" pitchFamily="34" charset="0"/>
              </a:rPr>
              <a:t>N</a:t>
            </a:r>
            <a:r>
              <a:rPr lang="es-ES" sz="1600" dirty="0" err="1">
                <a:solidFill>
                  <a:srgbClr val="1D2C4F"/>
                </a:solidFill>
                <a:effectLst/>
                <a:latin typeface="+mj-lt"/>
                <a:cs typeface="Arial" panose="020B0604020202020204" pitchFamily="34" charset="0"/>
              </a:rPr>
              <a:t>ivolumab</a:t>
            </a:r>
            <a:r>
              <a:rPr lang="es-ES" sz="1600" dirty="0">
                <a:solidFill>
                  <a:srgbClr val="1D2C4F"/>
                </a:solidFill>
                <a:effectLst/>
                <a:latin typeface="+mj-lt"/>
                <a:cs typeface="Arial" panose="020B0604020202020204" pitchFamily="34" charset="0"/>
              </a:rPr>
              <a:t> reportado en múltiples artículos como </a:t>
            </a:r>
            <a:r>
              <a:rPr lang="es-ES" sz="1600" b="1" dirty="0">
                <a:solidFill>
                  <a:srgbClr val="1D2C4F"/>
                </a:solidFill>
                <a:effectLst/>
                <a:latin typeface="+mj-lt"/>
                <a:cs typeface="Arial" panose="020B0604020202020204" pitchFamily="34" charset="0"/>
              </a:rPr>
              <a:t>inductor de psoriasis </a:t>
            </a:r>
            <a:r>
              <a:rPr lang="es-ES" sz="1600" b="1" i="1" dirty="0">
                <a:solidFill>
                  <a:srgbClr val="1D2C4F"/>
                </a:solidFill>
                <a:effectLst/>
                <a:latin typeface="+mj-lt"/>
                <a:cs typeface="Arial" panose="020B0604020202020204" pitchFamily="34" charset="0"/>
              </a:rPr>
              <a:t>de </a:t>
            </a:r>
            <a:r>
              <a:rPr lang="es-ES" sz="1600" b="1" i="1" dirty="0" err="1">
                <a:solidFill>
                  <a:srgbClr val="1D2C4F"/>
                </a:solidFill>
                <a:effectLst/>
                <a:latin typeface="+mj-lt"/>
                <a:cs typeface="Arial" panose="020B0604020202020204" pitchFamily="34" charset="0"/>
              </a:rPr>
              <a:t>novo</a:t>
            </a:r>
            <a:r>
              <a:rPr lang="es-ES" sz="1600" b="1" i="1" dirty="0">
                <a:solidFill>
                  <a:srgbClr val="1D2C4F"/>
                </a:solidFill>
                <a:latin typeface="+mj-lt"/>
                <a:cs typeface="Arial" panose="020B0604020202020204" pitchFamily="34" charset="0"/>
              </a:rPr>
              <a:t> </a:t>
            </a:r>
            <a:r>
              <a:rPr lang="es-ES" sz="1600" dirty="0">
                <a:solidFill>
                  <a:srgbClr val="1D2C4F"/>
                </a:solidFill>
                <a:latin typeface="+mj-lt"/>
                <a:cs typeface="Arial" panose="020B0604020202020204" pitchFamily="34" charset="0"/>
              </a:rPr>
              <a:t>con posible implicación de </a:t>
            </a:r>
            <a:r>
              <a:rPr lang="es-ES" sz="1600" b="1" dirty="0">
                <a:solidFill>
                  <a:srgbClr val="1D2C4F"/>
                </a:solidFill>
                <a:latin typeface="+mj-lt"/>
                <a:cs typeface="Arial" panose="020B0604020202020204" pitchFamily="34" charset="0"/>
              </a:rPr>
              <a:t>ipilimumab.</a:t>
            </a:r>
          </a:p>
          <a:p>
            <a:pPr marL="342900" indent="-342900">
              <a:spcAft>
                <a:spcPts val="700"/>
              </a:spcAft>
              <a:buClr>
                <a:srgbClr val="1D2C4F"/>
              </a:buClr>
              <a:buFont typeface="Arial" panose="020B0604020202020204" pitchFamily="34" charset="0"/>
              <a:buChar char="•"/>
            </a:pPr>
            <a:r>
              <a:rPr lang="es-ES" sz="1600" dirty="0">
                <a:solidFill>
                  <a:srgbClr val="1D2C4F"/>
                </a:solidFill>
                <a:effectLst/>
                <a:latin typeface="+mj-lt"/>
                <a:cs typeface="Arial" panose="020B0604020202020204" pitchFamily="34" charset="0"/>
              </a:rPr>
              <a:t>Se sospecha la </a:t>
            </a:r>
            <a:r>
              <a:rPr lang="es-ES" sz="1600" b="1" dirty="0">
                <a:solidFill>
                  <a:srgbClr val="1D2C4F"/>
                </a:solidFill>
                <a:effectLst/>
                <a:latin typeface="+mj-lt"/>
                <a:cs typeface="Arial" panose="020B0604020202020204" pitchFamily="34" charset="0"/>
              </a:rPr>
              <a:t>inducción de la dermatosis inflamatoria por ambas terapias, actuando de modo sinérgico o no.</a:t>
            </a:r>
            <a:endParaRPr lang="es-ES" sz="1600" dirty="0">
              <a:solidFill>
                <a:srgbClr val="1D2C4F"/>
              </a:solidFill>
              <a:effectLst/>
              <a:latin typeface="+mj-lt"/>
              <a:cs typeface="Arial" panose="020B0604020202020204" pitchFamily="34" charset="0"/>
            </a:endParaRPr>
          </a:p>
          <a:p>
            <a:pPr marL="342900" indent="-342900">
              <a:spcAft>
                <a:spcPts val="700"/>
              </a:spcAft>
              <a:buClr>
                <a:srgbClr val="1D2C4F"/>
              </a:buClr>
              <a:buFont typeface="Arial" panose="020B0604020202020204" pitchFamily="34" charset="0"/>
              <a:buChar char="•"/>
            </a:pPr>
            <a:r>
              <a:rPr lang="es-ES" sz="1600" b="1" dirty="0">
                <a:solidFill>
                  <a:srgbClr val="1D2C4F"/>
                </a:solidFill>
                <a:latin typeface="+mj-lt"/>
                <a:cs typeface="Arial" panose="020B0604020202020204" pitchFamily="34" charset="0"/>
              </a:rPr>
              <a:t>Tratamiento previo: </a:t>
            </a:r>
          </a:p>
          <a:p>
            <a:pPr marL="368300">
              <a:spcAft>
                <a:spcPts val="700"/>
              </a:spcAft>
            </a:pPr>
            <a:r>
              <a:rPr lang="es-ES" sz="1600" dirty="0" err="1">
                <a:solidFill>
                  <a:srgbClr val="1D2C4F"/>
                </a:solidFill>
                <a:latin typeface="+mj-lt"/>
                <a:cs typeface="Arial" panose="020B0604020202020204" pitchFamily="34" charset="0"/>
              </a:rPr>
              <a:t>C</a:t>
            </a:r>
            <a:r>
              <a:rPr lang="es-ES" sz="1600" dirty="0" err="1">
                <a:solidFill>
                  <a:srgbClr val="1D2C4F"/>
                </a:solidFill>
                <a:effectLst/>
                <a:latin typeface="+mj-lt"/>
                <a:cs typeface="Arial" panose="020B0604020202020204" pitchFamily="34" charset="0"/>
              </a:rPr>
              <a:t>alcipotriol</a:t>
            </a:r>
            <a:r>
              <a:rPr lang="es-ES" sz="1600" dirty="0">
                <a:solidFill>
                  <a:srgbClr val="1D2C4F"/>
                </a:solidFill>
                <a:effectLst/>
                <a:latin typeface="+mj-lt"/>
                <a:cs typeface="Arial" panose="020B0604020202020204" pitchFamily="34" charset="0"/>
              </a:rPr>
              <a:t> 0,05 % pomada +  Propionato de </a:t>
            </a:r>
            <a:r>
              <a:rPr lang="es-ES" sz="1600" dirty="0" err="1">
                <a:solidFill>
                  <a:srgbClr val="1D2C4F"/>
                </a:solidFill>
                <a:effectLst/>
                <a:latin typeface="+mj-lt"/>
                <a:cs typeface="Arial" panose="020B0604020202020204" pitchFamily="34" charset="0"/>
              </a:rPr>
              <a:t>clobetasol</a:t>
            </a:r>
            <a:r>
              <a:rPr lang="es-ES" sz="1600" dirty="0">
                <a:solidFill>
                  <a:srgbClr val="1D2C4F"/>
                </a:solidFill>
                <a:effectLst/>
                <a:latin typeface="+mj-lt"/>
                <a:cs typeface="Arial" panose="020B0604020202020204" pitchFamily="34" charset="0"/>
              </a:rPr>
              <a:t> 0,05 % en crema, una vez al día </a:t>
            </a:r>
            <a:r>
              <a:rPr lang="es-ES" sz="1600" dirty="0">
                <a:solidFill>
                  <a:srgbClr val="1D2C4F"/>
                </a:solidFill>
                <a:effectLst/>
                <a:latin typeface="+mj-lt"/>
                <a:cs typeface="Arial" panose="020B0604020202020204" pitchFamily="34" charset="0"/>
                <a:sym typeface="Wingdings" pitchFamily="2" charset="2"/>
              </a:rPr>
              <a:t> </a:t>
            </a:r>
            <a:r>
              <a:rPr lang="es-ES" sz="1600" b="1" dirty="0">
                <a:solidFill>
                  <a:srgbClr val="1D2C4F"/>
                </a:solidFill>
                <a:effectLst/>
                <a:latin typeface="+mj-lt"/>
                <a:cs typeface="Arial" panose="020B0604020202020204" pitchFamily="34" charset="0"/>
                <a:sym typeface="Wingdings" pitchFamily="2" charset="2"/>
              </a:rPr>
              <a:t>Sin mejoría.</a:t>
            </a:r>
            <a:endParaRPr lang="es-ES" sz="1600" b="1" dirty="0">
              <a:solidFill>
                <a:srgbClr val="1D2C4F"/>
              </a:solidFill>
              <a:effectLst/>
              <a:latin typeface="+mj-lt"/>
              <a:cs typeface="Arial" panose="020B0604020202020204" pitchFamily="34" charset="0"/>
            </a:endParaRPr>
          </a:p>
          <a:p>
            <a:pPr>
              <a:spcAft>
                <a:spcPts val="700"/>
              </a:spcAft>
            </a:pPr>
            <a:endParaRPr lang="es-ES" sz="1800" dirty="0">
              <a:solidFill>
                <a:srgbClr val="1D2C4F"/>
              </a:solidFill>
              <a:latin typeface="+mj-lt"/>
            </a:endParaRPr>
          </a:p>
        </p:txBody>
      </p:sp>
      <p:sp>
        <p:nvSpPr>
          <p:cNvPr id="6" name="Marcador de contenido 5">
            <a:extLst>
              <a:ext uri="{FF2B5EF4-FFF2-40B4-BE49-F238E27FC236}">
                <a16:creationId xmlns:a16="http://schemas.microsoft.com/office/drawing/2014/main" id="{A591A9FD-F26A-0158-DA24-6052C947E994}"/>
              </a:ext>
            </a:extLst>
          </p:cNvPr>
          <p:cNvSpPr>
            <a:spLocks noGrp="1"/>
          </p:cNvSpPr>
          <p:nvPr>
            <p:ph sz="quarter" idx="13"/>
          </p:nvPr>
        </p:nvSpPr>
        <p:spPr>
          <a:xfrm>
            <a:off x="1748591" y="1696970"/>
            <a:ext cx="11101724" cy="423333"/>
          </a:xfrm>
        </p:spPr>
        <p:txBody>
          <a:bodyPr/>
          <a:lstStyle/>
          <a:p>
            <a:r>
              <a:rPr lang="es-ES" b="1" dirty="0">
                <a:solidFill>
                  <a:srgbClr val="1D2C4F"/>
                </a:solidFill>
              </a:rPr>
              <a:t>Anamnesis</a:t>
            </a:r>
          </a:p>
        </p:txBody>
      </p:sp>
      <p:sp>
        <p:nvSpPr>
          <p:cNvPr id="9" name="Marcador de contenido 8">
            <a:extLst>
              <a:ext uri="{FF2B5EF4-FFF2-40B4-BE49-F238E27FC236}">
                <a16:creationId xmlns:a16="http://schemas.microsoft.com/office/drawing/2014/main" id="{F94B5A43-F2F6-B0FF-F59F-A17195D5237A}"/>
              </a:ext>
            </a:extLst>
          </p:cNvPr>
          <p:cNvSpPr>
            <a:spLocks noGrp="1"/>
          </p:cNvSpPr>
          <p:nvPr>
            <p:ph sz="quarter" idx="18"/>
          </p:nvPr>
        </p:nvSpPr>
        <p:spPr>
          <a:xfrm>
            <a:off x="2844800" y="117192"/>
            <a:ext cx="6502400" cy="930289"/>
          </a:xfrm>
        </p:spPr>
        <p:txBody>
          <a:bodyPr>
            <a:normAutofit/>
          </a:bodyPr>
          <a:lstStyle/>
          <a:p>
            <a:pPr defTabSz="914400">
              <a:lnSpc>
                <a:spcPct val="110000"/>
              </a:lnSpc>
              <a:spcBef>
                <a:spcPts val="1000"/>
              </a:spcBef>
            </a:pPr>
            <a:r>
              <a:rPr lang="es-ES" sz="2200" dirty="0">
                <a:solidFill>
                  <a:srgbClr val="398C94"/>
                </a:solidFill>
                <a:latin typeface="Century Gothic" panose="020B0502020202020204" pitchFamily="34" charset="0"/>
              </a:rPr>
              <a:t>CASO CLÍNICO 1: </a:t>
            </a:r>
          </a:p>
          <a:p>
            <a:pPr defTabSz="914400">
              <a:lnSpc>
                <a:spcPct val="110000"/>
              </a:lnSpc>
              <a:spcBef>
                <a:spcPts val="1000"/>
              </a:spcBef>
            </a:pPr>
            <a:r>
              <a:rPr lang="es-ES" sz="2200" dirty="0">
                <a:solidFill>
                  <a:srgbClr val="398C94"/>
                </a:solidFill>
                <a:latin typeface="Century Gothic" panose="020B0502020202020204" pitchFamily="34" charset="0"/>
              </a:rPr>
              <a:t>PACIENTE ONCOLÓGICO </a:t>
            </a:r>
          </a:p>
        </p:txBody>
      </p:sp>
      <p:grpSp>
        <p:nvGrpSpPr>
          <p:cNvPr id="17" name="Grupo 16">
            <a:extLst>
              <a:ext uri="{FF2B5EF4-FFF2-40B4-BE49-F238E27FC236}">
                <a16:creationId xmlns:a16="http://schemas.microsoft.com/office/drawing/2014/main" id="{0596DC96-9D67-4236-BB6A-FD85DEE05F3E}"/>
              </a:ext>
            </a:extLst>
          </p:cNvPr>
          <p:cNvGrpSpPr/>
          <p:nvPr/>
        </p:nvGrpSpPr>
        <p:grpSpPr>
          <a:xfrm>
            <a:off x="202560" y="1344510"/>
            <a:ext cx="1030567" cy="1022921"/>
            <a:chOff x="202560" y="1353218"/>
            <a:chExt cx="1030567" cy="1022921"/>
          </a:xfrm>
        </p:grpSpPr>
        <p:grpSp>
          <p:nvGrpSpPr>
            <p:cNvPr id="15" name="Grupo 14">
              <a:extLst>
                <a:ext uri="{FF2B5EF4-FFF2-40B4-BE49-F238E27FC236}">
                  <a16:creationId xmlns:a16="http://schemas.microsoft.com/office/drawing/2014/main" id="{55DEF041-6894-C395-A826-256C77774508}"/>
                </a:ext>
              </a:extLst>
            </p:cNvPr>
            <p:cNvGrpSpPr/>
            <p:nvPr/>
          </p:nvGrpSpPr>
          <p:grpSpPr>
            <a:xfrm>
              <a:off x="202560" y="1353218"/>
              <a:ext cx="1030567" cy="1022921"/>
              <a:chOff x="-54403" y="1241207"/>
              <a:chExt cx="1030567" cy="1022921"/>
            </a:xfrm>
          </p:grpSpPr>
          <p:sp>
            <p:nvSpPr>
              <p:cNvPr id="3" name="Freeform: Shape 63">
                <a:extLst>
                  <a:ext uri="{FF2B5EF4-FFF2-40B4-BE49-F238E27FC236}">
                    <a16:creationId xmlns:a16="http://schemas.microsoft.com/office/drawing/2014/main" id="{12850499-DC93-4C1C-6062-28213FA1036D}"/>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63">
                <a:extLst>
                  <a:ext uri="{FF2B5EF4-FFF2-40B4-BE49-F238E27FC236}">
                    <a16:creationId xmlns:a16="http://schemas.microsoft.com/office/drawing/2014/main" id="{1E1E7404-D71D-8F9F-B7E1-A931E9E8EDBC}"/>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áfico 15" descr="Usuario contorno">
              <a:extLst>
                <a:ext uri="{FF2B5EF4-FFF2-40B4-BE49-F238E27FC236}">
                  <a16:creationId xmlns:a16="http://schemas.microsoft.com/office/drawing/2014/main" id="{4803F130-B347-45D6-2FCC-46146CB7B6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091" y="1602035"/>
              <a:ext cx="482830" cy="482830"/>
            </a:xfrm>
            <a:prstGeom prst="rect">
              <a:avLst/>
            </a:prstGeom>
          </p:spPr>
        </p:pic>
      </p:grpSp>
    </p:spTree>
    <p:extLst>
      <p:ext uri="{BB962C8B-B14F-4D97-AF65-F5344CB8AC3E}">
        <p14:creationId xmlns:p14="http://schemas.microsoft.com/office/powerpoint/2010/main" val="1288012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E6370E7A-C63C-C3AB-93E2-58FFC1EB97CA}"/>
              </a:ext>
            </a:extLst>
          </p:cNvPr>
          <p:cNvGrpSpPr/>
          <p:nvPr/>
        </p:nvGrpSpPr>
        <p:grpSpPr>
          <a:xfrm>
            <a:off x="252662" y="3840204"/>
            <a:ext cx="1030567" cy="1022921"/>
            <a:chOff x="-54403" y="1241207"/>
            <a:chExt cx="1030567" cy="1022921"/>
          </a:xfrm>
        </p:grpSpPr>
        <p:sp>
          <p:nvSpPr>
            <p:cNvPr id="28" name="Freeform: Shape 63">
              <a:extLst>
                <a:ext uri="{FF2B5EF4-FFF2-40B4-BE49-F238E27FC236}">
                  <a16:creationId xmlns:a16="http://schemas.microsoft.com/office/drawing/2014/main" id="{A007C32E-9826-C141-B5F5-C2C19863351A}"/>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63">
              <a:extLst>
                <a:ext uri="{FF2B5EF4-FFF2-40B4-BE49-F238E27FC236}">
                  <a16:creationId xmlns:a16="http://schemas.microsoft.com/office/drawing/2014/main" id="{5A89F490-338A-E7DF-FCC4-1F0B8186E5AF}"/>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upo 20">
            <a:extLst>
              <a:ext uri="{FF2B5EF4-FFF2-40B4-BE49-F238E27FC236}">
                <a16:creationId xmlns:a16="http://schemas.microsoft.com/office/drawing/2014/main" id="{B6E6EF38-E68D-3CCF-DB17-159B8AA356DD}"/>
              </a:ext>
            </a:extLst>
          </p:cNvPr>
          <p:cNvGrpSpPr/>
          <p:nvPr/>
        </p:nvGrpSpPr>
        <p:grpSpPr>
          <a:xfrm>
            <a:off x="227611" y="2604814"/>
            <a:ext cx="1030567" cy="1022921"/>
            <a:chOff x="-54403" y="1241207"/>
            <a:chExt cx="1030567" cy="1022921"/>
          </a:xfrm>
        </p:grpSpPr>
        <p:sp>
          <p:nvSpPr>
            <p:cNvPr id="23" name="Freeform: Shape 63">
              <a:extLst>
                <a:ext uri="{FF2B5EF4-FFF2-40B4-BE49-F238E27FC236}">
                  <a16:creationId xmlns:a16="http://schemas.microsoft.com/office/drawing/2014/main" id="{EF7D1CAD-4233-C902-0AB6-52C93B61274E}"/>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63">
              <a:extLst>
                <a:ext uri="{FF2B5EF4-FFF2-40B4-BE49-F238E27FC236}">
                  <a16:creationId xmlns:a16="http://schemas.microsoft.com/office/drawing/2014/main" id="{C403568C-03DF-9442-95DE-2008F0BCEECD}"/>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upo 3">
            <a:extLst>
              <a:ext uri="{FF2B5EF4-FFF2-40B4-BE49-F238E27FC236}">
                <a16:creationId xmlns:a16="http://schemas.microsoft.com/office/drawing/2014/main" id="{4138A505-0D63-D512-4C21-46623E91EB73}"/>
              </a:ext>
            </a:extLst>
          </p:cNvPr>
          <p:cNvGrpSpPr/>
          <p:nvPr/>
        </p:nvGrpSpPr>
        <p:grpSpPr>
          <a:xfrm>
            <a:off x="202560" y="1344510"/>
            <a:ext cx="1030567" cy="1022921"/>
            <a:chOff x="-54403" y="1241207"/>
            <a:chExt cx="1030567" cy="1022921"/>
          </a:xfrm>
        </p:grpSpPr>
        <p:sp>
          <p:nvSpPr>
            <p:cNvPr id="6" name="Freeform: Shape 63">
              <a:extLst>
                <a:ext uri="{FF2B5EF4-FFF2-40B4-BE49-F238E27FC236}">
                  <a16:creationId xmlns:a16="http://schemas.microsoft.com/office/drawing/2014/main" id="{7793F716-7719-9FFE-EAA3-852912136763}"/>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3">
              <a:extLst>
                <a:ext uri="{FF2B5EF4-FFF2-40B4-BE49-F238E27FC236}">
                  <a16:creationId xmlns:a16="http://schemas.microsoft.com/office/drawing/2014/main" id="{6EE32320-E6FF-E3BC-57DB-051B09C2C543}"/>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upo 11">
            <a:extLst>
              <a:ext uri="{FF2B5EF4-FFF2-40B4-BE49-F238E27FC236}">
                <a16:creationId xmlns:a16="http://schemas.microsoft.com/office/drawing/2014/main" id="{0F8E9F76-16CC-248E-4130-FF11A11A48CE}"/>
              </a:ext>
            </a:extLst>
          </p:cNvPr>
          <p:cNvGrpSpPr/>
          <p:nvPr/>
        </p:nvGrpSpPr>
        <p:grpSpPr>
          <a:xfrm>
            <a:off x="1387440" y="1451659"/>
            <a:ext cx="11242710" cy="5892116"/>
            <a:chOff x="1624392" y="3429000"/>
            <a:chExt cx="10567608" cy="4997396"/>
          </a:xfrm>
        </p:grpSpPr>
        <p:sp>
          <p:nvSpPr>
            <p:cNvPr id="17" name="Rectangle 306">
              <a:extLst>
                <a:ext uri="{FF2B5EF4-FFF2-40B4-BE49-F238E27FC236}">
                  <a16:creationId xmlns:a16="http://schemas.microsoft.com/office/drawing/2014/main" id="{B2DD01AB-3E0A-BCBE-633A-D23E49EB85A6}"/>
                </a:ext>
              </a:extLst>
            </p:cNvPr>
            <p:cNvSpPr/>
            <p:nvPr/>
          </p:nvSpPr>
          <p:spPr>
            <a:xfrm>
              <a:off x="1669362" y="3429000"/>
              <a:ext cx="10522638" cy="4927728"/>
            </a:xfrm>
            <a:prstGeom prst="roundRect">
              <a:avLst>
                <a:gd name="adj" fmla="val 3301"/>
              </a:avLst>
            </a:prstGeom>
            <a:solidFill>
              <a:schemeClr val="bg1"/>
            </a:solidFill>
            <a:ln w="117475">
              <a:solidFill>
                <a:srgbClr val="FCE0E8"/>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sp>
          <p:nvSpPr>
            <p:cNvPr id="18" name="Rectangle 306">
              <a:extLst>
                <a:ext uri="{FF2B5EF4-FFF2-40B4-BE49-F238E27FC236}">
                  <a16:creationId xmlns:a16="http://schemas.microsoft.com/office/drawing/2014/main" id="{6E58BD46-212C-249C-D26B-D1739EABD5F7}"/>
                </a:ext>
              </a:extLst>
            </p:cNvPr>
            <p:cNvSpPr/>
            <p:nvPr/>
          </p:nvSpPr>
          <p:spPr>
            <a:xfrm>
              <a:off x="1624392" y="3498668"/>
              <a:ext cx="10522638" cy="4927728"/>
            </a:xfrm>
            <a:prstGeom prst="roundRect">
              <a:avLst>
                <a:gd name="adj" fmla="val 3581"/>
              </a:avLst>
            </a:prstGeom>
            <a:solidFill>
              <a:schemeClr val="bg1">
                <a:alpha val="0"/>
              </a:schemeClr>
            </a:solidFill>
            <a:ln w="117475">
              <a:solidFill>
                <a:srgbClr val="005379">
                  <a:alpha val="20000"/>
                </a:srgbClr>
              </a:solidFill>
            </a:ln>
            <a:effectLst>
              <a:innerShdw blurRad="63500" dist="50800" dir="13500000">
                <a:prstClr val="black">
                  <a:alpha val="28000"/>
                </a:prstClr>
              </a:innerShdw>
            </a:effectLst>
          </p:spPr>
          <p:txBody>
            <a:bodyPr wrap="square" lIns="72000" tIns="108000" rIns="72000" bIns="108000" anchor="t" anchorCtr="0">
              <a:noAutofit/>
            </a:bodyPr>
            <a:lstStyle/>
            <a:p>
              <a:pPr algn="ctr"/>
              <a:endParaRPr lang="es-ES" b="1" dirty="0">
                <a:solidFill>
                  <a:srgbClr val="27313E"/>
                </a:solidFill>
                <a:latin typeface="Rajdhani" panose="02000000000000000000" pitchFamily="2" charset="77"/>
              </a:endParaRPr>
            </a:p>
          </p:txBody>
        </p:sp>
      </p:grpSp>
      <p:pic>
        <p:nvPicPr>
          <p:cNvPr id="3" name="Imagen 2">
            <a:extLst>
              <a:ext uri="{FF2B5EF4-FFF2-40B4-BE49-F238E27FC236}">
                <a16:creationId xmlns:a16="http://schemas.microsoft.com/office/drawing/2014/main" id="{BB3E6660-9933-DE5A-C109-5C6230414556}"/>
              </a:ext>
            </a:extLst>
          </p:cNvPr>
          <p:cNvPicPr>
            <a:picLocks noChangeAspect="1"/>
          </p:cNvPicPr>
          <p:nvPr/>
        </p:nvPicPr>
        <p:blipFill rotWithShape="1">
          <a:blip r:embed="rId3"/>
          <a:srcRect l="3501" t="3316" r="2751" b="3316"/>
          <a:stretch/>
        </p:blipFill>
        <p:spPr>
          <a:xfrm>
            <a:off x="6645208" y="1818019"/>
            <a:ext cx="5216433" cy="4198714"/>
          </a:xfrm>
          <a:prstGeom prst="rect">
            <a:avLst/>
          </a:prstGeom>
        </p:spPr>
      </p:pic>
      <p:sp>
        <p:nvSpPr>
          <p:cNvPr id="9" name="CuadroTexto 8">
            <a:extLst>
              <a:ext uri="{FF2B5EF4-FFF2-40B4-BE49-F238E27FC236}">
                <a16:creationId xmlns:a16="http://schemas.microsoft.com/office/drawing/2014/main" id="{B5F5E8C1-5ED2-3C88-363D-52A26C047CF3}"/>
              </a:ext>
            </a:extLst>
          </p:cNvPr>
          <p:cNvSpPr txBox="1"/>
          <p:nvPr/>
        </p:nvSpPr>
        <p:spPr>
          <a:xfrm>
            <a:off x="6560292" y="6060376"/>
            <a:ext cx="5011805" cy="246221"/>
          </a:xfrm>
          <a:prstGeom prst="rect">
            <a:avLst/>
          </a:prstGeom>
          <a:noFill/>
        </p:spPr>
        <p:txBody>
          <a:bodyPr wrap="square">
            <a:spAutoFit/>
          </a:bodyPr>
          <a:lstStyle/>
          <a:p>
            <a:r>
              <a:rPr lang="es-ES" sz="1000" dirty="0">
                <a:solidFill>
                  <a:srgbClr val="1D2C4F"/>
                </a:solidFill>
              </a:rPr>
              <a:t>Lesiones cutáneas que aparecen a los 4 meses de iniciar la inmunoterapia</a:t>
            </a:r>
          </a:p>
        </p:txBody>
      </p:sp>
      <p:sp>
        <p:nvSpPr>
          <p:cNvPr id="16" name="Marcador de contenido 15">
            <a:extLst>
              <a:ext uri="{FF2B5EF4-FFF2-40B4-BE49-F238E27FC236}">
                <a16:creationId xmlns:a16="http://schemas.microsoft.com/office/drawing/2014/main" id="{E82EAD2E-09ED-383E-DAC2-B549B70BA36E}"/>
              </a:ext>
            </a:extLst>
          </p:cNvPr>
          <p:cNvSpPr>
            <a:spLocks noGrp="1"/>
          </p:cNvSpPr>
          <p:nvPr>
            <p:ph sz="quarter" idx="24"/>
          </p:nvPr>
        </p:nvSpPr>
        <p:spPr>
          <a:xfrm>
            <a:off x="1682738" y="6057803"/>
            <a:ext cx="10509262" cy="536679"/>
          </a:xfrm>
        </p:spPr>
        <p:txBody>
          <a:bodyPr>
            <a:normAutofit/>
          </a:bodyPr>
          <a:lstStyle/>
          <a:p>
            <a:r>
              <a:rPr lang="it-IT" sz="800" b="1" noProof="1"/>
              <a:t>BSA: </a:t>
            </a:r>
            <a:r>
              <a:rPr lang="es-ES" sz="800" noProof="1"/>
              <a:t>á</a:t>
            </a:r>
            <a:r>
              <a:rPr lang="es-ES" sz="800" dirty="0"/>
              <a:t>rea de superficie corporal, </a:t>
            </a:r>
            <a:r>
              <a:rPr lang="es-ES" sz="800" b="1" dirty="0"/>
              <a:t>PASI: </a:t>
            </a:r>
            <a:r>
              <a:rPr lang="es-ES" sz="800" dirty="0"/>
              <a:t>índice de área y severidad de psoriasis, </a:t>
            </a:r>
            <a:r>
              <a:rPr lang="es-ES" sz="800" b="1" dirty="0"/>
              <a:t>PGA: </a:t>
            </a:r>
            <a:r>
              <a:rPr lang="es-ES" sz="800" dirty="0"/>
              <a:t>evaluación global del médico, </a:t>
            </a:r>
            <a:r>
              <a:rPr lang="it-IT" sz="800" b="1" noProof="1"/>
              <a:t>CAL: </a:t>
            </a:r>
            <a:r>
              <a:rPr lang="it-IT" sz="800" noProof="1"/>
              <a:t>calcipotriol, </a:t>
            </a:r>
            <a:r>
              <a:rPr lang="it-IT" sz="800" b="1" noProof="1"/>
              <a:t>BDP: </a:t>
            </a:r>
            <a:r>
              <a:rPr lang="it-IT" sz="800" noProof="1"/>
              <a:t>dipropionato de betametasona.</a:t>
            </a:r>
          </a:p>
        </p:txBody>
      </p:sp>
      <p:sp>
        <p:nvSpPr>
          <p:cNvPr id="13" name="Marcador de contenido 12">
            <a:extLst>
              <a:ext uri="{FF2B5EF4-FFF2-40B4-BE49-F238E27FC236}">
                <a16:creationId xmlns:a16="http://schemas.microsoft.com/office/drawing/2014/main" id="{37E54FD4-6398-45A2-41F7-8E09E94AB77D}"/>
              </a:ext>
            </a:extLst>
          </p:cNvPr>
          <p:cNvSpPr>
            <a:spLocks noGrp="1"/>
          </p:cNvSpPr>
          <p:nvPr>
            <p:ph sz="quarter" idx="11"/>
          </p:nvPr>
        </p:nvSpPr>
        <p:spPr>
          <a:xfrm>
            <a:off x="1682738" y="2072584"/>
            <a:ext cx="4572163" cy="4171444"/>
          </a:xfrm>
        </p:spPr>
        <p:txBody>
          <a:bodyPr/>
          <a:lstStyle/>
          <a:p>
            <a:r>
              <a:rPr lang="es-ES" sz="1600" dirty="0">
                <a:latin typeface="+mj-lt"/>
                <a:cs typeface="Arial" panose="020B0604020202020204" pitchFamily="34" charset="0"/>
              </a:rPr>
              <a:t>Placa </a:t>
            </a:r>
            <a:r>
              <a:rPr lang="es-ES" sz="1600" dirty="0" err="1">
                <a:latin typeface="+mj-lt"/>
                <a:cs typeface="Arial" panose="020B0604020202020204" pitchFamily="34" charset="0"/>
              </a:rPr>
              <a:t>eritematoescamosa</a:t>
            </a:r>
            <a:r>
              <a:rPr lang="es-ES" sz="1600" dirty="0">
                <a:latin typeface="+mj-lt"/>
                <a:cs typeface="Arial" panose="020B0604020202020204" pitchFamily="34" charset="0"/>
              </a:rPr>
              <a:t> en tronco posterior </a:t>
            </a:r>
            <a:r>
              <a:rPr lang="es-ES" sz="1600" dirty="0" err="1">
                <a:latin typeface="+mj-lt"/>
                <a:cs typeface="Arial" panose="020B0604020202020204" pitchFamily="34" charset="0"/>
              </a:rPr>
              <a:t>psoriasiforme</a:t>
            </a:r>
            <a:r>
              <a:rPr lang="es-ES" sz="1600" dirty="0">
                <a:latin typeface="+mj-lt"/>
                <a:cs typeface="Arial" panose="020B0604020202020204" pitchFamily="34" charset="0"/>
              </a:rPr>
              <a:t>. BSA: 4 %, PASI: 4, PGA: 2.</a:t>
            </a:r>
          </a:p>
          <a:p>
            <a:br>
              <a:rPr lang="es-ES" dirty="0">
                <a:latin typeface="+mj-lt"/>
              </a:rPr>
            </a:br>
            <a:r>
              <a:rPr lang="es-ES" sz="2400" b="1" dirty="0">
                <a:solidFill>
                  <a:srgbClr val="1D2D4F"/>
                </a:solidFill>
                <a:latin typeface="+mj-lt"/>
              </a:rPr>
              <a:t>Diagnóstico</a:t>
            </a:r>
            <a:r>
              <a:rPr lang="es-ES" sz="2400" dirty="0">
                <a:solidFill>
                  <a:srgbClr val="1D2D4F"/>
                </a:solidFill>
                <a:latin typeface="+mj-lt"/>
              </a:rPr>
              <a:t> </a:t>
            </a:r>
          </a:p>
          <a:p>
            <a:r>
              <a:rPr lang="es-ES" sz="1600" b="1" dirty="0">
                <a:effectLst/>
                <a:latin typeface="+mj-lt"/>
                <a:cs typeface="Arial" panose="020B0604020202020204" pitchFamily="34" charset="0"/>
              </a:rPr>
              <a:t>Psoriasis inducida por inmunoterapia </a:t>
            </a:r>
            <a:r>
              <a:rPr lang="es-ES" sz="1600" dirty="0">
                <a:latin typeface="+mj-lt"/>
                <a:cs typeface="Arial" panose="020B0604020202020204" pitchFamily="34" charset="0"/>
              </a:rPr>
              <a:t>(inhibidor de PD1 y/o inhibidor del CTLA4).</a:t>
            </a:r>
          </a:p>
          <a:p>
            <a:br>
              <a:rPr lang="es-ES" dirty="0">
                <a:latin typeface="+mj-lt"/>
                <a:cs typeface="Arial" panose="020B0604020202020204" pitchFamily="34" charset="0"/>
              </a:rPr>
            </a:br>
            <a:r>
              <a:rPr lang="es-ES" sz="2400" b="1" dirty="0">
                <a:solidFill>
                  <a:srgbClr val="1D2D4F"/>
                </a:solidFill>
                <a:latin typeface="+mj-lt"/>
              </a:rPr>
              <a:t>Tratamiento</a:t>
            </a:r>
            <a:r>
              <a:rPr lang="es-ES" b="1" dirty="0">
                <a:latin typeface="+mj-lt"/>
              </a:rPr>
              <a:t> </a:t>
            </a:r>
            <a:endParaRPr lang="es-ES" b="1" dirty="0">
              <a:latin typeface="+mj-lt"/>
              <a:cs typeface="Arial" panose="020B0604020202020204" pitchFamily="34" charset="0"/>
            </a:endParaRPr>
          </a:p>
          <a:p>
            <a:r>
              <a:rPr lang="es-ES" sz="1600" dirty="0">
                <a:effectLst/>
                <a:latin typeface="+mj-lt"/>
                <a:cs typeface="Arial" panose="020B0604020202020204" pitchFamily="34" charset="0"/>
              </a:rPr>
              <a:t>CAL/BDP crema 50 microgramos/g + 0,5 mg/g una aplicación al día durante 4 semanas.</a:t>
            </a:r>
          </a:p>
          <a:p>
            <a:endParaRPr lang="es-ES" dirty="0">
              <a:latin typeface="+mj-lt"/>
              <a:cs typeface="Arial" panose="020B0604020202020204" pitchFamily="34" charset="0"/>
            </a:endParaRPr>
          </a:p>
        </p:txBody>
      </p:sp>
      <p:sp>
        <p:nvSpPr>
          <p:cNvPr id="14" name="Marcador de contenido 13">
            <a:extLst>
              <a:ext uri="{FF2B5EF4-FFF2-40B4-BE49-F238E27FC236}">
                <a16:creationId xmlns:a16="http://schemas.microsoft.com/office/drawing/2014/main" id="{C4C4EEB5-CD5C-CB60-B8BB-6BD5C48BA080}"/>
              </a:ext>
            </a:extLst>
          </p:cNvPr>
          <p:cNvSpPr>
            <a:spLocks noGrp="1"/>
          </p:cNvSpPr>
          <p:nvPr>
            <p:ph sz="quarter" idx="13"/>
          </p:nvPr>
        </p:nvSpPr>
        <p:spPr>
          <a:xfrm>
            <a:off x="1682739" y="1665532"/>
            <a:ext cx="11101724" cy="423333"/>
          </a:xfrm>
        </p:spPr>
        <p:txBody>
          <a:bodyPr/>
          <a:lstStyle/>
          <a:p>
            <a:r>
              <a:rPr lang="es-ES" b="1" dirty="0"/>
              <a:t>Exploración</a:t>
            </a:r>
          </a:p>
        </p:txBody>
      </p:sp>
      <p:pic>
        <p:nvPicPr>
          <p:cNvPr id="30" name="Gráfico 29" descr="Lupa contorno">
            <a:extLst>
              <a:ext uri="{FF2B5EF4-FFF2-40B4-BE49-F238E27FC236}">
                <a16:creationId xmlns:a16="http://schemas.microsoft.com/office/drawing/2014/main" id="{9560EF90-65E1-EE79-C3C8-93660D4B21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192" y="1631665"/>
            <a:ext cx="457200" cy="457200"/>
          </a:xfrm>
          <a:prstGeom prst="rect">
            <a:avLst/>
          </a:prstGeom>
        </p:spPr>
      </p:pic>
      <p:pic>
        <p:nvPicPr>
          <p:cNvPr id="31" name="Gráfico 30" descr="Marca de insignia1 contorno">
            <a:extLst>
              <a:ext uri="{FF2B5EF4-FFF2-40B4-BE49-F238E27FC236}">
                <a16:creationId xmlns:a16="http://schemas.microsoft.com/office/drawing/2014/main" id="{435D5B81-70A1-579E-1CEF-B4CA3F749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082" y="2859740"/>
            <a:ext cx="526149" cy="526149"/>
          </a:xfrm>
          <a:prstGeom prst="rect">
            <a:avLst/>
          </a:prstGeom>
        </p:spPr>
      </p:pic>
      <p:pic>
        <p:nvPicPr>
          <p:cNvPr id="32" name="Gráfico 31" descr="Gesto de doble toque contorno">
            <a:extLst>
              <a:ext uri="{FF2B5EF4-FFF2-40B4-BE49-F238E27FC236}">
                <a16:creationId xmlns:a16="http://schemas.microsoft.com/office/drawing/2014/main" id="{87D3CD61-1160-65E0-9729-5F8EFEBBC1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4977" y="4113651"/>
            <a:ext cx="490343" cy="490343"/>
          </a:xfrm>
          <a:prstGeom prst="rect">
            <a:avLst/>
          </a:prstGeom>
        </p:spPr>
      </p:pic>
      <p:sp>
        <p:nvSpPr>
          <p:cNvPr id="8" name="Marcador de contenido 8">
            <a:extLst>
              <a:ext uri="{FF2B5EF4-FFF2-40B4-BE49-F238E27FC236}">
                <a16:creationId xmlns:a16="http://schemas.microsoft.com/office/drawing/2014/main" id="{80C5D9D3-08DC-DB9D-CABD-A221C7559629}"/>
              </a:ext>
            </a:extLst>
          </p:cNvPr>
          <p:cNvSpPr txBox="1">
            <a:spLocks/>
          </p:cNvSpPr>
          <p:nvPr/>
        </p:nvSpPr>
        <p:spPr>
          <a:xfrm>
            <a:off x="2844800" y="117193"/>
            <a:ext cx="6502400" cy="881188"/>
          </a:xfrm>
          <a:prstGeom prst="rect">
            <a:avLst/>
          </a:prstGeom>
        </p:spPr>
        <p:txBody>
          <a:bodyPr vert="horz" lIns="0" tIns="45720" rIns="91440" bIns="45720" rtlCol="0" anchor="ctr">
            <a:normAutofit lnSpcReduction="10000"/>
          </a:bodyPr>
          <a:lstStyle>
            <a:lvl1pPr marL="0" indent="0" algn="ctr" defTabSz="609585" rtl="0" eaLnBrk="1" latinLnBrk="0" hangingPunct="1">
              <a:spcBef>
                <a:spcPct val="20000"/>
              </a:spcBef>
              <a:buFont typeface="Arial"/>
              <a:buNone/>
              <a:defRPr sz="2667" b="1" kern="1200">
                <a:solidFill>
                  <a:srgbClr val="1D2D4F"/>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20000"/>
              </a:lnSpc>
            </a:pPr>
            <a:r>
              <a:rPr lang="es-ES" sz="2200" dirty="0">
                <a:solidFill>
                  <a:srgbClr val="398C94"/>
                </a:solidFill>
                <a:latin typeface="Century Gothic" panose="020B0502020202020204" pitchFamily="34" charset="0"/>
              </a:rPr>
              <a:t>CASO CLÍNICO 1: </a:t>
            </a:r>
          </a:p>
          <a:p>
            <a:pPr>
              <a:lnSpc>
                <a:spcPct val="120000"/>
              </a:lnSpc>
            </a:pPr>
            <a:r>
              <a:rPr lang="es-ES" sz="2200" dirty="0">
                <a:solidFill>
                  <a:srgbClr val="398C94"/>
                </a:solidFill>
                <a:latin typeface="Century Gothic" panose="020B0502020202020204" pitchFamily="34" charset="0"/>
              </a:rPr>
              <a:t>PACIENTE ONCOLÓGICO </a:t>
            </a:r>
          </a:p>
        </p:txBody>
      </p:sp>
    </p:spTree>
    <p:extLst>
      <p:ext uri="{BB962C8B-B14F-4D97-AF65-F5344CB8AC3E}">
        <p14:creationId xmlns:p14="http://schemas.microsoft.com/office/powerpoint/2010/main" val="382768393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inbrija">
      <a:dk1>
        <a:srgbClr val="3E3E3E"/>
      </a:dk1>
      <a:lt1>
        <a:srgbClr val="FEFEFE"/>
      </a:lt1>
      <a:dk2>
        <a:srgbClr val="57085A"/>
      </a:dk2>
      <a:lt2>
        <a:srgbClr val="57085A"/>
      </a:lt2>
      <a:accent1>
        <a:srgbClr val="57085A"/>
      </a:accent1>
      <a:accent2>
        <a:srgbClr val="9E1A96"/>
      </a:accent2>
      <a:accent3>
        <a:srgbClr val="F5B703"/>
      </a:accent3>
      <a:accent4>
        <a:srgbClr val="F68F00"/>
      </a:accent4>
      <a:accent5>
        <a:srgbClr val="038199"/>
      </a:accent5>
      <a:accent6>
        <a:srgbClr val="7B7B7B"/>
      </a:accent6>
      <a:hlink>
        <a:srgbClr val="0000FF"/>
      </a:hlink>
      <a:folHlink>
        <a:srgbClr val="58095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iseño personalizado">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DFA2F8D0664D444AD387D8FA1E0CDC3" ma:contentTypeVersion="14" ma:contentTypeDescription="Crear nuevo documento." ma:contentTypeScope="" ma:versionID="5aead7a4ed62a343417695b9b4d86594">
  <xsd:schema xmlns:xsd="http://www.w3.org/2001/XMLSchema" xmlns:xs="http://www.w3.org/2001/XMLSchema" xmlns:p="http://schemas.microsoft.com/office/2006/metadata/properties" xmlns:ns2="51fd7471-aa45-4849-bfaf-6bb86cc143a8" xmlns:ns3="964cedcc-08e6-47fa-8d42-f7e8c6b8755e" targetNamespace="http://schemas.microsoft.com/office/2006/metadata/properties" ma:root="true" ma:fieldsID="0611af474eb92beebc6d974d5b7f2a64" ns2:_="" ns3:_="">
    <xsd:import namespace="51fd7471-aa45-4849-bfaf-6bb86cc143a8"/>
    <xsd:import namespace="964cedcc-08e6-47fa-8d42-f7e8c6b8755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fd7471-aa45-4849-bfaf-6bb86cc143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4cedcc-08e6-47fa-8d42-f7e8c6b8755e"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7cc21def-c052-4739-916a-c1d40d8ee81b}" ma:internalName="TaxCatchAll" ma:showField="CatchAllData" ma:web="964cedcc-08e6-47fa-8d42-f7e8c6b875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fd7471-aa45-4849-bfaf-6bb86cc143a8">
      <Terms xmlns="http://schemas.microsoft.com/office/infopath/2007/PartnerControls"/>
    </lcf76f155ced4ddcb4097134ff3c332f>
    <TaxCatchAll xmlns="964cedcc-08e6-47fa-8d42-f7e8c6b8755e" xsi:nil="true"/>
    <SharedWithUsers xmlns="964cedcc-08e6-47fa-8d42-f7e8c6b8755e">
      <UserInfo>
        <DisplayName>Marta Clariana Colet</DisplayName>
        <AccountId>172</AccountId>
        <AccountType/>
      </UserInfo>
      <UserInfo>
        <DisplayName>Rosa Mari Villar Ervoes</DisplayName>
        <AccountId>38</AccountId>
        <AccountType/>
      </UserInfo>
      <UserInfo>
        <DisplayName>Diana Mª Gonzalez Muñoz</DisplayName>
        <AccountId>83</AccountId>
        <AccountType/>
      </UserInfo>
    </SharedWithUsers>
  </documentManagement>
</p:properties>
</file>

<file path=customXml/itemProps1.xml><?xml version="1.0" encoding="utf-8"?>
<ds:datastoreItem xmlns:ds="http://schemas.openxmlformats.org/officeDocument/2006/customXml" ds:itemID="{7DF45632-D0D1-45CB-B26C-694AEE2D3313}"/>
</file>

<file path=customXml/itemProps2.xml><?xml version="1.0" encoding="utf-8"?>
<ds:datastoreItem xmlns:ds="http://schemas.openxmlformats.org/officeDocument/2006/customXml" ds:itemID="{4A0F342E-E4CD-4DC2-AE45-62E2A30B61F9}">
  <ds:schemaRefs>
    <ds:schemaRef ds:uri="http://schemas.microsoft.com/sharepoint/v3/contenttype/forms"/>
  </ds:schemaRefs>
</ds:datastoreItem>
</file>

<file path=customXml/itemProps3.xml><?xml version="1.0" encoding="utf-8"?>
<ds:datastoreItem xmlns:ds="http://schemas.openxmlformats.org/officeDocument/2006/customXml" ds:itemID="{DFBF701C-0B62-47E0-BE93-37B16E6253F2}"/>
</file>

<file path=docProps/app.xml><?xml version="1.0" encoding="utf-8"?>
<Properties xmlns="http://schemas.openxmlformats.org/officeDocument/2006/extended-properties" xmlns:vt="http://schemas.openxmlformats.org/officeDocument/2006/docPropsVTypes">
  <TotalTime>0</TotalTime>
  <Words>7325</Words>
  <Application>Microsoft Office PowerPoint</Application>
  <PresentationFormat>Panorámica</PresentationFormat>
  <Paragraphs>453</Paragraphs>
  <Slides>49</Slides>
  <Notes>14</Notes>
  <HiddenSlides>6</HiddenSlides>
  <MMClips>0</MMClips>
  <ScaleCrop>false</ScaleCrop>
  <HeadingPairs>
    <vt:vector size="4" baseType="variant">
      <vt:variant>
        <vt:lpstr>Tema</vt:lpstr>
      </vt:variant>
      <vt:variant>
        <vt:i4>3</vt:i4>
      </vt:variant>
      <vt:variant>
        <vt:lpstr>Títulos de diapositiva</vt:lpstr>
      </vt:variant>
      <vt:variant>
        <vt:i4>49</vt:i4>
      </vt:variant>
    </vt:vector>
  </HeadingPairs>
  <TitlesOfParts>
    <vt:vector size="52" baseType="lpstr">
      <vt:lpstr>Tema de Office</vt:lpstr>
      <vt:lpstr>Office Theme</vt:lpstr>
      <vt:lpstr>1_Diseño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CAL/BDP crema: tratamiento de primera línea en psoriasis inducida por la inmunoterapia en paciente oncológico </vt:lpstr>
      <vt:lpstr>Presentación de PowerPoint</vt:lpstr>
      <vt:lpstr>Presentación de PowerPoint</vt:lpstr>
      <vt:lpstr>Presentación de PowerPoint</vt:lpstr>
      <vt:lpstr>Presentación de PowerPoint</vt:lpstr>
      <vt:lpstr>Presentación de PowerPoint</vt:lpstr>
      <vt:lpstr>“Doctor, creo que me estoy quedando sordo”</vt:lpstr>
      <vt:lpstr>Presentación de PowerPoint</vt:lpstr>
      <vt:lpstr>Presentación de PowerPoint</vt:lpstr>
      <vt:lpstr>Presentación de PowerPoint</vt:lpstr>
      <vt:lpstr>Presentación de PowerPoint</vt:lpstr>
      <vt:lpstr>Presentación de PowerPoint</vt:lpstr>
      <vt:lpstr>“Eficacia y mejora de la calidad de vida en pacientes con psoriasis moderada”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CAL/BDP crema en cuero cabelludo en pacientes con fracaso a múltiples tratamientos tópicos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CAL/BDP crema como tratamiento de psoriasis palmoplantar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Nombre del caso clínico del ponente</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Mireia Fayol</dc:creator>
  <cp:lastModifiedBy>Marta Clariana Colet</cp:lastModifiedBy>
  <cp:revision>78</cp:revision>
  <dcterms:created xsi:type="dcterms:W3CDTF">2023-12-05T12:13:24Z</dcterms:created>
  <dcterms:modified xsi:type="dcterms:W3CDTF">2024-02-12T10:18:37Z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2023-12-13T19:20:45Z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ff9b096b-6ccc-40b1-a3f4-d04dd79d8b24</vt:lpwstr>
  </property>
  <property fmtid="{D5CDD505-2E9C-101B-9397-08002B2CF9AE}" pid="8" name="MSIP_Label_533616b6-00a5-4cd1-b577-93208fa93eb1_ContentBits">
    <vt:lpwstr>1</vt:lpwstr>
  </property>
  <property fmtid="{D5CDD505-2E9C-101B-9397-08002B2CF9AE}" pid="9" name="ClassificationContentMarkingHeaderLocations">
    <vt:lpwstr>Tema de Office:8</vt:lpwstr>
  </property>
  <property fmtid="{D5CDD505-2E9C-101B-9397-08002B2CF9AE}" pid="10" name="ClassificationContentMarkingHeaderText">
    <vt:lpwstr>INTERNAL USE</vt:lpwstr>
  </property>
  <property fmtid="{D5CDD505-2E9C-101B-9397-08002B2CF9AE}" pid="11" name="ContentTypeId">
    <vt:lpwstr>0x0101000DFA2F8D0664D444AD387D8FA1E0CDC3</vt:lpwstr>
  </property>
  <property fmtid="{D5CDD505-2E9C-101B-9397-08002B2CF9AE}" pid="12" name="MediaServiceImageTags">
    <vt:lpwstr/>
  </property>
</Properties>
</file>