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147483619" r:id="rId7"/>
    <p:sldId id="2147483618" r:id="rId8"/>
    <p:sldId id="275" r:id="rId9"/>
    <p:sldId id="309" r:id="rId10"/>
    <p:sldId id="283" r:id="rId11"/>
    <p:sldId id="261" r:id="rId12"/>
    <p:sldId id="2147483620" r:id="rId13"/>
    <p:sldId id="262" r:id="rId14"/>
    <p:sldId id="2147483621" r:id="rId15"/>
    <p:sldId id="264" r:id="rId16"/>
    <p:sldId id="2147483625" r:id="rId17"/>
    <p:sldId id="2147483624" r:id="rId18"/>
    <p:sldId id="265" r:id="rId19"/>
    <p:sldId id="2147483623" r:id="rId20"/>
    <p:sldId id="2147483541" r:id="rId21"/>
    <p:sldId id="292" r:id="rId22"/>
    <p:sldId id="266" r:id="rId23"/>
    <p:sldId id="2147483543" r:id="rId24"/>
    <p:sldId id="308" r:id="rId25"/>
    <p:sldId id="318" r:id="rId26"/>
    <p:sldId id="321" r:id="rId27"/>
    <p:sldId id="324" r:id="rId28"/>
    <p:sldId id="267" r:id="rId29"/>
    <p:sldId id="2147483622" r:id="rId30"/>
    <p:sldId id="288"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F/g3xTs84KCRbAqeD4nq7g9rb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1375FD-37A1-4DFE-94EC-76454FA85750}" v="3" dt="2026-03-10T08:25:31.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5"/>
    <p:restoredTop sz="94694"/>
  </p:normalViewPr>
  <p:slideViewPr>
    <p:cSldViewPr snapToGrid="0">
      <p:cViewPr varScale="1">
        <p:scale>
          <a:sx n="59" d="100"/>
          <a:sy n="59" d="100"/>
        </p:scale>
        <p:origin x="8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 name="Google Shape;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Perfecto. Te hago un **resumen estructurado** del artículo y después te dejo **las ideas clave “</a:t>
            </a:r>
            <a:r>
              <a:rPr lang="es-ES" dirty="0" err="1"/>
              <a:t>take</a:t>
            </a:r>
            <a:r>
              <a:rPr lang="es-ES" dirty="0"/>
              <a:t>-home”**, tal como lo plantearías en una discusión clínica, sesión o manuscrito.</a:t>
            </a:r>
          </a:p>
          <a:p>
            <a:endParaRPr lang="es-ES" dirty="0"/>
          </a:p>
          <a:p>
            <a:r>
              <a:rPr lang="es-ES" dirty="0"/>
              <a:t>La referencia es:</a:t>
            </a:r>
          </a:p>
          <a:p>
            <a:r>
              <a:rPr lang="es-ES" dirty="0"/>
              <a:t>**</a:t>
            </a:r>
            <a:r>
              <a:rPr lang="es-ES" dirty="0" err="1"/>
              <a:t>MacDougall</a:t>
            </a:r>
            <a:r>
              <a:rPr lang="es-ES" dirty="0"/>
              <a:t> DE et al.** *</a:t>
            </a:r>
            <a:r>
              <a:rPr lang="es-ES" dirty="0" err="1"/>
              <a:t>Lipoprotein</a:t>
            </a:r>
            <a:r>
              <a:rPr lang="es-ES" dirty="0"/>
              <a:t>(a) and </a:t>
            </a:r>
            <a:r>
              <a:rPr lang="es-ES" dirty="0" err="1"/>
              <a:t>recurrent</a:t>
            </a:r>
            <a:r>
              <a:rPr lang="es-ES" dirty="0"/>
              <a:t> </a:t>
            </a:r>
            <a:r>
              <a:rPr lang="es-ES" dirty="0" err="1"/>
              <a:t>atherosclerotic</a:t>
            </a:r>
            <a:r>
              <a:rPr lang="es-ES" dirty="0"/>
              <a:t> cardiovascular </a:t>
            </a:r>
            <a:r>
              <a:rPr lang="es-ES" dirty="0" err="1"/>
              <a:t>events</a:t>
            </a:r>
            <a:r>
              <a:rPr lang="es-ES" dirty="0"/>
              <a:t>: </a:t>
            </a:r>
            <a:r>
              <a:rPr lang="es-ES" dirty="0" err="1"/>
              <a:t>the</a:t>
            </a:r>
            <a:r>
              <a:rPr lang="es-ES" dirty="0"/>
              <a:t> US </a:t>
            </a:r>
            <a:r>
              <a:rPr lang="es-ES" dirty="0" err="1"/>
              <a:t>Family</a:t>
            </a:r>
            <a:r>
              <a:rPr lang="es-ES" dirty="0"/>
              <a:t> Heart </a:t>
            </a:r>
            <a:r>
              <a:rPr lang="es-ES" dirty="0" err="1"/>
              <a:t>Database</a:t>
            </a:r>
            <a:r>
              <a:rPr lang="es-ES" dirty="0"/>
              <a:t>.* **</a:t>
            </a:r>
            <a:r>
              <a:rPr lang="es-ES" dirty="0" err="1"/>
              <a:t>European</a:t>
            </a:r>
            <a:r>
              <a:rPr lang="es-ES" dirty="0"/>
              <a:t> Heart </a:t>
            </a:r>
            <a:r>
              <a:rPr lang="es-ES" dirty="0" err="1"/>
              <a:t>Journal</a:t>
            </a:r>
            <a:r>
              <a:rPr lang="es-ES" dirty="0"/>
              <a:t>.** 2025;46:4762–4775. DOI: 10.1093/</a:t>
            </a:r>
            <a:r>
              <a:rPr lang="es-ES" dirty="0" err="1"/>
              <a:t>eurheartj</a:t>
            </a:r>
            <a:r>
              <a:rPr lang="es-ES" dirty="0"/>
              <a:t>/ehaf297. </a:t>
            </a:r>
          </a:p>
          <a:p>
            <a:endParaRPr lang="es-ES" dirty="0"/>
          </a:p>
          <a:p>
            <a:r>
              <a:rPr lang="es-ES" dirty="0"/>
              <a:t>---</a:t>
            </a:r>
          </a:p>
          <a:p>
            <a:endParaRPr lang="es-ES" dirty="0"/>
          </a:p>
          <a:p>
            <a:r>
              <a:rPr lang="es-ES" dirty="0"/>
              <a:t>## Resumen del estudio</a:t>
            </a:r>
          </a:p>
          <a:p>
            <a:endParaRPr lang="es-ES" dirty="0"/>
          </a:p>
          <a:p>
            <a:r>
              <a:rPr lang="es-ES" dirty="0"/>
              <a:t>### Objetivo</a:t>
            </a:r>
          </a:p>
          <a:p>
            <a:endParaRPr lang="es-ES" dirty="0"/>
          </a:p>
          <a:p>
            <a:r>
              <a:rPr lang="es-ES" dirty="0"/>
              <a:t>Evaluar si la **</a:t>
            </a:r>
            <a:r>
              <a:rPr lang="es-ES" dirty="0" err="1"/>
              <a:t>Lp</a:t>
            </a:r>
            <a:r>
              <a:rPr lang="es-ES" dirty="0"/>
              <a:t>(a) elevada** se asocia con un **riesgo incremental de eventos cardiovasculares recurrentes** en pacientes con **ASCVD establecida**, independientemente de sexo, raza/etnia y del uso de tratamiento hipolipemiante intensivo.</a:t>
            </a:r>
          </a:p>
          <a:p>
            <a:endParaRPr lang="es-ES" dirty="0"/>
          </a:p>
          <a:p>
            <a:r>
              <a:rPr lang="es-ES" dirty="0"/>
              <a:t>### Diseño y población</a:t>
            </a:r>
          </a:p>
          <a:p>
            <a:endParaRPr lang="es-ES" dirty="0"/>
          </a:p>
          <a:p>
            <a:r>
              <a:rPr lang="es-ES" dirty="0"/>
              <a:t>* Estudio **observacional** basado en *real-</a:t>
            </a:r>
            <a:r>
              <a:rPr lang="es-ES" dirty="0" err="1"/>
              <a:t>world</a:t>
            </a:r>
            <a:r>
              <a:rPr lang="es-ES" dirty="0"/>
              <a:t> data* (US </a:t>
            </a:r>
            <a:r>
              <a:rPr lang="es-ES" dirty="0" err="1"/>
              <a:t>Family</a:t>
            </a:r>
            <a:r>
              <a:rPr lang="es-ES" dirty="0"/>
              <a:t> Heart </a:t>
            </a:r>
            <a:r>
              <a:rPr lang="es-ES" dirty="0" err="1"/>
              <a:t>Database</a:t>
            </a:r>
            <a:r>
              <a:rPr lang="es-ES" dirty="0"/>
              <a:t>).</a:t>
            </a:r>
          </a:p>
          <a:p>
            <a:r>
              <a:rPr lang="es-ES" dirty="0"/>
              <a:t>* **273.770 pacientes** con ASCVD documentada y </a:t>
            </a:r>
            <a:r>
              <a:rPr lang="es-ES" dirty="0" err="1"/>
              <a:t>Lp</a:t>
            </a:r>
            <a:r>
              <a:rPr lang="es-ES" dirty="0"/>
              <a:t>(a) medida.</a:t>
            </a:r>
          </a:p>
          <a:p>
            <a:r>
              <a:rPr lang="es-ES" dirty="0"/>
              <a:t>* Seguimiento mediano: **5,4 años**.</a:t>
            </a:r>
          </a:p>
          <a:p>
            <a:r>
              <a:rPr lang="es-ES" dirty="0"/>
              <a:t>* Población amplia y diversa:</a:t>
            </a:r>
          </a:p>
          <a:p>
            <a:endParaRPr lang="es-ES" dirty="0"/>
          </a:p>
          <a:p>
            <a:r>
              <a:rPr lang="es-ES" dirty="0"/>
              <a:t>  * 43% mujeres</a:t>
            </a:r>
          </a:p>
          <a:p>
            <a:r>
              <a:rPr lang="es-ES" dirty="0"/>
              <a:t>  * 8% personas negras, 9% hispanas, 59% blancas.</a:t>
            </a:r>
          </a:p>
          <a:p>
            <a:endParaRPr lang="es-ES" dirty="0"/>
          </a:p>
          <a:p>
            <a:r>
              <a:rPr lang="es-ES" dirty="0"/>
              <a:t>### </a:t>
            </a:r>
            <a:r>
              <a:rPr lang="es-ES" dirty="0" err="1"/>
              <a:t>Endpoint</a:t>
            </a:r>
            <a:endParaRPr lang="es-ES" dirty="0"/>
          </a:p>
          <a:p>
            <a:endParaRPr lang="es-ES" dirty="0"/>
          </a:p>
          <a:p>
            <a:r>
              <a:rPr lang="es-ES" dirty="0"/>
              <a:t>* **Primer evento ASCVD recurrente**:</a:t>
            </a:r>
          </a:p>
          <a:p>
            <a:endParaRPr lang="es-ES" dirty="0"/>
          </a:p>
          <a:p>
            <a:r>
              <a:rPr lang="es-ES" dirty="0"/>
              <a:t>  * IAM</a:t>
            </a:r>
          </a:p>
          <a:p>
            <a:r>
              <a:rPr lang="es-ES" dirty="0"/>
              <a:t>  * SCA no IAM</a:t>
            </a:r>
          </a:p>
          <a:p>
            <a:r>
              <a:rPr lang="es-ES" dirty="0"/>
              <a:t>  * Ictus isquémico</a:t>
            </a:r>
          </a:p>
          <a:p>
            <a:r>
              <a:rPr lang="es-ES" dirty="0"/>
              <a:t>  * Revascularización (PCI/CABG)</a:t>
            </a:r>
          </a:p>
          <a:p>
            <a:endParaRPr lang="es-ES" dirty="0"/>
          </a:p>
          <a:p>
            <a:r>
              <a:rPr lang="es-ES" dirty="0"/>
              <a:t>### Resultados principales</a:t>
            </a:r>
          </a:p>
          <a:p>
            <a:endParaRPr lang="es-ES" dirty="0"/>
          </a:p>
          <a:p>
            <a:r>
              <a:rPr lang="es-ES" dirty="0"/>
              <a:t>Durante el seguimiento, **41.687 pacientes (15%)** presentaron un evento recurrente.</a:t>
            </a:r>
          </a:p>
          <a:p>
            <a:endParaRPr lang="es-ES" dirty="0"/>
          </a:p>
          <a:p>
            <a:r>
              <a:rPr lang="es-ES" dirty="0"/>
              <a:t>Existe una **relación continua y dosis-dependiente** entre </a:t>
            </a:r>
            <a:r>
              <a:rPr lang="es-ES" dirty="0" err="1"/>
              <a:t>Lp</a:t>
            </a:r>
            <a:r>
              <a:rPr lang="es-ES" dirty="0"/>
              <a:t>(a) y riesgo de eventos recurrentes:</a:t>
            </a:r>
          </a:p>
          <a:p>
            <a:endParaRPr lang="es-ES" dirty="0"/>
          </a:p>
          <a:p>
            <a:r>
              <a:rPr lang="es-ES" dirty="0"/>
              <a:t>Comparado con </a:t>
            </a:r>
            <a:r>
              <a:rPr lang="es-ES" dirty="0" err="1"/>
              <a:t>Lp</a:t>
            </a:r>
            <a:r>
              <a:rPr lang="es-ES" dirty="0"/>
              <a:t>(a) &lt;15 nmol/L:</a:t>
            </a:r>
          </a:p>
          <a:p>
            <a:endParaRPr lang="es-ES" dirty="0"/>
          </a:p>
          <a:p>
            <a:r>
              <a:rPr lang="es-ES" dirty="0"/>
              <a:t>* 15–79 nmol/L → HR 1,04 (1,01–1,07)</a:t>
            </a:r>
          </a:p>
          <a:p>
            <a:r>
              <a:rPr lang="es-ES" dirty="0"/>
              <a:t>* 80–179 nmol/L → HR 1,15 (1,12–1,19)</a:t>
            </a:r>
          </a:p>
          <a:p>
            <a:r>
              <a:rPr lang="es-ES" dirty="0"/>
              <a:t>* 180–299 nmol/L → HR 1,29 (1,25–1,33)</a:t>
            </a:r>
          </a:p>
          <a:p>
            <a:r>
              <a:rPr lang="es-ES" dirty="0"/>
              <a:t>* ≥300 nmol/L → HR 1,45 (1,39–1,51)</a:t>
            </a:r>
          </a:p>
          <a:p>
            <a:endParaRPr lang="es-ES" dirty="0"/>
          </a:p>
          <a:p>
            <a:r>
              <a:rPr lang="es-ES" dirty="0"/>
              <a:t>Estos resultados:</a:t>
            </a:r>
          </a:p>
          <a:p>
            <a:endParaRPr lang="es-ES" dirty="0"/>
          </a:p>
          <a:p>
            <a:r>
              <a:rPr lang="es-ES" dirty="0"/>
              <a:t>* Persisten tras ajuste multivariable exhaustivo.</a:t>
            </a:r>
          </a:p>
          <a:p>
            <a:r>
              <a:rPr lang="es-ES" dirty="0"/>
              <a:t>* Son consistentes para **IAM, SCA, revascularización e ictus**.</a:t>
            </a:r>
          </a:p>
          <a:p>
            <a:r>
              <a:rPr lang="es-ES" dirty="0"/>
              <a:t>* No muestran un “</a:t>
            </a:r>
            <a:r>
              <a:rPr lang="es-ES" dirty="0" err="1"/>
              <a:t>plateau</a:t>
            </a:r>
            <a:r>
              <a:rPr lang="es-ES" dirty="0"/>
              <a:t>” del riesgo a niveles altos de </a:t>
            </a:r>
            <a:r>
              <a:rPr lang="es-ES" dirty="0" err="1"/>
              <a:t>Lp</a:t>
            </a:r>
            <a:r>
              <a:rPr lang="es-ES" dirty="0"/>
              <a:t>(a).</a:t>
            </a:r>
          </a:p>
          <a:p>
            <a:endParaRPr lang="es-ES" dirty="0"/>
          </a:p>
          <a:p>
            <a:r>
              <a:rPr lang="es-ES" dirty="0"/>
              <a:t>### Subgrupos</a:t>
            </a:r>
          </a:p>
          <a:p>
            <a:endParaRPr lang="es-ES" dirty="0"/>
          </a:p>
          <a:p>
            <a:r>
              <a:rPr lang="es-ES" dirty="0"/>
              <a:t>* Asociación similar en:</a:t>
            </a:r>
          </a:p>
          <a:p>
            <a:endParaRPr lang="es-ES" dirty="0"/>
          </a:p>
          <a:p>
            <a:r>
              <a:rPr lang="es-ES" dirty="0"/>
              <a:t>  * Mujeres y hombres</a:t>
            </a:r>
          </a:p>
          <a:p>
            <a:r>
              <a:rPr lang="es-ES" dirty="0"/>
              <a:t>  * Personas blancas, negras e hispanas</a:t>
            </a:r>
          </a:p>
          <a:p>
            <a:r>
              <a:rPr lang="es-ES" dirty="0"/>
              <a:t>  * ASCVD coronaria, cerebrovascular y periférica</a:t>
            </a:r>
          </a:p>
          <a:p>
            <a:r>
              <a:rPr lang="es-ES" dirty="0"/>
              <a:t>  * Con y sin diabetes</a:t>
            </a:r>
          </a:p>
          <a:p>
            <a:r>
              <a:rPr lang="es-ES" dirty="0"/>
              <a:t>* Las personas negras y las mujeres presentan **mayor carga poblacional de riesgo**, por tener niveles de </a:t>
            </a:r>
            <a:r>
              <a:rPr lang="es-ES" dirty="0" err="1"/>
              <a:t>Lp</a:t>
            </a:r>
            <a:r>
              <a:rPr lang="es-ES" dirty="0"/>
              <a:t>(a) más altos.</a:t>
            </a:r>
          </a:p>
          <a:p>
            <a:endParaRPr lang="es-ES" dirty="0"/>
          </a:p>
          <a:p>
            <a:r>
              <a:rPr lang="es-ES" dirty="0"/>
              <a:t>### Interacción con tratamiento hipolipemiante</a:t>
            </a:r>
          </a:p>
          <a:p>
            <a:endParaRPr lang="es-ES" dirty="0"/>
          </a:p>
          <a:p>
            <a:r>
              <a:rPr lang="es-ES" dirty="0"/>
              <a:t>* El uso de **terapia intensiva de reducción de LDL-C**, especialmente con **PCSK9i**, **atenúa parcialmente** el exceso de riesgo asociado a </a:t>
            </a:r>
            <a:r>
              <a:rPr lang="es-ES" dirty="0" err="1"/>
              <a:t>Lp</a:t>
            </a:r>
            <a:r>
              <a:rPr lang="es-ES" dirty="0"/>
              <a:t>(a) ≥180 nmol/L.</a:t>
            </a:r>
          </a:p>
          <a:p>
            <a:r>
              <a:rPr lang="es-ES" dirty="0"/>
              <a:t>* Sin embargo:</a:t>
            </a:r>
          </a:p>
          <a:p>
            <a:endParaRPr lang="es-ES" dirty="0"/>
          </a:p>
          <a:p>
            <a:r>
              <a:rPr lang="es-ES" dirty="0"/>
              <a:t>  * El riesgo **no se elimina**</a:t>
            </a:r>
          </a:p>
          <a:p>
            <a:r>
              <a:rPr lang="es-ES" dirty="0"/>
              <a:t>  * Persiste un claro **riesgo residual dependiente de </a:t>
            </a:r>
            <a:r>
              <a:rPr lang="es-ES" dirty="0" err="1"/>
              <a:t>Lp</a:t>
            </a:r>
            <a:r>
              <a:rPr lang="es-ES" dirty="0"/>
              <a:t>(a)**</a:t>
            </a:r>
          </a:p>
          <a:p>
            <a:endParaRPr lang="es-ES" dirty="0"/>
          </a:p>
          <a:p>
            <a:r>
              <a:rPr lang="es-ES" dirty="0"/>
              <a:t>---</a:t>
            </a:r>
          </a:p>
          <a:p>
            <a:endParaRPr lang="es-ES" dirty="0"/>
          </a:p>
          <a:p>
            <a:r>
              <a:rPr lang="es-ES" dirty="0"/>
              <a:t>## Ideas clave (para llevarte a casa)</a:t>
            </a:r>
          </a:p>
          <a:p>
            <a:endParaRPr lang="es-ES" dirty="0"/>
          </a:p>
          <a:p>
            <a:r>
              <a:rPr lang="es-ES" dirty="0"/>
              <a:t>1. **</a:t>
            </a:r>
            <a:r>
              <a:rPr lang="es-ES" dirty="0" err="1"/>
              <a:t>Lp</a:t>
            </a:r>
            <a:r>
              <a:rPr lang="es-ES" dirty="0"/>
              <a:t>(a) es un determinante potente de eventos recurrentes**</a:t>
            </a:r>
          </a:p>
          <a:p>
            <a:r>
              <a:rPr lang="es-ES" dirty="0"/>
              <a:t>   En prevención secundaria, la </a:t>
            </a:r>
            <a:r>
              <a:rPr lang="es-ES" dirty="0" err="1"/>
              <a:t>Lp</a:t>
            </a:r>
            <a:r>
              <a:rPr lang="es-ES" dirty="0"/>
              <a:t>(a) elevada se asocia a un aumento **progresivo y continuo** del riesgo de nuevos eventos ASCVD.</a:t>
            </a:r>
          </a:p>
          <a:p>
            <a:endParaRPr lang="es-ES" dirty="0"/>
          </a:p>
          <a:p>
            <a:r>
              <a:rPr lang="es-ES" dirty="0"/>
              <a:t>2. **No existe un umbral “seguro”**</a:t>
            </a:r>
          </a:p>
          <a:p>
            <a:r>
              <a:rPr lang="es-ES" dirty="0"/>
              <a:t>   El riesgo empieza a aumentar ya en niveles moderados y sigue creciendo &gt;180–300 nmol/L, sin evidencia de saturación.</a:t>
            </a:r>
          </a:p>
          <a:p>
            <a:endParaRPr lang="es-ES" dirty="0"/>
          </a:p>
          <a:p>
            <a:r>
              <a:rPr lang="es-ES" dirty="0"/>
              <a:t>3. **LDL bien controlado no neutraliza el riesgo**</a:t>
            </a:r>
          </a:p>
          <a:p>
            <a:r>
              <a:rPr lang="es-ES" dirty="0"/>
              <a:t>   Incluso con tratamiento hipolipemiante intensivo, la </a:t>
            </a:r>
            <a:r>
              <a:rPr lang="es-ES" dirty="0" err="1"/>
              <a:t>Lp</a:t>
            </a:r>
            <a:r>
              <a:rPr lang="es-ES" dirty="0"/>
              <a:t>(a) sigue identificando pacientes de **muy alto riesgo residual**.</a:t>
            </a:r>
          </a:p>
          <a:p>
            <a:endParaRPr lang="es-ES" dirty="0"/>
          </a:p>
          <a:p>
            <a:r>
              <a:rPr lang="es-ES" dirty="0"/>
              <a:t>4. **El problema es transversal**</a:t>
            </a:r>
          </a:p>
          <a:p>
            <a:r>
              <a:rPr lang="es-ES" dirty="0"/>
              <a:t>   El efecto de </a:t>
            </a:r>
            <a:r>
              <a:rPr lang="es-ES" dirty="0" err="1"/>
              <a:t>Lp</a:t>
            </a:r>
            <a:r>
              <a:rPr lang="es-ES" dirty="0"/>
              <a:t>(a) es consistente:</a:t>
            </a:r>
          </a:p>
          <a:p>
            <a:endParaRPr lang="es-ES" dirty="0"/>
          </a:p>
          <a:p>
            <a:r>
              <a:rPr lang="es-ES" dirty="0"/>
              <a:t>   * En ambos sexos</a:t>
            </a:r>
          </a:p>
          <a:p>
            <a:r>
              <a:rPr lang="es-ES" dirty="0"/>
              <a:t>   * En distintas etnias</a:t>
            </a:r>
          </a:p>
          <a:p>
            <a:r>
              <a:rPr lang="es-ES" dirty="0"/>
              <a:t>   * En todos los territorios vasculares</a:t>
            </a:r>
          </a:p>
          <a:p>
            <a:endParaRPr lang="es-ES" dirty="0"/>
          </a:p>
          <a:p>
            <a:r>
              <a:rPr lang="es-ES" dirty="0"/>
              <a:t>5. **PCSK9i ayudan, pero no bastan**</a:t>
            </a:r>
          </a:p>
          <a:p>
            <a:r>
              <a:rPr lang="es-ES" dirty="0"/>
              <a:t>   La atenuación del riesgo con PCSK9i sugiere que **reducir </a:t>
            </a:r>
            <a:r>
              <a:rPr lang="es-ES" dirty="0" err="1"/>
              <a:t>Lp</a:t>
            </a:r>
            <a:r>
              <a:rPr lang="es-ES" dirty="0"/>
              <a:t>(a) importa**, pero refuerza la necesidad de **terapias específicas anti-</a:t>
            </a:r>
            <a:r>
              <a:rPr lang="es-ES" dirty="0" err="1"/>
              <a:t>Lp</a:t>
            </a:r>
            <a:r>
              <a:rPr lang="es-ES" dirty="0"/>
              <a:t>(a)**.</a:t>
            </a:r>
          </a:p>
          <a:p>
            <a:endParaRPr lang="es-ES" dirty="0"/>
          </a:p>
          <a:p>
            <a:r>
              <a:rPr lang="es-ES" dirty="0"/>
              <a:t>6. **Implicación clínica directa**</a:t>
            </a:r>
          </a:p>
          <a:p>
            <a:r>
              <a:rPr lang="es-ES" dirty="0"/>
              <a:t>   Medir </a:t>
            </a:r>
            <a:r>
              <a:rPr lang="es-ES" dirty="0" err="1"/>
              <a:t>Lp</a:t>
            </a:r>
            <a:r>
              <a:rPr lang="es-ES" dirty="0"/>
              <a:t>(a) en todo paciente con ASCVD:</a:t>
            </a:r>
          </a:p>
          <a:p>
            <a:endParaRPr lang="es-ES" dirty="0"/>
          </a:p>
          <a:p>
            <a:r>
              <a:rPr lang="es-ES" dirty="0"/>
              <a:t>   * Refina estratificación de riesgo post-SCA</a:t>
            </a:r>
          </a:p>
          <a:p>
            <a:r>
              <a:rPr lang="es-ES" dirty="0"/>
              <a:t>   * Identifica candidatos prioritarios a ensayos y futuras terapias dirigidas</a:t>
            </a:r>
          </a:p>
          <a:p>
            <a:endParaRPr lang="es-ES" dirty="0"/>
          </a:p>
          <a:p>
            <a:r>
              <a:rPr lang="es-ES" dirty="0"/>
              <a:t>---</a:t>
            </a:r>
          </a:p>
          <a:p>
            <a:endParaRPr lang="es-ES" dirty="0"/>
          </a:p>
          <a:p>
            <a:endParaRPr lang="es-ES" dirty="0"/>
          </a:p>
        </p:txBody>
      </p:sp>
      <p:sp>
        <p:nvSpPr>
          <p:cNvPr id="4" name="Marcador de número de diapositiva 3"/>
          <p:cNvSpPr>
            <a:spLocks noGrp="1"/>
          </p:cNvSpPr>
          <p:nvPr>
            <p:ph type="sldNum" sz="quarter" idx="5"/>
          </p:nvPr>
        </p:nvSpPr>
        <p:spPr/>
        <p:txBody>
          <a:bodyPr/>
          <a:lstStyle/>
          <a:p>
            <a:fld id="{5C82F12F-AA2B-9F4C-B2D3-A601FE49A42F}" type="slidenum">
              <a:rPr lang="es-ES" smtClean="0"/>
              <a:t>21</a:t>
            </a:fld>
            <a:endParaRPr lang="es-ES"/>
          </a:p>
        </p:txBody>
      </p:sp>
    </p:spTree>
    <p:extLst>
      <p:ext uri="{BB962C8B-B14F-4D97-AF65-F5344CB8AC3E}">
        <p14:creationId xmlns:p14="http://schemas.microsoft.com/office/powerpoint/2010/main" val="302566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Arial" panose="020B0604020202020204" pitchFamily="34" charset="0"/>
                <a:ea typeface="+mn-ea"/>
                <a:cs typeface="+mn-cs"/>
              </a:rPr>
              <a:t>proteína de transferencia de ésteres de colesterol (CETP</a:t>
            </a:r>
            <a:r>
              <a:rPr lang="es-ES" dirty="0">
                <a:effectLst/>
              </a:rPr>
              <a:t> </a:t>
            </a:r>
            <a:endParaRPr lang="es-ES" altLang="es-ES" sz="1200" dirty="0">
              <a:solidFill>
                <a:srgbClr val="131212"/>
              </a:solidFill>
              <a:latin typeface="Arial" panose="020B0604020202020204" pitchFamily="34" charset="0"/>
            </a:endParaRPr>
          </a:p>
          <a:p>
            <a:r>
              <a:rPr lang="es-ES" altLang="es-ES" sz="1200" dirty="0" err="1">
                <a:solidFill>
                  <a:srgbClr val="131212"/>
                </a:solidFill>
                <a:latin typeface="Arial" panose="020B0604020202020204" pitchFamily="34" charset="0"/>
              </a:rPr>
              <a:t>Obicetrapib</a:t>
            </a:r>
            <a:r>
              <a:rPr lang="es-ES" altLang="es-ES" sz="1200" dirty="0">
                <a:solidFill>
                  <a:srgbClr val="131212"/>
                </a:solidFill>
                <a:latin typeface="Arial" panose="020B0604020202020204" pitchFamily="34" charset="0"/>
              </a:rPr>
              <a:t> </a:t>
            </a:r>
            <a:r>
              <a:rPr lang="es-ES" altLang="es-ES" sz="2080" baseline="0" dirty="0">
                <a:solidFill>
                  <a:srgbClr val="131212"/>
                </a:solidFill>
                <a:latin typeface="Arial" panose="020B0604020202020204" pitchFamily="34" charset="0"/>
              </a:rPr>
              <a:t>produjo una disminución significativa de LDL-C en el día 84 con efecto sostenido durante un año en pacientes con </a:t>
            </a:r>
            <a:r>
              <a:rPr lang="es-ES" altLang="es-ES" sz="2080" baseline="0" dirty="0" err="1">
                <a:solidFill>
                  <a:srgbClr val="131212"/>
                </a:solidFill>
                <a:latin typeface="Arial" panose="020B0604020202020204" pitchFamily="34" charset="0"/>
              </a:rPr>
              <a:t>HeFH</a:t>
            </a:r>
            <a:r>
              <a:rPr lang="es-ES" altLang="es-ES" sz="2080" baseline="0" dirty="0">
                <a:solidFill>
                  <a:srgbClr val="131212"/>
                </a:solidFill>
                <a:latin typeface="Arial" panose="020B0604020202020204" pitchFamily="34" charset="0"/>
              </a:rPr>
              <a:t>. 
El ensayo aleatorizó a 354 pacientes con </a:t>
            </a:r>
            <a:r>
              <a:rPr lang="es-ES" altLang="es-ES" sz="2080" baseline="0" dirty="0" err="1">
                <a:solidFill>
                  <a:srgbClr val="131212"/>
                </a:solidFill>
                <a:latin typeface="Arial" panose="020B0604020202020204" pitchFamily="34" charset="0"/>
              </a:rPr>
              <a:t>HeFH</a:t>
            </a:r>
            <a:r>
              <a:rPr lang="es-ES" altLang="es-ES" sz="2080" baseline="0" dirty="0">
                <a:solidFill>
                  <a:srgbClr val="131212"/>
                </a:solidFill>
                <a:latin typeface="Arial" panose="020B0604020202020204" pitchFamily="34" charset="0"/>
              </a:rPr>
              <a:t> y LDL-C en ayunas &gt;=70 mg/</a:t>
            </a:r>
            <a:r>
              <a:rPr lang="es-ES" altLang="es-ES" sz="2080" baseline="0" dirty="0" err="1">
                <a:solidFill>
                  <a:srgbClr val="131212"/>
                </a:solidFill>
                <a:latin typeface="Arial" panose="020B0604020202020204" pitchFamily="34" charset="0"/>
              </a:rPr>
              <a:t>dL</a:t>
            </a:r>
            <a:r>
              <a:rPr lang="es-ES" altLang="es-ES" sz="2080" baseline="0" dirty="0">
                <a:solidFill>
                  <a:srgbClr val="131212"/>
                </a:solidFill>
                <a:latin typeface="Arial" panose="020B0604020202020204" pitchFamily="34" charset="0"/>
              </a:rPr>
              <a:t> y que tomaban terapias modificadoras de lípidos toleradas al máximo para recibir </a:t>
            </a:r>
            <a:r>
              <a:rPr lang="es-ES" altLang="es-ES" sz="2080" baseline="0" dirty="0" err="1">
                <a:solidFill>
                  <a:srgbClr val="131212"/>
                </a:solidFill>
                <a:latin typeface="Arial" panose="020B0604020202020204" pitchFamily="34" charset="0"/>
              </a:rPr>
              <a:t>obicetrapib</a:t>
            </a:r>
            <a:r>
              <a:rPr lang="es-ES" altLang="es-ES" sz="2080" baseline="0" dirty="0">
                <a:solidFill>
                  <a:srgbClr val="131212"/>
                </a:solidFill>
                <a:latin typeface="Arial" panose="020B0604020202020204" pitchFamily="34" charset="0"/>
              </a:rPr>
              <a:t> (10 mg) o placebo equivalente por </a:t>
            </a:r>
            <a:endParaRPr lang="es-ES" sz="2080" baseline="0" dirty="0"/>
          </a:p>
        </p:txBody>
      </p:sp>
      <p:sp>
        <p:nvSpPr>
          <p:cNvPr id="4" name="Marcador de número de diapositiva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613185CE-076E-D24E-B2EA-43C95FC959F8}"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2934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A2A2A"/>
                </a:solidFill>
                <a:effectLst/>
                <a:latin typeface="Merriweather" panose="00000500000000000000" pitchFamily="2" charset="0"/>
              </a:rPr>
              <a:t>Este consenso clínico analiza y aborda: </a:t>
            </a:r>
          </a:p>
          <a:p>
            <a:pPr marL="171450" indent="-171450">
              <a:buFont typeface="Arial" panose="020B0604020202020204" pitchFamily="34" charset="0"/>
              <a:buChar char="•"/>
            </a:pPr>
            <a:r>
              <a:rPr lang="es-ES" b="0" i="0" dirty="0">
                <a:solidFill>
                  <a:srgbClr val="2A2A2A"/>
                </a:solidFill>
                <a:effectLst/>
                <a:latin typeface="Merriweather" panose="00000500000000000000" pitchFamily="2" charset="0"/>
              </a:rPr>
              <a:t>La prevalencia mundial de la obesidad se ha más que duplicado en las últimas cuatro décadas, afectando a mas de 4mil millones de personas.</a:t>
            </a:r>
          </a:p>
          <a:p>
            <a:pPr marL="171450" indent="-171450">
              <a:buFont typeface="Arial" panose="020B0604020202020204" pitchFamily="34" charset="0"/>
              <a:buChar char="•"/>
            </a:pPr>
            <a:r>
              <a:rPr lang="es-ES" b="0" i="0" dirty="0">
                <a:solidFill>
                  <a:srgbClr val="2A2A2A"/>
                </a:solidFill>
                <a:effectLst/>
                <a:latin typeface="Merriweather" panose="00000500000000000000" pitchFamily="2" charset="0"/>
              </a:rPr>
              <a:t>Más allá de su reconocimiento como una condición de alto, causal de numerosas enfermedades crónicas, la obesidad se ha declarado una enfermedad </a:t>
            </a:r>
            <a:r>
              <a:rPr lang="es-ES" b="0" i="1" dirty="0">
                <a:solidFill>
                  <a:srgbClr val="2A2A2A"/>
                </a:solidFill>
                <a:effectLst/>
                <a:latin typeface="Merriweather" panose="00000500000000000000" pitchFamily="2" charset="0"/>
              </a:rPr>
              <a:t>per se</a:t>
            </a:r>
            <a:r>
              <a:rPr lang="es-ES" b="0" i="0" dirty="0">
                <a:solidFill>
                  <a:srgbClr val="2A2A2A"/>
                </a:solidFill>
                <a:effectLst/>
                <a:latin typeface="Merriweather" panose="00000500000000000000" pitchFamily="2" charset="0"/>
              </a:rPr>
              <a:t>.</a:t>
            </a:r>
          </a:p>
          <a:p>
            <a:pPr marL="171450" indent="-171450">
              <a:buFont typeface="Arial" panose="020B0604020202020204" pitchFamily="34" charset="0"/>
              <a:buChar char="•"/>
            </a:pPr>
            <a:r>
              <a:rPr lang="es-ES" b="0" i="0" dirty="0">
                <a:solidFill>
                  <a:srgbClr val="2A2A2A"/>
                </a:solidFill>
                <a:effectLst/>
                <a:latin typeface="Merriweather" panose="00000500000000000000" pitchFamily="2" charset="0"/>
              </a:rPr>
              <a:t>El documento busca aumentar la conciencia sobre este factor de riesgo modificable y proporcionar orientación para las opciones de tratamiento basadas en el manejo del exceso de adiposidad y el riesgo </a:t>
            </a:r>
            <a:r>
              <a:rPr lang="es-ES" b="0" i="0" dirty="0" err="1">
                <a:solidFill>
                  <a:srgbClr val="2A2A2A"/>
                </a:solidFill>
                <a:effectLst/>
                <a:latin typeface="Merriweather" panose="00000500000000000000" pitchFamily="2" charset="0"/>
              </a:rPr>
              <a:t>cardiometabólico</a:t>
            </a:r>
            <a:r>
              <a:rPr lang="es-ES" b="0" i="0" dirty="0">
                <a:solidFill>
                  <a:srgbClr val="2A2A2A"/>
                </a:solidFill>
                <a:effectLst/>
                <a:latin typeface="Merriweather" panose="00000500000000000000" pitchFamily="2" charset="0"/>
              </a:rPr>
              <a:t> asociado. </a:t>
            </a:r>
          </a:p>
          <a:p>
            <a:pPr marL="171450" indent="-171450">
              <a:buFont typeface="Arial" panose="020B0604020202020204" pitchFamily="34" charset="0"/>
              <a:buChar char="•"/>
            </a:pPr>
            <a:r>
              <a:rPr lang="es-ES" b="0" i="0" dirty="0">
                <a:solidFill>
                  <a:srgbClr val="2A2A2A"/>
                </a:solidFill>
                <a:effectLst/>
                <a:latin typeface="Merriweather" panose="00000500000000000000" pitchFamily="2" charset="0"/>
              </a:rPr>
              <a:t>El manejo de la obesidad ha recibido clásicamente menos atención en comparación con otros factores de riesgo cardiovascular modificables en las últimas décadas, especialmente entre los cardiólogos. Recientemente han surgido nuevos medicamentos contra la obesidad con un efecto comprobado en los resultados cardiovasculares, lo que ha impulsado el interés en la obesidad como diana terapéutica.</a:t>
            </a:r>
          </a:p>
          <a:p>
            <a:pPr marL="171450" indent="-171450">
              <a:buFont typeface="Arial" panose="020B0604020202020204" pitchFamily="34" charset="0"/>
              <a:buChar char="•"/>
            </a:pPr>
            <a:r>
              <a:rPr lang="es-ES" b="0" i="0" dirty="0">
                <a:solidFill>
                  <a:srgbClr val="2A2A2A"/>
                </a:solidFill>
                <a:effectLst/>
                <a:latin typeface="Merriweather" panose="00000500000000000000" pitchFamily="2" charset="0"/>
              </a:rPr>
              <a:t>Y aunque las implicaciones de la pérdida de peso difieren en prevención cardiovascular primaria frente a secundaria, el manejo de la obesidad en pacientes con ECV establecida es un enfoque principal de este documento de la ESC.</a:t>
            </a:r>
            <a:endParaRPr lang="es-ES" dirty="0"/>
          </a:p>
        </p:txBody>
      </p:sp>
      <p:sp>
        <p:nvSpPr>
          <p:cNvPr id="4" name="Marcador de número de diapositiva 3"/>
          <p:cNvSpPr>
            <a:spLocks noGrp="1"/>
          </p:cNvSpPr>
          <p:nvPr>
            <p:ph type="sldNum" sz="quarter" idx="5"/>
          </p:nvPr>
        </p:nvSpPr>
        <p:spPr/>
        <p:txBody>
          <a:bodyPr/>
          <a:lstStyle/>
          <a:p>
            <a:fld id="{924B88E1-CC86-4B2B-98DE-CEE256E17E91}" type="slidenum">
              <a:rPr lang="es-ES" smtClean="0"/>
              <a:pPr/>
              <a:t>25</a:t>
            </a:fld>
            <a:endParaRPr lang="es-ES"/>
          </a:p>
        </p:txBody>
      </p:sp>
    </p:spTree>
    <p:extLst>
      <p:ext uri="{BB962C8B-B14F-4D97-AF65-F5344CB8AC3E}">
        <p14:creationId xmlns:p14="http://schemas.microsoft.com/office/powerpoint/2010/main" val="2304017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A2A2A"/>
                </a:solidFill>
                <a:effectLst/>
                <a:latin typeface="Merriweather" panose="00000500000000000000" pitchFamily="2" charset="0"/>
              </a:rPr>
              <a:t>El IMC, es el </a:t>
            </a:r>
            <a:r>
              <a:rPr lang="es-ES" b="0" i="0" dirty="0" err="1">
                <a:solidFill>
                  <a:srgbClr val="2A2A2A"/>
                </a:solidFill>
                <a:effectLst/>
                <a:latin typeface="Merriweather" panose="00000500000000000000" pitchFamily="2" charset="0"/>
              </a:rPr>
              <a:t>gold</a:t>
            </a:r>
            <a:r>
              <a:rPr lang="es-ES" b="0" i="0" dirty="0">
                <a:solidFill>
                  <a:srgbClr val="2A2A2A"/>
                </a:solidFill>
                <a:effectLst/>
                <a:latin typeface="Merriweather" panose="00000500000000000000" pitchFamily="2" charset="0"/>
              </a:rPr>
              <a:t> standard para la definición y clasificación de la obesidad.  Pero puede no corresponder al mismo grado de adiposidad en diferentes individuos. Ya que no considera la masa muscular ni la cantidad y distribución de grasa. Las personas con un IMC similar pueden presentar un riesgo </a:t>
            </a:r>
            <a:r>
              <a:rPr lang="es-ES" b="0" i="0" dirty="0" err="1">
                <a:solidFill>
                  <a:srgbClr val="2A2A2A"/>
                </a:solidFill>
                <a:effectLst/>
                <a:latin typeface="Merriweather" panose="00000500000000000000" pitchFamily="2" charset="0"/>
              </a:rPr>
              <a:t>cardiometabólico</a:t>
            </a:r>
            <a:r>
              <a:rPr lang="es-ES" b="0" i="0" dirty="0">
                <a:solidFill>
                  <a:srgbClr val="2A2A2A"/>
                </a:solidFill>
                <a:effectLst/>
                <a:latin typeface="Merriweather" panose="00000500000000000000" pitchFamily="2" charset="0"/>
              </a:rPr>
              <a:t> diferente. </a:t>
            </a:r>
            <a:endParaRPr lang="es-ES" dirty="0"/>
          </a:p>
        </p:txBody>
      </p:sp>
      <p:sp>
        <p:nvSpPr>
          <p:cNvPr id="4" name="Marcador de número de diapositiva 3"/>
          <p:cNvSpPr>
            <a:spLocks noGrp="1"/>
          </p:cNvSpPr>
          <p:nvPr>
            <p:ph type="sldNum" sz="quarter" idx="5"/>
          </p:nvPr>
        </p:nvSpPr>
        <p:spPr/>
        <p:txBody>
          <a:bodyPr/>
          <a:lstStyle/>
          <a:p>
            <a:fld id="{924B88E1-CC86-4B2B-98DE-CEE256E17E91}" type="slidenum">
              <a:rPr lang="es-ES" smtClean="0"/>
              <a:pPr/>
              <a:t>26</a:t>
            </a:fld>
            <a:endParaRPr lang="es-ES"/>
          </a:p>
        </p:txBody>
      </p:sp>
    </p:spTree>
    <p:extLst>
      <p:ext uri="{BB962C8B-B14F-4D97-AF65-F5344CB8AC3E}">
        <p14:creationId xmlns:p14="http://schemas.microsoft.com/office/powerpoint/2010/main" val="3818672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2800" b="0" i="0" dirty="0">
                <a:solidFill>
                  <a:srgbClr val="2A2A2A"/>
                </a:solidFill>
                <a:effectLst/>
                <a:latin typeface="Merriweather" panose="00000500000000000000" pitchFamily="2" charset="0"/>
              </a:rPr>
              <a:t>La distribución del tejido adiposo se puede visualizar y cuantificar utilizando varias modalidades de imagen:</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La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ecografía</a:t>
            </a:r>
            <a:r>
              <a:rPr lang="es-ES" sz="1800" dirty="0">
                <a:effectLst/>
                <a:latin typeface="Calibri" panose="020F0502020204030204" pitchFamily="34" charset="0"/>
                <a:ea typeface="Calibri" panose="020F0502020204030204" pitchFamily="34" charset="0"/>
                <a:cs typeface="Times New Roman" panose="02020603050405020304" pitchFamily="18" charset="0"/>
              </a:rPr>
              <a:t> proporciona una evaluación más precisa del grosor de la grasa subcutánea, no mide la calidad de la adiposidad.</a:t>
            </a:r>
          </a:p>
          <a:p>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El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TC</a:t>
            </a:r>
            <a:r>
              <a:rPr lang="es-ES" sz="1800" dirty="0">
                <a:effectLst/>
                <a:latin typeface="Calibri" panose="020F0502020204030204" pitchFamily="34" charset="0"/>
                <a:ea typeface="Calibri" panose="020F0502020204030204" pitchFamily="34" charset="0"/>
                <a:cs typeface="Times New Roman" panose="02020603050405020304" pitchFamily="18" charset="0"/>
              </a:rPr>
              <a:t> es el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gold</a:t>
            </a:r>
            <a:r>
              <a:rPr lang="es-ES" sz="1800" dirty="0">
                <a:effectLst/>
                <a:latin typeface="Calibri" panose="020F0502020204030204" pitchFamily="34" charset="0"/>
                <a:ea typeface="Calibri" panose="020F0502020204030204" pitchFamily="34" charset="0"/>
                <a:cs typeface="Times New Roman" panose="02020603050405020304" pitchFamily="18" charset="0"/>
              </a:rPr>
              <a:t> estándar para la evaluación volumétrica del tejido adiposo, así como de los depósitos de grasa ectópica (por ejemplo, en el hígado o el músculo esquelético). Puede evaluar la calidad del tejido adiposo, el tamaño de los adipocitos y la textura y composición del tejido adiposo, reflejando el estado inflamatorio y metabólico del tejido.</a:t>
            </a:r>
            <a:r>
              <a:rPr lang="es-E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La </a:t>
            </a:r>
            <a:r>
              <a:rPr lang="es-ES" sz="1200" b="1" dirty="0">
                <a:effectLst/>
                <a:latin typeface="Calibri" panose="020F0502020204030204" pitchFamily="34" charset="0"/>
                <a:ea typeface="Calibri" panose="020F0502020204030204" pitchFamily="34" charset="0"/>
                <a:cs typeface="Times New Roman" panose="02020603050405020304" pitchFamily="18" charset="0"/>
              </a:rPr>
              <a:t>resonancia magnética </a:t>
            </a:r>
            <a:r>
              <a:rPr lang="es-ES" sz="1200" dirty="0">
                <a:effectLst/>
                <a:latin typeface="Calibri" panose="020F0502020204030204" pitchFamily="34" charset="0"/>
                <a:ea typeface="Calibri" panose="020F0502020204030204" pitchFamily="34" charset="0"/>
                <a:cs typeface="Times New Roman" panose="02020603050405020304" pitchFamily="18" charset="0"/>
              </a:rPr>
              <a:t>evalúa de la distribución del tejido adiposo, incluida la evaluación volumétrica. </a:t>
            </a:r>
          </a:p>
          <a:p>
            <a:endParaRPr lang="es-ES" dirty="0">
              <a:effectLst/>
            </a:endParaRPr>
          </a:p>
          <a:p>
            <a:r>
              <a:rPr lang="es-ES" b="0" i="0" dirty="0">
                <a:solidFill>
                  <a:srgbClr val="2A2A2A"/>
                </a:solidFill>
                <a:effectLst/>
                <a:latin typeface="Merriweather" panose="00000500000000000000" pitchFamily="2" charset="0"/>
              </a:rPr>
              <a:t>El </a:t>
            </a:r>
            <a:r>
              <a:rPr lang="es-ES" b="1" i="0" dirty="0">
                <a:solidFill>
                  <a:srgbClr val="2A2A2A"/>
                </a:solidFill>
                <a:effectLst/>
                <a:latin typeface="Merriweather" panose="00000500000000000000" pitchFamily="2" charset="0"/>
              </a:rPr>
              <a:t>PET</a:t>
            </a:r>
            <a:r>
              <a:rPr lang="es-ES" b="0" i="0" dirty="0">
                <a:solidFill>
                  <a:srgbClr val="2A2A2A"/>
                </a:solidFill>
                <a:effectLst/>
                <a:latin typeface="Merriweather" panose="00000500000000000000" pitchFamily="2" charset="0"/>
              </a:rPr>
              <a:t> evalúa la calidad del tejido adiposo a nivel macroscópico, pero su baja resolución espacial no permite la evaluación de depósitos pequeños como el tejido adiposo perivascular.</a:t>
            </a:r>
          </a:p>
          <a:p>
            <a:endParaRPr lang="es-ES" dirty="0">
              <a:effectLst/>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En la actualidad, </a:t>
            </a:r>
            <a:r>
              <a:rPr lang="es-E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las pruebas de imagen no se utilizan para evaluar la obesidad, pero debido al creciente número de pruebas de imagen realizadas por otras razones. </a:t>
            </a:r>
          </a:p>
          <a:p>
            <a:endParaRPr lang="es-E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solidFill>
                  <a:srgbClr val="2A2A2A"/>
                </a:solidFill>
                <a:effectLst/>
                <a:latin typeface="inherit"/>
              </a:rPr>
              <a:t>La cuantificación del tejido adiposo perivascular, </a:t>
            </a:r>
            <a:r>
              <a:rPr lang="es-ES" b="0" i="0" dirty="0" err="1">
                <a:solidFill>
                  <a:srgbClr val="2A2A2A"/>
                </a:solidFill>
                <a:effectLst/>
                <a:latin typeface="inherit"/>
              </a:rPr>
              <a:t>epicárdico</a:t>
            </a:r>
            <a:r>
              <a:rPr lang="es-ES" b="0" i="0" dirty="0">
                <a:solidFill>
                  <a:srgbClr val="2A2A2A"/>
                </a:solidFill>
                <a:effectLst/>
                <a:latin typeface="inherit"/>
              </a:rPr>
              <a:t> y pericárdico puede mejorar la evaluación del riesgo CV, pero su papel clínico sigue siendo incierto.</a:t>
            </a:r>
          </a:p>
          <a:p>
            <a:endParaRPr lang="es-ES" dirty="0"/>
          </a:p>
        </p:txBody>
      </p:sp>
      <p:sp>
        <p:nvSpPr>
          <p:cNvPr id="4" name="Marcador de número de diapositiva 3"/>
          <p:cNvSpPr>
            <a:spLocks noGrp="1"/>
          </p:cNvSpPr>
          <p:nvPr>
            <p:ph type="sldNum" sz="quarter" idx="5"/>
          </p:nvPr>
        </p:nvSpPr>
        <p:spPr/>
        <p:txBody>
          <a:bodyPr/>
          <a:lstStyle/>
          <a:p>
            <a:fld id="{924B88E1-CC86-4B2B-98DE-CEE256E17E91}" type="slidenum">
              <a:rPr lang="es-ES" smtClean="0"/>
              <a:pPr/>
              <a:t>27</a:t>
            </a:fld>
            <a:endParaRPr lang="es-ES"/>
          </a:p>
        </p:txBody>
      </p:sp>
    </p:spTree>
    <p:extLst>
      <p:ext uri="{BB962C8B-B14F-4D97-AF65-F5344CB8AC3E}">
        <p14:creationId xmlns:p14="http://schemas.microsoft.com/office/powerpoint/2010/main" val="786204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6" name="Google Shape;1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cb0a78fa9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3cb0a78fa9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50ECF-B7BA-ECA4-173F-D43FBCA46ED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4067BD2-134C-062D-5077-6131D518CB15}"/>
              </a:ext>
            </a:extLst>
          </p:cNvPr>
          <p:cNvSpPr>
            <a:spLocks noGrp="1" noRot="1" noChangeAspect="1"/>
          </p:cNvSpPr>
          <p:nvPr>
            <p:ph type="sldImg"/>
          </p:nvPr>
        </p:nvSpPr>
        <p:spPr/>
        <p:txBody>
          <a:bodyPr/>
          <a:lstStyle/>
          <a:p>
            <a:endParaRPr lang="es-ES"/>
          </a:p>
        </p:txBody>
      </p:sp>
      <p:sp>
        <p:nvSpPr>
          <p:cNvPr id="3" name="Marcador de notas 2">
            <a:extLst>
              <a:ext uri="{FF2B5EF4-FFF2-40B4-BE49-F238E27FC236}">
                <a16:creationId xmlns:a16="http://schemas.microsoft.com/office/drawing/2014/main" id="{A7EA190D-5993-989C-25CA-61919E6200A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9D652A4-5FBB-D344-2975-D8D44C35EDF3}"/>
              </a:ext>
            </a:extLst>
          </p:cNvPr>
          <p:cNvSpPr>
            <a:spLocks noGrp="1"/>
          </p:cNvSpPr>
          <p:nvPr>
            <p:ph type="sldNum" sz="quarter" idx="5"/>
          </p:nvPr>
        </p:nvSpPr>
        <p:spPr/>
        <p:txBody>
          <a:bodyPr/>
          <a:lstStyle/>
          <a:p>
            <a:fld id="{4AA1DAC7-9713-4BDC-8600-025A5050C92B}" type="slidenum">
              <a:rPr lang="es-ES" smtClean="0"/>
              <a:t>14</a:t>
            </a:fld>
            <a:endParaRPr lang="es-ES"/>
          </a:p>
        </p:txBody>
      </p:sp>
    </p:spTree>
    <p:extLst>
      <p:ext uri="{BB962C8B-B14F-4D97-AF65-F5344CB8AC3E}">
        <p14:creationId xmlns:p14="http://schemas.microsoft.com/office/powerpoint/2010/main" val="226766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14"/>
        <p:cNvGrpSpPr/>
        <p:nvPr/>
      </p:nvGrpSpPr>
      <p:grpSpPr>
        <a:xfrm>
          <a:off x="0" y="0"/>
          <a:ext cx="0" cy="0"/>
          <a:chOff x="0" y="0"/>
          <a:chExt cx="0" cy="0"/>
        </a:xfrm>
      </p:grpSpPr>
      <p:pic>
        <p:nvPicPr>
          <p:cNvPr id="15" name="Google Shape;15;p14"/>
          <p:cNvPicPr preferRelativeResize="0"/>
          <p:nvPr/>
        </p:nvPicPr>
        <p:blipFill rotWithShape="1">
          <a:blip r:embed="rId2">
            <a:alphaModFix/>
          </a:blip>
          <a:srcRect/>
          <a:stretch/>
        </p:blipFill>
        <p:spPr>
          <a:xfrm>
            <a:off x="2467" y="0"/>
            <a:ext cx="12187066"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p:cSld name="Imagen con título">
    <p:spTree>
      <p:nvGrpSpPr>
        <p:cNvPr id="1" name="Shape 52"/>
        <p:cNvGrpSpPr/>
        <p:nvPr/>
      </p:nvGrpSpPr>
      <p:grpSpPr>
        <a:xfrm>
          <a:off x="0" y="0"/>
          <a:ext cx="0" cy="0"/>
          <a:chOff x="0" y="0"/>
          <a:chExt cx="0" cy="0"/>
        </a:xfrm>
      </p:grpSpPr>
      <p:sp>
        <p:nvSpPr>
          <p:cNvPr id="53" name="Google Shape;53;p23"/>
          <p:cNvSpPr>
            <a:spLocks noGrp="1"/>
          </p:cNvSpPr>
          <p:nvPr>
            <p:ph type="pic" idx="2"/>
          </p:nvPr>
        </p:nvSpPr>
        <p:spPr>
          <a:xfrm>
            <a:off x="4653481" y="353085"/>
            <a:ext cx="7205725" cy="5507965"/>
          </a:xfrm>
          <a:prstGeom prst="rect">
            <a:avLst/>
          </a:prstGeom>
          <a:noFill/>
          <a:ln>
            <a:noFill/>
          </a:ln>
        </p:spPr>
      </p:sp>
      <p:sp>
        <p:nvSpPr>
          <p:cNvPr id="54" name="Google Shape;54;p23"/>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55" name="Google Shape;55;p23"/>
          <p:cNvSpPr txBox="1">
            <a:spLocks noGrp="1"/>
          </p:cNvSpPr>
          <p:nvPr>
            <p:ph type="title"/>
          </p:nvPr>
        </p:nvSpPr>
        <p:spPr>
          <a:xfrm>
            <a:off x="332794" y="353085"/>
            <a:ext cx="3932237" cy="14055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F470D"/>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332794" y="1758635"/>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2454"/>
              </a:buClr>
              <a:buSzPts val="1600"/>
              <a:buNone/>
              <a:defRPr sz="1600" b="1">
                <a:solidFill>
                  <a:srgbClr val="002454"/>
                </a:solidFill>
              </a:defRPr>
            </a:lvl1pPr>
            <a:lvl2pPr marL="914400" lvl="1" indent="-228600" algn="l">
              <a:lnSpc>
                <a:spcPct val="90000"/>
              </a:lnSpc>
              <a:spcBef>
                <a:spcPts val="500"/>
              </a:spcBef>
              <a:spcAft>
                <a:spcPts val="0"/>
              </a:spcAft>
              <a:buClr>
                <a:srgbClr val="A5A5A5"/>
              </a:buClr>
              <a:buSzPts val="1400"/>
              <a:buNone/>
              <a:defRPr sz="1400"/>
            </a:lvl2pPr>
            <a:lvl3pPr marL="1371600" lvl="2" indent="-228600" algn="l">
              <a:lnSpc>
                <a:spcPct val="90000"/>
              </a:lnSpc>
              <a:spcBef>
                <a:spcPts val="500"/>
              </a:spcBef>
              <a:spcAft>
                <a:spcPts val="0"/>
              </a:spcAft>
              <a:buClr>
                <a:srgbClr val="A5A5A5"/>
              </a:buClr>
              <a:buSzPts val="1200"/>
              <a:buNone/>
              <a:defRPr sz="1200"/>
            </a:lvl3pPr>
            <a:lvl4pPr marL="1828800" lvl="3" indent="-228600" algn="l">
              <a:lnSpc>
                <a:spcPct val="90000"/>
              </a:lnSpc>
              <a:spcBef>
                <a:spcPts val="500"/>
              </a:spcBef>
              <a:spcAft>
                <a:spcPts val="0"/>
              </a:spcAft>
              <a:buClr>
                <a:srgbClr val="A5A5A5"/>
              </a:buClr>
              <a:buSzPts val="1000"/>
              <a:buNone/>
              <a:defRPr sz="1000"/>
            </a:lvl4pPr>
            <a:lvl5pPr marL="2286000" lvl="4" indent="-228600" algn="l">
              <a:lnSpc>
                <a:spcPct val="90000"/>
              </a:lnSpc>
              <a:spcBef>
                <a:spcPts val="500"/>
              </a:spcBef>
              <a:spcAft>
                <a:spcPts val="0"/>
              </a:spcAft>
              <a:buClr>
                <a:srgbClr val="A5A5A5"/>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57"/>
        <p:cNvGrpSpPr/>
        <p:nvPr/>
      </p:nvGrpSpPr>
      <p:grpSpPr>
        <a:xfrm>
          <a:off x="0" y="0"/>
          <a:ext cx="0" cy="0"/>
          <a:chOff x="0" y="0"/>
          <a:chExt cx="0" cy="0"/>
        </a:xfrm>
      </p:grpSpPr>
      <p:pic>
        <p:nvPicPr>
          <p:cNvPr id="58" name="Google Shape;58;p24"/>
          <p:cNvPicPr preferRelativeResize="0"/>
          <p:nvPr/>
        </p:nvPicPr>
        <p:blipFill rotWithShape="1">
          <a:blip r:embed="rId2">
            <a:alphaModFix/>
          </a:blip>
          <a:srcRect/>
          <a:stretch/>
        </p:blipFill>
        <p:spPr>
          <a:xfrm>
            <a:off x="2467" y="0"/>
            <a:ext cx="12187066"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and Takeaway_Bottom">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F4BA461A-240D-E877-408F-9DE26CE11C8B}"/>
              </a:ext>
            </a:extLst>
          </p:cNvPr>
          <p:cNvSpPr>
            <a:spLocks noGrp="1"/>
          </p:cNvSpPr>
          <p:nvPr>
            <p:ph sz="quarter" idx="17"/>
          </p:nvPr>
        </p:nvSpPr>
        <p:spPr>
          <a:xfrm>
            <a:off x="367285" y="1574800"/>
            <a:ext cx="11459589" cy="288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6">
            <a:extLst>
              <a:ext uri="{FF2B5EF4-FFF2-40B4-BE49-F238E27FC236}">
                <a16:creationId xmlns:a16="http://schemas.microsoft.com/office/drawing/2014/main" id="{D3CD59DC-5DE1-B69A-80AE-C320922E6A50}"/>
              </a:ext>
            </a:extLst>
          </p:cNvPr>
          <p:cNvSpPr>
            <a:spLocks noGrp="1"/>
          </p:cNvSpPr>
          <p:nvPr>
            <p:ph type="title" hasCustomPrompt="1"/>
          </p:nvPr>
        </p:nvSpPr>
        <p:spPr>
          <a:xfrm>
            <a:off x="367286" y="761543"/>
            <a:ext cx="11459588" cy="507831"/>
          </a:xfrm>
          <a:prstGeom prst="rect">
            <a:avLst/>
          </a:prstGeom>
        </p:spPr>
        <p:txBody>
          <a:bodyPr vert="horz" wrap="square" lIns="0" tIns="0" rIns="0" bIns="0" rtlCol="0" anchor="t" anchorCtr="0">
            <a:spAutoFit/>
          </a:bodyPr>
          <a:lstStyle>
            <a:lvl1pPr>
              <a:defRPr sz="3300"/>
            </a:lvl1pPr>
          </a:lstStyle>
          <a:p>
            <a:r>
              <a:rPr lang="en-US"/>
              <a:t>Click To Edit Master Title Style</a:t>
            </a:r>
          </a:p>
        </p:txBody>
      </p:sp>
      <p:sp>
        <p:nvSpPr>
          <p:cNvPr id="7" name="Text Placeholder 10">
            <a:extLst>
              <a:ext uri="{FF2B5EF4-FFF2-40B4-BE49-F238E27FC236}">
                <a16:creationId xmlns:a16="http://schemas.microsoft.com/office/drawing/2014/main" id="{EF886CAD-5351-7713-14D9-6775796BA8F8}"/>
              </a:ext>
            </a:extLst>
          </p:cNvPr>
          <p:cNvSpPr>
            <a:spLocks noGrp="1"/>
          </p:cNvSpPr>
          <p:nvPr>
            <p:ph type="body" sz="quarter" idx="12" hasCustomPrompt="1"/>
          </p:nvPr>
        </p:nvSpPr>
        <p:spPr>
          <a:xfrm>
            <a:off x="367286" y="4867275"/>
            <a:ext cx="11459588" cy="822325"/>
          </a:xfrm>
          <a:noFill/>
        </p:spPr>
        <p:txBody>
          <a:bodyPr anchor="ctr"/>
          <a:lstStyle>
            <a:lvl1pPr marL="0" indent="0" algn="l">
              <a:buNone/>
              <a:defRPr b="1" i="0">
                <a:solidFill>
                  <a:schemeClr val="accent1"/>
                </a:solidFill>
                <a:latin typeface="Century Gothic" panose="020B0502020202020204" pitchFamily="34" charset="0"/>
              </a:defRPr>
            </a:lvl1pPr>
            <a:lvl2pPr marL="274320" indent="0">
              <a:buNone/>
              <a:defRPr b="1" i="0">
                <a:solidFill>
                  <a:schemeClr val="bg1"/>
                </a:solidFill>
                <a:latin typeface="Century Gothic" panose="020B0502020202020204" pitchFamily="34" charset="0"/>
              </a:defRPr>
            </a:lvl2pPr>
            <a:lvl3pPr marL="548640" indent="0">
              <a:buNone/>
              <a:defRPr b="1" i="0">
                <a:solidFill>
                  <a:schemeClr val="bg1"/>
                </a:solidFill>
                <a:latin typeface="Century Gothic" panose="020B0502020202020204" pitchFamily="34" charset="0"/>
              </a:defRPr>
            </a:lvl3pPr>
            <a:lvl4pPr marL="917391" indent="0">
              <a:buNone/>
              <a:defRPr b="1" i="0">
                <a:solidFill>
                  <a:schemeClr val="bg1"/>
                </a:solidFill>
                <a:latin typeface="Century Gothic" panose="020B0502020202020204" pitchFamily="34" charset="0"/>
              </a:defRPr>
            </a:lvl4pPr>
            <a:lvl5pPr marL="1218956" indent="0">
              <a:buNone/>
              <a:defRPr b="1" i="0">
                <a:solidFill>
                  <a:schemeClr val="bg1"/>
                </a:solidFill>
                <a:latin typeface="Century Gothic" panose="020B0502020202020204" pitchFamily="34" charset="0"/>
              </a:defRPr>
            </a:lvl5pPr>
          </a:lstStyle>
          <a:p>
            <a:pPr lvl="0"/>
            <a:r>
              <a:rPr lang="en-US"/>
              <a:t>CLICK TO ADD TAKEAWAY</a:t>
            </a:r>
          </a:p>
        </p:txBody>
      </p:sp>
    </p:spTree>
    <p:extLst>
      <p:ext uri="{BB962C8B-B14F-4D97-AF65-F5344CB8AC3E}">
        <p14:creationId xmlns:p14="http://schemas.microsoft.com/office/powerpoint/2010/main" val="41853234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E1633-212C-4092-17AB-600FB097DF3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41D36D2-C456-1F62-9DA6-D3923D7BF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A672861-D033-E57A-68E2-E672114F56BF}"/>
              </a:ext>
            </a:extLst>
          </p:cNvPr>
          <p:cNvSpPr>
            <a:spLocks noGrp="1"/>
          </p:cNvSpPr>
          <p:nvPr>
            <p:ph type="dt" sz="half" idx="10"/>
          </p:nvPr>
        </p:nvSpPr>
        <p:spPr/>
        <p:txBody>
          <a:bodyPr/>
          <a:lstStyle/>
          <a:p>
            <a:fld id="{1378E5E4-41D6-DA49-B88E-E9F95F0BE4B6}" type="datetimeFigureOut">
              <a:rPr lang="es-ES" smtClean="0"/>
              <a:t>10/03/2026</a:t>
            </a:fld>
            <a:endParaRPr lang="es-ES"/>
          </a:p>
        </p:txBody>
      </p:sp>
      <p:sp>
        <p:nvSpPr>
          <p:cNvPr id="5" name="Marcador de pie de página 4">
            <a:extLst>
              <a:ext uri="{FF2B5EF4-FFF2-40B4-BE49-F238E27FC236}">
                <a16:creationId xmlns:a16="http://schemas.microsoft.com/office/drawing/2014/main" id="{DEE8C888-5686-217C-2C48-D8E1A143A4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1292D1-D9B4-B930-D72F-A35F5741F521}"/>
              </a:ext>
            </a:extLst>
          </p:cNvPr>
          <p:cNvSpPr>
            <a:spLocks noGrp="1"/>
          </p:cNvSpPr>
          <p:nvPr>
            <p:ph type="sldNum" sz="quarter" idx="12"/>
          </p:nvPr>
        </p:nvSpPr>
        <p:spPr/>
        <p:txBody>
          <a:bodyPr/>
          <a:lstStyle/>
          <a:p>
            <a:fld id="{2CC48B93-9695-284C-91A1-F6BC565C46CB}" type="slidenum">
              <a:rPr lang="es-ES" smtClean="0"/>
              <a:t>‹Nº›</a:t>
            </a:fld>
            <a:endParaRPr lang="es-ES"/>
          </a:p>
        </p:txBody>
      </p:sp>
    </p:spTree>
    <p:extLst>
      <p:ext uri="{BB962C8B-B14F-4D97-AF65-F5344CB8AC3E}">
        <p14:creationId xmlns:p14="http://schemas.microsoft.com/office/powerpoint/2010/main" val="4137564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Gráficos">
    <p:spTree>
      <p:nvGrpSpPr>
        <p:cNvPr id="1" name=""/>
        <p:cNvGrpSpPr/>
        <p:nvPr/>
      </p:nvGrpSpPr>
      <p:grpSpPr>
        <a:xfrm>
          <a:off x="0" y="0"/>
          <a:ext cx="0" cy="0"/>
          <a:chOff x="0" y="0"/>
          <a:chExt cx="0" cy="0"/>
        </a:xfrm>
      </p:grpSpPr>
      <p:sp>
        <p:nvSpPr>
          <p:cNvPr id="7" name="Marcador de gráfico 6"/>
          <p:cNvSpPr>
            <a:spLocks noGrp="1"/>
          </p:cNvSpPr>
          <p:nvPr>
            <p:ph type="chart" sz="quarter" idx="13"/>
          </p:nvPr>
        </p:nvSpPr>
        <p:spPr>
          <a:xfrm>
            <a:off x="1267884" y="1543290"/>
            <a:ext cx="9650913" cy="4015076"/>
          </a:xfrm>
          <a:prstGeom prst="rect">
            <a:avLst/>
          </a:prstGeom>
        </p:spPr>
        <p:txBody>
          <a:bodyPr lIns="0" tIns="0" rIns="0" bIns="0"/>
          <a:lstStyle>
            <a:lvl1pPr marL="0" indent="0">
              <a:buNone/>
              <a:defRPr sz="2400"/>
            </a:lvl1pPr>
          </a:lstStyle>
          <a:p>
            <a:r>
              <a:rPr lang="es-ES"/>
              <a:t>Haga clic en el icono para agregar un gráfico</a:t>
            </a:r>
          </a:p>
        </p:txBody>
      </p:sp>
      <p:sp>
        <p:nvSpPr>
          <p:cNvPr id="15" name="Redondear rectángulo de esquina del mismo lado 14"/>
          <p:cNvSpPr/>
          <p:nvPr/>
        </p:nvSpPr>
        <p:spPr>
          <a:xfrm rot="10800000">
            <a:off x="-100" y="0"/>
            <a:ext cx="892800" cy="1161235"/>
          </a:xfrm>
          <a:prstGeom prst="round2SameRect">
            <a:avLst>
              <a:gd name="adj1" fmla="val 50000"/>
              <a:gd name="adj2" fmla="val 0"/>
            </a:avLst>
          </a:prstGeom>
          <a:solidFill>
            <a:srgbClr val="87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17" name="Imagen 16"/>
          <p:cNvPicPr>
            <a:picLocks noChangeAspect="1"/>
          </p:cNvPicPr>
          <p:nvPr/>
        </p:nvPicPr>
        <p:blipFill rotWithShape="1">
          <a:blip r:embed="rId2" cstate="print">
            <a:extLst>
              <a:ext uri="{28A0092B-C50C-407E-A947-70E740481C1C}">
                <a14:useLocalDpi xmlns:a14="http://schemas.microsoft.com/office/drawing/2010/main" val="0"/>
              </a:ext>
            </a:extLst>
          </a:blip>
          <a:srcRect l="751" t="79711" r="536" b="2185"/>
          <a:stretch/>
        </p:blipFill>
        <p:spPr>
          <a:xfrm>
            <a:off x="-13252" y="5605670"/>
            <a:ext cx="12205252" cy="1258956"/>
          </a:xfrm>
          <a:prstGeom prst="rect">
            <a:avLst/>
          </a:prstGeom>
        </p:spPr>
      </p:pic>
      <p:sp>
        <p:nvSpPr>
          <p:cNvPr id="8" name="Subtítulo 2"/>
          <p:cNvSpPr>
            <a:spLocks noGrp="1"/>
          </p:cNvSpPr>
          <p:nvPr>
            <p:ph type="subTitle" idx="1" hasCustomPrompt="1"/>
          </p:nvPr>
        </p:nvSpPr>
        <p:spPr>
          <a:xfrm>
            <a:off x="1268397" y="723901"/>
            <a:ext cx="10228836" cy="546422"/>
          </a:xfrm>
          <a:prstGeom prst="rect">
            <a:avLst/>
          </a:prstGeom>
        </p:spPr>
        <p:txBody>
          <a:bodyPr lIns="0" tIns="0" rIns="0" bIns="0" anchor="b" anchorCtr="0"/>
          <a:lstStyle>
            <a:lvl1pPr marL="0" indent="0" algn="l">
              <a:buNone/>
              <a:defRPr sz="29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Subtítulo de sección - </a:t>
            </a:r>
            <a:r>
              <a:rPr lang="es-ES" err="1"/>
              <a:t>frutiger</a:t>
            </a:r>
            <a:r>
              <a:rPr lang="es-ES"/>
              <a:t> </a:t>
            </a:r>
            <a:r>
              <a:rPr lang="es-ES" err="1"/>
              <a:t>bold</a:t>
            </a:r>
            <a:r>
              <a:rPr lang="es-ES"/>
              <a:t> </a:t>
            </a:r>
            <a:r>
              <a:rPr lang="es-ES" err="1"/>
              <a:t>cpo</a:t>
            </a:r>
            <a:r>
              <a:rPr lang="es-ES"/>
              <a:t> 29</a:t>
            </a:r>
          </a:p>
        </p:txBody>
      </p:sp>
      <p:sp>
        <p:nvSpPr>
          <p:cNvPr id="9" name="Marcador de título 1"/>
          <p:cNvSpPr>
            <a:spLocks noGrp="1"/>
          </p:cNvSpPr>
          <p:nvPr>
            <p:ph type="title" hasCustomPrompt="1"/>
          </p:nvPr>
        </p:nvSpPr>
        <p:spPr>
          <a:xfrm>
            <a:off x="1268397" y="235069"/>
            <a:ext cx="10228837" cy="465892"/>
          </a:xfrm>
          <a:prstGeom prst="rect">
            <a:avLst/>
          </a:prstGeom>
        </p:spPr>
        <p:txBody>
          <a:bodyPr vert="horz" wrap="square" lIns="0" tIns="0" rIns="0" bIns="0" rtlCol="0" anchor="b" anchorCtr="0">
            <a:noAutofit/>
          </a:bodyPr>
          <a:lstStyle>
            <a:lvl1pPr>
              <a:defRPr sz="3200">
                <a:solidFill>
                  <a:srgbClr val="87000C"/>
                </a:solidFill>
              </a:defRPr>
            </a:lvl1pPr>
          </a:lstStyle>
          <a:p>
            <a:r>
              <a:rPr lang="es-ES"/>
              <a:t>Título de sección - </a:t>
            </a:r>
            <a:r>
              <a:rPr lang="es-ES" err="1"/>
              <a:t>frutiger</a:t>
            </a:r>
            <a:r>
              <a:rPr lang="es-ES"/>
              <a:t> </a:t>
            </a:r>
            <a:r>
              <a:rPr lang="es-ES" err="1"/>
              <a:t>bold</a:t>
            </a:r>
            <a:r>
              <a:rPr lang="es-ES"/>
              <a:t> </a:t>
            </a:r>
            <a:r>
              <a:rPr lang="es-ES" err="1"/>
              <a:t>cpo</a:t>
            </a:r>
            <a:r>
              <a:rPr lang="es-ES"/>
              <a:t> 32</a:t>
            </a:r>
          </a:p>
        </p:txBody>
      </p:sp>
      <p:sp>
        <p:nvSpPr>
          <p:cNvPr id="10" name="CuadroTexto 9"/>
          <p:cNvSpPr txBox="1"/>
          <p:nvPr/>
        </p:nvSpPr>
        <p:spPr>
          <a:xfrm>
            <a:off x="-13251" y="586764"/>
            <a:ext cx="905952" cy="461665"/>
          </a:xfrm>
          <a:prstGeom prst="rect">
            <a:avLst/>
          </a:prstGeom>
          <a:noFill/>
        </p:spPr>
        <p:txBody>
          <a:bodyPr wrap="square" rtlCol="0">
            <a:spAutoFit/>
          </a:bodyPr>
          <a:lstStyle/>
          <a:p>
            <a:pPr algn="ctr"/>
            <a:fld id="{FE955087-104B-4580-8468-FDC9726BC248}" type="slidenum">
              <a:rPr lang="es-ES" sz="2400" smtClean="0">
                <a:solidFill>
                  <a:prstClr val="white"/>
                </a:solidFill>
              </a:rPr>
              <a:pPr algn="ctr"/>
              <a:t>‹Nº›</a:t>
            </a:fld>
            <a:endParaRPr lang="es-ES" sz="2400">
              <a:solidFill>
                <a:prstClr val="white"/>
              </a:solidFill>
            </a:endParaRPr>
          </a:p>
        </p:txBody>
      </p:sp>
    </p:spTree>
    <p:extLst>
      <p:ext uri="{BB962C8B-B14F-4D97-AF65-F5344CB8AC3E}">
        <p14:creationId xmlns:p14="http://schemas.microsoft.com/office/powerpoint/2010/main" val="131755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16"/>
        <p:cNvGrpSpPr/>
        <p:nvPr/>
      </p:nvGrpSpPr>
      <p:grpSpPr>
        <a:xfrm>
          <a:off x="0" y="0"/>
          <a:ext cx="0" cy="0"/>
          <a:chOff x="0" y="0"/>
          <a:chExt cx="0" cy="0"/>
        </a:xfrm>
      </p:grpSpPr>
      <p:sp>
        <p:nvSpPr>
          <p:cNvPr id="17" name="Google Shape;17;p15"/>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18" name="Google Shape;18;p15"/>
          <p:cNvSpPr txBox="1">
            <a:spLocks noGrp="1"/>
          </p:cNvSpPr>
          <p:nvPr>
            <p:ph type="title"/>
          </p:nvPr>
        </p:nvSpPr>
        <p:spPr>
          <a:xfrm>
            <a:off x="344032" y="177566"/>
            <a:ext cx="11525061" cy="10410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F470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9"/>
        <p:cNvGrpSpPr/>
        <p:nvPr/>
      </p:nvGrpSpPr>
      <p:grpSpPr>
        <a:xfrm>
          <a:off x="0" y="0"/>
          <a:ext cx="0" cy="0"/>
          <a:chOff x="0" y="0"/>
          <a:chExt cx="0" cy="0"/>
        </a:xfrm>
      </p:grpSpPr>
      <p:pic>
        <p:nvPicPr>
          <p:cNvPr id="20" name="Google Shape;20;p16"/>
          <p:cNvPicPr preferRelativeResize="0"/>
          <p:nvPr/>
        </p:nvPicPr>
        <p:blipFill rotWithShape="1">
          <a:blip r:embed="rId2">
            <a:alphaModFix/>
          </a:blip>
          <a:srcRect/>
          <a:stretch/>
        </p:blipFill>
        <p:spPr>
          <a:xfrm>
            <a:off x="2467" y="0"/>
            <a:ext cx="12187066" cy="6858000"/>
          </a:xfrm>
          <a:prstGeom prst="rect">
            <a:avLst/>
          </a:prstGeom>
          <a:noFill/>
          <a:ln>
            <a:noFill/>
          </a:ln>
        </p:spPr>
      </p:pic>
      <p:sp>
        <p:nvSpPr>
          <p:cNvPr id="21" name="Google Shape;21;p16"/>
          <p:cNvSpPr txBox="1">
            <a:spLocks noGrp="1"/>
          </p:cNvSpPr>
          <p:nvPr>
            <p:ph type="ctrTitle"/>
          </p:nvPr>
        </p:nvSpPr>
        <p:spPr>
          <a:xfrm>
            <a:off x="435944" y="2177378"/>
            <a:ext cx="5729466" cy="1955271"/>
          </a:xfrm>
          <a:prstGeom prst="rect">
            <a:avLst/>
          </a:prstGeom>
          <a:noFill/>
          <a:ln>
            <a:noFill/>
          </a:ln>
        </p:spPr>
        <p:txBody>
          <a:bodyPr spcFirstLastPara="1" wrap="square" lIns="91425" tIns="45700" rIns="91425" bIns="45700" anchor="b" anchorCtr="0">
            <a:noAutofit/>
          </a:bodyPr>
          <a:lstStyle>
            <a:lvl1pPr lvl="0" algn="l">
              <a:lnSpc>
                <a:spcPct val="9375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p:nvPr/>
        </p:nvSpPr>
        <p:spPr>
          <a:xfrm>
            <a:off x="463103" y="6486792"/>
            <a:ext cx="11415044" cy="3157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000"/>
              <a:buFont typeface="Arial"/>
              <a:buNone/>
            </a:pPr>
            <a:r>
              <a:rPr lang="es-ES" sz="1000" b="0" i="0" u="none" strike="noStrike" cap="none">
                <a:solidFill>
                  <a:schemeClr val="lt1"/>
                </a:solidFill>
                <a:latin typeface="Arial"/>
                <a:ea typeface="Arial"/>
                <a:cs typeface="Arial"/>
                <a:sym typeface="Arial"/>
              </a:rPr>
              <a:t>Formación online en actualizaciones en Cardiología</a:t>
            </a:r>
            <a:endParaRPr/>
          </a:p>
        </p:txBody>
      </p:sp>
      <p:sp>
        <p:nvSpPr>
          <p:cNvPr id="23" name="Google Shape;23;p16"/>
          <p:cNvSpPr txBox="1">
            <a:spLocks noGrp="1"/>
          </p:cNvSpPr>
          <p:nvPr>
            <p:ph type="body" idx="1"/>
          </p:nvPr>
        </p:nvSpPr>
        <p:spPr>
          <a:xfrm>
            <a:off x="435944" y="4132649"/>
            <a:ext cx="5729466" cy="1268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F470D"/>
              </a:buClr>
              <a:buSzPts val="1800"/>
              <a:buNone/>
              <a:defRPr sz="1800" b="0">
                <a:solidFill>
                  <a:srgbClr val="DF470D"/>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spTree>
      <p:nvGrpSpPr>
        <p:cNvPr id="1" name="Shape 24"/>
        <p:cNvGrpSpPr/>
        <p:nvPr/>
      </p:nvGrpSpPr>
      <p:grpSpPr>
        <a:xfrm>
          <a:off x="0" y="0"/>
          <a:ext cx="0" cy="0"/>
          <a:chOff x="0" y="0"/>
          <a:chExt cx="0" cy="0"/>
        </a:xfrm>
      </p:grpSpPr>
      <p:pic>
        <p:nvPicPr>
          <p:cNvPr id="25" name="Google Shape;25;p17"/>
          <p:cNvPicPr preferRelativeResize="0"/>
          <p:nvPr/>
        </p:nvPicPr>
        <p:blipFill rotWithShape="1">
          <a:blip r:embed="rId2">
            <a:alphaModFix/>
          </a:blip>
          <a:srcRect/>
          <a:stretch/>
        </p:blipFill>
        <p:spPr>
          <a:xfrm>
            <a:off x="0" y="0"/>
            <a:ext cx="12192000" cy="6860777"/>
          </a:xfrm>
          <a:prstGeom prst="rect">
            <a:avLst/>
          </a:prstGeom>
          <a:noFill/>
          <a:ln>
            <a:noFill/>
          </a:ln>
        </p:spPr>
      </p:pic>
      <p:sp>
        <p:nvSpPr>
          <p:cNvPr id="26" name="Google Shape;26;p17"/>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27" name="Google Shape;27;p17"/>
          <p:cNvSpPr txBox="1">
            <a:spLocks noGrp="1"/>
          </p:cNvSpPr>
          <p:nvPr>
            <p:ph type="ctrTitle"/>
          </p:nvPr>
        </p:nvSpPr>
        <p:spPr>
          <a:xfrm>
            <a:off x="254874" y="2177378"/>
            <a:ext cx="5729466" cy="1955271"/>
          </a:xfrm>
          <a:prstGeom prst="rect">
            <a:avLst/>
          </a:prstGeom>
          <a:noFill/>
          <a:ln>
            <a:noFill/>
          </a:ln>
        </p:spPr>
        <p:txBody>
          <a:bodyPr spcFirstLastPara="1" wrap="square" lIns="91425" tIns="45700" rIns="91425" bIns="45700" anchor="b" anchorCtr="0">
            <a:noAutofit/>
          </a:bodyPr>
          <a:lstStyle>
            <a:lvl1pPr lvl="0" algn="l">
              <a:lnSpc>
                <a:spcPct val="93750"/>
              </a:lnSpc>
              <a:spcBef>
                <a:spcPts val="0"/>
              </a:spcBef>
              <a:spcAft>
                <a:spcPts val="0"/>
              </a:spcAft>
              <a:buClr>
                <a:srgbClr val="002454"/>
              </a:buClr>
              <a:buSzPts val="4800"/>
              <a:buFont typeface="Arial"/>
              <a:buNone/>
              <a:defRPr sz="4800">
                <a:solidFill>
                  <a:srgbClr val="00245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7"/>
          <p:cNvSpPr txBox="1">
            <a:spLocks noGrp="1"/>
          </p:cNvSpPr>
          <p:nvPr>
            <p:ph type="body" idx="1"/>
          </p:nvPr>
        </p:nvSpPr>
        <p:spPr>
          <a:xfrm>
            <a:off x="254874" y="4132649"/>
            <a:ext cx="5729466" cy="12681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F470D"/>
              </a:buClr>
              <a:buSzPts val="1800"/>
              <a:buNone/>
              <a:defRPr sz="1800" b="0">
                <a:solidFill>
                  <a:srgbClr val="DF470D"/>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344032" y="177566"/>
            <a:ext cx="11525061" cy="10410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F470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344032" y="1406202"/>
            <a:ext cx="11525061" cy="4495834"/>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F470D"/>
              </a:buClr>
              <a:buSzPts val="2000"/>
              <a:buChar char="•"/>
              <a:defRPr/>
            </a:lvl1pPr>
            <a:lvl2pPr marL="914400" lvl="1" indent="-342900" algn="l">
              <a:lnSpc>
                <a:spcPct val="90000"/>
              </a:lnSpc>
              <a:spcBef>
                <a:spcPts val="500"/>
              </a:spcBef>
              <a:spcAft>
                <a:spcPts val="0"/>
              </a:spcAft>
              <a:buClr>
                <a:srgbClr val="DF470D"/>
              </a:buClr>
              <a:buSzPts val="1800"/>
              <a:buChar char="•"/>
              <a:defRPr/>
            </a:lvl2pPr>
            <a:lvl3pPr marL="1371600" lvl="2" indent="-330200" algn="l">
              <a:lnSpc>
                <a:spcPct val="90000"/>
              </a:lnSpc>
              <a:spcBef>
                <a:spcPts val="500"/>
              </a:spcBef>
              <a:spcAft>
                <a:spcPts val="0"/>
              </a:spcAft>
              <a:buClr>
                <a:srgbClr val="DF470D"/>
              </a:buClr>
              <a:buSzPts val="1600"/>
              <a:buChar char="•"/>
              <a:defRPr/>
            </a:lvl3pPr>
            <a:lvl4pPr marL="1828800" lvl="3" indent="-317500" algn="l">
              <a:lnSpc>
                <a:spcPct val="90000"/>
              </a:lnSpc>
              <a:spcBef>
                <a:spcPts val="500"/>
              </a:spcBef>
              <a:spcAft>
                <a:spcPts val="0"/>
              </a:spcAft>
              <a:buClr>
                <a:srgbClr val="DF470D"/>
              </a:buClr>
              <a:buSzPts val="1400"/>
              <a:buChar char="•"/>
              <a:defRPr/>
            </a:lvl4pPr>
            <a:lvl5pPr marL="2286000" lvl="4" indent="-317500" algn="l">
              <a:lnSpc>
                <a:spcPct val="90000"/>
              </a:lnSpc>
              <a:spcBef>
                <a:spcPts val="500"/>
              </a:spcBef>
              <a:spcAft>
                <a:spcPts val="0"/>
              </a:spcAft>
              <a:buClr>
                <a:srgbClr val="DF470D"/>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8"/>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33"/>
        <p:cNvGrpSpPr/>
        <p:nvPr/>
      </p:nvGrpSpPr>
      <p:grpSpPr>
        <a:xfrm>
          <a:off x="0" y="0"/>
          <a:ext cx="0" cy="0"/>
          <a:chOff x="0" y="0"/>
          <a:chExt cx="0" cy="0"/>
        </a:xfrm>
      </p:grpSpPr>
      <p:sp>
        <p:nvSpPr>
          <p:cNvPr id="34" name="Google Shape;34;p19"/>
          <p:cNvSpPr txBox="1">
            <a:spLocks noGrp="1"/>
          </p:cNvSpPr>
          <p:nvPr>
            <p:ph type="body" idx="1"/>
          </p:nvPr>
        </p:nvSpPr>
        <p:spPr>
          <a:xfrm>
            <a:off x="344031" y="1396333"/>
            <a:ext cx="5423025"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F470D"/>
              </a:buClr>
              <a:buSzPts val="2000"/>
              <a:buChar char="•"/>
              <a:defRPr/>
            </a:lvl1pPr>
            <a:lvl2pPr marL="914400" lvl="1" indent="-342900" algn="l">
              <a:lnSpc>
                <a:spcPct val="90000"/>
              </a:lnSpc>
              <a:spcBef>
                <a:spcPts val="500"/>
              </a:spcBef>
              <a:spcAft>
                <a:spcPts val="0"/>
              </a:spcAft>
              <a:buClr>
                <a:srgbClr val="DF470D"/>
              </a:buClr>
              <a:buSzPts val="1800"/>
              <a:buChar char="•"/>
              <a:defRPr/>
            </a:lvl2pPr>
            <a:lvl3pPr marL="1371600" lvl="2" indent="-330200" algn="l">
              <a:lnSpc>
                <a:spcPct val="90000"/>
              </a:lnSpc>
              <a:spcBef>
                <a:spcPts val="500"/>
              </a:spcBef>
              <a:spcAft>
                <a:spcPts val="0"/>
              </a:spcAft>
              <a:buClr>
                <a:srgbClr val="DF470D"/>
              </a:buClr>
              <a:buSzPts val="1600"/>
              <a:buChar char="•"/>
              <a:defRPr/>
            </a:lvl3pPr>
            <a:lvl4pPr marL="1828800" lvl="3" indent="-317500" algn="l">
              <a:lnSpc>
                <a:spcPct val="90000"/>
              </a:lnSpc>
              <a:spcBef>
                <a:spcPts val="500"/>
              </a:spcBef>
              <a:spcAft>
                <a:spcPts val="0"/>
              </a:spcAft>
              <a:buClr>
                <a:srgbClr val="DF470D"/>
              </a:buClr>
              <a:buSzPts val="1400"/>
              <a:buChar char="•"/>
              <a:defRPr/>
            </a:lvl4pPr>
            <a:lvl5pPr marL="2286000" lvl="4" indent="-317500" algn="l">
              <a:lnSpc>
                <a:spcPct val="90000"/>
              </a:lnSpc>
              <a:spcBef>
                <a:spcPts val="500"/>
              </a:spcBef>
              <a:spcAft>
                <a:spcPts val="0"/>
              </a:spcAft>
              <a:buClr>
                <a:srgbClr val="DF470D"/>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9"/>
          <p:cNvSpPr txBox="1">
            <a:spLocks noGrp="1"/>
          </p:cNvSpPr>
          <p:nvPr>
            <p:ph type="body" idx="2"/>
          </p:nvPr>
        </p:nvSpPr>
        <p:spPr>
          <a:xfrm>
            <a:off x="6424946" y="1396333"/>
            <a:ext cx="5444147"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F470D"/>
              </a:buClr>
              <a:buSzPts val="2000"/>
              <a:buChar char="•"/>
              <a:defRPr/>
            </a:lvl1pPr>
            <a:lvl2pPr marL="914400" lvl="1" indent="-342900" algn="l">
              <a:lnSpc>
                <a:spcPct val="90000"/>
              </a:lnSpc>
              <a:spcBef>
                <a:spcPts val="500"/>
              </a:spcBef>
              <a:spcAft>
                <a:spcPts val="0"/>
              </a:spcAft>
              <a:buClr>
                <a:srgbClr val="DF470D"/>
              </a:buClr>
              <a:buSzPts val="1800"/>
              <a:buChar char="•"/>
              <a:defRPr/>
            </a:lvl2pPr>
            <a:lvl3pPr marL="1371600" lvl="2" indent="-330200" algn="l">
              <a:lnSpc>
                <a:spcPct val="90000"/>
              </a:lnSpc>
              <a:spcBef>
                <a:spcPts val="500"/>
              </a:spcBef>
              <a:spcAft>
                <a:spcPts val="0"/>
              </a:spcAft>
              <a:buClr>
                <a:srgbClr val="DF470D"/>
              </a:buClr>
              <a:buSzPts val="1600"/>
              <a:buChar char="•"/>
              <a:defRPr/>
            </a:lvl3pPr>
            <a:lvl4pPr marL="1828800" lvl="3" indent="-317500" algn="l">
              <a:lnSpc>
                <a:spcPct val="90000"/>
              </a:lnSpc>
              <a:spcBef>
                <a:spcPts val="500"/>
              </a:spcBef>
              <a:spcAft>
                <a:spcPts val="0"/>
              </a:spcAft>
              <a:buClr>
                <a:srgbClr val="DF470D"/>
              </a:buClr>
              <a:buSzPts val="1400"/>
              <a:buChar char="•"/>
              <a:defRPr/>
            </a:lvl4pPr>
            <a:lvl5pPr marL="2286000" lvl="4" indent="-317500" algn="l">
              <a:lnSpc>
                <a:spcPct val="90000"/>
              </a:lnSpc>
              <a:spcBef>
                <a:spcPts val="500"/>
              </a:spcBef>
              <a:spcAft>
                <a:spcPts val="0"/>
              </a:spcAft>
              <a:buClr>
                <a:srgbClr val="DF470D"/>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37" name="Google Shape;37;p19"/>
          <p:cNvSpPr txBox="1">
            <a:spLocks noGrp="1"/>
          </p:cNvSpPr>
          <p:nvPr>
            <p:ph type="title"/>
          </p:nvPr>
        </p:nvSpPr>
        <p:spPr>
          <a:xfrm>
            <a:off x="344032" y="177566"/>
            <a:ext cx="11525061" cy="10410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F470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p:cSld name="Comparación">
    <p:spTree>
      <p:nvGrpSpPr>
        <p:cNvPr id="1" name="Shape 38"/>
        <p:cNvGrpSpPr/>
        <p:nvPr/>
      </p:nvGrpSpPr>
      <p:grpSpPr>
        <a:xfrm>
          <a:off x="0" y="0"/>
          <a:ext cx="0" cy="0"/>
          <a:chOff x="0" y="0"/>
          <a:chExt cx="0" cy="0"/>
        </a:xfrm>
      </p:grpSpPr>
      <p:sp>
        <p:nvSpPr>
          <p:cNvPr id="39" name="Google Shape;39;p20"/>
          <p:cNvSpPr txBox="1">
            <a:spLocks noGrp="1"/>
          </p:cNvSpPr>
          <p:nvPr>
            <p:ph type="body" idx="1"/>
          </p:nvPr>
        </p:nvSpPr>
        <p:spPr>
          <a:xfrm>
            <a:off x="320564" y="1218642"/>
            <a:ext cx="5464600" cy="5973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2454"/>
              </a:buClr>
              <a:buSzPts val="2000"/>
              <a:buNone/>
              <a:defRPr sz="2000" b="1">
                <a:solidFill>
                  <a:srgbClr val="002454"/>
                </a:solidFill>
              </a:defRPr>
            </a:lvl1pPr>
            <a:lvl2pPr marL="914400" lvl="1" indent="-228600" algn="l">
              <a:lnSpc>
                <a:spcPct val="90000"/>
              </a:lnSpc>
              <a:spcBef>
                <a:spcPts val="500"/>
              </a:spcBef>
              <a:spcAft>
                <a:spcPts val="0"/>
              </a:spcAft>
              <a:buClr>
                <a:srgbClr val="A5A5A5"/>
              </a:buClr>
              <a:buSzPts val="2000"/>
              <a:buNone/>
              <a:defRPr sz="2000" b="1"/>
            </a:lvl2pPr>
            <a:lvl3pPr marL="1371600" lvl="2" indent="-228600" algn="l">
              <a:lnSpc>
                <a:spcPct val="90000"/>
              </a:lnSpc>
              <a:spcBef>
                <a:spcPts val="500"/>
              </a:spcBef>
              <a:spcAft>
                <a:spcPts val="0"/>
              </a:spcAft>
              <a:buClr>
                <a:srgbClr val="A5A5A5"/>
              </a:buClr>
              <a:buSzPts val="1800"/>
              <a:buNone/>
              <a:defRPr sz="1800" b="1"/>
            </a:lvl3pPr>
            <a:lvl4pPr marL="1828800" lvl="3" indent="-228600" algn="l">
              <a:lnSpc>
                <a:spcPct val="90000"/>
              </a:lnSpc>
              <a:spcBef>
                <a:spcPts val="500"/>
              </a:spcBef>
              <a:spcAft>
                <a:spcPts val="0"/>
              </a:spcAft>
              <a:buClr>
                <a:srgbClr val="A5A5A5"/>
              </a:buClr>
              <a:buSzPts val="1600"/>
              <a:buNone/>
              <a:defRPr sz="1600" b="1"/>
            </a:lvl4pPr>
            <a:lvl5pPr marL="2286000" lvl="4" indent="-228600" algn="l">
              <a:lnSpc>
                <a:spcPct val="90000"/>
              </a:lnSpc>
              <a:spcBef>
                <a:spcPts val="500"/>
              </a:spcBef>
              <a:spcAft>
                <a:spcPts val="0"/>
              </a:spcAft>
              <a:buClr>
                <a:srgbClr val="A5A5A5"/>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0"/>
          <p:cNvSpPr txBox="1">
            <a:spLocks noGrp="1"/>
          </p:cNvSpPr>
          <p:nvPr>
            <p:ph type="body" idx="2"/>
          </p:nvPr>
        </p:nvSpPr>
        <p:spPr>
          <a:xfrm>
            <a:off x="320564" y="1928387"/>
            <a:ext cx="5464600" cy="4046899"/>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F470D"/>
              </a:buClr>
              <a:buSzPts val="2000"/>
              <a:buChar char="•"/>
              <a:defRPr/>
            </a:lvl1pPr>
            <a:lvl2pPr marL="914400" lvl="1" indent="-342900" algn="l">
              <a:lnSpc>
                <a:spcPct val="90000"/>
              </a:lnSpc>
              <a:spcBef>
                <a:spcPts val="500"/>
              </a:spcBef>
              <a:spcAft>
                <a:spcPts val="0"/>
              </a:spcAft>
              <a:buClr>
                <a:srgbClr val="DF470D"/>
              </a:buClr>
              <a:buSzPts val="1800"/>
              <a:buChar char="•"/>
              <a:defRPr/>
            </a:lvl2pPr>
            <a:lvl3pPr marL="1371600" lvl="2" indent="-330200" algn="l">
              <a:lnSpc>
                <a:spcPct val="90000"/>
              </a:lnSpc>
              <a:spcBef>
                <a:spcPts val="500"/>
              </a:spcBef>
              <a:spcAft>
                <a:spcPts val="0"/>
              </a:spcAft>
              <a:buClr>
                <a:srgbClr val="DF470D"/>
              </a:buClr>
              <a:buSzPts val="1600"/>
              <a:buChar char="•"/>
              <a:defRPr/>
            </a:lvl3pPr>
            <a:lvl4pPr marL="1828800" lvl="3" indent="-317500" algn="l">
              <a:lnSpc>
                <a:spcPct val="90000"/>
              </a:lnSpc>
              <a:spcBef>
                <a:spcPts val="500"/>
              </a:spcBef>
              <a:spcAft>
                <a:spcPts val="0"/>
              </a:spcAft>
              <a:buClr>
                <a:srgbClr val="DF470D"/>
              </a:buClr>
              <a:buSzPts val="1400"/>
              <a:buChar char="•"/>
              <a:defRPr/>
            </a:lvl4pPr>
            <a:lvl5pPr marL="2286000" lvl="4" indent="-317500" algn="l">
              <a:lnSpc>
                <a:spcPct val="90000"/>
              </a:lnSpc>
              <a:spcBef>
                <a:spcPts val="500"/>
              </a:spcBef>
              <a:spcAft>
                <a:spcPts val="0"/>
              </a:spcAft>
              <a:buClr>
                <a:srgbClr val="DF470D"/>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0"/>
          <p:cNvSpPr txBox="1">
            <a:spLocks noGrp="1"/>
          </p:cNvSpPr>
          <p:nvPr>
            <p:ph type="body" idx="3"/>
          </p:nvPr>
        </p:nvSpPr>
        <p:spPr>
          <a:xfrm>
            <a:off x="6404493" y="1218642"/>
            <a:ext cx="5464600" cy="5973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2454"/>
              </a:buClr>
              <a:buSzPts val="2000"/>
              <a:buNone/>
              <a:defRPr sz="2000" b="1">
                <a:solidFill>
                  <a:srgbClr val="002454"/>
                </a:solidFill>
              </a:defRPr>
            </a:lvl1pPr>
            <a:lvl2pPr marL="914400" lvl="1" indent="-228600" algn="l">
              <a:lnSpc>
                <a:spcPct val="90000"/>
              </a:lnSpc>
              <a:spcBef>
                <a:spcPts val="500"/>
              </a:spcBef>
              <a:spcAft>
                <a:spcPts val="0"/>
              </a:spcAft>
              <a:buClr>
                <a:srgbClr val="A5A5A5"/>
              </a:buClr>
              <a:buSzPts val="2000"/>
              <a:buNone/>
              <a:defRPr sz="2000" b="1"/>
            </a:lvl2pPr>
            <a:lvl3pPr marL="1371600" lvl="2" indent="-228600" algn="l">
              <a:lnSpc>
                <a:spcPct val="90000"/>
              </a:lnSpc>
              <a:spcBef>
                <a:spcPts val="500"/>
              </a:spcBef>
              <a:spcAft>
                <a:spcPts val="0"/>
              </a:spcAft>
              <a:buClr>
                <a:srgbClr val="A5A5A5"/>
              </a:buClr>
              <a:buSzPts val="1800"/>
              <a:buNone/>
              <a:defRPr sz="1800" b="1"/>
            </a:lvl3pPr>
            <a:lvl4pPr marL="1828800" lvl="3" indent="-228600" algn="l">
              <a:lnSpc>
                <a:spcPct val="90000"/>
              </a:lnSpc>
              <a:spcBef>
                <a:spcPts val="500"/>
              </a:spcBef>
              <a:spcAft>
                <a:spcPts val="0"/>
              </a:spcAft>
              <a:buClr>
                <a:srgbClr val="A5A5A5"/>
              </a:buClr>
              <a:buSzPts val="1600"/>
              <a:buNone/>
              <a:defRPr sz="1600" b="1"/>
            </a:lvl4pPr>
            <a:lvl5pPr marL="2286000" lvl="4" indent="-228600" algn="l">
              <a:lnSpc>
                <a:spcPct val="90000"/>
              </a:lnSpc>
              <a:spcBef>
                <a:spcPts val="500"/>
              </a:spcBef>
              <a:spcAft>
                <a:spcPts val="0"/>
              </a:spcAft>
              <a:buClr>
                <a:srgbClr val="A5A5A5"/>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20"/>
          <p:cNvSpPr txBox="1">
            <a:spLocks noGrp="1"/>
          </p:cNvSpPr>
          <p:nvPr>
            <p:ph type="body" idx="4"/>
          </p:nvPr>
        </p:nvSpPr>
        <p:spPr>
          <a:xfrm>
            <a:off x="6404493" y="1928388"/>
            <a:ext cx="5464600" cy="404689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rgbClr val="DF470D"/>
              </a:buClr>
              <a:buSzPts val="2000"/>
              <a:buChar char="•"/>
              <a:defRPr/>
            </a:lvl1pPr>
            <a:lvl2pPr marL="914400" lvl="1" indent="-342900" algn="l">
              <a:lnSpc>
                <a:spcPct val="90000"/>
              </a:lnSpc>
              <a:spcBef>
                <a:spcPts val="500"/>
              </a:spcBef>
              <a:spcAft>
                <a:spcPts val="0"/>
              </a:spcAft>
              <a:buClr>
                <a:srgbClr val="DF470D"/>
              </a:buClr>
              <a:buSzPts val="1800"/>
              <a:buChar char="•"/>
              <a:defRPr/>
            </a:lvl2pPr>
            <a:lvl3pPr marL="1371600" lvl="2" indent="-330200" algn="l">
              <a:lnSpc>
                <a:spcPct val="90000"/>
              </a:lnSpc>
              <a:spcBef>
                <a:spcPts val="500"/>
              </a:spcBef>
              <a:spcAft>
                <a:spcPts val="0"/>
              </a:spcAft>
              <a:buClr>
                <a:srgbClr val="DF470D"/>
              </a:buClr>
              <a:buSzPts val="1600"/>
              <a:buChar char="•"/>
              <a:defRPr/>
            </a:lvl3pPr>
            <a:lvl4pPr marL="1828800" lvl="3" indent="-317500" algn="l">
              <a:lnSpc>
                <a:spcPct val="90000"/>
              </a:lnSpc>
              <a:spcBef>
                <a:spcPts val="500"/>
              </a:spcBef>
              <a:spcAft>
                <a:spcPts val="0"/>
              </a:spcAft>
              <a:buClr>
                <a:srgbClr val="DF470D"/>
              </a:buClr>
              <a:buSzPts val="1400"/>
              <a:buChar char="•"/>
              <a:defRPr/>
            </a:lvl4pPr>
            <a:lvl5pPr marL="2286000" lvl="4" indent="-317500" algn="l">
              <a:lnSpc>
                <a:spcPct val="90000"/>
              </a:lnSpc>
              <a:spcBef>
                <a:spcPts val="500"/>
              </a:spcBef>
              <a:spcAft>
                <a:spcPts val="0"/>
              </a:spcAft>
              <a:buClr>
                <a:srgbClr val="DF470D"/>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0"/>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44" name="Google Shape;44;p20"/>
          <p:cNvSpPr txBox="1">
            <a:spLocks noGrp="1"/>
          </p:cNvSpPr>
          <p:nvPr>
            <p:ph type="title"/>
          </p:nvPr>
        </p:nvSpPr>
        <p:spPr>
          <a:xfrm>
            <a:off x="320564" y="177566"/>
            <a:ext cx="11548529" cy="10410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F470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5"/>
        <p:cNvGrpSpPr/>
        <p:nvPr/>
      </p:nvGrpSpPr>
      <p:grpSpPr>
        <a:xfrm>
          <a:off x="0" y="0"/>
          <a:ext cx="0" cy="0"/>
          <a:chOff x="0" y="0"/>
          <a:chExt cx="0" cy="0"/>
        </a:xfrm>
      </p:grpSpPr>
      <p:sp>
        <p:nvSpPr>
          <p:cNvPr id="46" name="Google Shape;46;p21"/>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332794" y="353085"/>
            <a:ext cx="3932237" cy="14055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DF470D"/>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2"/>
          <p:cNvSpPr txBox="1">
            <a:spLocks noGrp="1"/>
          </p:cNvSpPr>
          <p:nvPr>
            <p:ph type="body" idx="1"/>
          </p:nvPr>
        </p:nvSpPr>
        <p:spPr>
          <a:xfrm>
            <a:off x="4689695" y="394957"/>
            <a:ext cx="7169511" cy="487362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rgbClr val="DF470D"/>
              </a:buClr>
              <a:buSzPts val="1600"/>
              <a:buChar char="•"/>
              <a:defRPr sz="1600"/>
            </a:lvl1pPr>
            <a:lvl2pPr marL="914400" lvl="1" indent="-330200" algn="l">
              <a:lnSpc>
                <a:spcPct val="90000"/>
              </a:lnSpc>
              <a:spcBef>
                <a:spcPts val="500"/>
              </a:spcBef>
              <a:spcAft>
                <a:spcPts val="0"/>
              </a:spcAft>
              <a:buClr>
                <a:srgbClr val="DF470D"/>
              </a:buClr>
              <a:buSzPts val="1600"/>
              <a:buChar char="•"/>
              <a:defRPr sz="1600"/>
            </a:lvl2pPr>
            <a:lvl3pPr marL="1371600" lvl="2" indent="-330200" algn="l">
              <a:lnSpc>
                <a:spcPct val="90000"/>
              </a:lnSpc>
              <a:spcBef>
                <a:spcPts val="500"/>
              </a:spcBef>
              <a:spcAft>
                <a:spcPts val="0"/>
              </a:spcAft>
              <a:buClr>
                <a:srgbClr val="DF470D"/>
              </a:buClr>
              <a:buSzPts val="1600"/>
              <a:buChar char="•"/>
              <a:defRPr sz="1600"/>
            </a:lvl3pPr>
            <a:lvl4pPr marL="1828800" lvl="3" indent="-330200" algn="l">
              <a:lnSpc>
                <a:spcPct val="90000"/>
              </a:lnSpc>
              <a:spcBef>
                <a:spcPts val="500"/>
              </a:spcBef>
              <a:spcAft>
                <a:spcPts val="0"/>
              </a:spcAft>
              <a:buClr>
                <a:srgbClr val="DF470D"/>
              </a:buClr>
              <a:buSzPts val="1600"/>
              <a:buChar char="•"/>
              <a:defRPr sz="1600"/>
            </a:lvl4pPr>
            <a:lvl5pPr marL="2286000" lvl="4" indent="-330200" algn="l">
              <a:lnSpc>
                <a:spcPct val="90000"/>
              </a:lnSpc>
              <a:spcBef>
                <a:spcPts val="500"/>
              </a:spcBef>
              <a:spcAft>
                <a:spcPts val="0"/>
              </a:spcAft>
              <a:buClr>
                <a:srgbClr val="DF470D"/>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22"/>
          <p:cNvSpPr txBox="1">
            <a:spLocks noGrp="1"/>
          </p:cNvSpPr>
          <p:nvPr>
            <p:ph type="body" idx="2"/>
          </p:nvPr>
        </p:nvSpPr>
        <p:spPr>
          <a:xfrm>
            <a:off x="332794" y="1758635"/>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2454"/>
              </a:buClr>
              <a:buSzPts val="1600"/>
              <a:buNone/>
              <a:defRPr sz="1600" b="1">
                <a:solidFill>
                  <a:srgbClr val="002454"/>
                </a:solidFill>
              </a:defRPr>
            </a:lvl1pPr>
            <a:lvl2pPr marL="914400" lvl="1" indent="-228600" algn="l">
              <a:lnSpc>
                <a:spcPct val="90000"/>
              </a:lnSpc>
              <a:spcBef>
                <a:spcPts val="500"/>
              </a:spcBef>
              <a:spcAft>
                <a:spcPts val="0"/>
              </a:spcAft>
              <a:buClr>
                <a:srgbClr val="A5A5A5"/>
              </a:buClr>
              <a:buSzPts val="1400"/>
              <a:buNone/>
              <a:defRPr sz="1400"/>
            </a:lvl2pPr>
            <a:lvl3pPr marL="1371600" lvl="2" indent="-228600" algn="l">
              <a:lnSpc>
                <a:spcPct val="90000"/>
              </a:lnSpc>
              <a:spcBef>
                <a:spcPts val="500"/>
              </a:spcBef>
              <a:spcAft>
                <a:spcPts val="0"/>
              </a:spcAft>
              <a:buClr>
                <a:srgbClr val="A5A5A5"/>
              </a:buClr>
              <a:buSzPts val="1200"/>
              <a:buNone/>
              <a:defRPr sz="1200"/>
            </a:lvl3pPr>
            <a:lvl4pPr marL="1828800" lvl="3" indent="-228600" algn="l">
              <a:lnSpc>
                <a:spcPct val="90000"/>
              </a:lnSpc>
              <a:spcBef>
                <a:spcPts val="500"/>
              </a:spcBef>
              <a:spcAft>
                <a:spcPts val="0"/>
              </a:spcAft>
              <a:buClr>
                <a:srgbClr val="A5A5A5"/>
              </a:buClr>
              <a:buSzPts val="1000"/>
              <a:buNone/>
              <a:defRPr sz="1000"/>
            </a:lvl4pPr>
            <a:lvl5pPr marL="2286000" lvl="4" indent="-228600" algn="l">
              <a:lnSpc>
                <a:spcPct val="90000"/>
              </a:lnSpc>
              <a:spcBef>
                <a:spcPts val="500"/>
              </a:spcBef>
              <a:spcAft>
                <a:spcPts val="0"/>
              </a:spcAft>
              <a:buClr>
                <a:srgbClr val="A5A5A5"/>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22"/>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3"/>
          <p:cNvPicPr preferRelativeResize="0"/>
          <p:nvPr/>
        </p:nvPicPr>
        <p:blipFill rotWithShape="1">
          <a:blip r:embed="rId16">
            <a:alphaModFix/>
          </a:blip>
          <a:srcRect/>
          <a:stretch/>
        </p:blipFill>
        <p:spPr>
          <a:xfrm>
            <a:off x="2467" y="0"/>
            <a:ext cx="12187066" cy="6858000"/>
          </a:xfrm>
          <a:prstGeom prst="rect">
            <a:avLst/>
          </a:prstGeom>
          <a:noFill/>
          <a:ln>
            <a:noFill/>
          </a:ln>
        </p:spPr>
      </p:pic>
      <p:sp>
        <p:nvSpPr>
          <p:cNvPr id="11" name="Google Shape;11;p13"/>
          <p:cNvSpPr txBox="1">
            <a:spLocks noGrp="1"/>
          </p:cNvSpPr>
          <p:nvPr>
            <p:ph type="title"/>
          </p:nvPr>
        </p:nvSpPr>
        <p:spPr>
          <a:xfrm>
            <a:off x="307818" y="177566"/>
            <a:ext cx="11561275" cy="104107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DF470D"/>
              </a:buClr>
              <a:buSzPts val="3200"/>
              <a:buFont typeface="Arial"/>
              <a:buNone/>
              <a:defRPr sz="3200" b="1" i="0" u="none" strike="noStrike" cap="none">
                <a:solidFill>
                  <a:srgbClr val="DF470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3"/>
          <p:cNvSpPr txBox="1">
            <a:spLocks noGrp="1"/>
          </p:cNvSpPr>
          <p:nvPr>
            <p:ph type="body" idx="1"/>
          </p:nvPr>
        </p:nvSpPr>
        <p:spPr>
          <a:xfrm>
            <a:off x="307818" y="1406202"/>
            <a:ext cx="11561275" cy="4045596"/>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rgbClr val="A5A5A5"/>
              </a:buClr>
              <a:buSzPts val="2000"/>
              <a:buFont typeface="Arial"/>
              <a:buChar char="•"/>
              <a:defRPr sz="2000" b="0" i="0" u="none" strike="noStrike" cap="none">
                <a:solidFill>
                  <a:srgbClr val="A5A5A5"/>
                </a:solidFill>
                <a:latin typeface="Arial"/>
                <a:ea typeface="Arial"/>
                <a:cs typeface="Arial"/>
                <a:sym typeface="Arial"/>
              </a:defRPr>
            </a:lvl1pPr>
            <a:lvl2pPr marL="914400" marR="0" lvl="1" indent="-342900" algn="l" rtl="0">
              <a:lnSpc>
                <a:spcPct val="90000"/>
              </a:lnSpc>
              <a:spcBef>
                <a:spcPts val="500"/>
              </a:spcBef>
              <a:spcAft>
                <a:spcPts val="0"/>
              </a:spcAft>
              <a:buClr>
                <a:srgbClr val="A5A5A5"/>
              </a:buClr>
              <a:buSzPts val="1800"/>
              <a:buFont typeface="Arial"/>
              <a:buChar char="•"/>
              <a:defRPr sz="1800" b="0" i="0" u="none" strike="noStrike" cap="none">
                <a:solidFill>
                  <a:srgbClr val="A5A5A5"/>
                </a:solidFill>
                <a:latin typeface="Arial"/>
                <a:ea typeface="Arial"/>
                <a:cs typeface="Arial"/>
                <a:sym typeface="Arial"/>
              </a:defRPr>
            </a:lvl2pPr>
            <a:lvl3pPr marL="1371600" marR="0" lvl="2" indent="-330200" algn="l" rtl="0">
              <a:lnSpc>
                <a:spcPct val="90000"/>
              </a:lnSpc>
              <a:spcBef>
                <a:spcPts val="500"/>
              </a:spcBef>
              <a:spcAft>
                <a:spcPts val="0"/>
              </a:spcAft>
              <a:buClr>
                <a:srgbClr val="A5A5A5"/>
              </a:buClr>
              <a:buSzPts val="1600"/>
              <a:buFont typeface="Arial"/>
              <a:buChar char="•"/>
              <a:defRPr sz="1600" b="0" i="0" u="none" strike="noStrike" cap="none">
                <a:solidFill>
                  <a:srgbClr val="A5A5A5"/>
                </a:solidFill>
                <a:latin typeface="Arial"/>
                <a:ea typeface="Arial"/>
                <a:cs typeface="Arial"/>
                <a:sym typeface="Arial"/>
              </a:defRPr>
            </a:lvl3pPr>
            <a:lvl4pPr marL="1828800" marR="0" lvl="3" indent="-317500" algn="l" rtl="0">
              <a:lnSpc>
                <a:spcPct val="90000"/>
              </a:lnSpc>
              <a:spcBef>
                <a:spcPts val="500"/>
              </a:spcBef>
              <a:spcAft>
                <a:spcPts val="0"/>
              </a:spcAft>
              <a:buClr>
                <a:srgbClr val="A5A5A5"/>
              </a:buClr>
              <a:buSzPts val="1400"/>
              <a:buFont typeface="Arial"/>
              <a:buChar char="•"/>
              <a:defRPr sz="1400" b="0" i="0" u="none" strike="noStrike" cap="none">
                <a:solidFill>
                  <a:srgbClr val="A5A5A5"/>
                </a:solidFill>
                <a:latin typeface="Arial"/>
                <a:ea typeface="Arial"/>
                <a:cs typeface="Arial"/>
                <a:sym typeface="Arial"/>
              </a:defRPr>
            </a:lvl4pPr>
            <a:lvl5pPr marL="2286000" marR="0" lvl="4" indent="-317500" algn="l" rtl="0">
              <a:lnSpc>
                <a:spcPct val="90000"/>
              </a:lnSpc>
              <a:spcBef>
                <a:spcPts val="500"/>
              </a:spcBef>
              <a:spcAft>
                <a:spcPts val="0"/>
              </a:spcAft>
              <a:buClr>
                <a:srgbClr val="A5A5A5"/>
              </a:buClr>
              <a:buSzPts val="1400"/>
              <a:buFont typeface="Arial"/>
              <a:buChar char="•"/>
              <a:defRPr sz="1400" b="0" i="0" u="none" strike="noStrike" cap="none">
                <a:solidFill>
                  <a:srgbClr val="A5A5A5"/>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DF470D"/>
                </a:solidFill>
                <a:latin typeface="Calibri"/>
                <a:ea typeface="Calibri"/>
                <a:cs typeface="Calibri"/>
                <a:sym typeface="Calibri"/>
              </a:defRPr>
            </a:lvl1pPr>
            <a:lvl2pPr marL="0" marR="0" lvl="1" indent="0" algn="r" rtl="0">
              <a:spcBef>
                <a:spcPts val="0"/>
              </a:spcBef>
              <a:buNone/>
              <a:defRPr sz="1200" b="1" i="0" u="none" strike="noStrike" cap="none">
                <a:solidFill>
                  <a:srgbClr val="DF470D"/>
                </a:solidFill>
                <a:latin typeface="Calibri"/>
                <a:ea typeface="Calibri"/>
                <a:cs typeface="Calibri"/>
                <a:sym typeface="Calibri"/>
              </a:defRPr>
            </a:lvl2pPr>
            <a:lvl3pPr marL="0" marR="0" lvl="2" indent="0" algn="r" rtl="0">
              <a:spcBef>
                <a:spcPts val="0"/>
              </a:spcBef>
              <a:buNone/>
              <a:defRPr sz="1200" b="1" i="0" u="none" strike="noStrike" cap="none">
                <a:solidFill>
                  <a:srgbClr val="DF470D"/>
                </a:solidFill>
                <a:latin typeface="Calibri"/>
                <a:ea typeface="Calibri"/>
                <a:cs typeface="Calibri"/>
                <a:sym typeface="Calibri"/>
              </a:defRPr>
            </a:lvl3pPr>
            <a:lvl4pPr marL="0" marR="0" lvl="3" indent="0" algn="r" rtl="0">
              <a:spcBef>
                <a:spcPts val="0"/>
              </a:spcBef>
              <a:buNone/>
              <a:defRPr sz="1200" b="1" i="0" u="none" strike="noStrike" cap="none">
                <a:solidFill>
                  <a:srgbClr val="DF470D"/>
                </a:solidFill>
                <a:latin typeface="Calibri"/>
                <a:ea typeface="Calibri"/>
                <a:cs typeface="Calibri"/>
                <a:sym typeface="Calibri"/>
              </a:defRPr>
            </a:lvl4pPr>
            <a:lvl5pPr marL="0" marR="0" lvl="4" indent="0" algn="r" rtl="0">
              <a:spcBef>
                <a:spcPts val="0"/>
              </a:spcBef>
              <a:buNone/>
              <a:defRPr sz="1200" b="1" i="0" u="none" strike="noStrike" cap="none">
                <a:solidFill>
                  <a:srgbClr val="DF470D"/>
                </a:solidFill>
                <a:latin typeface="Calibri"/>
                <a:ea typeface="Calibri"/>
                <a:cs typeface="Calibri"/>
                <a:sym typeface="Calibri"/>
              </a:defRPr>
            </a:lvl5pPr>
            <a:lvl6pPr marL="0" marR="0" lvl="5" indent="0" algn="r" rtl="0">
              <a:spcBef>
                <a:spcPts val="0"/>
              </a:spcBef>
              <a:buNone/>
              <a:defRPr sz="1200" b="1" i="0" u="none" strike="noStrike" cap="none">
                <a:solidFill>
                  <a:srgbClr val="DF470D"/>
                </a:solidFill>
                <a:latin typeface="Calibri"/>
                <a:ea typeface="Calibri"/>
                <a:cs typeface="Calibri"/>
                <a:sym typeface="Calibri"/>
              </a:defRPr>
            </a:lvl6pPr>
            <a:lvl7pPr marL="0" marR="0" lvl="6" indent="0" algn="r" rtl="0">
              <a:spcBef>
                <a:spcPts val="0"/>
              </a:spcBef>
              <a:buNone/>
              <a:defRPr sz="1200" b="1" i="0" u="none" strike="noStrike" cap="none">
                <a:solidFill>
                  <a:srgbClr val="DF470D"/>
                </a:solidFill>
                <a:latin typeface="Calibri"/>
                <a:ea typeface="Calibri"/>
                <a:cs typeface="Calibri"/>
                <a:sym typeface="Calibri"/>
              </a:defRPr>
            </a:lvl7pPr>
            <a:lvl8pPr marL="0" marR="0" lvl="7" indent="0" algn="r" rtl="0">
              <a:spcBef>
                <a:spcPts val="0"/>
              </a:spcBef>
              <a:buNone/>
              <a:defRPr sz="1200" b="1" i="0" u="none" strike="noStrike" cap="none">
                <a:solidFill>
                  <a:srgbClr val="DF470D"/>
                </a:solidFill>
                <a:latin typeface="Calibri"/>
                <a:ea typeface="Calibri"/>
                <a:cs typeface="Calibri"/>
                <a:sym typeface="Calibri"/>
              </a:defRPr>
            </a:lvl8pPr>
            <a:lvl9pPr marL="0" marR="0" lvl="8" indent="0" algn="r" rtl="0">
              <a:spcBef>
                <a:spcPts val="0"/>
              </a:spcBef>
              <a:buNone/>
              <a:defRPr sz="1200" b="1" i="0" u="none" strike="noStrike" cap="none">
                <a:solidFill>
                  <a:srgbClr val="DF470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
        <p:nvSpPr>
          <p:cNvPr id="3" name="CuadroTexto 2">
            <a:extLst>
              <a:ext uri="{FF2B5EF4-FFF2-40B4-BE49-F238E27FC236}">
                <a16:creationId xmlns:a16="http://schemas.microsoft.com/office/drawing/2014/main" id="{4854F5A6-C83E-03AF-8D2D-E6B4203A6C46}"/>
              </a:ext>
            </a:extLst>
          </p:cNvPr>
          <p:cNvSpPr txBox="1"/>
          <p:nvPr userDrawn="1">
            <p:extLst>
              <p:ext uri="{1162E1C5-73C7-4A58-AE30-91384D911F3F}">
                <p184:classification xmlns:p184="http://schemas.microsoft.com/office/powerpoint/2018/4/main" val="hdr"/>
              </p:ext>
            </p:extLst>
          </p:nvPr>
        </p:nvSpPr>
        <p:spPr>
          <a:xfrm>
            <a:off x="11320463" y="63500"/>
            <a:ext cx="833437" cy="152400"/>
          </a:xfrm>
          <a:prstGeom prst="rect">
            <a:avLst/>
          </a:prstGeom>
        </p:spPr>
        <p:txBody>
          <a:bodyPr horzOverflow="overflow" lIns="0" tIns="0" rIns="0" bIns="0">
            <a:spAutoFit/>
          </a:bodyPr>
          <a:lstStyle/>
          <a:p>
            <a:pPr algn="l"/>
            <a:r>
              <a:rPr lang="es-ES_tradnl" sz="1000">
                <a:solidFill>
                  <a:srgbClr val="000000">
                    <a:alpha val="50000"/>
                  </a:srgbClr>
                </a:solidFill>
                <a:latin typeface="Aptos" panose="020B0004020202020204" pitchFamily="34" charset="0"/>
              </a:rPr>
              <a:t>INTERNAL USE</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hyperlink" Target="https://doi.org/10.1093/eurheartj/ehaf93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9EB9-00E8-096B-775E-12E6658F40A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384B03-5C57-E611-3D52-5E6F7428D0D7}"/>
              </a:ext>
            </a:extLst>
          </p:cNvPr>
          <p:cNvSpPr>
            <a:spLocks noGrp="1"/>
          </p:cNvSpPr>
          <p:nvPr>
            <p:ph sz="quarter" idx="17"/>
          </p:nvPr>
        </p:nvSpPr>
        <p:spPr>
          <a:xfrm>
            <a:off x="367285" y="1194185"/>
            <a:ext cx="11459589" cy="4114800"/>
          </a:xfrm>
        </p:spPr>
        <p:txBody>
          <a:bodyPr vert="horz" lIns="0" tIns="0" rIns="0" bIns="0" rtlCol="0" anchor="t">
            <a:noAutofit/>
          </a:bodyPr>
          <a:lstStyle/>
          <a:p>
            <a:pPr marL="285750" indent="-285750">
              <a:spcBef>
                <a:spcPts val="600"/>
              </a:spcBef>
              <a:spcAft>
                <a:spcPts val="600"/>
              </a:spcAft>
            </a:pPr>
            <a:r>
              <a:rPr lang="es-ES" sz="1600" dirty="0">
                <a:solidFill>
                  <a:srgbClr val="002060"/>
                </a:solidFill>
                <a:latin typeface="Century Gothic"/>
              </a:rPr>
              <a:t>Los pacientes con SCA tienen un riesgo particularmente elevado de recurrencias en el primer año tras el alta.</a:t>
            </a:r>
          </a:p>
          <a:p>
            <a:pPr marL="577215" lvl="1" indent="-285750">
              <a:spcBef>
                <a:spcPts val="600"/>
              </a:spcBef>
              <a:spcAft>
                <a:spcPts val="600"/>
              </a:spcAft>
            </a:pPr>
            <a:r>
              <a:rPr lang="es-ES" sz="1400" dirty="0">
                <a:solidFill>
                  <a:srgbClr val="002060"/>
                </a:solidFill>
                <a:latin typeface="Century Gothic"/>
              </a:rPr>
              <a:t>Incidencia acumulada de IAM, ictus o muerte CV es del 10% a 100 días y 33% a 5 años.</a:t>
            </a:r>
          </a:p>
          <a:p>
            <a:pPr marL="285750" indent="-285750">
              <a:spcBef>
                <a:spcPts val="600"/>
              </a:spcBef>
              <a:spcAft>
                <a:spcPts val="600"/>
              </a:spcAft>
            </a:pPr>
            <a:r>
              <a:rPr lang="es-ES" sz="1600" dirty="0">
                <a:solidFill>
                  <a:srgbClr val="002060"/>
                </a:solidFill>
                <a:latin typeface="Century Gothic"/>
              </a:rPr>
              <a:t>La </a:t>
            </a:r>
            <a:r>
              <a:rPr lang="es-ES" sz="1600" b="1" dirty="0">
                <a:solidFill>
                  <a:srgbClr val="002060"/>
                </a:solidFill>
                <a:latin typeface="Century Gothic"/>
              </a:rPr>
              <a:t>estrategia de intensificación escalonada propuesta por las guías 2019 conlleva un retraso en alcanzar el tratamiento hipolipemiante óptimo.</a:t>
            </a:r>
          </a:p>
          <a:p>
            <a:pPr marL="285750" indent="-285750">
              <a:spcBef>
                <a:spcPts val="600"/>
              </a:spcBef>
              <a:spcAft>
                <a:spcPts val="600"/>
              </a:spcAft>
            </a:pPr>
            <a:r>
              <a:rPr lang="es-ES" sz="1600" dirty="0">
                <a:solidFill>
                  <a:srgbClr val="002060"/>
                </a:solidFill>
                <a:latin typeface="Century Gothic"/>
              </a:rPr>
              <a:t>Varios estudios han demostrado que el tratamiento hipolipemiante intensivo en la fase aguda del SCA, es posible, seguro y efectivo. </a:t>
            </a:r>
          </a:p>
          <a:p>
            <a:pPr marL="0" indent="0">
              <a:spcBef>
                <a:spcPts val="600"/>
              </a:spcBef>
              <a:buNone/>
            </a:pPr>
            <a:endParaRPr lang="en-US" sz="1200" dirty="0">
              <a:solidFill>
                <a:srgbClr val="002060"/>
              </a:solidFill>
            </a:endParaRPr>
          </a:p>
        </p:txBody>
      </p:sp>
      <p:sp>
        <p:nvSpPr>
          <p:cNvPr id="3" name="Title 2">
            <a:extLst>
              <a:ext uri="{FF2B5EF4-FFF2-40B4-BE49-F238E27FC236}">
                <a16:creationId xmlns:a16="http://schemas.microsoft.com/office/drawing/2014/main" id="{ED0339B5-B797-12B4-3849-3DB6DA3EA845}"/>
              </a:ext>
            </a:extLst>
          </p:cNvPr>
          <p:cNvSpPr>
            <a:spLocks noGrp="1"/>
          </p:cNvSpPr>
          <p:nvPr>
            <p:ph type="title"/>
          </p:nvPr>
        </p:nvSpPr>
        <p:spPr>
          <a:xfrm>
            <a:off x="168812" y="511310"/>
            <a:ext cx="11658062" cy="387798"/>
          </a:xfrm>
        </p:spPr>
        <p:txBody>
          <a:bodyPr/>
          <a:lstStyle/>
          <a:p>
            <a:pPr algn="ctr"/>
            <a:r>
              <a:rPr lang="es-ES" sz="2800" b="1" dirty="0">
                <a:solidFill>
                  <a:srgbClr val="002060"/>
                </a:solidFill>
                <a:latin typeface="+mn-lt"/>
              </a:rPr>
              <a:t>Terapia hipolipemiante durante la hospitalización inicial por SCA</a:t>
            </a:r>
          </a:p>
        </p:txBody>
      </p:sp>
      <p:graphicFrame>
        <p:nvGraphicFramePr>
          <p:cNvPr id="5" name="Tabla 5">
            <a:extLst>
              <a:ext uri="{FF2B5EF4-FFF2-40B4-BE49-F238E27FC236}">
                <a16:creationId xmlns:a16="http://schemas.microsoft.com/office/drawing/2014/main" id="{0C825744-1393-A6AB-E7BA-6A87085ED964}"/>
              </a:ext>
            </a:extLst>
          </p:cNvPr>
          <p:cNvGraphicFramePr>
            <a:graphicFrameLocks noGrp="1"/>
          </p:cNvGraphicFramePr>
          <p:nvPr>
            <p:extLst>
              <p:ext uri="{D42A27DB-BD31-4B8C-83A1-F6EECF244321}">
                <p14:modId xmlns:p14="http://schemas.microsoft.com/office/powerpoint/2010/main" val="1292858288"/>
              </p:ext>
            </p:extLst>
          </p:nvPr>
        </p:nvGraphicFramePr>
        <p:xfrm>
          <a:off x="557163" y="3251585"/>
          <a:ext cx="10881360" cy="1800924"/>
        </p:xfrm>
        <a:graphic>
          <a:graphicData uri="http://schemas.openxmlformats.org/drawingml/2006/table">
            <a:tbl>
              <a:tblPr firstRow="1" bandRow="1">
                <a:tableStyleId>{5C22544A-7EE6-4342-B048-85BDC9FD1C3A}</a:tableStyleId>
              </a:tblPr>
              <a:tblGrid>
                <a:gridCol w="8488293">
                  <a:extLst>
                    <a:ext uri="{9D8B030D-6E8A-4147-A177-3AD203B41FA5}">
                      <a16:colId xmlns:a16="http://schemas.microsoft.com/office/drawing/2014/main" val="1251952056"/>
                    </a:ext>
                  </a:extLst>
                </a:gridCol>
                <a:gridCol w="1237735">
                  <a:extLst>
                    <a:ext uri="{9D8B030D-6E8A-4147-A177-3AD203B41FA5}">
                      <a16:colId xmlns:a16="http://schemas.microsoft.com/office/drawing/2014/main" val="660954033"/>
                    </a:ext>
                  </a:extLst>
                </a:gridCol>
                <a:gridCol w="1155332">
                  <a:extLst>
                    <a:ext uri="{9D8B030D-6E8A-4147-A177-3AD203B41FA5}">
                      <a16:colId xmlns:a16="http://schemas.microsoft.com/office/drawing/2014/main" val="1564296502"/>
                    </a:ext>
                  </a:extLst>
                </a:gridCol>
              </a:tblGrid>
              <a:tr h="337884">
                <a:tc>
                  <a:txBody>
                    <a:bodyPr/>
                    <a:lstStyle/>
                    <a:p>
                      <a:pPr algn="ctr"/>
                      <a:r>
                        <a:rPr lang="es-ES" sz="1600">
                          <a:solidFill>
                            <a:schemeClr val="tx1"/>
                          </a:solidFill>
                        </a:rPr>
                        <a:t>Recomendación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600">
                          <a:solidFill>
                            <a:schemeClr val="tx1"/>
                          </a:solidFill>
                        </a:rPr>
                        <a:t>Clase</a:t>
                      </a:r>
                      <a:r>
                        <a:rPr lang="es-ES" sz="1600" baseline="3000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600">
                          <a:solidFill>
                            <a:schemeClr val="tx1"/>
                          </a:solidFill>
                        </a:rPr>
                        <a:t>Nivel</a:t>
                      </a:r>
                      <a:r>
                        <a:rPr lang="es-ES" sz="1600" baseline="3000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172506"/>
                  </a:ext>
                </a:extLst>
              </a:tr>
              <a:tr h="545812">
                <a:tc>
                  <a:txBody>
                    <a:bodyPr/>
                    <a:lstStyle/>
                    <a:p>
                      <a:pPr marL="0" indent="0" algn="l">
                        <a:buFont typeface="Arial" panose="020B0604020202020204" pitchFamily="34" charset="0"/>
                        <a:buNone/>
                      </a:pPr>
                      <a:r>
                        <a:rPr lang="es-ES" sz="1400"/>
                        <a:t>Se recomienda </a:t>
                      </a:r>
                      <a:r>
                        <a:rPr lang="es-ES" sz="1400" b="0">
                          <a:solidFill>
                            <a:schemeClr val="tx1"/>
                          </a:solidFill>
                        </a:rPr>
                        <a:t>la</a:t>
                      </a:r>
                      <a:r>
                        <a:rPr lang="es-ES" sz="1400" b="1">
                          <a:solidFill>
                            <a:srgbClr val="FF0000"/>
                          </a:solidFill>
                        </a:rPr>
                        <a:t> intensificación de la terapia hipolipemiante durante la hospitalización por el episodio índice de SCA,</a:t>
                      </a:r>
                      <a:r>
                        <a:rPr lang="es-ES" sz="1400"/>
                        <a:t> en pacientes que ya estaban recibiendo alguna terapia hipolipemiante antes del ingreso, con el fin de reducir aún más los niveles de c-LDL.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EEE"/>
                    </a:solidFill>
                  </a:tcPr>
                </a:tc>
                <a:tc>
                  <a:txBody>
                    <a:bodyPr/>
                    <a:lstStyle/>
                    <a:p>
                      <a:pPr algn="ctr"/>
                      <a:r>
                        <a:rPr lang="es-ES" sz="1400" b="1"/>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E8E"/>
                    </a:solidFill>
                  </a:tcPr>
                </a:tc>
                <a:tc>
                  <a:txBody>
                    <a:bodyPr/>
                    <a:lstStyle/>
                    <a:p>
                      <a:pPr algn="ctr"/>
                      <a:r>
                        <a:rPr lang="es-ES" sz="1400" b="1">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3E7"/>
                    </a:solidFill>
                  </a:tcPr>
                </a:tc>
                <a:extLst>
                  <a:ext uri="{0D108BD9-81ED-4DB2-BD59-A6C34878D82A}">
                    <a16:rowId xmlns:a16="http://schemas.microsoft.com/office/drawing/2014/main" val="1854774305"/>
                  </a:ext>
                </a:extLst>
              </a:tr>
              <a:tr h="334182">
                <a:tc>
                  <a:txBody>
                    <a:bodyPr/>
                    <a:lstStyle/>
                    <a:p>
                      <a:pPr marL="0" indent="0" algn="l">
                        <a:buFont typeface="Arial" panose="020B0604020202020204" pitchFamily="34" charset="0"/>
                        <a:buNone/>
                      </a:pPr>
                      <a:r>
                        <a:rPr lang="es-ES" sz="1400"/>
                        <a:t>Debe considerarse </a:t>
                      </a:r>
                      <a:r>
                        <a:rPr lang="es-ES" sz="1400" b="1">
                          <a:solidFill>
                            <a:srgbClr val="FF0000"/>
                          </a:solidFill>
                        </a:rPr>
                        <a:t>el inicio de estatina de alta intensidad junto con ezetimibe durante la hospitalización por el evento índice de SCA </a:t>
                      </a:r>
                      <a:r>
                        <a:rPr lang="es-ES" sz="1400" b="0">
                          <a:solidFill>
                            <a:schemeClr val="tx1"/>
                          </a:solidFill>
                        </a:rPr>
                        <a:t>en pacientes que no tomaban ningún tratamiento previo y que no se espera que alcancen los </a:t>
                      </a:r>
                      <a:r>
                        <a:rPr lang="es-ES" sz="1400"/>
                        <a:t>objetivos c-LDL sólo con estatinas.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400" b="1"/>
                        <a:t>IIa</a:t>
                      </a:r>
                      <a:endParaRPr lang="es-ES" sz="1400" b="1" err="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C09"/>
                    </a:solidFill>
                  </a:tcPr>
                </a:tc>
                <a:tc>
                  <a:txBody>
                    <a:bodyPr/>
                    <a:lstStyle/>
                    <a:p>
                      <a:pPr algn="ctr"/>
                      <a:r>
                        <a:rPr lang="es-ES" sz="1400" b="1" dirty="0">
                          <a:solidFill>
                            <a:schemeClr val="bg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B5C2"/>
                    </a:solidFill>
                  </a:tcPr>
                </a:tc>
                <a:extLst>
                  <a:ext uri="{0D108BD9-81ED-4DB2-BD59-A6C34878D82A}">
                    <a16:rowId xmlns:a16="http://schemas.microsoft.com/office/drawing/2014/main" val="2381665841"/>
                  </a:ext>
                </a:extLst>
              </a:tr>
            </a:tbl>
          </a:graphicData>
        </a:graphic>
      </p:graphicFrame>
      <p:sp>
        <p:nvSpPr>
          <p:cNvPr id="8" name="TextBox 7">
            <a:extLst>
              <a:ext uri="{FF2B5EF4-FFF2-40B4-BE49-F238E27FC236}">
                <a16:creationId xmlns:a16="http://schemas.microsoft.com/office/drawing/2014/main" id="{6A810EB4-7AB7-7656-B9D8-1DE04D5CD5C4}"/>
              </a:ext>
            </a:extLst>
          </p:cNvPr>
          <p:cNvSpPr txBox="1"/>
          <p:nvPr/>
        </p:nvSpPr>
        <p:spPr>
          <a:xfrm>
            <a:off x="557163" y="5083280"/>
            <a:ext cx="1011331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2060"/>
                </a:solidFill>
                <a:effectLst/>
                <a:uLnTx/>
                <a:uFillTx/>
                <a:latin typeface="Century Gothic" panose="020F0302020204030204"/>
                <a:ea typeface="+mn-ea"/>
                <a:cs typeface="+mn-cs"/>
              </a:rPr>
              <a:t>Esta tabla complementa (y no sustituye) la tabla de recomendaciones sobre tratamiento farmacológico hipolipemiante de las Guías ESC/EAS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2060"/>
                </a:solidFill>
                <a:effectLst/>
                <a:uLnTx/>
                <a:uFillTx/>
                <a:latin typeface="Century Gothic" panose="020F0302020204030204"/>
                <a:ea typeface="+mn-ea"/>
                <a:cs typeface="+mn-cs"/>
              </a:rPr>
              <a:t>SCA, síndrome coronario agudo; C-LDL, colesterol de lipoproteínas de baja densidad</a:t>
            </a:r>
            <a:r>
              <a:rPr kumimoji="0" lang="en-US" sz="1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s-ES" sz="1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30000" noProof="0" dirty="0" err="1">
                <a:ln>
                  <a:noFill/>
                </a:ln>
                <a:solidFill>
                  <a:srgbClr val="002060"/>
                </a:solidFill>
                <a:effectLst/>
                <a:uLnTx/>
                <a:uFillTx/>
                <a:latin typeface="Century Gothic" panose="020F0302020204030204"/>
                <a:ea typeface="+mn-ea"/>
                <a:cs typeface="+mn-cs"/>
              </a:rPr>
              <a:t>a</a:t>
            </a:r>
            <a:r>
              <a:rPr kumimoji="0" lang="es-ES" sz="1000" b="0" i="0" u="none" strike="noStrike" kern="1200" cap="none" spc="0" normalizeH="0" baseline="0" noProof="0" dirty="0" err="1">
                <a:ln>
                  <a:noFill/>
                </a:ln>
                <a:solidFill>
                  <a:srgbClr val="002060"/>
                </a:solidFill>
                <a:effectLst/>
                <a:uLnTx/>
                <a:uFillTx/>
                <a:latin typeface="Century Gothic" panose="020F0302020204030204"/>
                <a:ea typeface="+mn-ea"/>
                <a:cs typeface="+mn-cs"/>
              </a:rPr>
              <a:t>Clase</a:t>
            </a:r>
            <a:r>
              <a:rPr kumimoji="0" lang="es-ES" sz="1000" b="0" i="0" u="none" strike="noStrike" kern="1200" cap="none" spc="0" normalizeH="0" baseline="0" noProof="0" dirty="0">
                <a:ln>
                  <a:noFill/>
                </a:ln>
                <a:solidFill>
                  <a:srgbClr val="002060"/>
                </a:solidFill>
                <a:effectLst/>
                <a:uLnTx/>
                <a:uFillTx/>
                <a:latin typeface="Century Gothic" panose="020F0302020204030204"/>
                <a:ea typeface="+mn-ea"/>
                <a:cs typeface="+mn-cs"/>
              </a:rPr>
              <a:t> de recomendación.</a:t>
            </a:r>
            <a:br>
              <a:rPr kumimoji="0" lang="es-ES" sz="10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s-ES" sz="1000" b="0" i="0" u="none" strike="noStrike" kern="1200" cap="none" spc="0" normalizeH="0" baseline="30000" noProof="0" dirty="0" err="1">
                <a:ln>
                  <a:noFill/>
                </a:ln>
                <a:solidFill>
                  <a:srgbClr val="002060"/>
                </a:solidFill>
                <a:effectLst/>
                <a:uLnTx/>
                <a:uFillTx/>
                <a:latin typeface="Century Gothic" panose="020F0302020204030204"/>
                <a:ea typeface="+mn-ea"/>
                <a:cs typeface="+mn-cs"/>
              </a:rPr>
              <a:t>b</a:t>
            </a:r>
            <a:r>
              <a:rPr kumimoji="0" lang="es-ES" sz="1000" b="0" i="0" u="none" strike="noStrike" kern="1200" cap="none" spc="0" normalizeH="0" baseline="0" noProof="0" dirty="0" err="1">
                <a:ln>
                  <a:noFill/>
                </a:ln>
                <a:solidFill>
                  <a:srgbClr val="002060"/>
                </a:solidFill>
                <a:effectLst/>
                <a:uLnTx/>
                <a:uFillTx/>
                <a:latin typeface="Century Gothic" panose="020F0302020204030204"/>
                <a:ea typeface="+mn-ea"/>
                <a:cs typeface="+mn-cs"/>
              </a:rPr>
              <a:t>Nivel</a:t>
            </a:r>
            <a:r>
              <a:rPr kumimoji="0" lang="es-ES" sz="1000" b="0" i="0" u="none" strike="noStrike" kern="1200" cap="none" spc="0" normalizeH="0" baseline="0" noProof="0" dirty="0">
                <a:ln>
                  <a:noFill/>
                </a:ln>
                <a:solidFill>
                  <a:srgbClr val="002060"/>
                </a:solidFill>
                <a:effectLst/>
                <a:uLnTx/>
                <a:uFillTx/>
                <a:latin typeface="Century Gothic" panose="020F0302020204030204"/>
                <a:ea typeface="+mn-ea"/>
                <a:cs typeface="+mn-cs"/>
              </a:rPr>
              <a:t> de evidencia.</a:t>
            </a:r>
          </a:p>
        </p:txBody>
      </p:sp>
      <p:sp>
        <p:nvSpPr>
          <p:cNvPr id="6" name="CuadroTexto 5">
            <a:extLst>
              <a:ext uri="{FF2B5EF4-FFF2-40B4-BE49-F238E27FC236}">
                <a16:creationId xmlns:a16="http://schemas.microsoft.com/office/drawing/2014/main" id="{204A0E15-1B75-425A-2D1D-674790C0E64E}"/>
              </a:ext>
            </a:extLst>
          </p:cNvPr>
          <p:cNvSpPr txBox="1"/>
          <p:nvPr/>
        </p:nvSpPr>
        <p:spPr>
          <a:xfrm>
            <a:off x="5684010" y="6150114"/>
            <a:ext cx="6096000" cy="707886"/>
          </a:xfrm>
          <a:prstGeom prst="rect">
            <a:avLst/>
          </a:prstGeom>
          <a:noFill/>
        </p:spPr>
        <p:txBody>
          <a:bodyPr wrap="square">
            <a:spAutoFit/>
          </a:bodyPr>
          <a:lstStyle/>
          <a:p>
            <a:pPr marL="228600" indent="-228600" algn="r">
              <a:buAutoNum type="arabicPeriod"/>
            </a:pPr>
            <a:r>
              <a:rPr lang="es-ES" sz="800" b="0" i="0" u="none" strike="noStrike" dirty="0">
                <a:solidFill>
                  <a:srgbClr val="000000"/>
                </a:solidFill>
                <a:effectLst/>
                <a:latin typeface="+mj-lt"/>
              </a:rPr>
              <a:t>Mach F, </a:t>
            </a:r>
            <a:r>
              <a:rPr lang="es-ES" sz="800" b="0" i="0" u="none" strike="noStrike" dirty="0" err="1">
                <a:solidFill>
                  <a:srgbClr val="000000"/>
                </a:solidFill>
                <a:effectLst/>
                <a:latin typeface="+mj-lt"/>
              </a:rPr>
              <a:t>Koskinas</a:t>
            </a:r>
            <a:r>
              <a:rPr lang="es-ES" sz="800" b="0" i="0" u="none" strike="noStrike" dirty="0">
                <a:solidFill>
                  <a:srgbClr val="000000"/>
                </a:solidFill>
                <a:effectLst/>
                <a:latin typeface="+mj-lt"/>
              </a:rPr>
              <a:t> KC, </a:t>
            </a:r>
            <a:r>
              <a:rPr lang="es-ES" sz="800" b="0" i="0" u="none" strike="noStrike" dirty="0" err="1">
                <a:solidFill>
                  <a:srgbClr val="000000"/>
                </a:solidFill>
                <a:effectLst/>
                <a:latin typeface="+mj-lt"/>
              </a:rPr>
              <a:t>Roeters</a:t>
            </a:r>
            <a:r>
              <a:rPr lang="es-ES" sz="800" b="0" i="0" u="none" strike="noStrike" dirty="0">
                <a:solidFill>
                  <a:srgbClr val="000000"/>
                </a:solidFill>
                <a:effectLst/>
                <a:latin typeface="+mj-lt"/>
              </a:rPr>
              <a:t> van </a:t>
            </a:r>
            <a:r>
              <a:rPr lang="es-ES" sz="800" b="0" i="0" u="none" strike="noStrike" dirty="0" err="1">
                <a:solidFill>
                  <a:srgbClr val="000000"/>
                </a:solidFill>
                <a:effectLst/>
                <a:latin typeface="+mj-lt"/>
              </a:rPr>
              <a:t>Lennep</a:t>
            </a:r>
            <a:r>
              <a:rPr lang="es-ES" sz="800" b="0" i="0" u="none" strike="noStrike" dirty="0">
                <a:solidFill>
                  <a:srgbClr val="000000"/>
                </a:solidFill>
                <a:effectLst/>
                <a:latin typeface="+mj-lt"/>
              </a:rPr>
              <a:t> JE, </a:t>
            </a:r>
            <a:r>
              <a:rPr lang="es-ES" sz="800" b="0" i="0" u="none" strike="noStrike" dirty="0" err="1">
                <a:solidFill>
                  <a:srgbClr val="000000"/>
                </a:solidFill>
                <a:effectLst/>
                <a:latin typeface="+mj-lt"/>
              </a:rPr>
              <a:t>Tokgözoğlu</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Badimon</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Baigent</a:t>
            </a:r>
            <a:r>
              <a:rPr lang="es-ES" sz="800" b="0" i="0" u="none" strike="noStrike" dirty="0">
                <a:solidFill>
                  <a:srgbClr val="000000"/>
                </a:solidFill>
                <a:effectLst/>
                <a:latin typeface="+mj-lt"/>
              </a:rPr>
              <a:t> C, et al. 2025 </a:t>
            </a:r>
            <a:r>
              <a:rPr lang="es-ES" sz="800" b="0" i="0" u="none" strike="noStrike" dirty="0" err="1">
                <a:solidFill>
                  <a:srgbClr val="000000"/>
                </a:solidFill>
                <a:effectLst/>
                <a:latin typeface="+mj-lt"/>
              </a:rPr>
              <a:t>Focused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Update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2019 ESC/EAS </a:t>
            </a:r>
            <a:r>
              <a:rPr lang="es-ES" sz="800" b="0" i="0" u="none" strike="noStrike" dirty="0" err="1">
                <a:solidFill>
                  <a:srgbClr val="000000"/>
                </a:solidFill>
                <a:effectLst/>
                <a:latin typeface="+mj-lt"/>
              </a:rPr>
              <a:t>Guidelines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Developed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by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task</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force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Cardiology</a:t>
            </a:r>
            <a:r>
              <a:rPr lang="es-ES" sz="800" b="0" i="0" u="none" strike="noStrike" dirty="0">
                <a:solidFill>
                  <a:srgbClr val="000000"/>
                </a:solidFill>
                <a:effectLst/>
                <a:latin typeface="+mj-lt"/>
              </a:rPr>
              <a:t> (ESC) and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Atherosclerosis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(EAS). </a:t>
            </a:r>
            <a:r>
              <a:rPr lang="es-ES" sz="800" b="0" i="0" u="none" strike="noStrike" dirty="0" err="1">
                <a:solidFill>
                  <a:srgbClr val="000000"/>
                </a:solidFill>
                <a:effectLst/>
                <a:latin typeface="+mj-lt"/>
              </a:rPr>
              <a:t>Eur</a:t>
            </a:r>
            <a:r>
              <a:rPr lang="es-ES" sz="800" b="0" i="0" u="none" strike="noStrike" dirty="0">
                <a:solidFill>
                  <a:srgbClr val="000000"/>
                </a:solidFill>
                <a:effectLst/>
                <a:latin typeface="+mj-lt"/>
              </a:rPr>
              <a:t> Heart J. 2025;46(42):4359-4378. doi:10.1093/</a:t>
            </a:r>
            <a:r>
              <a:rPr lang="es-ES" sz="800" b="0" i="0" u="none" strike="noStrike" dirty="0" err="1">
                <a:solidFill>
                  <a:srgbClr val="000000"/>
                </a:solidFill>
                <a:effectLst/>
                <a:latin typeface="+mj-lt"/>
              </a:rPr>
              <a:t>eurheartj</a:t>
            </a:r>
            <a:r>
              <a:rPr lang="es-ES" sz="800" b="0" i="0" u="none" strike="noStrike" dirty="0">
                <a:solidFill>
                  <a:srgbClr val="000000"/>
                </a:solidFill>
                <a:effectLst/>
                <a:latin typeface="+mj-lt"/>
              </a:rPr>
              <a:t>/ehaf190.</a:t>
            </a:r>
            <a:r>
              <a:rPr lang="es-ES" sz="800" dirty="0">
                <a:latin typeface="+mj-lt"/>
              </a:rPr>
              <a:t> </a:t>
            </a:r>
            <a:endParaRPr lang="es-ES" sz="800" b="0" i="0" u="none" strike="noStrike" dirty="0">
              <a:solidFill>
                <a:srgbClr val="000000"/>
              </a:solidFill>
              <a:effectLst/>
              <a:latin typeface="+mj-lt"/>
            </a:endParaRPr>
          </a:p>
          <a:p>
            <a:pPr marL="228600" indent="-228600" algn="r">
              <a:buAutoNum type="arabicPeriod"/>
            </a:pPr>
            <a:endParaRPr lang="es-ES" sz="800" dirty="0">
              <a:latin typeface="+mj-lt"/>
            </a:endParaRPr>
          </a:p>
        </p:txBody>
      </p:sp>
    </p:spTree>
    <p:extLst>
      <p:ext uri="{BB962C8B-B14F-4D97-AF65-F5344CB8AC3E}">
        <p14:creationId xmlns:p14="http://schemas.microsoft.com/office/powerpoint/2010/main" val="1173717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6" name="Google Shape;96;p5"/>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11</a:t>
            </a:fld>
            <a:endParaRPr/>
          </a:p>
        </p:txBody>
      </p:sp>
      <p:pic>
        <p:nvPicPr>
          <p:cNvPr id="2" name="Imagen 1">
            <a:extLst>
              <a:ext uri="{FF2B5EF4-FFF2-40B4-BE49-F238E27FC236}">
                <a16:creationId xmlns:a16="http://schemas.microsoft.com/office/drawing/2014/main" id="{134EF0BA-E030-1393-39D1-69BF462C159F}"/>
              </a:ext>
            </a:extLst>
          </p:cNvPr>
          <p:cNvPicPr>
            <a:picLocks noChangeAspect="1"/>
          </p:cNvPicPr>
          <p:nvPr/>
        </p:nvPicPr>
        <p:blipFill>
          <a:blip r:embed="rId3"/>
          <a:stretch>
            <a:fillRect/>
          </a:stretch>
        </p:blipFill>
        <p:spPr>
          <a:xfrm>
            <a:off x="177497" y="437583"/>
            <a:ext cx="2917688" cy="1574098"/>
          </a:xfrm>
          <a:prstGeom prst="rect">
            <a:avLst/>
          </a:prstGeom>
        </p:spPr>
      </p:pic>
      <p:pic>
        <p:nvPicPr>
          <p:cNvPr id="3" name="Imagen 2">
            <a:extLst>
              <a:ext uri="{FF2B5EF4-FFF2-40B4-BE49-F238E27FC236}">
                <a16:creationId xmlns:a16="http://schemas.microsoft.com/office/drawing/2014/main" id="{B5D0B0FD-7D1B-EAC8-4869-1D589486E5BA}"/>
              </a:ext>
            </a:extLst>
          </p:cNvPr>
          <p:cNvPicPr>
            <a:picLocks noChangeAspect="1"/>
          </p:cNvPicPr>
          <p:nvPr/>
        </p:nvPicPr>
        <p:blipFill>
          <a:blip r:embed="rId4"/>
          <a:stretch>
            <a:fillRect/>
          </a:stretch>
        </p:blipFill>
        <p:spPr>
          <a:xfrm>
            <a:off x="3159738" y="728745"/>
            <a:ext cx="8854765" cy="5400510"/>
          </a:xfrm>
          <a:prstGeom prst="rect">
            <a:avLst/>
          </a:prstGeom>
        </p:spPr>
      </p:pic>
      <p:sp>
        <p:nvSpPr>
          <p:cNvPr id="6" name="CuadroTexto 5">
            <a:extLst>
              <a:ext uri="{FF2B5EF4-FFF2-40B4-BE49-F238E27FC236}">
                <a16:creationId xmlns:a16="http://schemas.microsoft.com/office/drawing/2014/main" id="{D5FFAEF8-7294-2E9F-1EF8-656344252D9A}"/>
              </a:ext>
            </a:extLst>
          </p:cNvPr>
          <p:cNvSpPr txBox="1"/>
          <p:nvPr/>
        </p:nvSpPr>
        <p:spPr>
          <a:xfrm>
            <a:off x="5418813" y="6259810"/>
            <a:ext cx="6098650" cy="461665"/>
          </a:xfrm>
          <a:prstGeom prst="rect">
            <a:avLst/>
          </a:prstGeom>
          <a:noFill/>
        </p:spPr>
        <p:txBody>
          <a:bodyPr wrap="square">
            <a:spAutoFit/>
          </a:bodyPr>
          <a:lstStyle/>
          <a:p>
            <a:pPr algn="r"/>
            <a:r>
              <a:rPr lang="es-ES" sz="800" b="0" i="0" u="none" strike="noStrike" dirty="0">
                <a:solidFill>
                  <a:srgbClr val="000000"/>
                </a:solidFill>
                <a:effectLst/>
                <a:latin typeface="+mn-lt"/>
              </a:rPr>
              <a:t>Vivas D, Escobar C, Cordero A, Fernández-Olmo R, </a:t>
            </a:r>
            <a:r>
              <a:rPr lang="es-ES" sz="800" b="0" i="0" u="none" strike="noStrike" dirty="0" err="1">
                <a:solidFill>
                  <a:srgbClr val="000000"/>
                </a:solidFill>
                <a:effectLst/>
                <a:latin typeface="+mn-lt"/>
              </a:rPr>
              <a:t>Oterino</a:t>
            </a:r>
            <a:r>
              <a:rPr lang="es-ES" sz="800" b="0" i="0" u="none" strike="noStrike" dirty="0">
                <a:solidFill>
                  <a:srgbClr val="000000"/>
                </a:solidFill>
                <a:effectLst/>
                <a:latin typeface="+mn-lt"/>
              </a:rPr>
              <a:t> A, Blanco-Echevarría A, et al. Uso de nuevas terapias hipolipemiantes en la práctica clínica. Consenso SEC/SEA/SEEN/SEMFYC/SEMERGEN/SEMG/SEN/SEACV/S.E.N. REC </a:t>
            </a:r>
            <a:r>
              <a:rPr lang="es-ES" sz="800" b="0" i="0" u="none" strike="noStrike" dirty="0" err="1">
                <a:solidFill>
                  <a:srgbClr val="000000"/>
                </a:solidFill>
                <a:effectLst/>
                <a:latin typeface="+mn-lt"/>
              </a:rPr>
              <a:t>CardioClinics</a:t>
            </a:r>
            <a:r>
              <a:rPr lang="es-ES" sz="800" b="0" i="0" u="none" strike="noStrike" dirty="0">
                <a:solidFill>
                  <a:srgbClr val="000000"/>
                </a:solidFill>
                <a:effectLst/>
                <a:latin typeface="+mn-lt"/>
              </a:rPr>
              <a:t>. 2024;59(4):310-321. doi:10.1016/j.rccl.2024.06.002</a:t>
            </a:r>
            <a:endParaRPr lang="es-ES" sz="800" dirty="0">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AF7CEEE-9459-F2B8-3E1E-F6C72CFFB3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12</a:t>
            </a:fld>
            <a:endParaRPr lang="es-ES"/>
          </a:p>
        </p:txBody>
      </p:sp>
      <p:pic>
        <p:nvPicPr>
          <p:cNvPr id="5" name="Google Shape;270;p16">
            <a:extLst>
              <a:ext uri="{FF2B5EF4-FFF2-40B4-BE49-F238E27FC236}">
                <a16:creationId xmlns:a16="http://schemas.microsoft.com/office/drawing/2014/main" id="{2BFF640D-4F79-9960-915F-2FEC3A3350F9}"/>
              </a:ext>
            </a:extLst>
          </p:cNvPr>
          <p:cNvPicPr preferRelativeResize="0"/>
          <p:nvPr/>
        </p:nvPicPr>
        <p:blipFill rotWithShape="1">
          <a:blip r:embed="rId2">
            <a:alphaModFix/>
          </a:blip>
          <a:srcRect l="36584" t="15804" r="20279" b="45795"/>
          <a:stretch/>
        </p:blipFill>
        <p:spPr>
          <a:xfrm>
            <a:off x="126609" y="405219"/>
            <a:ext cx="4318782" cy="2070695"/>
          </a:xfrm>
          <a:prstGeom prst="rect">
            <a:avLst/>
          </a:prstGeom>
          <a:noFill/>
          <a:ln>
            <a:noFill/>
          </a:ln>
          <a:effectLst>
            <a:outerShdw blurRad="50800" dist="38100" dir="2700000" algn="tl" rotWithShape="0">
              <a:srgbClr val="000000">
                <a:alpha val="40000"/>
              </a:srgbClr>
            </a:outerShdw>
          </a:effectLst>
        </p:spPr>
      </p:pic>
      <p:pic>
        <p:nvPicPr>
          <p:cNvPr id="6" name="Google Shape;276;p17">
            <a:extLst>
              <a:ext uri="{FF2B5EF4-FFF2-40B4-BE49-F238E27FC236}">
                <a16:creationId xmlns:a16="http://schemas.microsoft.com/office/drawing/2014/main" id="{F9EC3FB1-2616-DF93-D0DE-4AB6087ABB11}"/>
              </a:ext>
            </a:extLst>
          </p:cNvPr>
          <p:cNvPicPr preferRelativeResize="0"/>
          <p:nvPr/>
        </p:nvPicPr>
        <p:blipFill rotWithShape="1">
          <a:blip r:embed="rId3">
            <a:alphaModFix/>
          </a:blip>
          <a:srcRect l="28849" t="15970" r="6925" b="27066"/>
          <a:stretch/>
        </p:blipFill>
        <p:spPr>
          <a:xfrm>
            <a:off x="4656406" y="729805"/>
            <a:ext cx="7408985" cy="4728459"/>
          </a:xfrm>
          <a:prstGeom prst="rect">
            <a:avLst/>
          </a:prstGeom>
          <a:noFill/>
          <a:ln>
            <a:noFill/>
          </a:ln>
        </p:spPr>
      </p:pic>
      <p:pic>
        <p:nvPicPr>
          <p:cNvPr id="7" name="Imagen 6">
            <a:extLst>
              <a:ext uri="{FF2B5EF4-FFF2-40B4-BE49-F238E27FC236}">
                <a16:creationId xmlns:a16="http://schemas.microsoft.com/office/drawing/2014/main" id="{4E01E749-4458-C74E-F1A1-31BCA7A61A01}"/>
              </a:ext>
            </a:extLst>
          </p:cNvPr>
          <p:cNvPicPr>
            <a:picLocks noChangeAspect="1"/>
          </p:cNvPicPr>
          <p:nvPr/>
        </p:nvPicPr>
        <p:blipFill>
          <a:blip r:embed="rId4"/>
          <a:stretch>
            <a:fillRect/>
          </a:stretch>
        </p:blipFill>
        <p:spPr>
          <a:xfrm>
            <a:off x="126609" y="2686930"/>
            <a:ext cx="4394478" cy="2471894"/>
          </a:xfrm>
          <a:prstGeom prst="rect">
            <a:avLst/>
          </a:prstGeom>
        </p:spPr>
      </p:pic>
      <p:sp>
        <p:nvSpPr>
          <p:cNvPr id="3" name="CuadroTexto 2">
            <a:extLst>
              <a:ext uri="{FF2B5EF4-FFF2-40B4-BE49-F238E27FC236}">
                <a16:creationId xmlns:a16="http://schemas.microsoft.com/office/drawing/2014/main" id="{A64931FC-25F1-C159-D046-532B1D9997EF}"/>
              </a:ext>
            </a:extLst>
          </p:cNvPr>
          <p:cNvSpPr txBox="1"/>
          <p:nvPr/>
        </p:nvSpPr>
        <p:spPr>
          <a:xfrm>
            <a:off x="5426765" y="6162940"/>
            <a:ext cx="6098650" cy="461665"/>
          </a:xfrm>
          <a:prstGeom prst="rect">
            <a:avLst/>
          </a:prstGeom>
          <a:noFill/>
        </p:spPr>
        <p:txBody>
          <a:bodyPr wrap="square">
            <a:spAutoFit/>
          </a:bodyPr>
          <a:lstStyle/>
          <a:p>
            <a:pPr algn="r"/>
            <a:r>
              <a:rPr lang="es-ES" sz="800" b="0" i="0" u="none" strike="noStrike" dirty="0">
                <a:solidFill>
                  <a:srgbClr val="000000"/>
                </a:solidFill>
                <a:effectLst/>
                <a:latin typeface="+mj-lt"/>
              </a:rPr>
              <a:t>Fernández-Olmo R, Cordero A, </a:t>
            </a:r>
            <a:r>
              <a:rPr lang="es-ES" sz="800" b="0" i="0" u="none" strike="noStrike" dirty="0" err="1">
                <a:solidFill>
                  <a:srgbClr val="000000"/>
                </a:solidFill>
                <a:effectLst/>
                <a:latin typeface="+mj-lt"/>
              </a:rPr>
              <a:t>Oterino</a:t>
            </a:r>
            <a:r>
              <a:rPr lang="es-ES" sz="800" b="0" i="0" u="none" strike="noStrike" dirty="0">
                <a:solidFill>
                  <a:srgbClr val="000000"/>
                </a:solidFill>
                <a:effectLst/>
                <a:latin typeface="+mj-lt"/>
              </a:rPr>
              <a:t> A, Blanco-Echevarría A, Vivas D, Escobar C, et al. </a:t>
            </a:r>
            <a:r>
              <a:rPr lang="es-ES" sz="800" b="0" i="0" u="none" strike="noStrike" dirty="0" err="1">
                <a:solidFill>
                  <a:srgbClr val="000000"/>
                </a:solidFill>
                <a:effectLst/>
                <a:latin typeface="+mj-lt"/>
              </a:rPr>
              <a:t>Planning</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lipid-lowering</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treatment</a:t>
            </a:r>
            <a:r>
              <a:rPr lang="es-ES" sz="800" b="0" i="0" u="none" strike="noStrike" dirty="0">
                <a:solidFill>
                  <a:srgbClr val="000000"/>
                </a:solidFill>
                <a:effectLst/>
                <a:latin typeface="+mj-lt"/>
              </a:rPr>
              <a:t> in </a:t>
            </a:r>
            <a:r>
              <a:rPr lang="es-ES" sz="800" b="0" i="0" u="none" strike="noStrike" dirty="0" err="1">
                <a:solidFill>
                  <a:srgbClr val="000000"/>
                </a:solidFill>
                <a:effectLst/>
                <a:latin typeface="+mj-lt"/>
              </a:rPr>
              <a:t>atherosclerotic</a:t>
            </a:r>
            <a:r>
              <a:rPr lang="es-ES" sz="800" b="0" i="0" u="none" strike="noStrike" dirty="0">
                <a:solidFill>
                  <a:srgbClr val="000000"/>
                </a:solidFill>
                <a:effectLst/>
                <a:latin typeface="+mj-lt"/>
              </a:rPr>
              <a:t> vascular </a:t>
            </a:r>
            <a:r>
              <a:rPr lang="es-ES" sz="800" b="0" i="0" u="none" strike="noStrike" dirty="0" err="1">
                <a:solidFill>
                  <a:srgbClr val="000000"/>
                </a:solidFill>
                <a:effectLst/>
                <a:latin typeface="+mj-lt"/>
              </a:rPr>
              <a:t>disease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Consensus</a:t>
            </a:r>
            <a:r>
              <a:rPr lang="es-ES" sz="800" b="0" i="0" u="none" strike="noStrike" dirty="0">
                <a:solidFill>
                  <a:srgbClr val="000000"/>
                </a:solidFill>
                <a:effectLst/>
                <a:latin typeface="+mj-lt"/>
              </a:rPr>
              <a:t> SEC/SEA/SEEN/SEMFYC/SEMERGEN/SEMG/SEN/SEACV/S.E.N. Clin </a:t>
            </a:r>
            <a:r>
              <a:rPr lang="es-ES" sz="800" b="0" i="0" u="none" strike="noStrike" dirty="0" err="1">
                <a:solidFill>
                  <a:srgbClr val="000000"/>
                </a:solidFill>
                <a:effectLst/>
                <a:latin typeface="+mj-lt"/>
              </a:rPr>
              <a:t>Investig</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Arterioscler</a:t>
            </a:r>
            <a:r>
              <a:rPr lang="es-ES" sz="800" b="0" i="0" u="none" strike="noStrike" dirty="0">
                <a:solidFill>
                  <a:srgbClr val="000000"/>
                </a:solidFill>
                <a:effectLst/>
                <a:latin typeface="+mj-lt"/>
              </a:rPr>
              <a:t>. 2025;37(4):500799. doi:10.1016/j.arteri.2025.500799.</a:t>
            </a:r>
            <a:endParaRPr lang="es-ES" sz="800" dirty="0">
              <a:latin typeface="+mj-lt"/>
            </a:endParaRPr>
          </a:p>
        </p:txBody>
      </p:sp>
    </p:spTree>
    <p:extLst>
      <p:ext uri="{BB962C8B-B14F-4D97-AF65-F5344CB8AC3E}">
        <p14:creationId xmlns:p14="http://schemas.microsoft.com/office/powerpoint/2010/main" val="402132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4" name="Google Shape;104;p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13</a:t>
            </a:fld>
            <a:endParaRPr/>
          </a:p>
        </p:txBody>
      </p:sp>
      <p:sp>
        <p:nvSpPr>
          <p:cNvPr id="2" name="Título 1">
            <a:extLst>
              <a:ext uri="{FF2B5EF4-FFF2-40B4-BE49-F238E27FC236}">
                <a16:creationId xmlns:a16="http://schemas.microsoft.com/office/drawing/2014/main" id="{DC959153-7786-33F9-16BB-F34627419EA0}"/>
              </a:ext>
            </a:extLst>
          </p:cNvPr>
          <p:cNvSpPr>
            <a:spLocks noGrp="1"/>
          </p:cNvSpPr>
          <p:nvPr>
            <p:ph type="ctrTitle"/>
          </p:nvPr>
        </p:nvSpPr>
        <p:spPr/>
        <p:txBody>
          <a:bodyPr/>
          <a:lstStyle/>
          <a:p>
            <a:r>
              <a:rPr lang="es-ES" dirty="0"/>
              <a:t>Modificadores del riesgo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3C7E2-F793-7382-DE50-3F555038CBD1}"/>
            </a:ext>
          </a:extLst>
        </p:cNvPr>
        <p:cNvGrpSpPr/>
        <p:nvPr/>
      </p:nvGrpSpPr>
      <p:grpSpPr>
        <a:xfrm>
          <a:off x="0" y="0"/>
          <a:ext cx="0" cy="0"/>
          <a:chOff x="0" y="0"/>
          <a:chExt cx="0" cy="0"/>
        </a:xfrm>
      </p:grpSpPr>
      <p:sp>
        <p:nvSpPr>
          <p:cNvPr id="37" name="Rectángulo: esquinas redondeadas 36">
            <a:extLst>
              <a:ext uri="{FF2B5EF4-FFF2-40B4-BE49-F238E27FC236}">
                <a16:creationId xmlns:a16="http://schemas.microsoft.com/office/drawing/2014/main" id="{9A79BF3E-5F81-8100-4754-476A0F33EE32}"/>
              </a:ext>
            </a:extLst>
          </p:cNvPr>
          <p:cNvSpPr/>
          <p:nvPr/>
        </p:nvSpPr>
        <p:spPr>
          <a:xfrm>
            <a:off x="4191000" y="3186957"/>
            <a:ext cx="2781300" cy="344136"/>
          </a:xfrm>
          <a:prstGeom prst="roundRect">
            <a:avLst>
              <a:gd name="adj" fmla="val 50000"/>
            </a:avLst>
          </a:prstGeom>
          <a:solidFill>
            <a:srgbClr val="FF7C80"/>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30" name="CuadroTexto 29">
            <a:extLst>
              <a:ext uri="{FF2B5EF4-FFF2-40B4-BE49-F238E27FC236}">
                <a16:creationId xmlns:a16="http://schemas.microsoft.com/office/drawing/2014/main" id="{10548FA9-6669-213C-E925-F96C32B9F051}"/>
              </a:ext>
            </a:extLst>
          </p:cNvPr>
          <p:cNvSpPr txBox="1"/>
          <p:nvPr/>
        </p:nvSpPr>
        <p:spPr>
          <a:xfrm>
            <a:off x="4260849" y="3587067"/>
            <a:ext cx="3530603" cy="1354217"/>
          </a:xfrm>
          <a:prstGeom prst="rect">
            <a:avLst/>
          </a:prstGeom>
          <a:noFill/>
        </p:spPr>
        <p:txBody>
          <a:bodyPr wrap="square" rtlCol="0">
            <a:spAutoFit/>
          </a:bodyPr>
          <a:lstStyle/>
          <a:p>
            <a:pPr marL="342900" indent="-342900">
              <a:buFont typeface="Arial" panose="020B0604020202020204" pitchFamily="34" charset="0"/>
              <a:buChar char="•"/>
            </a:pPr>
            <a:r>
              <a:rPr lang="es-ES" sz="1600" dirty="0" err="1"/>
              <a:t>Lp</a:t>
            </a:r>
            <a:r>
              <a:rPr lang="es-ES" sz="1600" dirty="0"/>
              <a:t>(a) &gt; 50 mg/dl (&gt;105 nmol/l)</a:t>
            </a:r>
          </a:p>
          <a:p>
            <a:pPr marL="342900" indent="-342900">
              <a:buFont typeface="Arial" panose="020B0604020202020204" pitchFamily="34" charset="0"/>
              <a:buChar char="•"/>
            </a:pPr>
            <a:r>
              <a:rPr lang="es-ES" sz="1600" dirty="0"/>
              <a:t>PCR &gt; 2 mg/l</a:t>
            </a:r>
          </a:p>
          <a:p>
            <a:pPr marL="342900" indent="-342900">
              <a:buFont typeface="Arial" panose="020B0604020202020204" pitchFamily="34" charset="0"/>
              <a:buChar char="•"/>
            </a:pPr>
            <a:r>
              <a:rPr lang="es-ES" sz="1600" dirty="0"/>
              <a:t>Troponina </a:t>
            </a:r>
            <a:r>
              <a:rPr lang="es-ES" sz="1600" dirty="0" err="1"/>
              <a:t>hs</a:t>
            </a:r>
            <a:r>
              <a:rPr lang="es-ES" sz="1600" dirty="0"/>
              <a:t> </a:t>
            </a:r>
          </a:p>
          <a:p>
            <a:pPr marL="342900" indent="-342900">
              <a:buFont typeface="Arial" panose="020B0604020202020204" pitchFamily="34" charset="0"/>
              <a:buChar char="•"/>
            </a:pPr>
            <a:r>
              <a:rPr lang="es-ES" sz="1600" dirty="0"/>
              <a:t>P. Natriuréticos</a:t>
            </a:r>
          </a:p>
          <a:p>
            <a:pPr marL="342900" indent="-342900">
              <a:buFont typeface="Arial" panose="020B0604020202020204" pitchFamily="34" charset="0"/>
              <a:buChar char="•"/>
            </a:pPr>
            <a:r>
              <a:rPr lang="es-ES" sz="1600" dirty="0"/>
              <a:t>Albuminuria</a:t>
            </a:r>
          </a:p>
        </p:txBody>
      </p:sp>
      <p:sp>
        <p:nvSpPr>
          <p:cNvPr id="32" name="CuadroTexto 31">
            <a:extLst>
              <a:ext uri="{FF2B5EF4-FFF2-40B4-BE49-F238E27FC236}">
                <a16:creationId xmlns:a16="http://schemas.microsoft.com/office/drawing/2014/main" id="{CCC88C3E-9ACE-B037-DEE7-CEA43321C477}"/>
              </a:ext>
            </a:extLst>
          </p:cNvPr>
          <p:cNvSpPr txBox="1"/>
          <p:nvPr/>
        </p:nvSpPr>
        <p:spPr>
          <a:xfrm>
            <a:off x="553142" y="3531093"/>
            <a:ext cx="3371850" cy="830997"/>
          </a:xfrm>
          <a:prstGeom prst="rect">
            <a:avLst/>
          </a:prstGeom>
          <a:noFill/>
        </p:spPr>
        <p:txBody>
          <a:bodyPr wrap="square">
            <a:spAutoFit/>
          </a:bodyPr>
          <a:lstStyle/>
          <a:p>
            <a:pPr marL="285750" indent="-285750">
              <a:buFont typeface="Arial" panose="020B0604020202020204" pitchFamily="34" charset="0"/>
              <a:buChar char="•"/>
            </a:pPr>
            <a:r>
              <a:rPr lang="es-ES" sz="1600" dirty="0"/>
              <a:t>Score de calcio (TC coronario)</a:t>
            </a:r>
          </a:p>
          <a:p>
            <a:pPr marL="285750" indent="-285750">
              <a:buFont typeface="Arial" panose="020B0604020202020204" pitchFamily="34" charset="0"/>
              <a:buChar char="•"/>
            </a:pPr>
            <a:r>
              <a:rPr lang="es-ES" sz="1600" dirty="0"/>
              <a:t>Doppler: Placa carotídea/femoral (&gt; 50%)</a:t>
            </a:r>
          </a:p>
        </p:txBody>
      </p:sp>
      <p:pic>
        <p:nvPicPr>
          <p:cNvPr id="35" name="Imagen 34">
            <a:extLst>
              <a:ext uri="{FF2B5EF4-FFF2-40B4-BE49-F238E27FC236}">
                <a16:creationId xmlns:a16="http://schemas.microsoft.com/office/drawing/2014/main" id="{D9FC2325-5FB5-6190-D8A8-D43160E93892}"/>
              </a:ext>
            </a:extLst>
          </p:cNvPr>
          <p:cNvPicPr>
            <a:picLocks noChangeAspect="1"/>
          </p:cNvPicPr>
          <p:nvPr/>
        </p:nvPicPr>
        <p:blipFill>
          <a:blip r:embed="rId3"/>
          <a:srcRect l="12833" t="4208" r="13667" b="5332"/>
          <a:stretch>
            <a:fillRect/>
          </a:stretch>
        </p:blipFill>
        <p:spPr>
          <a:xfrm>
            <a:off x="4641850" y="1517960"/>
            <a:ext cx="1676399" cy="1531946"/>
          </a:xfrm>
          <a:prstGeom prst="rect">
            <a:avLst/>
          </a:prstGeom>
        </p:spPr>
      </p:pic>
      <p:sp>
        <p:nvSpPr>
          <p:cNvPr id="36" name="CuadroTexto 35">
            <a:extLst>
              <a:ext uri="{FF2B5EF4-FFF2-40B4-BE49-F238E27FC236}">
                <a16:creationId xmlns:a16="http://schemas.microsoft.com/office/drawing/2014/main" id="{CF2C6CA0-1B2C-BEB5-0108-27308AA27344}"/>
              </a:ext>
            </a:extLst>
          </p:cNvPr>
          <p:cNvSpPr txBox="1"/>
          <p:nvPr/>
        </p:nvSpPr>
        <p:spPr>
          <a:xfrm>
            <a:off x="4362450" y="3158970"/>
            <a:ext cx="2438400" cy="400110"/>
          </a:xfrm>
          <a:prstGeom prst="rect">
            <a:avLst/>
          </a:prstGeom>
          <a:noFill/>
        </p:spPr>
        <p:txBody>
          <a:bodyPr wrap="square" rtlCol="0">
            <a:spAutoFit/>
          </a:bodyPr>
          <a:lstStyle/>
          <a:p>
            <a:pPr algn="ctr"/>
            <a:r>
              <a:rPr lang="es-ES" sz="2000" dirty="0">
                <a:solidFill>
                  <a:schemeClr val="bg1"/>
                </a:solidFill>
              </a:rPr>
              <a:t>Biomarcadores </a:t>
            </a:r>
          </a:p>
        </p:txBody>
      </p:sp>
      <p:pic>
        <p:nvPicPr>
          <p:cNvPr id="40" name="Imagen 39" descr="Una caricatura de una persona&#10;&#10;El contenido generado por IA puede ser incorrecto.">
            <a:extLst>
              <a:ext uri="{FF2B5EF4-FFF2-40B4-BE49-F238E27FC236}">
                <a16:creationId xmlns:a16="http://schemas.microsoft.com/office/drawing/2014/main" id="{584034F4-E914-D739-C2DD-A3C8F74C5CAD}"/>
              </a:ext>
            </a:extLst>
          </p:cNvPr>
          <p:cNvPicPr>
            <a:picLocks noChangeAspect="1"/>
          </p:cNvPicPr>
          <p:nvPr/>
        </p:nvPicPr>
        <p:blipFill>
          <a:blip r:embed="rId4"/>
          <a:stretch>
            <a:fillRect/>
          </a:stretch>
        </p:blipFill>
        <p:spPr>
          <a:xfrm>
            <a:off x="977807" y="1411617"/>
            <a:ext cx="2044886" cy="1679728"/>
          </a:xfrm>
          <a:prstGeom prst="ellipse">
            <a:avLst/>
          </a:prstGeom>
          <a:ln>
            <a:noFill/>
          </a:ln>
          <a:effectLst>
            <a:softEdge rad="112500"/>
          </a:effectLst>
        </p:spPr>
      </p:pic>
      <p:sp>
        <p:nvSpPr>
          <p:cNvPr id="42" name="Rectángulo: esquinas redondeadas 41">
            <a:extLst>
              <a:ext uri="{FF2B5EF4-FFF2-40B4-BE49-F238E27FC236}">
                <a16:creationId xmlns:a16="http://schemas.microsoft.com/office/drawing/2014/main" id="{38C4B830-97B5-3BA9-4716-643810ED0DF2}"/>
              </a:ext>
            </a:extLst>
          </p:cNvPr>
          <p:cNvSpPr/>
          <p:nvPr/>
        </p:nvSpPr>
        <p:spPr>
          <a:xfrm>
            <a:off x="609600" y="3105379"/>
            <a:ext cx="2781300" cy="344136"/>
          </a:xfrm>
          <a:prstGeom prst="roundRect">
            <a:avLst>
              <a:gd name="adj" fmla="val 50000"/>
            </a:avLst>
          </a:prstGeom>
          <a:solidFill>
            <a:srgbClr val="FF7C80"/>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43" name="CuadroTexto 42">
            <a:extLst>
              <a:ext uri="{FF2B5EF4-FFF2-40B4-BE49-F238E27FC236}">
                <a16:creationId xmlns:a16="http://schemas.microsoft.com/office/drawing/2014/main" id="{D517159E-A3AB-B24B-635E-389609522C87}"/>
              </a:ext>
            </a:extLst>
          </p:cNvPr>
          <p:cNvSpPr txBox="1"/>
          <p:nvPr/>
        </p:nvSpPr>
        <p:spPr>
          <a:xfrm>
            <a:off x="679449" y="3080183"/>
            <a:ext cx="2438400" cy="400110"/>
          </a:xfrm>
          <a:prstGeom prst="rect">
            <a:avLst/>
          </a:prstGeom>
          <a:noFill/>
        </p:spPr>
        <p:txBody>
          <a:bodyPr wrap="square" rtlCol="0">
            <a:spAutoFit/>
          </a:bodyPr>
          <a:lstStyle/>
          <a:p>
            <a:pPr algn="ctr"/>
            <a:r>
              <a:rPr lang="es-ES" sz="2000" dirty="0">
                <a:solidFill>
                  <a:schemeClr val="bg1"/>
                </a:solidFill>
              </a:rPr>
              <a:t>Imagen</a:t>
            </a:r>
          </a:p>
        </p:txBody>
      </p:sp>
      <p:sp>
        <p:nvSpPr>
          <p:cNvPr id="47" name="Rectángulo: esquinas redondeadas 46">
            <a:extLst>
              <a:ext uri="{FF2B5EF4-FFF2-40B4-BE49-F238E27FC236}">
                <a16:creationId xmlns:a16="http://schemas.microsoft.com/office/drawing/2014/main" id="{31B9503B-863D-46F5-DEDC-5996DA75D132}"/>
              </a:ext>
            </a:extLst>
          </p:cNvPr>
          <p:cNvSpPr/>
          <p:nvPr/>
        </p:nvSpPr>
        <p:spPr>
          <a:xfrm>
            <a:off x="7677146" y="1517960"/>
            <a:ext cx="4108453" cy="397552"/>
          </a:xfrm>
          <a:prstGeom prst="roundRect">
            <a:avLst>
              <a:gd name="adj" fmla="val 50000"/>
            </a:avLst>
          </a:prstGeom>
          <a:solidFill>
            <a:srgbClr val="FF7C80"/>
          </a:solidFill>
          <a:ln>
            <a:solidFill>
              <a:srgbClr val="FF7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sp>
        <p:nvSpPr>
          <p:cNvPr id="48" name="CuadroTexto 47">
            <a:extLst>
              <a:ext uri="{FF2B5EF4-FFF2-40B4-BE49-F238E27FC236}">
                <a16:creationId xmlns:a16="http://schemas.microsoft.com/office/drawing/2014/main" id="{A8444CD7-9411-DD3D-7A24-60E8D31BE402}"/>
              </a:ext>
            </a:extLst>
          </p:cNvPr>
          <p:cNvSpPr txBox="1"/>
          <p:nvPr/>
        </p:nvSpPr>
        <p:spPr>
          <a:xfrm>
            <a:off x="7791452" y="1516681"/>
            <a:ext cx="3841748" cy="400110"/>
          </a:xfrm>
          <a:prstGeom prst="rect">
            <a:avLst/>
          </a:prstGeom>
          <a:noFill/>
        </p:spPr>
        <p:txBody>
          <a:bodyPr wrap="square" rtlCol="0">
            <a:spAutoFit/>
          </a:bodyPr>
          <a:lstStyle/>
          <a:p>
            <a:pPr algn="ctr"/>
            <a:r>
              <a:rPr lang="es-ES" sz="2000" dirty="0">
                <a:solidFill>
                  <a:schemeClr val="bg1"/>
                </a:solidFill>
              </a:rPr>
              <a:t>Factores clínicos/demográficos</a:t>
            </a:r>
          </a:p>
        </p:txBody>
      </p:sp>
      <p:sp>
        <p:nvSpPr>
          <p:cNvPr id="49" name="CuadroTexto 48">
            <a:extLst>
              <a:ext uri="{FF2B5EF4-FFF2-40B4-BE49-F238E27FC236}">
                <a16:creationId xmlns:a16="http://schemas.microsoft.com/office/drawing/2014/main" id="{88C87F2F-FDB5-9298-71B6-EB68186A840F}"/>
              </a:ext>
            </a:extLst>
          </p:cNvPr>
          <p:cNvSpPr txBox="1"/>
          <p:nvPr/>
        </p:nvSpPr>
        <p:spPr>
          <a:xfrm>
            <a:off x="8127309" y="1934795"/>
            <a:ext cx="3624304" cy="3539430"/>
          </a:xfrm>
          <a:prstGeom prst="rect">
            <a:avLst/>
          </a:prstGeom>
          <a:noFill/>
        </p:spPr>
        <p:txBody>
          <a:bodyPr wrap="square" rtlCol="0">
            <a:spAutoFit/>
          </a:bodyPr>
          <a:lstStyle/>
          <a:p>
            <a:pPr marL="342900" indent="-342900">
              <a:buFont typeface="Arial" panose="020B0604020202020204" pitchFamily="34" charset="0"/>
              <a:buChar char="•"/>
            </a:pPr>
            <a:r>
              <a:rPr lang="es-ES" sz="1600" dirty="0"/>
              <a:t>Situación social desfavorable</a:t>
            </a:r>
          </a:p>
          <a:p>
            <a:pPr marL="342900" indent="-342900">
              <a:buFont typeface="Arial" panose="020B0604020202020204" pitchFamily="34" charset="0"/>
              <a:buChar char="•"/>
            </a:pPr>
            <a:r>
              <a:rPr lang="es-ES" sz="1600" dirty="0"/>
              <a:t>Trastorno psiquiátrico grave</a:t>
            </a:r>
          </a:p>
          <a:p>
            <a:pPr marL="342900" indent="-342900">
              <a:buFont typeface="Arial" panose="020B0604020202020204" pitchFamily="34" charset="0"/>
              <a:buChar char="•"/>
            </a:pPr>
            <a:r>
              <a:rPr lang="es-ES" sz="1600" dirty="0"/>
              <a:t>Trastorno sueño. AOS.</a:t>
            </a:r>
          </a:p>
          <a:p>
            <a:pPr marL="342900" indent="-342900">
              <a:buFont typeface="Arial" panose="020B0604020202020204" pitchFamily="34" charset="0"/>
              <a:buChar char="•"/>
            </a:pPr>
            <a:r>
              <a:rPr lang="es-ES" sz="1600" dirty="0"/>
              <a:t>Obesidad </a:t>
            </a:r>
          </a:p>
          <a:p>
            <a:pPr marL="342900" indent="-342900">
              <a:buFont typeface="Arial" panose="020B0604020202020204" pitchFamily="34" charset="0"/>
              <a:buChar char="•"/>
            </a:pPr>
            <a:r>
              <a:rPr lang="es-ES" sz="1600" dirty="0"/>
              <a:t>Sedentarismo</a:t>
            </a:r>
          </a:p>
          <a:p>
            <a:pPr marL="342900" indent="-342900">
              <a:buFont typeface="Arial" panose="020B0604020202020204" pitchFamily="34" charset="0"/>
              <a:buChar char="•"/>
            </a:pPr>
            <a:r>
              <a:rPr lang="es-ES" sz="1600" dirty="0"/>
              <a:t>Infección/ Inflamación</a:t>
            </a:r>
          </a:p>
          <a:p>
            <a:pPr marL="342900" indent="-342900">
              <a:buFont typeface="Arial" panose="020B0604020202020204" pitchFamily="34" charset="0"/>
              <a:buChar char="•"/>
            </a:pPr>
            <a:r>
              <a:rPr lang="es-ES" sz="1600" dirty="0"/>
              <a:t>VIH</a:t>
            </a:r>
          </a:p>
          <a:p>
            <a:pPr marL="342900" indent="-342900">
              <a:buFont typeface="Arial" panose="020B0604020202020204" pitchFamily="34" charset="0"/>
              <a:buChar char="•"/>
            </a:pPr>
            <a:r>
              <a:rPr lang="es-ES" sz="1600" dirty="0"/>
              <a:t>Grupos étnicos (</a:t>
            </a:r>
            <a:r>
              <a:rPr lang="es-ES" sz="1600" dirty="0" err="1"/>
              <a:t>p.e.sudasiáticos</a:t>
            </a:r>
            <a:r>
              <a:rPr lang="es-ES" sz="1600" dirty="0"/>
              <a:t>)</a:t>
            </a:r>
          </a:p>
          <a:p>
            <a:pPr marL="342900" indent="-342900">
              <a:buFont typeface="Arial" panose="020B0604020202020204" pitchFamily="34" charset="0"/>
              <a:buChar char="•"/>
            </a:pPr>
            <a:r>
              <a:rPr lang="es-ES" sz="1600" dirty="0"/>
              <a:t>Reproductivos </a:t>
            </a:r>
          </a:p>
          <a:p>
            <a:pPr marL="342900" indent="-342900">
              <a:buFont typeface="Arial" panose="020B0604020202020204" pitchFamily="34" charset="0"/>
              <a:buChar char="•"/>
            </a:pPr>
            <a:r>
              <a:rPr lang="es-ES" sz="1600" dirty="0"/>
              <a:t>Historia familiar prematura</a:t>
            </a:r>
          </a:p>
          <a:p>
            <a:pPr marL="342900" indent="-342900">
              <a:buFont typeface="Arial" panose="020B0604020202020204" pitchFamily="34" charset="0"/>
              <a:buChar char="•"/>
            </a:pPr>
            <a:r>
              <a:rPr lang="es-ES" sz="1600" i="1" dirty="0"/>
              <a:t>Contaminación ambiental</a:t>
            </a:r>
          </a:p>
          <a:p>
            <a:pPr marL="342900" indent="-342900">
              <a:buFont typeface="Arial" panose="020B0604020202020204" pitchFamily="34" charset="0"/>
              <a:buChar char="•"/>
            </a:pPr>
            <a:r>
              <a:rPr lang="es-ES" sz="1600" i="1" dirty="0"/>
              <a:t>Laborales</a:t>
            </a:r>
          </a:p>
          <a:p>
            <a:pPr marL="342900" indent="-342900">
              <a:buFont typeface="Arial" panose="020B0604020202020204" pitchFamily="34" charset="0"/>
              <a:buChar char="•"/>
            </a:pPr>
            <a:r>
              <a:rPr lang="es-ES" sz="1600" i="1" dirty="0"/>
              <a:t>Salud periodontal</a:t>
            </a:r>
          </a:p>
          <a:p>
            <a:pPr marL="342900" indent="-342900">
              <a:buFont typeface="Arial" panose="020B0604020202020204" pitchFamily="34" charset="0"/>
              <a:buChar char="•"/>
            </a:pPr>
            <a:endParaRPr lang="es-ES" sz="1600" dirty="0"/>
          </a:p>
        </p:txBody>
      </p:sp>
      <p:sp>
        <p:nvSpPr>
          <p:cNvPr id="54" name="AutoShape 2" descr="Imagen generada">
            <a:extLst>
              <a:ext uri="{FF2B5EF4-FFF2-40B4-BE49-F238E27FC236}">
                <a16:creationId xmlns:a16="http://schemas.microsoft.com/office/drawing/2014/main" id="{1E73400F-65DA-0965-2442-B6FFDA9277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927AE5ED-4470-A302-41D2-E5F3C33489AA}"/>
              </a:ext>
            </a:extLst>
          </p:cNvPr>
          <p:cNvSpPr txBox="1"/>
          <p:nvPr/>
        </p:nvSpPr>
        <p:spPr>
          <a:xfrm>
            <a:off x="679449" y="298556"/>
            <a:ext cx="11175999" cy="406735"/>
          </a:xfrm>
          <a:prstGeom prst="rect">
            <a:avLst/>
          </a:prstGeom>
          <a:noFill/>
        </p:spPr>
        <p:txBody>
          <a:bodyPr wrap="square" rtlCol="0">
            <a:spAutoFit/>
          </a:bodyPr>
          <a:lstStyle/>
          <a:p>
            <a:pPr algn="ctr"/>
            <a:r>
              <a:rPr lang="es-ES" sz="2000" b="1" dirty="0">
                <a:solidFill>
                  <a:srgbClr val="002060"/>
                </a:solidFill>
              </a:rPr>
              <a:t>MODIFICADORES: Especial atención en JÓVENES y RIESGO INTERMEDIO</a:t>
            </a:r>
          </a:p>
        </p:txBody>
      </p:sp>
      <p:sp>
        <p:nvSpPr>
          <p:cNvPr id="4" name="CuadroTexto 3">
            <a:extLst>
              <a:ext uri="{FF2B5EF4-FFF2-40B4-BE49-F238E27FC236}">
                <a16:creationId xmlns:a16="http://schemas.microsoft.com/office/drawing/2014/main" id="{C52FC47D-3A2B-8D26-653B-41F8D5113F85}"/>
              </a:ext>
            </a:extLst>
          </p:cNvPr>
          <p:cNvSpPr txBox="1"/>
          <p:nvPr/>
        </p:nvSpPr>
        <p:spPr>
          <a:xfrm>
            <a:off x="5943600" y="5858871"/>
            <a:ext cx="6189784" cy="553998"/>
          </a:xfrm>
          <a:prstGeom prst="rect">
            <a:avLst/>
          </a:prstGeom>
          <a:noFill/>
        </p:spPr>
        <p:txBody>
          <a:bodyPr wrap="square">
            <a:spAutoFit/>
          </a:bodyPr>
          <a:lstStyle/>
          <a:p>
            <a:pPr algn="r">
              <a:buNone/>
            </a:pPr>
            <a:br>
              <a:rPr lang="es-ES" sz="1000" dirty="0">
                <a:effectLst/>
                <a:latin typeface="+mn-lt"/>
              </a:rPr>
            </a:br>
            <a:endParaRPr lang="es-ES" sz="1000" dirty="0">
              <a:effectLst/>
              <a:latin typeface="+mn-lt"/>
            </a:endParaRPr>
          </a:p>
          <a:p>
            <a:pPr algn="r">
              <a:buNone/>
            </a:pPr>
            <a:r>
              <a:rPr lang="es-ES" sz="1000" dirty="0">
                <a:latin typeface="+mn-lt"/>
              </a:rPr>
              <a:t>Elaboración propia</a:t>
            </a:r>
            <a:r>
              <a:rPr lang="es-ES" sz="1000" dirty="0">
                <a:effectLst/>
                <a:latin typeface="+mn-lt"/>
              </a:rPr>
              <a:t>  </a:t>
            </a:r>
          </a:p>
        </p:txBody>
      </p:sp>
    </p:spTree>
    <p:extLst>
      <p:ext uri="{BB962C8B-B14F-4D97-AF65-F5344CB8AC3E}">
        <p14:creationId xmlns:p14="http://schemas.microsoft.com/office/powerpoint/2010/main" val="100561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8"/>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15</a:t>
            </a:fld>
            <a:endParaRPr/>
          </a:p>
        </p:txBody>
      </p:sp>
      <p:pic>
        <p:nvPicPr>
          <p:cNvPr id="2" name="Imagen 1" descr="Interfaz de usuario gráfica&#10;&#10;El contenido generado por IA puede ser incorrecto.">
            <a:extLst>
              <a:ext uri="{FF2B5EF4-FFF2-40B4-BE49-F238E27FC236}">
                <a16:creationId xmlns:a16="http://schemas.microsoft.com/office/drawing/2014/main" id="{3155CF3C-712C-E671-893B-3A3F86EDF4B7}"/>
              </a:ext>
            </a:extLst>
          </p:cNvPr>
          <p:cNvPicPr>
            <a:picLocks noChangeAspect="1"/>
          </p:cNvPicPr>
          <p:nvPr/>
        </p:nvPicPr>
        <p:blipFill>
          <a:blip r:embed="rId3"/>
          <a:stretch>
            <a:fillRect/>
          </a:stretch>
        </p:blipFill>
        <p:spPr>
          <a:xfrm>
            <a:off x="155887" y="1181686"/>
            <a:ext cx="9168057" cy="4767097"/>
          </a:xfrm>
          <a:prstGeom prst="rect">
            <a:avLst/>
          </a:prstGeom>
        </p:spPr>
      </p:pic>
      <p:sp>
        <p:nvSpPr>
          <p:cNvPr id="3" name="CuadroTexto 2">
            <a:extLst>
              <a:ext uri="{FF2B5EF4-FFF2-40B4-BE49-F238E27FC236}">
                <a16:creationId xmlns:a16="http://schemas.microsoft.com/office/drawing/2014/main" id="{5A532A02-A014-9804-DCB3-CF2BC6D245CE}"/>
              </a:ext>
            </a:extLst>
          </p:cNvPr>
          <p:cNvSpPr txBox="1"/>
          <p:nvPr/>
        </p:nvSpPr>
        <p:spPr>
          <a:xfrm>
            <a:off x="679449" y="298556"/>
            <a:ext cx="11175999" cy="406735"/>
          </a:xfrm>
          <a:prstGeom prst="rect">
            <a:avLst/>
          </a:prstGeom>
          <a:noFill/>
        </p:spPr>
        <p:txBody>
          <a:bodyPr wrap="square" rtlCol="0">
            <a:spAutoFit/>
          </a:bodyPr>
          <a:lstStyle/>
          <a:p>
            <a:pPr algn="ctr"/>
            <a:r>
              <a:rPr lang="es-ES" sz="2000" b="1" dirty="0">
                <a:solidFill>
                  <a:srgbClr val="002060"/>
                </a:solidFill>
              </a:rPr>
              <a:t>MODIFICADORES DEL RIESGO VASCULAR </a:t>
            </a:r>
          </a:p>
        </p:txBody>
      </p:sp>
      <p:sp>
        <p:nvSpPr>
          <p:cNvPr id="4" name="CuadroTexto 3">
            <a:extLst>
              <a:ext uri="{FF2B5EF4-FFF2-40B4-BE49-F238E27FC236}">
                <a16:creationId xmlns:a16="http://schemas.microsoft.com/office/drawing/2014/main" id="{022483A1-97C8-B832-4322-9149682D17DA}"/>
              </a:ext>
            </a:extLst>
          </p:cNvPr>
          <p:cNvSpPr txBox="1"/>
          <p:nvPr/>
        </p:nvSpPr>
        <p:spPr>
          <a:xfrm>
            <a:off x="9773430" y="2536448"/>
            <a:ext cx="2082018" cy="1785104"/>
          </a:xfrm>
          <a:prstGeom prst="rect">
            <a:avLst/>
          </a:prstGeom>
          <a:noFill/>
        </p:spPr>
        <p:txBody>
          <a:bodyPr wrap="square" rtlCol="0">
            <a:spAutoFit/>
          </a:bodyPr>
          <a:lstStyle/>
          <a:p>
            <a:pPr algn="ctr"/>
            <a:r>
              <a:rPr lang="es-ES" sz="2200" dirty="0"/>
              <a:t>Una estrategia basada en Calcio Score no reduce eventos </a:t>
            </a:r>
          </a:p>
        </p:txBody>
      </p:sp>
      <p:sp>
        <p:nvSpPr>
          <p:cNvPr id="5" name="Cerrar corchete 4">
            <a:extLst>
              <a:ext uri="{FF2B5EF4-FFF2-40B4-BE49-F238E27FC236}">
                <a16:creationId xmlns:a16="http://schemas.microsoft.com/office/drawing/2014/main" id="{1F4286F0-D3E8-9045-07F7-BD2D5B5B413E}"/>
              </a:ext>
            </a:extLst>
          </p:cNvPr>
          <p:cNvSpPr/>
          <p:nvPr/>
        </p:nvSpPr>
        <p:spPr>
          <a:xfrm>
            <a:off x="9406542" y="956432"/>
            <a:ext cx="284290" cy="5148776"/>
          </a:xfrm>
          <a:prstGeom prst="rightBracket">
            <a:avLst/>
          </a:prstGeom>
          <a:ln w="38100">
            <a:solidFill>
              <a:schemeClr val="accent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 name="CuadroTexto 5">
            <a:extLst>
              <a:ext uri="{FF2B5EF4-FFF2-40B4-BE49-F238E27FC236}">
                <a16:creationId xmlns:a16="http://schemas.microsoft.com/office/drawing/2014/main" id="{9E76B7D0-32F7-C4AC-39EF-65153DD41AE2}"/>
              </a:ext>
            </a:extLst>
          </p:cNvPr>
          <p:cNvSpPr txBox="1"/>
          <p:nvPr/>
        </p:nvSpPr>
        <p:spPr>
          <a:xfrm>
            <a:off x="7299297" y="6199925"/>
            <a:ext cx="4314078" cy="461665"/>
          </a:xfrm>
          <a:prstGeom prst="rect">
            <a:avLst/>
          </a:prstGeom>
          <a:noFill/>
        </p:spPr>
        <p:txBody>
          <a:bodyPr wrap="square">
            <a:spAutoFit/>
          </a:bodyPr>
          <a:lstStyle/>
          <a:p>
            <a:pPr lvl="0" algn="r">
              <a:buClrTx/>
              <a:defRPr/>
            </a:pPr>
            <a:r>
              <a:rPr lang="es-ES" sz="800" dirty="0" err="1"/>
              <a:t>Lindholt</a:t>
            </a:r>
            <a:r>
              <a:rPr lang="es-ES" sz="800" dirty="0"/>
              <a:t> JS, </a:t>
            </a:r>
            <a:r>
              <a:rPr lang="es-ES" sz="800" dirty="0" err="1"/>
              <a:t>Lambrechtsen</a:t>
            </a:r>
            <a:r>
              <a:rPr lang="es-ES" sz="800" dirty="0"/>
              <a:t> J, Rasmussen LM, </a:t>
            </a:r>
            <a:r>
              <a:rPr lang="es-ES" sz="800" dirty="0" err="1"/>
              <a:t>Søgaard</a:t>
            </a:r>
            <a:r>
              <a:rPr lang="es-ES" sz="800" dirty="0"/>
              <a:t> R, </a:t>
            </a:r>
            <a:r>
              <a:rPr lang="es-ES" sz="800" dirty="0" err="1"/>
              <a:t>Steffensen</a:t>
            </a:r>
            <a:r>
              <a:rPr lang="es-ES" sz="800" dirty="0"/>
              <a:t> FH, </a:t>
            </a:r>
            <a:r>
              <a:rPr lang="es-ES" sz="800" dirty="0" err="1"/>
              <a:t>Diederichsen</a:t>
            </a:r>
            <a:r>
              <a:rPr lang="es-ES" sz="800" dirty="0"/>
              <a:t> ACP, et al. </a:t>
            </a:r>
            <a:r>
              <a:rPr lang="es-ES" sz="800" dirty="0" err="1"/>
              <a:t>Outcomes</a:t>
            </a:r>
            <a:r>
              <a:rPr lang="es-ES" sz="800" dirty="0"/>
              <a:t> </a:t>
            </a:r>
            <a:r>
              <a:rPr lang="es-ES" sz="800" dirty="0" err="1"/>
              <a:t>of</a:t>
            </a:r>
            <a:r>
              <a:rPr lang="es-ES" sz="800" dirty="0"/>
              <a:t> cardiovascular screening in </a:t>
            </a:r>
            <a:r>
              <a:rPr lang="es-ES" sz="800" dirty="0" err="1"/>
              <a:t>men</a:t>
            </a:r>
            <a:r>
              <a:rPr lang="es-ES" sz="800" dirty="0"/>
              <a:t> </a:t>
            </a:r>
            <a:r>
              <a:rPr lang="es-ES" sz="800" dirty="0" err="1"/>
              <a:t>aged</a:t>
            </a:r>
            <a:r>
              <a:rPr lang="es-ES" sz="800" dirty="0"/>
              <a:t> 60–64 </a:t>
            </a:r>
            <a:r>
              <a:rPr lang="es-ES" sz="800" dirty="0" err="1"/>
              <a:t>years</a:t>
            </a:r>
            <a:r>
              <a:rPr lang="es-ES" sz="800" dirty="0"/>
              <a:t>: </a:t>
            </a:r>
            <a:r>
              <a:rPr lang="es-ES" sz="800" dirty="0" err="1"/>
              <a:t>the</a:t>
            </a:r>
            <a:r>
              <a:rPr lang="es-ES" sz="800" dirty="0"/>
              <a:t> DANCAVAS II trial. </a:t>
            </a:r>
            <a:r>
              <a:rPr lang="es-ES" sz="800" dirty="0" err="1"/>
              <a:t>Eur</a:t>
            </a:r>
            <a:r>
              <a:rPr lang="es-ES" sz="800" dirty="0"/>
              <a:t> Heart J. 2025;46:</a:t>
            </a:r>
            <a:r>
              <a:rPr lang="es-ES" sz="800" b="1" dirty="0"/>
              <a:t>–</a:t>
            </a:r>
            <a:r>
              <a:rPr lang="es-ES" sz="800" dirty="0"/>
              <a:t>. doi:10.1093/</a:t>
            </a:r>
            <a:r>
              <a:rPr lang="es-ES" sz="800" dirty="0" err="1"/>
              <a:t>eurheartj</a:t>
            </a:r>
            <a:r>
              <a:rPr lang="es-ES" sz="800" dirty="0"/>
              <a:t>/ehaf704</a:t>
            </a:r>
            <a:endParaRPr kumimoji="0" lang="es-ES" sz="800" b="0" u="none" strike="noStrike" kern="1200" cap="none" spc="0" normalizeH="0" baseline="0" noProof="0" dirty="0">
              <a:ln>
                <a:noFill/>
              </a:ln>
              <a:solidFill>
                <a:schemeClr val="tx1"/>
              </a:solidFill>
              <a:effectLst/>
              <a:uLnTx/>
              <a:uFillTx/>
              <a:ea typeface="+mn-ea"/>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FAC1E34-C21E-7C1D-FE73-2281E5C2BA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16</a:t>
            </a:fld>
            <a:endParaRPr lang="es-ES"/>
          </a:p>
        </p:txBody>
      </p:sp>
      <p:sp>
        <p:nvSpPr>
          <p:cNvPr id="6" name="Título 5">
            <a:extLst>
              <a:ext uri="{FF2B5EF4-FFF2-40B4-BE49-F238E27FC236}">
                <a16:creationId xmlns:a16="http://schemas.microsoft.com/office/drawing/2014/main" id="{EBA798B0-5FC7-06DC-DE55-08D27BFB29B2}"/>
              </a:ext>
            </a:extLst>
          </p:cNvPr>
          <p:cNvSpPr>
            <a:spLocks noGrp="1"/>
          </p:cNvSpPr>
          <p:nvPr>
            <p:ph type="ctrTitle"/>
          </p:nvPr>
        </p:nvSpPr>
        <p:spPr/>
        <p:txBody>
          <a:bodyPr/>
          <a:lstStyle/>
          <a:p>
            <a:r>
              <a:rPr lang="es-ES" dirty="0"/>
              <a:t>Nuevas dianas, nuevas moléculas</a:t>
            </a:r>
          </a:p>
        </p:txBody>
      </p:sp>
      <p:sp>
        <p:nvSpPr>
          <p:cNvPr id="7" name="Marcador de texto 6">
            <a:extLst>
              <a:ext uri="{FF2B5EF4-FFF2-40B4-BE49-F238E27FC236}">
                <a16:creationId xmlns:a16="http://schemas.microsoft.com/office/drawing/2014/main" id="{3BC3C681-D179-15B6-07DC-1A99C36F0072}"/>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2311740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D3E19DA-1C81-383D-FFC7-4EDE454A24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17</a:t>
            </a:fld>
            <a:endParaRPr lang="es-ES"/>
          </a:p>
        </p:txBody>
      </p:sp>
      <p:pic>
        <p:nvPicPr>
          <p:cNvPr id="4" name="Imagen 3">
            <a:extLst>
              <a:ext uri="{FF2B5EF4-FFF2-40B4-BE49-F238E27FC236}">
                <a16:creationId xmlns:a16="http://schemas.microsoft.com/office/drawing/2014/main" id="{704E0FCB-50CF-602B-9C5D-0E3B59141B50}"/>
              </a:ext>
            </a:extLst>
          </p:cNvPr>
          <p:cNvPicPr>
            <a:picLocks noChangeAspect="1"/>
          </p:cNvPicPr>
          <p:nvPr/>
        </p:nvPicPr>
        <p:blipFill>
          <a:blip r:embed="rId2"/>
          <a:srcRect l="14977" t="22293" r="37018" b="17615"/>
          <a:stretch>
            <a:fillRect/>
          </a:stretch>
        </p:blipFill>
        <p:spPr>
          <a:xfrm>
            <a:off x="462455" y="493986"/>
            <a:ext cx="6453351" cy="5253572"/>
          </a:xfrm>
          <a:prstGeom prst="rect">
            <a:avLst/>
          </a:prstGeom>
        </p:spPr>
      </p:pic>
      <p:sp>
        <p:nvSpPr>
          <p:cNvPr id="5" name="Rectangle 1">
            <a:extLst>
              <a:ext uri="{FF2B5EF4-FFF2-40B4-BE49-F238E27FC236}">
                <a16:creationId xmlns:a16="http://schemas.microsoft.com/office/drawing/2014/main" id="{368A9ACF-A9B9-376B-11CD-E0A40583D661}"/>
              </a:ext>
            </a:extLst>
          </p:cNvPr>
          <p:cNvSpPr>
            <a:spLocks noChangeArrowheads="1"/>
          </p:cNvSpPr>
          <p:nvPr/>
        </p:nvSpPr>
        <p:spPr bwMode="auto">
          <a:xfrm>
            <a:off x="6096000" y="5984914"/>
            <a:ext cx="601191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br>
              <a:rPr kumimoji="0" lang="es-ES" altLang="es-ES" sz="1000" b="0" i="0" u="none" strike="noStrike" cap="none" normalizeH="0" baseline="0">
                <a:ln>
                  <a:noFill/>
                </a:ln>
                <a:effectLst/>
                <a:latin typeface="+mn-lt"/>
              </a:rPr>
            </a:br>
            <a:r>
              <a:rPr kumimoji="0" lang="es-ES" altLang="es-ES" sz="1000" b="0" i="0" u="none" strike="noStrike" cap="none" normalizeH="0" baseline="0">
                <a:ln>
                  <a:noFill/>
                </a:ln>
                <a:effectLst/>
                <a:latin typeface="+mn-lt"/>
              </a:rPr>
              <a:t>Navar AM, Mikhailova E, Catapano AL, et al. A Placebo-Controlled trial of the oral PCSK9 inhibitor enlicitide. </a:t>
            </a:r>
            <a:r>
              <a:rPr kumimoji="0" lang="es-ES" altLang="es-ES" sz="1000" b="0" i="1" u="none" strike="noStrike" cap="none" normalizeH="0" baseline="0">
                <a:ln>
                  <a:noFill/>
                </a:ln>
                <a:effectLst/>
                <a:latin typeface="+mn-lt"/>
              </a:rPr>
              <a:t>New England Journal of Medicine</a:t>
            </a:r>
            <a:r>
              <a:rPr kumimoji="0" lang="es-ES" altLang="es-ES" sz="1000" b="0" i="0" u="none" strike="noStrike" cap="none" normalizeH="0" baseline="0">
                <a:ln>
                  <a:noFill/>
                </a:ln>
                <a:effectLst/>
                <a:latin typeface="+mn-lt"/>
              </a:rPr>
              <a:t>. 2026;394(6):529-539. doi:10.1056/nejmoa2511002</a:t>
            </a:r>
          </a:p>
        </p:txBody>
      </p:sp>
      <p:sp>
        <p:nvSpPr>
          <p:cNvPr id="6" name="Título 1">
            <a:extLst>
              <a:ext uri="{FF2B5EF4-FFF2-40B4-BE49-F238E27FC236}">
                <a16:creationId xmlns:a16="http://schemas.microsoft.com/office/drawing/2014/main" id="{A6BC3825-BCC7-8800-8D5A-F651B41CE1B3}"/>
              </a:ext>
            </a:extLst>
          </p:cNvPr>
          <p:cNvSpPr>
            <a:spLocks noGrp="1"/>
          </p:cNvSpPr>
          <p:nvPr>
            <p:ph type="title"/>
          </p:nvPr>
        </p:nvSpPr>
        <p:spPr>
          <a:xfrm>
            <a:off x="7073748" y="596352"/>
            <a:ext cx="4795345" cy="1663372"/>
          </a:xfrm>
        </p:spPr>
        <p:txBody>
          <a:bodyPr/>
          <a:lstStyle/>
          <a:p>
            <a:pPr algn="ctr"/>
            <a:r>
              <a:rPr lang="es-ES" dirty="0">
                <a:solidFill>
                  <a:srgbClr val="002060"/>
                </a:solidFill>
              </a:rPr>
              <a:t>iPCSK9 orales: la revolución que faltaba</a:t>
            </a:r>
          </a:p>
        </p:txBody>
      </p:sp>
      <p:sp>
        <p:nvSpPr>
          <p:cNvPr id="7" name="CuadroTexto 6">
            <a:extLst>
              <a:ext uri="{FF2B5EF4-FFF2-40B4-BE49-F238E27FC236}">
                <a16:creationId xmlns:a16="http://schemas.microsoft.com/office/drawing/2014/main" id="{0ADD1C2B-D827-F0E5-60B5-6D1F835595EB}"/>
              </a:ext>
            </a:extLst>
          </p:cNvPr>
          <p:cNvSpPr txBox="1"/>
          <p:nvPr/>
        </p:nvSpPr>
        <p:spPr>
          <a:xfrm>
            <a:off x="7577958" y="3105834"/>
            <a:ext cx="2858813" cy="646331"/>
          </a:xfrm>
          <a:prstGeom prst="rect">
            <a:avLst/>
          </a:prstGeom>
          <a:noFill/>
        </p:spPr>
        <p:txBody>
          <a:bodyPr wrap="square" rtlCol="0">
            <a:spAutoFit/>
          </a:bodyPr>
          <a:lstStyle/>
          <a:p>
            <a:pPr algn="ctr"/>
            <a:r>
              <a:rPr lang="es-ES" sz="3600" b="1" dirty="0">
                <a:solidFill>
                  <a:srgbClr val="C00000"/>
                </a:solidFill>
              </a:rPr>
              <a:t>57% </a:t>
            </a:r>
            <a:r>
              <a:rPr lang="es-ES" sz="3600" b="1" dirty="0" err="1">
                <a:solidFill>
                  <a:srgbClr val="C00000"/>
                </a:solidFill>
              </a:rPr>
              <a:t>cLDL</a:t>
            </a:r>
            <a:endParaRPr lang="es-ES" sz="3600" b="1" dirty="0">
              <a:solidFill>
                <a:srgbClr val="C00000"/>
              </a:solidFill>
            </a:endParaRPr>
          </a:p>
        </p:txBody>
      </p:sp>
      <p:sp>
        <p:nvSpPr>
          <p:cNvPr id="8" name="Flecha derecha 7">
            <a:extLst>
              <a:ext uri="{FF2B5EF4-FFF2-40B4-BE49-F238E27FC236}">
                <a16:creationId xmlns:a16="http://schemas.microsoft.com/office/drawing/2014/main" id="{25FE8391-9660-6B7F-1BBD-DBC1D9A995FB}"/>
              </a:ext>
            </a:extLst>
          </p:cNvPr>
          <p:cNvSpPr/>
          <p:nvPr/>
        </p:nvSpPr>
        <p:spPr>
          <a:xfrm rot="5400000">
            <a:off x="7088409" y="3141462"/>
            <a:ext cx="554000" cy="667407"/>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C00000"/>
              </a:solidFill>
            </a:endParaRPr>
          </a:p>
        </p:txBody>
      </p:sp>
    </p:spTree>
    <p:extLst>
      <p:ext uri="{BB962C8B-B14F-4D97-AF65-F5344CB8AC3E}">
        <p14:creationId xmlns:p14="http://schemas.microsoft.com/office/powerpoint/2010/main" val="538891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9"/>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18</a:t>
            </a:fld>
            <a:endParaRPr/>
          </a:p>
        </p:txBody>
      </p:sp>
      <p:pic>
        <p:nvPicPr>
          <p:cNvPr id="2" name="Gráfico 1">
            <a:extLst>
              <a:ext uri="{FF2B5EF4-FFF2-40B4-BE49-F238E27FC236}">
                <a16:creationId xmlns:a16="http://schemas.microsoft.com/office/drawing/2014/main" id="{FA384195-CCD2-E9B9-3869-F13F1D75B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5507" y="410997"/>
            <a:ext cx="9160985" cy="545037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F53FD8A-7EA6-896A-8887-A78CD10D58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19</a:t>
            </a:fld>
            <a:endParaRPr lang="es-ES"/>
          </a:p>
        </p:txBody>
      </p:sp>
      <p:pic>
        <p:nvPicPr>
          <p:cNvPr id="3" name="Imagen 2">
            <a:extLst>
              <a:ext uri="{FF2B5EF4-FFF2-40B4-BE49-F238E27FC236}">
                <a16:creationId xmlns:a16="http://schemas.microsoft.com/office/drawing/2014/main" id="{65E8C91B-01AF-A5D3-34B3-8A9B528B701A}"/>
              </a:ext>
            </a:extLst>
          </p:cNvPr>
          <p:cNvPicPr>
            <a:picLocks noChangeAspect="1"/>
          </p:cNvPicPr>
          <p:nvPr/>
        </p:nvPicPr>
        <p:blipFill>
          <a:blip r:embed="rId2"/>
          <a:srcRect l="33193" t="24372" r="15453" b="14753"/>
          <a:stretch>
            <a:fillRect/>
          </a:stretch>
        </p:blipFill>
        <p:spPr>
          <a:xfrm>
            <a:off x="188685" y="533889"/>
            <a:ext cx="7068457" cy="5449137"/>
          </a:xfrm>
          <a:prstGeom prst="rect">
            <a:avLst/>
          </a:prstGeom>
        </p:spPr>
      </p:pic>
      <p:pic>
        <p:nvPicPr>
          <p:cNvPr id="4" name="Imagen 3">
            <a:extLst>
              <a:ext uri="{FF2B5EF4-FFF2-40B4-BE49-F238E27FC236}">
                <a16:creationId xmlns:a16="http://schemas.microsoft.com/office/drawing/2014/main" id="{112350FD-84F9-12B4-0704-967CB2DAAD73}"/>
              </a:ext>
            </a:extLst>
          </p:cNvPr>
          <p:cNvPicPr>
            <a:picLocks noChangeAspect="1"/>
          </p:cNvPicPr>
          <p:nvPr/>
        </p:nvPicPr>
        <p:blipFill>
          <a:blip r:embed="rId3"/>
          <a:srcRect l="59337" t="40453" r="13586" b="47200"/>
          <a:stretch>
            <a:fillRect/>
          </a:stretch>
        </p:blipFill>
        <p:spPr>
          <a:xfrm>
            <a:off x="7166680" y="4383315"/>
            <a:ext cx="4796465" cy="1422399"/>
          </a:xfrm>
          <a:prstGeom prst="rect">
            <a:avLst/>
          </a:prstGeom>
        </p:spPr>
      </p:pic>
      <p:sp>
        <p:nvSpPr>
          <p:cNvPr id="5" name="CuadroTexto 4">
            <a:extLst>
              <a:ext uri="{FF2B5EF4-FFF2-40B4-BE49-F238E27FC236}">
                <a16:creationId xmlns:a16="http://schemas.microsoft.com/office/drawing/2014/main" id="{CF7B3724-6246-2443-B046-AFF643D34D4E}"/>
              </a:ext>
            </a:extLst>
          </p:cNvPr>
          <p:cNvSpPr txBox="1"/>
          <p:nvPr/>
        </p:nvSpPr>
        <p:spPr>
          <a:xfrm>
            <a:off x="7402286" y="1052286"/>
            <a:ext cx="4107544" cy="830997"/>
          </a:xfrm>
          <a:prstGeom prst="rect">
            <a:avLst/>
          </a:prstGeom>
          <a:noFill/>
        </p:spPr>
        <p:txBody>
          <a:bodyPr wrap="square" rtlCol="0">
            <a:spAutoFit/>
          </a:bodyPr>
          <a:lstStyle/>
          <a:p>
            <a:pPr algn="ctr"/>
            <a:r>
              <a:rPr lang="es-ES" sz="2400" b="1" dirty="0" err="1"/>
              <a:t>Lp</a:t>
            </a:r>
            <a:r>
              <a:rPr lang="es-ES" sz="2400" b="1" dirty="0"/>
              <a:t> (a) elevada incrementa el riesgo cardiovascular </a:t>
            </a:r>
          </a:p>
        </p:txBody>
      </p:sp>
      <p:sp>
        <p:nvSpPr>
          <p:cNvPr id="9" name="CuadroTexto 8">
            <a:extLst>
              <a:ext uri="{FF2B5EF4-FFF2-40B4-BE49-F238E27FC236}">
                <a16:creationId xmlns:a16="http://schemas.microsoft.com/office/drawing/2014/main" id="{81728F1F-18AE-5722-69A9-321844FEB4C6}"/>
              </a:ext>
            </a:extLst>
          </p:cNvPr>
          <p:cNvSpPr txBox="1"/>
          <p:nvPr/>
        </p:nvSpPr>
        <p:spPr>
          <a:xfrm>
            <a:off x="5411180" y="6136700"/>
            <a:ext cx="6098650" cy="584775"/>
          </a:xfrm>
          <a:prstGeom prst="rect">
            <a:avLst/>
          </a:prstGeom>
          <a:noFill/>
        </p:spPr>
        <p:txBody>
          <a:bodyPr wrap="square">
            <a:spAutoFit/>
          </a:bodyPr>
          <a:lstStyle/>
          <a:p>
            <a:pPr marL="228600" indent="-228600" algn="r">
              <a:buAutoNum type="arabicPeriod"/>
            </a:pPr>
            <a:r>
              <a:rPr lang="es-ES" sz="800" b="0" i="0" u="none" strike="noStrike" dirty="0">
                <a:solidFill>
                  <a:srgbClr val="000000"/>
                </a:solidFill>
                <a:effectLst/>
                <a:latin typeface="+mj-lt"/>
              </a:rPr>
              <a:t>Mach F, </a:t>
            </a:r>
            <a:r>
              <a:rPr lang="es-ES" sz="800" b="0" i="0" u="none" strike="noStrike" dirty="0" err="1">
                <a:solidFill>
                  <a:srgbClr val="000000"/>
                </a:solidFill>
                <a:effectLst/>
                <a:latin typeface="+mj-lt"/>
              </a:rPr>
              <a:t>Koskinas</a:t>
            </a:r>
            <a:r>
              <a:rPr lang="es-ES" sz="800" b="0" i="0" u="none" strike="noStrike" dirty="0">
                <a:solidFill>
                  <a:srgbClr val="000000"/>
                </a:solidFill>
                <a:effectLst/>
                <a:latin typeface="+mj-lt"/>
              </a:rPr>
              <a:t> KC, </a:t>
            </a:r>
            <a:r>
              <a:rPr lang="es-ES" sz="800" b="0" i="0" u="none" strike="noStrike" dirty="0" err="1">
                <a:solidFill>
                  <a:srgbClr val="000000"/>
                </a:solidFill>
                <a:effectLst/>
                <a:latin typeface="+mj-lt"/>
              </a:rPr>
              <a:t>Roeters</a:t>
            </a:r>
            <a:r>
              <a:rPr lang="es-ES" sz="800" b="0" i="0" u="none" strike="noStrike" dirty="0">
                <a:solidFill>
                  <a:srgbClr val="000000"/>
                </a:solidFill>
                <a:effectLst/>
                <a:latin typeface="+mj-lt"/>
              </a:rPr>
              <a:t> van </a:t>
            </a:r>
            <a:r>
              <a:rPr lang="es-ES" sz="800" b="0" i="0" u="none" strike="noStrike" dirty="0" err="1">
                <a:solidFill>
                  <a:srgbClr val="000000"/>
                </a:solidFill>
                <a:effectLst/>
                <a:latin typeface="+mj-lt"/>
              </a:rPr>
              <a:t>Lennep</a:t>
            </a:r>
            <a:r>
              <a:rPr lang="es-ES" sz="800" b="0" i="0" u="none" strike="noStrike" dirty="0">
                <a:solidFill>
                  <a:srgbClr val="000000"/>
                </a:solidFill>
                <a:effectLst/>
                <a:latin typeface="+mj-lt"/>
              </a:rPr>
              <a:t> JE, </a:t>
            </a:r>
            <a:r>
              <a:rPr lang="es-ES" sz="800" b="0" i="0" u="none" strike="noStrike" dirty="0" err="1">
                <a:solidFill>
                  <a:srgbClr val="000000"/>
                </a:solidFill>
                <a:effectLst/>
                <a:latin typeface="+mj-lt"/>
              </a:rPr>
              <a:t>Tokgözoğlu</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Badimon</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Baigent</a:t>
            </a:r>
            <a:r>
              <a:rPr lang="es-ES" sz="800" b="0" i="0" u="none" strike="noStrike" dirty="0">
                <a:solidFill>
                  <a:srgbClr val="000000"/>
                </a:solidFill>
                <a:effectLst/>
                <a:latin typeface="+mj-lt"/>
              </a:rPr>
              <a:t> C, et al. 2025 </a:t>
            </a:r>
            <a:r>
              <a:rPr lang="es-ES" sz="800" b="0" i="0" u="none" strike="noStrike" dirty="0" err="1">
                <a:solidFill>
                  <a:srgbClr val="000000"/>
                </a:solidFill>
                <a:effectLst/>
                <a:latin typeface="+mj-lt"/>
              </a:rPr>
              <a:t>Focused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Update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2019 ESC/EAS </a:t>
            </a:r>
            <a:r>
              <a:rPr lang="es-ES" sz="800" b="0" i="0" u="none" strike="noStrike" dirty="0" err="1">
                <a:solidFill>
                  <a:srgbClr val="000000"/>
                </a:solidFill>
                <a:effectLst/>
                <a:latin typeface="+mj-lt"/>
              </a:rPr>
              <a:t>Guidelines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Developed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by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task</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force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Cardiology</a:t>
            </a:r>
            <a:r>
              <a:rPr lang="es-ES" sz="800" b="0" i="0" u="none" strike="noStrike" dirty="0">
                <a:solidFill>
                  <a:srgbClr val="000000"/>
                </a:solidFill>
                <a:effectLst/>
                <a:latin typeface="+mj-lt"/>
              </a:rPr>
              <a:t> (ESC) and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Atherosclerosis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(EAS). </a:t>
            </a:r>
            <a:r>
              <a:rPr lang="es-ES" sz="800" b="0" i="0" u="none" strike="noStrike" dirty="0" err="1">
                <a:solidFill>
                  <a:srgbClr val="000000"/>
                </a:solidFill>
                <a:effectLst/>
                <a:latin typeface="+mj-lt"/>
              </a:rPr>
              <a:t>Eur</a:t>
            </a:r>
            <a:r>
              <a:rPr lang="es-ES" sz="800" b="0" i="0" u="none" strike="noStrike" dirty="0">
                <a:solidFill>
                  <a:srgbClr val="000000"/>
                </a:solidFill>
                <a:effectLst/>
                <a:latin typeface="+mj-lt"/>
              </a:rPr>
              <a:t> Heart J. 2025;46(42):4359-4378. doi:10.1093/</a:t>
            </a:r>
            <a:r>
              <a:rPr lang="es-ES" sz="800" b="0" i="0" u="none" strike="noStrike" dirty="0" err="1">
                <a:solidFill>
                  <a:srgbClr val="000000"/>
                </a:solidFill>
                <a:effectLst/>
                <a:latin typeface="+mj-lt"/>
              </a:rPr>
              <a:t>eurheartj</a:t>
            </a:r>
            <a:r>
              <a:rPr lang="es-ES" sz="800" b="0" i="0" u="none" strike="noStrike" dirty="0">
                <a:solidFill>
                  <a:srgbClr val="000000"/>
                </a:solidFill>
                <a:effectLst/>
                <a:latin typeface="+mj-lt"/>
              </a:rPr>
              <a:t>/ehaf190.</a:t>
            </a:r>
            <a:r>
              <a:rPr lang="es-ES" sz="800" dirty="0">
                <a:latin typeface="+mj-lt"/>
              </a:rPr>
              <a:t> </a:t>
            </a:r>
            <a:endParaRPr lang="es-ES" sz="800" b="0" i="0" u="none" strike="noStrike" dirty="0">
              <a:solidFill>
                <a:srgbClr val="000000"/>
              </a:solidFill>
              <a:effectLst/>
              <a:latin typeface="+mj-lt"/>
            </a:endParaRPr>
          </a:p>
        </p:txBody>
      </p:sp>
    </p:spTree>
    <p:extLst>
      <p:ext uri="{BB962C8B-B14F-4D97-AF65-F5344CB8AC3E}">
        <p14:creationId xmlns:p14="http://schemas.microsoft.com/office/powerpoint/2010/main" val="950603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a:t>
            </a:fld>
            <a:endParaRPr/>
          </a:p>
        </p:txBody>
      </p:sp>
      <p:sp>
        <p:nvSpPr>
          <p:cNvPr id="68" name="Google Shape;68;p2"/>
          <p:cNvSpPr txBox="1">
            <a:spLocks noGrp="1"/>
          </p:cNvSpPr>
          <p:nvPr>
            <p:ph type="title"/>
          </p:nvPr>
        </p:nvSpPr>
        <p:spPr>
          <a:xfrm>
            <a:off x="322907" y="177566"/>
            <a:ext cx="11525061" cy="1041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F470D"/>
              </a:buClr>
              <a:buSzPts val="1800"/>
              <a:buFont typeface="Arial"/>
              <a:buNone/>
            </a:pPr>
            <a:r>
              <a:rPr lang="es-ES" sz="1800"/>
              <a:t>EXONERACIÓN DE RESPONSABILIDAD Y USO DE LA PRESENTACIÓN</a:t>
            </a:r>
            <a:endParaRPr/>
          </a:p>
        </p:txBody>
      </p:sp>
      <p:sp>
        <p:nvSpPr>
          <p:cNvPr id="69" name="Google Shape;69;p2"/>
          <p:cNvSpPr txBox="1"/>
          <p:nvPr/>
        </p:nvSpPr>
        <p:spPr>
          <a:xfrm>
            <a:off x="322907" y="977481"/>
            <a:ext cx="11525061" cy="3830279"/>
          </a:xfrm>
          <a:prstGeom prst="rect">
            <a:avLst/>
          </a:prstGeom>
          <a:noFill/>
          <a:ln>
            <a:noFill/>
          </a:ln>
        </p:spPr>
        <p:txBody>
          <a:bodyPr spcFirstLastPara="1" wrap="square" lIns="91425" tIns="45700" rIns="91425" bIns="45700" anchor="t" anchorCtr="0">
            <a:spAutoFit/>
          </a:bodyPr>
          <a:lstStyle/>
          <a:p>
            <a:pPr marL="0" marR="0" lvl="0" indent="0" algn="l" rtl="0">
              <a:lnSpc>
                <a:spcPct val="173333"/>
              </a:lnSpc>
              <a:spcBef>
                <a:spcPts val="0"/>
              </a:spcBef>
              <a:spcAft>
                <a:spcPts val="0"/>
              </a:spcAft>
              <a:buNone/>
            </a:pPr>
            <a:r>
              <a:rPr lang="es-ES" sz="1200" b="0" i="0" u="none" strike="noStrike" cap="none">
                <a:solidFill>
                  <a:srgbClr val="002454"/>
                </a:solidFill>
                <a:latin typeface="Arial"/>
                <a:ea typeface="Arial"/>
                <a:cs typeface="Arial"/>
                <a:sym typeface="Arial"/>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br>
              <a:rPr lang="es-ES" sz="1200" b="0" i="0" u="none" strike="noStrike" cap="none">
                <a:solidFill>
                  <a:srgbClr val="002454"/>
                </a:solidFill>
                <a:latin typeface="Arial"/>
                <a:ea typeface="Arial"/>
                <a:cs typeface="Arial"/>
                <a:sym typeface="Arial"/>
              </a:rPr>
            </a:br>
            <a:r>
              <a:rPr lang="es-ES" sz="1200" b="0" i="0" u="none" strike="noStrike" cap="none">
                <a:solidFill>
                  <a:srgbClr val="002454"/>
                </a:solidFill>
                <a:latin typeface="Arial"/>
                <a:ea typeface="Arial"/>
                <a:cs typeface="Arial"/>
                <a:sym typeface="Arial"/>
              </a:rPr>
              <a:t>Almirall no otorga, ni implícita ni explícitamente, ninguna garantía de imparcialidad, precisión, integridad o exactitud de la información, opinión y declaraciones expresadas en dicha Presentación o en discusiones que puedan tener lugar durante su utilización.</a:t>
            </a:r>
            <a:br>
              <a:rPr lang="es-ES" sz="1200" b="0" i="0" u="none" strike="noStrike" cap="none">
                <a:solidFill>
                  <a:srgbClr val="002454"/>
                </a:solidFill>
                <a:latin typeface="Arial"/>
                <a:ea typeface="Arial"/>
                <a:cs typeface="Arial"/>
                <a:sym typeface="Arial"/>
              </a:rPr>
            </a:br>
            <a:r>
              <a:rPr lang="es-ES" sz="1200" b="0" i="0" u="none" strike="noStrike" cap="none">
                <a:solidFill>
                  <a:srgbClr val="002454"/>
                </a:solidFill>
                <a:latin typeface="Arial"/>
                <a:ea typeface="Arial"/>
                <a:cs typeface="Arial"/>
                <a:sym typeface="Arial"/>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br>
              <a:rPr lang="es-ES" sz="1200" b="0" i="0" u="none" strike="noStrike" cap="none">
                <a:solidFill>
                  <a:srgbClr val="002454"/>
                </a:solidFill>
                <a:latin typeface="Arial"/>
                <a:ea typeface="Arial"/>
                <a:cs typeface="Arial"/>
                <a:sym typeface="Arial"/>
              </a:rPr>
            </a:br>
            <a:r>
              <a:rPr lang="es-ES" sz="1200" b="0" i="0" u="none" strike="noStrike" cap="none">
                <a:solidFill>
                  <a:srgbClr val="002454"/>
                </a:solidFill>
                <a:latin typeface="Arial"/>
                <a:ea typeface="Arial"/>
                <a:cs typeface="Arial"/>
                <a:sym typeface="Arial"/>
              </a:rPr>
              <a:t>Igualmente, todos los nombres comerciales, marcas o signos distintivos de cualquier clase contenidos en la Presentación están protegidos por la Ley.</a:t>
            </a:r>
            <a:br>
              <a:rPr lang="es-ES" sz="1200" b="0" i="0" u="none" strike="noStrike" cap="none">
                <a:solidFill>
                  <a:srgbClr val="002454"/>
                </a:solidFill>
                <a:latin typeface="Arial"/>
                <a:ea typeface="Arial"/>
                <a:cs typeface="Arial"/>
                <a:sym typeface="Arial"/>
              </a:rPr>
            </a:br>
            <a:r>
              <a:rPr lang="es-ES" sz="1200" b="0" i="0" u="none" strike="noStrike" cap="none">
                <a:solidFill>
                  <a:srgbClr val="002454"/>
                </a:solidFill>
                <a:latin typeface="Arial"/>
                <a:ea typeface="Arial"/>
                <a:cs typeface="Arial"/>
                <a:sym typeface="Arial"/>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a:extLst>
              <a:ext uri="{FF2B5EF4-FFF2-40B4-BE49-F238E27FC236}">
                <a16:creationId xmlns:a16="http://schemas.microsoft.com/office/drawing/2014/main" id="{4CA28824-3B10-BE16-507C-4D0A8E360817}"/>
              </a:ext>
            </a:extLst>
          </p:cNvPr>
          <p:cNvPicPr>
            <a:picLocks noChangeAspect="1"/>
          </p:cNvPicPr>
          <p:nvPr/>
        </p:nvPicPr>
        <p:blipFill>
          <a:blip r:embed="rId2"/>
          <a:srcRect t="6410"/>
          <a:stretch>
            <a:fillRect/>
          </a:stretch>
        </p:blipFill>
        <p:spPr>
          <a:xfrm>
            <a:off x="680669" y="1296115"/>
            <a:ext cx="4563514" cy="4616369"/>
          </a:xfrm>
          <a:prstGeom prst="rect">
            <a:avLst/>
          </a:prstGeom>
        </p:spPr>
      </p:pic>
      <p:pic>
        <p:nvPicPr>
          <p:cNvPr id="3" name="Imagen 2">
            <a:extLst>
              <a:ext uri="{FF2B5EF4-FFF2-40B4-BE49-F238E27FC236}">
                <a16:creationId xmlns:a16="http://schemas.microsoft.com/office/drawing/2014/main" id="{2F780F55-8E6F-4CFD-8A97-58D10BCC395F}"/>
              </a:ext>
            </a:extLst>
          </p:cNvPr>
          <p:cNvPicPr>
            <a:picLocks noChangeAspect="1"/>
          </p:cNvPicPr>
          <p:nvPr/>
        </p:nvPicPr>
        <p:blipFill>
          <a:blip r:embed="rId3"/>
          <a:srcRect l="34117" t="25200" r="22706" b="41844"/>
          <a:stretch>
            <a:fillRect/>
          </a:stretch>
        </p:blipFill>
        <p:spPr>
          <a:xfrm>
            <a:off x="5721561" y="1364793"/>
            <a:ext cx="5415331" cy="2688186"/>
          </a:xfrm>
          <a:prstGeom prst="rect">
            <a:avLst/>
          </a:prstGeom>
        </p:spPr>
      </p:pic>
      <p:pic>
        <p:nvPicPr>
          <p:cNvPr id="4" name="Imagen 3">
            <a:extLst>
              <a:ext uri="{FF2B5EF4-FFF2-40B4-BE49-F238E27FC236}">
                <a16:creationId xmlns:a16="http://schemas.microsoft.com/office/drawing/2014/main" id="{80B0FCD3-39C1-D685-8758-BFE71F753A1E}"/>
              </a:ext>
            </a:extLst>
          </p:cNvPr>
          <p:cNvPicPr>
            <a:picLocks noChangeAspect="1"/>
          </p:cNvPicPr>
          <p:nvPr/>
        </p:nvPicPr>
        <p:blipFill>
          <a:blip r:embed="rId4"/>
          <a:srcRect l="42706" t="35121" r="31764" b="27653"/>
          <a:stretch>
            <a:fillRect/>
          </a:stretch>
        </p:blipFill>
        <p:spPr>
          <a:xfrm>
            <a:off x="5818507" y="4076094"/>
            <a:ext cx="1936493" cy="1836390"/>
          </a:xfrm>
          <a:prstGeom prst="rect">
            <a:avLst/>
          </a:prstGeom>
        </p:spPr>
      </p:pic>
      <p:sp>
        <p:nvSpPr>
          <p:cNvPr id="5" name="CuadroTexto 4">
            <a:extLst>
              <a:ext uri="{FF2B5EF4-FFF2-40B4-BE49-F238E27FC236}">
                <a16:creationId xmlns:a16="http://schemas.microsoft.com/office/drawing/2014/main" id="{C60E5751-6F41-4781-96AA-AA957C8ADE68}"/>
              </a:ext>
            </a:extLst>
          </p:cNvPr>
          <p:cNvSpPr txBox="1"/>
          <p:nvPr/>
        </p:nvSpPr>
        <p:spPr>
          <a:xfrm>
            <a:off x="437601" y="188638"/>
            <a:ext cx="11148658" cy="954107"/>
          </a:xfrm>
          <a:prstGeom prst="rect">
            <a:avLst/>
          </a:prstGeom>
          <a:noFill/>
        </p:spPr>
        <p:txBody>
          <a:bodyPr wrap="square" rtlCol="0">
            <a:spAutoFit/>
          </a:bodyPr>
          <a:lstStyle/>
          <a:p>
            <a:pPr algn="ctr"/>
            <a:r>
              <a:rPr lang="es-ES" sz="2800" b="1" dirty="0">
                <a:solidFill>
                  <a:srgbClr val="002060"/>
                </a:solidFill>
              </a:rPr>
              <a:t>Niveles elevados de </a:t>
            </a:r>
            <a:r>
              <a:rPr lang="es-ES" sz="2800" b="1" dirty="0" err="1">
                <a:solidFill>
                  <a:srgbClr val="002060"/>
                </a:solidFill>
              </a:rPr>
              <a:t>Lp</a:t>
            </a:r>
            <a:r>
              <a:rPr lang="es-ES" sz="2800" b="1" dirty="0">
                <a:solidFill>
                  <a:srgbClr val="002060"/>
                </a:solidFill>
              </a:rPr>
              <a:t> (a) : ECV más precoz, con mayor progresión y más riesgo de evento agudo</a:t>
            </a:r>
          </a:p>
        </p:txBody>
      </p:sp>
      <p:sp>
        <p:nvSpPr>
          <p:cNvPr id="7" name="CuadroTexto 6">
            <a:extLst>
              <a:ext uri="{FF2B5EF4-FFF2-40B4-BE49-F238E27FC236}">
                <a16:creationId xmlns:a16="http://schemas.microsoft.com/office/drawing/2014/main" id="{ABE30557-20EC-6421-E360-FDC3B3067ED8}"/>
              </a:ext>
            </a:extLst>
          </p:cNvPr>
          <p:cNvSpPr txBox="1"/>
          <p:nvPr/>
        </p:nvSpPr>
        <p:spPr>
          <a:xfrm>
            <a:off x="7998462" y="4128468"/>
            <a:ext cx="3375918" cy="1754326"/>
          </a:xfrm>
          <a:prstGeom prst="rect">
            <a:avLst/>
          </a:prstGeom>
          <a:noFill/>
        </p:spPr>
        <p:txBody>
          <a:bodyPr wrap="square">
            <a:spAutoFit/>
          </a:bodyPr>
          <a:lstStyle/>
          <a:p>
            <a:pPr algn="just"/>
            <a:r>
              <a:rPr lang="es-ES" altLang="es-ES" sz="1800" b="1" dirty="0" err="1">
                <a:solidFill>
                  <a:srgbClr val="000000"/>
                </a:solidFill>
              </a:rPr>
              <a:t>Lp</a:t>
            </a:r>
            <a:r>
              <a:rPr lang="es-ES" altLang="es-ES" sz="1800" b="1" dirty="0">
                <a:solidFill>
                  <a:srgbClr val="000000"/>
                </a:solidFill>
              </a:rPr>
              <a:t>(a)</a:t>
            </a:r>
            <a:r>
              <a:rPr lang="es-ES" altLang="es-ES" sz="1800" dirty="0">
                <a:solidFill>
                  <a:srgbClr val="000000"/>
                </a:solidFill>
              </a:rPr>
              <a:t> &gt;&gt; </a:t>
            </a:r>
            <a:r>
              <a:rPr lang="es-ES" altLang="es-ES" sz="1800" b="1" dirty="0">
                <a:solidFill>
                  <a:srgbClr val="000000"/>
                </a:solidFill>
              </a:rPr>
              <a:t>ASCVD</a:t>
            </a:r>
            <a:r>
              <a:rPr lang="es-ES" altLang="es-ES" sz="1800" dirty="0">
                <a:solidFill>
                  <a:srgbClr val="000000"/>
                </a:solidFill>
              </a:rPr>
              <a:t> a largo plazo, independientemente de otros factores</a:t>
            </a:r>
          </a:p>
          <a:p>
            <a:pPr algn="just"/>
            <a:endParaRPr lang="es-ES" dirty="0">
              <a:solidFill>
                <a:srgbClr val="000000"/>
              </a:solidFill>
            </a:endParaRPr>
          </a:p>
          <a:p>
            <a:pPr algn="just"/>
            <a:r>
              <a:rPr lang="es-ES" dirty="0">
                <a:solidFill>
                  <a:srgbClr val="000000"/>
                </a:solidFill>
              </a:rPr>
              <a:t>Presencia de placas más vulnerables</a:t>
            </a:r>
            <a:endParaRPr lang="es-ES" dirty="0"/>
          </a:p>
        </p:txBody>
      </p:sp>
      <p:sp>
        <p:nvSpPr>
          <p:cNvPr id="8" name="Marcador de texto 4">
            <a:extLst>
              <a:ext uri="{FF2B5EF4-FFF2-40B4-BE49-F238E27FC236}">
                <a16:creationId xmlns:a16="http://schemas.microsoft.com/office/drawing/2014/main" id="{4EA3E6F9-C187-1814-5E31-66CAE4115370}"/>
              </a:ext>
            </a:extLst>
          </p:cNvPr>
          <p:cNvSpPr txBox="1">
            <a:spLocks/>
          </p:cNvSpPr>
          <p:nvPr/>
        </p:nvSpPr>
        <p:spPr>
          <a:xfrm>
            <a:off x="2316480" y="5875983"/>
            <a:ext cx="9875520" cy="793379"/>
          </a:xfrm>
          <a:prstGeom prst="rect">
            <a:avLst/>
          </a:prstGeom>
        </p:spPr>
        <p:txBody>
          <a:bodyPr vert="horz" lIns="0" tIns="45720" rIns="91440" bIns="0" rtlCol="0" anchor="b">
            <a:noAutofit/>
          </a:bodyPr>
          <a:lstStyle>
            <a:lvl1pPr marL="0" marR="0" indent="0" algn="l" defTabSz="609579" rtl="0" eaLnBrk="1" fontAlgn="auto" latinLnBrk="0" hangingPunct="1">
              <a:lnSpc>
                <a:spcPct val="100000"/>
              </a:lnSpc>
              <a:spcBef>
                <a:spcPts val="0"/>
              </a:spcBef>
              <a:spcAft>
                <a:spcPts val="667"/>
              </a:spcAft>
              <a:buClr>
                <a:srgbClr val="0862A9"/>
              </a:buClr>
              <a:buSzTx/>
              <a:buFontTx/>
              <a:buNone/>
              <a:tabLst/>
              <a:defRPr lang="es-ES" sz="1000" b="0" i="0" kern="1200" baseline="0" dirty="0">
                <a:solidFill>
                  <a:schemeClr val="bg2">
                    <a:lumMod val="25000"/>
                  </a:schemeClr>
                </a:solidFill>
                <a:latin typeface="Arial" panose="020B0604020202020204" pitchFamily="34" charset="0"/>
                <a:ea typeface="+mn-ea"/>
                <a:cs typeface="Arial" panose="020B0604020202020204" pitchFamily="34" charset="0"/>
              </a:defRPr>
            </a:lvl1pPr>
            <a:lvl2pPr marL="359988" marR="0" indent="0" algn="l" defTabSz="609579" rtl="0" eaLnBrk="1" fontAlgn="auto" latinLnBrk="0" hangingPunct="1">
              <a:lnSpc>
                <a:spcPct val="100000"/>
              </a:lnSpc>
              <a:spcBef>
                <a:spcPts val="0"/>
              </a:spcBef>
              <a:spcAft>
                <a:spcPts val="667"/>
              </a:spcAft>
              <a:buClr>
                <a:srgbClr val="0862A9"/>
              </a:buClr>
              <a:buSzPct val="100000"/>
              <a:buFontTx/>
              <a:buNone/>
              <a:tabLst/>
              <a:defRPr lang="en-US" sz="1067" b="0" i="0" kern="1200" baseline="0">
                <a:solidFill>
                  <a:schemeClr val="bg2">
                    <a:lumMod val="25000"/>
                  </a:schemeClr>
                </a:solidFill>
                <a:latin typeface="Arial" panose="020B0604020202020204" pitchFamily="34" charset="0"/>
                <a:ea typeface="+mn-ea"/>
                <a:cs typeface="Arial" panose="020B0604020202020204" pitchFamily="34" charset="0"/>
              </a:defRPr>
            </a:lvl2pPr>
            <a:lvl3pPr marL="719975" marR="0" indent="0" algn="l" defTabSz="609579" rtl="0" eaLnBrk="1" fontAlgn="auto" latinLnBrk="0" hangingPunct="1">
              <a:lnSpc>
                <a:spcPct val="100000"/>
              </a:lnSpc>
              <a:spcBef>
                <a:spcPts val="0"/>
              </a:spcBef>
              <a:spcAft>
                <a:spcPts val="667"/>
              </a:spcAft>
              <a:buClr>
                <a:srgbClr val="0862A9"/>
              </a:buClr>
              <a:buSzPct val="100000"/>
              <a:buFontTx/>
              <a:buNone/>
              <a:tabLst/>
              <a:defRPr lang="en-US" sz="1067" b="0" i="0" kern="1200" baseline="0">
                <a:solidFill>
                  <a:schemeClr val="bg2">
                    <a:lumMod val="25000"/>
                  </a:schemeClr>
                </a:solidFill>
                <a:latin typeface="Arial" panose="020B0604020202020204" pitchFamily="34" charset="0"/>
                <a:ea typeface="+mn-ea"/>
                <a:cs typeface="Arial" panose="020B0604020202020204" pitchFamily="34" charset="0"/>
              </a:defRPr>
            </a:lvl3pPr>
            <a:lvl4pPr marL="1079964" marR="0" indent="0" algn="l" defTabSz="609579" rtl="0" eaLnBrk="1" fontAlgn="auto" latinLnBrk="0" hangingPunct="1">
              <a:lnSpc>
                <a:spcPct val="100000"/>
              </a:lnSpc>
              <a:spcBef>
                <a:spcPts val="0"/>
              </a:spcBef>
              <a:spcAft>
                <a:spcPts val="667"/>
              </a:spcAft>
              <a:buClr>
                <a:srgbClr val="0862A9"/>
              </a:buClr>
              <a:buSzPct val="100000"/>
              <a:buFontTx/>
              <a:buNone/>
              <a:tabLst/>
              <a:defRPr lang="en-US" sz="1067" b="0" i="0" kern="1200" baseline="0">
                <a:solidFill>
                  <a:schemeClr val="bg2">
                    <a:lumMod val="25000"/>
                  </a:schemeClr>
                </a:solidFill>
                <a:latin typeface="Arial" panose="020B0604020202020204" pitchFamily="34" charset="0"/>
                <a:ea typeface="+mn-ea"/>
                <a:cs typeface="Arial" panose="020B0604020202020204" pitchFamily="34" charset="0"/>
              </a:defRPr>
            </a:lvl4pPr>
            <a:lvl5pPr marL="1439951" marR="0" indent="0" algn="l" defTabSz="609579" rtl="0" eaLnBrk="1" fontAlgn="auto" latinLnBrk="0" hangingPunct="1">
              <a:lnSpc>
                <a:spcPct val="100000"/>
              </a:lnSpc>
              <a:spcBef>
                <a:spcPts val="0"/>
              </a:spcBef>
              <a:spcAft>
                <a:spcPts val="667"/>
              </a:spcAft>
              <a:buClr>
                <a:srgbClr val="0862A9"/>
              </a:buClr>
              <a:buSzPct val="100000"/>
              <a:buFontTx/>
              <a:buNone/>
              <a:tabLst/>
              <a:defRPr lang="en-US" sz="1067" b="0" i="0" kern="1200">
                <a:solidFill>
                  <a:schemeClr val="bg2">
                    <a:lumMod val="25000"/>
                  </a:schemeClr>
                </a:solidFill>
                <a:latin typeface="Arial" panose="020B0604020202020204" pitchFamily="34" charset="0"/>
                <a:ea typeface="+mn-ea"/>
                <a:cs typeface="Arial" panose="020B0604020202020204" pitchFamily="34" charset="0"/>
              </a:defRPr>
            </a:lvl5pPr>
            <a:lvl6pPr marL="1523947" marR="0" indent="-304790" algn="l" defTabSz="609579" rtl="0" eaLnBrk="1" fontAlgn="auto" latinLnBrk="0" hangingPunct="1">
              <a:lnSpc>
                <a:spcPts val="2400"/>
              </a:lnSpc>
              <a:spcBef>
                <a:spcPts val="800"/>
              </a:spcBef>
              <a:spcAft>
                <a:spcPts val="0"/>
              </a:spcAft>
              <a:buClrTx/>
              <a:buSzTx/>
              <a:buFont typeface="Arial"/>
              <a:buChar char="•"/>
              <a:tabLst/>
              <a:defRPr sz="2933" kern="1200">
                <a:solidFill>
                  <a:schemeClr val="accent2"/>
                </a:solidFill>
                <a:latin typeface="+mn-lt"/>
                <a:ea typeface="+mn-ea"/>
                <a:cs typeface="+mn-cs"/>
              </a:defRPr>
            </a:lvl6pPr>
            <a:lvl7pPr marL="3962264" indent="-304790" algn="l" defTabSz="609579" rtl="0" eaLnBrk="1" latinLnBrk="0" hangingPunct="1">
              <a:spcBef>
                <a:spcPct val="20000"/>
              </a:spcBef>
              <a:buFont typeface="Arial"/>
              <a:buChar char="•"/>
              <a:defRPr sz="2400" kern="1200">
                <a:solidFill>
                  <a:schemeClr val="tx1"/>
                </a:solidFill>
                <a:latin typeface="+mn-lt"/>
                <a:ea typeface="+mn-ea"/>
                <a:cs typeface="+mn-cs"/>
              </a:defRPr>
            </a:lvl7pPr>
            <a:lvl8pPr marL="4571842" indent="-304790" algn="l" defTabSz="609579" rtl="0" eaLnBrk="1" latinLnBrk="0" hangingPunct="1">
              <a:spcBef>
                <a:spcPct val="20000"/>
              </a:spcBef>
              <a:buFont typeface="Arial"/>
              <a:buChar char="•"/>
              <a:defRPr sz="2667" kern="1200">
                <a:solidFill>
                  <a:schemeClr val="tx1"/>
                </a:solidFill>
                <a:latin typeface="+mn-lt"/>
                <a:ea typeface="+mn-ea"/>
                <a:cs typeface="+mn-cs"/>
              </a:defRPr>
            </a:lvl8pPr>
            <a:lvl9pPr marL="5181421" indent="-304790" algn="l" defTabSz="609579"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r" defTabSz="609579" rtl="0" eaLnBrk="1" fontAlgn="auto" latinLnBrk="0" hangingPunct="1">
              <a:lnSpc>
                <a:spcPct val="100000"/>
              </a:lnSpc>
              <a:spcBef>
                <a:spcPts val="0"/>
              </a:spcBef>
              <a:spcAft>
                <a:spcPts val="667"/>
              </a:spcAft>
              <a:buClr>
                <a:srgbClr val="0862A9"/>
              </a:buClr>
              <a:buSzTx/>
              <a:buFontTx/>
              <a:buNone/>
              <a:tabLst/>
              <a:defRPr/>
            </a:pPr>
            <a:endParaRPr kumimoji="0" lang="en-US" sz="1000" b="0" i="0" u="none" strike="noStrike" kern="1200" cap="none" spc="0" normalizeH="0" baseline="0" noProof="0" dirty="0">
              <a:ln>
                <a:noFill/>
              </a:ln>
              <a:solidFill>
                <a:srgbClr val="FFFFFF">
                  <a:lumMod val="25000"/>
                </a:srgbClr>
              </a:solidFill>
              <a:effectLst/>
              <a:uLnTx/>
              <a:uFillTx/>
              <a:latin typeface="+mn-lt"/>
              <a:ea typeface="+mn-ea"/>
              <a:cs typeface="Arial" panose="020B0604020202020204" pitchFamily="34" charset="0"/>
            </a:endParaRPr>
          </a:p>
        </p:txBody>
      </p:sp>
      <p:sp>
        <p:nvSpPr>
          <p:cNvPr id="10" name="CuadroTexto 9">
            <a:extLst>
              <a:ext uri="{FF2B5EF4-FFF2-40B4-BE49-F238E27FC236}">
                <a16:creationId xmlns:a16="http://schemas.microsoft.com/office/drawing/2014/main" id="{7CB22849-82F3-7816-F08F-F16A1A61348E}"/>
              </a:ext>
            </a:extLst>
          </p:cNvPr>
          <p:cNvSpPr txBox="1"/>
          <p:nvPr/>
        </p:nvSpPr>
        <p:spPr>
          <a:xfrm>
            <a:off x="6298192" y="6244672"/>
            <a:ext cx="5767752" cy="585328"/>
          </a:xfrm>
          <a:prstGeom prst="rect">
            <a:avLst/>
          </a:prstGeom>
          <a:noFill/>
        </p:spPr>
        <p:txBody>
          <a:bodyPr wrap="square">
            <a:spAutoFit/>
          </a:bodyPr>
          <a:lstStyle/>
          <a:p>
            <a:pPr algn="r"/>
            <a:r>
              <a:rPr lang="es-ES" sz="800" b="0" i="0" u="none" strike="noStrike" dirty="0">
                <a:solidFill>
                  <a:srgbClr val="000000"/>
                </a:solidFill>
                <a:effectLst/>
                <a:latin typeface="+mn-lt"/>
              </a:rPr>
              <a:t>1. </a:t>
            </a:r>
            <a:r>
              <a:rPr lang="es-ES" sz="800" b="0" i="0" u="none" strike="noStrike" dirty="0" err="1">
                <a:solidFill>
                  <a:srgbClr val="000000"/>
                </a:solidFill>
                <a:effectLst/>
                <a:latin typeface="+mn-lt"/>
              </a:rPr>
              <a:t>Erlinge</a:t>
            </a:r>
            <a:r>
              <a:rPr lang="es-ES" sz="800" b="0" i="0" u="none" strike="noStrike" dirty="0">
                <a:solidFill>
                  <a:srgbClr val="000000"/>
                </a:solidFill>
                <a:effectLst/>
                <a:latin typeface="+mn-lt"/>
              </a:rPr>
              <a:t> D, </a:t>
            </a:r>
            <a:r>
              <a:rPr lang="es-ES" sz="800" b="0" i="0" u="none" strike="noStrike" dirty="0" err="1">
                <a:solidFill>
                  <a:srgbClr val="000000"/>
                </a:solidFill>
                <a:effectLst/>
                <a:latin typeface="+mn-lt"/>
              </a:rPr>
              <a:t>Maehara</a:t>
            </a:r>
            <a:r>
              <a:rPr lang="es-ES" sz="800" b="0" i="0" u="none" strike="noStrike" dirty="0">
                <a:solidFill>
                  <a:srgbClr val="000000"/>
                </a:solidFill>
                <a:effectLst/>
                <a:latin typeface="+mn-lt"/>
              </a:rPr>
              <a:t> A, Ben-</a:t>
            </a:r>
            <a:r>
              <a:rPr lang="es-ES" sz="800" b="0" i="0" u="none" strike="noStrike" dirty="0" err="1">
                <a:solidFill>
                  <a:srgbClr val="000000"/>
                </a:solidFill>
                <a:effectLst/>
                <a:latin typeface="+mn-lt"/>
              </a:rPr>
              <a:t>Yehuda</a:t>
            </a:r>
            <a:r>
              <a:rPr lang="es-ES" sz="800" b="0" i="0" u="none" strike="noStrike" dirty="0">
                <a:solidFill>
                  <a:srgbClr val="000000"/>
                </a:solidFill>
                <a:effectLst/>
                <a:latin typeface="+mn-lt"/>
              </a:rPr>
              <a:t> O, </a:t>
            </a:r>
            <a:r>
              <a:rPr lang="es-ES" sz="800" b="0" i="0" u="none" strike="noStrike" dirty="0" err="1">
                <a:solidFill>
                  <a:srgbClr val="000000"/>
                </a:solidFill>
                <a:effectLst/>
                <a:latin typeface="+mn-lt"/>
              </a:rPr>
              <a:t>Bøtker</a:t>
            </a:r>
            <a:r>
              <a:rPr lang="es-ES" sz="800" b="0" i="0" u="none" strike="noStrike" dirty="0">
                <a:solidFill>
                  <a:srgbClr val="000000"/>
                </a:solidFill>
                <a:effectLst/>
                <a:latin typeface="+mn-lt"/>
              </a:rPr>
              <a:t> HE, </a:t>
            </a:r>
            <a:r>
              <a:rPr lang="es-ES" sz="800" b="0" i="0" u="none" strike="noStrike" dirty="0" err="1">
                <a:solidFill>
                  <a:srgbClr val="000000"/>
                </a:solidFill>
                <a:effectLst/>
                <a:latin typeface="+mn-lt"/>
              </a:rPr>
              <a:t>Maeng</a:t>
            </a:r>
            <a:r>
              <a:rPr lang="es-ES" sz="800" b="0" i="0" u="none" strike="noStrike" dirty="0">
                <a:solidFill>
                  <a:srgbClr val="000000"/>
                </a:solidFill>
                <a:effectLst/>
                <a:latin typeface="+mn-lt"/>
              </a:rPr>
              <a:t> M, </a:t>
            </a:r>
            <a:r>
              <a:rPr lang="es-ES" sz="800" b="0" i="0" u="none" strike="noStrike" dirty="0" err="1">
                <a:solidFill>
                  <a:srgbClr val="000000"/>
                </a:solidFill>
                <a:effectLst/>
                <a:latin typeface="+mn-lt"/>
              </a:rPr>
              <a:t>Kubo</a:t>
            </a:r>
            <a:r>
              <a:rPr lang="es-ES" sz="800" b="0" i="0" u="none" strike="noStrike" dirty="0">
                <a:solidFill>
                  <a:srgbClr val="000000"/>
                </a:solidFill>
                <a:effectLst/>
                <a:latin typeface="+mn-lt"/>
              </a:rPr>
              <a:t> T, et al. </a:t>
            </a:r>
            <a:r>
              <a:rPr lang="es-ES" sz="800" b="0" i="0" u="none" strike="noStrike" dirty="0" err="1">
                <a:solidFill>
                  <a:srgbClr val="000000"/>
                </a:solidFill>
                <a:effectLst/>
                <a:latin typeface="+mn-lt"/>
              </a:rPr>
              <a:t>Coronary</a:t>
            </a:r>
            <a:r>
              <a:rPr lang="es-ES" sz="800" b="0" i="0" u="none" strike="noStrike" dirty="0">
                <a:solidFill>
                  <a:srgbClr val="000000"/>
                </a:solidFill>
                <a:effectLst/>
                <a:latin typeface="+mn-lt"/>
              </a:rPr>
              <a:t> plaque </a:t>
            </a:r>
            <a:r>
              <a:rPr lang="es-ES" sz="800" b="0" i="0" u="none" strike="noStrike" dirty="0" err="1">
                <a:solidFill>
                  <a:srgbClr val="000000"/>
                </a:solidFill>
                <a:effectLst/>
                <a:latin typeface="+mn-lt"/>
              </a:rPr>
              <a:t>characterization</a:t>
            </a:r>
            <a:r>
              <a:rPr lang="es-ES" sz="800" b="0" i="0" u="none" strike="noStrike" dirty="0">
                <a:solidFill>
                  <a:srgbClr val="000000"/>
                </a:solidFill>
                <a:effectLst/>
                <a:latin typeface="+mn-lt"/>
              </a:rPr>
              <a:t> and cardiovascular </a:t>
            </a:r>
            <a:r>
              <a:rPr lang="es-ES" sz="800" b="0" i="0" u="none" strike="noStrike" dirty="0" err="1">
                <a:solidFill>
                  <a:srgbClr val="000000"/>
                </a:solidFill>
                <a:effectLst/>
                <a:latin typeface="+mn-lt"/>
              </a:rPr>
              <a:t>outcomes</a:t>
            </a:r>
            <a:r>
              <a:rPr lang="es-ES" sz="800" b="0" i="0" u="none" strike="noStrike" dirty="0">
                <a:solidFill>
                  <a:srgbClr val="000000"/>
                </a:solidFill>
                <a:effectLst/>
                <a:latin typeface="+mn-lt"/>
              </a:rPr>
              <a:t>: </a:t>
            </a:r>
            <a:r>
              <a:rPr lang="es-ES" sz="800" b="0" i="0" u="none" strike="noStrike" dirty="0" err="1">
                <a:solidFill>
                  <a:srgbClr val="000000"/>
                </a:solidFill>
                <a:effectLst/>
                <a:latin typeface="+mn-lt"/>
              </a:rPr>
              <a:t>the</a:t>
            </a:r>
            <a:r>
              <a:rPr lang="es-ES" sz="800" b="0" i="0" u="none" strike="noStrike" dirty="0">
                <a:solidFill>
                  <a:srgbClr val="000000"/>
                </a:solidFill>
                <a:effectLst/>
                <a:latin typeface="+mn-lt"/>
              </a:rPr>
              <a:t> PROSPECT II </a:t>
            </a:r>
            <a:r>
              <a:rPr lang="es-ES" sz="800" b="0" i="0" u="none" strike="noStrike" dirty="0" err="1">
                <a:solidFill>
                  <a:srgbClr val="000000"/>
                </a:solidFill>
                <a:effectLst/>
                <a:latin typeface="+mn-lt"/>
              </a:rPr>
              <a:t>study</a:t>
            </a:r>
            <a:r>
              <a:rPr lang="es-ES" sz="800" b="0" i="0" u="none" strike="noStrike" dirty="0">
                <a:solidFill>
                  <a:srgbClr val="000000"/>
                </a:solidFill>
                <a:effectLst/>
                <a:latin typeface="+mn-lt"/>
              </a:rPr>
              <a:t>. J Am Coll </a:t>
            </a:r>
            <a:r>
              <a:rPr lang="es-ES" sz="800" b="0" i="0" u="none" strike="noStrike" dirty="0" err="1">
                <a:solidFill>
                  <a:srgbClr val="000000"/>
                </a:solidFill>
                <a:effectLst/>
                <a:latin typeface="+mn-lt"/>
              </a:rPr>
              <a:t>Cardiol</a:t>
            </a:r>
            <a:r>
              <a:rPr lang="es-ES" sz="800" b="0" i="0" u="none" strike="noStrike" dirty="0">
                <a:solidFill>
                  <a:srgbClr val="000000"/>
                </a:solidFill>
                <a:effectLst/>
                <a:latin typeface="+mn-lt"/>
              </a:rPr>
              <a:t>. 2025;85(21):2011-2024. 2.</a:t>
            </a:r>
            <a:r>
              <a:rPr lang="es-ES" sz="800" dirty="0">
                <a:latin typeface="+mn-lt"/>
              </a:rPr>
              <a:t> Wong ND, </a:t>
            </a:r>
            <a:r>
              <a:rPr lang="es-ES" sz="800" dirty="0" err="1">
                <a:latin typeface="+mn-lt"/>
              </a:rPr>
              <a:t>Toth</a:t>
            </a:r>
            <a:r>
              <a:rPr lang="es-ES" sz="800" dirty="0">
                <a:latin typeface="+mn-lt"/>
              </a:rPr>
              <a:t> PP, Ferdinand KC, Nicholls SJ, </a:t>
            </a:r>
            <a:r>
              <a:rPr lang="es-ES" sz="800" dirty="0" err="1">
                <a:latin typeface="+mn-lt"/>
              </a:rPr>
              <a:t>Laufs</a:t>
            </a:r>
            <a:r>
              <a:rPr lang="es-ES" sz="800" dirty="0">
                <a:latin typeface="+mn-lt"/>
              </a:rPr>
              <a:t> U, </a:t>
            </a:r>
            <a:r>
              <a:rPr lang="es-ES" sz="800" dirty="0" err="1">
                <a:latin typeface="+mn-lt"/>
              </a:rPr>
              <a:t>Navar</a:t>
            </a:r>
            <a:r>
              <a:rPr lang="es-ES" sz="800" dirty="0">
                <a:latin typeface="+mn-lt"/>
              </a:rPr>
              <a:t> AM, et al. </a:t>
            </a:r>
            <a:r>
              <a:rPr lang="es-ES" sz="800" dirty="0" err="1">
                <a:latin typeface="+mn-lt"/>
              </a:rPr>
              <a:t>Strategies</a:t>
            </a:r>
            <a:r>
              <a:rPr lang="es-ES" sz="800" dirty="0">
                <a:latin typeface="+mn-lt"/>
              </a:rPr>
              <a:t> </a:t>
            </a:r>
            <a:r>
              <a:rPr lang="es-ES" sz="800" dirty="0" err="1">
                <a:latin typeface="+mn-lt"/>
              </a:rPr>
              <a:t>for</a:t>
            </a:r>
            <a:r>
              <a:rPr lang="es-ES" sz="800" dirty="0">
                <a:latin typeface="+mn-lt"/>
              </a:rPr>
              <a:t> </a:t>
            </a:r>
            <a:r>
              <a:rPr lang="es-ES" sz="800" dirty="0" err="1">
                <a:latin typeface="+mn-lt"/>
              </a:rPr>
              <a:t>achieving</a:t>
            </a:r>
            <a:r>
              <a:rPr lang="es-ES" sz="800" dirty="0">
                <a:latin typeface="+mn-lt"/>
              </a:rPr>
              <a:t> </a:t>
            </a:r>
            <a:r>
              <a:rPr lang="es-ES" sz="800" dirty="0" err="1">
                <a:latin typeface="+mn-lt"/>
              </a:rPr>
              <a:t>optimal</a:t>
            </a:r>
            <a:r>
              <a:rPr lang="es-ES" sz="800" dirty="0">
                <a:latin typeface="+mn-lt"/>
              </a:rPr>
              <a:t> LDL </a:t>
            </a:r>
            <a:r>
              <a:rPr lang="es-ES" sz="800" dirty="0" err="1">
                <a:latin typeface="+mn-lt"/>
              </a:rPr>
              <a:t>cholesterol</a:t>
            </a:r>
            <a:r>
              <a:rPr lang="es-ES" sz="800" dirty="0">
                <a:latin typeface="+mn-lt"/>
              </a:rPr>
              <a:t> </a:t>
            </a:r>
            <a:r>
              <a:rPr lang="es-ES" sz="800" dirty="0" err="1">
                <a:latin typeface="+mn-lt"/>
              </a:rPr>
              <a:t>levels</a:t>
            </a:r>
            <a:r>
              <a:rPr lang="es-ES" sz="800" dirty="0">
                <a:latin typeface="+mn-lt"/>
              </a:rPr>
              <a:t> in </a:t>
            </a:r>
            <a:r>
              <a:rPr lang="es-ES" sz="800" dirty="0" err="1">
                <a:latin typeface="+mn-lt"/>
              </a:rPr>
              <a:t>high-risk</a:t>
            </a:r>
            <a:r>
              <a:rPr lang="es-ES" sz="800" dirty="0">
                <a:latin typeface="+mn-lt"/>
              </a:rPr>
              <a:t> </a:t>
            </a:r>
            <a:r>
              <a:rPr lang="es-ES" sz="800" dirty="0" err="1">
                <a:latin typeface="+mn-lt"/>
              </a:rPr>
              <a:t>patients</a:t>
            </a:r>
            <a:r>
              <a:rPr lang="es-ES" sz="800" dirty="0">
                <a:latin typeface="+mn-lt"/>
              </a:rPr>
              <a:t>. J Am Coll </a:t>
            </a:r>
            <a:r>
              <a:rPr lang="es-ES" sz="800" dirty="0" err="1">
                <a:latin typeface="+mn-lt"/>
              </a:rPr>
              <a:t>Cardiol</a:t>
            </a:r>
            <a:r>
              <a:rPr lang="es-ES" sz="800" dirty="0">
                <a:latin typeface="+mn-lt"/>
              </a:rPr>
              <a:t>. 2024;83(15):1511-1525.</a:t>
            </a:r>
            <a:r>
              <a:rPr lang="es-ES" sz="800" b="0" i="0" u="none" strike="noStrike" dirty="0">
                <a:solidFill>
                  <a:srgbClr val="000000"/>
                </a:solidFill>
                <a:effectLst/>
                <a:latin typeface="+mn-lt"/>
              </a:rPr>
              <a:t> </a:t>
            </a:r>
            <a:endParaRPr lang="es-ES" sz="800" dirty="0">
              <a:latin typeface="+mn-lt"/>
            </a:endParaRPr>
          </a:p>
        </p:txBody>
      </p:sp>
    </p:spTree>
    <p:extLst>
      <p:ext uri="{BB962C8B-B14F-4D97-AF65-F5344CB8AC3E}">
        <p14:creationId xmlns:p14="http://schemas.microsoft.com/office/powerpoint/2010/main" val="226925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2C19351-A011-9E35-74CE-5C16BA2105C0}"/>
              </a:ext>
            </a:extLst>
          </p:cNvPr>
          <p:cNvSpPr txBox="1"/>
          <p:nvPr/>
        </p:nvSpPr>
        <p:spPr>
          <a:xfrm>
            <a:off x="702129" y="349858"/>
            <a:ext cx="10205357" cy="553998"/>
          </a:xfrm>
          <a:prstGeom prst="rect">
            <a:avLst/>
          </a:prstGeom>
          <a:noFill/>
        </p:spPr>
        <p:txBody>
          <a:bodyPr wrap="square" rtlCol="0">
            <a:spAutoFit/>
          </a:bodyPr>
          <a:lstStyle/>
          <a:p>
            <a:pPr algn="ctr"/>
            <a:r>
              <a:rPr lang="es-ES" sz="3000" b="1" dirty="0" err="1">
                <a:solidFill>
                  <a:srgbClr val="002060"/>
                </a:solidFill>
              </a:rPr>
              <a:t>Lp</a:t>
            </a:r>
            <a:r>
              <a:rPr lang="es-ES" sz="3000" b="1" dirty="0">
                <a:solidFill>
                  <a:srgbClr val="002060"/>
                </a:solidFill>
              </a:rPr>
              <a:t> (a) elevada: más riesgo de un Re-Evento</a:t>
            </a:r>
          </a:p>
        </p:txBody>
      </p:sp>
      <p:pic>
        <p:nvPicPr>
          <p:cNvPr id="7" name="Imagen 6">
            <a:extLst>
              <a:ext uri="{FF2B5EF4-FFF2-40B4-BE49-F238E27FC236}">
                <a16:creationId xmlns:a16="http://schemas.microsoft.com/office/drawing/2014/main" id="{3BC75914-C71B-F519-3802-4C21C5F7FF35}"/>
              </a:ext>
            </a:extLst>
          </p:cNvPr>
          <p:cNvPicPr>
            <a:picLocks noChangeAspect="1"/>
          </p:cNvPicPr>
          <p:nvPr/>
        </p:nvPicPr>
        <p:blipFill>
          <a:blip r:embed="rId3"/>
          <a:srcRect l="44351" t="45324" r="41492" b="8991"/>
          <a:stretch>
            <a:fillRect/>
          </a:stretch>
        </p:blipFill>
        <p:spPr>
          <a:xfrm>
            <a:off x="690729" y="1301366"/>
            <a:ext cx="2223191" cy="4665568"/>
          </a:xfrm>
          <a:prstGeom prst="rect">
            <a:avLst/>
          </a:prstGeom>
        </p:spPr>
      </p:pic>
      <p:pic>
        <p:nvPicPr>
          <p:cNvPr id="8" name="Imagen 7">
            <a:extLst>
              <a:ext uri="{FF2B5EF4-FFF2-40B4-BE49-F238E27FC236}">
                <a16:creationId xmlns:a16="http://schemas.microsoft.com/office/drawing/2014/main" id="{8130E9A0-4C3F-8D82-49BA-F8EB28BA3195}"/>
              </a:ext>
            </a:extLst>
          </p:cNvPr>
          <p:cNvPicPr>
            <a:picLocks noChangeAspect="1"/>
          </p:cNvPicPr>
          <p:nvPr/>
        </p:nvPicPr>
        <p:blipFill>
          <a:blip r:embed="rId4"/>
          <a:srcRect l="43951" t="50000" r="15969" b="14510"/>
          <a:stretch>
            <a:fillRect/>
          </a:stretch>
        </p:blipFill>
        <p:spPr>
          <a:xfrm>
            <a:off x="3239143" y="1175657"/>
            <a:ext cx="8538351" cy="4916987"/>
          </a:xfrm>
          <a:prstGeom prst="rect">
            <a:avLst/>
          </a:prstGeom>
        </p:spPr>
      </p:pic>
      <p:pic>
        <p:nvPicPr>
          <p:cNvPr id="9" name="Imagen 8">
            <a:extLst>
              <a:ext uri="{FF2B5EF4-FFF2-40B4-BE49-F238E27FC236}">
                <a16:creationId xmlns:a16="http://schemas.microsoft.com/office/drawing/2014/main" id="{FFB1BCFE-AC7F-E850-1DA3-2AEEEC0EE155}"/>
              </a:ext>
            </a:extLst>
          </p:cNvPr>
          <p:cNvPicPr>
            <a:picLocks noChangeAspect="1"/>
          </p:cNvPicPr>
          <p:nvPr/>
        </p:nvPicPr>
        <p:blipFill>
          <a:blip r:embed="rId5"/>
          <a:stretch>
            <a:fillRect/>
          </a:stretch>
        </p:blipFill>
        <p:spPr>
          <a:xfrm>
            <a:off x="5339443" y="1307101"/>
            <a:ext cx="6312411" cy="4785544"/>
          </a:xfrm>
          <a:prstGeom prst="rect">
            <a:avLst/>
          </a:prstGeom>
        </p:spPr>
      </p:pic>
      <p:sp>
        <p:nvSpPr>
          <p:cNvPr id="12" name="CuadroTexto 11">
            <a:extLst>
              <a:ext uri="{FF2B5EF4-FFF2-40B4-BE49-F238E27FC236}">
                <a16:creationId xmlns:a16="http://schemas.microsoft.com/office/drawing/2014/main" id="{B29B688C-0D78-317B-5D90-9F4791148716}"/>
              </a:ext>
            </a:extLst>
          </p:cNvPr>
          <p:cNvSpPr txBox="1"/>
          <p:nvPr/>
        </p:nvSpPr>
        <p:spPr>
          <a:xfrm>
            <a:off x="1153570" y="5371968"/>
            <a:ext cx="1760350" cy="369332"/>
          </a:xfrm>
          <a:prstGeom prst="rect">
            <a:avLst/>
          </a:prstGeom>
          <a:noFill/>
        </p:spPr>
        <p:txBody>
          <a:bodyPr wrap="square" rtlCol="0">
            <a:spAutoFit/>
          </a:bodyPr>
          <a:lstStyle/>
          <a:p>
            <a:r>
              <a:rPr lang="es-ES" dirty="0"/>
              <a:t>15%  eventos</a:t>
            </a:r>
          </a:p>
        </p:txBody>
      </p:sp>
      <p:sp>
        <p:nvSpPr>
          <p:cNvPr id="3" name="CuadroTexto 2">
            <a:extLst>
              <a:ext uri="{FF2B5EF4-FFF2-40B4-BE49-F238E27FC236}">
                <a16:creationId xmlns:a16="http://schemas.microsoft.com/office/drawing/2014/main" id="{507F1DB6-0EFD-217B-4BD2-962F0602AD42}"/>
              </a:ext>
            </a:extLst>
          </p:cNvPr>
          <p:cNvSpPr txBox="1"/>
          <p:nvPr/>
        </p:nvSpPr>
        <p:spPr>
          <a:xfrm>
            <a:off x="5804807" y="6256723"/>
            <a:ext cx="6098058" cy="215444"/>
          </a:xfrm>
          <a:prstGeom prst="rect">
            <a:avLst/>
          </a:prstGeom>
          <a:noFill/>
        </p:spPr>
        <p:txBody>
          <a:bodyPr wrap="square">
            <a:spAutoFit/>
          </a:bodyPr>
          <a:lstStyle/>
          <a:p>
            <a:pPr algn="r"/>
            <a:r>
              <a:rPr lang="es-ES" sz="800" b="0" i="0" u="none" strike="noStrike" dirty="0" err="1">
                <a:solidFill>
                  <a:srgbClr val="000000"/>
                </a:solidFill>
                <a:effectLst/>
                <a:latin typeface="+mn-lt"/>
              </a:rPr>
              <a:t>MacDougall</a:t>
            </a:r>
            <a:r>
              <a:rPr lang="es-ES" sz="800" b="0" i="0" u="none" strike="noStrike" dirty="0">
                <a:solidFill>
                  <a:srgbClr val="000000"/>
                </a:solidFill>
                <a:effectLst/>
                <a:latin typeface="+mn-lt"/>
              </a:rPr>
              <a:t> D, et al. </a:t>
            </a:r>
            <a:r>
              <a:rPr lang="es-ES" sz="800" b="0" i="0" u="none" strike="noStrike" dirty="0" err="1">
                <a:solidFill>
                  <a:srgbClr val="000000"/>
                </a:solidFill>
                <a:effectLst/>
                <a:latin typeface="+mn-lt"/>
              </a:rPr>
              <a:t>Lipoprotein</a:t>
            </a:r>
            <a:r>
              <a:rPr lang="es-ES" sz="800" b="0" i="0" u="none" strike="noStrike" dirty="0">
                <a:solidFill>
                  <a:srgbClr val="000000"/>
                </a:solidFill>
                <a:effectLst/>
                <a:latin typeface="+mn-lt"/>
              </a:rPr>
              <a:t>(a): </a:t>
            </a:r>
            <a:r>
              <a:rPr lang="es-ES" sz="800" b="0" i="0" u="none" strike="noStrike" dirty="0" err="1">
                <a:solidFill>
                  <a:srgbClr val="000000"/>
                </a:solidFill>
                <a:effectLst/>
                <a:latin typeface="+mn-lt"/>
              </a:rPr>
              <a:t>current</a:t>
            </a:r>
            <a:r>
              <a:rPr lang="es-ES" sz="800" b="0" i="0" u="none" strike="noStrike" dirty="0">
                <a:solidFill>
                  <a:srgbClr val="000000"/>
                </a:solidFill>
                <a:effectLst/>
                <a:latin typeface="+mn-lt"/>
              </a:rPr>
              <a:t> </a:t>
            </a:r>
            <a:r>
              <a:rPr lang="es-ES" sz="800" b="0" i="0" u="none" strike="noStrike" dirty="0" err="1">
                <a:solidFill>
                  <a:srgbClr val="000000"/>
                </a:solidFill>
                <a:effectLst/>
                <a:latin typeface="+mn-lt"/>
              </a:rPr>
              <a:t>evidence</a:t>
            </a:r>
            <a:r>
              <a:rPr lang="es-ES" sz="800" b="0" i="0" u="none" strike="noStrike" dirty="0">
                <a:solidFill>
                  <a:srgbClr val="000000"/>
                </a:solidFill>
                <a:effectLst/>
                <a:latin typeface="+mn-lt"/>
              </a:rPr>
              <a:t> and future </a:t>
            </a:r>
            <a:r>
              <a:rPr lang="es-ES" sz="800" b="0" i="0" u="none" strike="noStrike" dirty="0" err="1">
                <a:solidFill>
                  <a:srgbClr val="000000"/>
                </a:solidFill>
                <a:effectLst/>
                <a:latin typeface="+mn-lt"/>
              </a:rPr>
              <a:t>therapeutic</a:t>
            </a:r>
            <a:r>
              <a:rPr lang="es-ES" sz="800" b="0" i="0" u="none" strike="noStrike" dirty="0">
                <a:solidFill>
                  <a:srgbClr val="000000"/>
                </a:solidFill>
                <a:effectLst/>
                <a:latin typeface="+mn-lt"/>
              </a:rPr>
              <a:t> </a:t>
            </a:r>
            <a:r>
              <a:rPr lang="es-ES" sz="800" b="0" i="0" u="none" strike="noStrike" dirty="0" err="1">
                <a:solidFill>
                  <a:srgbClr val="000000"/>
                </a:solidFill>
                <a:effectLst/>
                <a:latin typeface="+mn-lt"/>
              </a:rPr>
              <a:t>approaches</a:t>
            </a:r>
            <a:r>
              <a:rPr lang="es-ES" sz="800" b="0" i="0" u="none" strike="noStrike" dirty="0">
                <a:solidFill>
                  <a:srgbClr val="000000"/>
                </a:solidFill>
                <a:effectLst/>
                <a:latin typeface="+mn-lt"/>
              </a:rPr>
              <a:t>. </a:t>
            </a:r>
            <a:r>
              <a:rPr lang="es-ES" sz="800" b="0" i="0" u="none" strike="noStrike" dirty="0" err="1">
                <a:solidFill>
                  <a:srgbClr val="000000"/>
                </a:solidFill>
                <a:effectLst/>
                <a:latin typeface="+mn-lt"/>
              </a:rPr>
              <a:t>Eur</a:t>
            </a:r>
            <a:r>
              <a:rPr lang="es-ES" sz="800" b="0" i="0" u="none" strike="noStrike" dirty="0">
                <a:solidFill>
                  <a:srgbClr val="000000"/>
                </a:solidFill>
                <a:effectLst/>
                <a:latin typeface="+mn-lt"/>
              </a:rPr>
              <a:t> Heart J. 2025;46:4762-4775.</a:t>
            </a:r>
            <a:endParaRPr lang="es-ES" sz="800" dirty="0">
              <a:latin typeface="+mn-lt"/>
            </a:endParaRPr>
          </a:p>
        </p:txBody>
      </p:sp>
    </p:spTree>
    <p:extLst>
      <p:ext uri="{BB962C8B-B14F-4D97-AF65-F5344CB8AC3E}">
        <p14:creationId xmlns:p14="http://schemas.microsoft.com/office/powerpoint/2010/main" val="27253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3" name="Google Shape;133;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22</a:t>
            </a:fld>
            <a:endParaRPr/>
          </a:p>
        </p:txBody>
      </p:sp>
      <p:pic>
        <p:nvPicPr>
          <p:cNvPr id="2" name="Gráfico 1">
            <a:extLst>
              <a:ext uri="{FF2B5EF4-FFF2-40B4-BE49-F238E27FC236}">
                <a16:creationId xmlns:a16="http://schemas.microsoft.com/office/drawing/2014/main" id="{2F271254-E51D-E8A6-7590-8C640A4447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323" y="1813662"/>
            <a:ext cx="5232009" cy="2327950"/>
          </a:xfrm>
          <a:prstGeom prst="rect">
            <a:avLst/>
          </a:prstGeom>
        </p:spPr>
      </p:pic>
      <p:pic>
        <p:nvPicPr>
          <p:cNvPr id="3" name="Gráfico 2">
            <a:extLst>
              <a:ext uri="{FF2B5EF4-FFF2-40B4-BE49-F238E27FC236}">
                <a16:creationId xmlns:a16="http://schemas.microsoft.com/office/drawing/2014/main" id="{41BD7390-59F7-F693-BCCB-A373DF5D0DE1}"/>
              </a:ext>
            </a:extLst>
          </p:cNvPr>
          <p:cNvPicPr>
            <a:picLocks noChangeAspect="1"/>
          </p:cNvPicPr>
          <p:nvPr/>
        </p:nvPicPr>
        <p:blipFill>
          <a:blip r:embed="rId5">
            <a:extLst>
              <a:ext uri="{96DAC541-7B7A-43D3-8B79-37D633B846F1}">
                <asvg:svgBlip xmlns:asvg="http://schemas.microsoft.com/office/drawing/2016/SVG/main" r:embed="rId6"/>
              </a:ext>
            </a:extLst>
          </a:blip>
          <a:srcRect l="18809" b="11482"/>
          <a:stretch>
            <a:fillRect/>
          </a:stretch>
        </p:blipFill>
        <p:spPr>
          <a:xfrm>
            <a:off x="5641145" y="1872214"/>
            <a:ext cx="6310532" cy="2756057"/>
          </a:xfrm>
          <a:prstGeom prst="rect">
            <a:avLst/>
          </a:prstGeom>
        </p:spPr>
      </p:pic>
      <p:sp>
        <p:nvSpPr>
          <p:cNvPr id="4" name="CuadroTexto 3">
            <a:extLst>
              <a:ext uri="{FF2B5EF4-FFF2-40B4-BE49-F238E27FC236}">
                <a16:creationId xmlns:a16="http://schemas.microsoft.com/office/drawing/2014/main" id="{768EDE6F-B377-0E80-CC15-023A2DEF77B8}"/>
              </a:ext>
            </a:extLst>
          </p:cNvPr>
          <p:cNvSpPr txBox="1"/>
          <p:nvPr/>
        </p:nvSpPr>
        <p:spPr>
          <a:xfrm>
            <a:off x="702129" y="349858"/>
            <a:ext cx="10205357" cy="553998"/>
          </a:xfrm>
          <a:prstGeom prst="rect">
            <a:avLst/>
          </a:prstGeom>
          <a:noFill/>
        </p:spPr>
        <p:txBody>
          <a:bodyPr wrap="square" rtlCol="0">
            <a:spAutoFit/>
          </a:bodyPr>
          <a:lstStyle/>
          <a:p>
            <a:pPr algn="ctr"/>
            <a:r>
              <a:rPr lang="es-ES" sz="3000" b="1" dirty="0">
                <a:solidFill>
                  <a:srgbClr val="002060"/>
                </a:solidFill>
              </a:rPr>
              <a:t>Terapias dirigidas </a:t>
            </a:r>
            <a:r>
              <a:rPr lang="es-ES" sz="3000" b="1" dirty="0" err="1">
                <a:solidFill>
                  <a:srgbClr val="002060"/>
                </a:solidFill>
              </a:rPr>
              <a:t>Lp</a:t>
            </a:r>
            <a:r>
              <a:rPr lang="es-ES" sz="3000" b="1" dirty="0">
                <a:solidFill>
                  <a:srgbClr val="002060"/>
                </a:solidFill>
              </a:rPr>
              <a:t> (a)</a:t>
            </a:r>
          </a:p>
        </p:txBody>
      </p:sp>
      <p:sp>
        <p:nvSpPr>
          <p:cNvPr id="5" name="CuadroTexto 4">
            <a:extLst>
              <a:ext uri="{FF2B5EF4-FFF2-40B4-BE49-F238E27FC236}">
                <a16:creationId xmlns:a16="http://schemas.microsoft.com/office/drawing/2014/main" id="{B7ED3F74-EE49-514E-AB89-27CE049E357C}"/>
              </a:ext>
            </a:extLst>
          </p:cNvPr>
          <p:cNvSpPr txBox="1"/>
          <p:nvPr/>
        </p:nvSpPr>
        <p:spPr>
          <a:xfrm>
            <a:off x="4399005" y="5996226"/>
            <a:ext cx="7792995" cy="861774"/>
          </a:xfrm>
          <a:prstGeom prst="rect">
            <a:avLst/>
          </a:prstGeom>
          <a:noFill/>
        </p:spPr>
        <p:txBody>
          <a:bodyPr wrap="square">
            <a:spAutoFit/>
          </a:bodyPr>
          <a:lstStyle/>
          <a:p>
            <a:pPr algn="r"/>
            <a:r>
              <a:rPr kumimoji="0" lang="es-ES" sz="1000" b="0" i="1" u="none" strike="noStrike" kern="1200" cap="none" spc="0" normalizeH="0" baseline="0" noProof="0" dirty="0">
                <a:ln>
                  <a:noFill/>
                </a:ln>
                <a:solidFill>
                  <a:srgbClr val="FFFFFF">
                    <a:lumMod val="25000"/>
                  </a:srgbClr>
                </a:solidFill>
                <a:effectLst/>
                <a:uLnTx/>
                <a:uFillTx/>
                <a:latin typeface="Arial" panose="020B0604020202020204" pitchFamily="34" charset="0"/>
                <a:ea typeface="+mn-ea"/>
                <a:cs typeface="Arial" panose="020B0604020202020204" pitchFamily="34" charset="0"/>
              </a:rPr>
              <a:t>1. ClinicalTrials.gov. NCT04023552. https://clinicaltrials.gov/study/NCT04023552; 2. ClinicalTrials.gov. NCT05581303. https://clinicaltrials.gov/study/NCT05581303; 3. ClinicalTrials.gov. NCT06292013. https://clinicaltrials.gov/study/NCT06292013; 4. ClinicalTrials.gov.NCT05537571. https://clinicaltrials.gov/study/NCT05537571; 5. ClinicalTrials.gov. NCT07157774. https://clinicaltrials.gov/study/NCT07157774?intr=Muvalaplin&amp;rank=1; 6. ClinicalTrials.gov. NCT06816264. https://clinicaltrials.gov/study/NCT06816264. </a:t>
            </a:r>
            <a:endParaRPr lang="es-ES" sz="1000" i="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B5FF69B-07F9-5715-E1E8-2CCCFA2D24CB}"/>
              </a:ext>
            </a:extLst>
          </p:cNvPr>
          <p:cNvSpPr txBox="1"/>
          <p:nvPr/>
        </p:nvSpPr>
        <p:spPr>
          <a:xfrm>
            <a:off x="2176943" y="223021"/>
            <a:ext cx="8025493" cy="553998"/>
          </a:xfrm>
          <a:prstGeom prst="rect">
            <a:avLst/>
          </a:prstGeom>
          <a:noFill/>
        </p:spPr>
        <p:txBody>
          <a:bodyPr wrap="square">
            <a:spAutoFit/>
          </a:bodyPr>
          <a:lstStyle/>
          <a:p>
            <a:pPr algn="ctr"/>
            <a:r>
              <a:rPr lang="es-ES" sz="3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¿El regreso de los Inhibidores de CEPT? </a:t>
            </a:r>
            <a:endParaRPr lang="es-ES" sz="3000" b="1" dirty="0">
              <a:solidFill>
                <a:srgbClr val="002060"/>
              </a:solidFill>
            </a:endParaRPr>
          </a:p>
        </p:txBody>
      </p:sp>
      <p:pic>
        <p:nvPicPr>
          <p:cNvPr id="4" name="Imagen 3">
            <a:extLst>
              <a:ext uri="{FF2B5EF4-FFF2-40B4-BE49-F238E27FC236}">
                <a16:creationId xmlns:a16="http://schemas.microsoft.com/office/drawing/2014/main" id="{E38ACB41-9447-88EA-4FFF-9252EE64FCD5}"/>
              </a:ext>
            </a:extLst>
          </p:cNvPr>
          <p:cNvPicPr>
            <a:picLocks noChangeAspect="1"/>
          </p:cNvPicPr>
          <p:nvPr/>
        </p:nvPicPr>
        <p:blipFill>
          <a:blip r:embed="rId2"/>
          <a:stretch>
            <a:fillRect/>
          </a:stretch>
        </p:blipFill>
        <p:spPr>
          <a:xfrm>
            <a:off x="487888" y="1101783"/>
            <a:ext cx="5406475" cy="2073941"/>
          </a:xfrm>
          <a:prstGeom prst="rect">
            <a:avLst/>
          </a:prstGeom>
        </p:spPr>
      </p:pic>
      <p:sp>
        <p:nvSpPr>
          <p:cNvPr id="5" name="CuadroTexto 4">
            <a:extLst>
              <a:ext uri="{FF2B5EF4-FFF2-40B4-BE49-F238E27FC236}">
                <a16:creationId xmlns:a16="http://schemas.microsoft.com/office/drawing/2014/main" id="{23656431-1329-EF91-315D-2039850F19C8}"/>
              </a:ext>
            </a:extLst>
          </p:cNvPr>
          <p:cNvSpPr txBox="1"/>
          <p:nvPr/>
        </p:nvSpPr>
        <p:spPr>
          <a:xfrm>
            <a:off x="9047812" y="2690336"/>
            <a:ext cx="2309248" cy="1477328"/>
          </a:xfrm>
          <a:prstGeom prst="rect">
            <a:avLst/>
          </a:prstGeom>
          <a:noFill/>
        </p:spPr>
        <p:txBody>
          <a:bodyPr wrap="square" rtlCol="0">
            <a:spAutoFit/>
          </a:bodyPr>
          <a:lstStyle/>
          <a:p>
            <a:pPr algn="ctr"/>
            <a:r>
              <a:rPr lang="es-ES" sz="9000" b="1" dirty="0"/>
              <a:t>¿?</a:t>
            </a:r>
          </a:p>
        </p:txBody>
      </p:sp>
      <p:pic>
        <p:nvPicPr>
          <p:cNvPr id="7" name="Imagen 6">
            <a:extLst>
              <a:ext uri="{FF2B5EF4-FFF2-40B4-BE49-F238E27FC236}">
                <a16:creationId xmlns:a16="http://schemas.microsoft.com/office/drawing/2014/main" id="{1E9D8627-16EB-4D1F-338D-205F014E0D15}"/>
              </a:ext>
            </a:extLst>
          </p:cNvPr>
          <p:cNvPicPr>
            <a:picLocks noChangeAspect="1"/>
          </p:cNvPicPr>
          <p:nvPr/>
        </p:nvPicPr>
        <p:blipFill>
          <a:blip r:embed="rId3"/>
          <a:srcRect l="34779" t="36126" r="12778" b="35053"/>
          <a:stretch>
            <a:fillRect/>
          </a:stretch>
        </p:blipFill>
        <p:spPr>
          <a:xfrm>
            <a:off x="347211" y="3175724"/>
            <a:ext cx="8141807" cy="2909998"/>
          </a:xfrm>
          <a:prstGeom prst="rect">
            <a:avLst/>
          </a:prstGeom>
        </p:spPr>
      </p:pic>
      <p:sp>
        <p:nvSpPr>
          <p:cNvPr id="6" name="CuadroTexto 5">
            <a:extLst>
              <a:ext uri="{FF2B5EF4-FFF2-40B4-BE49-F238E27FC236}">
                <a16:creationId xmlns:a16="http://schemas.microsoft.com/office/drawing/2014/main" id="{4AA7369E-3682-2A90-EF7A-44BBA8833CD8}"/>
              </a:ext>
            </a:extLst>
          </p:cNvPr>
          <p:cNvSpPr txBox="1"/>
          <p:nvPr/>
        </p:nvSpPr>
        <p:spPr>
          <a:xfrm>
            <a:off x="5998783" y="6227815"/>
            <a:ext cx="6098058" cy="338554"/>
          </a:xfrm>
          <a:prstGeom prst="rect">
            <a:avLst/>
          </a:prstGeom>
          <a:noFill/>
        </p:spPr>
        <p:txBody>
          <a:bodyPr wrap="square">
            <a:spAutoFit/>
          </a:bodyPr>
          <a:lstStyle/>
          <a:p>
            <a:pPr algn="r"/>
            <a:r>
              <a:rPr lang="es-ES" sz="800" b="0" i="0" u="none" strike="noStrike" dirty="0">
                <a:solidFill>
                  <a:srgbClr val="000000"/>
                </a:solidFill>
                <a:effectLst/>
                <a:latin typeface="+mn-lt"/>
              </a:rPr>
              <a:t>Fernández-Olmo R, Cordero A, González Albarrán O, López Miranda J, </a:t>
            </a:r>
            <a:r>
              <a:rPr lang="es-ES" sz="800" b="0" i="0" u="none" strike="noStrike" dirty="0" err="1">
                <a:solidFill>
                  <a:srgbClr val="000000"/>
                </a:solidFill>
                <a:effectLst/>
                <a:latin typeface="+mn-lt"/>
              </a:rPr>
              <a:t>Badimón</a:t>
            </a:r>
            <a:r>
              <a:rPr lang="es-ES" sz="800" b="0" i="0" u="none" strike="noStrike" dirty="0">
                <a:solidFill>
                  <a:srgbClr val="000000"/>
                </a:solidFill>
                <a:effectLst/>
                <a:latin typeface="+mn-lt"/>
              </a:rPr>
              <a:t> L. </a:t>
            </a:r>
            <a:r>
              <a:rPr lang="es-ES" sz="800" b="0" i="0" u="none" strike="noStrike" dirty="0" err="1">
                <a:solidFill>
                  <a:srgbClr val="000000"/>
                </a:solidFill>
                <a:effectLst/>
                <a:latin typeface="+mn-lt"/>
              </a:rPr>
              <a:t>cHDL</a:t>
            </a:r>
            <a:r>
              <a:rPr lang="es-ES" sz="800" b="0" i="0" u="none" strike="noStrike" dirty="0">
                <a:solidFill>
                  <a:srgbClr val="000000"/>
                </a:solidFill>
                <a:effectLst/>
                <a:latin typeface="+mn-lt"/>
              </a:rPr>
              <a:t> reevaluado: nuevos conocimientos y nuevo potencial en la farmacología cardiovascular. REC </a:t>
            </a:r>
            <a:r>
              <a:rPr lang="es-ES" sz="800" b="0" i="0" u="none" strike="noStrike" dirty="0" err="1">
                <a:solidFill>
                  <a:srgbClr val="000000"/>
                </a:solidFill>
                <a:effectLst/>
                <a:latin typeface="+mn-lt"/>
              </a:rPr>
              <a:t>CardioClinics</a:t>
            </a:r>
            <a:r>
              <a:rPr lang="es-ES" sz="800" b="0" i="0" u="none" strike="noStrike" dirty="0">
                <a:solidFill>
                  <a:srgbClr val="000000"/>
                </a:solidFill>
                <a:effectLst/>
                <a:latin typeface="+mn-lt"/>
              </a:rPr>
              <a:t>. 2026. doi:10.1016/j.rccl.2025.12.004</a:t>
            </a:r>
            <a:endParaRPr lang="es-ES" sz="800" dirty="0">
              <a:latin typeface="+mn-lt"/>
            </a:endParaRPr>
          </a:p>
        </p:txBody>
      </p:sp>
    </p:spTree>
    <p:extLst>
      <p:ext uri="{BB962C8B-B14F-4D97-AF65-F5344CB8AC3E}">
        <p14:creationId xmlns:p14="http://schemas.microsoft.com/office/powerpoint/2010/main" val="3119381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7C8447-3389-1F4F-9A0F-3305FC5EF035}"/>
              </a:ext>
            </a:extLst>
          </p:cNvPr>
          <p:cNvSpPr>
            <a:spLocks noGrp="1"/>
          </p:cNvSpPr>
          <p:nvPr>
            <p:ph type="title" idx="4294967295"/>
          </p:nvPr>
        </p:nvSpPr>
        <p:spPr>
          <a:xfrm>
            <a:off x="757464" y="605793"/>
            <a:ext cx="10515600" cy="1325563"/>
          </a:xfrm>
        </p:spPr>
        <p:txBody>
          <a:bodyPr>
            <a:normAutofit/>
          </a:bodyPr>
          <a:lstStyle/>
          <a:p>
            <a:r>
              <a:rPr lang="es-ES" altLang="es-ES" sz="2400" b="1" dirty="0" err="1">
                <a:solidFill>
                  <a:schemeClr val="accent3">
                    <a:lumMod val="50000"/>
                  </a:schemeClr>
                </a:solidFill>
              </a:rPr>
              <a:t>iCEPT</a:t>
            </a:r>
            <a:r>
              <a:rPr lang="es-ES" altLang="es-ES" sz="2400" b="1" dirty="0">
                <a:solidFill>
                  <a:schemeClr val="accent3">
                    <a:lumMod val="50000"/>
                  </a:schemeClr>
                </a:solidFill>
              </a:rPr>
              <a:t>: </a:t>
            </a:r>
            <a:r>
              <a:rPr lang="es-ES" altLang="es-ES" sz="2400" b="1" dirty="0" err="1"/>
              <a:t>Obicetrapib</a:t>
            </a:r>
            <a:br>
              <a:rPr lang="es-ES" altLang="es-ES" sz="2400" b="1" dirty="0">
                <a:solidFill>
                  <a:schemeClr val="accent3">
                    <a:lumMod val="50000"/>
                  </a:schemeClr>
                </a:solidFill>
              </a:rPr>
            </a:br>
            <a:endParaRPr lang="es-ES" sz="2400" b="1" dirty="0">
              <a:solidFill>
                <a:schemeClr val="accent3">
                  <a:lumMod val="50000"/>
                </a:schemeClr>
              </a:solidFill>
            </a:endParaRPr>
          </a:p>
        </p:txBody>
      </p:sp>
      <p:sp>
        <p:nvSpPr>
          <p:cNvPr id="3" name="CuadroTexto 2">
            <a:extLst>
              <a:ext uri="{FF2B5EF4-FFF2-40B4-BE49-F238E27FC236}">
                <a16:creationId xmlns:a16="http://schemas.microsoft.com/office/drawing/2014/main" id="{3CB589D4-FD53-1C2F-450F-255F4A8A561D}"/>
              </a:ext>
            </a:extLst>
          </p:cNvPr>
          <p:cNvSpPr txBox="1"/>
          <p:nvPr/>
        </p:nvSpPr>
        <p:spPr>
          <a:xfrm>
            <a:off x="2699457" y="201250"/>
            <a:ext cx="8025493" cy="553998"/>
          </a:xfrm>
          <a:prstGeom prst="rect">
            <a:avLst/>
          </a:prstGeom>
          <a:noFill/>
        </p:spPr>
        <p:txBody>
          <a:bodyPr wrap="square">
            <a:spAutoFit/>
          </a:bodyPr>
          <a:lstStyle/>
          <a:p>
            <a:pPr algn="ctr"/>
            <a:r>
              <a:rPr lang="es-ES" sz="3000" b="1" dirty="0">
                <a:effectLst/>
                <a:latin typeface="Calibri" panose="020F0502020204030204" pitchFamily="34" charset="0"/>
                <a:ea typeface="Calibri" panose="020F0502020204030204" pitchFamily="34" charset="0"/>
                <a:cs typeface="Times New Roman" panose="02020603050405020304" pitchFamily="18" charset="0"/>
              </a:rPr>
              <a:t>¿El regreso de los Inhibidores de CEPT? </a:t>
            </a:r>
            <a:endParaRPr lang="es-ES" sz="3000" b="1" dirty="0"/>
          </a:p>
        </p:txBody>
      </p:sp>
      <p:pic>
        <p:nvPicPr>
          <p:cNvPr id="13" name="Imagen 12">
            <a:extLst>
              <a:ext uri="{FF2B5EF4-FFF2-40B4-BE49-F238E27FC236}">
                <a16:creationId xmlns:a16="http://schemas.microsoft.com/office/drawing/2014/main" id="{288EC1AB-4760-6CD6-E7F0-91A872FD00BA}"/>
              </a:ext>
            </a:extLst>
          </p:cNvPr>
          <p:cNvPicPr>
            <a:picLocks noChangeAspect="1"/>
          </p:cNvPicPr>
          <p:nvPr/>
        </p:nvPicPr>
        <p:blipFill>
          <a:blip r:embed="rId3"/>
          <a:srcRect t="22318" b="4344"/>
          <a:stretch>
            <a:fillRect/>
          </a:stretch>
        </p:blipFill>
        <p:spPr>
          <a:xfrm>
            <a:off x="1359800" y="1738436"/>
            <a:ext cx="9472399" cy="3907622"/>
          </a:xfrm>
          <a:prstGeom prst="rect">
            <a:avLst/>
          </a:prstGeom>
        </p:spPr>
      </p:pic>
      <p:sp>
        <p:nvSpPr>
          <p:cNvPr id="7" name="CuadroTexto 6">
            <a:extLst>
              <a:ext uri="{FF2B5EF4-FFF2-40B4-BE49-F238E27FC236}">
                <a16:creationId xmlns:a16="http://schemas.microsoft.com/office/drawing/2014/main" id="{23E8345A-FAEC-42EE-F5C4-8603F8407009}"/>
              </a:ext>
            </a:extLst>
          </p:cNvPr>
          <p:cNvSpPr txBox="1"/>
          <p:nvPr/>
        </p:nvSpPr>
        <p:spPr>
          <a:xfrm>
            <a:off x="5895676" y="6082930"/>
            <a:ext cx="6098058" cy="338554"/>
          </a:xfrm>
          <a:prstGeom prst="rect">
            <a:avLst/>
          </a:prstGeom>
          <a:noFill/>
        </p:spPr>
        <p:txBody>
          <a:bodyPr wrap="square">
            <a:spAutoFit/>
          </a:bodyPr>
          <a:lstStyle/>
          <a:p>
            <a:pPr algn="r"/>
            <a:r>
              <a:rPr lang="es-ES" sz="800" b="0" i="0" u="none" strike="noStrike" dirty="0">
                <a:solidFill>
                  <a:srgbClr val="000000"/>
                </a:solidFill>
                <a:effectLst/>
                <a:latin typeface="-webkit-standard"/>
              </a:rPr>
              <a:t>Nicholls SJ, Nelson AJ, Ray KK, </a:t>
            </a:r>
            <a:r>
              <a:rPr lang="es-ES" sz="800" b="0" i="0" u="none" strike="noStrike" dirty="0" err="1">
                <a:solidFill>
                  <a:srgbClr val="000000"/>
                </a:solidFill>
                <a:effectLst/>
                <a:latin typeface="-webkit-standard"/>
              </a:rPr>
              <a:t>Ballantyne</a:t>
            </a:r>
            <a:r>
              <a:rPr lang="es-ES" sz="800" b="0" i="0" u="none" strike="noStrike" dirty="0">
                <a:solidFill>
                  <a:srgbClr val="000000"/>
                </a:solidFill>
                <a:effectLst/>
                <a:latin typeface="-webkit-standard"/>
              </a:rPr>
              <a:t> CM, </a:t>
            </a:r>
            <a:r>
              <a:rPr lang="es-ES" sz="800" b="0" i="0" u="none" strike="noStrike" dirty="0" err="1">
                <a:solidFill>
                  <a:srgbClr val="000000"/>
                </a:solidFill>
                <a:effectLst/>
                <a:latin typeface="-webkit-standard"/>
              </a:rPr>
              <a:t>Ditmarsch</a:t>
            </a:r>
            <a:r>
              <a:rPr lang="es-ES" sz="800" b="0" i="0" u="none" strike="noStrike" dirty="0">
                <a:solidFill>
                  <a:srgbClr val="000000"/>
                </a:solidFill>
                <a:effectLst/>
                <a:latin typeface="-webkit-standard"/>
              </a:rPr>
              <a:t> M, Kling D, et al. </a:t>
            </a:r>
            <a:r>
              <a:rPr lang="es-ES" sz="800" b="0" i="0" u="none" strike="noStrike" dirty="0" err="1">
                <a:solidFill>
                  <a:srgbClr val="000000"/>
                </a:solidFill>
                <a:effectLst/>
                <a:latin typeface="-webkit-standard"/>
              </a:rPr>
              <a:t>Impact</a:t>
            </a:r>
            <a:r>
              <a:rPr lang="es-ES" sz="800" b="0" i="0" u="none" strike="noStrike" dirty="0">
                <a:solidFill>
                  <a:srgbClr val="000000"/>
                </a:solidFill>
                <a:effectLst/>
                <a:latin typeface="-webkit-standard"/>
              </a:rPr>
              <a:t> </a:t>
            </a:r>
            <a:r>
              <a:rPr lang="es-ES" sz="800" b="0" i="0" u="none" strike="noStrike" dirty="0" err="1">
                <a:solidFill>
                  <a:srgbClr val="000000"/>
                </a:solidFill>
                <a:effectLst/>
                <a:latin typeface="-webkit-standard"/>
              </a:rPr>
              <a:t>of</a:t>
            </a:r>
            <a:r>
              <a:rPr lang="es-ES" sz="800" b="0" i="0" u="none" strike="noStrike" dirty="0">
                <a:solidFill>
                  <a:srgbClr val="000000"/>
                </a:solidFill>
                <a:effectLst/>
                <a:latin typeface="-webkit-standard"/>
              </a:rPr>
              <a:t> </a:t>
            </a:r>
            <a:r>
              <a:rPr lang="es-ES" sz="800" b="0" i="0" u="none" strike="noStrike" dirty="0" err="1">
                <a:solidFill>
                  <a:srgbClr val="000000"/>
                </a:solidFill>
                <a:effectLst/>
                <a:latin typeface="-webkit-standard"/>
              </a:rPr>
              <a:t>obicetrapib</a:t>
            </a:r>
            <a:r>
              <a:rPr lang="es-ES" sz="800" b="0" i="0" u="none" strike="noStrike" dirty="0">
                <a:solidFill>
                  <a:srgbClr val="000000"/>
                </a:solidFill>
                <a:effectLst/>
                <a:latin typeface="-webkit-standard"/>
              </a:rPr>
              <a:t> </a:t>
            </a:r>
            <a:r>
              <a:rPr lang="es-ES" sz="800" b="0" i="0" u="none" strike="noStrike" dirty="0" err="1">
                <a:solidFill>
                  <a:srgbClr val="000000"/>
                </a:solidFill>
                <a:effectLst/>
                <a:latin typeface="-webkit-standard"/>
              </a:rPr>
              <a:t>on</a:t>
            </a:r>
            <a:r>
              <a:rPr lang="es-ES" sz="800" b="0" i="0" u="none" strike="noStrike" dirty="0">
                <a:solidFill>
                  <a:srgbClr val="000000"/>
                </a:solidFill>
                <a:effectLst/>
                <a:latin typeface="-webkit-standard"/>
              </a:rPr>
              <a:t> </a:t>
            </a:r>
            <a:r>
              <a:rPr lang="es-ES" sz="800" b="0" i="0" u="none" strike="noStrike" dirty="0" err="1">
                <a:solidFill>
                  <a:srgbClr val="000000"/>
                </a:solidFill>
                <a:effectLst/>
                <a:latin typeface="-webkit-standard"/>
              </a:rPr>
              <a:t>major</a:t>
            </a:r>
            <a:r>
              <a:rPr lang="es-ES" sz="800" b="0" i="0" u="none" strike="noStrike" dirty="0">
                <a:solidFill>
                  <a:srgbClr val="000000"/>
                </a:solidFill>
                <a:effectLst/>
                <a:latin typeface="-webkit-standard"/>
              </a:rPr>
              <a:t> adverse cardiovascular </a:t>
            </a:r>
            <a:r>
              <a:rPr lang="es-ES" sz="800" b="0" i="0" u="none" strike="noStrike" dirty="0" err="1">
                <a:solidFill>
                  <a:srgbClr val="000000"/>
                </a:solidFill>
                <a:effectLst/>
                <a:latin typeface="-webkit-standard"/>
              </a:rPr>
              <a:t>events</a:t>
            </a:r>
            <a:r>
              <a:rPr lang="es-ES" sz="800" b="0" i="0" u="none" strike="noStrike" dirty="0">
                <a:solidFill>
                  <a:srgbClr val="000000"/>
                </a:solidFill>
                <a:effectLst/>
                <a:latin typeface="-webkit-standard"/>
              </a:rPr>
              <a:t> in </a:t>
            </a:r>
            <a:r>
              <a:rPr lang="es-ES" sz="800" b="0" i="0" u="none" strike="noStrike" dirty="0" err="1">
                <a:solidFill>
                  <a:srgbClr val="000000"/>
                </a:solidFill>
                <a:effectLst/>
                <a:latin typeface="-webkit-standard"/>
              </a:rPr>
              <a:t>high-risk</a:t>
            </a:r>
            <a:r>
              <a:rPr lang="es-ES" sz="800" b="0" i="0" u="none" strike="noStrike" dirty="0">
                <a:solidFill>
                  <a:srgbClr val="000000"/>
                </a:solidFill>
                <a:effectLst/>
                <a:latin typeface="-webkit-standard"/>
              </a:rPr>
              <a:t> </a:t>
            </a:r>
            <a:r>
              <a:rPr lang="es-ES" sz="800" b="0" i="0" u="none" strike="noStrike" dirty="0" err="1">
                <a:solidFill>
                  <a:srgbClr val="000000"/>
                </a:solidFill>
                <a:effectLst/>
                <a:latin typeface="-webkit-standard"/>
              </a:rPr>
              <a:t>patients</a:t>
            </a:r>
            <a:r>
              <a:rPr lang="es-ES" sz="800" b="0" i="0" u="none" strike="noStrike" dirty="0">
                <a:solidFill>
                  <a:srgbClr val="000000"/>
                </a:solidFill>
                <a:effectLst/>
                <a:latin typeface="-webkit-standard"/>
              </a:rPr>
              <a:t>: a </a:t>
            </a:r>
            <a:r>
              <a:rPr lang="es-ES" sz="800" b="0" i="0" u="none" strike="noStrike" dirty="0" err="1">
                <a:solidFill>
                  <a:srgbClr val="000000"/>
                </a:solidFill>
                <a:effectLst/>
                <a:latin typeface="-webkit-standard"/>
              </a:rPr>
              <a:t>pooled</a:t>
            </a:r>
            <a:r>
              <a:rPr lang="es-ES" sz="800" b="0" i="0" u="none" strike="noStrike" dirty="0">
                <a:solidFill>
                  <a:srgbClr val="000000"/>
                </a:solidFill>
                <a:effectLst/>
                <a:latin typeface="-webkit-standard"/>
              </a:rPr>
              <a:t> </a:t>
            </a:r>
            <a:r>
              <a:rPr lang="es-ES" sz="800" b="0" i="0" u="none" strike="noStrike" dirty="0" err="1">
                <a:solidFill>
                  <a:srgbClr val="000000"/>
                </a:solidFill>
                <a:effectLst/>
                <a:latin typeface="-webkit-standard"/>
              </a:rPr>
              <a:t>analysis</a:t>
            </a:r>
            <a:r>
              <a:rPr lang="es-ES" sz="800" b="0" i="0" u="none" strike="noStrike" dirty="0">
                <a:solidFill>
                  <a:srgbClr val="000000"/>
                </a:solidFill>
                <a:effectLst/>
                <a:latin typeface="-webkit-standard"/>
              </a:rPr>
              <a:t>. J Am Coll </a:t>
            </a:r>
            <a:r>
              <a:rPr lang="es-ES" sz="800" b="0" i="0" u="none" strike="noStrike" dirty="0" err="1">
                <a:solidFill>
                  <a:srgbClr val="000000"/>
                </a:solidFill>
                <a:effectLst/>
                <a:latin typeface="-webkit-standard"/>
              </a:rPr>
              <a:t>Cardiol</a:t>
            </a:r>
            <a:r>
              <a:rPr lang="es-ES" sz="800" b="0" i="0" u="none" strike="noStrike" dirty="0">
                <a:solidFill>
                  <a:srgbClr val="000000"/>
                </a:solidFill>
                <a:effectLst/>
                <a:latin typeface="-webkit-standard"/>
              </a:rPr>
              <a:t>. 2025;86(14):1046-1056. doi:10.1016/j.jacc.2025.07.056</a:t>
            </a:r>
            <a:endParaRPr lang="es-ES" sz="800" dirty="0"/>
          </a:p>
        </p:txBody>
      </p:sp>
    </p:spTree>
    <p:extLst>
      <p:ext uri="{BB962C8B-B14F-4D97-AF65-F5344CB8AC3E}">
        <p14:creationId xmlns:p14="http://schemas.microsoft.com/office/powerpoint/2010/main" val="3110222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6037466-02B3-7382-77A3-6EF167643D7B}"/>
              </a:ext>
            </a:extLst>
          </p:cNvPr>
          <p:cNvPicPr>
            <a:picLocks noChangeAspect="1"/>
          </p:cNvPicPr>
          <p:nvPr/>
        </p:nvPicPr>
        <p:blipFill>
          <a:blip r:embed="rId3"/>
          <a:srcRect l="41801" t="19712" r="22192" b="16698"/>
          <a:stretch/>
        </p:blipFill>
        <p:spPr>
          <a:xfrm>
            <a:off x="303907" y="373867"/>
            <a:ext cx="5505193" cy="6322795"/>
          </a:xfrm>
          <a:prstGeom prst="rect">
            <a:avLst/>
          </a:prstGeom>
        </p:spPr>
      </p:pic>
      <p:sp>
        <p:nvSpPr>
          <p:cNvPr id="6" name="CuadroTexto 5">
            <a:extLst>
              <a:ext uri="{FF2B5EF4-FFF2-40B4-BE49-F238E27FC236}">
                <a16:creationId xmlns:a16="http://schemas.microsoft.com/office/drawing/2014/main" id="{4E3D0FB6-A1B1-FDB9-C68B-C8FD636DB598}"/>
              </a:ext>
            </a:extLst>
          </p:cNvPr>
          <p:cNvSpPr txBox="1"/>
          <p:nvPr/>
        </p:nvSpPr>
        <p:spPr>
          <a:xfrm>
            <a:off x="6382901" y="3033924"/>
            <a:ext cx="5389418" cy="3046988"/>
          </a:xfrm>
          <a:prstGeom prst="rect">
            <a:avLst/>
          </a:prstGeom>
          <a:noFill/>
        </p:spPr>
        <p:txBody>
          <a:bodyPr wrap="square" rtlCol="0">
            <a:spAutoFit/>
          </a:bodyPr>
          <a:lstStyle/>
          <a:p>
            <a:pPr marL="457200" indent="-457200" algn="just">
              <a:buFont typeface="+mj-lt"/>
              <a:buAutoNum type="arabicPeriod"/>
            </a:pPr>
            <a:r>
              <a:rPr lang="es-ES" sz="2400" dirty="0"/>
              <a:t>Prevalencia: afecta a </a:t>
            </a:r>
            <a:r>
              <a:rPr lang="es-ES" sz="2400" b="1" dirty="0"/>
              <a:t>más de 4 mil millones de personas.</a:t>
            </a:r>
          </a:p>
          <a:p>
            <a:pPr marL="457200" indent="-457200" algn="just">
              <a:buFont typeface="+mj-lt"/>
              <a:buAutoNum type="arabicPeriod"/>
            </a:pPr>
            <a:r>
              <a:rPr lang="es-ES" sz="2400" dirty="0"/>
              <a:t>Obesidad definida como </a:t>
            </a:r>
            <a:r>
              <a:rPr lang="es-ES" sz="2400" b="1" dirty="0"/>
              <a:t>enfermedad.</a:t>
            </a:r>
            <a:r>
              <a:rPr lang="es-ES" sz="2400" dirty="0"/>
              <a:t> </a:t>
            </a:r>
          </a:p>
          <a:p>
            <a:pPr marL="457200" indent="-457200" algn="just">
              <a:buFont typeface="+mj-lt"/>
              <a:buAutoNum type="arabicPeriod"/>
            </a:pPr>
            <a:r>
              <a:rPr lang="es-ES" sz="2400" b="1" dirty="0"/>
              <a:t>Diagnóstico</a:t>
            </a:r>
            <a:r>
              <a:rPr lang="es-ES" sz="2400" dirty="0"/>
              <a:t> de adiposidad.</a:t>
            </a:r>
          </a:p>
          <a:p>
            <a:pPr marL="457200" indent="-457200" algn="just">
              <a:buFont typeface="+mj-lt"/>
              <a:buAutoNum type="arabicPeriod"/>
            </a:pPr>
            <a:r>
              <a:rPr lang="es-ES" sz="2400" dirty="0"/>
              <a:t>Relación con las </a:t>
            </a:r>
            <a:r>
              <a:rPr lang="es-ES" sz="2400" b="1" dirty="0"/>
              <a:t>enfermedades cardiovasculares.</a:t>
            </a:r>
          </a:p>
          <a:p>
            <a:pPr marL="457200" indent="-457200" algn="just">
              <a:buFont typeface="+mj-lt"/>
              <a:buAutoNum type="arabicPeriod"/>
            </a:pPr>
            <a:r>
              <a:rPr lang="es-ES" sz="2400" b="1" dirty="0"/>
              <a:t>Prevención y tratamiento</a:t>
            </a:r>
            <a:r>
              <a:rPr lang="es-ES" sz="2400" dirty="0"/>
              <a:t> de la enfermedad. </a:t>
            </a:r>
          </a:p>
        </p:txBody>
      </p:sp>
      <p:pic>
        <p:nvPicPr>
          <p:cNvPr id="7" name="Imagen 6">
            <a:extLst>
              <a:ext uri="{FF2B5EF4-FFF2-40B4-BE49-F238E27FC236}">
                <a16:creationId xmlns:a16="http://schemas.microsoft.com/office/drawing/2014/main" id="{C0DDE8DE-4323-1EE3-B28E-43D901A7B566}"/>
              </a:ext>
            </a:extLst>
          </p:cNvPr>
          <p:cNvPicPr>
            <a:picLocks noChangeAspect="1"/>
          </p:cNvPicPr>
          <p:nvPr/>
        </p:nvPicPr>
        <p:blipFill>
          <a:blip r:embed="rId4"/>
          <a:srcRect l="27541" t="16150" r="6506" b="38077"/>
          <a:stretch/>
        </p:blipFill>
        <p:spPr>
          <a:xfrm>
            <a:off x="6096000" y="373866"/>
            <a:ext cx="5275006" cy="2380881"/>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EA06C7E6-C430-5B78-5ABF-51F03B7CBC94}"/>
              </a:ext>
            </a:extLst>
          </p:cNvPr>
          <p:cNvSpPr txBox="1"/>
          <p:nvPr/>
        </p:nvSpPr>
        <p:spPr>
          <a:xfrm>
            <a:off x="6029610" y="6484134"/>
            <a:ext cx="6096000" cy="338554"/>
          </a:xfrm>
          <a:prstGeom prst="rect">
            <a:avLst/>
          </a:prstGeom>
          <a:noFill/>
        </p:spPr>
        <p:txBody>
          <a:bodyPr wrap="square">
            <a:spAutoFit/>
          </a:bodyPr>
          <a:lstStyle/>
          <a:p>
            <a:pPr algn="r">
              <a:buNone/>
            </a:pPr>
            <a:r>
              <a:rPr lang="es-ES" sz="800" dirty="0" err="1"/>
              <a:t>Piepoli</a:t>
            </a:r>
            <a:r>
              <a:rPr lang="es-ES" sz="800" dirty="0"/>
              <a:t> MF, </a:t>
            </a:r>
            <a:r>
              <a:rPr lang="es-ES" sz="800" dirty="0" err="1"/>
              <a:t>Agewall</a:t>
            </a:r>
            <a:r>
              <a:rPr lang="es-ES" sz="800" dirty="0"/>
              <a:t> S, Albus C, Brotons C, </a:t>
            </a:r>
            <a:r>
              <a:rPr lang="es-ES" sz="800" dirty="0" err="1"/>
              <a:t>Catapano</a:t>
            </a:r>
            <a:r>
              <a:rPr lang="es-ES" sz="800" dirty="0"/>
              <a:t> AL, </a:t>
            </a:r>
            <a:r>
              <a:rPr lang="es-ES" sz="800" dirty="0" err="1"/>
              <a:t>Cooney</a:t>
            </a:r>
            <a:r>
              <a:rPr lang="es-ES" sz="800" dirty="0"/>
              <a:t> MT, et al. </a:t>
            </a:r>
            <a:r>
              <a:rPr lang="es-ES" sz="800" dirty="0" err="1"/>
              <a:t>Obesity</a:t>
            </a:r>
            <a:r>
              <a:rPr lang="es-ES" sz="800" dirty="0"/>
              <a:t> and cardiovascular </a:t>
            </a:r>
            <a:r>
              <a:rPr lang="es-ES" sz="800" dirty="0" err="1"/>
              <a:t>disease</a:t>
            </a:r>
            <a:r>
              <a:rPr lang="es-ES" sz="800" dirty="0"/>
              <a:t>: a </a:t>
            </a:r>
            <a:r>
              <a:rPr lang="es-ES" sz="800" dirty="0" err="1"/>
              <a:t>clinical</a:t>
            </a:r>
            <a:r>
              <a:rPr lang="es-ES" sz="800" dirty="0"/>
              <a:t> </a:t>
            </a:r>
            <a:r>
              <a:rPr lang="es-ES" sz="800" dirty="0" err="1"/>
              <a:t>consensus</a:t>
            </a:r>
            <a:r>
              <a:rPr lang="es-ES" sz="800" dirty="0"/>
              <a:t> </a:t>
            </a:r>
            <a:r>
              <a:rPr lang="es-ES" sz="800" dirty="0" err="1"/>
              <a:t>statement</a:t>
            </a:r>
            <a:r>
              <a:rPr lang="es-ES" sz="800" dirty="0"/>
              <a:t> </a:t>
            </a:r>
            <a:r>
              <a:rPr lang="es-ES" sz="800" dirty="0" err="1"/>
              <a:t>of</a:t>
            </a:r>
            <a:r>
              <a:rPr lang="es-ES" sz="800" dirty="0"/>
              <a:t> </a:t>
            </a:r>
            <a:r>
              <a:rPr lang="es-ES" sz="800" dirty="0" err="1"/>
              <a:t>the</a:t>
            </a:r>
            <a:r>
              <a:rPr lang="es-ES" sz="800" dirty="0"/>
              <a:t> </a:t>
            </a:r>
            <a:r>
              <a:rPr lang="es-ES" sz="800" dirty="0" err="1"/>
              <a:t>European</a:t>
            </a:r>
            <a:r>
              <a:rPr lang="es-ES" sz="800" dirty="0"/>
              <a:t> </a:t>
            </a:r>
            <a:r>
              <a:rPr lang="es-ES" sz="800" dirty="0" err="1"/>
              <a:t>Society</a:t>
            </a:r>
            <a:r>
              <a:rPr lang="es-ES" sz="800" dirty="0"/>
              <a:t> </a:t>
            </a:r>
            <a:r>
              <a:rPr lang="es-ES" sz="800" dirty="0" err="1"/>
              <a:t>of</a:t>
            </a:r>
            <a:r>
              <a:rPr lang="es-ES" sz="800" dirty="0"/>
              <a:t> </a:t>
            </a:r>
            <a:r>
              <a:rPr lang="es-ES" sz="800" dirty="0" err="1"/>
              <a:t>Cardiology</a:t>
            </a:r>
            <a:r>
              <a:rPr lang="es-ES" sz="800" dirty="0"/>
              <a:t>. </a:t>
            </a:r>
            <a:r>
              <a:rPr lang="es-ES" sz="800" dirty="0" err="1"/>
              <a:t>Eur</a:t>
            </a:r>
            <a:r>
              <a:rPr lang="es-ES" sz="800" dirty="0"/>
              <a:t> Heart J. 2024;45:4063-4098</a:t>
            </a:r>
            <a:endParaRPr lang="es-ES" sz="800" dirty="0">
              <a:effectLst/>
              <a:latin typeface="+mn-lt"/>
            </a:endParaRPr>
          </a:p>
        </p:txBody>
      </p:sp>
    </p:spTree>
    <p:extLst>
      <p:ext uri="{BB962C8B-B14F-4D97-AF65-F5344CB8AC3E}">
        <p14:creationId xmlns:p14="http://schemas.microsoft.com/office/powerpoint/2010/main" val="1739121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Qué es el índice de masa corporal | Clínica Universidad de Navarra">
            <a:extLst>
              <a:ext uri="{FF2B5EF4-FFF2-40B4-BE49-F238E27FC236}">
                <a16:creationId xmlns:a16="http://schemas.microsoft.com/office/drawing/2014/main" id="{5DCFD6DE-7FCB-C987-A523-DC81FFCD13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755" y="3205537"/>
            <a:ext cx="3869073" cy="269239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66778C6-88F6-D2EF-5B9F-CBA276D206BB}"/>
              </a:ext>
            </a:extLst>
          </p:cNvPr>
          <p:cNvSpPr txBox="1"/>
          <p:nvPr/>
        </p:nvSpPr>
        <p:spPr>
          <a:xfrm>
            <a:off x="-19852" y="4367069"/>
            <a:ext cx="1275907" cy="369332"/>
          </a:xfrm>
          <a:prstGeom prst="rect">
            <a:avLst/>
          </a:prstGeom>
          <a:noFill/>
        </p:spPr>
        <p:txBody>
          <a:bodyPr wrap="square" rtlCol="0">
            <a:spAutoFit/>
          </a:bodyPr>
          <a:lstStyle/>
          <a:p>
            <a:pPr algn="ctr"/>
            <a:r>
              <a:rPr lang="es-ES" b="1" dirty="0"/>
              <a:t>IMC</a:t>
            </a:r>
          </a:p>
        </p:txBody>
      </p:sp>
      <p:sp>
        <p:nvSpPr>
          <p:cNvPr id="5" name="CuadroTexto 4">
            <a:extLst>
              <a:ext uri="{FF2B5EF4-FFF2-40B4-BE49-F238E27FC236}">
                <a16:creationId xmlns:a16="http://schemas.microsoft.com/office/drawing/2014/main" id="{FF67E54B-E9E2-4989-C254-79ACA9D36DC8}"/>
              </a:ext>
            </a:extLst>
          </p:cNvPr>
          <p:cNvSpPr txBox="1"/>
          <p:nvPr/>
        </p:nvSpPr>
        <p:spPr>
          <a:xfrm>
            <a:off x="6793372" y="1428874"/>
            <a:ext cx="5136118" cy="1200329"/>
          </a:xfrm>
          <a:prstGeom prst="rect">
            <a:avLst/>
          </a:prstGeom>
          <a:noFill/>
        </p:spPr>
        <p:txBody>
          <a:bodyPr wrap="square">
            <a:spAutoFit/>
          </a:bodyPr>
          <a:lstStyle/>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El </a:t>
            </a:r>
            <a:r>
              <a:rPr lang="es-ES" sz="2400" b="1" dirty="0">
                <a:effectLst/>
                <a:latin typeface="Calibri" panose="020F0502020204030204" pitchFamily="34" charset="0"/>
                <a:ea typeface="Calibri" panose="020F0502020204030204" pitchFamily="34" charset="0"/>
                <a:cs typeface="Times New Roman" panose="02020603050405020304" pitchFamily="18" charset="0"/>
              </a:rPr>
              <a:t>IMC</a:t>
            </a:r>
            <a:r>
              <a:rPr lang="es-ES" sz="2400" dirty="0">
                <a:effectLst/>
                <a:latin typeface="Calibri" panose="020F0502020204030204" pitchFamily="34" charset="0"/>
                <a:ea typeface="Calibri" panose="020F0502020204030204" pitchFamily="34" charset="0"/>
                <a:cs typeface="Times New Roman" panose="02020603050405020304" pitchFamily="18" charset="0"/>
              </a:rPr>
              <a:t> no aborda la adiposidad real, no tiene en cuenta la masa muscular ni la cantidad y distribución de la grasa</a:t>
            </a:r>
            <a:r>
              <a:rPr lang="es-ES" sz="2400" dirty="0">
                <a:effectLst/>
              </a:rPr>
              <a:t> </a:t>
            </a:r>
            <a:endParaRPr lang="es-ES" sz="2400" dirty="0"/>
          </a:p>
        </p:txBody>
      </p:sp>
      <p:pic>
        <p:nvPicPr>
          <p:cNvPr id="1028" name="Picture 4" descr="Peligro - Iconos gratis de señales">
            <a:extLst>
              <a:ext uri="{FF2B5EF4-FFF2-40B4-BE49-F238E27FC236}">
                <a16:creationId xmlns:a16="http://schemas.microsoft.com/office/drawing/2014/main" id="{F2988482-BFF5-C6CF-B3ED-49830C1B6A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136" y="1496273"/>
            <a:ext cx="1152236" cy="1152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eligro - Iconos gratis de señales">
            <a:extLst>
              <a:ext uri="{FF2B5EF4-FFF2-40B4-BE49-F238E27FC236}">
                <a16:creationId xmlns:a16="http://schemas.microsoft.com/office/drawing/2014/main" id="{E167965B-0F77-2F34-B69C-7ED53D5209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136" y="3598916"/>
            <a:ext cx="1152236" cy="115223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5691F92-B236-D5B5-41BF-A5C7D7DD659E}"/>
              </a:ext>
            </a:extLst>
          </p:cNvPr>
          <p:cNvSpPr txBox="1"/>
          <p:nvPr/>
        </p:nvSpPr>
        <p:spPr>
          <a:xfrm>
            <a:off x="7016305" y="3574869"/>
            <a:ext cx="4801622" cy="1569660"/>
          </a:xfrm>
          <a:prstGeom prst="rect">
            <a:avLst/>
          </a:prstGeom>
          <a:noFill/>
        </p:spPr>
        <p:txBody>
          <a:bodyPr wrap="square">
            <a:spAutoFit/>
          </a:bodyPr>
          <a:lstStyle/>
          <a:p>
            <a:pPr algn="ctr">
              <a:buNone/>
            </a:pPr>
            <a:r>
              <a:rPr lang="es-ES_tradnl" sz="2400" dirty="0">
                <a:solidFill>
                  <a:srgbClr val="000000"/>
                </a:solidFill>
                <a:effectLst/>
                <a:latin typeface="Gill Sans" panose="020B0502020104020203" pitchFamily="34" charset="-79"/>
                <a:ea typeface="Calibri" panose="020F0502020204030204" pitchFamily="34" charset="0"/>
                <a:cs typeface="Gill Sans" panose="020B0502020104020203" pitchFamily="34" charset="-79"/>
              </a:rPr>
              <a:t>Las personas con un IMC similar pueden tener un </a:t>
            </a:r>
          </a:p>
          <a:p>
            <a:pPr algn="ctr">
              <a:buNone/>
            </a:pPr>
            <a:r>
              <a:rPr lang="es-ES_tradnl" sz="2400" b="1" dirty="0">
                <a:solidFill>
                  <a:srgbClr val="000000"/>
                </a:solidFill>
                <a:effectLst/>
                <a:latin typeface="Gill Sans" panose="020B0502020104020203" pitchFamily="34" charset="-79"/>
                <a:ea typeface="Calibri" panose="020F0502020204030204" pitchFamily="34" charset="0"/>
                <a:cs typeface="Gill Sans" panose="020B0502020104020203" pitchFamily="34" charset="-79"/>
              </a:rPr>
              <a:t>riesgo </a:t>
            </a:r>
            <a:r>
              <a:rPr lang="es-ES_tradnl" sz="2400" b="1" dirty="0" err="1">
                <a:solidFill>
                  <a:srgbClr val="000000"/>
                </a:solidFill>
                <a:effectLst/>
                <a:latin typeface="Gill Sans" panose="020B0502020104020203" pitchFamily="34" charset="-79"/>
                <a:ea typeface="Calibri" panose="020F0502020204030204" pitchFamily="34" charset="0"/>
                <a:cs typeface="Gill Sans" panose="020B0502020104020203" pitchFamily="34" charset="-79"/>
              </a:rPr>
              <a:t>cardiometabólico</a:t>
            </a:r>
            <a:r>
              <a:rPr lang="es-ES_tradnl" sz="2400" b="1" dirty="0">
                <a:solidFill>
                  <a:srgbClr val="000000"/>
                </a:solidFill>
                <a:effectLst/>
                <a:latin typeface="Gill Sans" panose="020B0502020104020203" pitchFamily="34" charset="-79"/>
                <a:ea typeface="Calibri" panose="020F0502020204030204" pitchFamily="34" charset="0"/>
                <a:cs typeface="Gill Sans" panose="020B0502020104020203" pitchFamily="34" charset="-79"/>
              </a:rPr>
              <a:t> diferente</a:t>
            </a:r>
            <a:r>
              <a:rPr lang="es-ES_tradnl" sz="2400" dirty="0">
                <a:solidFill>
                  <a:srgbClr val="000000"/>
                </a:solidFill>
                <a:effectLst/>
                <a:latin typeface="Gill Sans" panose="020B0502020104020203" pitchFamily="34" charset="-79"/>
                <a:ea typeface="Calibri" panose="020F0502020204030204" pitchFamily="34" charset="0"/>
                <a:cs typeface="Gill Sans" panose="020B0502020104020203" pitchFamily="34" charset="-79"/>
              </a:rPr>
              <a:t>.</a:t>
            </a:r>
            <a:endParaRPr lang="es-ES" sz="2400" dirty="0">
              <a:solidFill>
                <a:srgbClr val="000000"/>
              </a:solidFill>
              <a:effectLst/>
              <a:latin typeface="Gill Sans" panose="020B0502020104020203" pitchFamily="34" charset="-79"/>
              <a:ea typeface="Calibri" panose="020F0502020204030204" pitchFamily="34" charset="0"/>
              <a:cs typeface="Gill Sans" panose="020B0502020104020203" pitchFamily="34" charset="-79"/>
            </a:endParaRPr>
          </a:p>
        </p:txBody>
      </p:sp>
      <p:pic>
        <p:nvPicPr>
          <p:cNvPr id="3" name="Imagen 2">
            <a:extLst>
              <a:ext uri="{FF2B5EF4-FFF2-40B4-BE49-F238E27FC236}">
                <a16:creationId xmlns:a16="http://schemas.microsoft.com/office/drawing/2014/main" id="{305F6563-2BC4-09B2-2A46-600A92A6EC1E}"/>
              </a:ext>
            </a:extLst>
          </p:cNvPr>
          <p:cNvPicPr>
            <a:picLocks noChangeAspect="1"/>
          </p:cNvPicPr>
          <p:nvPr/>
        </p:nvPicPr>
        <p:blipFill>
          <a:blip r:embed="rId5"/>
          <a:srcRect l="27541" t="16150" r="6506" b="38077"/>
          <a:stretch/>
        </p:blipFill>
        <p:spPr>
          <a:xfrm>
            <a:off x="708453" y="718785"/>
            <a:ext cx="4493147" cy="2027988"/>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9B02D0F-9E44-3699-EFC9-6174D45638EC}"/>
              </a:ext>
            </a:extLst>
          </p:cNvPr>
          <p:cNvSpPr txBox="1"/>
          <p:nvPr/>
        </p:nvSpPr>
        <p:spPr>
          <a:xfrm>
            <a:off x="6029610" y="6484134"/>
            <a:ext cx="6096000" cy="338554"/>
          </a:xfrm>
          <a:prstGeom prst="rect">
            <a:avLst/>
          </a:prstGeom>
          <a:noFill/>
        </p:spPr>
        <p:txBody>
          <a:bodyPr wrap="square">
            <a:spAutoFit/>
          </a:bodyPr>
          <a:lstStyle/>
          <a:p>
            <a:pPr algn="r">
              <a:buNone/>
            </a:pPr>
            <a:r>
              <a:rPr lang="es-ES" sz="800" dirty="0" err="1"/>
              <a:t>Piepoli</a:t>
            </a:r>
            <a:r>
              <a:rPr lang="es-ES" sz="800" dirty="0"/>
              <a:t> MF, </a:t>
            </a:r>
            <a:r>
              <a:rPr lang="es-ES" sz="800" dirty="0" err="1"/>
              <a:t>Agewall</a:t>
            </a:r>
            <a:r>
              <a:rPr lang="es-ES" sz="800" dirty="0"/>
              <a:t> S, Albus C, Brotons C, </a:t>
            </a:r>
            <a:r>
              <a:rPr lang="es-ES" sz="800" dirty="0" err="1"/>
              <a:t>Catapano</a:t>
            </a:r>
            <a:r>
              <a:rPr lang="es-ES" sz="800" dirty="0"/>
              <a:t> AL, </a:t>
            </a:r>
            <a:r>
              <a:rPr lang="es-ES" sz="800" dirty="0" err="1"/>
              <a:t>Cooney</a:t>
            </a:r>
            <a:r>
              <a:rPr lang="es-ES" sz="800" dirty="0"/>
              <a:t> MT, et al. </a:t>
            </a:r>
            <a:r>
              <a:rPr lang="es-ES" sz="800" dirty="0" err="1"/>
              <a:t>Obesity</a:t>
            </a:r>
            <a:r>
              <a:rPr lang="es-ES" sz="800" dirty="0"/>
              <a:t> and cardiovascular </a:t>
            </a:r>
            <a:r>
              <a:rPr lang="es-ES" sz="800" dirty="0" err="1"/>
              <a:t>disease</a:t>
            </a:r>
            <a:r>
              <a:rPr lang="es-ES" sz="800" dirty="0"/>
              <a:t>: a </a:t>
            </a:r>
            <a:r>
              <a:rPr lang="es-ES" sz="800" dirty="0" err="1"/>
              <a:t>clinical</a:t>
            </a:r>
            <a:r>
              <a:rPr lang="es-ES" sz="800" dirty="0"/>
              <a:t> </a:t>
            </a:r>
            <a:r>
              <a:rPr lang="es-ES" sz="800" dirty="0" err="1"/>
              <a:t>consensus</a:t>
            </a:r>
            <a:r>
              <a:rPr lang="es-ES" sz="800" dirty="0"/>
              <a:t> </a:t>
            </a:r>
            <a:r>
              <a:rPr lang="es-ES" sz="800" dirty="0" err="1"/>
              <a:t>statement</a:t>
            </a:r>
            <a:r>
              <a:rPr lang="es-ES" sz="800" dirty="0"/>
              <a:t> </a:t>
            </a:r>
            <a:r>
              <a:rPr lang="es-ES" sz="800" dirty="0" err="1"/>
              <a:t>of</a:t>
            </a:r>
            <a:r>
              <a:rPr lang="es-ES" sz="800" dirty="0"/>
              <a:t> </a:t>
            </a:r>
            <a:r>
              <a:rPr lang="es-ES" sz="800" dirty="0" err="1"/>
              <a:t>the</a:t>
            </a:r>
            <a:r>
              <a:rPr lang="es-ES" sz="800" dirty="0"/>
              <a:t> </a:t>
            </a:r>
            <a:r>
              <a:rPr lang="es-ES" sz="800" dirty="0" err="1"/>
              <a:t>European</a:t>
            </a:r>
            <a:r>
              <a:rPr lang="es-ES" sz="800" dirty="0"/>
              <a:t> </a:t>
            </a:r>
            <a:r>
              <a:rPr lang="es-ES" sz="800" dirty="0" err="1"/>
              <a:t>Society</a:t>
            </a:r>
            <a:r>
              <a:rPr lang="es-ES" sz="800" dirty="0"/>
              <a:t> </a:t>
            </a:r>
            <a:r>
              <a:rPr lang="es-ES" sz="800" dirty="0" err="1"/>
              <a:t>of</a:t>
            </a:r>
            <a:r>
              <a:rPr lang="es-ES" sz="800" dirty="0"/>
              <a:t> </a:t>
            </a:r>
            <a:r>
              <a:rPr lang="es-ES" sz="800" dirty="0" err="1"/>
              <a:t>Cardiology</a:t>
            </a:r>
            <a:r>
              <a:rPr lang="es-ES" sz="800" dirty="0"/>
              <a:t>. </a:t>
            </a:r>
            <a:r>
              <a:rPr lang="es-ES" sz="800" dirty="0" err="1"/>
              <a:t>Eur</a:t>
            </a:r>
            <a:r>
              <a:rPr lang="es-ES" sz="800" dirty="0"/>
              <a:t> Heart J. 2024;45:4063-4098</a:t>
            </a:r>
            <a:endParaRPr lang="es-ES" sz="800" dirty="0">
              <a:effectLst/>
              <a:latin typeface="+mn-lt"/>
            </a:endParaRPr>
          </a:p>
        </p:txBody>
      </p:sp>
    </p:spTree>
    <p:extLst>
      <p:ext uri="{BB962C8B-B14F-4D97-AF65-F5344CB8AC3E}">
        <p14:creationId xmlns:p14="http://schemas.microsoft.com/office/powerpoint/2010/main" val="221620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9320B12-6ECB-B75A-B58C-CB9A21E25EC6}"/>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A514176A-BA23-DE00-41FE-97889DE409B8}"/>
              </a:ext>
            </a:extLst>
          </p:cNvPr>
          <p:cNvSpPr>
            <a:spLocks noGrp="1"/>
          </p:cNvSpPr>
          <p:nvPr>
            <p:ph type="subTitle" idx="1"/>
          </p:nvPr>
        </p:nvSpPr>
        <p:spPr>
          <a:xfrm>
            <a:off x="621283" y="1024236"/>
            <a:ext cx="10228836" cy="546422"/>
          </a:xfrm>
        </p:spPr>
        <p:txBody>
          <a:bodyPr/>
          <a:lstStyle/>
          <a:p>
            <a:r>
              <a:rPr lang="es-ES" b="1" dirty="0"/>
              <a:t>Distribución de la adiposidad : TÉCNICAS DE IMAGEN</a:t>
            </a:r>
          </a:p>
        </p:txBody>
      </p:sp>
      <p:sp>
        <p:nvSpPr>
          <p:cNvPr id="4" name="Título 3">
            <a:extLst>
              <a:ext uri="{FF2B5EF4-FFF2-40B4-BE49-F238E27FC236}">
                <a16:creationId xmlns:a16="http://schemas.microsoft.com/office/drawing/2014/main" id="{85174E0F-E3FC-ACE4-E006-8A9CABA8194D}"/>
              </a:ext>
            </a:extLst>
          </p:cNvPr>
          <p:cNvSpPr>
            <a:spLocks noGrp="1"/>
          </p:cNvSpPr>
          <p:nvPr>
            <p:ph type="title"/>
          </p:nvPr>
        </p:nvSpPr>
        <p:spPr>
          <a:xfrm>
            <a:off x="621282" y="560857"/>
            <a:ext cx="10228837" cy="465892"/>
          </a:xfrm>
        </p:spPr>
        <p:txBody>
          <a:bodyPr/>
          <a:lstStyle/>
          <a:p>
            <a:r>
              <a:rPr lang="es-ES" dirty="0"/>
              <a:t>Diagnóstico</a:t>
            </a:r>
          </a:p>
        </p:txBody>
      </p:sp>
      <p:pic>
        <p:nvPicPr>
          <p:cNvPr id="6" name="Imagen 5">
            <a:extLst>
              <a:ext uri="{FF2B5EF4-FFF2-40B4-BE49-F238E27FC236}">
                <a16:creationId xmlns:a16="http://schemas.microsoft.com/office/drawing/2014/main" id="{1DDCFF18-2265-01A5-F0B4-AB655EEA84AC}"/>
              </a:ext>
            </a:extLst>
          </p:cNvPr>
          <p:cNvPicPr>
            <a:picLocks noChangeAspect="1"/>
          </p:cNvPicPr>
          <p:nvPr/>
        </p:nvPicPr>
        <p:blipFill>
          <a:blip r:embed="rId3"/>
          <a:srcRect l="36627" t="27860" r="50068" b="54344"/>
          <a:stretch/>
        </p:blipFill>
        <p:spPr>
          <a:xfrm>
            <a:off x="249383" y="1801091"/>
            <a:ext cx="2866724" cy="2493818"/>
          </a:xfrm>
          <a:prstGeom prst="rect">
            <a:avLst/>
          </a:prstGeom>
        </p:spPr>
      </p:pic>
      <p:pic>
        <p:nvPicPr>
          <p:cNvPr id="8" name="Imagen 7">
            <a:extLst>
              <a:ext uri="{FF2B5EF4-FFF2-40B4-BE49-F238E27FC236}">
                <a16:creationId xmlns:a16="http://schemas.microsoft.com/office/drawing/2014/main" id="{7A2BCD59-5032-EC37-1E57-DE466FAA4F75}"/>
              </a:ext>
            </a:extLst>
          </p:cNvPr>
          <p:cNvPicPr>
            <a:picLocks noChangeAspect="1"/>
          </p:cNvPicPr>
          <p:nvPr/>
        </p:nvPicPr>
        <p:blipFill>
          <a:blip r:embed="rId3"/>
          <a:srcRect l="50000" t="27114" r="35918" b="54248"/>
          <a:stretch/>
        </p:blipFill>
        <p:spPr>
          <a:xfrm>
            <a:off x="3074543" y="1662545"/>
            <a:ext cx="3058185" cy="2632364"/>
          </a:xfrm>
          <a:prstGeom prst="rect">
            <a:avLst/>
          </a:prstGeom>
        </p:spPr>
      </p:pic>
      <p:pic>
        <p:nvPicPr>
          <p:cNvPr id="9" name="Imagen 8">
            <a:extLst>
              <a:ext uri="{FF2B5EF4-FFF2-40B4-BE49-F238E27FC236}">
                <a16:creationId xmlns:a16="http://schemas.microsoft.com/office/drawing/2014/main" id="{04936B98-FFEE-A266-B79A-280486C823D3}"/>
              </a:ext>
            </a:extLst>
          </p:cNvPr>
          <p:cNvPicPr>
            <a:picLocks noChangeAspect="1"/>
          </p:cNvPicPr>
          <p:nvPr/>
        </p:nvPicPr>
        <p:blipFill>
          <a:blip r:embed="rId3"/>
          <a:srcRect l="36631" t="45204" r="50000" b="36158"/>
          <a:stretch/>
        </p:blipFill>
        <p:spPr>
          <a:xfrm>
            <a:off x="6132728" y="1662545"/>
            <a:ext cx="2903341" cy="2632364"/>
          </a:xfrm>
          <a:prstGeom prst="rect">
            <a:avLst/>
          </a:prstGeom>
        </p:spPr>
      </p:pic>
      <p:pic>
        <p:nvPicPr>
          <p:cNvPr id="10" name="Imagen 9">
            <a:extLst>
              <a:ext uri="{FF2B5EF4-FFF2-40B4-BE49-F238E27FC236}">
                <a16:creationId xmlns:a16="http://schemas.microsoft.com/office/drawing/2014/main" id="{B0F18F19-A33D-9617-F24F-09D6E8E8D504}"/>
              </a:ext>
            </a:extLst>
          </p:cNvPr>
          <p:cNvPicPr>
            <a:picLocks noChangeAspect="1"/>
          </p:cNvPicPr>
          <p:nvPr/>
        </p:nvPicPr>
        <p:blipFill>
          <a:blip r:embed="rId3"/>
          <a:srcRect l="50473" t="45752" r="36096" b="36158"/>
          <a:stretch/>
        </p:blipFill>
        <p:spPr>
          <a:xfrm>
            <a:off x="9095544" y="1738746"/>
            <a:ext cx="2847073" cy="2493818"/>
          </a:xfrm>
          <a:prstGeom prst="rect">
            <a:avLst/>
          </a:prstGeom>
        </p:spPr>
      </p:pic>
      <p:sp>
        <p:nvSpPr>
          <p:cNvPr id="11" name="CuadroTexto 10">
            <a:extLst>
              <a:ext uri="{FF2B5EF4-FFF2-40B4-BE49-F238E27FC236}">
                <a16:creationId xmlns:a16="http://schemas.microsoft.com/office/drawing/2014/main" id="{8C9DA79A-A6E5-E09F-F630-C5BFD4532EE8}"/>
              </a:ext>
            </a:extLst>
          </p:cNvPr>
          <p:cNvSpPr txBox="1"/>
          <p:nvPr/>
        </p:nvSpPr>
        <p:spPr>
          <a:xfrm>
            <a:off x="491254" y="4364012"/>
            <a:ext cx="2382981" cy="923330"/>
          </a:xfrm>
          <a:prstGeom prst="rect">
            <a:avLst/>
          </a:prstGeom>
          <a:noFill/>
        </p:spPr>
        <p:txBody>
          <a:bodyPr wrap="square" rtlCol="0">
            <a:spAutoFit/>
          </a:bodyPr>
          <a:lstStyle/>
          <a:p>
            <a:pPr algn="ctr"/>
            <a:r>
              <a:rPr lang="es-ES" dirty="0"/>
              <a:t>Grosor adiposo</a:t>
            </a:r>
          </a:p>
          <a:p>
            <a:pPr algn="ctr"/>
            <a:r>
              <a:rPr lang="es-ES" dirty="0"/>
              <a:t>No calidad de la adiposidad</a:t>
            </a:r>
          </a:p>
        </p:txBody>
      </p:sp>
      <p:sp>
        <p:nvSpPr>
          <p:cNvPr id="12" name="CuadroTexto 11">
            <a:extLst>
              <a:ext uri="{FF2B5EF4-FFF2-40B4-BE49-F238E27FC236}">
                <a16:creationId xmlns:a16="http://schemas.microsoft.com/office/drawing/2014/main" id="{CAE59D3E-D358-DF61-A037-F993CBBE4EA2}"/>
              </a:ext>
            </a:extLst>
          </p:cNvPr>
          <p:cNvSpPr txBox="1"/>
          <p:nvPr/>
        </p:nvSpPr>
        <p:spPr>
          <a:xfrm>
            <a:off x="3037815" y="4414506"/>
            <a:ext cx="3058185" cy="923330"/>
          </a:xfrm>
          <a:prstGeom prst="rect">
            <a:avLst/>
          </a:prstGeom>
          <a:noFill/>
        </p:spPr>
        <p:txBody>
          <a:bodyPr wrap="square" rtlCol="0">
            <a:spAutoFit/>
          </a:bodyPr>
          <a:lstStyle/>
          <a:p>
            <a:pPr algn="ctr"/>
            <a:r>
              <a:rPr lang="es-ES" dirty="0"/>
              <a:t>Cuantificación</a:t>
            </a:r>
          </a:p>
          <a:p>
            <a:pPr algn="ctr"/>
            <a:r>
              <a:rPr lang="es-ES" dirty="0"/>
              <a:t>Diferenciación peri/</a:t>
            </a:r>
            <a:r>
              <a:rPr lang="es-ES" dirty="0" err="1"/>
              <a:t>epicárdico</a:t>
            </a:r>
            <a:endParaRPr lang="es-ES" dirty="0"/>
          </a:p>
          <a:p>
            <a:pPr algn="ctr"/>
            <a:r>
              <a:rPr lang="es-ES" dirty="0"/>
              <a:t>Cuantificación perivascular</a:t>
            </a:r>
          </a:p>
        </p:txBody>
      </p:sp>
      <p:sp>
        <p:nvSpPr>
          <p:cNvPr id="13" name="CuadroTexto 12">
            <a:extLst>
              <a:ext uri="{FF2B5EF4-FFF2-40B4-BE49-F238E27FC236}">
                <a16:creationId xmlns:a16="http://schemas.microsoft.com/office/drawing/2014/main" id="{E6D72845-703F-07E6-AD9C-26EF786473E2}"/>
              </a:ext>
            </a:extLst>
          </p:cNvPr>
          <p:cNvSpPr txBox="1"/>
          <p:nvPr/>
        </p:nvSpPr>
        <p:spPr>
          <a:xfrm>
            <a:off x="6288998" y="4533963"/>
            <a:ext cx="2590800" cy="646331"/>
          </a:xfrm>
          <a:prstGeom prst="rect">
            <a:avLst/>
          </a:prstGeom>
          <a:noFill/>
        </p:spPr>
        <p:txBody>
          <a:bodyPr wrap="square" rtlCol="0">
            <a:spAutoFit/>
          </a:bodyPr>
          <a:lstStyle/>
          <a:p>
            <a:pPr algn="ctr"/>
            <a:r>
              <a:rPr lang="es-ES" dirty="0"/>
              <a:t>Distribución adiposidad</a:t>
            </a:r>
          </a:p>
          <a:p>
            <a:pPr algn="ctr"/>
            <a:r>
              <a:rPr lang="es-ES" dirty="0"/>
              <a:t>Volumen adiposidad</a:t>
            </a:r>
          </a:p>
        </p:txBody>
      </p:sp>
      <p:pic>
        <p:nvPicPr>
          <p:cNvPr id="14" name="Imagen 13">
            <a:extLst>
              <a:ext uri="{FF2B5EF4-FFF2-40B4-BE49-F238E27FC236}">
                <a16:creationId xmlns:a16="http://schemas.microsoft.com/office/drawing/2014/main" id="{35C093AD-32F7-5B13-554C-0426E39D51CD}"/>
              </a:ext>
            </a:extLst>
          </p:cNvPr>
          <p:cNvPicPr>
            <a:picLocks noChangeAspect="1"/>
          </p:cNvPicPr>
          <p:nvPr/>
        </p:nvPicPr>
        <p:blipFill>
          <a:blip r:embed="rId4"/>
          <a:srcRect l="49528" t="27825" r="9002" b="52878"/>
          <a:stretch/>
        </p:blipFill>
        <p:spPr>
          <a:xfrm>
            <a:off x="4396284" y="5232482"/>
            <a:ext cx="3973871" cy="1202564"/>
          </a:xfrm>
          <a:prstGeom prst="rect">
            <a:avLst/>
          </a:prstGeom>
          <a:ln w="25400">
            <a:solidFill>
              <a:srgbClr val="AD3D4F"/>
            </a:solidFill>
          </a:ln>
          <a:effectLst>
            <a:outerShdw blurRad="50800" dist="38100" dir="2700000" algn="tl" rotWithShape="0">
              <a:prstClr val="black">
                <a:alpha val="40000"/>
              </a:prstClr>
            </a:outerShdw>
          </a:effectLst>
        </p:spPr>
      </p:pic>
      <p:pic>
        <p:nvPicPr>
          <p:cNvPr id="2" name="Imagen 1">
            <a:extLst>
              <a:ext uri="{FF2B5EF4-FFF2-40B4-BE49-F238E27FC236}">
                <a16:creationId xmlns:a16="http://schemas.microsoft.com/office/drawing/2014/main" id="{7A6CFCC7-BBB7-4B18-A081-29B5916F465E}"/>
              </a:ext>
            </a:extLst>
          </p:cNvPr>
          <p:cNvPicPr>
            <a:picLocks noChangeAspect="1"/>
          </p:cNvPicPr>
          <p:nvPr/>
        </p:nvPicPr>
        <p:blipFill>
          <a:blip r:embed="rId5"/>
          <a:srcRect l="27541" t="16150" r="6506" b="38077"/>
          <a:stretch/>
        </p:blipFill>
        <p:spPr>
          <a:xfrm>
            <a:off x="491254" y="5180294"/>
            <a:ext cx="3330593" cy="1503268"/>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68D3547E-1664-76F1-CFF5-2CB949FA799E}"/>
              </a:ext>
            </a:extLst>
          </p:cNvPr>
          <p:cNvSpPr txBox="1"/>
          <p:nvPr/>
        </p:nvSpPr>
        <p:spPr>
          <a:xfrm>
            <a:off x="6029610" y="6484134"/>
            <a:ext cx="6096000" cy="338554"/>
          </a:xfrm>
          <a:prstGeom prst="rect">
            <a:avLst/>
          </a:prstGeom>
          <a:noFill/>
        </p:spPr>
        <p:txBody>
          <a:bodyPr wrap="square">
            <a:spAutoFit/>
          </a:bodyPr>
          <a:lstStyle/>
          <a:p>
            <a:pPr algn="r">
              <a:buNone/>
            </a:pPr>
            <a:r>
              <a:rPr lang="es-ES" sz="800" dirty="0" err="1"/>
              <a:t>Piepoli</a:t>
            </a:r>
            <a:r>
              <a:rPr lang="es-ES" sz="800" dirty="0"/>
              <a:t> MF, </a:t>
            </a:r>
            <a:r>
              <a:rPr lang="es-ES" sz="800" dirty="0" err="1"/>
              <a:t>Agewall</a:t>
            </a:r>
            <a:r>
              <a:rPr lang="es-ES" sz="800" dirty="0"/>
              <a:t> S, Albus C, Brotons C, </a:t>
            </a:r>
            <a:r>
              <a:rPr lang="es-ES" sz="800" dirty="0" err="1"/>
              <a:t>Catapano</a:t>
            </a:r>
            <a:r>
              <a:rPr lang="es-ES" sz="800" dirty="0"/>
              <a:t> AL, </a:t>
            </a:r>
            <a:r>
              <a:rPr lang="es-ES" sz="800" dirty="0" err="1"/>
              <a:t>Cooney</a:t>
            </a:r>
            <a:r>
              <a:rPr lang="es-ES" sz="800" dirty="0"/>
              <a:t> MT, et al. </a:t>
            </a:r>
            <a:r>
              <a:rPr lang="es-ES" sz="800" dirty="0" err="1"/>
              <a:t>Obesity</a:t>
            </a:r>
            <a:r>
              <a:rPr lang="es-ES" sz="800" dirty="0"/>
              <a:t> and cardiovascular </a:t>
            </a:r>
            <a:r>
              <a:rPr lang="es-ES" sz="800" dirty="0" err="1"/>
              <a:t>disease</a:t>
            </a:r>
            <a:r>
              <a:rPr lang="es-ES" sz="800" dirty="0"/>
              <a:t>: a </a:t>
            </a:r>
            <a:r>
              <a:rPr lang="es-ES" sz="800" dirty="0" err="1"/>
              <a:t>clinical</a:t>
            </a:r>
            <a:r>
              <a:rPr lang="es-ES" sz="800" dirty="0"/>
              <a:t> </a:t>
            </a:r>
            <a:r>
              <a:rPr lang="es-ES" sz="800" dirty="0" err="1"/>
              <a:t>consensus</a:t>
            </a:r>
            <a:r>
              <a:rPr lang="es-ES" sz="800" dirty="0"/>
              <a:t> </a:t>
            </a:r>
            <a:r>
              <a:rPr lang="es-ES" sz="800" dirty="0" err="1"/>
              <a:t>statement</a:t>
            </a:r>
            <a:r>
              <a:rPr lang="es-ES" sz="800" dirty="0"/>
              <a:t> </a:t>
            </a:r>
            <a:r>
              <a:rPr lang="es-ES" sz="800" dirty="0" err="1"/>
              <a:t>of</a:t>
            </a:r>
            <a:r>
              <a:rPr lang="es-ES" sz="800" dirty="0"/>
              <a:t> </a:t>
            </a:r>
            <a:r>
              <a:rPr lang="es-ES" sz="800" dirty="0" err="1"/>
              <a:t>the</a:t>
            </a:r>
            <a:r>
              <a:rPr lang="es-ES" sz="800" dirty="0"/>
              <a:t> </a:t>
            </a:r>
            <a:r>
              <a:rPr lang="es-ES" sz="800" dirty="0" err="1"/>
              <a:t>European</a:t>
            </a:r>
            <a:r>
              <a:rPr lang="es-ES" sz="800" dirty="0"/>
              <a:t> </a:t>
            </a:r>
            <a:r>
              <a:rPr lang="es-ES" sz="800" dirty="0" err="1"/>
              <a:t>Society</a:t>
            </a:r>
            <a:r>
              <a:rPr lang="es-ES" sz="800" dirty="0"/>
              <a:t> </a:t>
            </a:r>
            <a:r>
              <a:rPr lang="es-ES" sz="800" dirty="0" err="1"/>
              <a:t>of</a:t>
            </a:r>
            <a:r>
              <a:rPr lang="es-ES" sz="800" dirty="0"/>
              <a:t> </a:t>
            </a:r>
            <a:r>
              <a:rPr lang="es-ES" sz="800" dirty="0" err="1"/>
              <a:t>Cardiology</a:t>
            </a:r>
            <a:r>
              <a:rPr lang="es-ES" sz="800" dirty="0"/>
              <a:t>. </a:t>
            </a:r>
            <a:r>
              <a:rPr lang="es-ES" sz="800" dirty="0" err="1"/>
              <a:t>Eur</a:t>
            </a:r>
            <a:r>
              <a:rPr lang="es-ES" sz="800" dirty="0"/>
              <a:t> Heart J. 2024;45:4063-4098</a:t>
            </a:r>
            <a:endParaRPr lang="es-ES" sz="800" dirty="0">
              <a:effectLst/>
              <a:latin typeface="+mn-lt"/>
            </a:endParaRPr>
          </a:p>
        </p:txBody>
      </p:sp>
    </p:spTree>
    <p:extLst>
      <p:ext uri="{BB962C8B-B14F-4D97-AF65-F5344CB8AC3E}">
        <p14:creationId xmlns:p14="http://schemas.microsoft.com/office/powerpoint/2010/main" val="145989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1" name="Google Shape;14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28</a:t>
            </a:fld>
            <a:endParaRPr/>
          </a:p>
        </p:txBody>
      </p:sp>
      <p:pic>
        <p:nvPicPr>
          <p:cNvPr id="3" name="Imagen 2">
            <a:extLst>
              <a:ext uri="{FF2B5EF4-FFF2-40B4-BE49-F238E27FC236}">
                <a16:creationId xmlns:a16="http://schemas.microsoft.com/office/drawing/2014/main" id="{483AEFF8-8297-E049-04D9-EBC0465B3891}"/>
              </a:ext>
            </a:extLst>
          </p:cNvPr>
          <p:cNvPicPr>
            <a:picLocks noChangeAspect="1"/>
          </p:cNvPicPr>
          <p:nvPr/>
        </p:nvPicPr>
        <p:blipFill>
          <a:blip r:embed="rId3"/>
          <a:srcRect l="43090" t="34710" r="23670" b="8723"/>
          <a:stretch>
            <a:fillRect/>
          </a:stretch>
        </p:blipFill>
        <p:spPr>
          <a:xfrm>
            <a:off x="340136" y="569559"/>
            <a:ext cx="3933373" cy="4353228"/>
          </a:xfrm>
          <a:prstGeom prst="rect">
            <a:avLst/>
          </a:prstGeom>
          <a:effectLst>
            <a:outerShdw blurRad="50800" dist="38100" dir="2700000" algn="tl" rotWithShape="0">
              <a:prstClr val="black">
                <a:alpha val="40000"/>
              </a:prstClr>
            </a:outerShdw>
          </a:effectLst>
        </p:spPr>
      </p:pic>
      <p:pic>
        <p:nvPicPr>
          <p:cNvPr id="4" name="Imagen 3">
            <a:extLst>
              <a:ext uri="{FF2B5EF4-FFF2-40B4-BE49-F238E27FC236}">
                <a16:creationId xmlns:a16="http://schemas.microsoft.com/office/drawing/2014/main" id="{F7BA34FE-21BD-34BD-B8C1-FCFCD900C5A7}"/>
              </a:ext>
            </a:extLst>
          </p:cNvPr>
          <p:cNvPicPr>
            <a:picLocks noChangeAspect="1"/>
          </p:cNvPicPr>
          <p:nvPr/>
        </p:nvPicPr>
        <p:blipFill>
          <a:blip r:embed="rId4"/>
          <a:srcRect l="45145" t="33274" r="25163" b="16189"/>
          <a:stretch>
            <a:fillRect/>
          </a:stretch>
        </p:blipFill>
        <p:spPr>
          <a:xfrm>
            <a:off x="4535693" y="1386278"/>
            <a:ext cx="3933373" cy="4353922"/>
          </a:xfrm>
          <a:prstGeom prst="rect">
            <a:avLst/>
          </a:prstGeom>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FE685E25-AB82-3AC3-9570-22C7E496321E}"/>
              </a:ext>
            </a:extLst>
          </p:cNvPr>
          <p:cNvSpPr txBox="1"/>
          <p:nvPr/>
        </p:nvSpPr>
        <p:spPr>
          <a:xfrm>
            <a:off x="4535693" y="464456"/>
            <a:ext cx="8131664" cy="523220"/>
          </a:xfrm>
          <a:prstGeom prst="rect">
            <a:avLst/>
          </a:prstGeom>
          <a:noFill/>
        </p:spPr>
        <p:txBody>
          <a:bodyPr wrap="square" rtlCol="0">
            <a:spAutoFit/>
          </a:bodyPr>
          <a:lstStyle/>
          <a:p>
            <a:r>
              <a:rPr lang="es-ES" sz="2800" dirty="0">
                <a:solidFill>
                  <a:schemeClr val="tx1"/>
                </a:solidFill>
              </a:rPr>
              <a:t>Reducción de MACE con aGLP1 y aGLP1+GIP</a:t>
            </a:r>
          </a:p>
        </p:txBody>
      </p:sp>
      <p:sp>
        <p:nvSpPr>
          <p:cNvPr id="7" name="CuadroTexto 6">
            <a:extLst>
              <a:ext uri="{FF2B5EF4-FFF2-40B4-BE49-F238E27FC236}">
                <a16:creationId xmlns:a16="http://schemas.microsoft.com/office/drawing/2014/main" id="{4BE50224-753B-7A1B-239B-B91289376166}"/>
              </a:ext>
            </a:extLst>
          </p:cNvPr>
          <p:cNvSpPr txBox="1"/>
          <p:nvPr/>
        </p:nvSpPr>
        <p:spPr>
          <a:xfrm>
            <a:off x="9125893" y="4753454"/>
            <a:ext cx="2435486" cy="954107"/>
          </a:xfrm>
          <a:prstGeom prst="rect">
            <a:avLst/>
          </a:prstGeom>
          <a:noFill/>
        </p:spPr>
        <p:txBody>
          <a:bodyPr wrap="square" rtlCol="0">
            <a:spAutoFit/>
          </a:bodyPr>
          <a:lstStyle/>
          <a:p>
            <a:r>
              <a:rPr lang="es-ES" sz="2800" dirty="0"/>
              <a:t>... más allá de la obesidad </a:t>
            </a:r>
          </a:p>
        </p:txBody>
      </p:sp>
      <p:sp>
        <p:nvSpPr>
          <p:cNvPr id="11" name="CuadroTexto 10">
            <a:extLst>
              <a:ext uri="{FF2B5EF4-FFF2-40B4-BE49-F238E27FC236}">
                <a16:creationId xmlns:a16="http://schemas.microsoft.com/office/drawing/2014/main" id="{1881DCAF-FA5F-25D6-65AD-F69CD3C9CED5}"/>
              </a:ext>
            </a:extLst>
          </p:cNvPr>
          <p:cNvSpPr txBox="1"/>
          <p:nvPr/>
        </p:nvSpPr>
        <p:spPr>
          <a:xfrm>
            <a:off x="5094073" y="6136700"/>
            <a:ext cx="6332838" cy="584775"/>
          </a:xfrm>
          <a:prstGeom prst="rect">
            <a:avLst/>
          </a:prstGeom>
          <a:noFill/>
        </p:spPr>
        <p:txBody>
          <a:bodyPr wrap="square">
            <a:spAutoFit/>
          </a:bodyPr>
          <a:lstStyle/>
          <a:p>
            <a:pPr algn="r">
              <a:buNone/>
            </a:pPr>
            <a:r>
              <a:rPr lang="es-ES" sz="800" i="0" u="none" strike="noStrike" dirty="0">
                <a:solidFill>
                  <a:srgbClr val="000000"/>
                </a:solidFill>
                <a:effectLst/>
                <a:latin typeface="+mn-lt"/>
              </a:rPr>
              <a:t>1. </a:t>
            </a:r>
            <a:r>
              <a:rPr lang="es-ES" sz="800" i="0" u="none" strike="noStrike" dirty="0" err="1">
                <a:solidFill>
                  <a:srgbClr val="000000"/>
                </a:solidFill>
                <a:effectLst/>
                <a:latin typeface="+mn-lt"/>
              </a:rPr>
              <a:t>Lincoff</a:t>
            </a:r>
            <a:r>
              <a:rPr lang="es-ES" sz="800" i="0" u="none" strike="noStrike" dirty="0">
                <a:solidFill>
                  <a:srgbClr val="000000"/>
                </a:solidFill>
                <a:effectLst/>
                <a:latin typeface="+mn-lt"/>
              </a:rPr>
              <a:t> AM, Brown-</a:t>
            </a:r>
            <a:r>
              <a:rPr lang="es-ES" sz="800" i="0" u="none" strike="noStrike" dirty="0" err="1">
                <a:solidFill>
                  <a:srgbClr val="000000"/>
                </a:solidFill>
                <a:effectLst/>
                <a:latin typeface="+mn-lt"/>
              </a:rPr>
              <a:t>Frandsen</a:t>
            </a:r>
            <a:r>
              <a:rPr lang="es-ES" sz="800" i="0" u="none" strike="noStrike" dirty="0">
                <a:solidFill>
                  <a:srgbClr val="000000"/>
                </a:solidFill>
                <a:effectLst/>
                <a:latin typeface="+mn-lt"/>
              </a:rPr>
              <a:t> K, </a:t>
            </a:r>
            <a:r>
              <a:rPr lang="es-ES" sz="800" i="0" u="none" strike="noStrike" dirty="0" err="1">
                <a:solidFill>
                  <a:srgbClr val="000000"/>
                </a:solidFill>
                <a:effectLst/>
                <a:latin typeface="+mn-lt"/>
              </a:rPr>
              <a:t>Colhoun</a:t>
            </a:r>
            <a:r>
              <a:rPr lang="es-ES" sz="800" i="0" u="none" strike="noStrike" dirty="0">
                <a:solidFill>
                  <a:srgbClr val="000000"/>
                </a:solidFill>
                <a:effectLst/>
                <a:latin typeface="+mn-lt"/>
              </a:rPr>
              <a:t> HM, </a:t>
            </a:r>
            <a:r>
              <a:rPr lang="es-ES" sz="800" i="0" u="none" strike="noStrike" dirty="0" err="1">
                <a:solidFill>
                  <a:srgbClr val="000000"/>
                </a:solidFill>
                <a:effectLst/>
                <a:latin typeface="+mn-lt"/>
              </a:rPr>
              <a:t>Deanfield</a:t>
            </a:r>
            <a:r>
              <a:rPr lang="es-ES" sz="800" i="0" u="none" strike="noStrike" dirty="0">
                <a:solidFill>
                  <a:srgbClr val="000000"/>
                </a:solidFill>
                <a:effectLst/>
                <a:latin typeface="+mn-lt"/>
              </a:rPr>
              <a:t> J, Emerson SS, </a:t>
            </a:r>
            <a:r>
              <a:rPr lang="es-ES" sz="800" i="0" u="none" strike="noStrike" dirty="0" err="1">
                <a:solidFill>
                  <a:srgbClr val="000000"/>
                </a:solidFill>
                <a:effectLst/>
                <a:latin typeface="+mn-lt"/>
              </a:rPr>
              <a:t>Frias</a:t>
            </a:r>
            <a:r>
              <a:rPr lang="es-ES" sz="800" i="0" u="none" strike="noStrike" dirty="0">
                <a:solidFill>
                  <a:srgbClr val="000000"/>
                </a:solidFill>
                <a:effectLst/>
                <a:latin typeface="+mn-lt"/>
              </a:rPr>
              <a:t> JP, et al. </a:t>
            </a:r>
            <a:r>
              <a:rPr lang="es-ES" sz="800" i="0" u="none" strike="noStrike" dirty="0" err="1">
                <a:solidFill>
                  <a:srgbClr val="000000"/>
                </a:solidFill>
                <a:effectLst/>
                <a:latin typeface="+mn-lt"/>
              </a:rPr>
              <a:t>Semaglutide</a:t>
            </a:r>
            <a:r>
              <a:rPr lang="es-ES" sz="800" i="0" u="none" strike="noStrike" dirty="0">
                <a:solidFill>
                  <a:srgbClr val="000000"/>
                </a:solidFill>
                <a:effectLst/>
                <a:latin typeface="+mn-lt"/>
              </a:rPr>
              <a:t> and cardiovascular </a:t>
            </a:r>
            <a:r>
              <a:rPr lang="es-ES" sz="800" i="0" u="none" strike="noStrike" dirty="0" err="1">
                <a:solidFill>
                  <a:srgbClr val="000000"/>
                </a:solidFill>
                <a:effectLst/>
                <a:latin typeface="+mn-lt"/>
              </a:rPr>
              <a:t>outcomes</a:t>
            </a:r>
            <a:r>
              <a:rPr lang="es-ES" sz="800" i="0" u="none" strike="noStrike" dirty="0">
                <a:solidFill>
                  <a:srgbClr val="000000"/>
                </a:solidFill>
                <a:effectLst/>
                <a:latin typeface="+mn-lt"/>
              </a:rPr>
              <a:t> in </a:t>
            </a:r>
            <a:r>
              <a:rPr lang="es-ES" sz="800" i="0" u="none" strike="noStrike" dirty="0" err="1">
                <a:solidFill>
                  <a:srgbClr val="000000"/>
                </a:solidFill>
                <a:effectLst/>
                <a:latin typeface="+mn-lt"/>
              </a:rPr>
              <a:t>obesity</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without</a:t>
            </a:r>
            <a:r>
              <a:rPr lang="es-ES" sz="800" i="0" u="none" strike="noStrike" dirty="0">
                <a:solidFill>
                  <a:srgbClr val="000000"/>
                </a:solidFill>
                <a:effectLst/>
                <a:latin typeface="+mn-lt"/>
              </a:rPr>
              <a:t> diabetes. N Engl J </a:t>
            </a:r>
            <a:r>
              <a:rPr lang="es-ES" sz="800" i="0" u="none" strike="noStrike" dirty="0" err="1">
                <a:solidFill>
                  <a:srgbClr val="000000"/>
                </a:solidFill>
                <a:effectLst/>
                <a:latin typeface="+mn-lt"/>
              </a:rPr>
              <a:t>Med</a:t>
            </a:r>
            <a:r>
              <a:rPr lang="es-ES" sz="800" i="0" u="none" strike="noStrike" dirty="0">
                <a:solidFill>
                  <a:srgbClr val="000000"/>
                </a:solidFill>
                <a:effectLst/>
                <a:latin typeface="+mn-lt"/>
              </a:rPr>
              <a:t>. 2023;389:2221-2232. doi:10.1056/NEJMoa2307563.</a:t>
            </a:r>
          </a:p>
          <a:p>
            <a:pPr algn="r">
              <a:buNone/>
            </a:pPr>
            <a:r>
              <a:rPr lang="es-ES" sz="800" i="0" u="none" strike="noStrike" dirty="0">
                <a:solidFill>
                  <a:srgbClr val="000000"/>
                </a:solidFill>
                <a:effectLst/>
                <a:latin typeface="+mn-lt"/>
              </a:rPr>
              <a:t>2. Packer M, Anker SD, Butler J, </a:t>
            </a:r>
            <a:r>
              <a:rPr lang="es-ES" sz="800" i="0" u="none" strike="noStrike" dirty="0" err="1">
                <a:solidFill>
                  <a:srgbClr val="000000"/>
                </a:solidFill>
                <a:effectLst/>
                <a:latin typeface="+mn-lt"/>
              </a:rPr>
              <a:t>Filippatos</a:t>
            </a:r>
            <a:r>
              <a:rPr lang="es-ES" sz="800" i="0" u="none" strike="noStrike" dirty="0">
                <a:solidFill>
                  <a:srgbClr val="000000"/>
                </a:solidFill>
                <a:effectLst/>
                <a:latin typeface="+mn-lt"/>
              </a:rPr>
              <a:t> G, Ferreira JP, </a:t>
            </a:r>
            <a:r>
              <a:rPr lang="es-ES" sz="800" i="0" u="none" strike="noStrike" dirty="0" err="1">
                <a:solidFill>
                  <a:srgbClr val="000000"/>
                </a:solidFill>
                <a:effectLst/>
                <a:latin typeface="+mn-lt"/>
              </a:rPr>
              <a:t>Pocock</a:t>
            </a:r>
            <a:r>
              <a:rPr lang="es-ES" sz="800" i="0" u="none" strike="noStrike" dirty="0">
                <a:solidFill>
                  <a:srgbClr val="000000"/>
                </a:solidFill>
                <a:effectLst/>
                <a:latin typeface="+mn-lt"/>
              </a:rPr>
              <a:t> SJ, et al. </a:t>
            </a:r>
            <a:r>
              <a:rPr lang="es-ES" sz="800" i="0" u="none" strike="noStrike" dirty="0" err="1">
                <a:solidFill>
                  <a:srgbClr val="000000"/>
                </a:solidFill>
                <a:effectLst/>
                <a:latin typeface="+mn-lt"/>
              </a:rPr>
              <a:t>Tirzepatide</a:t>
            </a:r>
            <a:r>
              <a:rPr lang="es-ES" sz="800" i="0" u="none" strike="noStrike" dirty="0">
                <a:solidFill>
                  <a:srgbClr val="000000"/>
                </a:solidFill>
                <a:effectLst/>
                <a:latin typeface="+mn-lt"/>
              </a:rPr>
              <a:t> in </a:t>
            </a:r>
            <a:r>
              <a:rPr lang="es-ES" sz="800" i="0" u="none" strike="noStrike" dirty="0" err="1">
                <a:solidFill>
                  <a:srgbClr val="000000"/>
                </a:solidFill>
                <a:effectLst/>
                <a:latin typeface="+mn-lt"/>
              </a:rPr>
              <a:t>patients</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with</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obesity</a:t>
            </a:r>
            <a:r>
              <a:rPr lang="es-ES" sz="800" i="0" u="none" strike="noStrike" dirty="0">
                <a:solidFill>
                  <a:srgbClr val="000000"/>
                </a:solidFill>
                <a:effectLst/>
                <a:latin typeface="+mn-lt"/>
              </a:rPr>
              <a:t> and </a:t>
            </a:r>
            <a:r>
              <a:rPr lang="es-ES" sz="800" i="0" u="none" strike="noStrike" dirty="0" err="1">
                <a:solidFill>
                  <a:srgbClr val="000000"/>
                </a:solidFill>
                <a:effectLst/>
                <a:latin typeface="+mn-lt"/>
              </a:rPr>
              <a:t>heart</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failure</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with</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preserved</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ejection</a:t>
            </a:r>
            <a:r>
              <a:rPr lang="es-ES" sz="800" i="0" u="none" strike="noStrike" dirty="0">
                <a:solidFill>
                  <a:srgbClr val="000000"/>
                </a:solidFill>
                <a:effectLst/>
                <a:latin typeface="+mn-lt"/>
              </a:rPr>
              <a:t> </a:t>
            </a:r>
            <a:r>
              <a:rPr lang="es-ES" sz="800" i="0" u="none" strike="noStrike" dirty="0" err="1">
                <a:solidFill>
                  <a:srgbClr val="000000"/>
                </a:solidFill>
                <a:effectLst/>
                <a:latin typeface="+mn-lt"/>
              </a:rPr>
              <a:t>fraction</a:t>
            </a:r>
            <a:r>
              <a:rPr lang="es-ES" sz="800" i="0" u="none" strike="noStrike" dirty="0">
                <a:solidFill>
                  <a:srgbClr val="000000"/>
                </a:solidFill>
                <a:effectLst/>
                <a:latin typeface="+mn-lt"/>
              </a:rPr>
              <a:t>. N Engl J </a:t>
            </a:r>
            <a:r>
              <a:rPr lang="es-ES" sz="800" i="0" u="none" strike="noStrike" dirty="0" err="1">
                <a:solidFill>
                  <a:srgbClr val="000000"/>
                </a:solidFill>
                <a:effectLst/>
                <a:latin typeface="+mn-lt"/>
              </a:rPr>
              <a:t>Med</a:t>
            </a:r>
            <a:r>
              <a:rPr lang="es-ES" sz="800" i="0" u="none" strike="noStrike" dirty="0">
                <a:solidFill>
                  <a:srgbClr val="000000"/>
                </a:solidFill>
                <a:effectLst/>
                <a:latin typeface="+mn-lt"/>
              </a:rPr>
              <a:t>. 2025;392:427-437. doi:10.1056/NEJMoa24100271.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2AD481D-13FA-2EE1-5F19-A8C49777B1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29</a:t>
            </a:fld>
            <a:endParaRPr lang="es-ES"/>
          </a:p>
        </p:txBody>
      </p:sp>
      <p:pic>
        <p:nvPicPr>
          <p:cNvPr id="4" name="Imagen 3">
            <a:extLst>
              <a:ext uri="{FF2B5EF4-FFF2-40B4-BE49-F238E27FC236}">
                <a16:creationId xmlns:a16="http://schemas.microsoft.com/office/drawing/2014/main" id="{FC72E3E3-1A1B-7FAF-8BC0-C70EF6B7A851}"/>
              </a:ext>
            </a:extLst>
          </p:cNvPr>
          <p:cNvPicPr>
            <a:picLocks noChangeAspect="1"/>
          </p:cNvPicPr>
          <p:nvPr/>
        </p:nvPicPr>
        <p:blipFill>
          <a:blip r:embed="rId2"/>
          <a:srcRect l="34855" t="31443" r="13539" b="9599"/>
          <a:stretch>
            <a:fillRect/>
          </a:stretch>
        </p:blipFill>
        <p:spPr>
          <a:xfrm>
            <a:off x="306006" y="886449"/>
            <a:ext cx="7039173" cy="5230038"/>
          </a:xfrm>
          <a:prstGeom prst="rect">
            <a:avLst/>
          </a:prstGeom>
        </p:spPr>
      </p:pic>
      <p:pic>
        <p:nvPicPr>
          <p:cNvPr id="5" name="Imagen 4">
            <a:extLst>
              <a:ext uri="{FF2B5EF4-FFF2-40B4-BE49-F238E27FC236}">
                <a16:creationId xmlns:a16="http://schemas.microsoft.com/office/drawing/2014/main" id="{671E7F86-8371-5498-5B37-894B51419813}"/>
              </a:ext>
            </a:extLst>
          </p:cNvPr>
          <p:cNvPicPr>
            <a:picLocks noChangeAspect="1"/>
          </p:cNvPicPr>
          <p:nvPr/>
        </p:nvPicPr>
        <p:blipFill>
          <a:blip r:embed="rId3"/>
          <a:srcRect l="67255" t="36334" r="16880" b="18447"/>
          <a:stretch>
            <a:fillRect/>
          </a:stretch>
        </p:blipFill>
        <p:spPr>
          <a:xfrm>
            <a:off x="7899817" y="886449"/>
            <a:ext cx="2743200" cy="5085102"/>
          </a:xfrm>
          <a:prstGeom prst="rect">
            <a:avLst/>
          </a:prstGeom>
        </p:spPr>
      </p:pic>
      <p:sp>
        <p:nvSpPr>
          <p:cNvPr id="6" name="CuadroTexto 5">
            <a:extLst>
              <a:ext uri="{FF2B5EF4-FFF2-40B4-BE49-F238E27FC236}">
                <a16:creationId xmlns:a16="http://schemas.microsoft.com/office/drawing/2014/main" id="{519C78D4-9F06-1043-86CC-173F453CA0D1}"/>
              </a:ext>
            </a:extLst>
          </p:cNvPr>
          <p:cNvSpPr txBox="1"/>
          <p:nvPr/>
        </p:nvSpPr>
        <p:spPr>
          <a:xfrm>
            <a:off x="3028013" y="136525"/>
            <a:ext cx="6775554" cy="523220"/>
          </a:xfrm>
          <a:prstGeom prst="rect">
            <a:avLst/>
          </a:prstGeom>
          <a:noFill/>
        </p:spPr>
        <p:txBody>
          <a:bodyPr wrap="square" rtlCol="0">
            <a:spAutoFit/>
          </a:bodyPr>
          <a:lstStyle/>
          <a:p>
            <a:r>
              <a:rPr lang="es-ES" sz="2800" b="1" dirty="0">
                <a:solidFill>
                  <a:srgbClr val="002060"/>
                </a:solidFill>
              </a:rPr>
              <a:t>Inflamación como diana terapéutica</a:t>
            </a:r>
          </a:p>
        </p:txBody>
      </p:sp>
      <p:sp>
        <p:nvSpPr>
          <p:cNvPr id="8" name="CuadroTexto 7">
            <a:extLst>
              <a:ext uri="{FF2B5EF4-FFF2-40B4-BE49-F238E27FC236}">
                <a16:creationId xmlns:a16="http://schemas.microsoft.com/office/drawing/2014/main" id="{10EB56A8-A782-FAA4-9BA9-B140D0DB34CC}"/>
              </a:ext>
            </a:extLst>
          </p:cNvPr>
          <p:cNvSpPr txBox="1"/>
          <p:nvPr/>
        </p:nvSpPr>
        <p:spPr>
          <a:xfrm>
            <a:off x="5401591" y="6224026"/>
            <a:ext cx="6086006" cy="646331"/>
          </a:xfrm>
          <a:prstGeom prst="rect">
            <a:avLst/>
          </a:prstGeom>
          <a:noFill/>
        </p:spPr>
        <p:txBody>
          <a:bodyPr wrap="square">
            <a:spAutoFit/>
          </a:bodyPr>
          <a:lstStyle/>
          <a:p>
            <a:pPr algn="r"/>
            <a:r>
              <a:rPr lang="es-ES" sz="600" b="0" i="0" dirty="0" err="1">
                <a:solidFill>
                  <a:srgbClr val="2A2A2A"/>
                </a:solidFill>
                <a:effectLst/>
                <a:latin typeface="+mj-lt"/>
              </a:rPr>
              <a:t>Berkan</a:t>
            </a:r>
            <a:r>
              <a:rPr lang="es-ES" sz="600" b="0" i="0" dirty="0">
                <a:solidFill>
                  <a:srgbClr val="2A2A2A"/>
                </a:solidFill>
                <a:effectLst/>
                <a:latin typeface="+mj-lt"/>
              </a:rPr>
              <a:t> Kurt, Martin </a:t>
            </a:r>
            <a:r>
              <a:rPr lang="es-ES" sz="600" b="0" i="0" dirty="0" err="1">
                <a:solidFill>
                  <a:srgbClr val="2A2A2A"/>
                </a:solidFill>
                <a:effectLst/>
                <a:latin typeface="+mj-lt"/>
              </a:rPr>
              <a:t>Reugels</a:t>
            </a:r>
            <a:r>
              <a:rPr lang="es-ES" sz="600" b="0" i="0" dirty="0">
                <a:solidFill>
                  <a:srgbClr val="2A2A2A"/>
                </a:solidFill>
                <a:effectLst/>
                <a:latin typeface="+mj-lt"/>
              </a:rPr>
              <a:t>, Kai M Schneider, Jens </a:t>
            </a:r>
            <a:r>
              <a:rPr lang="es-ES" sz="600" b="0" i="0" dirty="0" err="1">
                <a:solidFill>
                  <a:srgbClr val="2A2A2A"/>
                </a:solidFill>
                <a:effectLst/>
                <a:latin typeface="+mj-lt"/>
              </a:rPr>
              <a:t>Spiesshoefer</a:t>
            </a:r>
            <a:r>
              <a:rPr lang="es-ES" sz="600" b="0" i="0" dirty="0">
                <a:solidFill>
                  <a:srgbClr val="2A2A2A"/>
                </a:solidFill>
                <a:effectLst/>
                <a:latin typeface="+mj-lt"/>
              </a:rPr>
              <a:t>, Andrea </a:t>
            </a:r>
            <a:r>
              <a:rPr lang="es-ES" sz="600" b="0" i="0" dirty="0" err="1">
                <a:solidFill>
                  <a:srgbClr val="2A2A2A"/>
                </a:solidFill>
                <a:effectLst/>
                <a:latin typeface="+mj-lt"/>
              </a:rPr>
              <a:t>Milzi</a:t>
            </a:r>
            <a:r>
              <a:rPr lang="es-ES" sz="600" b="0" i="0" dirty="0">
                <a:solidFill>
                  <a:srgbClr val="2A2A2A"/>
                </a:solidFill>
                <a:effectLst/>
                <a:latin typeface="+mj-lt"/>
              </a:rPr>
              <a:t>, Alexander </a:t>
            </a:r>
            <a:r>
              <a:rPr lang="es-ES" sz="600" b="0" i="0" dirty="0" err="1">
                <a:solidFill>
                  <a:srgbClr val="2A2A2A"/>
                </a:solidFill>
                <a:effectLst/>
                <a:latin typeface="+mj-lt"/>
              </a:rPr>
              <a:t>Gombert</a:t>
            </a:r>
            <a:r>
              <a:rPr lang="es-ES" sz="600" b="0" i="0" dirty="0">
                <a:solidFill>
                  <a:srgbClr val="2A2A2A"/>
                </a:solidFill>
                <a:effectLst/>
                <a:latin typeface="+mj-lt"/>
              </a:rPr>
              <a:t>, Christopher B Fordyce, </a:t>
            </a:r>
            <a:r>
              <a:rPr lang="es-ES" sz="600" b="0" i="0" dirty="0" err="1">
                <a:solidFill>
                  <a:srgbClr val="2A2A2A"/>
                </a:solidFill>
                <a:effectLst/>
                <a:latin typeface="+mj-lt"/>
              </a:rPr>
              <a:t>Florian</a:t>
            </a:r>
            <a:r>
              <a:rPr lang="es-ES" sz="600" b="0" i="0" dirty="0">
                <a:solidFill>
                  <a:srgbClr val="2A2A2A"/>
                </a:solidFill>
                <a:effectLst/>
                <a:latin typeface="+mj-lt"/>
              </a:rPr>
              <a:t> A </a:t>
            </a:r>
            <a:r>
              <a:rPr lang="es-ES" sz="600" b="0" i="0" dirty="0" err="1">
                <a:solidFill>
                  <a:srgbClr val="2A2A2A"/>
                </a:solidFill>
                <a:effectLst/>
                <a:latin typeface="+mj-lt"/>
              </a:rPr>
              <a:t>Wenzl</a:t>
            </a:r>
            <a:r>
              <a:rPr lang="es-ES" sz="600" b="0" i="0" dirty="0">
                <a:solidFill>
                  <a:srgbClr val="2A2A2A"/>
                </a:solidFill>
                <a:effectLst/>
                <a:latin typeface="+mj-lt"/>
              </a:rPr>
              <a:t>, </a:t>
            </a:r>
            <a:r>
              <a:rPr lang="es-ES" sz="600" b="0" i="0" dirty="0" err="1">
                <a:solidFill>
                  <a:srgbClr val="2A2A2A"/>
                </a:solidFill>
                <a:effectLst/>
                <a:latin typeface="+mj-lt"/>
              </a:rPr>
              <a:t>Neha</a:t>
            </a:r>
            <a:r>
              <a:rPr lang="es-ES" sz="600" b="0" i="0" dirty="0">
                <a:solidFill>
                  <a:srgbClr val="2A2A2A"/>
                </a:solidFill>
                <a:effectLst/>
                <a:latin typeface="+mj-lt"/>
              </a:rPr>
              <a:t> J </a:t>
            </a:r>
            <a:r>
              <a:rPr lang="es-ES" sz="600" b="0" i="0" dirty="0" err="1">
                <a:solidFill>
                  <a:srgbClr val="2A2A2A"/>
                </a:solidFill>
                <a:effectLst/>
                <a:latin typeface="+mj-lt"/>
              </a:rPr>
              <a:t>Pagidipati</a:t>
            </a:r>
            <a:r>
              <a:rPr lang="es-ES" sz="600" b="0" i="0" dirty="0">
                <a:solidFill>
                  <a:srgbClr val="2A2A2A"/>
                </a:solidFill>
                <a:effectLst/>
                <a:latin typeface="+mj-lt"/>
              </a:rPr>
              <a:t>, Viviane Rocha, Marat </a:t>
            </a:r>
            <a:r>
              <a:rPr lang="es-ES" sz="600" b="0" i="0" dirty="0" err="1">
                <a:solidFill>
                  <a:srgbClr val="2A2A2A"/>
                </a:solidFill>
                <a:effectLst/>
                <a:latin typeface="+mj-lt"/>
              </a:rPr>
              <a:t>Fudim</a:t>
            </a:r>
            <a:r>
              <a:rPr lang="es-ES" sz="600" b="0" i="0" dirty="0">
                <a:solidFill>
                  <a:srgbClr val="2A2A2A"/>
                </a:solidFill>
                <a:effectLst/>
                <a:latin typeface="+mj-lt"/>
              </a:rPr>
              <a:t>, </a:t>
            </a:r>
            <a:r>
              <a:rPr lang="es-ES" sz="600" b="0" i="0" dirty="0" err="1">
                <a:solidFill>
                  <a:srgbClr val="2A2A2A"/>
                </a:solidFill>
                <a:effectLst/>
                <a:latin typeface="+mj-lt"/>
              </a:rPr>
              <a:t>Abhinav</a:t>
            </a:r>
            <a:r>
              <a:rPr lang="es-ES" sz="600" b="0" i="0" dirty="0">
                <a:solidFill>
                  <a:srgbClr val="2A2A2A"/>
                </a:solidFill>
                <a:effectLst/>
                <a:latin typeface="+mj-lt"/>
              </a:rPr>
              <a:t> Sharma, Michael </a:t>
            </a:r>
            <a:r>
              <a:rPr lang="es-ES" sz="600" b="0" i="0" dirty="0" err="1">
                <a:solidFill>
                  <a:srgbClr val="2A2A2A"/>
                </a:solidFill>
                <a:effectLst/>
                <a:latin typeface="+mj-lt"/>
              </a:rPr>
              <a:t>Lehrke</a:t>
            </a:r>
            <a:r>
              <a:rPr lang="es-ES" sz="600" b="0" i="0" dirty="0">
                <a:solidFill>
                  <a:srgbClr val="2A2A2A"/>
                </a:solidFill>
                <a:effectLst/>
                <a:latin typeface="+mj-lt"/>
              </a:rPr>
              <a:t>, </a:t>
            </a:r>
            <a:r>
              <a:rPr lang="es-ES" sz="600" b="0" i="0" dirty="0" err="1">
                <a:solidFill>
                  <a:srgbClr val="2A2A2A"/>
                </a:solidFill>
                <a:effectLst/>
                <a:latin typeface="+mj-lt"/>
              </a:rPr>
              <a:t>Hiroaki</a:t>
            </a:r>
            <a:r>
              <a:rPr lang="es-ES" sz="600" b="0" i="0" dirty="0">
                <a:solidFill>
                  <a:srgbClr val="2A2A2A"/>
                </a:solidFill>
                <a:effectLst/>
                <a:latin typeface="+mj-lt"/>
              </a:rPr>
              <a:t> </a:t>
            </a:r>
            <a:r>
              <a:rPr lang="es-ES" sz="600" b="0" i="0" dirty="0" err="1">
                <a:solidFill>
                  <a:srgbClr val="2A2A2A"/>
                </a:solidFill>
                <a:effectLst/>
                <a:latin typeface="+mj-lt"/>
              </a:rPr>
              <a:t>Shimokawa</a:t>
            </a:r>
            <a:r>
              <a:rPr lang="es-ES" sz="600" b="0" i="0" dirty="0">
                <a:solidFill>
                  <a:srgbClr val="2A2A2A"/>
                </a:solidFill>
                <a:effectLst/>
                <a:latin typeface="+mj-lt"/>
              </a:rPr>
              <a:t>, Giovanna </a:t>
            </a:r>
            <a:r>
              <a:rPr lang="es-ES" sz="600" b="0" i="0" dirty="0" err="1">
                <a:solidFill>
                  <a:srgbClr val="2A2A2A"/>
                </a:solidFill>
                <a:effectLst/>
                <a:latin typeface="+mj-lt"/>
              </a:rPr>
              <a:t>Liuzzo</a:t>
            </a:r>
            <a:r>
              <a:rPr lang="es-ES" sz="600" b="0" i="0" dirty="0">
                <a:solidFill>
                  <a:srgbClr val="2A2A2A"/>
                </a:solidFill>
                <a:effectLst/>
                <a:latin typeface="+mj-lt"/>
              </a:rPr>
              <a:t>, </a:t>
            </a:r>
            <a:r>
              <a:rPr lang="es-ES" sz="600" b="0" i="0" dirty="0" err="1">
                <a:solidFill>
                  <a:srgbClr val="2A2A2A"/>
                </a:solidFill>
                <a:effectLst/>
                <a:latin typeface="+mj-lt"/>
              </a:rPr>
              <a:t>Lale</a:t>
            </a:r>
            <a:r>
              <a:rPr lang="es-ES" sz="600" b="0" i="0" dirty="0">
                <a:solidFill>
                  <a:srgbClr val="2A2A2A"/>
                </a:solidFill>
                <a:effectLst/>
                <a:latin typeface="+mj-lt"/>
              </a:rPr>
              <a:t> </a:t>
            </a:r>
            <a:r>
              <a:rPr lang="es-ES" sz="600" b="0" i="0" dirty="0" err="1">
                <a:solidFill>
                  <a:srgbClr val="2A2A2A"/>
                </a:solidFill>
                <a:effectLst/>
                <a:latin typeface="+mj-lt"/>
              </a:rPr>
              <a:t>Tokgozoglu</a:t>
            </a:r>
            <a:r>
              <a:rPr lang="es-ES" sz="600" b="0" i="0" dirty="0">
                <a:solidFill>
                  <a:srgbClr val="2A2A2A"/>
                </a:solidFill>
                <a:effectLst/>
                <a:latin typeface="+mj-lt"/>
              </a:rPr>
              <a:t>, Filippo Crea, Thomas F </a:t>
            </a:r>
            <a:r>
              <a:rPr lang="es-ES" sz="600" b="0" i="0" dirty="0" err="1">
                <a:solidFill>
                  <a:srgbClr val="2A2A2A"/>
                </a:solidFill>
                <a:effectLst/>
                <a:latin typeface="+mj-lt"/>
              </a:rPr>
              <a:t>Lüscher</a:t>
            </a:r>
            <a:r>
              <a:rPr lang="es-ES" sz="600" b="0" i="0" dirty="0">
                <a:solidFill>
                  <a:srgbClr val="2A2A2A"/>
                </a:solidFill>
                <a:effectLst/>
                <a:latin typeface="+mj-lt"/>
              </a:rPr>
              <a:t>, Peter Libby, Paul M </a:t>
            </a:r>
            <a:r>
              <a:rPr lang="es-ES" sz="600" b="0" i="0" dirty="0" err="1">
                <a:solidFill>
                  <a:srgbClr val="2A2A2A"/>
                </a:solidFill>
                <a:effectLst/>
                <a:latin typeface="+mj-lt"/>
              </a:rPr>
              <a:t>Ridker</a:t>
            </a:r>
            <a:r>
              <a:rPr lang="es-ES" sz="600" b="0" i="0" dirty="0">
                <a:solidFill>
                  <a:srgbClr val="2A2A2A"/>
                </a:solidFill>
                <a:effectLst/>
                <a:latin typeface="+mj-lt"/>
              </a:rPr>
              <a:t>, Nikolaus Marx, Carolin V Schneider, </a:t>
            </a:r>
            <a:r>
              <a:rPr lang="es-ES" sz="600" b="0" i="0" dirty="0" err="1">
                <a:solidFill>
                  <a:srgbClr val="2A2A2A"/>
                </a:solidFill>
                <a:effectLst/>
                <a:latin typeface="+mj-lt"/>
              </a:rPr>
              <a:t>Florian</a:t>
            </a:r>
            <a:r>
              <a:rPr lang="es-ES" sz="600" b="0" i="0" dirty="0">
                <a:solidFill>
                  <a:srgbClr val="2A2A2A"/>
                </a:solidFill>
                <a:effectLst/>
                <a:latin typeface="+mj-lt"/>
              </a:rPr>
              <a:t> </a:t>
            </a:r>
            <a:r>
              <a:rPr lang="es-ES" sz="600" b="0" i="0" dirty="0" err="1">
                <a:solidFill>
                  <a:srgbClr val="2A2A2A"/>
                </a:solidFill>
                <a:effectLst/>
                <a:latin typeface="+mj-lt"/>
              </a:rPr>
              <a:t>Kahles</a:t>
            </a:r>
            <a:r>
              <a:rPr lang="es-ES" sz="600" b="0" i="0" dirty="0">
                <a:solidFill>
                  <a:srgbClr val="2A2A2A"/>
                </a:solidFill>
                <a:effectLst/>
                <a:latin typeface="+mj-lt"/>
              </a:rPr>
              <a:t>, C-reactive </a:t>
            </a:r>
            <a:r>
              <a:rPr lang="es-ES" sz="600" b="0" i="0" dirty="0" err="1">
                <a:solidFill>
                  <a:srgbClr val="2A2A2A"/>
                </a:solidFill>
                <a:effectLst/>
                <a:latin typeface="+mj-lt"/>
              </a:rPr>
              <a:t>protein</a:t>
            </a:r>
            <a:r>
              <a:rPr lang="es-ES" sz="600" b="0" i="0" dirty="0">
                <a:solidFill>
                  <a:srgbClr val="2A2A2A"/>
                </a:solidFill>
                <a:effectLst/>
                <a:latin typeface="+mj-lt"/>
              </a:rPr>
              <a:t> and cardiovascular </a:t>
            </a:r>
            <a:r>
              <a:rPr lang="es-ES" sz="600" b="0" i="0" dirty="0" err="1">
                <a:solidFill>
                  <a:srgbClr val="2A2A2A"/>
                </a:solidFill>
                <a:effectLst/>
                <a:latin typeface="+mj-lt"/>
              </a:rPr>
              <a:t>risk</a:t>
            </a:r>
            <a:r>
              <a:rPr lang="es-ES" sz="600" b="0" i="0" dirty="0">
                <a:solidFill>
                  <a:srgbClr val="2A2A2A"/>
                </a:solidFill>
                <a:effectLst/>
                <a:latin typeface="+mj-lt"/>
              </a:rPr>
              <a:t> in </a:t>
            </a:r>
            <a:r>
              <a:rPr lang="es-ES" sz="600" b="0" i="0" dirty="0" err="1">
                <a:solidFill>
                  <a:srgbClr val="2A2A2A"/>
                </a:solidFill>
                <a:effectLst/>
                <a:latin typeface="+mj-lt"/>
              </a:rPr>
              <a:t>the</a:t>
            </a:r>
            <a:r>
              <a:rPr lang="es-ES" sz="600" b="0" i="0" dirty="0">
                <a:solidFill>
                  <a:srgbClr val="2A2A2A"/>
                </a:solidFill>
                <a:effectLst/>
                <a:latin typeface="+mj-lt"/>
              </a:rPr>
              <a:t> general </a:t>
            </a:r>
            <a:r>
              <a:rPr lang="es-ES" sz="600" b="0" i="0" dirty="0" err="1">
                <a:solidFill>
                  <a:srgbClr val="2A2A2A"/>
                </a:solidFill>
                <a:effectLst/>
                <a:latin typeface="+mj-lt"/>
              </a:rPr>
              <a:t>population</a:t>
            </a:r>
            <a:r>
              <a:rPr lang="es-ES" sz="600" b="0" i="0" dirty="0">
                <a:solidFill>
                  <a:srgbClr val="2A2A2A"/>
                </a:solidFill>
                <a:effectLst/>
                <a:latin typeface="+mj-lt"/>
              </a:rPr>
              <a:t>, </a:t>
            </a:r>
            <a:r>
              <a:rPr lang="es-ES" sz="600" b="0" i="1" dirty="0" err="1">
                <a:solidFill>
                  <a:srgbClr val="2A2A2A"/>
                </a:solidFill>
                <a:effectLst/>
                <a:latin typeface="+mj-lt"/>
              </a:rPr>
              <a:t>European</a:t>
            </a:r>
            <a:r>
              <a:rPr lang="es-ES" sz="600" b="0" i="1" dirty="0">
                <a:solidFill>
                  <a:srgbClr val="2A2A2A"/>
                </a:solidFill>
                <a:effectLst/>
                <a:latin typeface="+mj-lt"/>
              </a:rPr>
              <a:t> Heart </a:t>
            </a:r>
            <a:r>
              <a:rPr lang="es-ES" sz="600" b="0" i="1" dirty="0" err="1">
                <a:solidFill>
                  <a:srgbClr val="2A2A2A"/>
                </a:solidFill>
                <a:effectLst/>
                <a:latin typeface="+mj-lt"/>
              </a:rPr>
              <a:t>Journal</a:t>
            </a:r>
            <a:r>
              <a:rPr lang="es-ES" sz="600" b="0" i="0" dirty="0">
                <a:solidFill>
                  <a:srgbClr val="2A2A2A"/>
                </a:solidFill>
                <a:effectLst/>
                <a:latin typeface="+mj-lt"/>
              </a:rPr>
              <a:t>, 2025;, ehaf937, </a:t>
            </a:r>
            <a:r>
              <a:rPr lang="es-ES" sz="600" b="0" i="0" u="none" strike="noStrike" dirty="0">
                <a:solidFill>
                  <a:srgbClr val="006FB7"/>
                </a:solidFill>
                <a:effectLst/>
                <a:latin typeface="+mj-lt"/>
                <a:hlinkClick r:id="rId4"/>
              </a:rPr>
              <a:t>https://doi.org/10.1093/eurheartj/ehaf937</a:t>
            </a:r>
            <a:endParaRPr lang="es-ES" sz="600" b="0" i="0" u="none" strike="noStrike" dirty="0">
              <a:solidFill>
                <a:srgbClr val="006FB7"/>
              </a:solidFill>
              <a:effectLst/>
              <a:latin typeface="+mj-lt"/>
            </a:endParaRPr>
          </a:p>
          <a:p>
            <a:pPr algn="r"/>
            <a:r>
              <a:rPr lang="es-ES" sz="600" dirty="0">
                <a:solidFill>
                  <a:srgbClr val="006FB7"/>
                </a:solidFill>
                <a:latin typeface="+mj-lt"/>
              </a:rPr>
              <a:t>2. </a:t>
            </a:r>
            <a:r>
              <a:rPr lang="es-ES" sz="600" dirty="0" err="1">
                <a:latin typeface="+mj-lt"/>
              </a:rPr>
              <a:t>Oshima</a:t>
            </a:r>
            <a:r>
              <a:rPr lang="es-ES" sz="600" dirty="0">
                <a:latin typeface="+mj-lt"/>
              </a:rPr>
              <a:t> A, </a:t>
            </a:r>
            <a:r>
              <a:rPr lang="es-ES" sz="600" dirty="0" err="1">
                <a:latin typeface="+mj-lt"/>
              </a:rPr>
              <a:t>Serruys</a:t>
            </a:r>
            <a:r>
              <a:rPr lang="es-ES" sz="600" dirty="0">
                <a:latin typeface="+mj-lt"/>
              </a:rPr>
              <a:t> PW, </a:t>
            </a:r>
            <a:r>
              <a:rPr lang="es-ES" sz="600" dirty="0" err="1">
                <a:latin typeface="+mj-lt"/>
              </a:rPr>
              <a:t>Garg</a:t>
            </a:r>
            <a:r>
              <a:rPr lang="es-ES" sz="600" dirty="0">
                <a:latin typeface="+mj-lt"/>
              </a:rPr>
              <a:t> S, </a:t>
            </a:r>
            <a:r>
              <a:rPr lang="es-ES" sz="600" dirty="0" err="1">
                <a:latin typeface="+mj-lt"/>
              </a:rPr>
              <a:t>McEvoy</a:t>
            </a:r>
            <a:r>
              <a:rPr lang="es-ES" sz="600" dirty="0">
                <a:latin typeface="+mj-lt"/>
              </a:rPr>
              <a:t> JW, Wood DA, </a:t>
            </a:r>
            <a:r>
              <a:rPr lang="es-ES" sz="600" dirty="0" err="1">
                <a:latin typeface="+mj-lt"/>
              </a:rPr>
              <a:t>Doenst</a:t>
            </a:r>
            <a:r>
              <a:rPr lang="es-ES" sz="600" dirty="0">
                <a:latin typeface="+mj-lt"/>
              </a:rPr>
              <a:t> T, et al. </a:t>
            </a:r>
            <a:r>
              <a:rPr lang="es-ES" sz="600" dirty="0" err="1">
                <a:latin typeface="+mj-lt"/>
              </a:rPr>
              <a:t>Adjunctive</a:t>
            </a:r>
            <a:r>
              <a:rPr lang="es-ES" sz="600" dirty="0">
                <a:latin typeface="+mj-lt"/>
              </a:rPr>
              <a:t> </a:t>
            </a:r>
            <a:r>
              <a:rPr lang="es-ES" sz="600" dirty="0" err="1">
                <a:latin typeface="+mj-lt"/>
              </a:rPr>
              <a:t>pharmacological</a:t>
            </a:r>
            <a:r>
              <a:rPr lang="es-ES" sz="600" dirty="0">
                <a:latin typeface="+mj-lt"/>
              </a:rPr>
              <a:t> </a:t>
            </a:r>
            <a:r>
              <a:rPr lang="es-ES" sz="600" dirty="0" err="1">
                <a:latin typeface="+mj-lt"/>
              </a:rPr>
              <a:t>strategies</a:t>
            </a:r>
            <a:r>
              <a:rPr lang="es-ES" sz="600" dirty="0">
                <a:latin typeface="+mj-lt"/>
              </a:rPr>
              <a:t> </a:t>
            </a:r>
            <a:r>
              <a:rPr lang="es-ES" sz="600" dirty="0" err="1">
                <a:latin typeface="+mj-lt"/>
              </a:rPr>
              <a:t>for</a:t>
            </a:r>
            <a:r>
              <a:rPr lang="es-ES" sz="600" dirty="0">
                <a:latin typeface="+mj-lt"/>
              </a:rPr>
              <a:t> residual </a:t>
            </a:r>
            <a:r>
              <a:rPr lang="es-ES" sz="600" dirty="0" err="1">
                <a:latin typeface="+mj-lt"/>
              </a:rPr>
              <a:t>risk</a:t>
            </a:r>
            <a:r>
              <a:rPr lang="es-ES" sz="600" dirty="0">
                <a:latin typeface="+mj-lt"/>
              </a:rPr>
              <a:t> </a:t>
            </a:r>
            <a:r>
              <a:rPr lang="es-ES" sz="600" dirty="0" err="1">
                <a:latin typeface="+mj-lt"/>
              </a:rPr>
              <a:t>reduction</a:t>
            </a:r>
            <a:r>
              <a:rPr lang="es-ES" sz="600" dirty="0">
                <a:latin typeface="+mj-lt"/>
              </a:rPr>
              <a:t> after </a:t>
            </a:r>
            <a:r>
              <a:rPr lang="es-ES" sz="600" dirty="0" err="1">
                <a:latin typeface="+mj-lt"/>
              </a:rPr>
              <a:t>myocardial</a:t>
            </a:r>
            <a:r>
              <a:rPr lang="es-ES" sz="600" dirty="0">
                <a:latin typeface="+mj-lt"/>
              </a:rPr>
              <a:t> </a:t>
            </a:r>
            <a:r>
              <a:rPr lang="es-ES" sz="600" dirty="0" err="1">
                <a:latin typeface="+mj-lt"/>
              </a:rPr>
              <a:t>revascularisation</a:t>
            </a:r>
            <a:r>
              <a:rPr lang="es-ES" sz="600" dirty="0">
                <a:latin typeface="+mj-lt"/>
              </a:rPr>
              <a:t>. </a:t>
            </a:r>
            <a:r>
              <a:rPr lang="es-ES" sz="600" dirty="0" err="1">
                <a:latin typeface="+mj-lt"/>
              </a:rPr>
              <a:t>EuroIntervention</a:t>
            </a:r>
            <a:r>
              <a:rPr lang="es-ES" sz="600" dirty="0">
                <a:latin typeface="+mj-lt"/>
              </a:rPr>
              <a:t>. 2026;22(4):202-223. doi:10.4244/EIJ-D-25-00598</a:t>
            </a:r>
            <a:r>
              <a:rPr lang="es-ES" sz="600" dirty="0">
                <a:solidFill>
                  <a:srgbClr val="006FB7"/>
                </a:solidFill>
                <a:latin typeface="+mj-lt"/>
              </a:rPr>
              <a:t> </a:t>
            </a:r>
            <a:endParaRPr lang="es-ES" sz="600" b="0" i="0" u="none" strike="noStrike" dirty="0">
              <a:solidFill>
                <a:srgbClr val="006FB7"/>
              </a:solidFill>
              <a:effectLst/>
              <a:latin typeface="+mj-lt"/>
            </a:endParaRPr>
          </a:p>
        </p:txBody>
      </p:sp>
    </p:spTree>
    <p:extLst>
      <p:ext uri="{BB962C8B-B14F-4D97-AF65-F5344CB8AC3E}">
        <p14:creationId xmlns:p14="http://schemas.microsoft.com/office/powerpoint/2010/main" val="168422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3cb0a78fa9f_0_0"/>
          <p:cNvSpPr txBox="1">
            <a:spLocks noGrp="1"/>
          </p:cNvSpPr>
          <p:nvPr>
            <p:ph type="sldNum" idx="12"/>
          </p:nvPr>
        </p:nvSpPr>
        <p:spPr>
          <a:xfrm>
            <a:off x="9125893"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s-ES"/>
              <a:t>3</a:t>
            </a:fld>
            <a:endParaRPr/>
          </a:p>
        </p:txBody>
      </p:sp>
      <p:sp>
        <p:nvSpPr>
          <p:cNvPr id="75" name="Google Shape;75;g3cb0a78fa9f_0_0"/>
          <p:cNvSpPr txBox="1">
            <a:spLocks noGrp="1"/>
          </p:cNvSpPr>
          <p:nvPr>
            <p:ph type="title"/>
          </p:nvPr>
        </p:nvSpPr>
        <p:spPr>
          <a:xfrm>
            <a:off x="322907" y="177566"/>
            <a:ext cx="11525100" cy="1041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F470D"/>
              </a:buClr>
              <a:buSzPts val="1800"/>
              <a:buFont typeface="Arial"/>
              <a:buNone/>
            </a:pPr>
            <a:r>
              <a:rPr lang="es-ES" sz="1800"/>
              <a:t>CONFLICTOS DE INTERÉS</a:t>
            </a:r>
            <a:endParaRPr/>
          </a:p>
        </p:txBody>
      </p:sp>
      <p:sp>
        <p:nvSpPr>
          <p:cNvPr id="3" name="CuadroTexto 2">
            <a:extLst>
              <a:ext uri="{FF2B5EF4-FFF2-40B4-BE49-F238E27FC236}">
                <a16:creationId xmlns:a16="http://schemas.microsoft.com/office/drawing/2014/main" id="{B01C756D-ACD8-CD60-0A00-2B49C7B3E2FA}"/>
              </a:ext>
            </a:extLst>
          </p:cNvPr>
          <p:cNvSpPr txBox="1"/>
          <p:nvPr/>
        </p:nvSpPr>
        <p:spPr>
          <a:xfrm>
            <a:off x="343993" y="956956"/>
            <a:ext cx="6096000" cy="523220"/>
          </a:xfrm>
          <a:prstGeom prst="rect">
            <a:avLst/>
          </a:prstGeom>
          <a:noFill/>
        </p:spPr>
        <p:txBody>
          <a:bodyPr wrap="square">
            <a:spAutoFit/>
          </a:bodyPr>
          <a:lstStyle/>
          <a:p>
            <a:r>
              <a:rPr lang="es-ES" dirty="0" err="1"/>
              <a:t>Angem</a:t>
            </a:r>
            <a:r>
              <a:rPr lang="es-ES" dirty="0"/>
              <a:t>, Sanofi, Novartis, </a:t>
            </a:r>
            <a:r>
              <a:rPr lang="es-ES" dirty="0" err="1"/>
              <a:t>Daichii</a:t>
            </a:r>
            <a:r>
              <a:rPr lang="es-ES" dirty="0"/>
              <a:t> </a:t>
            </a:r>
            <a:r>
              <a:rPr lang="es-ES" dirty="0" err="1"/>
              <a:t>Sankyo</a:t>
            </a:r>
            <a:r>
              <a:rPr lang="es-ES" dirty="0"/>
              <a:t>, Astra </a:t>
            </a:r>
            <a:r>
              <a:rPr lang="es-ES" dirty="0" err="1"/>
              <a:t>Zeneca</a:t>
            </a:r>
            <a:r>
              <a:rPr lang="es-ES" dirty="0"/>
              <a:t>, </a:t>
            </a:r>
            <a:r>
              <a:rPr lang="es-ES" dirty="0" err="1"/>
              <a:t>Organon</a:t>
            </a:r>
            <a:r>
              <a:rPr lang="es-ES" dirty="0"/>
              <a:t>, </a:t>
            </a:r>
            <a:r>
              <a:rPr lang="es-ES" dirty="0" err="1"/>
              <a:t>Amarin</a:t>
            </a:r>
            <a:r>
              <a:rPr lang="es-ES" dirty="0"/>
              <a:t>, Bayer, Novo </a:t>
            </a:r>
            <a:r>
              <a:rPr lang="es-ES" dirty="0" err="1"/>
              <a:t>Nordisk</a:t>
            </a:r>
            <a:r>
              <a:rPr lang="es-ES" dirty="0"/>
              <a:t>, MSD, </a:t>
            </a:r>
            <a:r>
              <a:rPr lang="es-ES" dirty="0" err="1"/>
              <a:t>Menarini</a:t>
            </a:r>
            <a:r>
              <a:rPr lang="es-ES"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2"/>
          <p:cNvSpPr txBox="1"/>
          <p:nvPr/>
        </p:nvSpPr>
        <p:spPr>
          <a:xfrm>
            <a:off x="148306" y="6460875"/>
            <a:ext cx="2709193"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dirty="0">
                <a:solidFill>
                  <a:srgbClr val="FFFFFF"/>
                </a:solidFill>
                <a:latin typeface="+mn-lt"/>
                <a:ea typeface="Calibri"/>
                <a:cs typeface="Calibri"/>
                <a:sym typeface="Calibri"/>
              </a:rPr>
              <a:t>Fecha de elaboración: marzo 2026 </a:t>
            </a:r>
            <a:endParaRPr dirty="0">
              <a:latin typeface="+mn-lt"/>
            </a:endParaRPr>
          </a:p>
        </p:txBody>
      </p:sp>
      <p:sp>
        <p:nvSpPr>
          <p:cNvPr id="521" name="Google Shape;521;p32"/>
          <p:cNvSpPr txBox="1"/>
          <p:nvPr/>
        </p:nvSpPr>
        <p:spPr>
          <a:xfrm rot="-5400000">
            <a:off x="10873988" y="5460394"/>
            <a:ext cx="200100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600" dirty="0">
                <a:solidFill>
                  <a:srgbClr val="FFFFFF"/>
                </a:solidFill>
                <a:latin typeface="+mn-lt"/>
                <a:ea typeface="Calibri"/>
                <a:cs typeface="Calibri"/>
                <a:sym typeface="Calibri"/>
              </a:rPr>
              <a:t>ES-CRAT-2600009</a:t>
            </a:r>
            <a:endParaRPr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
          <p:cNvSpPr txBox="1">
            <a:spLocks noGrp="1"/>
          </p:cNvSpPr>
          <p:nvPr>
            <p:ph type="ctrTitle"/>
          </p:nvPr>
        </p:nvSpPr>
        <p:spPr>
          <a:xfrm>
            <a:off x="435944" y="2177378"/>
            <a:ext cx="5729466" cy="1955271"/>
          </a:xfrm>
          <a:prstGeom prst="rect">
            <a:avLst/>
          </a:prstGeom>
          <a:noFill/>
          <a:ln>
            <a:noFill/>
          </a:ln>
        </p:spPr>
        <p:txBody>
          <a:bodyPr spcFirstLastPara="1" wrap="square" lIns="91425" tIns="45700" rIns="91425" bIns="45700" anchor="b" anchorCtr="0">
            <a:noAutofit/>
          </a:bodyPr>
          <a:lstStyle/>
          <a:p>
            <a:pPr lvl="0" algn="ctr"/>
            <a:r>
              <a:rPr lang="es-ES" sz="3600" dirty="0"/>
              <a:t>“Hot </a:t>
            </a:r>
            <a:r>
              <a:rPr lang="es-ES" sz="3600" dirty="0" err="1"/>
              <a:t>topics</a:t>
            </a:r>
            <a:r>
              <a:rPr lang="es-ES" sz="3600" dirty="0"/>
              <a:t>” en prevención de eventos cardiovasculares</a:t>
            </a:r>
            <a:endParaRPr sz="3600" dirty="0"/>
          </a:p>
        </p:txBody>
      </p:sp>
      <p:sp>
        <p:nvSpPr>
          <p:cNvPr id="82" name="Google Shape;82;p3"/>
          <p:cNvSpPr txBox="1">
            <a:spLocks noGrp="1"/>
          </p:cNvSpPr>
          <p:nvPr>
            <p:ph type="body" idx="1"/>
          </p:nvPr>
        </p:nvSpPr>
        <p:spPr>
          <a:xfrm>
            <a:off x="435944" y="4132649"/>
            <a:ext cx="5729466" cy="126812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DF470D"/>
              </a:buClr>
              <a:buSzPts val="1800"/>
              <a:buNone/>
            </a:pPr>
            <a:r>
              <a:rPr lang="es-ES" b="1" dirty="0"/>
              <a:t>Rosa Fernández Olmo</a:t>
            </a:r>
          </a:p>
          <a:p>
            <a:pPr marL="0" lvl="0" indent="0" algn="ctr" rtl="0">
              <a:lnSpc>
                <a:spcPct val="90000"/>
              </a:lnSpc>
              <a:spcBef>
                <a:spcPts val="0"/>
              </a:spcBef>
              <a:spcAft>
                <a:spcPts val="0"/>
              </a:spcAft>
              <a:buClr>
                <a:srgbClr val="DF470D"/>
              </a:buClr>
              <a:buSzPts val="1800"/>
              <a:buNone/>
            </a:pPr>
            <a:r>
              <a:rPr lang="es-ES" b="1" dirty="0"/>
              <a:t>Hospital Virgen del Rocío (Sevilla) </a:t>
            </a:r>
            <a:endParaRPr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ctrTitle"/>
          </p:nvPr>
        </p:nvSpPr>
        <p:spPr>
          <a:xfrm>
            <a:off x="254874" y="2177378"/>
            <a:ext cx="5729466" cy="1955271"/>
          </a:xfrm>
          <a:prstGeom prst="rect">
            <a:avLst/>
          </a:prstGeom>
          <a:noFill/>
          <a:ln>
            <a:noFill/>
          </a:ln>
        </p:spPr>
        <p:txBody>
          <a:bodyPr spcFirstLastPara="1" wrap="square" lIns="91425" tIns="45700" rIns="91425" bIns="45700" anchor="b" anchorCtr="0">
            <a:noAutofit/>
          </a:bodyPr>
          <a:lstStyle/>
          <a:p>
            <a:pPr marL="0" lvl="0" indent="0" algn="l" rtl="0">
              <a:lnSpc>
                <a:spcPct val="93750"/>
              </a:lnSpc>
              <a:spcBef>
                <a:spcPts val="0"/>
              </a:spcBef>
              <a:spcAft>
                <a:spcPts val="0"/>
              </a:spcAft>
              <a:buClr>
                <a:srgbClr val="002454"/>
              </a:buClr>
              <a:buSzPts val="4800"/>
              <a:buFont typeface="Arial"/>
              <a:buNone/>
            </a:pPr>
            <a:r>
              <a:rPr lang="es-ES" dirty="0" err="1"/>
              <a:t>Update</a:t>
            </a:r>
            <a:r>
              <a:rPr lang="es-ES" dirty="0"/>
              <a:t> Dislipemias </a:t>
            </a:r>
            <a:endParaRPr dirty="0"/>
          </a:p>
        </p:txBody>
      </p:sp>
      <p:sp>
        <p:nvSpPr>
          <p:cNvPr id="89" name="Google Shape;89;p4"/>
          <p:cNvSpPr txBox="1">
            <a:spLocks noGrp="1"/>
          </p:cNvSpPr>
          <p:nvPr>
            <p:ph type="sldNum" idx="12"/>
          </p:nvPr>
        </p:nvSpPr>
        <p:spPr>
          <a:xfrm>
            <a:off x="9125893"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s-E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7382995-F4C1-BA44-699F-997945880B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6</a:t>
            </a:fld>
            <a:endParaRPr lang="es-ES"/>
          </a:p>
        </p:txBody>
      </p:sp>
      <p:pic>
        <p:nvPicPr>
          <p:cNvPr id="5" name="Picture 2" descr="Figura 1 cLDL: colesterol unido a lipoproteínas de b...">
            <a:extLst>
              <a:ext uri="{FF2B5EF4-FFF2-40B4-BE49-F238E27FC236}">
                <a16:creationId xmlns:a16="http://schemas.microsoft.com/office/drawing/2014/main" id="{DD6E27C6-09AC-B51B-B4DD-0B47AF42D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246" y="831852"/>
            <a:ext cx="4211592" cy="470374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F4A8A06-0A4E-73BB-A2C5-BE608C035754}"/>
              </a:ext>
            </a:extLst>
          </p:cNvPr>
          <p:cNvPicPr>
            <a:picLocks noChangeAspect="1"/>
          </p:cNvPicPr>
          <p:nvPr/>
        </p:nvPicPr>
        <p:blipFill>
          <a:blip r:embed="rId3"/>
          <a:stretch>
            <a:fillRect/>
          </a:stretch>
        </p:blipFill>
        <p:spPr>
          <a:xfrm>
            <a:off x="258937" y="3182407"/>
            <a:ext cx="6612990" cy="1555299"/>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04FCAE1E-34C1-0B70-C7FC-947395DD22EE}"/>
              </a:ext>
            </a:extLst>
          </p:cNvPr>
          <p:cNvPicPr>
            <a:picLocks noChangeAspect="1"/>
          </p:cNvPicPr>
          <p:nvPr/>
        </p:nvPicPr>
        <p:blipFill>
          <a:blip r:embed="rId4"/>
          <a:srcRect l="5595" t="36154" r="7527" b="20987"/>
          <a:stretch>
            <a:fillRect/>
          </a:stretch>
        </p:blipFill>
        <p:spPr>
          <a:xfrm>
            <a:off x="253240" y="774449"/>
            <a:ext cx="6618687" cy="2123495"/>
          </a:xfrm>
          <a:prstGeom prst="rect">
            <a:avLst/>
          </a:prstGeom>
          <a:effectLst>
            <a:outerShdw blurRad="50800" dist="38100" dir="2700000" algn="tl" rotWithShape="0">
              <a:prstClr val="black">
                <a:alpha val="40000"/>
              </a:prstClr>
            </a:outerShdw>
          </a:effectLst>
        </p:spPr>
      </p:pic>
      <p:sp>
        <p:nvSpPr>
          <p:cNvPr id="9" name="Flecha derecha 8">
            <a:extLst>
              <a:ext uri="{FF2B5EF4-FFF2-40B4-BE49-F238E27FC236}">
                <a16:creationId xmlns:a16="http://schemas.microsoft.com/office/drawing/2014/main" id="{C3EA708B-4A52-B781-E89F-57D9FA0BEB30}"/>
              </a:ext>
            </a:extLst>
          </p:cNvPr>
          <p:cNvSpPr/>
          <p:nvPr/>
        </p:nvSpPr>
        <p:spPr>
          <a:xfrm>
            <a:off x="6871927" y="3627296"/>
            <a:ext cx="647319" cy="665519"/>
          </a:xfrm>
          <a:prstGeom prst="rightArrow">
            <a:avLst/>
          </a:prstGeom>
          <a:solidFill>
            <a:schemeClr val="accent3">
              <a:lumMod val="60000"/>
              <a:lumOff val="4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EAC105E1-F203-60BD-52B8-D2DD3CED1BBC}"/>
              </a:ext>
            </a:extLst>
          </p:cNvPr>
          <p:cNvSpPr txBox="1"/>
          <p:nvPr/>
        </p:nvSpPr>
        <p:spPr>
          <a:xfrm>
            <a:off x="5223566" y="6123413"/>
            <a:ext cx="6096000" cy="830997"/>
          </a:xfrm>
          <a:prstGeom prst="rect">
            <a:avLst/>
          </a:prstGeom>
          <a:noFill/>
        </p:spPr>
        <p:txBody>
          <a:bodyPr wrap="square">
            <a:spAutoFit/>
          </a:bodyPr>
          <a:lstStyle/>
          <a:p>
            <a:pPr marL="228600" indent="-228600" algn="r">
              <a:buAutoNum type="arabicPeriod"/>
            </a:pPr>
            <a:r>
              <a:rPr lang="es-ES" sz="800" b="0" i="0" u="none" strike="noStrike" dirty="0">
                <a:solidFill>
                  <a:srgbClr val="000000"/>
                </a:solidFill>
                <a:effectLst/>
                <a:latin typeface="+mj-lt"/>
              </a:rPr>
              <a:t>Mach F, </a:t>
            </a:r>
            <a:r>
              <a:rPr lang="es-ES" sz="800" b="0" i="0" u="none" strike="noStrike" dirty="0" err="1">
                <a:solidFill>
                  <a:srgbClr val="000000"/>
                </a:solidFill>
                <a:effectLst/>
                <a:latin typeface="+mj-lt"/>
              </a:rPr>
              <a:t>Koskinas</a:t>
            </a:r>
            <a:r>
              <a:rPr lang="es-ES" sz="800" b="0" i="0" u="none" strike="noStrike" dirty="0">
                <a:solidFill>
                  <a:srgbClr val="000000"/>
                </a:solidFill>
                <a:effectLst/>
                <a:latin typeface="+mj-lt"/>
              </a:rPr>
              <a:t> KC, </a:t>
            </a:r>
            <a:r>
              <a:rPr lang="es-ES" sz="800" b="0" i="0" u="none" strike="noStrike" dirty="0" err="1">
                <a:solidFill>
                  <a:srgbClr val="000000"/>
                </a:solidFill>
                <a:effectLst/>
                <a:latin typeface="+mj-lt"/>
              </a:rPr>
              <a:t>Roeters</a:t>
            </a:r>
            <a:r>
              <a:rPr lang="es-ES" sz="800" b="0" i="0" u="none" strike="noStrike" dirty="0">
                <a:solidFill>
                  <a:srgbClr val="000000"/>
                </a:solidFill>
                <a:effectLst/>
                <a:latin typeface="+mj-lt"/>
              </a:rPr>
              <a:t> van </a:t>
            </a:r>
            <a:r>
              <a:rPr lang="es-ES" sz="800" b="0" i="0" u="none" strike="noStrike" dirty="0" err="1">
                <a:solidFill>
                  <a:srgbClr val="000000"/>
                </a:solidFill>
                <a:effectLst/>
                <a:latin typeface="+mj-lt"/>
              </a:rPr>
              <a:t>Lennep</a:t>
            </a:r>
            <a:r>
              <a:rPr lang="es-ES" sz="800" b="0" i="0" u="none" strike="noStrike" dirty="0">
                <a:solidFill>
                  <a:srgbClr val="000000"/>
                </a:solidFill>
                <a:effectLst/>
                <a:latin typeface="+mj-lt"/>
              </a:rPr>
              <a:t> JE, </a:t>
            </a:r>
            <a:r>
              <a:rPr lang="es-ES" sz="800" b="0" i="0" u="none" strike="noStrike" dirty="0" err="1">
                <a:solidFill>
                  <a:srgbClr val="000000"/>
                </a:solidFill>
                <a:effectLst/>
                <a:latin typeface="+mj-lt"/>
              </a:rPr>
              <a:t>Tokgözoğlu</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Badimon</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Baigent</a:t>
            </a:r>
            <a:r>
              <a:rPr lang="es-ES" sz="800" b="0" i="0" u="none" strike="noStrike" dirty="0">
                <a:solidFill>
                  <a:srgbClr val="000000"/>
                </a:solidFill>
                <a:effectLst/>
                <a:latin typeface="+mj-lt"/>
              </a:rPr>
              <a:t> C, et al. 2025 </a:t>
            </a:r>
            <a:r>
              <a:rPr lang="es-ES" sz="800" b="0" i="0" u="none" strike="noStrike" dirty="0" err="1">
                <a:solidFill>
                  <a:srgbClr val="000000"/>
                </a:solidFill>
                <a:effectLst/>
                <a:latin typeface="+mj-lt"/>
              </a:rPr>
              <a:t>Focused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Update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2019 ESC/EAS </a:t>
            </a:r>
            <a:r>
              <a:rPr lang="es-ES" sz="800" b="0" i="0" u="none" strike="noStrike" dirty="0" err="1">
                <a:solidFill>
                  <a:srgbClr val="000000"/>
                </a:solidFill>
                <a:effectLst/>
                <a:latin typeface="+mj-lt"/>
              </a:rPr>
              <a:t>Guidelines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Developed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by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task</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force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Cardiology</a:t>
            </a:r>
            <a:r>
              <a:rPr lang="es-ES" sz="800" b="0" i="0" u="none" strike="noStrike" dirty="0">
                <a:solidFill>
                  <a:srgbClr val="000000"/>
                </a:solidFill>
                <a:effectLst/>
                <a:latin typeface="+mj-lt"/>
              </a:rPr>
              <a:t> (ESC) and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Atherosclerosis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(EAS). </a:t>
            </a:r>
            <a:r>
              <a:rPr lang="es-ES" sz="800" b="0" i="0" u="none" strike="noStrike" dirty="0" err="1">
                <a:solidFill>
                  <a:srgbClr val="000000"/>
                </a:solidFill>
                <a:effectLst/>
                <a:latin typeface="+mj-lt"/>
              </a:rPr>
              <a:t>Eur</a:t>
            </a:r>
            <a:r>
              <a:rPr lang="es-ES" sz="800" b="0" i="0" u="none" strike="noStrike" dirty="0">
                <a:solidFill>
                  <a:srgbClr val="000000"/>
                </a:solidFill>
                <a:effectLst/>
                <a:latin typeface="+mj-lt"/>
              </a:rPr>
              <a:t> Heart J. 2025;46(42):4359-4378. doi:10.1093/</a:t>
            </a:r>
            <a:r>
              <a:rPr lang="es-ES" sz="800" b="0" i="0" u="none" strike="noStrike" dirty="0" err="1">
                <a:solidFill>
                  <a:srgbClr val="000000"/>
                </a:solidFill>
                <a:effectLst/>
                <a:latin typeface="+mj-lt"/>
              </a:rPr>
              <a:t>eurheartj</a:t>
            </a:r>
            <a:r>
              <a:rPr lang="es-ES" sz="800" b="0" i="0" u="none" strike="noStrike" dirty="0">
                <a:solidFill>
                  <a:srgbClr val="000000"/>
                </a:solidFill>
                <a:effectLst/>
                <a:latin typeface="+mj-lt"/>
              </a:rPr>
              <a:t>/ehaf190.</a:t>
            </a:r>
            <a:r>
              <a:rPr lang="es-ES" sz="800" dirty="0">
                <a:latin typeface="+mj-lt"/>
              </a:rPr>
              <a:t> 2. Olmo RF. Reflexiones sobre la actualización ESC 2025 sobre el tratamiento de las dislipidemias. </a:t>
            </a:r>
            <a:r>
              <a:rPr lang="es-ES" sz="800" dirty="0" err="1">
                <a:latin typeface="+mj-lt"/>
              </a:rPr>
              <a:t>Rev</a:t>
            </a:r>
            <a:r>
              <a:rPr lang="es-ES" sz="800" dirty="0">
                <a:latin typeface="+mj-lt"/>
              </a:rPr>
              <a:t> </a:t>
            </a:r>
            <a:r>
              <a:rPr lang="es-ES" sz="800" dirty="0" err="1">
                <a:latin typeface="+mj-lt"/>
              </a:rPr>
              <a:t>Esp</a:t>
            </a:r>
            <a:r>
              <a:rPr lang="es-ES" sz="800" dirty="0">
                <a:latin typeface="+mj-lt"/>
              </a:rPr>
              <a:t> </a:t>
            </a:r>
            <a:r>
              <a:rPr lang="es-ES" sz="800" dirty="0" err="1">
                <a:latin typeface="+mj-lt"/>
              </a:rPr>
              <a:t>Cardiol</a:t>
            </a:r>
            <a:r>
              <a:rPr lang="es-ES" sz="800" dirty="0">
                <a:latin typeface="+mj-lt"/>
              </a:rPr>
              <a:t>. 2026;S0300-8932(25)01608-2. doi:10.1016/j.recesp.2025.11.022</a:t>
            </a:r>
            <a:endParaRPr lang="es-ES" sz="800" b="0" i="0" u="none" strike="noStrike" dirty="0">
              <a:solidFill>
                <a:srgbClr val="000000"/>
              </a:solidFill>
              <a:effectLst/>
              <a:latin typeface="+mj-lt"/>
            </a:endParaRPr>
          </a:p>
          <a:p>
            <a:pPr marL="228600" indent="-228600" algn="r">
              <a:buAutoNum type="arabicPeriod"/>
            </a:pPr>
            <a:endParaRPr lang="es-ES" sz="800" dirty="0">
              <a:latin typeface="+mj-lt"/>
            </a:endParaRPr>
          </a:p>
        </p:txBody>
      </p:sp>
    </p:spTree>
    <p:extLst>
      <p:ext uri="{BB962C8B-B14F-4D97-AF65-F5344CB8AC3E}">
        <p14:creationId xmlns:p14="http://schemas.microsoft.com/office/powerpoint/2010/main" val="138292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7BA80ED8-0CDC-8FEF-B044-4E864DA08171}"/>
              </a:ext>
            </a:extLst>
          </p:cNvPr>
          <p:cNvSpPr txBox="1"/>
          <p:nvPr/>
        </p:nvSpPr>
        <p:spPr>
          <a:xfrm>
            <a:off x="1392917" y="600507"/>
            <a:ext cx="11134165" cy="707886"/>
          </a:xfrm>
          <a:prstGeom prst="rect">
            <a:avLst/>
          </a:prstGeom>
          <a:solidFill>
            <a:schemeClr val="bg1">
              <a:alpha val="51000"/>
            </a:schemeClr>
          </a:solidFill>
        </p:spPr>
        <p:txBody>
          <a:bodyPr wrap="square" rtlCol="0">
            <a:spAutoFit/>
          </a:bodyPr>
          <a:lstStyle/>
          <a:p>
            <a:pPr algn="ctr"/>
            <a:r>
              <a:rPr lang="es-ES" sz="4000" b="1" dirty="0">
                <a:solidFill>
                  <a:srgbClr val="002060"/>
                </a:solidFill>
              </a:rPr>
              <a:t>2025 </a:t>
            </a:r>
            <a:r>
              <a:rPr lang="es-ES" sz="4000" b="1" dirty="0" err="1">
                <a:solidFill>
                  <a:srgbClr val="002060"/>
                </a:solidFill>
              </a:rPr>
              <a:t>focused</a:t>
            </a:r>
            <a:r>
              <a:rPr lang="es-ES" sz="4000" b="1" dirty="0">
                <a:solidFill>
                  <a:srgbClr val="002060"/>
                </a:solidFill>
              </a:rPr>
              <a:t> </a:t>
            </a:r>
            <a:r>
              <a:rPr lang="es-ES" sz="4000" b="1" dirty="0" err="1">
                <a:solidFill>
                  <a:srgbClr val="002060"/>
                </a:solidFill>
              </a:rPr>
              <a:t>update</a:t>
            </a:r>
            <a:r>
              <a:rPr lang="es-ES" sz="4000" b="1" dirty="0">
                <a:solidFill>
                  <a:srgbClr val="002060"/>
                </a:solidFill>
              </a:rPr>
              <a:t> </a:t>
            </a:r>
            <a:r>
              <a:rPr lang="es-ES" sz="4000" b="1" dirty="0" err="1">
                <a:solidFill>
                  <a:srgbClr val="002060"/>
                </a:solidFill>
              </a:rPr>
              <a:t>Dyslipidaemia</a:t>
            </a:r>
            <a:endParaRPr lang="es-ES" sz="4000" b="1" dirty="0">
              <a:solidFill>
                <a:srgbClr val="002060"/>
              </a:solidFill>
            </a:endParaRPr>
          </a:p>
        </p:txBody>
      </p:sp>
      <p:sp>
        <p:nvSpPr>
          <p:cNvPr id="14" name="CuadroTexto 13">
            <a:extLst>
              <a:ext uri="{FF2B5EF4-FFF2-40B4-BE49-F238E27FC236}">
                <a16:creationId xmlns:a16="http://schemas.microsoft.com/office/drawing/2014/main" id="{48380CF4-E33E-5B6F-0F24-CE01E6EE9816}"/>
              </a:ext>
            </a:extLst>
          </p:cNvPr>
          <p:cNvSpPr txBox="1"/>
          <p:nvPr/>
        </p:nvSpPr>
        <p:spPr>
          <a:xfrm>
            <a:off x="2882687" y="1490103"/>
            <a:ext cx="8791124" cy="707886"/>
          </a:xfrm>
          <a:prstGeom prst="rect">
            <a:avLst/>
          </a:prstGeom>
          <a:solidFill>
            <a:schemeClr val="accent5">
              <a:lumMod val="20000"/>
              <a:lumOff val="80000"/>
            </a:schemeClr>
          </a:solidFill>
        </p:spPr>
        <p:txBody>
          <a:bodyPr wrap="square" rtlCol="0">
            <a:spAutoFit/>
          </a:bodyPr>
          <a:lstStyle/>
          <a:p>
            <a:pPr marL="185738" indent="-185738">
              <a:buFont typeface="Arial" panose="020B0604020202020204" pitchFamily="34" charset="0"/>
              <a:buChar char="•"/>
            </a:pPr>
            <a:r>
              <a:rPr lang="es-ES" sz="2000" b="1" dirty="0"/>
              <a:t>Incorporación de la recomendación de estimar el riesgo CV mediante SCORE2 y SCORE2-OP </a:t>
            </a:r>
          </a:p>
        </p:txBody>
      </p:sp>
      <p:sp>
        <p:nvSpPr>
          <p:cNvPr id="15" name="CuadroTexto 14">
            <a:extLst>
              <a:ext uri="{FF2B5EF4-FFF2-40B4-BE49-F238E27FC236}">
                <a16:creationId xmlns:a16="http://schemas.microsoft.com/office/drawing/2014/main" id="{A66CBA6A-EA93-5BDF-09C0-08DFE6A00B1D}"/>
              </a:ext>
            </a:extLst>
          </p:cNvPr>
          <p:cNvSpPr txBox="1"/>
          <p:nvPr/>
        </p:nvSpPr>
        <p:spPr>
          <a:xfrm>
            <a:off x="2882687" y="2892640"/>
            <a:ext cx="8791124" cy="1631216"/>
          </a:xfrm>
          <a:prstGeom prst="rect">
            <a:avLst/>
          </a:prstGeom>
          <a:solidFill>
            <a:schemeClr val="accent5">
              <a:lumMod val="20000"/>
              <a:lumOff val="80000"/>
            </a:schemeClr>
          </a:solidFill>
        </p:spPr>
        <p:txBody>
          <a:bodyPr wrap="square" rtlCol="0">
            <a:spAutoFit/>
          </a:bodyPr>
          <a:lstStyle/>
          <a:p>
            <a:pPr marL="185738" indent="-185738">
              <a:buFont typeface="Arial" panose="020B0604020202020204" pitchFamily="34" charset="0"/>
              <a:buChar char="•"/>
            </a:pPr>
            <a:r>
              <a:rPr lang="es-ES" sz="2000" b="1" dirty="0"/>
              <a:t>Énfasis en factores modificadores del riesgo CV </a:t>
            </a:r>
          </a:p>
          <a:p>
            <a:pPr marL="1300163" lvl="1" indent="-201613">
              <a:buFont typeface="Arial" panose="020B0604020202020204" pitchFamily="34" charset="0"/>
              <a:buChar char="•"/>
            </a:pPr>
            <a:r>
              <a:rPr lang="es-ES" sz="2000" b="1" dirty="0"/>
              <a:t>HTA del embarazo</a:t>
            </a:r>
          </a:p>
          <a:p>
            <a:pPr marL="1300163" lvl="1" indent="-201613">
              <a:buFont typeface="Arial" panose="020B0604020202020204" pitchFamily="34" charset="0"/>
              <a:buChar char="•"/>
            </a:pPr>
            <a:r>
              <a:rPr lang="es-ES" sz="2000" b="1" dirty="0"/>
              <a:t>Hs-CRP elevada</a:t>
            </a:r>
          </a:p>
          <a:p>
            <a:pPr marL="1300163" lvl="1" indent="-201613">
              <a:buFont typeface="Arial" panose="020B0604020202020204" pitchFamily="34" charset="0"/>
              <a:buChar char="•"/>
            </a:pPr>
            <a:r>
              <a:rPr lang="es-ES" sz="2000" b="1" dirty="0" err="1"/>
              <a:t>Lp</a:t>
            </a:r>
            <a:r>
              <a:rPr lang="es-ES" sz="2000" b="1" dirty="0"/>
              <a:t>(a) elevada</a:t>
            </a:r>
          </a:p>
          <a:p>
            <a:pPr marL="1300163" lvl="1" indent="-201613">
              <a:buFont typeface="Arial" panose="020B0604020202020204" pitchFamily="34" charset="0"/>
              <a:buChar char="•"/>
            </a:pPr>
            <a:r>
              <a:rPr lang="es-ES" sz="2000" b="1" dirty="0" err="1"/>
              <a:t>CaC</a:t>
            </a:r>
            <a:r>
              <a:rPr lang="es-ES" sz="2000" b="1" dirty="0"/>
              <a:t> elevado</a:t>
            </a:r>
          </a:p>
        </p:txBody>
      </p:sp>
      <p:sp>
        <p:nvSpPr>
          <p:cNvPr id="16" name="CuadroTexto 15">
            <a:extLst>
              <a:ext uri="{FF2B5EF4-FFF2-40B4-BE49-F238E27FC236}">
                <a16:creationId xmlns:a16="http://schemas.microsoft.com/office/drawing/2014/main" id="{3119A999-0FF4-BA3F-17D4-E3A5D97DF487}"/>
              </a:ext>
            </a:extLst>
          </p:cNvPr>
          <p:cNvSpPr txBox="1"/>
          <p:nvPr/>
        </p:nvSpPr>
        <p:spPr>
          <a:xfrm>
            <a:off x="2882687" y="5557854"/>
            <a:ext cx="8791124" cy="400110"/>
          </a:xfrm>
          <a:prstGeom prst="rect">
            <a:avLst/>
          </a:prstGeom>
          <a:solidFill>
            <a:schemeClr val="accent5">
              <a:lumMod val="20000"/>
              <a:lumOff val="80000"/>
            </a:schemeClr>
          </a:solidFill>
        </p:spPr>
        <p:txBody>
          <a:bodyPr wrap="square" rtlCol="0">
            <a:spAutoFit/>
          </a:bodyPr>
          <a:lstStyle/>
          <a:p>
            <a:pPr marL="185738" indent="-185738">
              <a:buFont typeface="Arial" panose="020B0604020202020204" pitchFamily="34" charset="0"/>
              <a:buChar char="•"/>
            </a:pPr>
            <a:r>
              <a:rPr lang="es-ES" sz="2000" b="1" dirty="0"/>
              <a:t>Categoría de riesgo extremo</a:t>
            </a:r>
          </a:p>
        </p:txBody>
      </p:sp>
      <p:sp>
        <p:nvSpPr>
          <p:cNvPr id="8" name="Rectángulo redondeado 7">
            <a:extLst>
              <a:ext uri="{FF2B5EF4-FFF2-40B4-BE49-F238E27FC236}">
                <a16:creationId xmlns:a16="http://schemas.microsoft.com/office/drawing/2014/main" id="{9424EFBD-88A5-E455-3A8B-6ABB23491EB8}"/>
              </a:ext>
            </a:extLst>
          </p:cNvPr>
          <p:cNvSpPr>
            <a:spLocks/>
          </p:cNvSpPr>
          <p:nvPr/>
        </p:nvSpPr>
        <p:spPr>
          <a:xfrm>
            <a:off x="528917" y="604694"/>
            <a:ext cx="1728000" cy="5508000"/>
          </a:xfrm>
          <a:prstGeom prst="roundRect">
            <a:avLst>
              <a:gd name="adj" fmla="val 1074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p>
        </p:txBody>
      </p:sp>
      <p:sp>
        <p:nvSpPr>
          <p:cNvPr id="9" name="Elipse 8">
            <a:extLst>
              <a:ext uri="{FF2B5EF4-FFF2-40B4-BE49-F238E27FC236}">
                <a16:creationId xmlns:a16="http://schemas.microsoft.com/office/drawing/2014/main" id="{33F807FF-9E26-20CF-6993-71C14D5B70E2}"/>
              </a:ext>
            </a:extLst>
          </p:cNvPr>
          <p:cNvSpPr>
            <a:spLocks/>
          </p:cNvSpPr>
          <p:nvPr/>
        </p:nvSpPr>
        <p:spPr>
          <a:xfrm>
            <a:off x="582917" y="5218643"/>
            <a:ext cx="1620000" cy="828000"/>
          </a:xfrm>
          <a:prstGeom prst="ellipse">
            <a:avLst/>
          </a:prstGeom>
          <a:solidFill>
            <a:schemeClr val="bg1">
              <a:lumMod val="65000"/>
            </a:schemeClr>
          </a:solidFill>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400" b="1" dirty="0"/>
              <a:t>Poblaciones especiales</a:t>
            </a:r>
          </a:p>
        </p:txBody>
      </p:sp>
      <p:sp>
        <p:nvSpPr>
          <p:cNvPr id="13" name="Elipse 12">
            <a:extLst>
              <a:ext uri="{FF2B5EF4-FFF2-40B4-BE49-F238E27FC236}">
                <a16:creationId xmlns:a16="http://schemas.microsoft.com/office/drawing/2014/main" id="{A2414755-1958-3CC0-32B1-6EE88474CA20}"/>
              </a:ext>
            </a:extLst>
          </p:cNvPr>
          <p:cNvSpPr>
            <a:spLocks/>
          </p:cNvSpPr>
          <p:nvPr/>
        </p:nvSpPr>
        <p:spPr>
          <a:xfrm>
            <a:off x="582917" y="4310430"/>
            <a:ext cx="1620000" cy="828000"/>
          </a:xfrm>
          <a:prstGeom prst="ellipse">
            <a:avLst/>
          </a:prstGeom>
          <a:solidFill>
            <a:schemeClr val="bg1">
              <a:lumMod val="65000"/>
            </a:schemeClr>
          </a:solidFill>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400" b="1" dirty="0" err="1"/>
              <a:t>Lp</a:t>
            </a:r>
            <a:r>
              <a:rPr lang="es-ES" sz="1400" b="1" dirty="0"/>
              <a:t>(a)</a:t>
            </a:r>
          </a:p>
        </p:txBody>
      </p:sp>
      <p:sp>
        <p:nvSpPr>
          <p:cNvPr id="22" name="Elipse 21">
            <a:extLst>
              <a:ext uri="{FF2B5EF4-FFF2-40B4-BE49-F238E27FC236}">
                <a16:creationId xmlns:a16="http://schemas.microsoft.com/office/drawing/2014/main" id="{640A4109-70C8-5A08-618D-AC9E6CAC02C7}"/>
              </a:ext>
            </a:extLst>
          </p:cNvPr>
          <p:cNvSpPr>
            <a:spLocks/>
          </p:cNvSpPr>
          <p:nvPr/>
        </p:nvSpPr>
        <p:spPr>
          <a:xfrm>
            <a:off x="582917" y="1519957"/>
            <a:ext cx="1620000" cy="828000"/>
          </a:xfrm>
          <a:prstGeom prst="ellipse">
            <a:avLst/>
          </a:prstGeom>
          <a:solidFill>
            <a:schemeClr val="bg1">
              <a:lumMod val="65000"/>
            </a:schemeClr>
          </a:solidFill>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400" b="1" dirty="0"/>
              <a:t>Nuevas terapias</a:t>
            </a:r>
          </a:p>
        </p:txBody>
      </p:sp>
      <p:sp>
        <p:nvSpPr>
          <p:cNvPr id="23" name="Elipse 22">
            <a:extLst>
              <a:ext uri="{FF2B5EF4-FFF2-40B4-BE49-F238E27FC236}">
                <a16:creationId xmlns:a16="http://schemas.microsoft.com/office/drawing/2014/main" id="{1256460B-4BF0-C90A-A1FC-1EB873269B4C}"/>
              </a:ext>
            </a:extLst>
          </p:cNvPr>
          <p:cNvSpPr>
            <a:spLocks/>
          </p:cNvSpPr>
          <p:nvPr/>
        </p:nvSpPr>
        <p:spPr>
          <a:xfrm>
            <a:off x="582917" y="662103"/>
            <a:ext cx="1620000" cy="828000"/>
          </a:xfrm>
          <a:prstGeom prst="ellipse">
            <a:avLst/>
          </a:prstGeom>
          <a:solidFill>
            <a:schemeClr val="bg1"/>
          </a:solidFill>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400" b="1" dirty="0">
                <a:solidFill>
                  <a:srgbClr val="C00000"/>
                </a:solidFill>
              </a:rPr>
              <a:t>Riesgo</a:t>
            </a:r>
          </a:p>
        </p:txBody>
      </p:sp>
      <p:sp>
        <p:nvSpPr>
          <p:cNvPr id="24" name="Elipse 23">
            <a:extLst>
              <a:ext uri="{FF2B5EF4-FFF2-40B4-BE49-F238E27FC236}">
                <a16:creationId xmlns:a16="http://schemas.microsoft.com/office/drawing/2014/main" id="{83A07E98-03FE-01E4-E3D1-87F7EDD5B0B0}"/>
              </a:ext>
            </a:extLst>
          </p:cNvPr>
          <p:cNvSpPr>
            <a:spLocks/>
          </p:cNvSpPr>
          <p:nvPr/>
        </p:nvSpPr>
        <p:spPr>
          <a:xfrm>
            <a:off x="582917" y="2401875"/>
            <a:ext cx="1620000" cy="828000"/>
          </a:xfrm>
          <a:prstGeom prst="ellipse">
            <a:avLst/>
          </a:prstGeom>
          <a:solidFill>
            <a:schemeClr val="bg1">
              <a:lumMod val="65000"/>
            </a:schemeClr>
          </a:solidFill>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400" b="1" dirty="0"/>
              <a:t>SCA</a:t>
            </a:r>
          </a:p>
        </p:txBody>
      </p:sp>
      <p:sp>
        <p:nvSpPr>
          <p:cNvPr id="25" name="Elipse 24">
            <a:extLst>
              <a:ext uri="{FF2B5EF4-FFF2-40B4-BE49-F238E27FC236}">
                <a16:creationId xmlns:a16="http://schemas.microsoft.com/office/drawing/2014/main" id="{A2BF007C-911D-F1C2-8CC5-8ADD0E985519}"/>
              </a:ext>
            </a:extLst>
          </p:cNvPr>
          <p:cNvSpPr>
            <a:spLocks/>
          </p:cNvSpPr>
          <p:nvPr/>
        </p:nvSpPr>
        <p:spPr>
          <a:xfrm>
            <a:off x="582917" y="3349149"/>
            <a:ext cx="1620000" cy="828000"/>
          </a:xfrm>
          <a:prstGeom prst="ellipse">
            <a:avLst/>
          </a:prstGeom>
          <a:solidFill>
            <a:schemeClr val="bg1">
              <a:lumMod val="65000"/>
            </a:schemeClr>
          </a:solidFill>
          <a:effectLst>
            <a:outerShdw blurRad="50800" dist="50800" dir="5400000"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1400" b="1" dirty="0"/>
              <a:t>Triglicéridos</a:t>
            </a:r>
          </a:p>
        </p:txBody>
      </p:sp>
      <p:pic>
        <p:nvPicPr>
          <p:cNvPr id="2" name="Imagen 1">
            <a:extLst>
              <a:ext uri="{FF2B5EF4-FFF2-40B4-BE49-F238E27FC236}">
                <a16:creationId xmlns:a16="http://schemas.microsoft.com/office/drawing/2014/main" id="{AF3086E8-92E3-BB9C-6D41-543537D38D75}"/>
              </a:ext>
            </a:extLst>
          </p:cNvPr>
          <p:cNvPicPr>
            <a:picLocks noChangeAspect="1"/>
          </p:cNvPicPr>
          <p:nvPr/>
        </p:nvPicPr>
        <p:blipFill>
          <a:blip r:embed="rId2"/>
          <a:stretch>
            <a:fillRect/>
          </a:stretch>
        </p:blipFill>
        <p:spPr>
          <a:xfrm>
            <a:off x="10685839" y="1898033"/>
            <a:ext cx="987972" cy="296391"/>
          </a:xfrm>
          <a:prstGeom prst="rect">
            <a:avLst/>
          </a:prstGeom>
        </p:spPr>
      </p:pic>
      <p:pic>
        <p:nvPicPr>
          <p:cNvPr id="4" name="Imagen 3">
            <a:extLst>
              <a:ext uri="{FF2B5EF4-FFF2-40B4-BE49-F238E27FC236}">
                <a16:creationId xmlns:a16="http://schemas.microsoft.com/office/drawing/2014/main" id="{C82A70C2-03B0-6CE8-FEF4-B816DD1FE7EF}"/>
              </a:ext>
            </a:extLst>
          </p:cNvPr>
          <p:cNvPicPr>
            <a:picLocks noChangeAspect="1"/>
          </p:cNvPicPr>
          <p:nvPr/>
        </p:nvPicPr>
        <p:blipFill>
          <a:blip r:embed="rId3"/>
          <a:stretch>
            <a:fillRect/>
          </a:stretch>
        </p:blipFill>
        <p:spPr>
          <a:xfrm>
            <a:off x="10562897" y="4143392"/>
            <a:ext cx="1110914" cy="376277"/>
          </a:xfrm>
          <a:prstGeom prst="rect">
            <a:avLst/>
          </a:prstGeom>
        </p:spPr>
      </p:pic>
      <p:pic>
        <p:nvPicPr>
          <p:cNvPr id="5" name="Imagen 4">
            <a:extLst>
              <a:ext uri="{FF2B5EF4-FFF2-40B4-BE49-F238E27FC236}">
                <a16:creationId xmlns:a16="http://schemas.microsoft.com/office/drawing/2014/main" id="{A907EF09-7A1A-B53F-27CE-3E0A317213A7}"/>
              </a:ext>
            </a:extLst>
          </p:cNvPr>
          <p:cNvPicPr>
            <a:picLocks noChangeAspect="1"/>
          </p:cNvPicPr>
          <p:nvPr/>
        </p:nvPicPr>
        <p:blipFill>
          <a:blip r:embed="rId4"/>
          <a:stretch>
            <a:fillRect/>
          </a:stretch>
        </p:blipFill>
        <p:spPr>
          <a:xfrm>
            <a:off x="10498300" y="5570041"/>
            <a:ext cx="1164782" cy="375736"/>
          </a:xfrm>
          <a:prstGeom prst="rect">
            <a:avLst/>
          </a:prstGeom>
        </p:spPr>
      </p:pic>
      <p:sp>
        <p:nvSpPr>
          <p:cNvPr id="7" name="CuadroTexto 6">
            <a:extLst>
              <a:ext uri="{FF2B5EF4-FFF2-40B4-BE49-F238E27FC236}">
                <a16:creationId xmlns:a16="http://schemas.microsoft.com/office/drawing/2014/main" id="{1B1090D3-6AFC-F0CF-CE77-42C6F0DA27FC}"/>
              </a:ext>
            </a:extLst>
          </p:cNvPr>
          <p:cNvSpPr txBox="1"/>
          <p:nvPr/>
        </p:nvSpPr>
        <p:spPr>
          <a:xfrm>
            <a:off x="5223566" y="6123413"/>
            <a:ext cx="6096000" cy="830997"/>
          </a:xfrm>
          <a:prstGeom prst="rect">
            <a:avLst/>
          </a:prstGeom>
          <a:noFill/>
        </p:spPr>
        <p:txBody>
          <a:bodyPr wrap="square">
            <a:spAutoFit/>
          </a:bodyPr>
          <a:lstStyle/>
          <a:p>
            <a:pPr marL="228600" indent="-228600" algn="r">
              <a:buAutoNum type="arabicPeriod"/>
            </a:pPr>
            <a:r>
              <a:rPr lang="es-ES" sz="800" b="0" i="0" u="none" strike="noStrike" dirty="0">
                <a:solidFill>
                  <a:srgbClr val="000000"/>
                </a:solidFill>
                <a:effectLst/>
                <a:latin typeface="+mj-lt"/>
              </a:rPr>
              <a:t>Mach F, </a:t>
            </a:r>
            <a:r>
              <a:rPr lang="es-ES" sz="800" b="0" i="0" u="none" strike="noStrike" dirty="0" err="1">
                <a:solidFill>
                  <a:srgbClr val="000000"/>
                </a:solidFill>
                <a:effectLst/>
                <a:latin typeface="+mj-lt"/>
              </a:rPr>
              <a:t>Koskinas</a:t>
            </a:r>
            <a:r>
              <a:rPr lang="es-ES" sz="800" b="0" i="0" u="none" strike="noStrike" dirty="0">
                <a:solidFill>
                  <a:srgbClr val="000000"/>
                </a:solidFill>
                <a:effectLst/>
                <a:latin typeface="+mj-lt"/>
              </a:rPr>
              <a:t> KC, </a:t>
            </a:r>
            <a:r>
              <a:rPr lang="es-ES" sz="800" b="0" i="0" u="none" strike="noStrike" dirty="0" err="1">
                <a:solidFill>
                  <a:srgbClr val="000000"/>
                </a:solidFill>
                <a:effectLst/>
                <a:latin typeface="+mj-lt"/>
              </a:rPr>
              <a:t>Roeters</a:t>
            </a:r>
            <a:r>
              <a:rPr lang="es-ES" sz="800" b="0" i="0" u="none" strike="noStrike" dirty="0">
                <a:solidFill>
                  <a:srgbClr val="000000"/>
                </a:solidFill>
                <a:effectLst/>
                <a:latin typeface="+mj-lt"/>
              </a:rPr>
              <a:t> van </a:t>
            </a:r>
            <a:r>
              <a:rPr lang="es-ES" sz="800" b="0" i="0" u="none" strike="noStrike" dirty="0" err="1">
                <a:solidFill>
                  <a:srgbClr val="000000"/>
                </a:solidFill>
                <a:effectLst/>
                <a:latin typeface="+mj-lt"/>
              </a:rPr>
              <a:t>Lennep</a:t>
            </a:r>
            <a:r>
              <a:rPr lang="es-ES" sz="800" b="0" i="0" u="none" strike="noStrike" dirty="0">
                <a:solidFill>
                  <a:srgbClr val="000000"/>
                </a:solidFill>
                <a:effectLst/>
                <a:latin typeface="+mj-lt"/>
              </a:rPr>
              <a:t> JE, </a:t>
            </a:r>
            <a:r>
              <a:rPr lang="es-ES" sz="800" b="0" i="0" u="none" strike="noStrike" dirty="0" err="1">
                <a:solidFill>
                  <a:srgbClr val="000000"/>
                </a:solidFill>
                <a:effectLst/>
                <a:latin typeface="+mj-lt"/>
              </a:rPr>
              <a:t>Tokgözoğlu</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Badimon</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Baigent</a:t>
            </a:r>
            <a:r>
              <a:rPr lang="es-ES" sz="800" b="0" i="0" u="none" strike="noStrike" dirty="0">
                <a:solidFill>
                  <a:srgbClr val="000000"/>
                </a:solidFill>
                <a:effectLst/>
                <a:latin typeface="+mj-lt"/>
              </a:rPr>
              <a:t> C, et al. 2025 </a:t>
            </a:r>
            <a:r>
              <a:rPr lang="es-ES" sz="800" b="0" i="0" u="none" strike="noStrike" dirty="0" err="1">
                <a:solidFill>
                  <a:srgbClr val="000000"/>
                </a:solidFill>
                <a:effectLst/>
                <a:latin typeface="+mj-lt"/>
              </a:rPr>
              <a:t>Focused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Update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2019 ESC/EAS </a:t>
            </a:r>
            <a:r>
              <a:rPr lang="es-ES" sz="800" b="0" i="0" u="none" strike="noStrike" dirty="0" err="1">
                <a:solidFill>
                  <a:srgbClr val="000000"/>
                </a:solidFill>
                <a:effectLst/>
                <a:latin typeface="+mj-lt"/>
              </a:rPr>
              <a:t>Guidelines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Developed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by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task</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force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Cardiology</a:t>
            </a:r>
            <a:r>
              <a:rPr lang="es-ES" sz="800" b="0" i="0" u="none" strike="noStrike" dirty="0">
                <a:solidFill>
                  <a:srgbClr val="000000"/>
                </a:solidFill>
                <a:effectLst/>
                <a:latin typeface="+mj-lt"/>
              </a:rPr>
              <a:t> (ESC) and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Atherosclerosis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(EAS). </a:t>
            </a:r>
            <a:r>
              <a:rPr lang="es-ES" sz="800" b="0" i="0" u="none" strike="noStrike" dirty="0" err="1">
                <a:solidFill>
                  <a:srgbClr val="000000"/>
                </a:solidFill>
                <a:effectLst/>
                <a:latin typeface="+mj-lt"/>
              </a:rPr>
              <a:t>Eur</a:t>
            </a:r>
            <a:r>
              <a:rPr lang="es-ES" sz="800" b="0" i="0" u="none" strike="noStrike" dirty="0">
                <a:solidFill>
                  <a:srgbClr val="000000"/>
                </a:solidFill>
                <a:effectLst/>
                <a:latin typeface="+mj-lt"/>
              </a:rPr>
              <a:t> Heart J. 2025;46(42):4359-4378. doi:10.1093/</a:t>
            </a:r>
            <a:r>
              <a:rPr lang="es-ES" sz="800" b="0" i="0" u="none" strike="noStrike" dirty="0" err="1">
                <a:solidFill>
                  <a:srgbClr val="000000"/>
                </a:solidFill>
                <a:effectLst/>
                <a:latin typeface="+mj-lt"/>
              </a:rPr>
              <a:t>eurheartj</a:t>
            </a:r>
            <a:r>
              <a:rPr lang="es-ES" sz="800" b="0" i="0" u="none" strike="noStrike" dirty="0">
                <a:solidFill>
                  <a:srgbClr val="000000"/>
                </a:solidFill>
                <a:effectLst/>
                <a:latin typeface="+mj-lt"/>
              </a:rPr>
              <a:t>/ehaf190.</a:t>
            </a:r>
            <a:r>
              <a:rPr lang="es-ES" sz="800" dirty="0">
                <a:latin typeface="+mj-lt"/>
              </a:rPr>
              <a:t> 2. Olmo RF. Reflexiones sobre la actualización ESC 2025 sobre el tratamiento de las dislipidemias. </a:t>
            </a:r>
            <a:r>
              <a:rPr lang="es-ES" sz="800" dirty="0" err="1">
                <a:latin typeface="+mj-lt"/>
              </a:rPr>
              <a:t>Rev</a:t>
            </a:r>
            <a:r>
              <a:rPr lang="es-ES" sz="800" dirty="0">
                <a:latin typeface="+mj-lt"/>
              </a:rPr>
              <a:t> </a:t>
            </a:r>
            <a:r>
              <a:rPr lang="es-ES" sz="800" dirty="0" err="1">
                <a:latin typeface="+mj-lt"/>
              </a:rPr>
              <a:t>Esp</a:t>
            </a:r>
            <a:r>
              <a:rPr lang="es-ES" sz="800" dirty="0">
                <a:latin typeface="+mj-lt"/>
              </a:rPr>
              <a:t> </a:t>
            </a:r>
            <a:r>
              <a:rPr lang="es-ES" sz="800" dirty="0" err="1">
                <a:latin typeface="+mj-lt"/>
              </a:rPr>
              <a:t>Cardiol</a:t>
            </a:r>
            <a:r>
              <a:rPr lang="es-ES" sz="800" dirty="0">
                <a:latin typeface="+mj-lt"/>
              </a:rPr>
              <a:t>. 2026;S0300-8932(25)01608-2. doi:10.1016/j.recesp.2025.11.022</a:t>
            </a:r>
            <a:endParaRPr lang="es-ES" sz="800" b="0" i="0" u="none" strike="noStrike" dirty="0">
              <a:solidFill>
                <a:srgbClr val="000000"/>
              </a:solidFill>
              <a:effectLst/>
              <a:latin typeface="+mj-lt"/>
            </a:endParaRPr>
          </a:p>
          <a:p>
            <a:pPr marL="228600" indent="-228600" algn="r">
              <a:buAutoNum type="arabicPeriod"/>
            </a:pPr>
            <a:endParaRPr lang="es-ES" sz="800" dirty="0">
              <a:latin typeface="+mj-lt"/>
            </a:endParaRPr>
          </a:p>
        </p:txBody>
      </p:sp>
    </p:spTree>
    <p:extLst>
      <p:ext uri="{BB962C8B-B14F-4D97-AF65-F5344CB8AC3E}">
        <p14:creationId xmlns:p14="http://schemas.microsoft.com/office/powerpoint/2010/main" val="34413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7246499-1080-928E-3F88-B95ECE22EEB5}"/>
              </a:ext>
            </a:extLst>
          </p:cNvPr>
          <p:cNvPicPr>
            <a:picLocks noChangeAspect="1"/>
          </p:cNvPicPr>
          <p:nvPr/>
        </p:nvPicPr>
        <p:blipFill>
          <a:blip r:embed="rId2"/>
          <a:stretch>
            <a:fillRect/>
          </a:stretch>
        </p:blipFill>
        <p:spPr>
          <a:xfrm>
            <a:off x="126508" y="858111"/>
            <a:ext cx="5359892" cy="3299367"/>
          </a:xfrm>
          <a:prstGeom prst="rect">
            <a:avLst/>
          </a:prstGeom>
        </p:spPr>
      </p:pic>
      <p:sp>
        <p:nvSpPr>
          <p:cNvPr id="29" name="CuadroTexto 28">
            <a:extLst>
              <a:ext uri="{FF2B5EF4-FFF2-40B4-BE49-F238E27FC236}">
                <a16:creationId xmlns:a16="http://schemas.microsoft.com/office/drawing/2014/main" id="{1AF5ACCC-4AA3-EA5A-568F-96AFCFAF90E1}"/>
              </a:ext>
            </a:extLst>
          </p:cNvPr>
          <p:cNvSpPr txBox="1"/>
          <p:nvPr/>
        </p:nvSpPr>
        <p:spPr>
          <a:xfrm>
            <a:off x="948267" y="188251"/>
            <a:ext cx="10831743" cy="707886"/>
          </a:xfrm>
          <a:prstGeom prst="rect">
            <a:avLst/>
          </a:prstGeom>
          <a:solidFill>
            <a:schemeClr val="bg1">
              <a:alpha val="51000"/>
            </a:schemeClr>
          </a:solidFill>
        </p:spPr>
        <p:txBody>
          <a:bodyPr wrap="square" rtlCol="0">
            <a:spAutoFit/>
          </a:bodyPr>
          <a:lstStyle/>
          <a:p>
            <a:pPr algn="ctr"/>
            <a:r>
              <a:rPr lang="es-ES" sz="4000" b="1" dirty="0">
                <a:solidFill>
                  <a:srgbClr val="002060"/>
                </a:solidFill>
              </a:rPr>
              <a:t>2025 </a:t>
            </a:r>
            <a:r>
              <a:rPr lang="es-ES" sz="4000" b="1" dirty="0" err="1">
                <a:solidFill>
                  <a:srgbClr val="002060"/>
                </a:solidFill>
              </a:rPr>
              <a:t>focused</a:t>
            </a:r>
            <a:r>
              <a:rPr lang="es-ES" sz="4000" b="1" dirty="0">
                <a:solidFill>
                  <a:srgbClr val="002060"/>
                </a:solidFill>
              </a:rPr>
              <a:t> </a:t>
            </a:r>
            <a:r>
              <a:rPr lang="es-ES" sz="4000" b="1" dirty="0" err="1">
                <a:solidFill>
                  <a:srgbClr val="002060"/>
                </a:solidFill>
              </a:rPr>
              <a:t>update</a:t>
            </a:r>
            <a:r>
              <a:rPr lang="es-ES" sz="4000" b="1" dirty="0">
                <a:solidFill>
                  <a:srgbClr val="002060"/>
                </a:solidFill>
              </a:rPr>
              <a:t> </a:t>
            </a:r>
            <a:r>
              <a:rPr lang="es-ES" sz="4000" b="1" dirty="0" err="1">
                <a:solidFill>
                  <a:srgbClr val="002060"/>
                </a:solidFill>
              </a:rPr>
              <a:t>Dyslipidaemia</a:t>
            </a:r>
            <a:endParaRPr lang="es-ES" sz="4000" b="1" dirty="0">
              <a:solidFill>
                <a:srgbClr val="002060"/>
              </a:solidFill>
            </a:endParaRPr>
          </a:p>
        </p:txBody>
      </p:sp>
      <p:grpSp>
        <p:nvGrpSpPr>
          <p:cNvPr id="3" name="Google Shape;116;p2">
            <a:extLst>
              <a:ext uri="{FF2B5EF4-FFF2-40B4-BE49-F238E27FC236}">
                <a16:creationId xmlns:a16="http://schemas.microsoft.com/office/drawing/2014/main" id="{93D302BB-6224-9EF2-B931-06636E0848BE}"/>
              </a:ext>
            </a:extLst>
          </p:cNvPr>
          <p:cNvGrpSpPr/>
          <p:nvPr/>
        </p:nvGrpSpPr>
        <p:grpSpPr>
          <a:xfrm>
            <a:off x="5528442" y="1008697"/>
            <a:ext cx="6251568" cy="4871598"/>
            <a:chOff x="334978" y="769545"/>
            <a:chExt cx="7818730" cy="5352481"/>
          </a:xfrm>
        </p:grpSpPr>
        <p:pic>
          <p:nvPicPr>
            <p:cNvPr id="4" name="Google Shape;117;p2">
              <a:extLst>
                <a:ext uri="{FF2B5EF4-FFF2-40B4-BE49-F238E27FC236}">
                  <a16:creationId xmlns:a16="http://schemas.microsoft.com/office/drawing/2014/main" id="{0450694B-6ACB-3464-6956-A58F06F9EA12}"/>
                </a:ext>
              </a:extLst>
            </p:cNvPr>
            <p:cNvPicPr preferRelativeResize="0"/>
            <p:nvPr/>
          </p:nvPicPr>
          <p:blipFill rotWithShape="1">
            <a:blip r:embed="rId3">
              <a:alphaModFix/>
            </a:blip>
            <a:srcRect/>
            <a:stretch/>
          </p:blipFill>
          <p:spPr>
            <a:xfrm>
              <a:off x="334978" y="899922"/>
              <a:ext cx="7818730" cy="5222104"/>
            </a:xfrm>
            <a:prstGeom prst="rect">
              <a:avLst/>
            </a:prstGeom>
            <a:noFill/>
            <a:ln>
              <a:noFill/>
            </a:ln>
          </p:spPr>
        </p:pic>
        <p:sp>
          <p:nvSpPr>
            <p:cNvPr id="5" name="Google Shape;118;p2">
              <a:extLst>
                <a:ext uri="{FF2B5EF4-FFF2-40B4-BE49-F238E27FC236}">
                  <a16:creationId xmlns:a16="http://schemas.microsoft.com/office/drawing/2014/main" id="{4E2C82EC-211F-1295-32DC-66F43066226D}"/>
                </a:ext>
              </a:extLst>
            </p:cNvPr>
            <p:cNvSpPr/>
            <p:nvPr/>
          </p:nvSpPr>
          <p:spPr>
            <a:xfrm>
              <a:off x="7152238" y="769545"/>
              <a:ext cx="805758" cy="19012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 name="CuadroTexto 6">
            <a:extLst>
              <a:ext uri="{FF2B5EF4-FFF2-40B4-BE49-F238E27FC236}">
                <a16:creationId xmlns:a16="http://schemas.microsoft.com/office/drawing/2014/main" id="{622788E0-B7A4-A250-0614-DE20B07E81B3}"/>
              </a:ext>
            </a:extLst>
          </p:cNvPr>
          <p:cNvSpPr txBox="1"/>
          <p:nvPr/>
        </p:nvSpPr>
        <p:spPr>
          <a:xfrm>
            <a:off x="5684010" y="6150114"/>
            <a:ext cx="6096000" cy="707886"/>
          </a:xfrm>
          <a:prstGeom prst="rect">
            <a:avLst/>
          </a:prstGeom>
          <a:noFill/>
        </p:spPr>
        <p:txBody>
          <a:bodyPr wrap="square">
            <a:spAutoFit/>
          </a:bodyPr>
          <a:lstStyle/>
          <a:p>
            <a:pPr marL="228600" indent="-228600" algn="r">
              <a:buAutoNum type="arabicPeriod"/>
            </a:pPr>
            <a:r>
              <a:rPr lang="es-ES" sz="800" b="0" i="0" u="none" strike="noStrike" dirty="0">
                <a:solidFill>
                  <a:srgbClr val="000000"/>
                </a:solidFill>
                <a:effectLst/>
                <a:latin typeface="+mj-lt"/>
              </a:rPr>
              <a:t>Mach F, </a:t>
            </a:r>
            <a:r>
              <a:rPr lang="es-ES" sz="800" b="0" i="0" u="none" strike="noStrike" dirty="0" err="1">
                <a:solidFill>
                  <a:srgbClr val="000000"/>
                </a:solidFill>
                <a:effectLst/>
                <a:latin typeface="+mj-lt"/>
              </a:rPr>
              <a:t>Koskinas</a:t>
            </a:r>
            <a:r>
              <a:rPr lang="es-ES" sz="800" b="0" i="0" u="none" strike="noStrike" dirty="0">
                <a:solidFill>
                  <a:srgbClr val="000000"/>
                </a:solidFill>
                <a:effectLst/>
                <a:latin typeface="+mj-lt"/>
              </a:rPr>
              <a:t> KC, </a:t>
            </a:r>
            <a:r>
              <a:rPr lang="es-ES" sz="800" b="0" i="0" u="none" strike="noStrike" dirty="0" err="1">
                <a:solidFill>
                  <a:srgbClr val="000000"/>
                </a:solidFill>
                <a:effectLst/>
                <a:latin typeface="+mj-lt"/>
              </a:rPr>
              <a:t>Roeters</a:t>
            </a:r>
            <a:r>
              <a:rPr lang="es-ES" sz="800" b="0" i="0" u="none" strike="noStrike" dirty="0">
                <a:solidFill>
                  <a:srgbClr val="000000"/>
                </a:solidFill>
                <a:effectLst/>
                <a:latin typeface="+mj-lt"/>
              </a:rPr>
              <a:t> van </a:t>
            </a:r>
            <a:r>
              <a:rPr lang="es-ES" sz="800" b="0" i="0" u="none" strike="noStrike" dirty="0" err="1">
                <a:solidFill>
                  <a:srgbClr val="000000"/>
                </a:solidFill>
                <a:effectLst/>
                <a:latin typeface="+mj-lt"/>
              </a:rPr>
              <a:t>Lennep</a:t>
            </a:r>
            <a:r>
              <a:rPr lang="es-ES" sz="800" b="0" i="0" u="none" strike="noStrike" dirty="0">
                <a:solidFill>
                  <a:srgbClr val="000000"/>
                </a:solidFill>
                <a:effectLst/>
                <a:latin typeface="+mj-lt"/>
              </a:rPr>
              <a:t> JE, </a:t>
            </a:r>
            <a:r>
              <a:rPr lang="es-ES" sz="800" b="0" i="0" u="none" strike="noStrike" dirty="0" err="1">
                <a:solidFill>
                  <a:srgbClr val="000000"/>
                </a:solidFill>
                <a:effectLst/>
                <a:latin typeface="+mj-lt"/>
              </a:rPr>
              <a:t>Tokgözoğlu</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Badimon</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Baigent</a:t>
            </a:r>
            <a:r>
              <a:rPr lang="es-ES" sz="800" b="0" i="0" u="none" strike="noStrike" dirty="0">
                <a:solidFill>
                  <a:srgbClr val="000000"/>
                </a:solidFill>
                <a:effectLst/>
                <a:latin typeface="+mj-lt"/>
              </a:rPr>
              <a:t> C, et al. 2025 </a:t>
            </a:r>
            <a:r>
              <a:rPr lang="es-ES" sz="800" b="0" i="0" u="none" strike="noStrike" dirty="0" err="1">
                <a:solidFill>
                  <a:srgbClr val="000000"/>
                </a:solidFill>
                <a:effectLst/>
                <a:latin typeface="+mj-lt"/>
              </a:rPr>
              <a:t>Focused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Update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2019 ESC/EAS </a:t>
            </a:r>
            <a:r>
              <a:rPr lang="es-ES" sz="800" b="0" i="0" u="none" strike="noStrike" dirty="0" err="1">
                <a:solidFill>
                  <a:srgbClr val="000000"/>
                </a:solidFill>
                <a:effectLst/>
                <a:latin typeface="+mj-lt"/>
              </a:rPr>
              <a:t>Guidelines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Developed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by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task</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force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Cardiology</a:t>
            </a:r>
            <a:r>
              <a:rPr lang="es-ES" sz="800" b="0" i="0" u="none" strike="noStrike" dirty="0">
                <a:solidFill>
                  <a:srgbClr val="000000"/>
                </a:solidFill>
                <a:effectLst/>
                <a:latin typeface="+mj-lt"/>
              </a:rPr>
              <a:t> (ESC) and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Atherosclerosis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(EAS). </a:t>
            </a:r>
            <a:r>
              <a:rPr lang="es-ES" sz="800" b="0" i="0" u="none" strike="noStrike" dirty="0" err="1">
                <a:solidFill>
                  <a:srgbClr val="000000"/>
                </a:solidFill>
                <a:effectLst/>
                <a:latin typeface="+mj-lt"/>
              </a:rPr>
              <a:t>Eur</a:t>
            </a:r>
            <a:r>
              <a:rPr lang="es-ES" sz="800" b="0" i="0" u="none" strike="noStrike" dirty="0">
                <a:solidFill>
                  <a:srgbClr val="000000"/>
                </a:solidFill>
                <a:effectLst/>
                <a:latin typeface="+mj-lt"/>
              </a:rPr>
              <a:t> Heart J. 2025;46(42):4359-4378. doi:10.1093/</a:t>
            </a:r>
            <a:r>
              <a:rPr lang="es-ES" sz="800" b="0" i="0" u="none" strike="noStrike" dirty="0" err="1">
                <a:solidFill>
                  <a:srgbClr val="000000"/>
                </a:solidFill>
                <a:effectLst/>
                <a:latin typeface="+mj-lt"/>
              </a:rPr>
              <a:t>eurheartj</a:t>
            </a:r>
            <a:r>
              <a:rPr lang="es-ES" sz="800" b="0" i="0" u="none" strike="noStrike" dirty="0">
                <a:solidFill>
                  <a:srgbClr val="000000"/>
                </a:solidFill>
                <a:effectLst/>
                <a:latin typeface="+mj-lt"/>
              </a:rPr>
              <a:t>/ehaf190.</a:t>
            </a:r>
            <a:r>
              <a:rPr lang="es-ES" sz="800" dirty="0">
                <a:latin typeface="+mj-lt"/>
              </a:rPr>
              <a:t> </a:t>
            </a:r>
            <a:endParaRPr lang="es-ES" sz="800" b="0" i="0" u="none" strike="noStrike" dirty="0">
              <a:solidFill>
                <a:srgbClr val="000000"/>
              </a:solidFill>
              <a:effectLst/>
              <a:latin typeface="+mj-lt"/>
            </a:endParaRPr>
          </a:p>
          <a:p>
            <a:pPr marL="228600" indent="-228600" algn="r">
              <a:buAutoNum type="arabicPeriod"/>
            </a:pPr>
            <a:endParaRPr lang="es-ES" sz="800" dirty="0">
              <a:latin typeface="+mj-lt"/>
            </a:endParaRPr>
          </a:p>
        </p:txBody>
      </p:sp>
    </p:spTree>
    <p:extLst>
      <p:ext uri="{BB962C8B-B14F-4D97-AF65-F5344CB8AC3E}">
        <p14:creationId xmlns:p14="http://schemas.microsoft.com/office/powerpoint/2010/main" val="1776897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3398-0AC0-9B0B-D1DB-454B8E4DB82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540A95-F962-C888-3D32-04C1421A4ECD}"/>
              </a:ext>
            </a:extLst>
          </p:cNvPr>
          <p:cNvSpPr>
            <a:spLocks noGrp="1"/>
          </p:cNvSpPr>
          <p:nvPr>
            <p:ph sz="quarter" idx="17"/>
          </p:nvPr>
        </p:nvSpPr>
        <p:spPr>
          <a:xfrm>
            <a:off x="367286" y="1757291"/>
            <a:ext cx="11459589" cy="4192437"/>
          </a:xfrm>
        </p:spPr>
        <p:txBody>
          <a:bodyPr vert="horz" lIns="0" tIns="0" rIns="0" bIns="0" rtlCol="0" anchor="t">
            <a:noAutofit/>
          </a:bodyPr>
          <a:lstStyle/>
          <a:p>
            <a:pPr marL="285750" indent="-285750">
              <a:spcAft>
                <a:spcPts val="600"/>
              </a:spcAft>
            </a:pPr>
            <a:r>
              <a:rPr lang="es-ES" sz="1600" b="1">
                <a:solidFill>
                  <a:srgbClr val="002060"/>
                </a:solidFill>
              </a:rPr>
              <a:t>Se refuerza el uso de terapias hipolipemiantes no </a:t>
            </a:r>
            <a:r>
              <a:rPr lang="es-ES" sz="1600" b="1" err="1">
                <a:solidFill>
                  <a:srgbClr val="002060"/>
                </a:solidFill>
              </a:rPr>
              <a:t>estatínicos</a:t>
            </a:r>
            <a:r>
              <a:rPr lang="es-ES" sz="1600" b="1">
                <a:solidFill>
                  <a:srgbClr val="002060"/>
                </a:solidFill>
              </a:rPr>
              <a:t> con beneficio cardiovascular demostrado, para el control de c-LDL y la reducción del riesgo CV:</a:t>
            </a:r>
          </a:p>
        </p:txBody>
      </p:sp>
      <p:sp>
        <p:nvSpPr>
          <p:cNvPr id="3" name="Title 2">
            <a:extLst>
              <a:ext uri="{FF2B5EF4-FFF2-40B4-BE49-F238E27FC236}">
                <a16:creationId xmlns:a16="http://schemas.microsoft.com/office/drawing/2014/main" id="{CE4283FD-2F13-2086-9506-F48B6533D4A2}"/>
              </a:ext>
            </a:extLst>
          </p:cNvPr>
          <p:cNvSpPr>
            <a:spLocks noGrp="1"/>
          </p:cNvSpPr>
          <p:nvPr>
            <p:ph type="title"/>
          </p:nvPr>
        </p:nvSpPr>
        <p:spPr>
          <a:xfrm>
            <a:off x="367286" y="570479"/>
            <a:ext cx="11459588" cy="457048"/>
          </a:xfrm>
        </p:spPr>
        <p:txBody>
          <a:bodyPr/>
          <a:lstStyle/>
          <a:p>
            <a:pPr algn="ctr"/>
            <a:r>
              <a:rPr lang="es-ES" b="1">
                <a:solidFill>
                  <a:srgbClr val="002060"/>
                </a:solidFill>
                <a:latin typeface="+mn-lt"/>
              </a:rPr>
              <a:t>Nuevas terapias para la reducción del LDL</a:t>
            </a:r>
          </a:p>
        </p:txBody>
      </p:sp>
      <p:sp>
        <p:nvSpPr>
          <p:cNvPr id="7" name="Title 2">
            <a:extLst>
              <a:ext uri="{FF2B5EF4-FFF2-40B4-BE49-F238E27FC236}">
                <a16:creationId xmlns:a16="http://schemas.microsoft.com/office/drawing/2014/main" id="{F8ABB698-8360-2340-3BCF-80E9644C9284}"/>
              </a:ext>
            </a:extLst>
          </p:cNvPr>
          <p:cNvSpPr txBox="1">
            <a:spLocks/>
          </p:cNvSpPr>
          <p:nvPr/>
        </p:nvSpPr>
        <p:spPr>
          <a:xfrm>
            <a:off x="928361" y="1202357"/>
            <a:ext cx="10335279" cy="430887"/>
          </a:xfrm>
          <a:prstGeom prst="rect">
            <a:avLst/>
          </a:prstGeom>
        </p:spPr>
        <p:txBody>
          <a:bodyPr vert="horz" wrap="square" lIns="0" tIns="0" rIns="0" bIns="0" rtlCol="0" anchor="t" anchorCtr="0">
            <a:spAutoFit/>
          </a:bodyPr>
          <a:lstStyle>
            <a:lvl1pPr algn="l" defTabSz="379337" rtl="0" eaLnBrk="1" fontAlgn="base" hangingPunct="1">
              <a:lnSpc>
                <a:spcPct val="100000"/>
              </a:lnSpc>
              <a:spcBef>
                <a:spcPct val="0"/>
              </a:spcBef>
              <a:spcAft>
                <a:spcPct val="0"/>
              </a:spcAft>
              <a:defRPr sz="3300" b="1" i="0" kern="1200" cap="none">
                <a:solidFill>
                  <a:schemeClr val="accent1"/>
                </a:solidFill>
                <a:latin typeface="Century Gothic" panose="020B0502020202020204" pitchFamily="34" charset="0"/>
                <a:ea typeface="+mj-ea"/>
                <a:cs typeface="+mj-cs"/>
              </a:defRPr>
            </a:lvl1pPr>
            <a:lvl2pPr algn="l" defTabSz="379337" rtl="0" eaLnBrk="1" fontAlgn="base" hangingPunct="1">
              <a:spcBef>
                <a:spcPct val="0"/>
              </a:spcBef>
              <a:spcAft>
                <a:spcPct val="0"/>
              </a:spcAft>
              <a:defRPr sz="3399" b="1">
                <a:solidFill>
                  <a:schemeClr val="accent1"/>
                </a:solidFill>
                <a:latin typeface="Calibri" panose="020F0502020204030204" pitchFamily="34" charset="0"/>
              </a:defRPr>
            </a:lvl2pPr>
            <a:lvl3pPr algn="l" defTabSz="379337" rtl="0" eaLnBrk="1" fontAlgn="base" hangingPunct="1">
              <a:spcBef>
                <a:spcPct val="0"/>
              </a:spcBef>
              <a:spcAft>
                <a:spcPct val="0"/>
              </a:spcAft>
              <a:defRPr sz="3399" b="1">
                <a:solidFill>
                  <a:schemeClr val="accent1"/>
                </a:solidFill>
                <a:latin typeface="Calibri" panose="020F0502020204030204" pitchFamily="34" charset="0"/>
              </a:defRPr>
            </a:lvl3pPr>
            <a:lvl4pPr algn="l" defTabSz="379337" rtl="0" eaLnBrk="1" fontAlgn="base" hangingPunct="1">
              <a:spcBef>
                <a:spcPct val="0"/>
              </a:spcBef>
              <a:spcAft>
                <a:spcPct val="0"/>
              </a:spcAft>
              <a:defRPr sz="3399" b="1">
                <a:solidFill>
                  <a:schemeClr val="accent1"/>
                </a:solidFill>
                <a:latin typeface="Calibri" panose="020F0502020204030204" pitchFamily="34" charset="0"/>
              </a:defRPr>
            </a:lvl4pPr>
            <a:lvl5pPr algn="l" defTabSz="379337" rtl="0" eaLnBrk="1" fontAlgn="base" hangingPunct="1">
              <a:spcBef>
                <a:spcPct val="0"/>
              </a:spcBef>
              <a:spcAft>
                <a:spcPct val="0"/>
              </a:spcAft>
              <a:defRPr sz="3399" b="1">
                <a:solidFill>
                  <a:schemeClr val="accent1"/>
                </a:solidFill>
                <a:latin typeface="Calibri" panose="020F0502020204030204" pitchFamily="34" charset="0"/>
              </a:defRPr>
            </a:lvl5pPr>
            <a:lvl6pPr marL="457109" algn="l" defTabSz="379337" rtl="0" eaLnBrk="1" fontAlgn="base" hangingPunct="1">
              <a:spcBef>
                <a:spcPct val="0"/>
              </a:spcBef>
              <a:spcAft>
                <a:spcPct val="0"/>
              </a:spcAft>
              <a:defRPr sz="3399" b="1">
                <a:solidFill>
                  <a:schemeClr val="accent1"/>
                </a:solidFill>
                <a:latin typeface="Calibri" panose="020F0502020204030204" pitchFamily="34" charset="0"/>
              </a:defRPr>
            </a:lvl6pPr>
            <a:lvl7pPr marL="914217" algn="l" defTabSz="379337" rtl="0" eaLnBrk="1" fontAlgn="base" hangingPunct="1">
              <a:spcBef>
                <a:spcPct val="0"/>
              </a:spcBef>
              <a:spcAft>
                <a:spcPct val="0"/>
              </a:spcAft>
              <a:defRPr sz="3399" b="1">
                <a:solidFill>
                  <a:schemeClr val="accent1"/>
                </a:solidFill>
                <a:latin typeface="Calibri" panose="020F0502020204030204" pitchFamily="34" charset="0"/>
              </a:defRPr>
            </a:lvl7pPr>
            <a:lvl8pPr marL="1371326" algn="l" defTabSz="379337" rtl="0" eaLnBrk="1" fontAlgn="base" hangingPunct="1">
              <a:spcBef>
                <a:spcPct val="0"/>
              </a:spcBef>
              <a:spcAft>
                <a:spcPct val="0"/>
              </a:spcAft>
              <a:defRPr sz="3399" b="1">
                <a:solidFill>
                  <a:schemeClr val="accent1"/>
                </a:solidFill>
                <a:latin typeface="Calibri" panose="020F0502020204030204" pitchFamily="34" charset="0"/>
              </a:defRPr>
            </a:lvl8pPr>
            <a:lvl9pPr marL="1828434" algn="l" defTabSz="379337" rtl="0" eaLnBrk="1" fontAlgn="base" hangingPunct="1">
              <a:spcBef>
                <a:spcPct val="0"/>
              </a:spcBef>
              <a:spcAft>
                <a:spcPct val="0"/>
              </a:spcAft>
              <a:defRPr sz="3399" b="1">
                <a:solidFill>
                  <a:schemeClr val="accent1"/>
                </a:solidFill>
                <a:latin typeface="Calibri" panose="020F0502020204030204" pitchFamily="34" charset="0"/>
              </a:defRPr>
            </a:lvl9pPr>
          </a:lstStyle>
          <a:p>
            <a:pPr marL="0" marR="0" lvl="0" indent="0" algn="ctr" defTabSz="379337" rtl="0" eaLnBrk="1" fontAlgn="base" latinLnBrk="0" hangingPunct="1">
              <a:lnSpc>
                <a:spcPct val="100000"/>
              </a:lnSpc>
              <a:spcBef>
                <a:spcPct val="0"/>
              </a:spcBef>
              <a:spcAft>
                <a:spcPct val="0"/>
              </a:spcAft>
              <a:buClrTx/>
              <a:buSzTx/>
              <a:buFontTx/>
              <a:buNone/>
              <a:tabLst/>
              <a:defRPr/>
            </a:pPr>
            <a:r>
              <a:rPr kumimoji="0" lang="es-ES" sz="2800" i="0" u="none" strike="noStrike" kern="1200" cap="none" spc="0" normalizeH="0" baseline="0" noProof="0">
                <a:ln>
                  <a:noFill/>
                </a:ln>
                <a:solidFill>
                  <a:srgbClr val="002060"/>
                </a:solidFill>
                <a:effectLst/>
                <a:uLnTx/>
                <a:uFillTx/>
                <a:latin typeface="+mn-lt"/>
                <a:ea typeface="+mj-ea"/>
                <a:cs typeface="+mj-cs"/>
              </a:rPr>
              <a:t>Recomendaciones sobre uso de “terapias no </a:t>
            </a:r>
            <a:r>
              <a:rPr kumimoji="0" lang="es-ES" sz="2800" i="0" u="none" strike="noStrike" kern="1200" cap="none" spc="0" normalizeH="0" baseline="0" noProof="0" err="1">
                <a:ln>
                  <a:noFill/>
                </a:ln>
                <a:solidFill>
                  <a:srgbClr val="002060"/>
                </a:solidFill>
                <a:effectLst/>
                <a:uLnTx/>
                <a:uFillTx/>
                <a:latin typeface="+mn-lt"/>
                <a:ea typeface="+mj-ea"/>
                <a:cs typeface="+mj-cs"/>
              </a:rPr>
              <a:t>estatínicas</a:t>
            </a:r>
            <a:r>
              <a:rPr kumimoji="0" lang="es-ES" sz="2800" i="0" u="none" strike="noStrike" kern="1200" cap="none" spc="0" normalizeH="0" baseline="0" noProof="0">
                <a:ln>
                  <a:noFill/>
                </a:ln>
                <a:solidFill>
                  <a:srgbClr val="002060"/>
                </a:solidFill>
                <a:effectLst/>
                <a:uLnTx/>
                <a:uFillTx/>
                <a:latin typeface="+mn-lt"/>
                <a:ea typeface="+mj-ea"/>
                <a:cs typeface="+mj-cs"/>
              </a:rPr>
              <a:t>”</a:t>
            </a:r>
          </a:p>
        </p:txBody>
      </p:sp>
      <p:graphicFrame>
        <p:nvGraphicFramePr>
          <p:cNvPr id="5" name="Tabla 4">
            <a:extLst>
              <a:ext uri="{FF2B5EF4-FFF2-40B4-BE49-F238E27FC236}">
                <a16:creationId xmlns:a16="http://schemas.microsoft.com/office/drawing/2014/main" id="{D5B0C7F0-7C71-8255-DE0A-EF8A2F74B890}"/>
              </a:ext>
            </a:extLst>
          </p:cNvPr>
          <p:cNvGraphicFramePr>
            <a:graphicFrameLocks noGrp="1"/>
          </p:cNvGraphicFramePr>
          <p:nvPr/>
        </p:nvGraphicFramePr>
        <p:xfrm>
          <a:off x="539930" y="2298928"/>
          <a:ext cx="10881360" cy="3188541"/>
        </p:xfrm>
        <a:graphic>
          <a:graphicData uri="http://schemas.openxmlformats.org/drawingml/2006/table">
            <a:tbl>
              <a:tblPr firstRow="1" bandRow="1">
                <a:tableStyleId>{5C22544A-7EE6-4342-B048-85BDC9FD1C3A}</a:tableStyleId>
              </a:tblPr>
              <a:tblGrid>
                <a:gridCol w="8484335">
                  <a:extLst>
                    <a:ext uri="{9D8B030D-6E8A-4147-A177-3AD203B41FA5}">
                      <a16:colId xmlns:a16="http://schemas.microsoft.com/office/drawing/2014/main" val="1251952056"/>
                    </a:ext>
                  </a:extLst>
                </a:gridCol>
                <a:gridCol w="1239785">
                  <a:extLst>
                    <a:ext uri="{9D8B030D-6E8A-4147-A177-3AD203B41FA5}">
                      <a16:colId xmlns:a16="http://schemas.microsoft.com/office/drawing/2014/main" val="660954033"/>
                    </a:ext>
                  </a:extLst>
                </a:gridCol>
                <a:gridCol w="1157240">
                  <a:extLst>
                    <a:ext uri="{9D8B030D-6E8A-4147-A177-3AD203B41FA5}">
                      <a16:colId xmlns:a16="http://schemas.microsoft.com/office/drawing/2014/main" val="1564296502"/>
                    </a:ext>
                  </a:extLst>
                </a:gridCol>
              </a:tblGrid>
              <a:tr h="304249">
                <a:tc>
                  <a:txBody>
                    <a:bodyPr/>
                    <a:lstStyle/>
                    <a:p>
                      <a:pPr algn="ctr"/>
                      <a:r>
                        <a:rPr lang="es-ES" sz="1600">
                          <a:solidFill>
                            <a:schemeClr val="tx1"/>
                          </a:solidFill>
                        </a:rPr>
                        <a:t>Recomendación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600" err="1">
                          <a:solidFill>
                            <a:schemeClr val="tx1"/>
                          </a:solidFill>
                        </a:rPr>
                        <a:t>Clase</a:t>
                      </a:r>
                      <a:r>
                        <a:rPr lang="es-ES" sz="1600" baseline="30000" err="1">
                          <a:solidFill>
                            <a:schemeClr val="tx1"/>
                          </a:solidFill>
                        </a:rPr>
                        <a:t>a</a:t>
                      </a:r>
                      <a:endParaRPr lang="es-ES" sz="1600" baseline="30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600" err="1">
                          <a:solidFill>
                            <a:schemeClr val="tx1"/>
                          </a:solidFill>
                        </a:rPr>
                        <a:t>Nivel</a:t>
                      </a:r>
                      <a:r>
                        <a:rPr lang="es-ES" sz="1600" baseline="30000" err="1">
                          <a:solidFill>
                            <a:schemeClr val="tx1"/>
                          </a:solidFill>
                        </a:rPr>
                        <a:t>b</a:t>
                      </a:r>
                      <a:endParaRPr lang="es-ES" sz="1600" baseline="300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172506"/>
                  </a:ext>
                </a:extLst>
              </a:tr>
              <a:tr h="850822">
                <a:tc>
                  <a:txBody>
                    <a:bodyPr/>
                    <a:lstStyle/>
                    <a:p>
                      <a:pPr marL="0" indent="0" algn="l">
                        <a:buFont typeface="Arial" panose="020B0604020202020204" pitchFamily="34" charset="0"/>
                        <a:buNone/>
                      </a:pPr>
                      <a:r>
                        <a:rPr lang="es-ES" sz="1400" kern="1200" dirty="0">
                          <a:solidFill>
                            <a:schemeClr val="dk1"/>
                          </a:solidFill>
                          <a:latin typeface="+mn-lt"/>
                          <a:ea typeface="+mn-ea"/>
                          <a:cs typeface="+mn-cs"/>
                        </a:rPr>
                        <a:t>Las terapias no </a:t>
                      </a:r>
                      <a:r>
                        <a:rPr lang="es-ES" sz="1400" kern="1200" dirty="0" err="1">
                          <a:solidFill>
                            <a:schemeClr val="dk1"/>
                          </a:solidFill>
                          <a:latin typeface="+mn-lt"/>
                          <a:ea typeface="+mn-ea"/>
                          <a:cs typeface="+mn-cs"/>
                        </a:rPr>
                        <a:t>estatínicas</a:t>
                      </a:r>
                      <a:r>
                        <a:rPr lang="es-ES" sz="1400" kern="1200" dirty="0">
                          <a:solidFill>
                            <a:schemeClr val="dk1"/>
                          </a:solidFill>
                          <a:latin typeface="+mn-lt"/>
                          <a:ea typeface="+mn-ea"/>
                          <a:cs typeface="+mn-cs"/>
                        </a:rPr>
                        <a:t> con </a:t>
                      </a:r>
                      <a:r>
                        <a:rPr lang="es-ES" sz="1400" b="1" dirty="0">
                          <a:solidFill>
                            <a:srgbClr val="FF0000"/>
                          </a:solidFill>
                        </a:rPr>
                        <a:t>beneficio cardiovascular </a:t>
                      </a:r>
                      <a:r>
                        <a:rPr lang="es-ES" sz="1400" b="1" dirty="0" err="1">
                          <a:solidFill>
                            <a:srgbClr val="FF0000"/>
                          </a:solidFill>
                        </a:rPr>
                        <a:t>demostrado</a:t>
                      </a:r>
                      <a:r>
                        <a:rPr lang="es-ES" sz="1400" b="0" baseline="30000" dirty="0" err="1">
                          <a:solidFill>
                            <a:srgbClr val="FF0000"/>
                          </a:solidFill>
                        </a:rPr>
                        <a:t>c</a:t>
                      </a:r>
                      <a:r>
                        <a:rPr lang="es-ES" sz="1400" b="1" dirty="0">
                          <a:solidFill>
                            <a:srgbClr val="FF0000"/>
                          </a:solidFill>
                        </a:rPr>
                        <a:t>, </a:t>
                      </a:r>
                      <a:r>
                        <a:rPr lang="es-ES" sz="1400" kern="1200" dirty="0">
                          <a:solidFill>
                            <a:schemeClr val="dk1"/>
                          </a:solidFill>
                          <a:latin typeface="+mn-lt"/>
                          <a:ea typeface="+mn-ea"/>
                          <a:cs typeface="+mn-cs"/>
                        </a:rPr>
                        <a:t>administradas solas o en combinación, se recomiendan para los pacientes que no pueden tomar tratamiento con estatinas a fin de reducir los niveles de c-LDL y disminuir el riesgo de eventos cardiovasculares. </a:t>
                      </a:r>
                      <a:r>
                        <a:rPr lang="es-ES" sz="1400" b="1" kern="1200" dirty="0">
                          <a:solidFill>
                            <a:srgbClr val="FF0000"/>
                          </a:solidFill>
                          <a:latin typeface="+mn-lt"/>
                          <a:ea typeface="+mn-ea"/>
                          <a:cs typeface="+mn-cs"/>
                        </a:rPr>
                        <a:t>La elección debe basarse en la magnitud de la reducción adicional de c-LDL necesaria.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EEE"/>
                    </a:solidFill>
                  </a:tcPr>
                </a:tc>
                <a:tc>
                  <a:txBody>
                    <a:bodyPr/>
                    <a:lstStyle/>
                    <a:p>
                      <a:pPr algn="ctr"/>
                      <a:r>
                        <a:rPr lang="es-ES" sz="1400" b="1">
                          <a:solidFill>
                            <a:schemeClr val="tx1"/>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E8E"/>
                    </a:solidFill>
                  </a:tcPr>
                </a:tc>
                <a:tc>
                  <a:txBody>
                    <a:bodyPr/>
                    <a:lstStyle/>
                    <a:p>
                      <a:pPr algn="ctr"/>
                      <a:r>
                        <a:rPr lang="es-ES" sz="1400" b="1">
                          <a:solidFill>
                            <a:schemeClr val="bg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8EA1"/>
                    </a:solidFill>
                  </a:tcPr>
                </a:tc>
                <a:extLst>
                  <a:ext uri="{0D108BD9-81ED-4DB2-BD59-A6C34878D82A}">
                    <a16:rowId xmlns:a16="http://schemas.microsoft.com/office/drawing/2014/main" val="2339275732"/>
                  </a:ext>
                </a:extLst>
              </a:tr>
              <a:tr h="491479">
                <a:tc>
                  <a:txBody>
                    <a:bodyPr/>
                    <a:lstStyle/>
                    <a:p>
                      <a:pPr marL="0" indent="0" algn="l">
                        <a:buFont typeface="Arial" panose="020B0604020202020204" pitchFamily="34" charset="0"/>
                        <a:buNone/>
                      </a:pPr>
                      <a:r>
                        <a:rPr lang="es-ES" sz="1400"/>
                        <a:t>Se recomienda ácido </a:t>
                      </a:r>
                      <a:r>
                        <a:rPr lang="es-ES" sz="1400" err="1"/>
                        <a:t>bempedoico</a:t>
                      </a:r>
                      <a:r>
                        <a:rPr lang="es-ES" sz="1400"/>
                        <a:t> en pacientes que no pueden tomar tratamiento con estatinas para alcanzar el objetivo de c-LDL.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400" b="1"/>
                        <a:t>I</a:t>
                      </a:r>
                      <a:endParaRPr lang="es-ES" sz="1400" b="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E8E"/>
                    </a:solidFill>
                  </a:tcPr>
                </a:tc>
                <a:tc>
                  <a:txBody>
                    <a:bodyPr/>
                    <a:lstStyle/>
                    <a:p>
                      <a:pPr algn="ctr"/>
                      <a:r>
                        <a:rPr lang="es-ES" sz="1400" b="1">
                          <a:solidFill>
                            <a:schemeClr val="bg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B5C2"/>
                    </a:solidFill>
                  </a:tcPr>
                </a:tc>
                <a:extLst>
                  <a:ext uri="{0D108BD9-81ED-4DB2-BD59-A6C34878D82A}">
                    <a16:rowId xmlns:a16="http://schemas.microsoft.com/office/drawing/2014/main" val="3081590642"/>
                  </a:ext>
                </a:extLst>
              </a:tr>
              <a:tr h="658701">
                <a:tc>
                  <a:txBody>
                    <a:bodyPr/>
                    <a:lstStyle/>
                    <a:p>
                      <a:pPr marL="0" indent="0" algn="l">
                        <a:buFont typeface="Arial" panose="020B0604020202020204" pitchFamily="34" charset="0"/>
                        <a:buNone/>
                      </a:pPr>
                      <a:r>
                        <a:rPr lang="es-ES" sz="1400"/>
                        <a:t>Se debe considerar la adición de ácido </a:t>
                      </a:r>
                      <a:r>
                        <a:rPr lang="es-ES" sz="1400" err="1"/>
                        <a:t>bempedoico</a:t>
                      </a:r>
                      <a:r>
                        <a:rPr lang="es-ES" sz="1400"/>
                        <a:t> a la dosis máxima tolerada de estatina, con o sin </a:t>
                      </a:r>
                      <a:r>
                        <a:rPr lang="es-ES" sz="1400" err="1"/>
                        <a:t>ezetimiba</a:t>
                      </a:r>
                      <a:r>
                        <a:rPr lang="es-ES" sz="1400"/>
                        <a:t>, en pacientes de riesgo alto o muy alto que no alcanzan objetivos de c-LDL.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EEE"/>
                    </a:solidFill>
                  </a:tcPr>
                </a:tc>
                <a:tc>
                  <a:txBody>
                    <a:bodyPr/>
                    <a:lstStyle/>
                    <a:p>
                      <a:pPr algn="ctr"/>
                      <a:r>
                        <a:rPr lang="es-ES" sz="1400" b="1"/>
                        <a:t>IIa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C09"/>
                    </a:solidFill>
                  </a:tcPr>
                </a:tc>
                <a:tc>
                  <a:txBody>
                    <a:bodyPr/>
                    <a:lstStyle/>
                    <a:p>
                      <a:pPr algn="ctr"/>
                      <a:r>
                        <a:rPr lang="es-ES" sz="1400" b="1">
                          <a:solidFill>
                            <a:schemeClr val="tx1"/>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3E7"/>
                    </a:solidFill>
                  </a:tcPr>
                </a:tc>
                <a:extLst>
                  <a:ext uri="{0D108BD9-81ED-4DB2-BD59-A6C34878D82A}">
                    <a16:rowId xmlns:a16="http://schemas.microsoft.com/office/drawing/2014/main" val="1854774305"/>
                  </a:ext>
                </a:extLst>
              </a:tr>
              <a:tr h="658701">
                <a:tc>
                  <a:txBody>
                    <a:bodyPr/>
                    <a:lstStyle/>
                    <a:p>
                      <a:pPr marL="0" indent="0" algn="l">
                        <a:buFont typeface="Arial" panose="020B0604020202020204" pitchFamily="34" charset="0"/>
                        <a:buNone/>
                      </a:pPr>
                      <a:r>
                        <a:rPr lang="es-ES" sz="1400"/>
                        <a:t>Se debe considerar </a:t>
                      </a:r>
                      <a:r>
                        <a:rPr lang="es-ES" sz="1400" err="1"/>
                        <a:t>evinacumab</a:t>
                      </a:r>
                      <a:r>
                        <a:rPr lang="es-ES" sz="1400"/>
                        <a:t> en pacientes con hipercolesterolemia familiar homocigótica de ≥5 años que no alcancen el objetivo de c-LDL a pesar de dosis máximas de terapias hipolipemiantes para reducir los niveles de c-LDL.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400" b="1"/>
                        <a:t>IIa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C09"/>
                    </a:solidFill>
                  </a:tcPr>
                </a:tc>
                <a:tc>
                  <a:txBody>
                    <a:bodyPr/>
                    <a:lstStyle/>
                    <a:p>
                      <a:pPr algn="ctr"/>
                      <a:r>
                        <a:rPr lang="es-ES" sz="1400" b="1" dirty="0">
                          <a:solidFill>
                            <a:schemeClr val="bg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B5C2"/>
                    </a:solidFill>
                  </a:tcPr>
                </a:tc>
                <a:extLst>
                  <a:ext uri="{0D108BD9-81ED-4DB2-BD59-A6C34878D82A}">
                    <a16:rowId xmlns:a16="http://schemas.microsoft.com/office/drawing/2014/main" val="2381665841"/>
                  </a:ext>
                </a:extLst>
              </a:tr>
            </a:tbl>
          </a:graphicData>
        </a:graphic>
      </p:graphicFrame>
      <p:sp>
        <p:nvSpPr>
          <p:cNvPr id="4" name="TextBox 3">
            <a:extLst>
              <a:ext uri="{FF2B5EF4-FFF2-40B4-BE49-F238E27FC236}">
                <a16:creationId xmlns:a16="http://schemas.microsoft.com/office/drawing/2014/main" id="{286C542B-A620-EDCF-0BE0-805FCF204848}"/>
              </a:ext>
            </a:extLst>
          </p:cNvPr>
          <p:cNvSpPr txBox="1"/>
          <p:nvPr/>
        </p:nvSpPr>
        <p:spPr>
          <a:xfrm>
            <a:off x="1335261" y="5551548"/>
            <a:ext cx="10086029" cy="6715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dirty="0">
                <a:ln>
                  <a:noFill/>
                </a:ln>
                <a:solidFill>
                  <a:srgbClr val="002060"/>
                </a:solidFill>
                <a:effectLst/>
                <a:uLnTx/>
                <a:uFillTx/>
                <a:ea typeface="+mn-ea"/>
                <a:cs typeface="+mn-cs"/>
              </a:rPr>
              <a:t>C-LDL, colesterol de lipoproteínas de baja densidad; CV, cardiovascular; PCSK9, </a:t>
            </a:r>
            <a:r>
              <a:rPr kumimoji="0" lang="en-US" sz="600" b="1" i="0" u="none" strike="noStrike" kern="1200" cap="none" spc="0" normalizeH="0" baseline="0" noProof="0" dirty="0" err="1">
                <a:ln>
                  <a:noFill/>
                </a:ln>
                <a:solidFill>
                  <a:srgbClr val="002060"/>
                </a:solidFill>
                <a:effectLst/>
                <a:uLnTx/>
                <a:uFillTx/>
                <a:ea typeface="+mn-ea"/>
                <a:cs typeface="+mn-cs"/>
              </a:rPr>
              <a:t>proproteína</a:t>
            </a:r>
            <a:r>
              <a:rPr kumimoji="0" lang="en-US" sz="600" b="1" i="0" u="none" strike="noStrike" kern="1200" cap="none" spc="0" normalizeH="0" baseline="0" noProof="0" dirty="0">
                <a:ln>
                  <a:noFill/>
                </a:ln>
                <a:solidFill>
                  <a:srgbClr val="002060"/>
                </a:solidFill>
                <a:effectLst/>
                <a:uLnTx/>
                <a:uFillTx/>
                <a:ea typeface="+mn-ea"/>
                <a:cs typeface="+mn-cs"/>
              </a:rPr>
              <a:t> </a:t>
            </a:r>
            <a:r>
              <a:rPr kumimoji="0" lang="en-US" sz="600" b="1" i="0" u="none" strike="noStrike" kern="1200" cap="none" spc="0" normalizeH="0" baseline="0" noProof="0" dirty="0" err="1">
                <a:ln>
                  <a:noFill/>
                </a:ln>
                <a:solidFill>
                  <a:srgbClr val="002060"/>
                </a:solidFill>
                <a:effectLst/>
                <a:uLnTx/>
                <a:uFillTx/>
                <a:ea typeface="+mn-ea"/>
                <a:cs typeface="+mn-cs"/>
              </a:rPr>
              <a:t>convertasa</a:t>
            </a:r>
            <a:r>
              <a:rPr kumimoji="0" lang="en-US" sz="600" b="1" i="0" u="none" strike="noStrike" kern="1200" cap="none" spc="0" normalizeH="0" baseline="0" noProof="0" dirty="0">
                <a:ln>
                  <a:noFill/>
                </a:ln>
                <a:solidFill>
                  <a:srgbClr val="002060"/>
                </a:solidFill>
                <a:effectLst/>
                <a:uLnTx/>
                <a:uFillTx/>
                <a:ea typeface="+mn-ea"/>
                <a:cs typeface="+mn-cs"/>
              </a:rPr>
              <a:t> </a:t>
            </a:r>
            <a:r>
              <a:rPr kumimoji="0" lang="en-US" sz="600" b="1" i="0" u="none" strike="noStrike" kern="1200" cap="none" spc="0" normalizeH="0" baseline="0" noProof="0" dirty="0" err="1">
                <a:ln>
                  <a:noFill/>
                </a:ln>
                <a:solidFill>
                  <a:srgbClr val="002060"/>
                </a:solidFill>
                <a:effectLst/>
                <a:uLnTx/>
                <a:uFillTx/>
                <a:ea typeface="+mn-ea"/>
                <a:cs typeface="+mn-cs"/>
              </a:rPr>
              <a:t>subtilisina</a:t>
            </a:r>
            <a:r>
              <a:rPr kumimoji="0" lang="en-US" sz="600" b="1" i="0" u="none" strike="noStrike" kern="1200" cap="none" spc="0" normalizeH="0" baseline="0" noProof="0" dirty="0">
                <a:ln>
                  <a:noFill/>
                </a:ln>
                <a:solidFill>
                  <a:srgbClr val="002060"/>
                </a:solidFill>
                <a:effectLst/>
                <a:uLnTx/>
                <a:uFillTx/>
                <a:ea typeface="+mn-ea"/>
                <a:cs typeface="+mn-cs"/>
              </a:rPr>
              <a:t>/</a:t>
            </a:r>
            <a:r>
              <a:rPr kumimoji="0" lang="en-US" sz="600" b="1" i="0" u="none" strike="noStrike" kern="1200" cap="none" spc="0" normalizeH="0" baseline="0" noProof="0" dirty="0" err="1">
                <a:ln>
                  <a:noFill/>
                </a:ln>
                <a:solidFill>
                  <a:srgbClr val="002060"/>
                </a:solidFill>
                <a:effectLst/>
                <a:uLnTx/>
                <a:uFillTx/>
                <a:ea typeface="+mn-ea"/>
                <a:cs typeface="+mn-cs"/>
              </a:rPr>
              <a:t>kexina</a:t>
            </a:r>
            <a:r>
              <a:rPr kumimoji="0" lang="en-US" sz="600" b="1" i="0" u="none" strike="noStrike" kern="1200" cap="none" spc="0" normalizeH="0" baseline="0" noProof="0" dirty="0">
                <a:ln>
                  <a:noFill/>
                </a:ln>
                <a:solidFill>
                  <a:srgbClr val="002060"/>
                </a:solidFill>
                <a:effectLst/>
                <a:uLnTx/>
                <a:uFillTx/>
                <a:ea typeface="+mn-ea"/>
                <a:cs typeface="+mn-cs"/>
              </a:rPr>
              <a:t> </a:t>
            </a:r>
            <a:r>
              <a:rPr kumimoji="0" lang="en-US" sz="600" b="1" i="0" u="none" strike="noStrike" kern="1200" cap="none" spc="0" normalizeH="0" baseline="0" noProof="0" dirty="0" err="1">
                <a:ln>
                  <a:noFill/>
                </a:ln>
                <a:solidFill>
                  <a:srgbClr val="002060"/>
                </a:solidFill>
                <a:effectLst/>
                <a:uLnTx/>
                <a:uFillTx/>
                <a:ea typeface="+mn-ea"/>
                <a:cs typeface="+mn-cs"/>
              </a:rPr>
              <a:t>tipo</a:t>
            </a:r>
            <a:r>
              <a:rPr kumimoji="0" lang="en-US" sz="600" b="1" i="0" u="none" strike="noStrike" kern="1200" cap="none" spc="0" normalizeH="0" baseline="0" noProof="0" dirty="0">
                <a:ln>
                  <a:noFill/>
                </a:ln>
                <a:solidFill>
                  <a:srgbClr val="002060"/>
                </a:solidFill>
                <a:effectLst/>
                <a:uLnTx/>
                <a:uFillTx/>
                <a:ea typeface="+mn-ea"/>
                <a:cs typeface="+mn-cs"/>
              </a:rPr>
              <a:t> 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0" noProof="0" dirty="0">
                <a:ln>
                  <a:noFill/>
                </a:ln>
                <a:solidFill>
                  <a:srgbClr val="002060"/>
                </a:solidFill>
                <a:effectLst/>
                <a:uLnTx/>
                <a:uFillTx/>
                <a:ea typeface="+mn-ea"/>
                <a:cs typeface="+mn-cs"/>
              </a:rPr>
              <a:t>Esta tabla complementa (y no sustituye) la tabla de recomendaciones sobre tratamiento farmacológico hipolipemiante de las Guías ESC/EAS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30000" noProof="0" dirty="0" err="1">
                <a:ln>
                  <a:noFill/>
                </a:ln>
                <a:solidFill>
                  <a:srgbClr val="002060"/>
                </a:solidFill>
                <a:effectLst/>
                <a:uLnTx/>
                <a:uFillTx/>
                <a:ea typeface="+mn-ea"/>
                <a:cs typeface="+mn-cs"/>
              </a:rPr>
              <a:t>a</a:t>
            </a:r>
            <a:r>
              <a:rPr kumimoji="0" lang="es-ES" sz="600" b="1" i="0" u="none" strike="noStrike" kern="1200" cap="none" spc="0" normalizeH="0" baseline="0" noProof="0" dirty="0" err="1">
                <a:ln>
                  <a:noFill/>
                </a:ln>
                <a:solidFill>
                  <a:srgbClr val="002060"/>
                </a:solidFill>
                <a:effectLst/>
                <a:uLnTx/>
                <a:uFillTx/>
                <a:ea typeface="+mn-ea"/>
                <a:cs typeface="+mn-cs"/>
              </a:rPr>
              <a:t>Clase</a:t>
            </a:r>
            <a:r>
              <a:rPr kumimoji="0" lang="es-ES" sz="600" b="1" i="0" u="none" strike="noStrike" kern="1200" cap="none" spc="0" normalizeH="0" baseline="0" noProof="0" dirty="0">
                <a:ln>
                  <a:noFill/>
                </a:ln>
                <a:solidFill>
                  <a:srgbClr val="002060"/>
                </a:solidFill>
                <a:effectLst/>
                <a:uLnTx/>
                <a:uFillTx/>
                <a:ea typeface="+mn-ea"/>
                <a:cs typeface="+mn-cs"/>
              </a:rPr>
              <a:t> de recomendación.</a:t>
            </a:r>
            <a:br>
              <a:rPr kumimoji="0" lang="es-ES" sz="600" b="1" i="0" u="none" strike="noStrike" kern="1200" cap="none" spc="0" normalizeH="0" baseline="0" noProof="0" dirty="0">
                <a:ln>
                  <a:noFill/>
                </a:ln>
                <a:solidFill>
                  <a:srgbClr val="002060"/>
                </a:solidFill>
                <a:effectLst/>
                <a:uLnTx/>
                <a:uFillTx/>
                <a:ea typeface="+mn-ea"/>
                <a:cs typeface="+mn-cs"/>
              </a:rPr>
            </a:br>
            <a:r>
              <a:rPr kumimoji="0" lang="es-ES" sz="600" b="1" i="0" u="none" strike="noStrike" kern="1200" cap="none" spc="0" normalizeH="0" baseline="30000" noProof="0" dirty="0" err="1">
                <a:ln>
                  <a:noFill/>
                </a:ln>
                <a:solidFill>
                  <a:srgbClr val="002060"/>
                </a:solidFill>
                <a:effectLst/>
                <a:uLnTx/>
                <a:uFillTx/>
                <a:ea typeface="+mn-ea"/>
                <a:cs typeface="+mn-cs"/>
              </a:rPr>
              <a:t>b</a:t>
            </a:r>
            <a:r>
              <a:rPr kumimoji="0" lang="es-ES" sz="600" b="1" i="0" u="none" strike="noStrike" kern="1200" cap="none" spc="0" normalizeH="0" baseline="0" noProof="0" dirty="0" err="1">
                <a:ln>
                  <a:noFill/>
                </a:ln>
                <a:solidFill>
                  <a:srgbClr val="002060"/>
                </a:solidFill>
                <a:effectLst/>
                <a:uLnTx/>
                <a:uFillTx/>
                <a:ea typeface="+mn-ea"/>
                <a:cs typeface="+mn-cs"/>
              </a:rPr>
              <a:t>Nivel</a:t>
            </a:r>
            <a:r>
              <a:rPr kumimoji="0" lang="es-ES" sz="600" b="1" i="0" u="none" strike="noStrike" kern="1200" cap="none" spc="0" normalizeH="0" baseline="0" noProof="0" dirty="0">
                <a:ln>
                  <a:noFill/>
                </a:ln>
                <a:solidFill>
                  <a:srgbClr val="002060"/>
                </a:solidFill>
                <a:effectLst/>
                <a:uLnTx/>
                <a:uFillTx/>
                <a:ea typeface="+mn-ea"/>
                <a:cs typeface="+mn-cs"/>
              </a:rPr>
              <a:t> de evidencia.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600" b="1" i="0" u="none" strike="noStrike" kern="1200" cap="none" spc="0" normalizeH="0" baseline="30000" noProof="0" dirty="0" err="1">
                <a:ln>
                  <a:noFill/>
                </a:ln>
                <a:solidFill>
                  <a:srgbClr val="002060"/>
                </a:solidFill>
                <a:effectLst/>
                <a:uLnTx/>
                <a:uFillTx/>
                <a:ea typeface="+mn-ea"/>
                <a:cs typeface="+mn-cs"/>
              </a:rPr>
              <a:t>c</a:t>
            </a:r>
            <a:r>
              <a:rPr kumimoji="0" lang="es-ES" sz="600" b="1" i="0" u="none" strike="noStrike" kern="1200" cap="none" spc="0" normalizeH="0" baseline="0" noProof="0" dirty="0" err="1">
                <a:ln>
                  <a:noFill/>
                </a:ln>
                <a:solidFill>
                  <a:srgbClr val="002060"/>
                </a:solidFill>
                <a:effectLst/>
                <a:uLnTx/>
                <a:uFillTx/>
                <a:ea typeface="+mn-ea"/>
                <a:cs typeface="+mn-cs"/>
              </a:rPr>
              <a:t>Ezetimiba</a:t>
            </a:r>
            <a:r>
              <a:rPr kumimoji="0" lang="es-ES" sz="600" b="1" i="0" u="none" strike="noStrike" kern="1200" cap="none" spc="0" normalizeH="0" baseline="0" noProof="0" dirty="0">
                <a:ln>
                  <a:noFill/>
                </a:ln>
                <a:solidFill>
                  <a:srgbClr val="002060"/>
                </a:solidFill>
                <a:effectLst/>
                <a:uLnTx/>
                <a:uFillTx/>
                <a:ea typeface="+mn-ea"/>
                <a:cs typeface="+mn-cs"/>
              </a:rPr>
              <a:t>, anticuerpos monoclonales PCSK9, ácido </a:t>
            </a:r>
            <a:r>
              <a:rPr kumimoji="0" lang="es-ES" sz="600" b="1" i="0" u="none" strike="noStrike" kern="1200" cap="none" spc="0" normalizeH="0" baseline="0" noProof="0" dirty="0" err="1">
                <a:ln>
                  <a:noFill/>
                </a:ln>
                <a:solidFill>
                  <a:srgbClr val="002060"/>
                </a:solidFill>
                <a:effectLst/>
                <a:uLnTx/>
                <a:uFillTx/>
                <a:ea typeface="+mn-ea"/>
                <a:cs typeface="+mn-cs"/>
              </a:rPr>
              <a:t>bempedoico</a:t>
            </a:r>
            <a:r>
              <a:rPr kumimoji="0" lang="es-ES" sz="600" b="1" i="0" u="none" strike="noStrike" kern="1200" cap="none" spc="0" normalizeH="0" baseline="0" noProof="0" dirty="0">
                <a:ln>
                  <a:noFill/>
                </a:ln>
                <a:solidFill>
                  <a:srgbClr val="002060"/>
                </a:solidFill>
                <a:effectLst/>
                <a:uLnTx/>
                <a:uFillTx/>
                <a:ea typeface="+mn-ea"/>
                <a:cs typeface="+mn-cs"/>
              </a:rPr>
              <a:t>.</a:t>
            </a:r>
          </a:p>
          <a:p>
            <a:pPr marL="0" marR="0" lvl="0" indent="0" algn="r" defTabSz="914400" rtl="0" eaLnBrk="1" fontAlgn="auto" latinLnBrk="0" hangingPunct="1">
              <a:lnSpc>
                <a:spcPts val="2030"/>
              </a:lnSpc>
              <a:spcBef>
                <a:spcPts val="0"/>
              </a:spcBef>
              <a:spcAft>
                <a:spcPts val="0"/>
              </a:spcAft>
              <a:buClrTx/>
              <a:buSzTx/>
              <a:buFontTx/>
              <a:buNone/>
              <a:tabLst/>
              <a:defRPr/>
            </a:pPr>
            <a:endParaRPr kumimoji="0" lang="es-ES" sz="600" b="1" i="0" u="none" strike="noStrike" kern="1200" cap="none" spc="0" normalizeH="0" baseline="0" noProof="0" dirty="0">
              <a:ln>
                <a:noFill/>
              </a:ln>
              <a:solidFill>
                <a:srgbClr val="002060"/>
              </a:solidFill>
              <a:effectLst/>
              <a:uLnTx/>
              <a:uFillTx/>
              <a:ea typeface="MS Mincho" panose="02020609040205080304" pitchFamily="49" charset="-128"/>
              <a:cs typeface="+mn-cs"/>
            </a:endParaRPr>
          </a:p>
        </p:txBody>
      </p:sp>
      <p:sp>
        <p:nvSpPr>
          <p:cNvPr id="6" name="Rectangle 5">
            <a:extLst>
              <a:ext uri="{FF2B5EF4-FFF2-40B4-BE49-F238E27FC236}">
                <a16:creationId xmlns:a16="http://schemas.microsoft.com/office/drawing/2014/main" id="{72A35F3D-114F-C11B-1729-FB32AE53544B}"/>
              </a:ext>
            </a:extLst>
          </p:cNvPr>
          <p:cNvSpPr/>
          <p:nvPr/>
        </p:nvSpPr>
        <p:spPr>
          <a:xfrm>
            <a:off x="539932" y="2363007"/>
            <a:ext cx="10881360" cy="1216533"/>
          </a:xfrm>
          <a:prstGeom prst="rect">
            <a:avLst/>
          </a:prstGeom>
          <a:noFill/>
          <a:ln w="50800" cap="flat">
            <a:solidFill>
              <a:srgbClr val="C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002060"/>
              </a:solidFill>
              <a:effectLst/>
              <a:uLnTx/>
              <a:uFillTx/>
              <a:ea typeface="+mn-ea"/>
              <a:cs typeface="+mn-cs"/>
            </a:endParaRPr>
          </a:p>
        </p:txBody>
      </p:sp>
      <p:sp>
        <p:nvSpPr>
          <p:cNvPr id="9" name="CuadroTexto 8">
            <a:extLst>
              <a:ext uri="{FF2B5EF4-FFF2-40B4-BE49-F238E27FC236}">
                <a16:creationId xmlns:a16="http://schemas.microsoft.com/office/drawing/2014/main" id="{E64A7491-91CD-C625-4F60-9F72FA315C28}"/>
              </a:ext>
            </a:extLst>
          </p:cNvPr>
          <p:cNvSpPr txBox="1"/>
          <p:nvPr/>
        </p:nvSpPr>
        <p:spPr>
          <a:xfrm>
            <a:off x="5684010" y="6150114"/>
            <a:ext cx="6096000" cy="707886"/>
          </a:xfrm>
          <a:prstGeom prst="rect">
            <a:avLst/>
          </a:prstGeom>
          <a:noFill/>
        </p:spPr>
        <p:txBody>
          <a:bodyPr wrap="square">
            <a:spAutoFit/>
          </a:bodyPr>
          <a:lstStyle/>
          <a:p>
            <a:pPr marL="228600" indent="-228600" algn="r">
              <a:buAutoNum type="arabicPeriod"/>
            </a:pPr>
            <a:r>
              <a:rPr lang="es-ES" sz="800" b="0" i="0" u="none" strike="noStrike" dirty="0">
                <a:solidFill>
                  <a:srgbClr val="000000"/>
                </a:solidFill>
                <a:effectLst/>
                <a:latin typeface="+mj-lt"/>
              </a:rPr>
              <a:t>Mach F, </a:t>
            </a:r>
            <a:r>
              <a:rPr lang="es-ES" sz="800" b="0" i="0" u="none" strike="noStrike" dirty="0" err="1">
                <a:solidFill>
                  <a:srgbClr val="000000"/>
                </a:solidFill>
                <a:effectLst/>
                <a:latin typeface="+mj-lt"/>
              </a:rPr>
              <a:t>Koskinas</a:t>
            </a:r>
            <a:r>
              <a:rPr lang="es-ES" sz="800" b="0" i="0" u="none" strike="noStrike" dirty="0">
                <a:solidFill>
                  <a:srgbClr val="000000"/>
                </a:solidFill>
                <a:effectLst/>
                <a:latin typeface="+mj-lt"/>
              </a:rPr>
              <a:t> KC, </a:t>
            </a:r>
            <a:r>
              <a:rPr lang="es-ES" sz="800" b="0" i="0" u="none" strike="noStrike" dirty="0" err="1">
                <a:solidFill>
                  <a:srgbClr val="000000"/>
                </a:solidFill>
                <a:effectLst/>
                <a:latin typeface="+mj-lt"/>
              </a:rPr>
              <a:t>Roeters</a:t>
            </a:r>
            <a:r>
              <a:rPr lang="es-ES" sz="800" b="0" i="0" u="none" strike="noStrike" dirty="0">
                <a:solidFill>
                  <a:srgbClr val="000000"/>
                </a:solidFill>
                <a:effectLst/>
                <a:latin typeface="+mj-lt"/>
              </a:rPr>
              <a:t> van </a:t>
            </a:r>
            <a:r>
              <a:rPr lang="es-ES" sz="800" b="0" i="0" u="none" strike="noStrike" dirty="0" err="1">
                <a:solidFill>
                  <a:srgbClr val="000000"/>
                </a:solidFill>
                <a:effectLst/>
                <a:latin typeface="+mj-lt"/>
              </a:rPr>
              <a:t>Lennep</a:t>
            </a:r>
            <a:r>
              <a:rPr lang="es-ES" sz="800" b="0" i="0" u="none" strike="noStrike" dirty="0">
                <a:solidFill>
                  <a:srgbClr val="000000"/>
                </a:solidFill>
                <a:effectLst/>
                <a:latin typeface="+mj-lt"/>
              </a:rPr>
              <a:t> JE, </a:t>
            </a:r>
            <a:r>
              <a:rPr lang="es-ES" sz="800" b="0" i="0" u="none" strike="noStrike" dirty="0" err="1">
                <a:solidFill>
                  <a:srgbClr val="000000"/>
                </a:solidFill>
                <a:effectLst/>
                <a:latin typeface="+mj-lt"/>
              </a:rPr>
              <a:t>Tokgözoğlu</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Badimon</a:t>
            </a:r>
            <a:r>
              <a:rPr lang="es-ES" sz="800" b="0" i="0" u="none" strike="noStrike" dirty="0">
                <a:solidFill>
                  <a:srgbClr val="000000"/>
                </a:solidFill>
                <a:effectLst/>
                <a:latin typeface="+mj-lt"/>
              </a:rPr>
              <a:t> L, </a:t>
            </a:r>
            <a:r>
              <a:rPr lang="es-ES" sz="800" b="0" i="0" u="none" strike="noStrike" dirty="0" err="1">
                <a:solidFill>
                  <a:srgbClr val="000000"/>
                </a:solidFill>
                <a:effectLst/>
                <a:latin typeface="+mj-lt"/>
              </a:rPr>
              <a:t>Baigent</a:t>
            </a:r>
            <a:r>
              <a:rPr lang="es-ES" sz="800" b="0" i="0" u="none" strike="noStrike" dirty="0">
                <a:solidFill>
                  <a:srgbClr val="000000"/>
                </a:solidFill>
                <a:effectLst/>
                <a:latin typeface="+mj-lt"/>
              </a:rPr>
              <a:t> C, et al. 2025 </a:t>
            </a:r>
            <a:r>
              <a:rPr lang="es-ES" sz="800" b="0" i="0" u="none" strike="noStrike" dirty="0" err="1">
                <a:solidFill>
                  <a:srgbClr val="000000"/>
                </a:solidFill>
                <a:effectLst/>
                <a:latin typeface="+mj-lt"/>
              </a:rPr>
              <a:t>Focused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Update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2019 ESC/EAS </a:t>
            </a:r>
            <a:r>
              <a:rPr lang="es-ES" sz="800" b="0" i="0" u="none" strike="noStrike" dirty="0" err="1">
                <a:solidFill>
                  <a:srgbClr val="000000"/>
                </a:solidFill>
                <a:effectLst/>
                <a:latin typeface="+mj-lt"/>
              </a:rPr>
              <a:t>Guidelines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Developed</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by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task</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force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for</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management</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dyslipidaemias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of</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Cardiology</a:t>
            </a:r>
            <a:r>
              <a:rPr lang="es-ES" sz="800" b="0" i="0" u="none" strike="noStrike" dirty="0">
                <a:solidFill>
                  <a:srgbClr val="000000"/>
                </a:solidFill>
                <a:effectLst/>
                <a:latin typeface="+mj-lt"/>
              </a:rPr>
              <a:t> (ESC) and </a:t>
            </a:r>
            <a:r>
              <a:rPr lang="es-ES" sz="800" b="0" i="0" u="none" strike="noStrike" dirty="0" err="1">
                <a:solidFill>
                  <a:srgbClr val="000000"/>
                </a:solidFill>
                <a:effectLst/>
                <a:latin typeface="+mj-lt"/>
              </a:rPr>
              <a:t>the</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European</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Atherosclerosis</a:t>
            </a:r>
            <a:r>
              <a:rPr lang="es-ES" sz="800" b="0" i="0" u="none" strike="noStrike" dirty="0">
                <a:solidFill>
                  <a:srgbClr val="000000"/>
                </a:solidFill>
                <a:effectLst/>
                <a:latin typeface="+mj-lt"/>
              </a:rPr>
              <a:t> </a:t>
            </a:r>
            <a:r>
              <a:rPr lang="es-ES" sz="800" b="0" i="0" u="none" strike="noStrike" dirty="0" err="1">
                <a:solidFill>
                  <a:srgbClr val="000000"/>
                </a:solidFill>
                <a:effectLst/>
                <a:latin typeface="+mj-lt"/>
              </a:rPr>
              <a:t>Society</a:t>
            </a:r>
            <a:r>
              <a:rPr lang="es-ES" sz="800" b="0" i="0" u="none" strike="noStrike" dirty="0">
                <a:solidFill>
                  <a:srgbClr val="000000"/>
                </a:solidFill>
                <a:effectLst/>
                <a:latin typeface="+mj-lt"/>
              </a:rPr>
              <a:t> (EAS). </a:t>
            </a:r>
            <a:r>
              <a:rPr lang="es-ES" sz="800" b="0" i="0" u="none" strike="noStrike" dirty="0" err="1">
                <a:solidFill>
                  <a:srgbClr val="000000"/>
                </a:solidFill>
                <a:effectLst/>
                <a:latin typeface="+mj-lt"/>
              </a:rPr>
              <a:t>Eur</a:t>
            </a:r>
            <a:r>
              <a:rPr lang="es-ES" sz="800" b="0" i="0" u="none" strike="noStrike" dirty="0">
                <a:solidFill>
                  <a:srgbClr val="000000"/>
                </a:solidFill>
                <a:effectLst/>
                <a:latin typeface="+mj-lt"/>
              </a:rPr>
              <a:t> Heart J. 2025;46(42):4359-4378. doi:10.1093/</a:t>
            </a:r>
            <a:r>
              <a:rPr lang="es-ES" sz="800" b="0" i="0" u="none" strike="noStrike" dirty="0" err="1">
                <a:solidFill>
                  <a:srgbClr val="000000"/>
                </a:solidFill>
                <a:effectLst/>
                <a:latin typeface="+mj-lt"/>
              </a:rPr>
              <a:t>eurheartj</a:t>
            </a:r>
            <a:r>
              <a:rPr lang="es-ES" sz="800" b="0" i="0" u="none" strike="noStrike" dirty="0">
                <a:solidFill>
                  <a:srgbClr val="000000"/>
                </a:solidFill>
                <a:effectLst/>
                <a:latin typeface="+mj-lt"/>
              </a:rPr>
              <a:t>/ehaf190.</a:t>
            </a:r>
            <a:r>
              <a:rPr lang="es-ES" sz="800" dirty="0">
                <a:latin typeface="+mj-lt"/>
              </a:rPr>
              <a:t> </a:t>
            </a:r>
            <a:endParaRPr lang="es-ES" sz="800" b="0" i="0" u="none" strike="noStrike" dirty="0">
              <a:solidFill>
                <a:srgbClr val="000000"/>
              </a:solidFill>
              <a:effectLst/>
              <a:latin typeface="+mj-lt"/>
            </a:endParaRPr>
          </a:p>
          <a:p>
            <a:pPr marL="228600" indent="-228600" algn="r">
              <a:buAutoNum type="arabicPeriod"/>
            </a:pPr>
            <a:endParaRPr lang="es-ES" sz="800" dirty="0">
              <a:latin typeface="+mj-lt"/>
            </a:endParaRPr>
          </a:p>
        </p:txBody>
      </p:sp>
    </p:spTree>
    <p:extLst>
      <p:ext uri="{BB962C8B-B14F-4D97-AF65-F5344CB8AC3E}">
        <p14:creationId xmlns:p14="http://schemas.microsoft.com/office/powerpoint/2010/main" val="3826223960"/>
      </p:ext>
    </p:extLst>
  </p:cSld>
  <p:clrMapOvr>
    <a:masterClrMapping/>
  </p:clrMapOvr>
  <p:transition>
    <p:fade/>
  </p:transition>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533616b6-00a5-4cd1-b577-93208fa93eb1}" enabled="1" method="Standard" siteId="{342ace0e-1054-45ce-9b30-900fc0440b9d}" contentBits="1" removed="0"/>
</clbl:labelList>
</file>

<file path=docProps/app.xml><?xml version="1.0" encoding="utf-8"?>
<Properties xmlns="http://schemas.openxmlformats.org/officeDocument/2006/extended-properties" xmlns:vt="http://schemas.openxmlformats.org/officeDocument/2006/docPropsVTypes">
  <TotalTime>0</TotalTime>
  <Words>4060</Words>
  <Application>Microsoft Office PowerPoint</Application>
  <PresentationFormat>Panorámica</PresentationFormat>
  <Paragraphs>293</Paragraphs>
  <Slides>30</Slides>
  <Notes>18</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Tema de Office</vt:lpstr>
      <vt:lpstr>Presentación de PowerPoint</vt:lpstr>
      <vt:lpstr>EXONERACIÓN DE RESPONSABILIDAD Y USO DE LA PRESENTACIÓN</vt:lpstr>
      <vt:lpstr>CONFLICTOS DE INTERÉS</vt:lpstr>
      <vt:lpstr>“Hot topics” en prevención de eventos cardiovasculares</vt:lpstr>
      <vt:lpstr>Update Dislipemias </vt:lpstr>
      <vt:lpstr>Presentación de PowerPoint</vt:lpstr>
      <vt:lpstr>Presentación de PowerPoint</vt:lpstr>
      <vt:lpstr>Presentación de PowerPoint</vt:lpstr>
      <vt:lpstr>Nuevas terapias para la reducción del LDL</vt:lpstr>
      <vt:lpstr>Terapia hipolipemiante durante la hospitalización inicial por SCA</vt:lpstr>
      <vt:lpstr>Presentación de PowerPoint</vt:lpstr>
      <vt:lpstr>Presentación de PowerPoint</vt:lpstr>
      <vt:lpstr>Modificadores del riesgo</vt:lpstr>
      <vt:lpstr>Presentación de PowerPoint</vt:lpstr>
      <vt:lpstr>Presentación de PowerPoint</vt:lpstr>
      <vt:lpstr>Nuevas dianas, nuevas moléculas</vt:lpstr>
      <vt:lpstr>iPCSK9 orales: la revolución que faltaba</vt:lpstr>
      <vt:lpstr>Presentación de PowerPoint</vt:lpstr>
      <vt:lpstr>Presentación de PowerPoint</vt:lpstr>
      <vt:lpstr>Presentación de PowerPoint</vt:lpstr>
      <vt:lpstr>Presentación de PowerPoint</vt:lpstr>
      <vt:lpstr>Presentación de PowerPoint</vt:lpstr>
      <vt:lpstr>Presentación de PowerPoint</vt:lpstr>
      <vt:lpstr>iCEPT: Obicetrapib </vt:lpstr>
      <vt:lpstr>Presentación de PowerPoint</vt:lpstr>
      <vt:lpstr>Presentación de PowerPoint</vt:lpstr>
      <vt:lpstr>Diagnóstico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Regina Gutierrez Pausas</cp:lastModifiedBy>
  <cp:revision>13</cp:revision>
  <dcterms:created xsi:type="dcterms:W3CDTF">2020-07-02T15:21:32Z</dcterms:created>
  <dcterms:modified xsi:type="dcterms:W3CDTF">2026-03-10T11:27:58Z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Tema de Office:3</vt:lpwstr>
  </property>
  <property fmtid="{D5CDD505-2E9C-101B-9397-08002B2CF9AE}" pid="3" name="ClassificationContentMarkingHeaderText">
    <vt:lpwstr>INTERNAL USE</vt:lpwstr>
  </property>
</Properties>
</file>