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12192000"/>
  <p:notesSz cx="6858000" cy="9144000"/>
  <p:embeddedFontLst>
    <p:embeddedFont>
      <p:font typeface="Quattrocento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I1R3cNn4zxtfPnUgmGla1Kq9Z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QuattrocentoSans-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Quattrocento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QuattrocentoSans-bold.fntdata"/><Relationship Id="rId16" Type="http://schemas.openxmlformats.org/officeDocument/2006/relationships/slide" Target="slides/slide12.xml"/><Relationship Id="rId38" Type="http://schemas.openxmlformats.org/officeDocument/2006/relationships/font" Target="fonts/QuattrocentoSan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 name="Google Shape;5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 name="Google Shape;5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cb0a50247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g3cb0a5024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 name="Google Shape;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4" name="Shape 14"/>
        <p:cNvGrpSpPr/>
        <p:nvPr/>
      </p:nvGrpSpPr>
      <p:grpSpPr>
        <a:xfrm>
          <a:off x="0" y="0"/>
          <a:ext cx="0" cy="0"/>
          <a:chOff x="0" y="0"/>
          <a:chExt cx="0" cy="0"/>
        </a:xfrm>
      </p:grpSpPr>
      <p:pic>
        <p:nvPicPr>
          <p:cNvPr id="15" name="Google Shape;15;p14"/>
          <p:cNvPicPr preferRelativeResize="0"/>
          <p:nvPr/>
        </p:nvPicPr>
        <p:blipFill rotWithShape="1">
          <a:blip r:embed="rId2">
            <a:alphaModFix/>
          </a:blip>
          <a:srcRect b="0" l="0" r="0" t="0"/>
          <a:stretch/>
        </p:blipFill>
        <p:spPr>
          <a:xfrm>
            <a:off x="2467" y="0"/>
            <a:ext cx="12187066"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p:cSld name="Solo el título">
    <p:spTree>
      <p:nvGrpSpPr>
        <p:cNvPr id="16" name="Shape 16"/>
        <p:cNvGrpSpPr/>
        <p:nvPr/>
      </p:nvGrpSpPr>
      <p:grpSpPr>
        <a:xfrm>
          <a:off x="0" y="0"/>
          <a:ext cx="0" cy="0"/>
          <a:chOff x="0" y="0"/>
          <a:chExt cx="0" cy="0"/>
        </a:xfrm>
      </p:grpSpPr>
      <p:sp>
        <p:nvSpPr>
          <p:cNvPr id="17" name="Google Shape;17;p1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18" name="Google Shape;18;p15"/>
          <p:cNvSpPr txBox="1"/>
          <p:nvPr>
            <p:ph type="title"/>
          </p:nvPr>
        </p:nvSpPr>
        <p:spPr>
          <a:xfrm>
            <a:off x="344032" y="177566"/>
            <a:ext cx="11525061"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19" name="Shape 19"/>
        <p:cNvGrpSpPr/>
        <p:nvPr/>
      </p:nvGrpSpPr>
      <p:grpSpPr>
        <a:xfrm>
          <a:off x="0" y="0"/>
          <a:ext cx="0" cy="0"/>
          <a:chOff x="0" y="0"/>
          <a:chExt cx="0" cy="0"/>
        </a:xfrm>
      </p:grpSpPr>
      <p:pic>
        <p:nvPicPr>
          <p:cNvPr id="20" name="Google Shape;20;p17"/>
          <p:cNvPicPr preferRelativeResize="0"/>
          <p:nvPr/>
        </p:nvPicPr>
        <p:blipFill rotWithShape="1">
          <a:blip r:embed="rId2">
            <a:alphaModFix/>
          </a:blip>
          <a:srcRect b="0" l="0" r="0" t="0"/>
          <a:stretch/>
        </p:blipFill>
        <p:spPr>
          <a:xfrm>
            <a:off x="0" y="0"/>
            <a:ext cx="12192000" cy="6860777"/>
          </a:xfrm>
          <a:prstGeom prst="rect">
            <a:avLst/>
          </a:prstGeom>
          <a:noFill/>
          <a:ln>
            <a:noFill/>
          </a:ln>
        </p:spPr>
      </p:pic>
      <p:sp>
        <p:nvSpPr>
          <p:cNvPr id="21" name="Google Shape;21;p1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22" name="Google Shape;22;p17"/>
          <p:cNvSpPr txBox="1"/>
          <p:nvPr>
            <p:ph type="ctrTitle"/>
          </p:nvPr>
        </p:nvSpPr>
        <p:spPr>
          <a:xfrm>
            <a:off x="254874" y="2177378"/>
            <a:ext cx="5729466" cy="1955271"/>
          </a:xfrm>
          <a:prstGeom prst="rect">
            <a:avLst/>
          </a:prstGeom>
          <a:noFill/>
          <a:ln>
            <a:noFill/>
          </a:ln>
        </p:spPr>
        <p:txBody>
          <a:bodyPr anchorCtr="0" anchor="b" bIns="45700" lIns="91425" spcFirstLastPara="1" rIns="91425" wrap="square" tIns="45700">
            <a:noAutofit/>
          </a:bodyPr>
          <a:lstStyle>
            <a:lvl1pPr lvl="0" algn="l">
              <a:lnSpc>
                <a:spcPct val="93750"/>
              </a:lnSpc>
              <a:spcBef>
                <a:spcPts val="0"/>
              </a:spcBef>
              <a:spcAft>
                <a:spcPts val="0"/>
              </a:spcAft>
              <a:buClr>
                <a:srgbClr val="002454"/>
              </a:buClr>
              <a:buSzPts val="4800"/>
              <a:buFont typeface="Arial"/>
              <a:buNone/>
              <a:defRPr sz="4800">
                <a:solidFill>
                  <a:srgbClr val="00245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7"/>
          <p:cNvSpPr txBox="1"/>
          <p:nvPr>
            <p:ph idx="1" type="body"/>
          </p:nvPr>
        </p:nvSpPr>
        <p:spPr>
          <a:xfrm>
            <a:off x="254874" y="4132649"/>
            <a:ext cx="5729466" cy="12681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F470D"/>
              </a:buClr>
              <a:buSzPts val="1800"/>
              <a:buNone/>
              <a:defRPr b="0" sz="1800">
                <a:solidFill>
                  <a:srgbClr val="DF470D"/>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24" name="Shape 24"/>
        <p:cNvGrpSpPr/>
        <p:nvPr/>
      </p:nvGrpSpPr>
      <p:grpSpPr>
        <a:xfrm>
          <a:off x="0" y="0"/>
          <a:ext cx="0" cy="0"/>
          <a:chOff x="0" y="0"/>
          <a:chExt cx="0" cy="0"/>
        </a:xfrm>
      </p:grpSpPr>
      <p:sp>
        <p:nvSpPr>
          <p:cNvPr id="25" name="Google Shape;25;p22"/>
          <p:cNvSpPr txBox="1"/>
          <p:nvPr>
            <p:ph type="title"/>
          </p:nvPr>
        </p:nvSpPr>
        <p:spPr>
          <a:xfrm>
            <a:off x="332794" y="353085"/>
            <a:ext cx="3932237" cy="14055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F470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 type="body"/>
          </p:nvPr>
        </p:nvSpPr>
        <p:spPr>
          <a:xfrm>
            <a:off x="4689695" y="394957"/>
            <a:ext cx="7169511" cy="487362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rgbClr val="DF470D"/>
              </a:buClr>
              <a:buSzPts val="1600"/>
              <a:buChar char="•"/>
              <a:defRPr sz="1600"/>
            </a:lvl1pPr>
            <a:lvl2pPr indent="-330200" lvl="1" marL="914400" algn="l">
              <a:lnSpc>
                <a:spcPct val="90000"/>
              </a:lnSpc>
              <a:spcBef>
                <a:spcPts val="500"/>
              </a:spcBef>
              <a:spcAft>
                <a:spcPts val="0"/>
              </a:spcAft>
              <a:buClr>
                <a:srgbClr val="DF470D"/>
              </a:buClr>
              <a:buSzPts val="1600"/>
              <a:buChar char="•"/>
              <a:defRPr sz="1600"/>
            </a:lvl2pPr>
            <a:lvl3pPr indent="-330200" lvl="2" marL="1371600" algn="l">
              <a:lnSpc>
                <a:spcPct val="90000"/>
              </a:lnSpc>
              <a:spcBef>
                <a:spcPts val="500"/>
              </a:spcBef>
              <a:spcAft>
                <a:spcPts val="0"/>
              </a:spcAft>
              <a:buClr>
                <a:srgbClr val="DF470D"/>
              </a:buClr>
              <a:buSzPts val="1600"/>
              <a:buChar char="•"/>
              <a:defRPr sz="1600"/>
            </a:lvl3pPr>
            <a:lvl4pPr indent="-330200" lvl="3" marL="1828800" algn="l">
              <a:lnSpc>
                <a:spcPct val="90000"/>
              </a:lnSpc>
              <a:spcBef>
                <a:spcPts val="500"/>
              </a:spcBef>
              <a:spcAft>
                <a:spcPts val="0"/>
              </a:spcAft>
              <a:buClr>
                <a:srgbClr val="DF470D"/>
              </a:buClr>
              <a:buSzPts val="1600"/>
              <a:buChar char="•"/>
              <a:defRPr sz="1600"/>
            </a:lvl4pPr>
            <a:lvl5pPr indent="-330200" lvl="4" marL="2286000" algn="l">
              <a:lnSpc>
                <a:spcPct val="90000"/>
              </a:lnSpc>
              <a:spcBef>
                <a:spcPts val="500"/>
              </a:spcBef>
              <a:spcAft>
                <a:spcPts val="0"/>
              </a:spcAft>
              <a:buClr>
                <a:srgbClr val="DF470D"/>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7" name="Google Shape;27;p22"/>
          <p:cNvSpPr txBox="1"/>
          <p:nvPr>
            <p:ph idx="2" type="body"/>
          </p:nvPr>
        </p:nvSpPr>
        <p:spPr>
          <a:xfrm>
            <a:off x="332794" y="1758635"/>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1600"/>
              <a:buNone/>
              <a:defRPr b="1" sz="1600">
                <a:solidFill>
                  <a:srgbClr val="002454"/>
                </a:solidFill>
              </a:defRPr>
            </a:lvl1pPr>
            <a:lvl2pPr indent="-228600" lvl="1" marL="914400" algn="l">
              <a:lnSpc>
                <a:spcPct val="90000"/>
              </a:lnSpc>
              <a:spcBef>
                <a:spcPts val="500"/>
              </a:spcBef>
              <a:spcAft>
                <a:spcPts val="0"/>
              </a:spcAft>
              <a:buClr>
                <a:srgbClr val="A5A5A5"/>
              </a:buClr>
              <a:buSzPts val="1400"/>
              <a:buNone/>
              <a:defRPr sz="1400"/>
            </a:lvl2pPr>
            <a:lvl3pPr indent="-228600" lvl="2" marL="1371600" algn="l">
              <a:lnSpc>
                <a:spcPct val="90000"/>
              </a:lnSpc>
              <a:spcBef>
                <a:spcPts val="500"/>
              </a:spcBef>
              <a:spcAft>
                <a:spcPts val="0"/>
              </a:spcAft>
              <a:buClr>
                <a:srgbClr val="A5A5A5"/>
              </a:buClr>
              <a:buSzPts val="1200"/>
              <a:buNone/>
              <a:defRPr sz="1200"/>
            </a:lvl3pPr>
            <a:lvl4pPr indent="-228600" lvl="3" marL="1828800" algn="l">
              <a:lnSpc>
                <a:spcPct val="90000"/>
              </a:lnSpc>
              <a:spcBef>
                <a:spcPts val="500"/>
              </a:spcBef>
              <a:spcAft>
                <a:spcPts val="0"/>
              </a:spcAft>
              <a:buClr>
                <a:srgbClr val="A5A5A5"/>
              </a:buClr>
              <a:buSzPts val="1000"/>
              <a:buNone/>
              <a:defRPr sz="1000"/>
            </a:lvl4pPr>
            <a:lvl5pPr indent="-228600" lvl="4" marL="2286000" algn="l">
              <a:lnSpc>
                <a:spcPct val="90000"/>
              </a:lnSpc>
              <a:spcBef>
                <a:spcPts val="500"/>
              </a:spcBef>
              <a:spcAft>
                <a:spcPts val="0"/>
              </a:spcAft>
              <a:buClr>
                <a:srgbClr val="A5A5A5"/>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 name="Google Shape;28;p2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9" name="Shape 29"/>
        <p:cNvGrpSpPr/>
        <p:nvPr/>
      </p:nvGrpSpPr>
      <p:grpSpPr>
        <a:xfrm>
          <a:off x="0" y="0"/>
          <a:ext cx="0" cy="0"/>
          <a:chOff x="0" y="0"/>
          <a:chExt cx="0" cy="0"/>
        </a:xfrm>
      </p:grpSpPr>
      <p:sp>
        <p:nvSpPr>
          <p:cNvPr id="30" name="Google Shape;30;p18"/>
          <p:cNvSpPr txBox="1"/>
          <p:nvPr>
            <p:ph type="title"/>
          </p:nvPr>
        </p:nvSpPr>
        <p:spPr>
          <a:xfrm>
            <a:off x="344032" y="177566"/>
            <a:ext cx="11525061"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8"/>
          <p:cNvSpPr txBox="1"/>
          <p:nvPr>
            <p:ph idx="1" type="body"/>
          </p:nvPr>
        </p:nvSpPr>
        <p:spPr>
          <a:xfrm>
            <a:off x="344032" y="1406202"/>
            <a:ext cx="11525061" cy="4495834"/>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33" name="Shape 33"/>
        <p:cNvGrpSpPr/>
        <p:nvPr/>
      </p:nvGrpSpPr>
      <p:grpSpPr>
        <a:xfrm>
          <a:off x="0" y="0"/>
          <a:ext cx="0" cy="0"/>
          <a:chOff x="0" y="0"/>
          <a:chExt cx="0" cy="0"/>
        </a:xfrm>
      </p:grpSpPr>
      <p:sp>
        <p:nvSpPr>
          <p:cNvPr id="34" name="Google Shape;34;p19"/>
          <p:cNvSpPr txBox="1"/>
          <p:nvPr>
            <p:ph idx="1" type="body"/>
          </p:nvPr>
        </p:nvSpPr>
        <p:spPr>
          <a:xfrm>
            <a:off x="344031" y="1396333"/>
            <a:ext cx="5423025"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9"/>
          <p:cNvSpPr txBox="1"/>
          <p:nvPr>
            <p:ph idx="2" type="body"/>
          </p:nvPr>
        </p:nvSpPr>
        <p:spPr>
          <a:xfrm>
            <a:off x="6424946" y="1396333"/>
            <a:ext cx="5444147"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9"/>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37" name="Google Shape;37;p19"/>
          <p:cNvSpPr txBox="1"/>
          <p:nvPr>
            <p:ph type="title"/>
          </p:nvPr>
        </p:nvSpPr>
        <p:spPr>
          <a:xfrm>
            <a:off x="344032" y="177566"/>
            <a:ext cx="11525061"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p:cSld name="Comparación">
    <p:spTree>
      <p:nvGrpSpPr>
        <p:cNvPr id="38" name="Shape 38"/>
        <p:cNvGrpSpPr/>
        <p:nvPr/>
      </p:nvGrpSpPr>
      <p:grpSpPr>
        <a:xfrm>
          <a:off x="0" y="0"/>
          <a:ext cx="0" cy="0"/>
          <a:chOff x="0" y="0"/>
          <a:chExt cx="0" cy="0"/>
        </a:xfrm>
      </p:grpSpPr>
      <p:sp>
        <p:nvSpPr>
          <p:cNvPr id="39" name="Google Shape;39;p20"/>
          <p:cNvSpPr txBox="1"/>
          <p:nvPr>
            <p:ph idx="1" type="body"/>
          </p:nvPr>
        </p:nvSpPr>
        <p:spPr>
          <a:xfrm>
            <a:off x="320564" y="1218642"/>
            <a:ext cx="5464600" cy="59738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2000"/>
              <a:buNone/>
              <a:defRPr b="1" sz="2000">
                <a:solidFill>
                  <a:srgbClr val="002454"/>
                </a:solidFill>
              </a:defRPr>
            </a:lvl1pPr>
            <a:lvl2pPr indent="-228600" lvl="1" marL="914400" algn="l">
              <a:lnSpc>
                <a:spcPct val="90000"/>
              </a:lnSpc>
              <a:spcBef>
                <a:spcPts val="500"/>
              </a:spcBef>
              <a:spcAft>
                <a:spcPts val="0"/>
              </a:spcAft>
              <a:buClr>
                <a:srgbClr val="A5A5A5"/>
              </a:buClr>
              <a:buSzPts val="2000"/>
              <a:buNone/>
              <a:defRPr b="1" sz="2000"/>
            </a:lvl2pPr>
            <a:lvl3pPr indent="-228600" lvl="2" marL="1371600" algn="l">
              <a:lnSpc>
                <a:spcPct val="90000"/>
              </a:lnSpc>
              <a:spcBef>
                <a:spcPts val="500"/>
              </a:spcBef>
              <a:spcAft>
                <a:spcPts val="0"/>
              </a:spcAft>
              <a:buClr>
                <a:srgbClr val="A5A5A5"/>
              </a:buClr>
              <a:buSzPts val="1800"/>
              <a:buNone/>
              <a:defRPr b="1" sz="1800"/>
            </a:lvl3pPr>
            <a:lvl4pPr indent="-228600" lvl="3" marL="1828800" algn="l">
              <a:lnSpc>
                <a:spcPct val="90000"/>
              </a:lnSpc>
              <a:spcBef>
                <a:spcPts val="500"/>
              </a:spcBef>
              <a:spcAft>
                <a:spcPts val="0"/>
              </a:spcAft>
              <a:buClr>
                <a:srgbClr val="A5A5A5"/>
              </a:buClr>
              <a:buSzPts val="1600"/>
              <a:buNone/>
              <a:defRPr b="1" sz="1600"/>
            </a:lvl4pPr>
            <a:lvl5pPr indent="-228600" lvl="4" marL="2286000" algn="l">
              <a:lnSpc>
                <a:spcPct val="90000"/>
              </a:lnSpc>
              <a:spcBef>
                <a:spcPts val="500"/>
              </a:spcBef>
              <a:spcAft>
                <a:spcPts val="0"/>
              </a:spcAft>
              <a:buClr>
                <a:srgbClr val="A5A5A5"/>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20"/>
          <p:cNvSpPr txBox="1"/>
          <p:nvPr>
            <p:ph idx="2" type="body"/>
          </p:nvPr>
        </p:nvSpPr>
        <p:spPr>
          <a:xfrm>
            <a:off x="320564" y="1928387"/>
            <a:ext cx="5464600" cy="4046899"/>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0"/>
          <p:cNvSpPr txBox="1"/>
          <p:nvPr>
            <p:ph idx="3" type="body"/>
          </p:nvPr>
        </p:nvSpPr>
        <p:spPr>
          <a:xfrm>
            <a:off x="6404493" y="1218642"/>
            <a:ext cx="5464600" cy="59738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2000"/>
              <a:buNone/>
              <a:defRPr b="1" sz="2000">
                <a:solidFill>
                  <a:srgbClr val="002454"/>
                </a:solidFill>
              </a:defRPr>
            </a:lvl1pPr>
            <a:lvl2pPr indent="-228600" lvl="1" marL="914400" algn="l">
              <a:lnSpc>
                <a:spcPct val="90000"/>
              </a:lnSpc>
              <a:spcBef>
                <a:spcPts val="500"/>
              </a:spcBef>
              <a:spcAft>
                <a:spcPts val="0"/>
              </a:spcAft>
              <a:buClr>
                <a:srgbClr val="A5A5A5"/>
              </a:buClr>
              <a:buSzPts val="2000"/>
              <a:buNone/>
              <a:defRPr b="1" sz="2000"/>
            </a:lvl2pPr>
            <a:lvl3pPr indent="-228600" lvl="2" marL="1371600" algn="l">
              <a:lnSpc>
                <a:spcPct val="90000"/>
              </a:lnSpc>
              <a:spcBef>
                <a:spcPts val="500"/>
              </a:spcBef>
              <a:spcAft>
                <a:spcPts val="0"/>
              </a:spcAft>
              <a:buClr>
                <a:srgbClr val="A5A5A5"/>
              </a:buClr>
              <a:buSzPts val="1800"/>
              <a:buNone/>
              <a:defRPr b="1" sz="1800"/>
            </a:lvl3pPr>
            <a:lvl4pPr indent="-228600" lvl="3" marL="1828800" algn="l">
              <a:lnSpc>
                <a:spcPct val="90000"/>
              </a:lnSpc>
              <a:spcBef>
                <a:spcPts val="500"/>
              </a:spcBef>
              <a:spcAft>
                <a:spcPts val="0"/>
              </a:spcAft>
              <a:buClr>
                <a:srgbClr val="A5A5A5"/>
              </a:buClr>
              <a:buSzPts val="1600"/>
              <a:buNone/>
              <a:defRPr b="1" sz="1600"/>
            </a:lvl4pPr>
            <a:lvl5pPr indent="-228600" lvl="4" marL="2286000" algn="l">
              <a:lnSpc>
                <a:spcPct val="90000"/>
              </a:lnSpc>
              <a:spcBef>
                <a:spcPts val="500"/>
              </a:spcBef>
              <a:spcAft>
                <a:spcPts val="0"/>
              </a:spcAft>
              <a:buClr>
                <a:srgbClr val="A5A5A5"/>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20"/>
          <p:cNvSpPr txBox="1"/>
          <p:nvPr>
            <p:ph idx="4" type="body"/>
          </p:nvPr>
        </p:nvSpPr>
        <p:spPr>
          <a:xfrm>
            <a:off x="6404493" y="1928388"/>
            <a:ext cx="5464600" cy="404689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44" name="Google Shape;44;p20"/>
          <p:cNvSpPr txBox="1"/>
          <p:nvPr>
            <p:ph type="title"/>
          </p:nvPr>
        </p:nvSpPr>
        <p:spPr>
          <a:xfrm>
            <a:off x="320564" y="177566"/>
            <a:ext cx="11548529"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p:cSld name="Imagen con título">
    <p:spTree>
      <p:nvGrpSpPr>
        <p:cNvPr id="45" name="Shape 45"/>
        <p:cNvGrpSpPr/>
        <p:nvPr/>
      </p:nvGrpSpPr>
      <p:grpSpPr>
        <a:xfrm>
          <a:off x="0" y="0"/>
          <a:ext cx="0" cy="0"/>
          <a:chOff x="0" y="0"/>
          <a:chExt cx="0" cy="0"/>
        </a:xfrm>
      </p:grpSpPr>
      <p:sp>
        <p:nvSpPr>
          <p:cNvPr id="46" name="Google Shape;46;p23"/>
          <p:cNvSpPr/>
          <p:nvPr>
            <p:ph idx="2" type="pic"/>
          </p:nvPr>
        </p:nvSpPr>
        <p:spPr>
          <a:xfrm>
            <a:off x="4653481" y="353085"/>
            <a:ext cx="7205725" cy="5507965"/>
          </a:xfrm>
          <a:prstGeom prst="rect">
            <a:avLst/>
          </a:prstGeom>
          <a:noFill/>
          <a:ln>
            <a:noFill/>
          </a:ln>
        </p:spPr>
      </p:sp>
      <p:sp>
        <p:nvSpPr>
          <p:cNvPr id="47" name="Google Shape;47;p2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48" name="Google Shape;48;p23"/>
          <p:cNvSpPr txBox="1"/>
          <p:nvPr>
            <p:ph type="title"/>
          </p:nvPr>
        </p:nvSpPr>
        <p:spPr>
          <a:xfrm>
            <a:off x="332794" y="353085"/>
            <a:ext cx="3932237" cy="14055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F470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3"/>
          <p:cNvSpPr txBox="1"/>
          <p:nvPr>
            <p:ph idx="1" type="body"/>
          </p:nvPr>
        </p:nvSpPr>
        <p:spPr>
          <a:xfrm>
            <a:off x="332794" y="1758635"/>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1600"/>
              <a:buNone/>
              <a:defRPr b="1" sz="1600">
                <a:solidFill>
                  <a:srgbClr val="002454"/>
                </a:solidFill>
              </a:defRPr>
            </a:lvl1pPr>
            <a:lvl2pPr indent="-228600" lvl="1" marL="914400" algn="l">
              <a:lnSpc>
                <a:spcPct val="90000"/>
              </a:lnSpc>
              <a:spcBef>
                <a:spcPts val="500"/>
              </a:spcBef>
              <a:spcAft>
                <a:spcPts val="0"/>
              </a:spcAft>
              <a:buClr>
                <a:srgbClr val="A5A5A5"/>
              </a:buClr>
              <a:buSzPts val="1400"/>
              <a:buNone/>
              <a:defRPr sz="1400"/>
            </a:lvl2pPr>
            <a:lvl3pPr indent="-228600" lvl="2" marL="1371600" algn="l">
              <a:lnSpc>
                <a:spcPct val="90000"/>
              </a:lnSpc>
              <a:spcBef>
                <a:spcPts val="500"/>
              </a:spcBef>
              <a:spcAft>
                <a:spcPts val="0"/>
              </a:spcAft>
              <a:buClr>
                <a:srgbClr val="A5A5A5"/>
              </a:buClr>
              <a:buSzPts val="1200"/>
              <a:buNone/>
              <a:defRPr sz="1200"/>
            </a:lvl3pPr>
            <a:lvl4pPr indent="-228600" lvl="3" marL="1828800" algn="l">
              <a:lnSpc>
                <a:spcPct val="90000"/>
              </a:lnSpc>
              <a:spcBef>
                <a:spcPts val="500"/>
              </a:spcBef>
              <a:spcAft>
                <a:spcPts val="0"/>
              </a:spcAft>
              <a:buClr>
                <a:srgbClr val="A5A5A5"/>
              </a:buClr>
              <a:buSzPts val="1000"/>
              <a:buNone/>
              <a:defRPr sz="1000"/>
            </a:lvl4pPr>
            <a:lvl5pPr indent="-228600" lvl="4" marL="2286000" algn="l">
              <a:lnSpc>
                <a:spcPct val="90000"/>
              </a:lnSpc>
              <a:spcBef>
                <a:spcPts val="500"/>
              </a:spcBef>
              <a:spcAft>
                <a:spcPts val="0"/>
              </a:spcAft>
              <a:buClr>
                <a:srgbClr val="A5A5A5"/>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50" name="Shape 50"/>
        <p:cNvGrpSpPr/>
        <p:nvPr/>
      </p:nvGrpSpPr>
      <p:grpSpPr>
        <a:xfrm>
          <a:off x="0" y="0"/>
          <a:ext cx="0" cy="0"/>
          <a:chOff x="0" y="0"/>
          <a:chExt cx="0" cy="0"/>
        </a:xfrm>
      </p:grpSpPr>
      <p:pic>
        <p:nvPicPr>
          <p:cNvPr id="51" name="Google Shape;51;p24"/>
          <p:cNvPicPr preferRelativeResize="0"/>
          <p:nvPr/>
        </p:nvPicPr>
        <p:blipFill rotWithShape="1">
          <a:blip r:embed="rId2">
            <a:alphaModFix/>
          </a:blip>
          <a:srcRect b="0" l="0" r="0" t="0"/>
          <a:stretch/>
        </p:blipFill>
        <p:spPr>
          <a:xfrm>
            <a:off x="2467" y="0"/>
            <a:ext cx="12187066"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3"/>
          <p:cNvPicPr preferRelativeResize="0"/>
          <p:nvPr/>
        </p:nvPicPr>
        <p:blipFill rotWithShape="1">
          <a:blip r:embed="rId1">
            <a:alphaModFix/>
          </a:blip>
          <a:srcRect b="0" l="0" r="0" t="0"/>
          <a:stretch/>
        </p:blipFill>
        <p:spPr>
          <a:xfrm>
            <a:off x="2467" y="0"/>
            <a:ext cx="12187066" cy="6858000"/>
          </a:xfrm>
          <a:prstGeom prst="rect">
            <a:avLst/>
          </a:prstGeom>
          <a:noFill/>
          <a:ln>
            <a:noFill/>
          </a:ln>
        </p:spPr>
      </p:pic>
      <p:sp>
        <p:nvSpPr>
          <p:cNvPr id="11" name="Google Shape;11;p13"/>
          <p:cNvSpPr txBox="1"/>
          <p:nvPr>
            <p:ph type="title"/>
          </p:nvPr>
        </p:nvSpPr>
        <p:spPr>
          <a:xfrm>
            <a:off x="307818" y="177566"/>
            <a:ext cx="11561275" cy="104107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DF470D"/>
              </a:buClr>
              <a:buSzPts val="3200"/>
              <a:buFont typeface="Arial"/>
              <a:buNone/>
              <a:defRPr b="1" i="0" sz="3200" u="none" cap="none" strike="noStrike">
                <a:solidFill>
                  <a:srgbClr val="DF470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3"/>
          <p:cNvSpPr txBox="1"/>
          <p:nvPr>
            <p:ph idx="1" type="body"/>
          </p:nvPr>
        </p:nvSpPr>
        <p:spPr>
          <a:xfrm>
            <a:off x="307818" y="1406202"/>
            <a:ext cx="11561275" cy="404559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A5A5A5"/>
              </a:buClr>
              <a:buSzPts val="2000"/>
              <a:buFont typeface="Arial"/>
              <a:buChar char="•"/>
              <a:defRPr b="0" i="0" sz="2000" u="none" cap="none" strike="noStrike">
                <a:solidFill>
                  <a:srgbClr val="A5A5A5"/>
                </a:solidFill>
                <a:latin typeface="Arial"/>
                <a:ea typeface="Arial"/>
                <a:cs typeface="Arial"/>
                <a:sym typeface="Arial"/>
              </a:defRPr>
            </a:lvl1pPr>
            <a:lvl2pPr indent="-342900" lvl="1" marL="914400" marR="0" rtl="0" algn="l">
              <a:lnSpc>
                <a:spcPct val="90000"/>
              </a:lnSpc>
              <a:spcBef>
                <a:spcPts val="500"/>
              </a:spcBef>
              <a:spcAft>
                <a:spcPts val="0"/>
              </a:spcAft>
              <a:buClr>
                <a:srgbClr val="A5A5A5"/>
              </a:buClr>
              <a:buSzPts val="1800"/>
              <a:buFont typeface="Arial"/>
              <a:buChar char="•"/>
              <a:defRPr b="0" i="0" sz="1800" u="none" cap="none" strike="noStrike">
                <a:solidFill>
                  <a:srgbClr val="A5A5A5"/>
                </a:solidFill>
                <a:latin typeface="Arial"/>
                <a:ea typeface="Arial"/>
                <a:cs typeface="Arial"/>
                <a:sym typeface="Arial"/>
              </a:defRPr>
            </a:lvl2pPr>
            <a:lvl3pPr indent="-330200" lvl="2" marL="1371600" marR="0" rtl="0" algn="l">
              <a:lnSpc>
                <a:spcPct val="90000"/>
              </a:lnSpc>
              <a:spcBef>
                <a:spcPts val="500"/>
              </a:spcBef>
              <a:spcAft>
                <a:spcPts val="0"/>
              </a:spcAft>
              <a:buClr>
                <a:srgbClr val="A5A5A5"/>
              </a:buClr>
              <a:buSzPts val="1600"/>
              <a:buFont typeface="Arial"/>
              <a:buChar char="•"/>
              <a:defRPr b="0" i="0" sz="1600" u="none" cap="none" strike="noStrike">
                <a:solidFill>
                  <a:srgbClr val="A5A5A5"/>
                </a:solidFill>
                <a:latin typeface="Arial"/>
                <a:ea typeface="Arial"/>
                <a:cs typeface="Arial"/>
                <a:sym typeface="Arial"/>
              </a:defRPr>
            </a:lvl3pPr>
            <a:lvl4pPr indent="-317500" lvl="3" marL="1828800" marR="0" rtl="0" algn="l">
              <a:lnSpc>
                <a:spcPct val="90000"/>
              </a:lnSpc>
              <a:spcBef>
                <a:spcPts val="500"/>
              </a:spcBef>
              <a:spcAft>
                <a:spcPts val="0"/>
              </a:spcAft>
              <a:buClr>
                <a:srgbClr val="A5A5A5"/>
              </a:buClr>
              <a:buSzPts val="1400"/>
              <a:buFont typeface="Arial"/>
              <a:buChar char="•"/>
              <a:defRPr b="0" i="0" sz="1400" u="none" cap="none" strike="noStrike">
                <a:solidFill>
                  <a:srgbClr val="A5A5A5"/>
                </a:solidFill>
                <a:latin typeface="Arial"/>
                <a:ea typeface="Arial"/>
                <a:cs typeface="Arial"/>
                <a:sym typeface="Arial"/>
              </a:defRPr>
            </a:lvl4pPr>
            <a:lvl5pPr indent="-317500" lvl="4" marL="2286000" marR="0" rtl="0" algn="l">
              <a:lnSpc>
                <a:spcPct val="90000"/>
              </a:lnSpc>
              <a:spcBef>
                <a:spcPts val="500"/>
              </a:spcBef>
              <a:spcAft>
                <a:spcPts val="0"/>
              </a:spcAft>
              <a:buClr>
                <a:srgbClr val="A5A5A5"/>
              </a:buClr>
              <a:buSzPts val="1400"/>
              <a:buFont typeface="Arial"/>
              <a:buChar char="•"/>
              <a:defRPr b="0" i="0" sz="1400" u="none" cap="none" strike="noStrike">
                <a:solidFill>
                  <a:srgbClr val="A5A5A5"/>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54.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61.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57.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51.png"/><Relationship Id="rId5"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55.png"/><Relationship Id="rId5"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24" name="Google Shape;124;p8"/>
          <p:cNvPicPr preferRelativeResize="0"/>
          <p:nvPr/>
        </p:nvPicPr>
        <p:blipFill rotWithShape="1">
          <a:blip r:embed="rId3">
            <a:alphaModFix/>
          </a:blip>
          <a:srcRect b="0" l="0" r="0" t="0"/>
          <a:stretch/>
        </p:blipFill>
        <p:spPr>
          <a:xfrm>
            <a:off x="2371025" y="128823"/>
            <a:ext cx="5090340" cy="6563535"/>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125" name="Google Shape;125;p8"/>
          <p:cNvSpPr txBox="1"/>
          <p:nvPr/>
        </p:nvSpPr>
        <p:spPr>
          <a:xfrm>
            <a:off x="266691" y="2686551"/>
            <a:ext cx="1880319" cy="1006042"/>
          </a:xfrm>
          <a:prstGeom prst="rect">
            <a:avLst/>
          </a:prstGeom>
          <a:solidFill>
            <a:schemeClr val="lt1"/>
          </a:solidFill>
          <a:ln>
            <a:noFill/>
          </a:ln>
        </p:spPr>
        <p:txBody>
          <a:bodyPr anchorCtr="0" anchor="ctr" bIns="71425" lIns="71425" spcFirstLastPara="1" rIns="71425" wrap="square" tIns="71425">
            <a:spAutoFit/>
          </a:bodyPr>
          <a:lstStyle/>
          <a:p>
            <a:pPr indent="0" lvl="0" marL="0" marR="0" rtl="0" algn="ctr">
              <a:lnSpc>
                <a:spcPct val="100000"/>
              </a:lnSpc>
              <a:spcBef>
                <a:spcPts val="0"/>
              </a:spcBef>
              <a:spcAft>
                <a:spcPts val="0"/>
              </a:spcAft>
              <a:buClr>
                <a:srgbClr val="002060"/>
              </a:buClr>
              <a:buSzPts val="2800"/>
              <a:buFont typeface="Arial"/>
              <a:buNone/>
            </a:pPr>
            <a:r>
              <a:rPr b="1" i="0" lang="es-ES" sz="2800" u="none" cap="none" strike="noStrike">
                <a:solidFill>
                  <a:srgbClr val="002060"/>
                </a:solidFill>
                <a:latin typeface="Arial"/>
                <a:ea typeface="Arial"/>
                <a:cs typeface="Arial"/>
                <a:sym typeface="Arial"/>
              </a:rPr>
              <a:t>Escala</a:t>
            </a:r>
            <a:endParaRPr/>
          </a:p>
          <a:p>
            <a:pPr indent="0" lvl="0" marL="0" marR="0" rtl="0" algn="ctr">
              <a:lnSpc>
                <a:spcPct val="100000"/>
              </a:lnSpc>
              <a:spcBef>
                <a:spcPts val="0"/>
              </a:spcBef>
              <a:spcAft>
                <a:spcPts val="0"/>
              </a:spcAft>
              <a:buClr>
                <a:srgbClr val="002060"/>
              </a:buClr>
              <a:buSzPts val="2800"/>
              <a:buFont typeface="Arial"/>
              <a:buNone/>
            </a:pPr>
            <a:r>
              <a:rPr b="1" i="0" lang="es-ES" sz="2800" u="none" cap="none" strike="noStrike">
                <a:solidFill>
                  <a:srgbClr val="002060"/>
                </a:solidFill>
                <a:latin typeface="Arial"/>
                <a:ea typeface="Arial"/>
                <a:cs typeface="Arial"/>
                <a:sym typeface="Arial"/>
              </a:rPr>
              <a:t>HFA-ICOS</a:t>
            </a:r>
            <a:endParaRPr/>
          </a:p>
        </p:txBody>
      </p:sp>
      <p:pic>
        <p:nvPicPr>
          <p:cNvPr id="126" name="Google Shape;126;p8"/>
          <p:cNvPicPr preferRelativeResize="0"/>
          <p:nvPr/>
        </p:nvPicPr>
        <p:blipFill rotWithShape="1">
          <a:blip r:embed="rId4">
            <a:alphaModFix/>
          </a:blip>
          <a:srcRect b="0" l="0" r="0" t="0"/>
          <a:stretch/>
        </p:blipFill>
        <p:spPr>
          <a:xfrm>
            <a:off x="7494373" y="2551177"/>
            <a:ext cx="4653203" cy="212770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127" name="Google Shape;127;p8"/>
          <p:cNvSpPr txBox="1"/>
          <p:nvPr/>
        </p:nvSpPr>
        <p:spPr>
          <a:xfrm>
            <a:off x="7754111" y="6083137"/>
            <a:ext cx="386791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33" name="Google Shape;133;p26"/>
          <p:cNvSpPr txBox="1"/>
          <p:nvPr/>
        </p:nvSpPr>
        <p:spPr>
          <a:xfrm>
            <a:off x="264886" y="320488"/>
            <a:ext cx="4396520" cy="1160840"/>
          </a:xfrm>
          <a:prstGeom prst="rect">
            <a:avLst/>
          </a:prstGeom>
          <a:noFill/>
          <a:ln>
            <a:noFill/>
          </a:ln>
        </p:spPr>
        <p:txBody>
          <a:bodyPr anchorCtr="0" anchor="t" bIns="0" lIns="0" spcFirstLastPara="1" rIns="0" wrap="square" tIns="0">
            <a:normAutofit/>
          </a:bodyPr>
          <a:lstStyle/>
          <a:p>
            <a:pPr indent="12700" lvl="0" marL="0" marR="0" rtl="0" algn="l">
              <a:lnSpc>
                <a:spcPct val="90000"/>
              </a:lnSpc>
              <a:spcBef>
                <a:spcPts val="100"/>
              </a:spcBef>
              <a:spcAft>
                <a:spcPts val="0"/>
              </a:spcAft>
              <a:buClr>
                <a:srgbClr val="DF470D"/>
              </a:buClr>
              <a:buSzPts val="1800"/>
              <a:buFont typeface="Arial"/>
              <a:buNone/>
            </a:pPr>
            <a:r>
              <a:rPr b="1" i="0" lang="es-ES" sz="3600" u="none" cap="none" strike="noStrike">
                <a:solidFill>
                  <a:srgbClr val="002060"/>
                </a:solidFill>
                <a:latin typeface="Arial"/>
                <a:ea typeface="Arial"/>
                <a:cs typeface="Arial"/>
                <a:sym typeface="Arial"/>
              </a:rPr>
              <a:t>¿Cómo usar la escala HFA- ICOS?</a:t>
            </a:r>
            <a:endParaRPr/>
          </a:p>
        </p:txBody>
      </p:sp>
      <p:pic>
        <p:nvPicPr>
          <p:cNvPr id="134" name="Google Shape;134;p26"/>
          <p:cNvPicPr preferRelativeResize="0"/>
          <p:nvPr/>
        </p:nvPicPr>
        <p:blipFill rotWithShape="1">
          <a:blip r:embed="rId3">
            <a:alphaModFix/>
          </a:blip>
          <a:srcRect b="16666" l="4800" r="31525" t="15600"/>
          <a:stretch/>
        </p:blipFill>
        <p:spPr>
          <a:xfrm>
            <a:off x="264885" y="2450375"/>
            <a:ext cx="4060322" cy="242949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grpSp>
        <p:nvGrpSpPr>
          <p:cNvPr id="135" name="Google Shape;135;p26"/>
          <p:cNvGrpSpPr/>
          <p:nvPr/>
        </p:nvGrpSpPr>
        <p:grpSpPr>
          <a:xfrm>
            <a:off x="4789604" y="136525"/>
            <a:ext cx="7006155" cy="5852697"/>
            <a:chOff x="1810688" y="927128"/>
            <a:chExt cx="8951976" cy="5470652"/>
          </a:xfrm>
        </p:grpSpPr>
        <p:pic>
          <p:nvPicPr>
            <p:cNvPr id="136" name="Google Shape;136;p26"/>
            <p:cNvPicPr preferRelativeResize="0"/>
            <p:nvPr/>
          </p:nvPicPr>
          <p:blipFill rotWithShape="1">
            <a:blip r:embed="rId4">
              <a:alphaModFix/>
            </a:blip>
            <a:srcRect b="7600" l="10875" r="10825" t="7333"/>
            <a:stretch/>
          </p:blipFill>
          <p:spPr>
            <a:xfrm>
              <a:off x="1810688" y="927128"/>
              <a:ext cx="8951976" cy="5470652"/>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137" name="Google Shape;137;p26"/>
            <p:cNvSpPr/>
            <p:nvPr/>
          </p:nvSpPr>
          <p:spPr>
            <a:xfrm>
              <a:off x="6976872" y="5586984"/>
              <a:ext cx="1088136" cy="256032"/>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38" name="Google Shape;138;p26"/>
          <p:cNvSpPr txBox="1"/>
          <p:nvPr/>
        </p:nvSpPr>
        <p:spPr>
          <a:xfrm>
            <a:off x="4959693" y="6251936"/>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44" name="Google Shape;144;p27"/>
          <p:cNvPicPr preferRelativeResize="0"/>
          <p:nvPr/>
        </p:nvPicPr>
        <p:blipFill rotWithShape="1">
          <a:blip r:embed="rId3">
            <a:alphaModFix/>
          </a:blip>
          <a:srcRect b="0" l="0" r="0" t="0"/>
          <a:stretch/>
        </p:blipFill>
        <p:spPr>
          <a:xfrm>
            <a:off x="246888" y="778985"/>
            <a:ext cx="11283696" cy="5300029"/>
          </a:xfrm>
          <a:prstGeom prst="rect">
            <a:avLst/>
          </a:prstGeom>
          <a:noFill/>
          <a:ln>
            <a:noFill/>
          </a:ln>
        </p:spPr>
      </p:pic>
      <p:sp>
        <p:nvSpPr>
          <p:cNvPr id="145" name="Google Shape;145;p27"/>
          <p:cNvSpPr txBox="1"/>
          <p:nvPr/>
        </p:nvSpPr>
        <p:spPr>
          <a:xfrm>
            <a:off x="190620" y="55542"/>
            <a:ext cx="856195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Estratificación HFA-ICOS y Rutas de Atención Integradas</a:t>
            </a:r>
            <a:endParaRPr/>
          </a:p>
        </p:txBody>
      </p:sp>
      <p:sp>
        <p:nvSpPr>
          <p:cNvPr id="146" name="Google Shape;146;p27"/>
          <p:cNvSpPr txBox="1"/>
          <p:nvPr/>
        </p:nvSpPr>
        <p:spPr>
          <a:xfrm>
            <a:off x="4864608" y="6259810"/>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52" name="Google Shape;152;p28"/>
          <p:cNvSpPr txBox="1"/>
          <p:nvPr/>
        </p:nvSpPr>
        <p:spPr>
          <a:xfrm>
            <a:off x="250590" y="276224"/>
            <a:ext cx="11618503" cy="381001"/>
          </a:xfrm>
          <a:prstGeom prst="rect">
            <a:avLst/>
          </a:prstGeom>
          <a:noFill/>
          <a:ln>
            <a:noFill/>
          </a:ln>
        </p:spPr>
        <p:txBody>
          <a:bodyPr anchorCtr="0" anchor="t" bIns="0" lIns="0" spcFirstLastPara="1" rIns="0" wrap="square" tIns="0">
            <a:normAutofit fontScale="67500" lnSpcReduction="20000"/>
          </a:bodyPr>
          <a:lstStyle/>
          <a:p>
            <a:pPr indent="12700" lvl="0" marL="0" marR="0" rtl="0" algn="l">
              <a:lnSpc>
                <a:spcPct val="90000"/>
              </a:lnSpc>
              <a:spcBef>
                <a:spcPts val="100"/>
              </a:spcBef>
              <a:spcAft>
                <a:spcPts val="0"/>
              </a:spcAft>
              <a:buClr>
                <a:srgbClr val="DF470D"/>
              </a:buClr>
              <a:buSzPct val="55555"/>
              <a:buFont typeface="Arial"/>
              <a:buNone/>
            </a:pPr>
            <a:r>
              <a:rPr b="1" i="0" lang="es-ES" sz="4800" u="none" cap="none" strike="noStrike">
                <a:solidFill>
                  <a:srgbClr val="002060"/>
                </a:solidFill>
                <a:latin typeface="Arial"/>
                <a:ea typeface="Arial"/>
                <a:cs typeface="Arial"/>
                <a:sym typeface="Arial"/>
              </a:rPr>
              <a:t>Definiciones de cardiotoxicidad</a:t>
            </a:r>
            <a:endParaRPr/>
          </a:p>
        </p:txBody>
      </p:sp>
      <p:pic>
        <p:nvPicPr>
          <p:cNvPr id="153" name="Google Shape;153;p28"/>
          <p:cNvPicPr preferRelativeResize="0"/>
          <p:nvPr/>
        </p:nvPicPr>
        <p:blipFill rotWithShape="1">
          <a:blip r:embed="rId3">
            <a:alphaModFix/>
          </a:blip>
          <a:srcRect b="0" l="0" r="0" t="0"/>
          <a:stretch/>
        </p:blipFill>
        <p:spPr>
          <a:xfrm>
            <a:off x="1066972" y="812782"/>
            <a:ext cx="9985737" cy="5232435"/>
          </a:xfrm>
          <a:prstGeom prst="rect">
            <a:avLst/>
          </a:prstGeom>
          <a:noFill/>
          <a:ln>
            <a:noFill/>
          </a:ln>
        </p:spPr>
      </p:pic>
      <p:sp>
        <p:nvSpPr>
          <p:cNvPr id="154" name="Google Shape;154;p28"/>
          <p:cNvSpPr txBox="1"/>
          <p:nvPr/>
        </p:nvSpPr>
        <p:spPr>
          <a:xfrm>
            <a:off x="4892040" y="6248628"/>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60" name="Google Shape;160;p29"/>
          <p:cNvPicPr preferRelativeResize="0"/>
          <p:nvPr/>
        </p:nvPicPr>
        <p:blipFill rotWithShape="1">
          <a:blip r:embed="rId3">
            <a:alphaModFix/>
          </a:blip>
          <a:srcRect b="0" l="0" r="0" t="0"/>
          <a:stretch/>
        </p:blipFill>
        <p:spPr>
          <a:xfrm>
            <a:off x="0" y="1829094"/>
            <a:ext cx="6096000" cy="3067552"/>
          </a:xfrm>
          <a:prstGeom prst="rect">
            <a:avLst/>
          </a:prstGeom>
          <a:noFill/>
          <a:ln cap="flat" cmpd="sng" w="9525">
            <a:solidFill>
              <a:schemeClr val="dk1"/>
            </a:solidFill>
            <a:prstDash val="solid"/>
            <a:round/>
            <a:headEnd len="sm" w="sm" type="none"/>
            <a:tailEnd len="sm" w="sm" type="none"/>
          </a:ln>
        </p:spPr>
      </p:pic>
      <p:pic>
        <p:nvPicPr>
          <p:cNvPr id="161" name="Google Shape;161;p29"/>
          <p:cNvPicPr preferRelativeResize="0"/>
          <p:nvPr/>
        </p:nvPicPr>
        <p:blipFill rotWithShape="1">
          <a:blip r:embed="rId4">
            <a:alphaModFix/>
          </a:blip>
          <a:srcRect b="0" l="0" r="0" t="0"/>
          <a:stretch/>
        </p:blipFill>
        <p:spPr>
          <a:xfrm>
            <a:off x="6226097" y="1829094"/>
            <a:ext cx="5799592" cy="3067552"/>
          </a:xfrm>
          <a:prstGeom prst="rect">
            <a:avLst/>
          </a:prstGeom>
          <a:noFill/>
          <a:ln cap="flat" cmpd="sng" w="9525">
            <a:solidFill>
              <a:schemeClr val="dk1"/>
            </a:solidFill>
            <a:prstDash val="solid"/>
            <a:round/>
            <a:headEnd len="sm" w="sm" type="none"/>
            <a:tailEnd len="sm" w="sm" type="none"/>
          </a:ln>
        </p:spPr>
      </p:pic>
      <p:sp>
        <p:nvSpPr>
          <p:cNvPr id="162" name="Google Shape;162;p29"/>
          <p:cNvSpPr txBox="1"/>
          <p:nvPr/>
        </p:nvSpPr>
        <p:spPr>
          <a:xfrm>
            <a:off x="194310" y="488198"/>
            <a:ext cx="11519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Formas clásicas de cardiotoxicidad</a:t>
            </a:r>
            <a:endParaRPr/>
          </a:p>
        </p:txBody>
      </p:sp>
      <p:sp>
        <p:nvSpPr>
          <p:cNvPr id="163" name="Google Shape;163;p29"/>
          <p:cNvSpPr txBox="1"/>
          <p:nvPr/>
        </p:nvSpPr>
        <p:spPr>
          <a:xfrm>
            <a:off x="4881748" y="6138969"/>
            <a:ext cx="698734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Raisi-Estabragh Z, Murphy AC, Ramalingam S, Scherrer-Crosbie M, Lopez-Fernandez T, Reynolds KL, Aznar M, Lin AE, Libby P, Cordoba R, Bredsen-Masley C, Wechalekar A, Apperley J, Cheng RK, Manisty CH. Cardiovascular considerations before cancer therapy: gaps in evidence and JACC: CardioOncology expert panel recommendations. </a:t>
            </a:r>
            <a:r>
              <a:rPr b="0" i="1" lang="es-ES" sz="800" u="none" cap="none" strike="noStrike">
                <a:solidFill>
                  <a:srgbClr val="000000"/>
                </a:solidFill>
                <a:latin typeface="Arial"/>
                <a:ea typeface="Arial"/>
                <a:cs typeface="Arial"/>
                <a:sym typeface="Arial"/>
              </a:rPr>
              <a:t>JACC CardioOncol.</a:t>
            </a:r>
            <a:r>
              <a:rPr b="0" i="0" lang="es-ES" sz="800" u="none" cap="none" strike="noStrike">
                <a:solidFill>
                  <a:srgbClr val="000000"/>
                </a:solidFill>
                <a:latin typeface="Arial"/>
                <a:ea typeface="Arial"/>
                <a:cs typeface="Arial"/>
                <a:sym typeface="Arial"/>
              </a:rPr>
              <a:t> 2024 Sep 24;6(5):631-654. doi:10.1016/j.jaccao.2024.07.017</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69" name="Google Shape;169;p30"/>
          <p:cNvSpPr txBox="1"/>
          <p:nvPr/>
        </p:nvSpPr>
        <p:spPr>
          <a:xfrm>
            <a:off x="206502" y="22796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Vigilancia cardiovascular durante el tratamiento oncológico</a:t>
            </a:r>
            <a:endParaRPr/>
          </a:p>
        </p:txBody>
      </p:sp>
      <p:pic>
        <p:nvPicPr>
          <p:cNvPr id="170" name="Google Shape;170;p30"/>
          <p:cNvPicPr preferRelativeResize="0"/>
          <p:nvPr/>
        </p:nvPicPr>
        <p:blipFill rotWithShape="1">
          <a:blip r:embed="rId3">
            <a:alphaModFix/>
          </a:blip>
          <a:srcRect b="0" l="0" r="0" t="0"/>
          <a:stretch/>
        </p:blipFill>
        <p:spPr>
          <a:xfrm>
            <a:off x="977643" y="1165860"/>
            <a:ext cx="4547407" cy="4526280"/>
          </a:xfrm>
          <a:prstGeom prst="rect">
            <a:avLst/>
          </a:prstGeom>
          <a:noFill/>
          <a:ln cap="flat" cmpd="sng" w="9525">
            <a:solidFill>
              <a:schemeClr val="dk1"/>
            </a:solidFill>
            <a:prstDash val="solid"/>
            <a:round/>
            <a:headEnd len="sm" w="sm" type="none"/>
            <a:tailEnd len="sm" w="sm" type="none"/>
          </a:ln>
        </p:spPr>
      </p:pic>
      <p:pic>
        <p:nvPicPr>
          <p:cNvPr id="171" name="Google Shape;171;p30"/>
          <p:cNvPicPr preferRelativeResize="0"/>
          <p:nvPr/>
        </p:nvPicPr>
        <p:blipFill rotWithShape="1">
          <a:blip r:embed="rId4">
            <a:alphaModFix/>
          </a:blip>
          <a:srcRect b="0" l="0" r="0" t="0"/>
          <a:stretch/>
        </p:blipFill>
        <p:spPr>
          <a:xfrm>
            <a:off x="6096000" y="1518085"/>
            <a:ext cx="4610116" cy="3821830"/>
          </a:xfrm>
          <a:prstGeom prst="rect">
            <a:avLst/>
          </a:prstGeom>
          <a:noFill/>
          <a:ln cap="flat" cmpd="sng" w="9525">
            <a:solidFill>
              <a:schemeClr val="dk1"/>
            </a:solidFill>
            <a:prstDash val="solid"/>
            <a:round/>
            <a:headEnd len="sm" w="sm" type="none"/>
            <a:tailEnd len="sm" w="sm" type="none"/>
          </a:ln>
        </p:spPr>
      </p:pic>
      <p:sp>
        <p:nvSpPr>
          <p:cNvPr id="172" name="Google Shape;172;p30"/>
          <p:cNvSpPr txBox="1"/>
          <p:nvPr/>
        </p:nvSpPr>
        <p:spPr>
          <a:xfrm>
            <a:off x="4892040" y="6248628"/>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78" name="Google Shape;178;p31"/>
          <p:cNvSpPr txBox="1"/>
          <p:nvPr/>
        </p:nvSpPr>
        <p:spPr>
          <a:xfrm>
            <a:off x="258318" y="204734"/>
            <a:ext cx="11519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Terapias neurohormonales para prevenir la cardiotoxicidad por quimioterapia</a:t>
            </a:r>
            <a:endParaRPr/>
          </a:p>
        </p:txBody>
      </p:sp>
      <p:pic>
        <p:nvPicPr>
          <p:cNvPr id="179" name="Google Shape;179;p31"/>
          <p:cNvPicPr preferRelativeResize="0"/>
          <p:nvPr/>
        </p:nvPicPr>
        <p:blipFill rotWithShape="1">
          <a:blip r:embed="rId3">
            <a:alphaModFix/>
          </a:blip>
          <a:srcRect b="0" l="0" r="0" t="0"/>
          <a:stretch/>
        </p:blipFill>
        <p:spPr>
          <a:xfrm>
            <a:off x="0" y="3520441"/>
            <a:ext cx="5157216" cy="2167428"/>
          </a:xfrm>
          <a:prstGeom prst="rect">
            <a:avLst/>
          </a:prstGeom>
          <a:noFill/>
          <a:ln>
            <a:noFill/>
          </a:ln>
        </p:spPr>
      </p:pic>
      <p:pic>
        <p:nvPicPr>
          <p:cNvPr id="180" name="Google Shape;180;p31"/>
          <p:cNvPicPr preferRelativeResize="0"/>
          <p:nvPr/>
        </p:nvPicPr>
        <p:blipFill rotWithShape="1">
          <a:blip r:embed="rId4">
            <a:alphaModFix/>
          </a:blip>
          <a:srcRect b="0" l="0" r="0" t="0"/>
          <a:stretch/>
        </p:blipFill>
        <p:spPr>
          <a:xfrm>
            <a:off x="137160" y="1308924"/>
            <a:ext cx="5020056" cy="1874199"/>
          </a:xfrm>
          <a:prstGeom prst="rect">
            <a:avLst/>
          </a:prstGeom>
          <a:noFill/>
          <a:ln>
            <a:noFill/>
          </a:ln>
        </p:spPr>
      </p:pic>
      <p:pic>
        <p:nvPicPr>
          <p:cNvPr id="181" name="Google Shape;181;p31"/>
          <p:cNvPicPr preferRelativeResize="0"/>
          <p:nvPr/>
        </p:nvPicPr>
        <p:blipFill rotWithShape="1">
          <a:blip r:embed="rId5">
            <a:alphaModFix/>
          </a:blip>
          <a:srcRect b="0" l="0" r="0" t="0"/>
          <a:stretch/>
        </p:blipFill>
        <p:spPr>
          <a:xfrm>
            <a:off x="5574792" y="1362248"/>
            <a:ext cx="4437888" cy="1878412"/>
          </a:xfrm>
          <a:prstGeom prst="rect">
            <a:avLst/>
          </a:prstGeom>
          <a:noFill/>
          <a:ln>
            <a:noFill/>
          </a:ln>
        </p:spPr>
      </p:pic>
      <p:pic>
        <p:nvPicPr>
          <p:cNvPr id="182" name="Google Shape;182;p31"/>
          <p:cNvPicPr preferRelativeResize="0"/>
          <p:nvPr/>
        </p:nvPicPr>
        <p:blipFill rotWithShape="1">
          <a:blip r:embed="rId6">
            <a:alphaModFix/>
          </a:blip>
          <a:srcRect b="0" l="0" r="0" t="0"/>
          <a:stretch/>
        </p:blipFill>
        <p:spPr>
          <a:xfrm>
            <a:off x="5574792" y="3559509"/>
            <a:ext cx="4437888" cy="2338996"/>
          </a:xfrm>
          <a:prstGeom prst="rect">
            <a:avLst/>
          </a:prstGeom>
          <a:noFill/>
          <a:ln>
            <a:noFill/>
          </a:ln>
        </p:spPr>
      </p:pic>
      <p:sp>
        <p:nvSpPr>
          <p:cNvPr id="183" name="Google Shape;183;p31"/>
          <p:cNvSpPr txBox="1"/>
          <p:nvPr/>
        </p:nvSpPr>
        <p:spPr>
          <a:xfrm>
            <a:off x="347472" y="783491"/>
            <a:ext cx="201529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Metaanálisis</a:t>
            </a:r>
            <a:endParaRPr/>
          </a:p>
        </p:txBody>
      </p:sp>
      <p:sp>
        <p:nvSpPr>
          <p:cNvPr id="184" name="Google Shape;184;p31"/>
          <p:cNvSpPr txBox="1"/>
          <p:nvPr/>
        </p:nvSpPr>
        <p:spPr>
          <a:xfrm>
            <a:off x="10199345" y="1224723"/>
            <a:ext cx="1855495"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C00000"/>
                </a:solidFill>
                <a:latin typeface="Arial"/>
                <a:ea typeface="Arial"/>
                <a:cs typeface="Arial"/>
                <a:sym typeface="Arial"/>
              </a:rPr>
              <a:t>¡Sin diferencia en cuanto a incidencia de eventos clínicos!</a:t>
            </a:r>
            <a:endParaRPr/>
          </a:p>
        </p:txBody>
      </p:sp>
      <p:sp>
        <p:nvSpPr>
          <p:cNvPr id="185" name="Google Shape;185;p31"/>
          <p:cNvSpPr txBox="1"/>
          <p:nvPr/>
        </p:nvSpPr>
        <p:spPr>
          <a:xfrm>
            <a:off x="5157216" y="6246193"/>
            <a:ext cx="611516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Vaduganathan M, Hirji SA, Qamar A, Bajaj N, Gupta A, Zaha V, et al. Efficacy of neurohormonal therapies in preventing cardiotoxicity in patients with cancer undergoing chemotherapy. </a:t>
            </a:r>
            <a:r>
              <a:rPr b="0" i="1" lang="es-ES" sz="800" u="none" cap="none" strike="noStrike">
                <a:solidFill>
                  <a:srgbClr val="000000"/>
                </a:solidFill>
                <a:latin typeface="Arial"/>
                <a:ea typeface="Arial"/>
                <a:cs typeface="Arial"/>
                <a:sym typeface="Arial"/>
              </a:rPr>
              <a:t>JACC CardioOncol.</a:t>
            </a:r>
            <a:r>
              <a:rPr b="0" i="0" lang="es-ES" sz="800" u="none" cap="none" strike="noStrike">
                <a:solidFill>
                  <a:srgbClr val="000000"/>
                </a:solidFill>
                <a:latin typeface="Arial"/>
                <a:ea typeface="Arial"/>
                <a:cs typeface="Arial"/>
                <a:sym typeface="Arial"/>
              </a:rPr>
              <a:t> 2019;1(1):54-65. doi:10.1016/j.jaccao.2019.08.006.</a:t>
            </a:r>
            <a:endParaRPr/>
          </a:p>
        </p:txBody>
      </p:sp>
      <p:sp>
        <p:nvSpPr>
          <p:cNvPr id="186" name="Google Shape;186;p31"/>
          <p:cNvSpPr txBox="1"/>
          <p:nvPr/>
        </p:nvSpPr>
        <p:spPr>
          <a:xfrm>
            <a:off x="11146521" y="6140906"/>
            <a:ext cx="104547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Elaboración propia</a:t>
            </a:r>
            <a:endParaRPr/>
          </a:p>
        </p:txBody>
      </p:sp>
      <p:sp>
        <p:nvSpPr>
          <p:cNvPr id="187" name="Google Shape;187;p31"/>
          <p:cNvSpPr txBox="1"/>
          <p:nvPr/>
        </p:nvSpPr>
        <p:spPr>
          <a:xfrm>
            <a:off x="10199344" y="4107418"/>
            <a:ext cx="1992655"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Arial"/>
                <a:ea typeface="Arial"/>
                <a:cs typeface="Arial"/>
                <a:sym typeface="Arial"/>
              </a:rPr>
              <a:t>Mucha heterogeneidad</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1800" u="none" cap="none" strike="noStrike">
                <a:solidFill>
                  <a:srgbClr val="000000"/>
                </a:solidFill>
                <a:latin typeface="Arial"/>
                <a:ea typeface="Arial"/>
                <a:cs typeface="Arial"/>
                <a:sym typeface="Arial"/>
              </a:rPr>
              <a:t>No aplicable a todos los pacientes con QT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500"/>
                                        <p:tgtEl>
                                          <p:spTgt spid="18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500"/>
                                        <p:tgtEl>
                                          <p:spTgt spid="1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500"/>
                                        <p:tgtEl>
                                          <p:spTgt spid="1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500"/>
                                        <p:tgtEl>
                                          <p:spTgt spid="1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93" name="Google Shape;193;p32"/>
          <p:cNvSpPr txBox="1"/>
          <p:nvPr/>
        </p:nvSpPr>
        <p:spPr>
          <a:xfrm>
            <a:off x="258318" y="204734"/>
            <a:ext cx="11519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Estatinas para prevención de cardiotoxicidad</a:t>
            </a:r>
            <a:endParaRPr/>
          </a:p>
        </p:txBody>
      </p:sp>
      <p:pic>
        <p:nvPicPr>
          <p:cNvPr id="194" name="Google Shape;194;p32"/>
          <p:cNvPicPr preferRelativeResize="0"/>
          <p:nvPr/>
        </p:nvPicPr>
        <p:blipFill rotWithShape="1">
          <a:blip r:embed="rId3">
            <a:alphaModFix/>
          </a:blip>
          <a:srcRect b="0" l="0" r="0" t="0"/>
          <a:stretch/>
        </p:blipFill>
        <p:spPr>
          <a:xfrm>
            <a:off x="192024" y="1245335"/>
            <a:ext cx="5184648" cy="2528814"/>
          </a:xfrm>
          <a:prstGeom prst="rect">
            <a:avLst/>
          </a:prstGeom>
          <a:noFill/>
          <a:ln>
            <a:noFill/>
          </a:ln>
        </p:spPr>
      </p:pic>
      <p:sp>
        <p:nvSpPr>
          <p:cNvPr id="195" name="Google Shape;195;p32"/>
          <p:cNvSpPr txBox="1"/>
          <p:nvPr/>
        </p:nvSpPr>
        <p:spPr>
          <a:xfrm>
            <a:off x="192024" y="748680"/>
            <a:ext cx="140615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600" u="none" cap="none" strike="noStrike">
                <a:solidFill>
                  <a:srgbClr val="002060"/>
                </a:solidFill>
                <a:latin typeface="Arial"/>
                <a:ea typeface="Arial"/>
                <a:cs typeface="Arial"/>
                <a:sym typeface="Arial"/>
              </a:rPr>
              <a:t>Metaanálisis</a:t>
            </a:r>
            <a:endParaRPr/>
          </a:p>
        </p:txBody>
      </p:sp>
      <p:pic>
        <p:nvPicPr>
          <p:cNvPr id="196" name="Google Shape;196;p32"/>
          <p:cNvPicPr preferRelativeResize="0"/>
          <p:nvPr/>
        </p:nvPicPr>
        <p:blipFill rotWithShape="1">
          <a:blip r:embed="rId4">
            <a:alphaModFix/>
          </a:blip>
          <a:srcRect b="0" l="0" r="0" t="0"/>
          <a:stretch/>
        </p:blipFill>
        <p:spPr>
          <a:xfrm>
            <a:off x="5444297" y="1278402"/>
            <a:ext cx="6424796" cy="2462680"/>
          </a:xfrm>
          <a:prstGeom prst="rect">
            <a:avLst/>
          </a:prstGeom>
          <a:noFill/>
          <a:ln cap="flat" cmpd="sng" w="9525">
            <a:solidFill>
              <a:schemeClr val="dk1"/>
            </a:solidFill>
            <a:prstDash val="solid"/>
            <a:round/>
            <a:headEnd len="sm" w="sm" type="none"/>
            <a:tailEnd len="sm" w="sm" type="none"/>
          </a:ln>
        </p:spPr>
      </p:pic>
      <p:pic>
        <p:nvPicPr>
          <p:cNvPr id="197" name="Google Shape;197;p32"/>
          <p:cNvPicPr preferRelativeResize="0"/>
          <p:nvPr/>
        </p:nvPicPr>
        <p:blipFill rotWithShape="1">
          <a:blip r:embed="rId5">
            <a:alphaModFix/>
          </a:blip>
          <a:srcRect b="0" l="0" r="0" t="0"/>
          <a:stretch/>
        </p:blipFill>
        <p:spPr>
          <a:xfrm>
            <a:off x="192024" y="3932250"/>
            <a:ext cx="5184648" cy="2091129"/>
          </a:xfrm>
          <a:prstGeom prst="rect">
            <a:avLst/>
          </a:prstGeom>
          <a:noFill/>
          <a:ln cap="flat" cmpd="sng" w="9525">
            <a:solidFill>
              <a:schemeClr val="dk1"/>
            </a:solidFill>
            <a:prstDash val="solid"/>
            <a:round/>
            <a:headEnd len="sm" w="sm" type="none"/>
            <a:tailEnd len="sm" w="sm" type="none"/>
          </a:ln>
        </p:spPr>
      </p:pic>
      <p:pic>
        <p:nvPicPr>
          <p:cNvPr id="198" name="Google Shape;198;p32"/>
          <p:cNvPicPr preferRelativeResize="0"/>
          <p:nvPr/>
        </p:nvPicPr>
        <p:blipFill rotWithShape="1">
          <a:blip r:embed="rId6">
            <a:alphaModFix/>
          </a:blip>
          <a:srcRect b="0" l="0" r="0" t="0"/>
          <a:stretch/>
        </p:blipFill>
        <p:spPr>
          <a:xfrm>
            <a:off x="5950779" y="4070834"/>
            <a:ext cx="4153342" cy="1813960"/>
          </a:xfrm>
          <a:prstGeom prst="rect">
            <a:avLst/>
          </a:prstGeom>
          <a:noFill/>
          <a:ln>
            <a:noFill/>
          </a:ln>
        </p:spPr>
      </p:pic>
      <p:sp>
        <p:nvSpPr>
          <p:cNvPr id="199" name="Google Shape;199;p32"/>
          <p:cNvSpPr txBox="1"/>
          <p:nvPr/>
        </p:nvSpPr>
        <p:spPr>
          <a:xfrm>
            <a:off x="5257800" y="6220140"/>
            <a:ext cx="651967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D'Amario D, Laborante R, Bianchini E, Galli M, Ciliberti G, Mennuni M, Patti G. Statins as preventive therapy for anthracycline cardiotoxicity: a meta-analysis of randomized controlled trials. </a:t>
            </a:r>
            <a:r>
              <a:rPr b="0" i="1" lang="es-ES" sz="800" u="none" cap="none" strike="noStrike">
                <a:solidFill>
                  <a:srgbClr val="000000"/>
                </a:solidFill>
                <a:latin typeface="Arial"/>
                <a:ea typeface="Arial"/>
                <a:cs typeface="Arial"/>
                <a:sym typeface="Arial"/>
              </a:rPr>
              <a:t>Int J Cardiol.</a:t>
            </a:r>
            <a:r>
              <a:rPr b="0" i="0" lang="es-ES" sz="800" u="none" cap="none" strike="noStrike">
                <a:solidFill>
                  <a:srgbClr val="000000"/>
                </a:solidFill>
                <a:latin typeface="Arial"/>
                <a:ea typeface="Arial"/>
                <a:cs typeface="Arial"/>
                <a:sym typeface="Arial"/>
              </a:rPr>
              <a:t> 2023 Nov 15;391:131219. doi:10.1016/j.ijcard.2023.131219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500"/>
                                        <p:tgtEl>
                                          <p:spTgt spid="1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500"/>
                                        <p:tgtEl>
                                          <p:spTgt spid="1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500"/>
                                        <p:tgtEl>
                                          <p:spTgt spid="1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05" name="Google Shape;205;p33"/>
          <p:cNvSpPr txBox="1"/>
          <p:nvPr/>
        </p:nvSpPr>
        <p:spPr>
          <a:xfrm>
            <a:off x="258318" y="204734"/>
            <a:ext cx="11519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ISGLT2 para prevención de cardiotoxicidad</a:t>
            </a:r>
            <a:endParaRPr/>
          </a:p>
        </p:txBody>
      </p:sp>
      <p:sp>
        <p:nvSpPr>
          <p:cNvPr id="206" name="Google Shape;206;p33"/>
          <p:cNvSpPr txBox="1"/>
          <p:nvPr/>
        </p:nvSpPr>
        <p:spPr>
          <a:xfrm>
            <a:off x="192024" y="748680"/>
            <a:ext cx="140615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600" u="none" cap="none" strike="noStrike">
                <a:solidFill>
                  <a:srgbClr val="002060"/>
                </a:solidFill>
                <a:latin typeface="Arial"/>
                <a:ea typeface="Arial"/>
                <a:cs typeface="Arial"/>
                <a:sym typeface="Arial"/>
              </a:rPr>
              <a:t>Metaanálisis</a:t>
            </a:r>
            <a:endParaRPr/>
          </a:p>
        </p:txBody>
      </p:sp>
      <p:pic>
        <p:nvPicPr>
          <p:cNvPr id="207" name="Google Shape;207;p33"/>
          <p:cNvPicPr preferRelativeResize="0"/>
          <p:nvPr/>
        </p:nvPicPr>
        <p:blipFill rotWithShape="1">
          <a:blip r:embed="rId3">
            <a:alphaModFix/>
          </a:blip>
          <a:srcRect b="0" l="0" r="0" t="0"/>
          <a:stretch/>
        </p:blipFill>
        <p:spPr>
          <a:xfrm>
            <a:off x="779526" y="1406823"/>
            <a:ext cx="3081528" cy="2556912"/>
          </a:xfrm>
          <a:prstGeom prst="rect">
            <a:avLst/>
          </a:prstGeom>
          <a:noFill/>
          <a:ln>
            <a:noFill/>
          </a:ln>
        </p:spPr>
      </p:pic>
      <p:pic>
        <p:nvPicPr>
          <p:cNvPr id="208" name="Google Shape;208;p33"/>
          <p:cNvPicPr preferRelativeResize="0"/>
          <p:nvPr/>
        </p:nvPicPr>
        <p:blipFill rotWithShape="1">
          <a:blip r:embed="rId4">
            <a:alphaModFix/>
          </a:blip>
          <a:srcRect b="2735" l="1316" r="0" t="0"/>
          <a:stretch/>
        </p:blipFill>
        <p:spPr>
          <a:xfrm>
            <a:off x="5038345" y="1260970"/>
            <a:ext cx="6501384" cy="2768006"/>
          </a:xfrm>
          <a:prstGeom prst="rect">
            <a:avLst/>
          </a:prstGeom>
          <a:noFill/>
          <a:ln>
            <a:noFill/>
          </a:ln>
        </p:spPr>
      </p:pic>
      <p:pic>
        <p:nvPicPr>
          <p:cNvPr id="209" name="Google Shape;209;p33"/>
          <p:cNvPicPr preferRelativeResize="0"/>
          <p:nvPr/>
        </p:nvPicPr>
        <p:blipFill rotWithShape="1">
          <a:blip r:embed="rId5">
            <a:alphaModFix/>
          </a:blip>
          <a:srcRect b="0" l="0" r="0" t="0"/>
          <a:stretch/>
        </p:blipFill>
        <p:spPr>
          <a:xfrm>
            <a:off x="536638" y="4348565"/>
            <a:ext cx="5201793" cy="1654096"/>
          </a:xfrm>
          <a:prstGeom prst="rect">
            <a:avLst/>
          </a:prstGeom>
          <a:noFill/>
          <a:ln>
            <a:noFill/>
          </a:ln>
        </p:spPr>
      </p:pic>
      <p:pic>
        <p:nvPicPr>
          <p:cNvPr id="210" name="Google Shape;210;p33"/>
          <p:cNvPicPr preferRelativeResize="0"/>
          <p:nvPr/>
        </p:nvPicPr>
        <p:blipFill rotWithShape="1">
          <a:blip r:embed="rId6">
            <a:alphaModFix/>
          </a:blip>
          <a:srcRect b="0" l="0" r="0" t="0"/>
          <a:stretch/>
        </p:blipFill>
        <p:spPr>
          <a:xfrm>
            <a:off x="6133528" y="4651386"/>
            <a:ext cx="5521834" cy="1082554"/>
          </a:xfrm>
          <a:prstGeom prst="rect">
            <a:avLst/>
          </a:prstGeom>
          <a:noFill/>
          <a:ln>
            <a:noFill/>
          </a:ln>
        </p:spPr>
      </p:pic>
      <p:sp>
        <p:nvSpPr>
          <p:cNvPr id="211" name="Google Shape;211;p33"/>
          <p:cNvSpPr txBox="1"/>
          <p:nvPr/>
        </p:nvSpPr>
        <p:spPr>
          <a:xfrm>
            <a:off x="4946905" y="6192871"/>
            <a:ext cx="670845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Bhalraam U, Veerni RB, Paddock S, Meng J, Piepoli M, López-Fernández T, Tsampasian V, Vassiliou VS. Impact of sodium-glucose cotransporter-2 inhibitors on heart failure outcomes in cancer patients and survivors: a systematic review and meta-analysis. </a:t>
            </a:r>
            <a:r>
              <a:rPr b="0" i="1" lang="es-ES" sz="800" u="none" cap="none" strike="noStrike">
                <a:solidFill>
                  <a:srgbClr val="000000"/>
                </a:solidFill>
                <a:latin typeface="Arial"/>
                <a:ea typeface="Arial"/>
                <a:cs typeface="Arial"/>
                <a:sym typeface="Arial"/>
              </a:rPr>
              <a:t>Eur J Prev Cardiol.</a:t>
            </a:r>
            <a:r>
              <a:rPr b="0" i="0" lang="es-ES" sz="800" u="none" cap="none" strike="noStrike">
                <a:solidFill>
                  <a:srgbClr val="000000"/>
                </a:solidFill>
                <a:latin typeface="Arial"/>
                <a:ea typeface="Arial"/>
                <a:cs typeface="Arial"/>
                <a:sym typeface="Arial"/>
              </a:rPr>
              <a:t> 2026 Feb 3;33(2):214-226. doi:10.1093/eurjpc/zwaf026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p:tgtEl>
                                          <p:spTgt spid="2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4"/>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17" name="Google Shape;217;p34"/>
          <p:cNvSpPr txBox="1"/>
          <p:nvPr/>
        </p:nvSpPr>
        <p:spPr>
          <a:xfrm>
            <a:off x="258318" y="204734"/>
            <a:ext cx="11519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Antraciclinas de formulación liposomal</a:t>
            </a:r>
            <a:endParaRPr b="1" i="0" sz="2400" u="none" cap="none" strike="noStrike">
              <a:solidFill>
                <a:srgbClr val="002060"/>
              </a:solidFill>
              <a:latin typeface="Arial"/>
              <a:ea typeface="Arial"/>
              <a:cs typeface="Arial"/>
              <a:sym typeface="Arial"/>
            </a:endParaRPr>
          </a:p>
        </p:txBody>
      </p:sp>
      <p:pic>
        <p:nvPicPr>
          <p:cNvPr id="218" name="Google Shape;218;p34"/>
          <p:cNvPicPr preferRelativeResize="0"/>
          <p:nvPr/>
        </p:nvPicPr>
        <p:blipFill rotWithShape="1">
          <a:blip r:embed="rId3">
            <a:alphaModFix/>
          </a:blip>
          <a:srcRect b="0" l="0" r="0" t="0"/>
          <a:stretch/>
        </p:blipFill>
        <p:spPr>
          <a:xfrm>
            <a:off x="191262" y="905256"/>
            <a:ext cx="4105701" cy="504748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19" name="Google Shape;219;p34"/>
          <p:cNvSpPr txBox="1"/>
          <p:nvPr/>
        </p:nvSpPr>
        <p:spPr>
          <a:xfrm>
            <a:off x="4939269" y="6202461"/>
            <a:ext cx="365609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Gyöngyösi M, Lukovic D, Zlabinger K, Spannbauer A, Gugerell A, Pavo N, et al. Liposomal doxorubicin attenuates cardiotoxicity via induction of interferon-related DNA damage resistance. </a:t>
            </a:r>
            <a:r>
              <a:rPr b="0" i="1" lang="es-ES" sz="800" u="none" cap="none" strike="noStrike">
                <a:solidFill>
                  <a:srgbClr val="000000"/>
                </a:solidFill>
                <a:latin typeface="Arial"/>
                <a:ea typeface="Arial"/>
                <a:cs typeface="Arial"/>
                <a:sym typeface="Arial"/>
              </a:rPr>
              <a:t>Cardiovasc Res.</a:t>
            </a:r>
            <a:r>
              <a:rPr b="0" i="0" lang="es-ES" sz="800" u="none" cap="none" strike="noStrike">
                <a:solidFill>
                  <a:srgbClr val="000000"/>
                </a:solidFill>
                <a:latin typeface="Arial"/>
                <a:ea typeface="Arial"/>
                <a:cs typeface="Arial"/>
                <a:sym typeface="Arial"/>
              </a:rPr>
              <a:t> 2020;116(5):970-982. doi:10.1093/cvr/cvz192</a:t>
            </a:r>
            <a:endParaRPr b="0" i="0" sz="1400" u="none" cap="none" strike="noStrike">
              <a:solidFill>
                <a:srgbClr val="000000"/>
              </a:solidFill>
              <a:latin typeface="Arial"/>
              <a:ea typeface="Arial"/>
              <a:cs typeface="Arial"/>
              <a:sym typeface="Arial"/>
            </a:endParaRPr>
          </a:p>
        </p:txBody>
      </p:sp>
      <p:pic>
        <p:nvPicPr>
          <p:cNvPr id="220" name="Google Shape;220;p34"/>
          <p:cNvPicPr preferRelativeResize="0"/>
          <p:nvPr/>
        </p:nvPicPr>
        <p:blipFill rotWithShape="1">
          <a:blip r:embed="rId4">
            <a:alphaModFix/>
          </a:blip>
          <a:srcRect b="0" l="0" r="0" t="0"/>
          <a:stretch/>
        </p:blipFill>
        <p:spPr>
          <a:xfrm>
            <a:off x="4520109" y="922746"/>
            <a:ext cx="7106038" cy="2588628"/>
          </a:xfrm>
          <a:prstGeom prst="rect">
            <a:avLst/>
          </a:prstGeom>
          <a:noFill/>
          <a:ln>
            <a:noFill/>
          </a:ln>
        </p:spPr>
      </p:pic>
      <p:pic>
        <p:nvPicPr>
          <p:cNvPr id="221" name="Google Shape;221;p34"/>
          <p:cNvPicPr preferRelativeResize="0"/>
          <p:nvPr/>
        </p:nvPicPr>
        <p:blipFill rotWithShape="1">
          <a:blip r:embed="rId5">
            <a:alphaModFix/>
          </a:blip>
          <a:srcRect b="0" l="0" r="0" t="0"/>
          <a:stretch/>
        </p:blipFill>
        <p:spPr>
          <a:xfrm>
            <a:off x="6017895" y="3767721"/>
            <a:ext cx="6095998" cy="1970156"/>
          </a:xfrm>
          <a:prstGeom prst="rect">
            <a:avLst/>
          </a:prstGeom>
          <a:noFill/>
          <a:ln>
            <a:noFill/>
          </a:ln>
        </p:spPr>
      </p:pic>
      <p:pic>
        <p:nvPicPr>
          <p:cNvPr id="222" name="Google Shape;222;p34"/>
          <p:cNvPicPr preferRelativeResize="0"/>
          <p:nvPr/>
        </p:nvPicPr>
        <p:blipFill rotWithShape="1">
          <a:blip r:embed="rId6">
            <a:alphaModFix/>
          </a:blip>
          <a:srcRect b="0" l="0" r="0" t="0"/>
          <a:stretch/>
        </p:blipFill>
        <p:spPr>
          <a:xfrm>
            <a:off x="4595819" y="4099106"/>
            <a:ext cx="1323113" cy="307429"/>
          </a:xfrm>
          <a:prstGeom prst="rect">
            <a:avLst/>
          </a:prstGeom>
          <a:noFill/>
          <a:ln>
            <a:noFill/>
          </a:ln>
        </p:spPr>
      </p:pic>
      <p:sp>
        <p:nvSpPr>
          <p:cNvPr id="223" name="Google Shape;223;p34"/>
          <p:cNvSpPr txBox="1"/>
          <p:nvPr/>
        </p:nvSpPr>
        <p:spPr>
          <a:xfrm>
            <a:off x="4603780" y="3766155"/>
            <a:ext cx="140615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600" u="none" cap="none" strike="noStrike">
                <a:solidFill>
                  <a:srgbClr val="000000"/>
                </a:solidFill>
                <a:latin typeface="Arial"/>
                <a:ea typeface="Arial"/>
                <a:cs typeface="Arial"/>
                <a:sym typeface="Arial"/>
              </a:rPr>
              <a:t>Metaanálisis</a:t>
            </a:r>
            <a:endParaRPr/>
          </a:p>
        </p:txBody>
      </p:sp>
      <p:sp>
        <p:nvSpPr>
          <p:cNvPr id="224" name="Google Shape;224;p34"/>
          <p:cNvSpPr txBox="1"/>
          <p:nvPr/>
        </p:nvSpPr>
        <p:spPr>
          <a:xfrm>
            <a:off x="8595360" y="6150114"/>
            <a:ext cx="334670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Xing M, Yan F, Yu S, Shen P. Efficacy and cardiotoxicity of liposomal doxorubicin-based chemotherapy in advanced breast cancer: a meta-analysis of ten randomized controlled trials. </a:t>
            </a:r>
            <a:r>
              <a:rPr b="0" i="1" lang="es-ES" sz="800" u="none" cap="none" strike="noStrike">
                <a:solidFill>
                  <a:srgbClr val="000000"/>
                </a:solidFill>
                <a:latin typeface="Arial"/>
                <a:ea typeface="Arial"/>
                <a:cs typeface="Arial"/>
                <a:sym typeface="Arial"/>
              </a:rPr>
              <a:t>PLoS One.</a:t>
            </a:r>
            <a:r>
              <a:rPr b="0" i="0" lang="es-ES" sz="800" u="none" cap="none" strike="noStrike">
                <a:solidFill>
                  <a:srgbClr val="000000"/>
                </a:solidFill>
                <a:latin typeface="Arial"/>
                <a:ea typeface="Arial"/>
                <a:cs typeface="Arial"/>
                <a:sym typeface="Arial"/>
              </a:rPr>
              <a:t> 2015;10(7):e0133569. doi:10.1371/journal.pone.0133569</a:t>
            </a:r>
            <a:endParaRPr/>
          </a:p>
        </p:txBody>
      </p:sp>
      <p:sp>
        <p:nvSpPr>
          <p:cNvPr id="225" name="Google Shape;225;p34"/>
          <p:cNvSpPr txBox="1"/>
          <p:nvPr/>
        </p:nvSpPr>
        <p:spPr>
          <a:xfrm>
            <a:off x="11224881" y="5886502"/>
            <a:ext cx="104547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Elaboración propia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500"/>
                                        <p:tgtEl>
                                          <p:spTgt spid="2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500"/>
                                        <p:tgtEl>
                                          <p:spTgt spid="2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500"/>
                                        <p:tgtEl>
                                          <p:spTgt spid="2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61" name="Google Shape;61;p2"/>
          <p:cNvSpPr txBox="1"/>
          <p:nvPr>
            <p:ph type="title"/>
          </p:nvPr>
        </p:nvSpPr>
        <p:spPr>
          <a:xfrm>
            <a:off x="322907" y="177566"/>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DF470D"/>
              </a:buClr>
              <a:buSzPts val="1800"/>
              <a:buFont typeface="Arial"/>
              <a:buNone/>
            </a:pPr>
            <a:r>
              <a:rPr lang="es-ES" sz="1800"/>
              <a:t>EXONERACIÓN DE RESPONSABILIDAD Y USO DE LA PRESENTACIÓN</a:t>
            </a:r>
            <a:endParaRPr/>
          </a:p>
        </p:txBody>
      </p:sp>
      <p:sp>
        <p:nvSpPr>
          <p:cNvPr id="62" name="Google Shape;62;p2"/>
          <p:cNvSpPr txBox="1"/>
          <p:nvPr/>
        </p:nvSpPr>
        <p:spPr>
          <a:xfrm>
            <a:off x="322907" y="977481"/>
            <a:ext cx="11525061" cy="3830279"/>
          </a:xfrm>
          <a:prstGeom prst="rect">
            <a:avLst/>
          </a:prstGeom>
          <a:noFill/>
          <a:ln>
            <a:noFill/>
          </a:ln>
        </p:spPr>
        <p:txBody>
          <a:bodyPr anchorCtr="0" anchor="t" bIns="45700" lIns="91425" spcFirstLastPara="1" rIns="91425" wrap="square" tIns="45700">
            <a:spAutoFit/>
          </a:bodyPr>
          <a:lstStyle/>
          <a:p>
            <a:pPr indent="0" lvl="0" marL="0" marR="0" rtl="0" algn="l">
              <a:lnSpc>
                <a:spcPct val="173333"/>
              </a:lnSpc>
              <a:spcBef>
                <a:spcPts val="0"/>
              </a:spcBef>
              <a:spcAft>
                <a:spcPts val="0"/>
              </a:spcAft>
              <a:buClr>
                <a:srgbClr val="000000"/>
              </a:buClr>
              <a:buSzPts val="1200"/>
              <a:buFont typeface="Arial"/>
              <a:buNone/>
            </a:pPr>
            <a:r>
              <a:rPr b="0" i="0" lang="es-ES" sz="1200" u="none" cap="none" strike="noStrike">
                <a:solidFill>
                  <a:srgbClr val="002454"/>
                </a:solidFill>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Igualmente, todos los nombres comerciales, marcas o signos distintivos de cualquier clase contenidos en la Presentación están protegidos por la Ley.</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31" name="Google Shape;231;p35"/>
          <p:cNvSpPr txBox="1"/>
          <p:nvPr/>
        </p:nvSpPr>
        <p:spPr>
          <a:xfrm>
            <a:off x="258318" y="204734"/>
            <a:ext cx="11519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Antraciclinas de formulación liposomal</a:t>
            </a:r>
            <a:endParaRPr b="1" i="0" sz="2400" u="none" cap="none" strike="noStrike">
              <a:solidFill>
                <a:srgbClr val="002060"/>
              </a:solidFill>
              <a:latin typeface="Arial"/>
              <a:ea typeface="Arial"/>
              <a:cs typeface="Arial"/>
              <a:sym typeface="Arial"/>
            </a:endParaRPr>
          </a:p>
        </p:txBody>
      </p:sp>
      <p:sp>
        <p:nvSpPr>
          <p:cNvPr id="232" name="Google Shape;232;p35"/>
          <p:cNvSpPr txBox="1"/>
          <p:nvPr/>
        </p:nvSpPr>
        <p:spPr>
          <a:xfrm>
            <a:off x="8364341" y="6155466"/>
            <a:ext cx="314795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Xing M, Yan F, Yu S, Shen P. Efficacy and cardiotoxicity of liposomal doxorubicin-based chemotherapy in advanced breast cancer: a meta-analysis of ten randomized controlled trials. </a:t>
            </a:r>
            <a:r>
              <a:rPr b="0" i="1" lang="es-ES" sz="800" u="none" cap="none" strike="noStrike">
                <a:solidFill>
                  <a:srgbClr val="000000"/>
                </a:solidFill>
                <a:latin typeface="Arial"/>
                <a:ea typeface="Arial"/>
                <a:cs typeface="Arial"/>
                <a:sym typeface="Arial"/>
              </a:rPr>
              <a:t>PLoS One.</a:t>
            </a:r>
            <a:r>
              <a:rPr b="0" i="0" lang="es-ES" sz="800" u="none" cap="none" strike="noStrike">
                <a:solidFill>
                  <a:srgbClr val="000000"/>
                </a:solidFill>
                <a:latin typeface="Arial"/>
                <a:ea typeface="Arial"/>
                <a:cs typeface="Arial"/>
                <a:sym typeface="Arial"/>
              </a:rPr>
              <a:t> 2015;10(7):e0133569. doi:10.1371/journal.pone.0133569</a:t>
            </a:r>
            <a:endParaRPr/>
          </a:p>
        </p:txBody>
      </p:sp>
      <p:sp>
        <p:nvSpPr>
          <p:cNvPr id="233" name="Google Shape;233;p35"/>
          <p:cNvSpPr txBox="1"/>
          <p:nvPr/>
        </p:nvSpPr>
        <p:spPr>
          <a:xfrm>
            <a:off x="11146521" y="6099268"/>
            <a:ext cx="104547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Elaboración propia</a:t>
            </a:r>
            <a:endParaRPr/>
          </a:p>
        </p:txBody>
      </p:sp>
      <p:pic>
        <p:nvPicPr>
          <p:cNvPr id="234" name="Google Shape;234;p35"/>
          <p:cNvPicPr preferRelativeResize="0"/>
          <p:nvPr/>
        </p:nvPicPr>
        <p:blipFill rotWithShape="1">
          <a:blip r:embed="rId3">
            <a:alphaModFix/>
          </a:blip>
          <a:srcRect b="0" l="0" r="0" t="0"/>
          <a:stretch/>
        </p:blipFill>
        <p:spPr>
          <a:xfrm>
            <a:off x="258318" y="1141511"/>
            <a:ext cx="5595081" cy="3770306"/>
          </a:xfrm>
          <a:prstGeom prst="rect">
            <a:avLst/>
          </a:prstGeom>
          <a:noFill/>
          <a:ln>
            <a:noFill/>
          </a:ln>
        </p:spPr>
      </p:pic>
      <p:pic>
        <p:nvPicPr>
          <p:cNvPr id="235" name="Google Shape;235;p35"/>
          <p:cNvPicPr preferRelativeResize="0"/>
          <p:nvPr/>
        </p:nvPicPr>
        <p:blipFill rotWithShape="1">
          <a:blip r:embed="rId4">
            <a:alphaModFix/>
          </a:blip>
          <a:srcRect b="0" l="0" r="0" t="0"/>
          <a:stretch/>
        </p:blipFill>
        <p:spPr>
          <a:xfrm>
            <a:off x="5853399" y="1013216"/>
            <a:ext cx="6381369" cy="3782770"/>
          </a:xfrm>
          <a:prstGeom prst="rect">
            <a:avLst/>
          </a:prstGeom>
          <a:noFill/>
          <a:ln>
            <a:noFill/>
          </a:ln>
        </p:spPr>
      </p:pic>
      <p:sp>
        <p:nvSpPr>
          <p:cNvPr id="236" name="Google Shape;236;p35"/>
          <p:cNvSpPr txBox="1"/>
          <p:nvPr/>
        </p:nvSpPr>
        <p:spPr>
          <a:xfrm>
            <a:off x="4736592" y="6099268"/>
            <a:ext cx="362774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pic>
        <p:nvPicPr>
          <p:cNvPr id="237" name="Google Shape;237;p35"/>
          <p:cNvPicPr preferRelativeResize="0"/>
          <p:nvPr/>
        </p:nvPicPr>
        <p:blipFill rotWithShape="1">
          <a:blip r:embed="rId5">
            <a:alphaModFix/>
          </a:blip>
          <a:srcRect b="0" l="0" r="0" t="0"/>
          <a:stretch/>
        </p:blipFill>
        <p:spPr>
          <a:xfrm>
            <a:off x="2842997" y="4847468"/>
            <a:ext cx="5811061" cy="12003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43" name="Google Shape;243;p11"/>
          <p:cNvSpPr txBox="1"/>
          <p:nvPr/>
        </p:nvSpPr>
        <p:spPr>
          <a:xfrm>
            <a:off x="173432" y="133465"/>
            <a:ext cx="568528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Dexrazoxano: El escudo específico contra el daño por antraciclinas</a:t>
            </a:r>
            <a:endParaRPr/>
          </a:p>
        </p:txBody>
      </p:sp>
      <p:pic>
        <p:nvPicPr>
          <p:cNvPr id="244" name="Google Shape;244;p11"/>
          <p:cNvPicPr preferRelativeResize="0"/>
          <p:nvPr/>
        </p:nvPicPr>
        <p:blipFill rotWithShape="1">
          <a:blip r:embed="rId3">
            <a:alphaModFix/>
          </a:blip>
          <a:srcRect b="0" l="0" r="0" t="0"/>
          <a:stretch/>
        </p:blipFill>
        <p:spPr>
          <a:xfrm>
            <a:off x="173432" y="1153544"/>
            <a:ext cx="5341770" cy="4378576"/>
          </a:xfrm>
          <a:prstGeom prst="rect">
            <a:avLst/>
          </a:prstGeom>
          <a:noFill/>
          <a:ln>
            <a:noFill/>
          </a:ln>
        </p:spPr>
      </p:pic>
      <p:sp>
        <p:nvSpPr>
          <p:cNvPr id="245" name="Google Shape;245;p11"/>
          <p:cNvSpPr txBox="1"/>
          <p:nvPr/>
        </p:nvSpPr>
        <p:spPr>
          <a:xfrm>
            <a:off x="250095" y="5532120"/>
            <a:ext cx="412073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Jirkovský E, Jirkovská A, Bavlovič-Piskáčková H, Skalická V, Pokorná Z, Karabanovich G, et al. Clinically translatable prevention of anthracycline cardiotoxicity by dexrazoxane is mediated by topoisomerase II beta and not metal chelation. </a:t>
            </a:r>
            <a:r>
              <a:rPr b="0" i="1" lang="es-ES" sz="800" u="none" cap="none" strike="noStrike">
                <a:solidFill>
                  <a:srgbClr val="000000"/>
                </a:solidFill>
                <a:latin typeface="Arial"/>
                <a:ea typeface="Arial"/>
                <a:cs typeface="Arial"/>
                <a:sym typeface="Arial"/>
              </a:rPr>
              <a:t>Circ Heart Fail.</a:t>
            </a:r>
            <a:r>
              <a:rPr b="0" i="0" lang="es-ES" sz="800" u="none" cap="none" strike="noStrike">
                <a:solidFill>
                  <a:srgbClr val="000000"/>
                </a:solidFill>
                <a:latin typeface="Arial"/>
                <a:ea typeface="Arial"/>
                <a:cs typeface="Arial"/>
                <a:sym typeface="Arial"/>
              </a:rPr>
              <a:t> 2021;14(11):e008209. doi:10.1161/CIRCHEARTFAILURE.120.008209</a:t>
            </a:r>
            <a:endParaRPr/>
          </a:p>
        </p:txBody>
      </p:sp>
      <p:pic>
        <p:nvPicPr>
          <p:cNvPr id="246" name="Google Shape;246;p11"/>
          <p:cNvPicPr preferRelativeResize="0"/>
          <p:nvPr/>
        </p:nvPicPr>
        <p:blipFill rotWithShape="1">
          <a:blip r:embed="rId4">
            <a:alphaModFix/>
          </a:blip>
          <a:srcRect b="0" l="0" r="0" t="0"/>
          <a:stretch/>
        </p:blipFill>
        <p:spPr>
          <a:xfrm>
            <a:off x="5773093" y="773816"/>
            <a:ext cx="6096000" cy="2386136"/>
          </a:xfrm>
          <a:prstGeom prst="rect">
            <a:avLst/>
          </a:prstGeom>
          <a:noFill/>
          <a:ln>
            <a:noFill/>
          </a:ln>
        </p:spPr>
      </p:pic>
      <p:sp>
        <p:nvSpPr>
          <p:cNvPr id="247" name="Google Shape;247;p11"/>
          <p:cNvSpPr txBox="1"/>
          <p:nvPr/>
        </p:nvSpPr>
        <p:spPr>
          <a:xfrm>
            <a:off x="8303764" y="435262"/>
            <a:ext cx="140615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600" u="none" cap="none" strike="noStrike">
                <a:solidFill>
                  <a:srgbClr val="002060"/>
                </a:solidFill>
                <a:latin typeface="Arial"/>
                <a:ea typeface="Arial"/>
                <a:cs typeface="Arial"/>
                <a:sym typeface="Arial"/>
              </a:rPr>
              <a:t>Metaanálisis</a:t>
            </a:r>
            <a:endParaRPr/>
          </a:p>
        </p:txBody>
      </p:sp>
      <p:pic>
        <p:nvPicPr>
          <p:cNvPr id="248" name="Google Shape;248;p11"/>
          <p:cNvPicPr preferRelativeResize="0"/>
          <p:nvPr/>
        </p:nvPicPr>
        <p:blipFill rotWithShape="1">
          <a:blip r:embed="rId5">
            <a:alphaModFix/>
          </a:blip>
          <a:srcRect b="0" l="0" r="0" t="0"/>
          <a:stretch/>
        </p:blipFill>
        <p:spPr>
          <a:xfrm>
            <a:off x="5577572" y="3342832"/>
            <a:ext cx="3628903" cy="1698418"/>
          </a:xfrm>
          <a:prstGeom prst="rect">
            <a:avLst/>
          </a:prstGeom>
          <a:noFill/>
          <a:ln cap="flat" cmpd="sng" w="9525">
            <a:solidFill>
              <a:schemeClr val="dk1"/>
            </a:solidFill>
            <a:prstDash val="solid"/>
            <a:round/>
            <a:headEnd len="sm" w="sm" type="none"/>
            <a:tailEnd len="sm" w="sm" type="none"/>
          </a:ln>
        </p:spPr>
      </p:pic>
      <p:pic>
        <p:nvPicPr>
          <p:cNvPr id="249" name="Google Shape;249;p11"/>
          <p:cNvPicPr preferRelativeResize="0"/>
          <p:nvPr/>
        </p:nvPicPr>
        <p:blipFill rotWithShape="1">
          <a:blip r:embed="rId6">
            <a:alphaModFix/>
          </a:blip>
          <a:srcRect b="0" l="0" r="0" t="0"/>
          <a:stretch/>
        </p:blipFill>
        <p:spPr>
          <a:xfrm>
            <a:off x="9268846" y="3342832"/>
            <a:ext cx="2819704" cy="1698418"/>
          </a:xfrm>
          <a:prstGeom prst="rect">
            <a:avLst/>
          </a:prstGeom>
          <a:noFill/>
          <a:ln cap="flat" cmpd="sng" w="9525">
            <a:solidFill>
              <a:schemeClr val="dk1"/>
            </a:solidFill>
            <a:prstDash val="solid"/>
            <a:round/>
            <a:headEnd len="sm" w="sm" type="none"/>
            <a:tailEnd len="sm" w="sm" type="none"/>
          </a:ln>
        </p:spPr>
      </p:pic>
      <p:sp>
        <p:nvSpPr>
          <p:cNvPr id="250" name="Google Shape;250;p11"/>
          <p:cNvSpPr txBox="1"/>
          <p:nvPr/>
        </p:nvSpPr>
        <p:spPr>
          <a:xfrm>
            <a:off x="9006841" y="6136700"/>
            <a:ext cx="308170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Macedo AVS, Hajjar LA, Lyon AR, Nascimento BR, Putzu A, Rossi L, et al. Efficacy of dexrazoxane in preventing anthracycline cardiotoxicity in breast cancer. </a:t>
            </a:r>
            <a:r>
              <a:rPr b="0" i="1" lang="es-ES" sz="800" u="none" cap="none" strike="noStrike">
                <a:solidFill>
                  <a:srgbClr val="000000"/>
                </a:solidFill>
                <a:latin typeface="Arial"/>
                <a:ea typeface="Arial"/>
                <a:cs typeface="Arial"/>
                <a:sym typeface="Arial"/>
              </a:rPr>
              <a:t>JACC CardioOncol.</a:t>
            </a:r>
            <a:r>
              <a:rPr b="0" i="0" lang="es-ES" sz="800" u="none" cap="none" strike="noStrike">
                <a:solidFill>
                  <a:srgbClr val="000000"/>
                </a:solidFill>
                <a:latin typeface="Arial"/>
                <a:ea typeface="Arial"/>
                <a:cs typeface="Arial"/>
                <a:sym typeface="Arial"/>
              </a:rPr>
              <a:t> 2019;1(1):68-79. doi:10.1016/j.jaccao.2019.08.003</a:t>
            </a:r>
            <a:endParaRPr/>
          </a:p>
        </p:txBody>
      </p:sp>
      <p:pic>
        <p:nvPicPr>
          <p:cNvPr id="251" name="Google Shape;251;p11"/>
          <p:cNvPicPr preferRelativeResize="0"/>
          <p:nvPr/>
        </p:nvPicPr>
        <p:blipFill rotWithShape="1">
          <a:blip r:embed="rId7">
            <a:alphaModFix/>
          </a:blip>
          <a:srcRect b="0" l="0" r="0" t="0"/>
          <a:stretch/>
        </p:blipFill>
        <p:spPr>
          <a:xfrm>
            <a:off x="9006841" y="5124563"/>
            <a:ext cx="3155272" cy="815113"/>
          </a:xfrm>
          <a:prstGeom prst="rect">
            <a:avLst/>
          </a:prstGeom>
          <a:noFill/>
          <a:ln>
            <a:noFill/>
          </a:ln>
        </p:spPr>
      </p:pic>
      <p:pic>
        <p:nvPicPr>
          <p:cNvPr id="252" name="Google Shape;252;p11"/>
          <p:cNvPicPr preferRelativeResize="0"/>
          <p:nvPr/>
        </p:nvPicPr>
        <p:blipFill rotWithShape="1">
          <a:blip r:embed="rId8">
            <a:alphaModFix/>
          </a:blip>
          <a:srcRect b="0" l="0" r="0" t="0"/>
          <a:stretch/>
        </p:blipFill>
        <p:spPr>
          <a:xfrm>
            <a:off x="5515202" y="5189294"/>
            <a:ext cx="3491094" cy="685649"/>
          </a:xfrm>
          <a:prstGeom prst="rect">
            <a:avLst/>
          </a:prstGeom>
          <a:noFill/>
          <a:ln>
            <a:noFill/>
          </a:ln>
        </p:spPr>
      </p:pic>
      <p:sp>
        <p:nvSpPr>
          <p:cNvPr id="253" name="Google Shape;253;p11"/>
          <p:cNvSpPr txBox="1"/>
          <p:nvPr/>
        </p:nvSpPr>
        <p:spPr>
          <a:xfrm>
            <a:off x="4809744" y="6116895"/>
            <a:ext cx="41965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a:t>
            </a:r>
            <a:r>
              <a:rPr b="1" i="0" lang="es-ES" sz="800" u="none" cap="none" strike="noStrike">
                <a:solidFill>
                  <a:srgbClr val="000000"/>
                </a:solidFill>
                <a:latin typeface="Arial"/>
                <a:ea typeface="Arial"/>
                <a:cs typeface="Arial"/>
                <a:sym typeface="Arial"/>
              </a:rPr>
              <a:t>et al.</a:t>
            </a:r>
            <a:r>
              <a:rPr b="0" i="0" lang="es-ES" sz="800" u="none" cap="none" strike="noStrike">
                <a:solidFill>
                  <a:srgbClr val="000000"/>
                </a:solidFill>
                <a:latin typeface="Arial"/>
                <a:ea typeface="Arial"/>
                <a:cs typeface="Arial"/>
                <a:sym typeface="Arial"/>
              </a:rPr>
              <a:t>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500"/>
                                        <p:tgtEl>
                                          <p:spTgt spid="2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500"/>
                                        <p:tgtEl>
                                          <p:spTgt spid="2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500"/>
                                        <p:tgtEl>
                                          <p:spTgt spid="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500"/>
                                        <p:tgtEl>
                                          <p:spTgt spid="2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59" name="Google Shape;259;p36"/>
          <p:cNvPicPr preferRelativeResize="0"/>
          <p:nvPr/>
        </p:nvPicPr>
        <p:blipFill rotWithShape="1">
          <a:blip r:embed="rId3">
            <a:alphaModFix/>
          </a:blip>
          <a:srcRect b="0" l="0" r="0" t="0"/>
          <a:stretch/>
        </p:blipFill>
        <p:spPr>
          <a:xfrm>
            <a:off x="3139663" y="1108009"/>
            <a:ext cx="6020642" cy="1424187"/>
          </a:xfrm>
          <a:prstGeom prst="rect">
            <a:avLst/>
          </a:prstGeom>
          <a:noFill/>
          <a:ln>
            <a:noFill/>
          </a:ln>
        </p:spPr>
      </p:pic>
      <p:sp>
        <p:nvSpPr>
          <p:cNvPr id="260" name="Google Shape;260;p36"/>
          <p:cNvSpPr txBox="1"/>
          <p:nvPr/>
        </p:nvSpPr>
        <p:spPr>
          <a:xfrm>
            <a:off x="294894" y="147707"/>
            <a:ext cx="758723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Cardioproteccion guiada por biomarcadores</a:t>
            </a:r>
            <a:endParaRPr/>
          </a:p>
        </p:txBody>
      </p:sp>
      <p:pic>
        <p:nvPicPr>
          <p:cNvPr id="261" name="Google Shape;261;p36"/>
          <p:cNvPicPr preferRelativeResize="0"/>
          <p:nvPr/>
        </p:nvPicPr>
        <p:blipFill rotWithShape="1">
          <a:blip r:embed="rId4">
            <a:alphaModFix/>
          </a:blip>
          <a:srcRect b="0" l="0" r="0" t="0"/>
          <a:stretch/>
        </p:blipFill>
        <p:spPr>
          <a:xfrm>
            <a:off x="82296" y="2688580"/>
            <a:ext cx="6013704" cy="2660660"/>
          </a:xfrm>
          <a:prstGeom prst="rect">
            <a:avLst/>
          </a:prstGeom>
          <a:noFill/>
          <a:ln>
            <a:noFill/>
          </a:ln>
        </p:spPr>
      </p:pic>
      <p:pic>
        <p:nvPicPr>
          <p:cNvPr id="262" name="Google Shape;262;p36"/>
          <p:cNvPicPr preferRelativeResize="0"/>
          <p:nvPr/>
        </p:nvPicPr>
        <p:blipFill rotWithShape="1">
          <a:blip r:embed="rId5">
            <a:alphaModFix/>
          </a:blip>
          <a:srcRect b="0" l="0" r="0" t="0"/>
          <a:stretch/>
        </p:blipFill>
        <p:spPr>
          <a:xfrm>
            <a:off x="6149984" y="2688580"/>
            <a:ext cx="5985392" cy="2660660"/>
          </a:xfrm>
          <a:prstGeom prst="rect">
            <a:avLst/>
          </a:prstGeom>
          <a:noFill/>
          <a:ln>
            <a:noFill/>
          </a:ln>
        </p:spPr>
      </p:pic>
      <p:sp>
        <p:nvSpPr>
          <p:cNvPr id="263" name="Google Shape;263;p36"/>
          <p:cNvSpPr txBox="1"/>
          <p:nvPr/>
        </p:nvSpPr>
        <p:spPr>
          <a:xfrm>
            <a:off x="5125980" y="6248628"/>
            <a:ext cx="61577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Cardinale D, Colombo A, Sandri MT, Lamantia G, Colombo N, Civelli M, et al. Prevention of high-dose chemotherapy-induced cardiotoxicity in high-risk patients by angiotensin-converting enzyme inhibition. </a:t>
            </a:r>
            <a:r>
              <a:rPr b="0" i="1" lang="es-ES" sz="800" u="none" cap="none" strike="noStrike">
                <a:solidFill>
                  <a:srgbClr val="000000"/>
                </a:solidFill>
                <a:latin typeface="Arial"/>
                <a:ea typeface="Arial"/>
                <a:cs typeface="Arial"/>
                <a:sym typeface="Arial"/>
              </a:rPr>
              <a:t>Circulation.</a:t>
            </a:r>
            <a:r>
              <a:rPr b="0" i="0" lang="es-ES" sz="800" u="none" cap="none" strike="noStrike">
                <a:solidFill>
                  <a:srgbClr val="000000"/>
                </a:solidFill>
                <a:latin typeface="Arial"/>
                <a:ea typeface="Arial"/>
                <a:cs typeface="Arial"/>
                <a:sym typeface="Arial"/>
              </a:rPr>
              <a:t> 2006;114(23):2474-2481. doi:10.1161/CIRCULATIONAHA.106.635144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500"/>
                                        <p:tgtEl>
                                          <p:spTgt spid="26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69" name="Google Shape;269;p37"/>
          <p:cNvPicPr preferRelativeResize="0"/>
          <p:nvPr/>
        </p:nvPicPr>
        <p:blipFill rotWithShape="1">
          <a:blip r:embed="rId3">
            <a:alphaModFix/>
          </a:blip>
          <a:srcRect b="0" l="0" r="0" t="0"/>
          <a:stretch/>
        </p:blipFill>
        <p:spPr>
          <a:xfrm>
            <a:off x="2910000" y="121149"/>
            <a:ext cx="6020642" cy="1424187"/>
          </a:xfrm>
          <a:prstGeom prst="rect">
            <a:avLst/>
          </a:prstGeom>
          <a:noFill/>
          <a:ln>
            <a:noFill/>
          </a:ln>
        </p:spPr>
      </p:pic>
      <p:sp>
        <p:nvSpPr>
          <p:cNvPr id="270" name="Google Shape;270;p37"/>
          <p:cNvSpPr txBox="1"/>
          <p:nvPr/>
        </p:nvSpPr>
        <p:spPr>
          <a:xfrm>
            <a:off x="2233422" y="1620048"/>
            <a:ext cx="758723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Diseño del Estudio: Intervención Guiada por Biomarcadores</a:t>
            </a:r>
            <a:endParaRPr/>
          </a:p>
        </p:txBody>
      </p:sp>
      <p:sp>
        <p:nvSpPr>
          <p:cNvPr id="271" name="Google Shape;271;p37"/>
          <p:cNvSpPr txBox="1"/>
          <p:nvPr/>
        </p:nvSpPr>
        <p:spPr>
          <a:xfrm>
            <a:off x="5208276" y="6259810"/>
            <a:ext cx="61577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Cardinale D, Colombo A, Sandri MT, Lamantia G, Colombo N, Civelli M, et al. Prevention of high-dose chemotherapy-induced cardiotoxicity in high-risk patients by angiotensin-converting enzyme inhibition. </a:t>
            </a:r>
            <a:r>
              <a:rPr b="0" i="1" lang="es-ES" sz="800" u="none" cap="none" strike="noStrike">
                <a:solidFill>
                  <a:srgbClr val="000000"/>
                </a:solidFill>
                <a:latin typeface="Arial"/>
                <a:ea typeface="Arial"/>
                <a:cs typeface="Arial"/>
                <a:sym typeface="Arial"/>
              </a:rPr>
              <a:t>Circulation.</a:t>
            </a:r>
            <a:r>
              <a:rPr b="0" i="0" lang="es-ES" sz="800" u="none" cap="none" strike="noStrike">
                <a:solidFill>
                  <a:srgbClr val="000000"/>
                </a:solidFill>
                <a:latin typeface="Arial"/>
                <a:ea typeface="Arial"/>
                <a:cs typeface="Arial"/>
                <a:sym typeface="Arial"/>
              </a:rPr>
              <a:t> 2006;114(23):2474-2481. doi:10.1161/CIRCULATIONAHA.106.635144</a:t>
            </a:r>
            <a:endParaRPr/>
          </a:p>
        </p:txBody>
      </p:sp>
      <p:pic>
        <p:nvPicPr>
          <p:cNvPr id="272" name="Google Shape;272;p37"/>
          <p:cNvPicPr preferRelativeResize="0"/>
          <p:nvPr/>
        </p:nvPicPr>
        <p:blipFill rotWithShape="1">
          <a:blip r:embed="rId4">
            <a:alphaModFix/>
          </a:blip>
          <a:srcRect b="0" l="0" r="0" t="0"/>
          <a:stretch/>
        </p:blipFill>
        <p:spPr>
          <a:xfrm>
            <a:off x="550316" y="2354541"/>
            <a:ext cx="10740009" cy="36191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78" name="Google Shape;278;p38"/>
          <p:cNvPicPr preferRelativeResize="0"/>
          <p:nvPr/>
        </p:nvPicPr>
        <p:blipFill rotWithShape="1">
          <a:blip r:embed="rId3">
            <a:alphaModFix/>
          </a:blip>
          <a:srcRect b="0" l="0" r="0" t="0"/>
          <a:stretch/>
        </p:blipFill>
        <p:spPr>
          <a:xfrm>
            <a:off x="103251" y="767669"/>
            <a:ext cx="11583404" cy="4919898"/>
          </a:xfrm>
          <a:prstGeom prst="rect">
            <a:avLst/>
          </a:prstGeom>
          <a:noFill/>
          <a:ln>
            <a:noFill/>
          </a:ln>
        </p:spPr>
      </p:pic>
      <p:sp>
        <p:nvSpPr>
          <p:cNvPr id="279" name="Google Shape;279;p38"/>
          <p:cNvSpPr txBox="1"/>
          <p:nvPr/>
        </p:nvSpPr>
        <p:spPr>
          <a:xfrm>
            <a:off x="103251" y="13652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Sacubitrilo/valsartan para cardioproteccion: estudios PRADA II y SARAH</a:t>
            </a:r>
            <a:endParaRPr/>
          </a:p>
        </p:txBody>
      </p:sp>
      <p:sp>
        <p:nvSpPr>
          <p:cNvPr id="280" name="Google Shape;280;p38"/>
          <p:cNvSpPr txBox="1"/>
          <p:nvPr/>
        </p:nvSpPr>
        <p:spPr>
          <a:xfrm>
            <a:off x="4967036" y="6229924"/>
            <a:ext cx="69020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500" u="none" cap="none" strike="noStrike">
                <a:solidFill>
                  <a:srgbClr val="000000"/>
                </a:solidFill>
                <a:latin typeface="Arial"/>
                <a:ea typeface="Arial"/>
                <a:cs typeface="Arial"/>
                <a:sym typeface="Arial"/>
              </a:rPr>
              <a:t>Omland T, Heck SL, Holte E, Lilleaasen AM, Gynnild MN, Fagerland MW, Vinje-Jakobsen V, Næs AL, Blix ES, Larsen AI, Geisler J, Gulati G, Wethal T. Sacubitril/valsartan and prevention of cardiac dysfunction during adjuvant breast cancer therapy: the PRADA II randomized clinical trial. </a:t>
            </a:r>
            <a:r>
              <a:rPr b="0" i="1" lang="es-ES" sz="500" u="none" cap="none" strike="noStrike">
                <a:solidFill>
                  <a:srgbClr val="000000"/>
                </a:solidFill>
                <a:latin typeface="Arial"/>
                <a:ea typeface="Arial"/>
                <a:cs typeface="Arial"/>
                <a:sym typeface="Arial"/>
              </a:rPr>
              <a:t>Circulation.</a:t>
            </a:r>
            <a:r>
              <a:rPr b="0" i="0" lang="es-ES" sz="500" u="none" cap="none" strike="noStrike">
                <a:solidFill>
                  <a:srgbClr val="000000"/>
                </a:solidFill>
                <a:latin typeface="Arial"/>
                <a:ea typeface="Arial"/>
                <a:cs typeface="Arial"/>
                <a:sym typeface="Arial"/>
              </a:rPr>
              <a:t> 2025 Oct 21;152(16):1136-1145. doi:10.1161/CIRCULATIONAHA.125.073878</a:t>
            </a:r>
            <a:endParaRPr/>
          </a:p>
        </p:txBody>
      </p:sp>
      <p:sp>
        <p:nvSpPr>
          <p:cNvPr id="281" name="Google Shape;281;p38"/>
          <p:cNvSpPr txBox="1"/>
          <p:nvPr/>
        </p:nvSpPr>
        <p:spPr>
          <a:xfrm>
            <a:off x="4967035" y="6476145"/>
            <a:ext cx="6902057"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500" u="none" cap="none" strike="noStrike">
                <a:solidFill>
                  <a:srgbClr val="000000"/>
                </a:solidFill>
                <a:latin typeface="Arial"/>
                <a:ea typeface="Arial"/>
                <a:cs typeface="Arial"/>
                <a:sym typeface="Arial"/>
              </a:rPr>
              <a:t>Bonatto MG, Avila MS, Ayub Ferreira SM, Lechinewski LD, Torres RA, Costa AN, Costa NRAD, Coiradas AO, Mialski TBR, Maiolino J, Ota TT, Contin L, Mosko LA, Bittencourt MS, Cauduro S, Zytynski Moura LA, Bocchi EA. Sacubitril-valsartan for the prevention of anthracycline cardiotoxicity in patients with elevated cardiac troponin I concentration during chemotherapy: a double-blind randomized placebo-controlled clinical trial: the SARAH trial. </a:t>
            </a:r>
            <a:r>
              <a:rPr b="0" i="1" lang="es-ES" sz="500" u="none" cap="none" strike="noStrike">
                <a:solidFill>
                  <a:srgbClr val="000000"/>
                </a:solidFill>
                <a:latin typeface="Arial"/>
                <a:ea typeface="Arial"/>
                <a:cs typeface="Arial"/>
                <a:sym typeface="Arial"/>
              </a:rPr>
              <a:t>Circulation.</a:t>
            </a:r>
            <a:r>
              <a:rPr b="0" i="0" lang="es-ES" sz="500" u="none" cap="none" strike="noStrike">
                <a:solidFill>
                  <a:srgbClr val="000000"/>
                </a:solidFill>
                <a:latin typeface="Arial"/>
                <a:ea typeface="Arial"/>
                <a:cs typeface="Arial"/>
                <a:sym typeface="Arial"/>
              </a:rPr>
              <a:t> 2025 Dec 23;152(25):1742-1755. doi:10.1161/CIRCULATIONAHA.125.073322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9"/>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87" name="Google Shape;287;p39"/>
          <p:cNvPicPr preferRelativeResize="0"/>
          <p:nvPr/>
        </p:nvPicPr>
        <p:blipFill rotWithShape="1">
          <a:blip r:embed="rId3">
            <a:alphaModFix/>
          </a:blip>
          <a:srcRect b="16399" l="0" r="0" t="0"/>
          <a:stretch/>
        </p:blipFill>
        <p:spPr>
          <a:xfrm>
            <a:off x="206502" y="994641"/>
            <a:ext cx="7072890" cy="2434360"/>
          </a:xfrm>
          <a:prstGeom prst="rect">
            <a:avLst/>
          </a:prstGeom>
          <a:noFill/>
          <a:ln>
            <a:noFill/>
          </a:ln>
        </p:spPr>
      </p:pic>
      <p:sp>
        <p:nvSpPr>
          <p:cNvPr id="288" name="Google Shape;288;p39"/>
          <p:cNvSpPr txBox="1"/>
          <p:nvPr/>
        </p:nvSpPr>
        <p:spPr>
          <a:xfrm>
            <a:off x="206502" y="22796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Estudio PRADA II: sin cambios en FEVI pero SÍ datos subclínicos de protección miocárdica</a:t>
            </a:r>
            <a:endParaRPr/>
          </a:p>
        </p:txBody>
      </p:sp>
      <p:pic>
        <p:nvPicPr>
          <p:cNvPr id="289" name="Google Shape;289;p39"/>
          <p:cNvPicPr preferRelativeResize="0"/>
          <p:nvPr/>
        </p:nvPicPr>
        <p:blipFill rotWithShape="1">
          <a:blip r:embed="rId4">
            <a:alphaModFix/>
          </a:blip>
          <a:srcRect b="0" l="0" r="0" t="0"/>
          <a:stretch/>
        </p:blipFill>
        <p:spPr>
          <a:xfrm>
            <a:off x="5936034" y="3182112"/>
            <a:ext cx="6049464" cy="2862836"/>
          </a:xfrm>
          <a:prstGeom prst="rect">
            <a:avLst/>
          </a:prstGeom>
          <a:noFill/>
          <a:ln>
            <a:noFill/>
          </a:ln>
        </p:spPr>
      </p:pic>
      <p:sp>
        <p:nvSpPr>
          <p:cNvPr id="290" name="Google Shape;290;p39"/>
          <p:cNvSpPr txBox="1"/>
          <p:nvPr/>
        </p:nvSpPr>
        <p:spPr>
          <a:xfrm>
            <a:off x="4857749" y="6189525"/>
            <a:ext cx="690205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Omland T, Heck SL, Holte E, Lilleaasen AM, Gynnild MN, Fagerland MW, Vinje-Jakobsen V, Næs AL, Blix ES, Larsen AI, Geisler J, Gulati G, Wethal T. Sacubitril/valsartan and prevention of cardiac dysfunction during adjuvant breast cancer therapy: the PRADA II randomized clinical trial. </a:t>
            </a:r>
            <a:r>
              <a:rPr b="0" i="1" lang="es-ES" sz="800" u="none" cap="none" strike="noStrike">
                <a:solidFill>
                  <a:srgbClr val="000000"/>
                </a:solidFill>
                <a:latin typeface="Arial"/>
                <a:ea typeface="Arial"/>
                <a:cs typeface="Arial"/>
                <a:sym typeface="Arial"/>
              </a:rPr>
              <a:t>Circulation.</a:t>
            </a:r>
            <a:r>
              <a:rPr b="0" i="0" lang="es-ES" sz="800" u="none" cap="none" strike="noStrike">
                <a:solidFill>
                  <a:srgbClr val="000000"/>
                </a:solidFill>
                <a:latin typeface="Arial"/>
                <a:ea typeface="Arial"/>
                <a:cs typeface="Arial"/>
                <a:sym typeface="Arial"/>
              </a:rPr>
              <a:t> 2025 Oct 21;152(16):1136-1145. doi:10.1161/CIRCULATIONAHA.125.073878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500"/>
                                        <p:tgtEl>
                                          <p:spTgt spid="2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96" name="Google Shape;296;p40"/>
          <p:cNvPicPr preferRelativeResize="0"/>
          <p:nvPr/>
        </p:nvPicPr>
        <p:blipFill rotWithShape="1">
          <a:blip r:embed="rId3">
            <a:alphaModFix/>
          </a:blip>
          <a:srcRect b="0" l="0" r="0" t="0"/>
          <a:stretch/>
        </p:blipFill>
        <p:spPr>
          <a:xfrm>
            <a:off x="74288" y="1353311"/>
            <a:ext cx="6206046" cy="3008377"/>
          </a:xfrm>
          <a:prstGeom prst="rect">
            <a:avLst/>
          </a:prstGeom>
          <a:noFill/>
          <a:ln>
            <a:noFill/>
          </a:ln>
        </p:spPr>
      </p:pic>
      <p:sp>
        <p:nvSpPr>
          <p:cNvPr id="297" name="Google Shape;297;p40"/>
          <p:cNvSpPr txBox="1"/>
          <p:nvPr/>
        </p:nvSpPr>
        <p:spPr>
          <a:xfrm>
            <a:off x="206502" y="227965"/>
            <a:ext cx="1198549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Estudio SARAH: disminución significativa de CTX con estrategia prevención guiada por biomarcadores</a:t>
            </a:r>
            <a:endParaRPr/>
          </a:p>
        </p:txBody>
      </p:sp>
      <p:pic>
        <p:nvPicPr>
          <p:cNvPr id="298" name="Google Shape;298;p40"/>
          <p:cNvPicPr preferRelativeResize="0"/>
          <p:nvPr/>
        </p:nvPicPr>
        <p:blipFill rotWithShape="1">
          <a:blip r:embed="rId4">
            <a:alphaModFix/>
          </a:blip>
          <a:srcRect b="0" l="0" r="0" t="0"/>
          <a:stretch/>
        </p:blipFill>
        <p:spPr>
          <a:xfrm>
            <a:off x="6131469" y="3200401"/>
            <a:ext cx="5988847" cy="2877552"/>
          </a:xfrm>
          <a:prstGeom prst="rect">
            <a:avLst/>
          </a:prstGeom>
          <a:noFill/>
          <a:ln>
            <a:noFill/>
          </a:ln>
        </p:spPr>
      </p:pic>
      <p:sp>
        <p:nvSpPr>
          <p:cNvPr id="299" name="Google Shape;299;p40"/>
          <p:cNvSpPr txBox="1"/>
          <p:nvPr/>
        </p:nvSpPr>
        <p:spPr>
          <a:xfrm>
            <a:off x="4792924" y="6152181"/>
            <a:ext cx="732739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Bonatto MG, Avila MS, Ayub Ferreira SM, Lechinewski LD, Torres RA, Costa AN, Costa NRAD, Coiradas AO, Mialski TBR, Maiolino J, Ota TT, Contin L, Mosko LA, Bittencourt MS, Cauduro S, Zytynski Moura LA, Bocchi EA. Sacubitril-valsartan for the prevention of anthracycline cardiotoxicity in patients with elevated cardiac troponin I concentration during chemotherapy: a double-blind randomized placebo-controlled clinical trial: the SARAH trial. </a:t>
            </a:r>
            <a:r>
              <a:rPr b="0" i="1" lang="es-ES" sz="800" u="none" cap="none" strike="noStrike">
                <a:solidFill>
                  <a:srgbClr val="000000"/>
                </a:solidFill>
                <a:latin typeface="Arial"/>
                <a:ea typeface="Arial"/>
                <a:cs typeface="Arial"/>
                <a:sym typeface="Arial"/>
              </a:rPr>
              <a:t>Circulation.</a:t>
            </a:r>
            <a:r>
              <a:rPr b="0" i="0" lang="es-ES" sz="800" u="none" cap="none" strike="noStrike">
                <a:solidFill>
                  <a:srgbClr val="000000"/>
                </a:solidFill>
                <a:latin typeface="Arial"/>
                <a:ea typeface="Arial"/>
                <a:cs typeface="Arial"/>
                <a:sym typeface="Arial"/>
              </a:rPr>
              <a:t> 2025 Dec 23;152(25):1742-1755. doi:10.1161/CIRCULATIONAHA.125.073322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05" name="Google Shape;305;p41"/>
          <p:cNvPicPr preferRelativeResize="0"/>
          <p:nvPr/>
        </p:nvPicPr>
        <p:blipFill rotWithShape="1">
          <a:blip r:embed="rId3">
            <a:alphaModFix/>
          </a:blip>
          <a:srcRect b="0" l="0" r="0" t="0"/>
          <a:stretch/>
        </p:blipFill>
        <p:spPr>
          <a:xfrm>
            <a:off x="191512" y="871506"/>
            <a:ext cx="11808975" cy="5114987"/>
          </a:xfrm>
          <a:prstGeom prst="rect">
            <a:avLst/>
          </a:prstGeom>
          <a:noFill/>
          <a:ln>
            <a:noFill/>
          </a:ln>
        </p:spPr>
      </p:pic>
      <p:sp>
        <p:nvSpPr>
          <p:cNvPr id="306" name="Google Shape;306;p41"/>
          <p:cNvSpPr txBox="1"/>
          <p:nvPr/>
        </p:nvSpPr>
        <p:spPr>
          <a:xfrm>
            <a:off x="206502" y="22796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Cardioprotección guiada por marcadores</a:t>
            </a:r>
            <a:endParaRPr/>
          </a:p>
        </p:txBody>
      </p:sp>
      <p:sp>
        <p:nvSpPr>
          <p:cNvPr id="307" name="Google Shape;307;p41"/>
          <p:cNvSpPr txBox="1"/>
          <p:nvPr/>
        </p:nvSpPr>
        <p:spPr>
          <a:xfrm>
            <a:off x="4967036" y="6229924"/>
            <a:ext cx="69020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500" u="none" cap="none" strike="noStrike">
                <a:solidFill>
                  <a:srgbClr val="000000"/>
                </a:solidFill>
                <a:latin typeface="Arial"/>
                <a:ea typeface="Arial"/>
                <a:cs typeface="Arial"/>
                <a:sym typeface="Arial"/>
              </a:rPr>
              <a:t>Omland T, Heck SL, Holte E, Lilleaasen AM, Gynnild MN, Fagerland MW, Vinje-Jakobsen V, Næs AL, Blix ES, Larsen AI, Geisler J, Gulati G, Wethal T. Sacubitril/valsartan and prevention of cardiac dysfunction during adjuvant breast cancer therapy: the PRADA II randomized clinical trial. </a:t>
            </a:r>
            <a:r>
              <a:rPr b="0" i="1" lang="es-ES" sz="500" u="none" cap="none" strike="noStrike">
                <a:solidFill>
                  <a:srgbClr val="000000"/>
                </a:solidFill>
                <a:latin typeface="Arial"/>
                <a:ea typeface="Arial"/>
                <a:cs typeface="Arial"/>
                <a:sym typeface="Arial"/>
              </a:rPr>
              <a:t>Circulation.</a:t>
            </a:r>
            <a:r>
              <a:rPr b="0" i="0" lang="es-ES" sz="500" u="none" cap="none" strike="noStrike">
                <a:solidFill>
                  <a:srgbClr val="000000"/>
                </a:solidFill>
                <a:latin typeface="Arial"/>
                <a:ea typeface="Arial"/>
                <a:cs typeface="Arial"/>
                <a:sym typeface="Arial"/>
              </a:rPr>
              <a:t> 2025 Oct 21;152(16):1136-1145. doi:10.1161/CIRCULATIONAHA.125.073878</a:t>
            </a:r>
            <a:endParaRPr/>
          </a:p>
        </p:txBody>
      </p:sp>
      <p:sp>
        <p:nvSpPr>
          <p:cNvPr id="308" name="Google Shape;308;p41"/>
          <p:cNvSpPr txBox="1"/>
          <p:nvPr/>
        </p:nvSpPr>
        <p:spPr>
          <a:xfrm>
            <a:off x="4967035" y="6476145"/>
            <a:ext cx="6902057"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500" u="none" cap="none" strike="noStrike">
                <a:solidFill>
                  <a:srgbClr val="000000"/>
                </a:solidFill>
                <a:latin typeface="Arial"/>
                <a:ea typeface="Arial"/>
                <a:cs typeface="Arial"/>
                <a:sym typeface="Arial"/>
              </a:rPr>
              <a:t>Bonatto MG, Avila MS, Ayub Ferreira SM, Lechinewski LD, Torres RA, Costa AN, Costa NRAD, Coiradas AO, Mialski TBR, Maiolino J, Ota TT, Contin L, Mosko LA, Bittencourt MS, Cauduro S, Zytynski Moura LA, Bocchi EA. Sacubitril-valsartan for the prevention of anthracycline cardiotoxicity in patients with elevated cardiac troponin I concentration during chemotherapy: a double-blind randomized placebo-controlled clinical trial: the SARAH trial. </a:t>
            </a:r>
            <a:r>
              <a:rPr b="0" i="1" lang="es-ES" sz="500" u="none" cap="none" strike="noStrike">
                <a:solidFill>
                  <a:srgbClr val="000000"/>
                </a:solidFill>
                <a:latin typeface="Arial"/>
                <a:ea typeface="Arial"/>
                <a:cs typeface="Arial"/>
                <a:sym typeface="Arial"/>
              </a:rPr>
              <a:t>Circulation.</a:t>
            </a:r>
            <a:r>
              <a:rPr b="0" i="0" lang="es-ES" sz="500" u="none" cap="none" strike="noStrike">
                <a:solidFill>
                  <a:srgbClr val="000000"/>
                </a:solidFill>
                <a:latin typeface="Arial"/>
                <a:ea typeface="Arial"/>
                <a:cs typeface="Arial"/>
                <a:sym typeface="Arial"/>
              </a:rPr>
              <a:t> 2025 Dec 23;152(25):1742-1755. doi:10.1161/CIRCULATIONAHA.125.073322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14" name="Google Shape;314;p42"/>
          <p:cNvSpPr txBox="1"/>
          <p:nvPr/>
        </p:nvSpPr>
        <p:spPr>
          <a:xfrm>
            <a:off x="206502" y="22796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Cardioprotección basada en técnicas de imagen</a:t>
            </a:r>
            <a:endParaRPr/>
          </a:p>
        </p:txBody>
      </p:sp>
      <p:pic>
        <p:nvPicPr>
          <p:cNvPr id="315" name="Google Shape;315;p42"/>
          <p:cNvPicPr preferRelativeResize="0"/>
          <p:nvPr/>
        </p:nvPicPr>
        <p:blipFill rotWithShape="1">
          <a:blip r:embed="rId3">
            <a:alphaModFix/>
          </a:blip>
          <a:srcRect b="0" l="0" r="0" t="0"/>
          <a:stretch/>
        </p:blipFill>
        <p:spPr>
          <a:xfrm>
            <a:off x="118872" y="777163"/>
            <a:ext cx="5504688" cy="2651837"/>
          </a:xfrm>
          <a:prstGeom prst="rect">
            <a:avLst/>
          </a:prstGeom>
          <a:noFill/>
          <a:ln>
            <a:noFill/>
          </a:ln>
        </p:spPr>
      </p:pic>
      <p:grpSp>
        <p:nvGrpSpPr>
          <p:cNvPr id="316" name="Google Shape;316;p42"/>
          <p:cNvGrpSpPr/>
          <p:nvPr/>
        </p:nvGrpSpPr>
        <p:grpSpPr>
          <a:xfrm>
            <a:off x="5977128" y="662844"/>
            <a:ext cx="5504688" cy="2726719"/>
            <a:chOff x="5977128" y="662844"/>
            <a:chExt cx="5504688" cy="2726719"/>
          </a:xfrm>
        </p:grpSpPr>
        <p:pic>
          <p:nvPicPr>
            <p:cNvPr id="317" name="Google Shape;317;p42"/>
            <p:cNvPicPr preferRelativeResize="0"/>
            <p:nvPr/>
          </p:nvPicPr>
          <p:blipFill rotWithShape="1">
            <a:blip r:embed="rId4">
              <a:alphaModFix/>
            </a:blip>
            <a:srcRect b="0" l="0" r="0" t="0"/>
            <a:stretch/>
          </p:blipFill>
          <p:spPr>
            <a:xfrm>
              <a:off x="5977128" y="1036168"/>
              <a:ext cx="5504688" cy="2353395"/>
            </a:xfrm>
            <a:prstGeom prst="rect">
              <a:avLst/>
            </a:prstGeom>
            <a:noFill/>
            <a:ln>
              <a:noFill/>
            </a:ln>
          </p:spPr>
        </p:pic>
        <p:sp>
          <p:nvSpPr>
            <p:cNvPr id="318" name="Google Shape;318;p42"/>
            <p:cNvSpPr txBox="1"/>
            <p:nvPr/>
          </p:nvSpPr>
          <p:spPr>
            <a:xfrm>
              <a:off x="8111833" y="662844"/>
              <a:ext cx="202811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600" u="none" cap="none" strike="noStrike">
                  <a:solidFill>
                    <a:srgbClr val="002060"/>
                  </a:solidFill>
                  <a:latin typeface="Arial"/>
                  <a:ea typeface="Arial"/>
                  <a:cs typeface="Arial"/>
                  <a:sym typeface="Arial"/>
                </a:rPr>
                <a:t>Estudio SUCCOUR</a:t>
              </a:r>
              <a:endParaRPr/>
            </a:p>
          </p:txBody>
        </p:sp>
      </p:grpSp>
      <p:pic>
        <p:nvPicPr>
          <p:cNvPr id="319" name="Google Shape;319;p42"/>
          <p:cNvPicPr preferRelativeResize="0"/>
          <p:nvPr/>
        </p:nvPicPr>
        <p:blipFill rotWithShape="1">
          <a:blip r:embed="rId5">
            <a:alphaModFix/>
          </a:blip>
          <a:srcRect b="0" l="0" r="0" t="0"/>
          <a:stretch/>
        </p:blipFill>
        <p:spPr>
          <a:xfrm>
            <a:off x="3607308" y="3540448"/>
            <a:ext cx="4739640" cy="2540389"/>
          </a:xfrm>
          <a:prstGeom prst="rect">
            <a:avLst/>
          </a:prstGeom>
          <a:noFill/>
          <a:ln>
            <a:noFill/>
          </a:ln>
        </p:spPr>
      </p:pic>
      <p:sp>
        <p:nvSpPr>
          <p:cNvPr id="320" name="Google Shape;320;p42"/>
          <p:cNvSpPr txBox="1"/>
          <p:nvPr/>
        </p:nvSpPr>
        <p:spPr>
          <a:xfrm>
            <a:off x="4944715" y="6231722"/>
            <a:ext cx="653710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Thavendiranathan P, Negishi T, Somerset E, Negishi K, Penicka M, Lemieux J, Aakhus S, Miyazaki S, Shirazi M, Galderisi M, Marwick TH; SUCCOUR Investigators. Strain-guided management of potentially cardiotoxic cancer therapy. </a:t>
            </a:r>
            <a:r>
              <a:rPr b="0" i="1" lang="es-ES" sz="800" u="none" cap="none" strike="noStrike">
                <a:solidFill>
                  <a:srgbClr val="000000"/>
                </a:solidFill>
                <a:latin typeface="Arial"/>
                <a:ea typeface="Arial"/>
                <a:cs typeface="Arial"/>
                <a:sym typeface="Arial"/>
              </a:rPr>
              <a:t>J Am Coll Cardiol.</a:t>
            </a:r>
            <a:r>
              <a:rPr b="0" i="0" lang="es-ES" sz="800" u="none" cap="none" strike="noStrike">
                <a:solidFill>
                  <a:srgbClr val="000000"/>
                </a:solidFill>
                <a:latin typeface="Arial"/>
                <a:ea typeface="Arial"/>
                <a:cs typeface="Arial"/>
                <a:sym typeface="Arial"/>
              </a:rPr>
              <a:t> 2021 Feb 2;77(4):392-401. doi:10.1016/j.jacc.2020.11.020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500"/>
                                        <p:tgtEl>
                                          <p:spTgt spid="3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500"/>
                                        <p:tgtEl>
                                          <p:spTgt spid="3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26" name="Google Shape;326;p43"/>
          <p:cNvSpPr txBox="1"/>
          <p:nvPr/>
        </p:nvSpPr>
        <p:spPr>
          <a:xfrm>
            <a:off x="206502" y="22796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Cardioprotección basada en técnicas de imagen</a:t>
            </a:r>
            <a:endParaRPr/>
          </a:p>
        </p:txBody>
      </p:sp>
      <p:sp>
        <p:nvSpPr>
          <p:cNvPr id="327" name="Google Shape;327;p43"/>
          <p:cNvSpPr txBox="1"/>
          <p:nvPr/>
        </p:nvSpPr>
        <p:spPr>
          <a:xfrm>
            <a:off x="5056632" y="6168370"/>
            <a:ext cx="65196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Marwick TH, Dewar E, Nolan M, Shirazi M, Dias P, Wright L, Fitzgerald B, Kearney L, Srivastava P, Atherton J, Negishi K, Sverdlov AL, Wahi S, Otton J, Selvanayagam J, Thomas L, Thavendiranathan P. Strain surveillance during chemotherapy to improve cardiovascular outcomes: the SUCCOUR-MRI trial.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2024 Nov 7;45(41):4414-4424. doi:10.1093/eurheartj/ehae574</a:t>
            </a:r>
            <a:endParaRPr/>
          </a:p>
        </p:txBody>
      </p:sp>
      <p:pic>
        <p:nvPicPr>
          <p:cNvPr id="328" name="Google Shape;328;p43"/>
          <p:cNvPicPr preferRelativeResize="0"/>
          <p:nvPr/>
        </p:nvPicPr>
        <p:blipFill rotWithShape="1">
          <a:blip r:embed="rId3">
            <a:alphaModFix/>
          </a:blip>
          <a:srcRect b="0" l="0" r="0" t="0"/>
          <a:stretch/>
        </p:blipFill>
        <p:spPr>
          <a:xfrm>
            <a:off x="382129" y="1376515"/>
            <a:ext cx="6500856" cy="4530749"/>
          </a:xfrm>
          <a:prstGeom prst="rect">
            <a:avLst/>
          </a:prstGeom>
          <a:noFill/>
          <a:ln>
            <a:noFill/>
          </a:ln>
        </p:spPr>
      </p:pic>
      <p:sp>
        <p:nvSpPr>
          <p:cNvPr id="329" name="Google Shape;329;p43"/>
          <p:cNvSpPr txBox="1"/>
          <p:nvPr/>
        </p:nvSpPr>
        <p:spPr>
          <a:xfrm>
            <a:off x="284569" y="946132"/>
            <a:ext cx="247375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600" u="none" cap="none" strike="noStrike">
                <a:solidFill>
                  <a:srgbClr val="002060"/>
                </a:solidFill>
                <a:latin typeface="Arial"/>
                <a:ea typeface="Arial"/>
                <a:cs typeface="Arial"/>
                <a:sym typeface="Arial"/>
              </a:rPr>
              <a:t>Estudio SUCCOUR-MRI</a:t>
            </a:r>
            <a:endParaRPr/>
          </a:p>
        </p:txBody>
      </p:sp>
      <p:sp>
        <p:nvSpPr>
          <p:cNvPr id="330" name="Google Shape;330;p43"/>
          <p:cNvSpPr txBox="1"/>
          <p:nvPr/>
        </p:nvSpPr>
        <p:spPr>
          <a:xfrm>
            <a:off x="7517644" y="2767280"/>
            <a:ext cx="4292227" cy="13234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s-ES" sz="1600" u="none" cap="none" strike="noStrike">
                <a:solidFill>
                  <a:srgbClr val="002060"/>
                </a:solidFill>
                <a:latin typeface="Arial"/>
                <a:ea typeface="Arial"/>
                <a:cs typeface="Arial"/>
                <a:sym typeface="Arial"/>
              </a:rPr>
              <a:t>No hubo diferencias significativas en la incidencia de cardiotoxicidad</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s-ES" sz="1600" u="none" cap="none" strike="noStrike">
                <a:solidFill>
                  <a:srgbClr val="002060"/>
                </a:solidFill>
                <a:latin typeface="Arial"/>
                <a:ea typeface="Arial"/>
                <a:cs typeface="Arial"/>
                <a:sym typeface="Arial"/>
              </a:rPr>
              <a:t>1/49 en grupo con cardiprotección versus 6/56 en grupo de cuidado habitual (p=0,075)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g3cb0a50247b_0_0"/>
          <p:cNvSpPr txBox="1"/>
          <p:nvPr>
            <p:ph idx="12" type="sldNum"/>
          </p:nvPr>
        </p:nvSpPr>
        <p:spPr>
          <a:xfrm>
            <a:off x="9125893"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s-ES"/>
              <a:t>‹#›</a:t>
            </a:fld>
            <a:endParaRPr/>
          </a:p>
        </p:txBody>
      </p:sp>
      <p:sp>
        <p:nvSpPr>
          <p:cNvPr id="68" name="Google Shape;68;g3cb0a50247b_0_0"/>
          <p:cNvSpPr txBox="1"/>
          <p:nvPr>
            <p:ph type="title"/>
          </p:nvPr>
        </p:nvSpPr>
        <p:spPr>
          <a:xfrm>
            <a:off x="322907" y="177566"/>
            <a:ext cx="11525100" cy="1041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DF470D"/>
              </a:buClr>
              <a:buSzPts val="1800"/>
              <a:buFont typeface="Arial"/>
              <a:buNone/>
            </a:pPr>
            <a:r>
              <a:rPr lang="es-ES" sz="1800"/>
              <a:t>CONFLICTOS DE INTERÉS</a:t>
            </a:r>
            <a:endParaRPr/>
          </a:p>
        </p:txBody>
      </p:sp>
      <p:sp>
        <p:nvSpPr>
          <p:cNvPr id="69" name="Google Shape;69;g3cb0a50247b_0_0"/>
          <p:cNvSpPr txBox="1"/>
          <p:nvPr/>
        </p:nvSpPr>
        <p:spPr>
          <a:xfrm>
            <a:off x="322907" y="1680798"/>
            <a:ext cx="563487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400" u="none" cap="none" strike="noStrike">
                <a:solidFill>
                  <a:srgbClr val="000000"/>
                </a:solidFill>
                <a:latin typeface="Quattrocento Sans"/>
                <a:ea typeface="Quattrocento Sans"/>
                <a:cs typeface="Quattrocento Sans"/>
                <a:sym typeface="Quattrocento Sans"/>
              </a:rPr>
              <a:t>Paid lectures:</a:t>
            </a:r>
            <a:r>
              <a:rPr b="0" i="0" lang="es-ES" sz="1400" u="none" cap="none" strike="noStrike">
                <a:solidFill>
                  <a:srgbClr val="000000"/>
                </a:solidFill>
                <a:latin typeface="Quattrocento Sans"/>
                <a:ea typeface="Quattrocento Sans"/>
                <a:cs typeface="Quattrocento Sans"/>
                <a:sym typeface="Quattrocento Sans"/>
              </a:rPr>
              <a:t> Amgen Hematology, Abbott, Daiichi-Sankyo, Janssen</a:t>
            </a:r>
            <a:br>
              <a:rPr b="0" i="0" lang="es-ES" sz="1400" u="none" cap="none" strike="noStrike">
                <a:solidFill>
                  <a:srgbClr val="000000"/>
                </a:solidFill>
                <a:latin typeface="Quattrocento Sans"/>
                <a:ea typeface="Quattrocento Sans"/>
                <a:cs typeface="Quattrocento Sans"/>
                <a:sym typeface="Quattrocento Sans"/>
              </a:rPr>
            </a:br>
            <a:r>
              <a:rPr b="1" i="0" lang="es-ES" sz="1400" u="none" cap="none" strike="noStrike">
                <a:solidFill>
                  <a:srgbClr val="000000"/>
                </a:solidFill>
                <a:latin typeface="Quattrocento Sans"/>
                <a:ea typeface="Quattrocento Sans"/>
                <a:cs typeface="Quattrocento Sans"/>
                <a:sym typeface="Quattrocento Sans"/>
              </a:rPr>
              <a:t>Conference attendance Fees:</a:t>
            </a:r>
            <a:r>
              <a:rPr b="0" i="0" lang="es-ES" sz="1400" u="none" cap="none" strike="noStrike">
                <a:solidFill>
                  <a:srgbClr val="000000"/>
                </a:solidFill>
                <a:latin typeface="Quattrocento Sans"/>
                <a:ea typeface="Quattrocento Sans"/>
                <a:cs typeface="Quattrocento Sans"/>
                <a:sym typeface="Quattrocento Sans"/>
              </a:rPr>
              <a:t> Lilly, Rovi</a:t>
            </a:r>
            <a:endParaRPr b="0" i="0" sz="14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36" name="Google Shape;336;p44"/>
          <p:cNvPicPr preferRelativeResize="0"/>
          <p:nvPr/>
        </p:nvPicPr>
        <p:blipFill rotWithShape="1">
          <a:blip r:embed="rId3">
            <a:alphaModFix/>
          </a:blip>
          <a:srcRect b="0" l="0" r="0" t="0"/>
          <a:stretch/>
        </p:blipFill>
        <p:spPr>
          <a:xfrm>
            <a:off x="416602" y="640080"/>
            <a:ext cx="5679398" cy="5276088"/>
          </a:xfrm>
          <a:prstGeom prst="rect">
            <a:avLst/>
          </a:prstGeom>
          <a:noFill/>
          <a:ln cap="flat" cmpd="sng" w="9525">
            <a:solidFill>
              <a:schemeClr val="dk1"/>
            </a:solidFill>
            <a:prstDash val="solid"/>
            <a:round/>
            <a:headEnd len="sm" w="sm" type="none"/>
            <a:tailEnd len="sm" w="sm" type="none"/>
          </a:ln>
        </p:spPr>
      </p:pic>
      <p:pic>
        <p:nvPicPr>
          <p:cNvPr id="337" name="Google Shape;337;p44"/>
          <p:cNvPicPr preferRelativeResize="0"/>
          <p:nvPr/>
        </p:nvPicPr>
        <p:blipFill rotWithShape="1">
          <a:blip r:embed="rId4">
            <a:alphaModFix/>
          </a:blip>
          <a:srcRect b="0" l="0" r="0" t="0"/>
          <a:stretch/>
        </p:blipFill>
        <p:spPr>
          <a:xfrm>
            <a:off x="7226988" y="596028"/>
            <a:ext cx="3693905" cy="2682096"/>
          </a:xfrm>
          <a:prstGeom prst="rect">
            <a:avLst/>
          </a:prstGeom>
          <a:noFill/>
          <a:ln>
            <a:noFill/>
          </a:ln>
        </p:spPr>
      </p:pic>
      <p:pic>
        <p:nvPicPr>
          <p:cNvPr id="338" name="Google Shape;338;p44"/>
          <p:cNvPicPr preferRelativeResize="0"/>
          <p:nvPr/>
        </p:nvPicPr>
        <p:blipFill rotWithShape="1">
          <a:blip r:embed="rId5">
            <a:alphaModFix/>
          </a:blip>
          <a:srcRect b="0" l="0" r="0" t="0"/>
          <a:stretch/>
        </p:blipFill>
        <p:spPr>
          <a:xfrm>
            <a:off x="7226988" y="3420012"/>
            <a:ext cx="3700091" cy="2496156"/>
          </a:xfrm>
          <a:prstGeom prst="rect">
            <a:avLst/>
          </a:prstGeom>
          <a:noFill/>
          <a:ln>
            <a:noFill/>
          </a:ln>
        </p:spPr>
      </p:pic>
      <p:sp>
        <p:nvSpPr>
          <p:cNvPr id="339" name="Google Shape;339;p44"/>
          <p:cNvSpPr txBox="1"/>
          <p:nvPr/>
        </p:nvSpPr>
        <p:spPr>
          <a:xfrm>
            <a:off x="68070" y="70147"/>
            <a:ext cx="751519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400" u="none" cap="none" strike="noStrike">
                <a:solidFill>
                  <a:srgbClr val="002060"/>
                </a:solidFill>
                <a:latin typeface="Arial"/>
                <a:ea typeface="Arial"/>
                <a:cs typeface="Arial"/>
                <a:sym typeface="Arial"/>
              </a:rPr>
              <a:t>Cardioprotección según indicaciones de las guías</a:t>
            </a:r>
            <a:endParaRPr/>
          </a:p>
        </p:txBody>
      </p:sp>
      <p:sp>
        <p:nvSpPr>
          <p:cNvPr id="340" name="Google Shape;340;p44"/>
          <p:cNvSpPr txBox="1"/>
          <p:nvPr/>
        </p:nvSpPr>
        <p:spPr>
          <a:xfrm>
            <a:off x="4892040" y="6217920"/>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
        <p:nvSpPr>
          <p:cNvPr id="341" name="Google Shape;341;p44"/>
          <p:cNvSpPr/>
          <p:nvPr/>
        </p:nvSpPr>
        <p:spPr>
          <a:xfrm>
            <a:off x="7324344" y="3471608"/>
            <a:ext cx="1618488" cy="195136"/>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 name="Google Shape;342;p44"/>
          <p:cNvSpPr/>
          <p:nvPr/>
        </p:nvSpPr>
        <p:spPr>
          <a:xfrm>
            <a:off x="7226988" y="1778516"/>
            <a:ext cx="764868" cy="187444"/>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 name="Google Shape;343;p44"/>
          <p:cNvSpPr/>
          <p:nvPr/>
        </p:nvSpPr>
        <p:spPr>
          <a:xfrm>
            <a:off x="7226988" y="2528320"/>
            <a:ext cx="1313508" cy="187444"/>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 name="Google Shape;344;p44"/>
          <p:cNvSpPr/>
          <p:nvPr/>
        </p:nvSpPr>
        <p:spPr>
          <a:xfrm>
            <a:off x="7226988" y="5374394"/>
            <a:ext cx="499692" cy="195136"/>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50" name="Google Shape;350;p45"/>
          <p:cNvSpPr txBox="1"/>
          <p:nvPr/>
        </p:nvSpPr>
        <p:spPr>
          <a:xfrm>
            <a:off x="206502" y="227965"/>
            <a:ext cx="119854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Decálogo para reducir eventos de cardiotoxicidad en paciente oncologico</a:t>
            </a:r>
            <a:endParaRPr b="1" i="0" sz="2000" u="none" cap="none" strike="noStrike">
              <a:solidFill>
                <a:srgbClr val="002060"/>
              </a:solidFill>
              <a:latin typeface="Arial"/>
              <a:ea typeface="Arial"/>
              <a:cs typeface="Arial"/>
              <a:sym typeface="Arial"/>
            </a:endParaRPr>
          </a:p>
        </p:txBody>
      </p:sp>
      <p:sp>
        <p:nvSpPr>
          <p:cNvPr id="351" name="Google Shape;351;p45"/>
          <p:cNvSpPr txBox="1"/>
          <p:nvPr/>
        </p:nvSpPr>
        <p:spPr>
          <a:xfrm>
            <a:off x="530352" y="1261836"/>
            <a:ext cx="8544327" cy="4334328"/>
          </a:xfrm>
          <a:prstGeom prst="rect">
            <a:avLst/>
          </a:prstGeom>
          <a:noFill/>
          <a:ln>
            <a:noFill/>
          </a:ln>
        </p:spPr>
        <p:txBody>
          <a:bodyPr anchorCtr="0" anchor="t" bIns="45700" lIns="91425" spcFirstLastPara="1" rIns="91425" wrap="square" tIns="45700">
            <a:spAutoFit/>
          </a:bodyPr>
          <a:lstStyle/>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Valoración de riesgo CV antes de iniciar tratamientos oncológicos</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Escala HFA-ICOS</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Tratamiento intensivo/derivación a cardiología para pacientes de alto/muy alto riesgo</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Optimización FRCV clásicos</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Detección y tratamiento precoz eventos de cardiotoxicidad</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Vigilancia CV durante el tratamiento según nivel de riesgo y régimen administrado</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Prevención primaria tratamiento neuro-hormonal/estatinas/ISGLT2 en pacientes de alto riesgo</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Prevención guiada por biomarcadores ( forma de CTX leve)</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Prevención guiada por técnicas de imagen (forma de CTX leve)</a:t>
            </a:r>
            <a:endParaRPr/>
          </a:p>
          <a:p>
            <a:pPr indent="-342900" lvl="0" marL="342900" marR="0" rtl="0" algn="l">
              <a:lnSpc>
                <a:spcPct val="200000"/>
              </a:lnSpc>
              <a:spcBef>
                <a:spcPts val="0"/>
              </a:spcBef>
              <a:spcAft>
                <a:spcPts val="0"/>
              </a:spcAft>
              <a:buClr>
                <a:srgbClr val="000000"/>
              </a:buClr>
              <a:buSzPts val="1400"/>
              <a:buFont typeface="Arial"/>
              <a:buAutoNum type="arabicPeriod"/>
            </a:pPr>
            <a:r>
              <a:rPr b="1" i="0" lang="es-ES" sz="1400" u="none" cap="none" strike="noStrike">
                <a:solidFill>
                  <a:srgbClr val="002060"/>
                </a:solidFill>
                <a:latin typeface="Arial"/>
                <a:ea typeface="Arial"/>
                <a:cs typeface="Arial"/>
                <a:sym typeface="Arial"/>
              </a:rPr>
              <a:t>Balancear riesgo –beneficio de tratamientos oncológicos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anim calcmode="lin" valueType="num">
                                      <p:cBhvr additive="base">
                                        <p:cTn dur="500"/>
                                        <p:tgtEl>
                                          <p:spTgt spid="35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1" st="1"/>
                                            </p:txEl>
                                          </p:spTgt>
                                        </p:tgtEl>
                                        <p:attrNameLst>
                                          <p:attrName>style.visibility</p:attrName>
                                        </p:attrNameLst>
                                      </p:cBhvr>
                                      <p:to>
                                        <p:strVal val="visible"/>
                                      </p:to>
                                    </p:set>
                                    <p:anim calcmode="lin" valueType="num">
                                      <p:cBhvr additive="base">
                                        <p:cTn dur="500"/>
                                        <p:tgtEl>
                                          <p:spTgt spid="35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2" st="2"/>
                                            </p:txEl>
                                          </p:spTgt>
                                        </p:tgtEl>
                                        <p:attrNameLst>
                                          <p:attrName>style.visibility</p:attrName>
                                        </p:attrNameLst>
                                      </p:cBhvr>
                                      <p:to>
                                        <p:strVal val="visible"/>
                                      </p:to>
                                    </p:set>
                                    <p:anim calcmode="lin" valueType="num">
                                      <p:cBhvr additive="base">
                                        <p:cTn dur="500"/>
                                        <p:tgtEl>
                                          <p:spTgt spid="35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3" st="3"/>
                                            </p:txEl>
                                          </p:spTgt>
                                        </p:tgtEl>
                                        <p:attrNameLst>
                                          <p:attrName>style.visibility</p:attrName>
                                        </p:attrNameLst>
                                      </p:cBhvr>
                                      <p:to>
                                        <p:strVal val="visible"/>
                                      </p:to>
                                    </p:set>
                                    <p:anim calcmode="lin" valueType="num">
                                      <p:cBhvr additive="base">
                                        <p:cTn dur="500"/>
                                        <p:tgtEl>
                                          <p:spTgt spid="35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4" st="4"/>
                                            </p:txEl>
                                          </p:spTgt>
                                        </p:tgtEl>
                                        <p:attrNameLst>
                                          <p:attrName>style.visibility</p:attrName>
                                        </p:attrNameLst>
                                      </p:cBhvr>
                                      <p:to>
                                        <p:strVal val="visible"/>
                                      </p:to>
                                    </p:set>
                                    <p:anim calcmode="lin" valueType="num">
                                      <p:cBhvr additive="base">
                                        <p:cTn dur="500"/>
                                        <p:tgtEl>
                                          <p:spTgt spid="351">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5" st="5"/>
                                            </p:txEl>
                                          </p:spTgt>
                                        </p:tgtEl>
                                        <p:attrNameLst>
                                          <p:attrName>style.visibility</p:attrName>
                                        </p:attrNameLst>
                                      </p:cBhvr>
                                      <p:to>
                                        <p:strVal val="visible"/>
                                      </p:to>
                                    </p:set>
                                    <p:anim calcmode="lin" valueType="num">
                                      <p:cBhvr additive="base">
                                        <p:cTn dur="500"/>
                                        <p:tgtEl>
                                          <p:spTgt spid="351">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6" st="6"/>
                                            </p:txEl>
                                          </p:spTgt>
                                        </p:tgtEl>
                                        <p:attrNameLst>
                                          <p:attrName>style.visibility</p:attrName>
                                        </p:attrNameLst>
                                      </p:cBhvr>
                                      <p:to>
                                        <p:strVal val="visible"/>
                                      </p:to>
                                    </p:set>
                                    <p:anim calcmode="lin" valueType="num">
                                      <p:cBhvr additive="base">
                                        <p:cTn dur="500"/>
                                        <p:tgtEl>
                                          <p:spTgt spid="351">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7" st="7"/>
                                            </p:txEl>
                                          </p:spTgt>
                                        </p:tgtEl>
                                        <p:attrNameLst>
                                          <p:attrName>style.visibility</p:attrName>
                                        </p:attrNameLst>
                                      </p:cBhvr>
                                      <p:to>
                                        <p:strVal val="visible"/>
                                      </p:to>
                                    </p:set>
                                    <p:anim calcmode="lin" valueType="num">
                                      <p:cBhvr additive="base">
                                        <p:cTn dur="500"/>
                                        <p:tgtEl>
                                          <p:spTgt spid="351">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8" st="8"/>
                                            </p:txEl>
                                          </p:spTgt>
                                        </p:tgtEl>
                                        <p:attrNameLst>
                                          <p:attrName>style.visibility</p:attrName>
                                        </p:attrNameLst>
                                      </p:cBhvr>
                                      <p:to>
                                        <p:strVal val="visible"/>
                                      </p:to>
                                    </p:set>
                                    <p:anim calcmode="lin" valueType="num">
                                      <p:cBhvr additive="base">
                                        <p:cTn dur="500"/>
                                        <p:tgtEl>
                                          <p:spTgt spid="351">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xEl>
                                              <p:pRg end="9" st="9"/>
                                            </p:txEl>
                                          </p:spTgt>
                                        </p:tgtEl>
                                        <p:attrNameLst>
                                          <p:attrName>style.visibility</p:attrName>
                                        </p:attrNameLst>
                                      </p:cBhvr>
                                      <p:to>
                                        <p:strVal val="visible"/>
                                      </p:to>
                                    </p:set>
                                    <p:anim calcmode="lin" valueType="num">
                                      <p:cBhvr additive="base">
                                        <p:cTn dur="500"/>
                                        <p:tgtEl>
                                          <p:spTgt spid="351">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57" name="Google Shape;357;p46"/>
          <p:cNvSpPr txBox="1"/>
          <p:nvPr/>
        </p:nvSpPr>
        <p:spPr>
          <a:xfrm>
            <a:off x="103251" y="511429"/>
            <a:ext cx="11985498" cy="51706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2060"/>
                </a:solidFill>
                <a:latin typeface="Arial"/>
                <a:ea typeface="Arial"/>
                <a:cs typeface="Arial"/>
                <a:sym typeface="Arial"/>
              </a:rPr>
              <a:t>Bibliografía</a:t>
            </a:r>
            <a:endParaRPr/>
          </a:p>
          <a:p>
            <a:pPr indent="0" lvl="0" marL="0" marR="0" rtl="0" algn="l">
              <a:lnSpc>
                <a:spcPct val="100000"/>
              </a:lnSpc>
              <a:spcBef>
                <a:spcPts val="0"/>
              </a:spcBef>
              <a:spcAft>
                <a:spcPts val="0"/>
              </a:spcAft>
              <a:buNone/>
            </a:pPr>
            <a:r>
              <a:t/>
            </a:r>
            <a:endParaRPr b="1" i="0" sz="2000" u="none" cap="none" strike="noStrike">
              <a:solidFill>
                <a:srgbClr val="00206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1000" u="none" cap="none" strike="noStrike">
                <a:solidFill>
                  <a:srgbClr val="000000"/>
                </a:solidFill>
                <a:latin typeface="Arial"/>
                <a:ea typeface="Arial"/>
                <a:cs typeface="Arial"/>
                <a:sym typeface="Arial"/>
              </a:rPr>
              <a:t>Eur Heart J.</a:t>
            </a:r>
            <a:r>
              <a:rPr b="0" i="0" lang="es-ES" sz="1000" u="none" cap="none" strike="noStrike">
                <a:solidFill>
                  <a:srgbClr val="000000"/>
                </a:solidFill>
                <a:latin typeface="Arial"/>
                <a:ea typeface="Arial"/>
                <a:cs typeface="Arial"/>
                <a:sym typeface="Arial"/>
              </a:rPr>
              <a:t> 2022;43(41):4229-4361. doi:10.1093/eurheartj/ehac244</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Raisi-Estabragh Z, Murphy AC, Ramalingam S, Scherrer-Crosbie M, Lopez-Fernandez T, Reynolds KL, Aznar M, Lin AE, Libby P, Cordoba R, Bredsen-Masley C, Wechalekar A, Apperley J, Cheng RK, Manisty CH. Cardiovascular considerations before cancer therapy: gaps in evidence and JACC: CardioOncology expert panel recommendations. </a:t>
            </a:r>
            <a:r>
              <a:rPr b="0" i="1" lang="es-ES" sz="1000" u="none" cap="none" strike="noStrike">
                <a:solidFill>
                  <a:srgbClr val="000000"/>
                </a:solidFill>
                <a:latin typeface="Arial"/>
                <a:ea typeface="Arial"/>
                <a:cs typeface="Arial"/>
                <a:sym typeface="Arial"/>
              </a:rPr>
              <a:t>JACC CardioOncol.</a:t>
            </a:r>
            <a:r>
              <a:rPr b="0" i="0" lang="es-ES" sz="1000" u="none" cap="none" strike="noStrike">
                <a:solidFill>
                  <a:srgbClr val="000000"/>
                </a:solidFill>
                <a:latin typeface="Arial"/>
                <a:ea typeface="Arial"/>
                <a:cs typeface="Arial"/>
                <a:sym typeface="Arial"/>
              </a:rPr>
              <a:t> 2024 Sep 24;6(5):631-654. doi:10.1016/j.jaccao.2024.07.01</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Vaduganathan M, Hirji SA, Qamar A, Bajaj N, Gupta A, Zaha V, et al. Efficacy of neurohormonal therapies in preventing cardiotoxicity in patients with cancer undergoing chemotherapy. </a:t>
            </a:r>
            <a:r>
              <a:rPr b="0" i="1" lang="es-ES" sz="1000" u="none" cap="none" strike="noStrike">
                <a:solidFill>
                  <a:srgbClr val="000000"/>
                </a:solidFill>
                <a:latin typeface="Arial"/>
                <a:ea typeface="Arial"/>
                <a:cs typeface="Arial"/>
                <a:sym typeface="Arial"/>
              </a:rPr>
              <a:t>JACC CardioOncol.</a:t>
            </a:r>
            <a:r>
              <a:rPr b="0" i="0" lang="es-ES" sz="1000" u="none" cap="none" strike="noStrike">
                <a:solidFill>
                  <a:srgbClr val="000000"/>
                </a:solidFill>
                <a:latin typeface="Arial"/>
                <a:ea typeface="Arial"/>
                <a:cs typeface="Arial"/>
                <a:sym typeface="Arial"/>
              </a:rPr>
              <a:t> 2019;1(1):54-65. doi:10.1016/j.jaccao.2019.08.006</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D'Amario D, Laborante R, Bianchini E, Galli M, Ciliberti G, Mennuni M, Patti G. Statins as preventive therapy for anthracycline cardiotoxicity: a meta-analysis of randomized controlled trials. </a:t>
            </a:r>
            <a:r>
              <a:rPr b="0" i="1" lang="es-ES" sz="1000" u="none" cap="none" strike="noStrike">
                <a:solidFill>
                  <a:srgbClr val="000000"/>
                </a:solidFill>
                <a:latin typeface="Arial"/>
                <a:ea typeface="Arial"/>
                <a:cs typeface="Arial"/>
                <a:sym typeface="Arial"/>
              </a:rPr>
              <a:t>Int J Cardiol.</a:t>
            </a:r>
            <a:r>
              <a:rPr b="0" i="0" lang="es-ES" sz="1000" u="none" cap="none" strike="noStrike">
                <a:solidFill>
                  <a:srgbClr val="000000"/>
                </a:solidFill>
                <a:latin typeface="Arial"/>
                <a:ea typeface="Arial"/>
                <a:cs typeface="Arial"/>
                <a:sym typeface="Arial"/>
              </a:rPr>
              <a:t> 2023 Nov 15;391:131219. doi:10.1016/j.ijcard.2023.131219</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Bhalraam U, Veerni RB, Paddock S, Meng J, Piepoli M, López-Fernández T, Tsampasian V, Vassiliou VS. Impact of sodium-glucose cotransporter-2 inhibitors on heart failure outcomes in cancer patients and survivors: a systematic review and meta-analysis. </a:t>
            </a:r>
            <a:r>
              <a:rPr b="0" i="1" lang="es-ES" sz="1000" u="none" cap="none" strike="noStrike">
                <a:solidFill>
                  <a:srgbClr val="000000"/>
                </a:solidFill>
                <a:latin typeface="Arial"/>
                <a:ea typeface="Arial"/>
                <a:cs typeface="Arial"/>
                <a:sym typeface="Arial"/>
              </a:rPr>
              <a:t>Eur J Prev Cardiol.</a:t>
            </a:r>
            <a:r>
              <a:rPr b="0" i="0" lang="es-ES" sz="1000" u="none" cap="none" strike="noStrike">
                <a:solidFill>
                  <a:srgbClr val="000000"/>
                </a:solidFill>
                <a:latin typeface="Arial"/>
                <a:ea typeface="Arial"/>
                <a:cs typeface="Arial"/>
                <a:sym typeface="Arial"/>
              </a:rPr>
              <a:t> 2026 Feb 3;33(2):214-226. doi:10.1093/eurjpc/zwaf026</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Gyöngyösi M, Lukovic D, Zlabinger K, Spannbauer A, Gugerell A, Pavo N, et al. Liposomal doxorubicin attenuates cardiotoxicity via induction of interferon-related DNA damage resistance. </a:t>
            </a:r>
            <a:r>
              <a:rPr b="0" i="1" lang="es-ES" sz="1000" u="none" cap="none" strike="noStrike">
                <a:solidFill>
                  <a:srgbClr val="000000"/>
                </a:solidFill>
                <a:latin typeface="Arial"/>
                <a:ea typeface="Arial"/>
                <a:cs typeface="Arial"/>
                <a:sym typeface="Arial"/>
              </a:rPr>
              <a:t>Cardiovasc Res.</a:t>
            </a:r>
            <a:r>
              <a:rPr b="0" i="0" lang="es-ES" sz="1000" u="none" cap="none" strike="noStrike">
                <a:solidFill>
                  <a:srgbClr val="000000"/>
                </a:solidFill>
                <a:latin typeface="Arial"/>
                <a:ea typeface="Arial"/>
                <a:cs typeface="Arial"/>
                <a:sym typeface="Arial"/>
              </a:rPr>
              <a:t> 2020;116(5):970-982. doi:10.1093/cvr/cvz192</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Xing M, Yan F, Yu S, Shen P. Efficacy and cardiotoxicity of liposomal doxorubicin-based chemotherapy in advanced breast cancer: a meta-analysis of ten randomized controlled trials. </a:t>
            </a:r>
            <a:r>
              <a:rPr b="0" i="1" lang="es-ES" sz="1000" u="none" cap="none" strike="noStrike">
                <a:solidFill>
                  <a:srgbClr val="000000"/>
                </a:solidFill>
                <a:latin typeface="Arial"/>
                <a:ea typeface="Arial"/>
                <a:cs typeface="Arial"/>
                <a:sym typeface="Arial"/>
              </a:rPr>
              <a:t>PLoS One.</a:t>
            </a:r>
            <a:r>
              <a:rPr b="0" i="0" lang="es-ES" sz="1000" u="none" cap="none" strike="noStrike">
                <a:solidFill>
                  <a:srgbClr val="000000"/>
                </a:solidFill>
                <a:latin typeface="Arial"/>
                <a:ea typeface="Arial"/>
                <a:cs typeface="Arial"/>
                <a:sym typeface="Arial"/>
              </a:rPr>
              <a:t> 2015;10(7):e0133569. doi:10.1371/journal.pone.0133569</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Macedo AVS, Hajjar LA, Lyon AR, Nascimento BR, Putzu A, Rossi L, et al. Efficacy of dexrazoxane in preventing anthracycline cardiotoxicity in breast cancer. </a:t>
            </a:r>
            <a:r>
              <a:rPr b="0" i="1" lang="es-ES" sz="1000" u="none" cap="none" strike="noStrike">
                <a:solidFill>
                  <a:srgbClr val="000000"/>
                </a:solidFill>
                <a:latin typeface="Arial"/>
                <a:ea typeface="Arial"/>
                <a:cs typeface="Arial"/>
                <a:sym typeface="Arial"/>
              </a:rPr>
              <a:t>JACC CardioOncol.</a:t>
            </a:r>
            <a:r>
              <a:rPr b="0" i="0" lang="es-ES" sz="1000" u="none" cap="none" strike="noStrike">
                <a:solidFill>
                  <a:srgbClr val="000000"/>
                </a:solidFill>
                <a:latin typeface="Arial"/>
                <a:ea typeface="Arial"/>
                <a:cs typeface="Arial"/>
                <a:sym typeface="Arial"/>
              </a:rPr>
              <a:t> 2019;1(1):68-79. doi:10.1016/j.jaccao.2019.08.003</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Cardinale D, Colombo A, Sandri MT, Lamantia G, Colombo N, Civelli M, et al. Prevention of high-dose chemotherapy-induced cardiotoxicity in high-risk patients by angiotensin-converting enzyme inhibition. </a:t>
            </a:r>
            <a:r>
              <a:rPr b="0" i="1" lang="es-ES" sz="1000" u="none" cap="none" strike="noStrike">
                <a:solidFill>
                  <a:srgbClr val="000000"/>
                </a:solidFill>
                <a:latin typeface="Arial"/>
                <a:ea typeface="Arial"/>
                <a:cs typeface="Arial"/>
                <a:sym typeface="Arial"/>
              </a:rPr>
              <a:t>Circulation.</a:t>
            </a:r>
            <a:r>
              <a:rPr b="0" i="0" lang="es-ES" sz="1000" u="none" cap="none" strike="noStrike">
                <a:solidFill>
                  <a:srgbClr val="000000"/>
                </a:solidFill>
                <a:latin typeface="Arial"/>
                <a:ea typeface="Arial"/>
                <a:cs typeface="Arial"/>
                <a:sym typeface="Arial"/>
              </a:rPr>
              <a:t> 2006;114(23):2474-2481. doi:10.1161/CIRCULATIONAHA.106.635144</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Omland T, Heck SL, Holte E, Lilleaasen AM, Gynnild MN, Fagerland MW, Vinje-Jakobsen V, Næs AL, Blix ES, Larsen AI, Geisler J, Gulati G, Wethal T. Sacubitril/valsartan and prevention of cardiac dysfunction during adjuvant breast cancer therapy: the PRADA II randomized clinical trial. Circulation. 2025 Oct 21;152(16):1136-1145. doi:10.1161/CIRCULATIONAHA.125.073878</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Bonatto MG, Avila MS, Ayub Ferreira SM, Lechinewski LD, Torres RA, Costa AN, Costa NRAD, Coiradas AO, Mialski TBR, Maiolino J, Ota TT, Contin L, Mosko LA, Bittencourt MS, Cauduro S, Zytynski Moura LA, Bocchi EA. Sacubitril-valsartan for the prevention of anthracycline cardiotoxicity in patients with elevated cardiac troponin I concentration during chemotherapy: a double-blind randomized placebo-controlled clinical trial: the SARAH trial. </a:t>
            </a:r>
            <a:r>
              <a:rPr b="0" i="1" lang="es-ES" sz="1000" u="none" cap="none" strike="noStrike">
                <a:solidFill>
                  <a:srgbClr val="000000"/>
                </a:solidFill>
                <a:latin typeface="Arial"/>
                <a:ea typeface="Arial"/>
                <a:cs typeface="Arial"/>
                <a:sym typeface="Arial"/>
              </a:rPr>
              <a:t>Circulation.</a:t>
            </a:r>
            <a:r>
              <a:rPr b="0" i="0" lang="es-ES" sz="1000" u="none" cap="none" strike="noStrike">
                <a:solidFill>
                  <a:srgbClr val="000000"/>
                </a:solidFill>
                <a:latin typeface="Arial"/>
                <a:ea typeface="Arial"/>
                <a:cs typeface="Arial"/>
                <a:sym typeface="Arial"/>
              </a:rPr>
              <a:t> 2025 Dec 23;152(25):1742-1755. doi:10.1161/CIRCULATIONAHA.125.073322</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Thavendiranathan P, Negishi T, Somerset E, Negishi K, Penicka M, Lemieux J, Aakhus S, Miyazaki S, Shirazi M, Galderisi M, Marwick TH; SUCCOUR Investigators. Strain-guided management of potentially cardiotoxic cancer therapy. </a:t>
            </a:r>
            <a:r>
              <a:rPr b="0" i="1" lang="es-ES" sz="1000" u="none" cap="none" strike="noStrike">
                <a:solidFill>
                  <a:srgbClr val="000000"/>
                </a:solidFill>
                <a:latin typeface="Arial"/>
                <a:ea typeface="Arial"/>
                <a:cs typeface="Arial"/>
                <a:sym typeface="Arial"/>
              </a:rPr>
              <a:t>J Am Coll Cardiol.</a:t>
            </a:r>
            <a:r>
              <a:rPr b="0" i="0" lang="es-ES" sz="1000" u="none" cap="none" strike="noStrike">
                <a:solidFill>
                  <a:srgbClr val="000000"/>
                </a:solidFill>
                <a:latin typeface="Arial"/>
                <a:ea typeface="Arial"/>
                <a:cs typeface="Arial"/>
                <a:sym typeface="Arial"/>
              </a:rPr>
              <a:t> 2021 Feb 2;77(4):392-401. doi:10.1016/j.jacc.2020.11.020</a:t>
            </a:r>
            <a:endParaRPr/>
          </a:p>
          <a:p>
            <a:pPr indent="-457200" lvl="0" marL="45720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000000"/>
                </a:solidFill>
                <a:latin typeface="Arial"/>
                <a:ea typeface="Arial"/>
                <a:cs typeface="Arial"/>
                <a:sym typeface="Arial"/>
              </a:rPr>
              <a:t>Marwick TH, Dewar E, Nolan M, Shirazi M, Dias P, Wright L, Fitzgerald B, Kearney L, Srivastava P, Atherton J, Negishi K, Sverdlov AL, Wahi S, Otton J, Selvanayagam J, Thomas L, Thavendiranathan P. Strain surveillance during chemotherapy to improve cardiovascular outcomes: the SUCCOUR-MRI trial. Eur Heart J. 2024 Nov 7;45(41):4414-4424. doi:10.1093/eurheartj/ehae574</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2"/>
          <p:cNvSpPr txBox="1"/>
          <p:nvPr/>
        </p:nvSpPr>
        <p:spPr>
          <a:xfrm>
            <a:off x="148306" y="6460875"/>
            <a:ext cx="2709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Arial"/>
                <a:ea typeface="Arial"/>
                <a:cs typeface="Arial"/>
                <a:sym typeface="Arial"/>
              </a:rPr>
              <a:t>Fecha de elaboración: marzo 2026 </a:t>
            </a:r>
            <a:endParaRPr b="0" i="0" sz="1400" u="none" cap="none" strike="noStrike">
              <a:solidFill>
                <a:srgbClr val="000000"/>
              </a:solidFill>
              <a:latin typeface="Arial"/>
              <a:ea typeface="Arial"/>
              <a:cs typeface="Arial"/>
              <a:sym typeface="Arial"/>
            </a:endParaRPr>
          </a:p>
        </p:txBody>
      </p:sp>
      <p:sp>
        <p:nvSpPr>
          <p:cNvPr id="363" name="Google Shape;363;p12"/>
          <p:cNvSpPr txBox="1"/>
          <p:nvPr/>
        </p:nvSpPr>
        <p:spPr>
          <a:xfrm rot="-5400000">
            <a:off x="10874083" y="5460302"/>
            <a:ext cx="2001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FFFFFF"/>
                </a:solidFill>
                <a:latin typeface="Arial"/>
                <a:ea typeface="Arial"/>
                <a:cs typeface="Arial"/>
                <a:sym typeface="Arial"/>
              </a:rPr>
              <a:t>ES-CRAT-26000</a:t>
            </a:r>
            <a:r>
              <a:rPr lang="es-ES" sz="1600">
                <a:solidFill>
                  <a:srgbClr val="FFFFFF"/>
                </a:solidFill>
              </a:rPr>
              <a:t>10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
          <p:cNvSpPr txBox="1"/>
          <p:nvPr>
            <p:ph type="ctrTitle"/>
          </p:nvPr>
        </p:nvSpPr>
        <p:spPr>
          <a:xfrm>
            <a:off x="254874" y="2177378"/>
            <a:ext cx="5729466" cy="1955271"/>
          </a:xfrm>
          <a:prstGeom prst="rect">
            <a:avLst/>
          </a:prstGeom>
          <a:noFill/>
          <a:ln>
            <a:noFill/>
          </a:ln>
        </p:spPr>
        <p:txBody>
          <a:bodyPr anchorCtr="0" anchor="b" bIns="45700" lIns="91425" spcFirstLastPara="1" rIns="91425" wrap="square" tIns="45700">
            <a:noAutofit/>
          </a:bodyPr>
          <a:lstStyle/>
          <a:p>
            <a:pPr indent="0" lvl="0" marL="0" rtl="0" algn="l">
              <a:lnSpc>
                <a:spcPct val="93750"/>
              </a:lnSpc>
              <a:spcBef>
                <a:spcPts val="0"/>
              </a:spcBef>
              <a:spcAft>
                <a:spcPts val="0"/>
              </a:spcAft>
              <a:buSzPts val="4800"/>
              <a:buNone/>
            </a:pPr>
            <a:r>
              <a:rPr lang="es-ES" sz="3200"/>
              <a:t>Reducción de complicaciones cardiovasculares en el paciente oncológico</a:t>
            </a:r>
            <a:endParaRPr sz="3200"/>
          </a:p>
        </p:txBody>
      </p:sp>
      <p:sp>
        <p:nvSpPr>
          <p:cNvPr id="75" name="Google Shape;75;p4"/>
          <p:cNvSpPr txBox="1"/>
          <p:nvPr>
            <p:ph idx="1" type="body"/>
          </p:nvPr>
        </p:nvSpPr>
        <p:spPr>
          <a:xfrm>
            <a:off x="254874" y="4132649"/>
            <a:ext cx="5729466" cy="1268129"/>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DF470D"/>
              </a:buClr>
              <a:buSzPct val="108108"/>
              <a:buNone/>
            </a:pPr>
            <a:r>
              <a:t/>
            </a:r>
            <a:endParaRPr/>
          </a:p>
          <a:p>
            <a:pPr indent="0" lvl="0" marL="0" rtl="0" algn="l">
              <a:lnSpc>
                <a:spcPct val="90000"/>
              </a:lnSpc>
              <a:spcBef>
                <a:spcPts val="0"/>
              </a:spcBef>
              <a:spcAft>
                <a:spcPts val="0"/>
              </a:spcAft>
              <a:buClr>
                <a:srgbClr val="DF470D"/>
              </a:buClr>
              <a:buSzPct val="108108"/>
              <a:buNone/>
            </a:pPr>
            <a:r>
              <a:t/>
            </a:r>
            <a:endParaRPr/>
          </a:p>
          <a:p>
            <a:pPr indent="0" lvl="0" marL="0" rtl="0" algn="l">
              <a:lnSpc>
                <a:spcPct val="90000"/>
              </a:lnSpc>
              <a:spcBef>
                <a:spcPts val="0"/>
              </a:spcBef>
              <a:spcAft>
                <a:spcPts val="0"/>
              </a:spcAft>
              <a:buClr>
                <a:srgbClr val="DF470D"/>
              </a:buClr>
              <a:buSzPct val="108108"/>
              <a:buNone/>
            </a:pPr>
            <a:r>
              <a:t/>
            </a:r>
            <a:endParaRPr/>
          </a:p>
          <a:p>
            <a:pPr indent="0" lvl="0" marL="0" rtl="0" algn="l">
              <a:lnSpc>
                <a:spcPct val="90000"/>
              </a:lnSpc>
              <a:spcBef>
                <a:spcPts val="0"/>
              </a:spcBef>
              <a:spcAft>
                <a:spcPts val="0"/>
              </a:spcAft>
              <a:buClr>
                <a:srgbClr val="DF470D"/>
              </a:buClr>
              <a:buSzPct val="108108"/>
              <a:buNone/>
            </a:pPr>
            <a:r>
              <a:rPr lang="es-ES"/>
              <a:t>Dra Cristina Mitroi</a:t>
            </a:r>
            <a:endParaRPr/>
          </a:p>
          <a:p>
            <a:pPr indent="0" lvl="0" marL="0" rtl="0" algn="l">
              <a:lnSpc>
                <a:spcPct val="90000"/>
              </a:lnSpc>
              <a:spcBef>
                <a:spcPts val="0"/>
              </a:spcBef>
              <a:spcAft>
                <a:spcPts val="0"/>
              </a:spcAft>
              <a:buClr>
                <a:srgbClr val="DF470D"/>
              </a:buClr>
              <a:buSzPct val="108108"/>
              <a:buNone/>
            </a:pPr>
            <a:r>
              <a:rPr lang="es-ES"/>
              <a:t>Hospital Universitario Puerta de Hierro Majadahonda, Madrid</a:t>
            </a:r>
            <a:endParaRPr/>
          </a:p>
        </p:txBody>
      </p:sp>
      <p:sp>
        <p:nvSpPr>
          <p:cNvPr id="76" name="Google Shape;76;p4"/>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82" name="Google Shape;82;p10"/>
          <p:cNvPicPr preferRelativeResize="0"/>
          <p:nvPr/>
        </p:nvPicPr>
        <p:blipFill rotWithShape="1">
          <a:blip r:embed="rId3">
            <a:alphaModFix/>
          </a:blip>
          <a:srcRect b="0" l="0" r="0" t="0"/>
          <a:stretch/>
        </p:blipFill>
        <p:spPr>
          <a:xfrm>
            <a:off x="678180" y="209598"/>
            <a:ext cx="10835640" cy="57922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88" name="Google Shape;88;p5"/>
          <p:cNvPicPr preferRelativeResize="0"/>
          <p:nvPr/>
        </p:nvPicPr>
        <p:blipFill rotWithShape="1">
          <a:blip r:embed="rId3">
            <a:alphaModFix/>
          </a:blip>
          <a:srcRect b="0" l="0" r="0" t="0"/>
          <a:stretch/>
        </p:blipFill>
        <p:spPr>
          <a:xfrm>
            <a:off x="247073" y="582033"/>
            <a:ext cx="5925312" cy="3292832"/>
          </a:xfrm>
          <a:prstGeom prst="rect">
            <a:avLst/>
          </a:prstGeom>
          <a:noFill/>
          <a:ln>
            <a:noFill/>
          </a:ln>
        </p:spPr>
      </p:pic>
      <p:pic>
        <p:nvPicPr>
          <p:cNvPr id="89" name="Google Shape;89;p5"/>
          <p:cNvPicPr preferRelativeResize="0"/>
          <p:nvPr/>
        </p:nvPicPr>
        <p:blipFill rotWithShape="1">
          <a:blip r:embed="rId4">
            <a:alphaModFix/>
          </a:blip>
          <a:srcRect b="0" l="0" r="0" t="0"/>
          <a:stretch/>
        </p:blipFill>
        <p:spPr>
          <a:xfrm>
            <a:off x="247073" y="4044509"/>
            <a:ext cx="5534797" cy="1438476"/>
          </a:xfrm>
          <a:prstGeom prst="rect">
            <a:avLst/>
          </a:prstGeom>
          <a:noFill/>
          <a:ln>
            <a:noFill/>
          </a:ln>
        </p:spPr>
      </p:pic>
      <p:pic>
        <p:nvPicPr>
          <p:cNvPr id="90" name="Google Shape;90;p5"/>
          <p:cNvPicPr preferRelativeResize="0"/>
          <p:nvPr/>
        </p:nvPicPr>
        <p:blipFill rotWithShape="1">
          <a:blip r:embed="rId5">
            <a:alphaModFix/>
          </a:blip>
          <a:srcRect b="0" l="8230" r="15073" t="0"/>
          <a:stretch/>
        </p:blipFill>
        <p:spPr>
          <a:xfrm>
            <a:off x="6291260" y="2565058"/>
            <a:ext cx="5400600" cy="2352244"/>
          </a:xfrm>
          <a:prstGeom prst="rect">
            <a:avLst/>
          </a:prstGeom>
          <a:noFill/>
          <a:ln cap="flat" cmpd="sng" w="9525">
            <a:solidFill>
              <a:srgbClr val="385623"/>
            </a:solidFill>
            <a:prstDash val="solid"/>
            <a:round/>
            <a:headEnd len="sm" w="sm" type="none"/>
            <a:tailEnd len="sm" w="sm" type="none"/>
          </a:ln>
        </p:spPr>
      </p:pic>
      <p:sp>
        <p:nvSpPr>
          <p:cNvPr id="91" name="Google Shape;91;p5"/>
          <p:cNvSpPr txBox="1"/>
          <p:nvPr/>
        </p:nvSpPr>
        <p:spPr>
          <a:xfrm>
            <a:off x="7563279" y="1928923"/>
            <a:ext cx="286488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272 recomendaciones</a:t>
            </a:r>
            <a:endParaRPr/>
          </a:p>
        </p:txBody>
      </p:sp>
      <p:sp>
        <p:nvSpPr>
          <p:cNvPr id="92" name="Google Shape;92;p5"/>
          <p:cNvSpPr txBox="1"/>
          <p:nvPr/>
        </p:nvSpPr>
        <p:spPr>
          <a:xfrm>
            <a:off x="4946905" y="6259810"/>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98" name="Google Shape;98;p6"/>
          <p:cNvPicPr preferRelativeResize="0"/>
          <p:nvPr/>
        </p:nvPicPr>
        <p:blipFill rotWithShape="1">
          <a:blip r:embed="rId3">
            <a:alphaModFix/>
          </a:blip>
          <a:srcRect b="0" l="0" r="0" t="0"/>
          <a:stretch/>
        </p:blipFill>
        <p:spPr>
          <a:xfrm>
            <a:off x="963042" y="282829"/>
            <a:ext cx="10265915" cy="5742937"/>
          </a:xfrm>
          <a:prstGeom prst="rect">
            <a:avLst/>
          </a:prstGeom>
          <a:noFill/>
          <a:ln>
            <a:noFill/>
          </a:ln>
        </p:spPr>
      </p:pic>
      <p:sp>
        <p:nvSpPr>
          <p:cNvPr id="99" name="Google Shape;99;p6"/>
          <p:cNvSpPr txBox="1"/>
          <p:nvPr/>
        </p:nvSpPr>
        <p:spPr>
          <a:xfrm>
            <a:off x="4983481" y="6251936"/>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05" name="Google Shape;105;p7"/>
          <p:cNvPicPr preferRelativeResize="0"/>
          <p:nvPr/>
        </p:nvPicPr>
        <p:blipFill rotWithShape="1">
          <a:blip r:embed="rId3">
            <a:alphaModFix/>
          </a:blip>
          <a:srcRect b="0" l="0" r="0" t="0"/>
          <a:stretch/>
        </p:blipFill>
        <p:spPr>
          <a:xfrm>
            <a:off x="963425" y="271022"/>
            <a:ext cx="10265150" cy="5519703"/>
          </a:xfrm>
          <a:prstGeom prst="rect">
            <a:avLst/>
          </a:prstGeom>
          <a:noFill/>
          <a:ln>
            <a:noFill/>
          </a:ln>
        </p:spPr>
      </p:pic>
      <p:sp>
        <p:nvSpPr>
          <p:cNvPr id="106" name="Google Shape;106;p7"/>
          <p:cNvSpPr txBox="1"/>
          <p:nvPr/>
        </p:nvSpPr>
        <p:spPr>
          <a:xfrm>
            <a:off x="4937761" y="6259810"/>
            <a:ext cx="66659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grpSp>
        <p:nvGrpSpPr>
          <p:cNvPr id="112" name="Google Shape;112;p25"/>
          <p:cNvGrpSpPr/>
          <p:nvPr/>
        </p:nvGrpSpPr>
        <p:grpSpPr>
          <a:xfrm>
            <a:off x="118847" y="886197"/>
            <a:ext cx="6201955" cy="5524363"/>
            <a:chOff x="525757" y="2439892"/>
            <a:chExt cx="10717121" cy="10399671"/>
          </a:xfrm>
        </p:grpSpPr>
        <p:pic>
          <p:nvPicPr>
            <p:cNvPr id="113" name="Google Shape;113;p25"/>
            <p:cNvPicPr preferRelativeResize="0"/>
            <p:nvPr/>
          </p:nvPicPr>
          <p:blipFill rotWithShape="1">
            <a:blip r:embed="rId3">
              <a:alphaModFix/>
            </a:blip>
            <a:srcRect b="0" l="0" r="0" t="15663"/>
            <a:stretch/>
          </p:blipFill>
          <p:spPr>
            <a:xfrm>
              <a:off x="568626" y="2439892"/>
              <a:ext cx="10631384" cy="4828523"/>
            </a:xfrm>
            <a:prstGeom prst="rect">
              <a:avLst/>
            </a:prstGeom>
            <a:noFill/>
            <a:ln>
              <a:noFill/>
            </a:ln>
          </p:spPr>
        </p:pic>
        <p:pic>
          <p:nvPicPr>
            <p:cNvPr id="114" name="Google Shape;114;p25"/>
            <p:cNvPicPr preferRelativeResize="0"/>
            <p:nvPr/>
          </p:nvPicPr>
          <p:blipFill rotWithShape="1">
            <a:blip r:embed="rId4">
              <a:alphaModFix/>
            </a:blip>
            <a:srcRect b="0" l="0" r="0" t="0"/>
            <a:stretch/>
          </p:blipFill>
          <p:spPr>
            <a:xfrm>
              <a:off x="525757" y="7177642"/>
              <a:ext cx="10717121" cy="4725059"/>
            </a:xfrm>
            <a:prstGeom prst="rect">
              <a:avLst/>
            </a:prstGeom>
            <a:noFill/>
            <a:ln>
              <a:noFill/>
            </a:ln>
          </p:spPr>
        </p:pic>
        <p:pic>
          <p:nvPicPr>
            <p:cNvPr id="115" name="Google Shape;115;p25"/>
            <p:cNvPicPr preferRelativeResize="0"/>
            <p:nvPr/>
          </p:nvPicPr>
          <p:blipFill rotWithShape="1">
            <a:blip r:embed="rId5">
              <a:alphaModFix/>
            </a:blip>
            <a:srcRect b="0" l="0" r="0" t="0"/>
            <a:stretch/>
          </p:blipFill>
          <p:spPr>
            <a:xfrm>
              <a:off x="673415" y="12115562"/>
              <a:ext cx="10421804" cy="724001"/>
            </a:xfrm>
            <a:prstGeom prst="rect">
              <a:avLst/>
            </a:prstGeom>
            <a:noFill/>
            <a:ln>
              <a:noFill/>
            </a:ln>
          </p:spPr>
        </p:pic>
      </p:grpSp>
      <p:pic>
        <p:nvPicPr>
          <p:cNvPr id="116" name="Google Shape;116;p25"/>
          <p:cNvPicPr preferRelativeResize="0"/>
          <p:nvPr/>
        </p:nvPicPr>
        <p:blipFill rotWithShape="1">
          <a:blip r:embed="rId6">
            <a:alphaModFix/>
          </a:blip>
          <a:srcRect b="0" l="0" r="0" t="0"/>
          <a:stretch/>
        </p:blipFill>
        <p:spPr>
          <a:xfrm>
            <a:off x="6346925" y="2471570"/>
            <a:ext cx="5726228" cy="263383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117" name="Google Shape;117;p25"/>
          <p:cNvSpPr txBox="1"/>
          <p:nvPr/>
        </p:nvSpPr>
        <p:spPr>
          <a:xfrm>
            <a:off x="250590" y="276224"/>
            <a:ext cx="11618503" cy="381001"/>
          </a:xfrm>
          <a:prstGeom prst="rect">
            <a:avLst/>
          </a:prstGeom>
          <a:noFill/>
          <a:ln>
            <a:noFill/>
          </a:ln>
        </p:spPr>
        <p:txBody>
          <a:bodyPr anchorCtr="0" anchor="t" bIns="0" lIns="0" spcFirstLastPara="1" rIns="0" wrap="square" tIns="0">
            <a:noAutofit/>
          </a:bodyPr>
          <a:lstStyle/>
          <a:p>
            <a:pPr indent="12700" lvl="0" marL="0" marR="0" rtl="0" algn="l">
              <a:lnSpc>
                <a:spcPct val="90000"/>
              </a:lnSpc>
              <a:spcBef>
                <a:spcPts val="100"/>
              </a:spcBef>
              <a:spcAft>
                <a:spcPts val="0"/>
              </a:spcAft>
              <a:buClr>
                <a:srgbClr val="DF470D"/>
              </a:buClr>
              <a:buSzPts val="1800"/>
              <a:buFont typeface="Arial"/>
              <a:buNone/>
            </a:pPr>
            <a:r>
              <a:rPr b="1" i="0" lang="es-ES" sz="2800" u="none" cap="none" strike="noStrike">
                <a:solidFill>
                  <a:srgbClr val="002060"/>
                </a:solidFill>
                <a:latin typeface="Arial"/>
                <a:ea typeface="Arial"/>
                <a:cs typeface="Arial"/>
                <a:sym typeface="Arial"/>
              </a:rPr>
              <a:t>Valoración del riesgo basal según el plan de tratamiento</a:t>
            </a:r>
            <a:endParaRPr/>
          </a:p>
        </p:txBody>
      </p:sp>
      <p:sp>
        <p:nvSpPr>
          <p:cNvPr id="118" name="Google Shape;118;p25"/>
          <p:cNvSpPr txBox="1"/>
          <p:nvPr/>
        </p:nvSpPr>
        <p:spPr>
          <a:xfrm>
            <a:off x="6295994" y="6196826"/>
            <a:ext cx="523459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800" u="none" cap="none" strike="noStrike">
                <a:solidFill>
                  <a:srgbClr val="000000"/>
                </a:solidFill>
                <a:latin typeface="Arial"/>
                <a:ea typeface="Arial"/>
                <a:cs typeface="Arial"/>
                <a:sym typeface="Arial"/>
              </a:rPr>
              <a:t>Lyon AR, López-Fernández T, Couch LS, Asteggiano R, Aznar MC, Bergler-Klein J, et al. 2022 ESC Guidelines on cardio-oncology developed in collaboration with the European Hematology Association (EHA), the European Society for Therapeutic Radiology and Oncology (ESTRO) and the International Cardio-Oncology Society (IC-OS). </a:t>
            </a:r>
            <a:r>
              <a:rPr b="0" i="1" lang="es-ES" sz="800" u="none" cap="none" strike="noStrike">
                <a:solidFill>
                  <a:srgbClr val="000000"/>
                </a:solidFill>
                <a:latin typeface="Arial"/>
                <a:ea typeface="Arial"/>
                <a:cs typeface="Arial"/>
                <a:sym typeface="Arial"/>
              </a:rPr>
              <a:t>Eur Heart J.</a:t>
            </a:r>
            <a:r>
              <a:rPr b="0" i="0" lang="es-ES" sz="800" u="none" cap="none" strike="noStrike">
                <a:solidFill>
                  <a:srgbClr val="000000"/>
                </a:solidFill>
                <a:latin typeface="Arial"/>
                <a:ea typeface="Arial"/>
                <a:cs typeface="Arial"/>
                <a:sym typeface="Arial"/>
              </a:rPr>
              <a:t> 2022;43(41):4229-4361. doi:10.1093/eurheartj/ehac244.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500"/>
                                        <p:tgtEl>
                                          <p:spTgt spid="1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2020-07-02T15:21:32Z</dcterms:created>
  <dc:creator>Microsoft Office User</dc:creator>
</cp:coreProperties>
</file>