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7310">
          <p15:clr>
            <a:srgbClr val="A4A3A4"/>
          </p15:clr>
        </p15:guide>
      </p15:sldGuideLst>
    </p:ext>
    <p:ext uri="GoogleSlidesCustomDataVersion2">
      <go:slidesCustomData xmlns:go="http://customooxmlschemas.google.com/" r:id="rId43" roundtripDataSignature="AMtx7mikEL9GKh5L81me7k7ZsJUtkSCM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731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5.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HelveticaNeue-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NLR&amp;rlz=1C5CHFA_enES1108ES1118&amp;oq=inflamasoma&amp;gs_lcrp=EgZjaHJvbWUyCQgAEEUYORiABDIHCAEQABiABDIHCAIQABiABDIHCAMQABiABDIHCAQQABiABDIHCAUQABiABDIKCAYQABiiBBiJBTIKCAcQABiABBiiBNIBCDUwNDBqMGo3qAIAsAIA&amp;sourceid=chrome&amp;ie=UTF-8&amp;ved=2ahUKEwjW56n8_-ySAxWVWEEAHcTqBb4QgK4QegYIAQgAEAQ"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FAI score: índice atenuación grasa perivascular coronaria.</a:t>
            </a:r>
            <a:endParaRPr/>
          </a:p>
        </p:txBody>
      </p:sp>
      <p:sp>
        <p:nvSpPr>
          <p:cNvPr id="289" name="Google Shape;2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Metanálisis 24 estudios.</a:t>
            </a:r>
            <a:endParaRPr/>
          </a:p>
          <a:p>
            <a:pPr indent="0" lvl="0" marL="0" rtl="0" algn="l">
              <a:lnSpc>
                <a:spcPct val="100000"/>
              </a:lnSpc>
              <a:spcBef>
                <a:spcPts val="0"/>
              </a:spcBef>
              <a:spcAft>
                <a:spcPts val="0"/>
              </a:spcAft>
              <a:buSzPts val="1400"/>
              <a:buNone/>
            </a:pPr>
            <a:r>
              <a:rPr lang="es-ES"/>
              <a:t>Actividad inflamatoria y FRCV + genética.</a:t>
            </a:r>
            <a:endParaRPr/>
          </a:p>
          <a:p>
            <a:pPr indent="0" lvl="0" marL="0" rtl="0" algn="l">
              <a:lnSpc>
                <a:spcPct val="100000"/>
              </a:lnSpc>
              <a:spcBef>
                <a:spcPts val="0"/>
              </a:spcBef>
              <a:spcAft>
                <a:spcPts val="0"/>
              </a:spcAft>
              <a:buSzPts val="1400"/>
              <a:buNone/>
            </a:pPr>
            <a:r>
              <a:rPr lang="es-ES"/>
              <a:t>APs eventos a 10 años: actividad de la enfermedad e hiperuricemia.</a:t>
            </a:r>
            <a:endParaRPr/>
          </a:p>
        </p:txBody>
      </p:sp>
      <p:sp>
        <p:nvSpPr>
          <p:cNvPr id="325" name="Google Shape;325;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VIH. </a:t>
            </a:r>
            <a:r>
              <a:rPr lang="es-ES">
                <a:solidFill>
                  <a:srgbClr val="000000"/>
                </a:solidFill>
                <a:latin typeface="Helvetica Neue"/>
                <a:ea typeface="Helvetica Neue"/>
                <a:cs typeface="Helvetica Neue"/>
                <a:sym typeface="Helvetica Neue"/>
              </a:rPr>
              <a:t>People with HIV (PWH) have a two-fold increased risk of ASCVD compared with the general population.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solidFill>
                  <a:srgbClr val="000000"/>
                </a:solidFill>
                <a:latin typeface="Helvetica Neue"/>
                <a:ea typeface="Helvetica Neue"/>
                <a:cs typeface="Helvetica Neue"/>
                <a:sym typeface="Helvetica Neue"/>
              </a:rPr>
              <a:t>Underlying mechanisms include </a:t>
            </a:r>
            <a:r>
              <a:rPr b="1" lang="es-ES">
                <a:solidFill>
                  <a:srgbClr val="000000"/>
                </a:solidFill>
                <a:latin typeface="Helvetica Neue"/>
                <a:ea typeface="Helvetica Neue"/>
                <a:cs typeface="Helvetica Neue"/>
                <a:sym typeface="Helvetica Neue"/>
              </a:rPr>
              <a:t>chronic inflammation</a:t>
            </a:r>
            <a:r>
              <a:rPr lang="es-ES">
                <a:solidFill>
                  <a:srgbClr val="000000"/>
                </a:solidFill>
                <a:latin typeface="Helvetica Neue"/>
                <a:ea typeface="Helvetica Neue"/>
                <a:cs typeface="Helvetica Neue"/>
                <a:sym typeface="Helvetica Neue"/>
              </a:rPr>
              <a:t>, </a:t>
            </a:r>
            <a:r>
              <a:rPr b="1" lang="es-ES">
                <a:solidFill>
                  <a:srgbClr val="000000"/>
                </a:solidFill>
                <a:latin typeface="Helvetica Neue"/>
                <a:ea typeface="Helvetica Neue"/>
                <a:cs typeface="Helvetica Neue"/>
                <a:sym typeface="Helvetica Neue"/>
              </a:rPr>
              <a:t>immune activation</a:t>
            </a:r>
            <a:r>
              <a:rPr lang="es-ES">
                <a:solidFill>
                  <a:srgbClr val="000000"/>
                </a:solidFill>
                <a:latin typeface="Helvetica Neue"/>
                <a:ea typeface="Helvetica Neue"/>
                <a:cs typeface="Helvetica Neue"/>
                <a:sym typeface="Helvetica Neue"/>
              </a:rPr>
              <a:t>, </a:t>
            </a:r>
            <a:r>
              <a:rPr b="1" lang="es-ES">
                <a:solidFill>
                  <a:srgbClr val="000000"/>
                </a:solidFill>
                <a:latin typeface="Helvetica Neue"/>
                <a:ea typeface="Helvetica Neue"/>
                <a:cs typeface="Helvetica Neue"/>
                <a:sym typeface="Helvetica Neue"/>
              </a:rPr>
              <a:t>dyslipidaemia caused by antiretroviral therapy</a:t>
            </a:r>
            <a:r>
              <a:rPr lang="es-ES">
                <a:solidFill>
                  <a:srgbClr val="000000"/>
                </a:solidFill>
                <a:latin typeface="Helvetica Neue"/>
                <a:ea typeface="Helvetica Neue"/>
                <a:cs typeface="Helvetica Neue"/>
                <a:sym typeface="Helvetica Neue"/>
              </a:rPr>
              <a:t> (ART), and </a:t>
            </a:r>
            <a:r>
              <a:rPr b="1" lang="es-ES">
                <a:solidFill>
                  <a:srgbClr val="000000"/>
                </a:solidFill>
                <a:latin typeface="Helvetica Neue"/>
                <a:ea typeface="Helvetica Neue"/>
                <a:cs typeface="Helvetica Neue"/>
                <a:sym typeface="Helvetica Neue"/>
              </a:rPr>
              <a:t>traditional CV risk factors</a:t>
            </a:r>
            <a:r>
              <a:rPr lang="es-ES">
                <a:solidFill>
                  <a:srgbClr val="000000"/>
                </a:solidFill>
                <a:latin typeface="Helvetica Neue"/>
                <a:ea typeface="Helvetica Neue"/>
                <a:cs typeface="Helvetica Neue"/>
                <a:sym typeface="Helvetica Neue"/>
              </a:rPr>
              <a:t>.</a:t>
            </a:r>
            <a:endParaRPr/>
          </a:p>
          <a:p>
            <a:pPr indent="0" lvl="0" marL="0" rtl="0" algn="l">
              <a:lnSpc>
                <a:spcPct val="100000"/>
              </a:lnSpc>
              <a:spcBef>
                <a:spcPts val="0"/>
              </a:spcBef>
              <a:spcAft>
                <a:spcPts val="0"/>
              </a:spcAft>
              <a:buSzPts val="1400"/>
              <a:buNone/>
            </a:pPr>
            <a:r>
              <a:t/>
            </a:r>
            <a:endParaRPr/>
          </a:p>
        </p:txBody>
      </p:sp>
      <p:sp>
        <p:nvSpPr>
          <p:cNvPr id="363" name="Google Shape;36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1" name="Google Shape;49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 name="Google Shape;7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El inflamasoma es un complejo multiproteico intracelular fundamental en la inmunidad innata, responsable de detectar señales de peligro (infecciones o daño celular) y activar la respuesta inflamatoria</a:t>
            </a:r>
            <a:r>
              <a:rPr b="0" i="0" lang="es-ES">
                <a:solidFill>
                  <a:srgbClr val="E6E8F0"/>
                </a:solidFill>
                <a:latin typeface="Arial"/>
                <a:ea typeface="Arial"/>
                <a:cs typeface="Arial"/>
                <a:sym typeface="Arial"/>
              </a:rPr>
              <a:t>. Al activarse, principalmente mediante receptores </a:t>
            </a:r>
            <a:r>
              <a:rPr b="0" i="0" lang="es-ES" u="sng">
                <a:solidFill>
                  <a:srgbClr val="E6E8F0"/>
                </a:solidFill>
                <a:latin typeface="Arial"/>
                <a:ea typeface="Arial"/>
                <a:cs typeface="Arial"/>
                <a:sym typeface="Arial"/>
                <a:hlinkClick r:id="rId2">
                  <a:extLst>
                    <a:ext uri="{A12FA001-AC4F-418D-AE19-62706E023703}">
                      <ahyp:hlinkClr val="tx"/>
                    </a:ext>
                  </a:extLst>
                </a:hlinkClick>
              </a:rPr>
              <a:t>NLR</a:t>
            </a:r>
            <a:r>
              <a:rPr b="0" i="0" lang="es-ES">
                <a:solidFill>
                  <a:srgbClr val="E6E8F0"/>
                </a:solidFill>
                <a:latin typeface="Arial"/>
                <a:ea typeface="Arial"/>
                <a:cs typeface="Arial"/>
                <a:sym typeface="Arial"/>
              </a:rPr>
              <a:t> (como NLRP3), induce la maduración de citoquinas proinflamatorias (IL-1β, IL-18) y una muerte celular programada llamada piroptosis. </a:t>
            </a:r>
            <a:endParaRPr/>
          </a:p>
        </p:txBody>
      </p:sp>
      <p:sp>
        <p:nvSpPr>
          <p:cNvPr id="101" name="Google Shape;101;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s-ES">
                <a:solidFill>
                  <a:srgbClr val="212121"/>
                </a:solidFill>
                <a:latin typeface="Arial"/>
                <a:ea typeface="Arial"/>
                <a:cs typeface="Arial"/>
                <a:sym typeface="Arial"/>
              </a:rPr>
              <a:t>Mensah GA, Arnold N, Prabhu SD, Ridker PM, Welty FK. Inflammation and Cardiovascular Disease: 2025 ACC Scientific Statement: A Report of the American College of Cardiology. J Am Coll Cardiol. 2025 Sep 29:S0735-1097(25)07555-2. </a:t>
            </a:r>
            <a:endParaRPr/>
          </a:p>
        </p:txBody>
      </p:sp>
      <p:sp>
        <p:nvSpPr>
          <p:cNvPr id="258" name="Google Shape;258;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4" name="Shape 14"/>
        <p:cNvGrpSpPr/>
        <p:nvPr/>
      </p:nvGrpSpPr>
      <p:grpSpPr>
        <a:xfrm>
          <a:off x="0" y="0"/>
          <a:ext cx="0" cy="0"/>
          <a:chOff x="0" y="0"/>
          <a:chExt cx="0" cy="0"/>
        </a:xfrm>
      </p:grpSpPr>
      <p:pic>
        <p:nvPicPr>
          <p:cNvPr id="15" name="Google Shape;15;p34"/>
          <p:cNvPicPr preferRelativeResize="0"/>
          <p:nvPr/>
        </p:nvPicPr>
        <p:blipFill rotWithShape="1">
          <a:blip r:embed="rId2">
            <a:alphaModFix/>
          </a:blip>
          <a:srcRect b="0" l="0" r="0" t="0"/>
          <a:stretch/>
        </p:blipFill>
        <p:spPr>
          <a:xfrm>
            <a:off x="2467" y="0"/>
            <a:ext cx="12187066"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52" name="Shape 52"/>
        <p:cNvGrpSpPr/>
        <p:nvPr/>
      </p:nvGrpSpPr>
      <p:grpSpPr>
        <a:xfrm>
          <a:off x="0" y="0"/>
          <a:ext cx="0" cy="0"/>
          <a:chOff x="0" y="0"/>
          <a:chExt cx="0" cy="0"/>
        </a:xfrm>
      </p:grpSpPr>
      <p:pic>
        <p:nvPicPr>
          <p:cNvPr id="53" name="Google Shape;53;p43"/>
          <p:cNvPicPr preferRelativeResize="0"/>
          <p:nvPr/>
        </p:nvPicPr>
        <p:blipFill rotWithShape="1">
          <a:blip r:embed="rId2">
            <a:alphaModFix/>
          </a:blip>
          <a:srcRect b="0" l="0" r="0" t="0"/>
          <a:stretch/>
        </p:blipFill>
        <p:spPr>
          <a:xfrm>
            <a:off x="2467" y="0"/>
            <a:ext cx="12187066"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p:cSld name="Encabezado de sección">
    <p:spTree>
      <p:nvGrpSpPr>
        <p:cNvPr id="54" name="Shape 54"/>
        <p:cNvGrpSpPr/>
        <p:nvPr/>
      </p:nvGrpSpPr>
      <p:grpSpPr>
        <a:xfrm>
          <a:off x="0" y="0"/>
          <a:ext cx="0" cy="0"/>
          <a:chOff x="0" y="0"/>
          <a:chExt cx="0" cy="0"/>
        </a:xfrm>
      </p:grpSpPr>
      <p:pic>
        <p:nvPicPr>
          <p:cNvPr id="55" name="Google Shape;55;p44"/>
          <p:cNvPicPr preferRelativeResize="0"/>
          <p:nvPr/>
        </p:nvPicPr>
        <p:blipFill rotWithShape="1">
          <a:blip r:embed="rId2">
            <a:alphaModFix/>
          </a:blip>
          <a:srcRect b="0" l="0" r="0" t="0"/>
          <a:stretch/>
        </p:blipFill>
        <p:spPr>
          <a:xfrm>
            <a:off x="0" y="0"/>
            <a:ext cx="12192000" cy="6860777"/>
          </a:xfrm>
          <a:prstGeom prst="rect">
            <a:avLst/>
          </a:prstGeom>
          <a:noFill/>
          <a:ln>
            <a:noFill/>
          </a:ln>
        </p:spPr>
      </p:pic>
      <p:sp>
        <p:nvSpPr>
          <p:cNvPr id="56" name="Google Shape;56;p44"/>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57" name="Google Shape;57;p44"/>
          <p:cNvSpPr txBox="1"/>
          <p:nvPr>
            <p:ph type="ctrTitle"/>
          </p:nvPr>
        </p:nvSpPr>
        <p:spPr>
          <a:xfrm>
            <a:off x="254874" y="2177378"/>
            <a:ext cx="5729466" cy="1955271"/>
          </a:xfrm>
          <a:prstGeom prst="rect">
            <a:avLst/>
          </a:prstGeom>
          <a:noFill/>
          <a:ln>
            <a:noFill/>
          </a:ln>
        </p:spPr>
        <p:txBody>
          <a:bodyPr anchorCtr="0" anchor="b" bIns="45700" lIns="91425" spcFirstLastPara="1" rIns="91425" wrap="square" tIns="45700">
            <a:noAutofit/>
          </a:bodyPr>
          <a:lstStyle>
            <a:lvl1pPr lvl="0" algn="l">
              <a:lnSpc>
                <a:spcPct val="93750"/>
              </a:lnSpc>
              <a:spcBef>
                <a:spcPts val="0"/>
              </a:spcBef>
              <a:spcAft>
                <a:spcPts val="0"/>
              </a:spcAft>
              <a:buClr>
                <a:srgbClr val="002454"/>
              </a:buClr>
              <a:buSzPts val="4800"/>
              <a:buFont typeface="Arial"/>
              <a:buNone/>
              <a:defRPr sz="4800">
                <a:solidFill>
                  <a:srgbClr val="00245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4"/>
          <p:cNvSpPr txBox="1"/>
          <p:nvPr>
            <p:ph idx="1" type="body"/>
          </p:nvPr>
        </p:nvSpPr>
        <p:spPr>
          <a:xfrm>
            <a:off x="254874" y="4132649"/>
            <a:ext cx="5729466" cy="126812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F470D"/>
              </a:buClr>
              <a:buSzPts val="1800"/>
              <a:buNone/>
              <a:defRPr b="0" sz="1800">
                <a:solidFill>
                  <a:srgbClr val="DF470D"/>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p:cSld name="Solo el título">
    <p:spTree>
      <p:nvGrpSpPr>
        <p:cNvPr id="16" name="Shape 16"/>
        <p:cNvGrpSpPr/>
        <p:nvPr/>
      </p:nvGrpSpPr>
      <p:grpSpPr>
        <a:xfrm>
          <a:off x="0" y="0"/>
          <a:ext cx="0" cy="0"/>
          <a:chOff x="0" y="0"/>
          <a:chExt cx="0" cy="0"/>
        </a:xfrm>
      </p:grpSpPr>
      <p:sp>
        <p:nvSpPr>
          <p:cNvPr id="17" name="Google Shape;17;p3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18" name="Google Shape;18;p35"/>
          <p:cNvSpPr txBox="1"/>
          <p:nvPr>
            <p:ph type="title"/>
          </p:nvPr>
        </p:nvSpPr>
        <p:spPr>
          <a:xfrm>
            <a:off x="344032" y="177566"/>
            <a:ext cx="11525061" cy="10410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F470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19" name="Shape 19"/>
        <p:cNvGrpSpPr/>
        <p:nvPr/>
      </p:nvGrpSpPr>
      <p:grpSpPr>
        <a:xfrm>
          <a:off x="0" y="0"/>
          <a:ext cx="0" cy="0"/>
          <a:chOff x="0" y="0"/>
          <a:chExt cx="0" cy="0"/>
        </a:xfrm>
      </p:grpSpPr>
      <p:pic>
        <p:nvPicPr>
          <p:cNvPr id="20" name="Google Shape;20;p36"/>
          <p:cNvPicPr preferRelativeResize="0"/>
          <p:nvPr/>
        </p:nvPicPr>
        <p:blipFill rotWithShape="1">
          <a:blip r:embed="rId2">
            <a:alphaModFix/>
          </a:blip>
          <a:srcRect b="0" l="0" r="0" t="0"/>
          <a:stretch/>
        </p:blipFill>
        <p:spPr>
          <a:xfrm>
            <a:off x="2467" y="0"/>
            <a:ext cx="12187066" cy="6858000"/>
          </a:xfrm>
          <a:prstGeom prst="rect">
            <a:avLst/>
          </a:prstGeom>
          <a:noFill/>
          <a:ln>
            <a:noFill/>
          </a:ln>
        </p:spPr>
      </p:pic>
      <p:sp>
        <p:nvSpPr>
          <p:cNvPr id="21" name="Google Shape;21;p36"/>
          <p:cNvSpPr txBox="1"/>
          <p:nvPr>
            <p:ph type="ctrTitle"/>
          </p:nvPr>
        </p:nvSpPr>
        <p:spPr>
          <a:xfrm>
            <a:off x="435944" y="2177378"/>
            <a:ext cx="5729466" cy="1955271"/>
          </a:xfrm>
          <a:prstGeom prst="rect">
            <a:avLst/>
          </a:prstGeom>
          <a:noFill/>
          <a:ln>
            <a:noFill/>
          </a:ln>
        </p:spPr>
        <p:txBody>
          <a:bodyPr anchorCtr="0" anchor="b" bIns="45700" lIns="91425" spcFirstLastPara="1" rIns="91425" wrap="square" tIns="45700">
            <a:noAutofit/>
          </a:bodyPr>
          <a:lstStyle>
            <a:lvl1pPr lvl="0" algn="l">
              <a:lnSpc>
                <a:spcPct val="9375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6"/>
          <p:cNvSpPr txBox="1"/>
          <p:nvPr/>
        </p:nvSpPr>
        <p:spPr>
          <a:xfrm>
            <a:off x="463103" y="6486792"/>
            <a:ext cx="11415044" cy="31578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000"/>
              <a:buFont typeface="Arial"/>
              <a:buNone/>
            </a:pPr>
            <a:r>
              <a:rPr b="0" i="0" lang="es-ES" sz="1000" u="none" cap="none" strike="noStrike">
                <a:solidFill>
                  <a:schemeClr val="lt1"/>
                </a:solidFill>
                <a:latin typeface="Arial"/>
                <a:ea typeface="Arial"/>
                <a:cs typeface="Arial"/>
                <a:sym typeface="Arial"/>
              </a:rPr>
              <a:t>Formación online en actualizaciones en Cardiología</a:t>
            </a:r>
            <a:endParaRPr b="0" i="0" sz="1400" u="none" cap="none" strike="noStrike">
              <a:solidFill>
                <a:srgbClr val="000000"/>
              </a:solidFill>
              <a:latin typeface="Arial"/>
              <a:ea typeface="Arial"/>
              <a:cs typeface="Arial"/>
              <a:sym typeface="Arial"/>
            </a:endParaRPr>
          </a:p>
        </p:txBody>
      </p:sp>
      <p:sp>
        <p:nvSpPr>
          <p:cNvPr id="23" name="Google Shape;23;p36"/>
          <p:cNvSpPr txBox="1"/>
          <p:nvPr>
            <p:ph idx="1" type="body"/>
          </p:nvPr>
        </p:nvSpPr>
        <p:spPr>
          <a:xfrm>
            <a:off x="435944" y="4132649"/>
            <a:ext cx="5729466" cy="126812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F470D"/>
              </a:buClr>
              <a:buSzPts val="1800"/>
              <a:buNone/>
              <a:defRPr b="0" sz="1800">
                <a:solidFill>
                  <a:srgbClr val="DF470D"/>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p:cSld name="Dos objetos">
    <p:spTree>
      <p:nvGrpSpPr>
        <p:cNvPr id="24" name="Shape 24"/>
        <p:cNvGrpSpPr/>
        <p:nvPr/>
      </p:nvGrpSpPr>
      <p:grpSpPr>
        <a:xfrm>
          <a:off x="0" y="0"/>
          <a:ext cx="0" cy="0"/>
          <a:chOff x="0" y="0"/>
          <a:chExt cx="0" cy="0"/>
        </a:xfrm>
      </p:grpSpPr>
      <p:sp>
        <p:nvSpPr>
          <p:cNvPr id="25" name="Google Shape;25;p37"/>
          <p:cNvSpPr txBox="1"/>
          <p:nvPr>
            <p:ph idx="1" type="body"/>
          </p:nvPr>
        </p:nvSpPr>
        <p:spPr>
          <a:xfrm>
            <a:off x="344031" y="1396333"/>
            <a:ext cx="5423025"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7"/>
          <p:cNvSpPr txBox="1"/>
          <p:nvPr>
            <p:ph idx="2" type="body"/>
          </p:nvPr>
        </p:nvSpPr>
        <p:spPr>
          <a:xfrm>
            <a:off x="6424946" y="1396333"/>
            <a:ext cx="5444147"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7"/>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28" name="Google Shape;28;p37"/>
          <p:cNvSpPr txBox="1"/>
          <p:nvPr>
            <p:ph type="title"/>
          </p:nvPr>
        </p:nvSpPr>
        <p:spPr>
          <a:xfrm>
            <a:off x="344032" y="177566"/>
            <a:ext cx="11525061" cy="10410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F470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p:cSld name="Comparación">
    <p:spTree>
      <p:nvGrpSpPr>
        <p:cNvPr id="29" name="Shape 29"/>
        <p:cNvGrpSpPr/>
        <p:nvPr/>
      </p:nvGrpSpPr>
      <p:grpSpPr>
        <a:xfrm>
          <a:off x="0" y="0"/>
          <a:ext cx="0" cy="0"/>
          <a:chOff x="0" y="0"/>
          <a:chExt cx="0" cy="0"/>
        </a:xfrm>
      </p:grpSpPr>
      <p:sp>
        <p:nvSpPr>
          <p:cNvPr id="30" name="Google Shape;30;p38"/>
          <p:cNvSpPr txBox="1"/>
          <p:nvPr>
            <p:ph idx="1" type="body"/>
          </p:nvPr>
        </p:nvSpPr>
        <p:spPr>
          <a:xfrm>
            <a:off x="320564" y="1218642"/>
            <a:ext cx="5464600" cy="59738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2454"/>
              </a:buClr>
              <a:buSzPts val="2000"/>
              <a:buNone/>
              <a:defRPr b="1" sz="2000">
                <a:solidFill>
                  <a:srgbClr val="002454"/>
                </a:solidFill>
              </a:defRPr>
            </a:lvl1pPr>
            <a:lvl2pPr indent="-228600" lvl="1" marL="914400" algn="l">
              <a:lnSpc>
                <a:spcPct val="90000"/>
              </a:lnSpc>
              <a:spcBef>
                <a:spcPts val="500"/>
              </a:spcBef>
              <a:spcAft>
                <a:spcPts val="0"/>
              </a:spcAft>
              <a:buClr>
                <a:srgbClr val="A5A5A5"/>
              </a:buClr>
              <a:buSzPts val="2000"/>
              <a:buNone/>
              <a:defRPr b="1" sz="2000"/>
            </a:lvl2pPr>
            <a:lvl3pPr indent="-228600" lvl="2" marL="1371600" algn="l">
              <a:lnSpc>
                <a:spcPct val="90000"/>
              </a:lnSpc>
              <a:spcBef>
                <a:spcPts val="500"/>
              </a:spcBef>
              <a:spcAft>
                <a:spcPts val="0"/>
              </a:spcAft>
              <a:buClr>
                <a:srgbClr val="A5A5A5"/>
              </a:buClr>
              <a:buSzPts val="1800"/>
              <a:buNone/>
              <a:defRPr b="1" sz="1800"/>
            </a:lvl3pPr>
            <a:lvl4pPr indent="-228600" lvl="3" marL="1828800" algn="l">
              <a:lnSpc>
                <a:spcPct val="90000"/>
              </a:lnSpc>
              <a:spcBef>
                <a:spcPts val="500"/>
              </a:spcBef>
              <a:spcAft>
                <a:spcPts val="0"/>
              </a:spcAft>
              <a:buClr>
                <a:srgbClr val="A5A5A5"/>
              </a:buClr>
              <a:buSzPts val="1600"/>
              <a:buNone/>
              <a:defRPr b="1" sz="1600"/>
            </a:lvl4pPr>
            <a:lvl5pPr indent="-228600" lvl="4" marL="2286000" algn="l">
              <a:lnSpc>
                <a:spcPct val="90000"/>
              </a:lnSpc>
              <a:spcBef>
                <a:spcPts val="500"/>
              </a:spcBef>
              <a:spcAft>
                <a:spcPts val="0"/>
              </a:spcAft>
              <a:buClr>
                <a:srgbClr val="A5A5A5"/>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 name="Google Shape;31;p38"/>
          <p:cNvSpPr txBox="1"/>
          <p:nvPr>
            <p:ph idx="2" type="body"/>
          </p:nvPr>
        </p:nvSpPr>
        <p:spPr>
          <a:xfrm>
            <a:off x="320564" y="1928387"/>
            <a:ext cx="5464600" cy="4046899"/>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8"/>
          <p:cNvSpPr txBox="1"/>
          <p:nvPr>
            <p:ph idx="3" type="body"/>
          </p:nvPr>
        </p:nvSpPr>
        <p:spPr>
          <a:xfrm>
            <a:off x="6404493" y="1218642"/>
            <a:ext cx="5464600" cy="59738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2454"/>
              </a:buClr>
              <a:buSzPts val="2000"/>
              <a:buNone/>
              <a:defRPr b="1" sz="2000">
                <a:solidFill>
                  <a:srgbClr val="002454"/>
                </a:solidFill>
              </a:defRPr>
            </a:lvl1pPr>
            <a:lvl2pPr indent="-228600" lvl="1" marL="914400" algn="l">
              <a:lnSpc>
                <a:spcPct val="90000"/>
              </a:lnSpc>
              <a:spcBef>
                <a:spcPts val="500"/>
              </a:spcBef>
              <a:spcAft>
                <a:spcPts val="0"/>
              </a:spcAft>
              <a:buClr>
                <a:srgbClr val="A5A5A5"/>
              </a:buClr>
              <a:buSzPts val="2000"/>
              <a:buNone/>
              <a:defRPr b="1" sz="2000"/>
            </a:lvl2pPr>
            <a:lvl3pPr indent="-228600" lvl="2" marL="1371600" algn="l">
              <a:lnSpc>
                <a:spcPct val="90000"/>
              </a:lnSpc>
              <a:spcBef>
                <a:spcPts val="500"/>
              </a:spcBef>
              <a:spcAft>
                <a:spcPts val="0"/>
              </a:spcAft>
              <a:buClr>
                <a:srgbClr val="A5A5A5"/>
              </a:buClr>
              <a:buSzPts val="1800"/>
              <a:buNone/>
              <a:defRPr b="1" sz="1800"/>
            </a:lvl3pPr>
            <a:lvl4pPr indent="-228600" lvl="3" marL="1828800" algn="l">
              <a:lnSpc>
                <a:spcPct val="90000"/>
              </a:lnSpc>
              <a:spcBef>
                <a:spcPts val="500"/>
              </a:spcBef>
              <a:spcAft>
                <a:spcPts val="0"/>
              </a:spcAft>
              <a:buClr>
                <a:srgbClr val="A5A5A5"/>
              </a:buClr>
              <a:buSzPts val="1600"/>
              <a:buNone/>
              <a:defRPr b="1" sz="1600"/>
            </a:lvl4pPr>
            <a:lvl5pPr indent="-228600" lvl="4" marL="2286000" algn="l">
              <a:lnSpc>
                <a:spcPct val="90000"/>
              </a:lnSpc>
              <a:spcBef>
                <a:spcPts val="500"/>
              </a:spcBef>
              <a:spcAft>
                <a:spcPts val="0"/>
              </a:spcAft>
              <a:buClr>
                <a:srgbClr val="A5A5A5"/>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 name="Google Shape;33;p38"/>
          <p:cNvSpPr txBox="1"/>
          <p:nvPr>
            <p:ph idx="4" type="body"/>
          </p:nvPr>
        </p:nvSpPr>
        <p:spPr>
          <a:xfrm>
            <a:off x="6404493" y="1928388"/>
            <a:ext cx="5464600" cy="404689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3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35" name="Google Shape;35;p38"/>
          <p:cNvSpPr txBox="1"/>
          <p:nvPr>
            <p:ph type="title"/>
          </p:nvPr>
        </p:nvSpPr>
        <p:spPr>
          <a:xfrm>
            <a:off x="320564" y="177566"/>
            <a:ext cx="11548529" cy="10410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F470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36" name="Shape 36"/>
        <p:cNvGrpSpPr/>
        <p:nvPr/>
      </p:nvGrpSpPr>
      <p:grpSpPr>
        <a:xfrm>
          <a:off x="0" y="0"/>
          <a:ext cx="0" cy="0"/>
          <a:chOff x="0" y="0"/>
          <a:chExt cx="0" cy="0"/>
        </a:xfrm>
      </p:grpSpPr>
      <p:sp>
        <p:nvSpPr>
          <p:cNvPr id="37" name="Google Shape;37;p39"/>
          <p:cNvSpPr txBox="1"/>
          <p:nvPr>
            <p:ph type="title"/>
          </p:nvPr>
        </p:nvSpPr>
        <p:spPr>
          <a:xfrm>
            <a:off x="344032" y="177566"/>
            <a:ext cx="11525061" cy="10410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F470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p:nvPr>
            <p:ph idx="1" type="body"/>
          </p:nvPr>
        </p:nvSpPr>
        <p:spPr>
          <a:xfrm>
            <a:off x="344032" y="1406202"/>
            <a:ext cx="11525061" cy="4495834"/>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DF470D"/>
              </a:buClr>
              <a:buSzPts val="2000"/>
              <a:buChar char="•"/>
              <a:defRPr/>
            </a:lvl1pPr>
            <a:lvl2pPr indent="-342900" lvl="1" marL="914400" algn="l">
              <a:lnSpc>
                <a:spcPct val="90000"/>
              </a:lnSpc>
              <a:spcBef>
                <a:spcPts val="500"/>
              </a:spcBef>
              <a:spcAft>
                <a:spcPts val="0"/>
              </a:spcAft>
              <a:buClr>
                <a:srgbClr val="DF470D"/>
              </a:buClr>
              <a:buSzPts val="1800"/>
              <a:buChar char="•"/>
              <a:defRPr/>
            </a:lvl2pPr>
            <a:lvl3pPr indent="-330200" lvl="2" marL="1371600" algn="l">
              <a:lnSpc>
                <a:spcPct val="90000"/>
              </a:lnSpc>
              <a:spcBef>
                <a:spcPts val="500"/>
              </a:spcBef>
              <a:spcAft>
                <a:spcPts val="0"/>
              </a:spcAft>
              <a:buClr>
                <a:srgbClr val="DF470D"/>
              </a:buClr>
              <a:buSzPts val="1600"/>
              <a:buChar char="•"/>
              <a:defRPr/>
            </a:lvl3pPr>
            <a:lvl4pPr indent="-317500" lvl="3" marL="1828800" algn="l">
              <a:lnSpc>
                <a:spcPct val="90000"/>
              </a:lnSpc>
              <a:spcBef>
                <a:spcPts val="500"/>
              </a:spcBef>
              <a:spcAft>
                <a:spcPts val="0"/>
              </a:spcAft>
              <a:buClr>
                <a:srgbClr val="DF470D"/>
              </a:buClr>
              <a:buSzPts val="1400"/>
              <a:buChar char="•"/>
              <a:defRPr/>
            </a:lvl4pPr>
            <a:lvl5pPr indent="-317500" lvl="4" marL="2286000" algn="l">
              <a:lnSpc>
                <a:spcPct val="90000"/>
              </a:lnSpc>
              <a:spcBef>
                <a:spcPts val="500"/>
              </a:spcBef>
              <a:spcAft>
                <a:spcPts val="0"/>
              </a:spcAft>
              <a:buClr>
                <a:srgbClr val="DF470D"/>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9"/>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40" name="Shape 40"/>
        <p:cNvGrpSpPr/>
        <p:nvPr/>
      </p:nvGrpSpPr>
      <p:grpSpPr>
        <a:xfrm>
          <a:off x="0" y="0"/>
          <a:ext cx="0" cy="0"/>
          <a:chOff x="0" y="0"/>
          <a:chExt cx="0" cy="0"/>
        </a:xfrm>
      </p:grpSpPr>
      <p:sp>
        <p:nvSpPr>
          <p:cNvPr id="41" name="Google Shape;41;p40"/>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42" name="Shape 42"/>
        <p:cNvGrpSpPr/>
        <p:nvPr/>
      </p:nvGrpSpPr>
      <p:grpSpPr>
        <a:xfrm>
          <a:off x="0" y="0"/>
          <a:ext cx="0" cy="0"/>
          <a:chOff x="0" y="0"/>
          <a:chExt cx="0" cy="0"/>
        </a:xfrm>
      </p:grpSpPr>
      <p:sp>
        <p:nvSpPr>
          <p:cNvPr id="43" name="Google Shape;43;p41"/>
          <p:cNvSpPr txBox="1"/>
          <p:nvPr>
            <p:ph type="title"/>
          </p:nvPr>
        </p:nvSpPr>
        <p:spPr>
          <a:xfrm>
            <a:off x="332794" y="353085"/>
            <a:ext cx="3932237" cy="14055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F470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1"/>
          <p:cNvSpPr txBox="1"/>
          <p:nvPr>
            <p:ph idx="1" type="body"/>
          </p:nvPr>
        </p:nvSpPr>
        <p:spPr>
          <a:xfrm>
            <a:off x="4689695" y="394957"/>
            <a:ext cx="7169511" cy="487362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rgbClr val="DF470D"/>
              </a:buClr>
              <a:buSzPts val="1600"/>
              <a:buChar char="•"/>
              <a:defRPr sz="1600"/>
            </a:lvl1pPr>
            <a:lvl2pPr indent="-330200" lvl="1" marL="914400" algn="l">
              <a:lnSpc>
                <a:spcPct val="90000"/>
              </a:lnSpc>
              <a:spcBef>
                <a:spcPts val="500"/>
              </a:spcBef>
              <a:spcAft>
                <a:spcPts val="0"/>
              </a:spcAft>
              <a:buClr>
                <a:srgbClr val="DF470D"/>
              </a:buClr>
              <a:buSzPts val="1600"/>
              <a:buChar char="•"/>
              <a:defRPr sz="1600"/>
            </a:lvl2pPr>
            <a:lvl3pPr indent="-330200" lvl="2" marL="1371600" algn="l">
              <a:lnSpc>
                <a:spcPct val="90000"/>
              </a:lnSpc>
              <a:spcBef>
                <a:spcPts val="500"/>
              </a:spcBef>
              <a:spcAft>
                <a:spcPts val="0"/>
              </a:spcAft>
              <a:buClr>
                <a:srgbClr val="DF470D"/>
              </a:buClr>
              <a:buSzPts val="1600"/>
              <a:buChar char="•"/>
              <a:defRPr sz="1600"/>
            </a:lvl3pPr>
            <a:lvl4pPr indent="-330200" lvl="3" marL="1828800" algn="l">
              <a:lnSpc>
                <a:spcPct val="90000"/>
              </a:lnSpc>
              <a:spcBef>
                <a:spcPts val="500"/>
              </a:spcBef>
              <a:spcAft>
                <a:spcPts val="0"/>
              </a:spcAft>
              <a:buClr>
                <a:srgbClr val="DF470D"/>
              </a:buClr>
              <a:buSzPts val="1600"/>
              <a:buChar char="•"/>
              <a:defRPr sz="1600"/>
            </a:lvl4pPr>
            <a:lvl5pPr indent="-330200" lvl="4" marL="2286000" algn="l">
              <a:lnSpc>
                <a:spcPct val="90000"/>
              </a:lnSpc>
              <a:spcBef>
                <a:spcPts val="500"/>
              </a:spcBef>
              <a:spcAft>
                <a:spcPts val="0"/>
              </a:spcAft>
              <a:buClr>
                <a:srgbClr val="DF470D"/>
              </a:buClr>
              <a:buSzPts val="1600"/>
              <a:buChar char="•"/>
              <a:defRPr sz="16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5" name="Google Shape;45;p41"/>
          <p:cNvSpPr txBox="1"/>
          <p:nvPr>
            <p:ph idx="2" type="body"/>
          </p:nvPr>
        </p:nvSpPr>
        <p:spPr>
          <a:xfrm>
            <a:off x="332794" y="1758635"/>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2454"/>
              </a:buClr>
              <a:buSzPts val="1600"/>
              <a:buNone/>
              <a:defRPr b="1" sz="1600">
                <a:solidFill>
                  <a:srgbClr val="002454"/>
                </a:solidFill>
              </a:defRPr>
            </a:lvl1pPr>
            <a:lvl2pPr indent="-228600" lvl="1" marL="914400" algn="l">
              <a:lnSpc>
                <a:spcPct val="90000"/>
              </a:lnSpc>
              <a:spcBef>
                <a:spcPts val="500"/>
              </a:spcBef>
              <a:spcAft>
                <a:spcPts val="0"/>
              </a:spcAft>
              <a:buClr>
                <a:srgbClr val="A5A5A5"/>
              </a:buClr>
              <a:buSzPts val="1400"/>
              <a:buNone/>
              <a:defRPr sz="1400"/>
            </a:lvl2pPr>
            <a:lvl3pPr indent="-228600" lvl="2" marL="1371600" algn="l">
              <a:lnSpc>
                <a:spcPct val="90000"/>
              </a:lnSpc>
              <a:spcBef>
                <a:spcPts val="500"/>
              </a:spcBef>
              <a:spcAft>
                <a:spcPts val="0"/>
              </a:spcAft>
              <a:buClr>
                <a:srgbClr val="A5A5A5"/>
              </a:buClr>
              <a:buSzPts val="1200"/>
              <a:buNone/>
              <a:defRPr sz="1200"/>
            </a:lvl3pPr>
            <a:lvl4pPr indent="-228600" lvl="3" marL="1828800" algn="l">
              <a:lnSpc>
                <a:spcPct val="90000"/>
              </a:lnSpc>
              <a:spcBef>
                <a:spcPts val="500"/>
              </a:spcBef>
              <a:spcAft>
                <a:spcPts val="0"/>
              </a:spcAft>
              <a:buClr>
                <a:srgbClr val="A5A5A5"/>
              </a:buClr>
              <a:buSzPts val="1000"/>
              <a:buNone/>
              <a:defRPr sz="1000"/>
            </a:lvl4pPr>
            <a:lvl5pPr indent="-228600" lvl="4" marL="2286000" algn="l">
              <a:lnSpc>
                <a:spcPct val="90000"/>
              </a:lnSpc>
              <a:spcBef>
                <a:spcPts val="500"/>
              </a:spcBef>
              <a:spcAft>
                <a:spcPts val="0"/>
              </a:spcAft>
              <a:buClr>
                <a:srgbClr val="A5A5A5"/>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 name="Google Shape;46;p41"/>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p:cSld name="Imagen con título">
    <p:spTree>
      <p:nvGrpSpPr>
        <p:cNvPr id="47" name="Shape 47"/>
        <p:cNvGrpSpPr/>
        <p:nvPr/>
      </p:nvGrpSpPr>
      <p:grpSpPr>
        <a:xfrm>
          <a:off x="0" y="0"/>
          <a:ext cx="0" cy="0"/>
          <a:chOff x="0" y="0"/>
          <a:chExt cx="0" cy="0"/>
        </a:xfrm>
      </p:grpSpPr>
      <p:sp>
        <p:nvSpPr>
          <p:cNvPr id="48" name="Google Shape;48;p42"/>
          <p:cNvSpPr/>
          <p:nvPr>
            <p:ph idx="2" type="pic"/>
          </p:nvPr>
        </p:nvSpPr>
        <p:spPr>
          <a:xfrm>
            <a:off x="4653481" y="353085"/>
            <a:ext cx="7205725" cy="5507965"/>
          </a:xfrm>
          <a:prstGeom prst="rect">
            <a:avLst/>
          </a:prstGeom>
          <a:noFill/>
          <a:ln>
            <a:noFill/>
          </a:ln>
        </p:spPr>
      </p:sp>
      <p:sp>
        <p:nvSpPr>
          <p:cNvPr id="49" name="Google Shape;49;p42"/>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
        <p:nvSpPr>
          <p:cNvPr id="50" name="Google Shape;50;p42"/>
          <p:cNvSpPr txBox="1"/>
          <p:nvPr>
            <p:ph type="title"/>
          </p:nvPr>
        </p:nvSpPr>
        <p:spPr>
          <a:xfrm>
            <a:off x="332794" y="353085"/>
            <a:ext cx="3932237" cy="14055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F470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2"/>
          <p:cNvSpPr txBox="1"/>
          <p:nvPr>
            <p:ph idx="1" type="body"/>
          </p:nvPr>
        </p:nvSpPr>
        <p:spPr>
          <a:xfrm>
            <a:off x="332794" y="1758635"/>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2454"/>
              </a:buClr>
              <a:buSzPts val="1600"/>
              <a:buNone/>
              <a:defRPr b="1" sz="1600">
                <a:solidFill>
                  <a:srgbClr val="002454"/>
                </a:solidFill>
              </a:defRPr>
            </a:lvl1pPr>
            <a:lvl2pPr indent="-228600" lvl="1" marL="914400" algn="l">
              <a:lnSpc>
                <a:spcPct val="90000"/>
              </a:lnSpc>
              <a:spcBef>
                <a:spcPts val="500"/>
              </a:spcBef>
              <a:spcAft>
                <a:spcPts val="0"/>
              </a:spcAft>
              <a:buClr>
                <a:srgbClr val="A5A5A5"/>
              </a:buClr>
              <a:buSzPts val="1400"/>
              <a:buNone/>
              <a:defRPr sz="1400"/>
            </a:lvl2pPr>
            <a:lvl3pPr indent="-228600" lvl="2" marL="1371600" algn="l">
              <a:lnSpc>
                <a:spcPct val="90000"/>
              </a:lnSpc>
              <a:spcBef>
                <a:spcPts val="500"/>
              </a:spcBef>
              <a:spcAft>
                <a:spcPts val="0"/>
              </a:spcAft>
              <a:buClr>
                <a:srgbClr val="A5A5A5"/>
              </a:buClr>
              <a:buSzPts val="1200"/>
              <a:buNone/>
              <a:defRPr sz="1200"/>
            </a:lvl3pPr>
            <a:lvl4pPr indent="-228600" lvl="3" marL="1828800" algn="l">
              <a:lnSpc>
                <a:spcPct val="90000"/>
              </a:lnSpc>
              <a:spcBef>
                <a:spcPts val="500"/>
              </a:spcBef>
              <a:spcAft>
                <a:spcPts val="0"/>
              </a:spcAft>
              <a:buClr>
                <a:srgbClr val="A5A5A5"/>
              </a:buClr>
              <a:buSzPts val="1000"/>
              <a:buNone/>
              <a:defRPr sz="1000"/>
            </a:lvl4pPr>
            <a:lvl5pPr indent="-228600" lvl="4" marL="2286000" algn="l">
              <a:lnSpc>
                <a:spcPct val="90000"/>
              </a:lnSpc>
              <a:spcBef>
                <a:spcPts val="500"/>
              </a:spcBef>
              <a:spcAft>
                <a:spcPts val="0"/>
              </a:spcAft>
              <a:buClr>
                <a:srgbClr val="A5A5A5"/>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33"/>
          <p:cNvPicPr preferRelativeResize="0"/>
          <p:nvPr/>
        </p:nvPicPr>
        <p:blipFill rotWithShape="1">
          <a:blip r:embed="rId1">
            <a:alphaModFix/>
          </a:blip>
          <a:srcRect b="0" l="0" r="0" t="0"/>
          <a:stretch/>
        </p:blipFill>
        <p:spPr>
          <a:xfrm>
            <a:off x="2467" y="0"/>
            <a:ext cx="12187066" cy="6858000"/>
          </a:xfrm>
          <a:prstGeom prst="rect">
            <a:avLst/>
          </a:prstGeom>
          <a:noFill/>
          <a:ln>
            <a:noFill/>
          </a:ln>
        </p:spPr>
      </p:pic>
      <p:sp>
        <p:nvSpPr>
          <p:cNvPr id="11" name="Google Shape;11;p33"/>
          <p:cNvSpPr txBox="1"/>
          <p:nvPr>
            <p:ph type="title"/>
          </p:nvPr>
        </p:nvSpPr>
        <p:spPr>
          <a:xfrm>
            <a:off x="307818" y="177566"/>
            <a:ext cx="11561275" cy="104107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DF470D"/>
              </a:buClr>
              <a:buSzPts val="3200"/>
              <a:buFont typeface="Arial"/>
              <a:buNone/>
              <a:defRPr b="1" i="0" sz="3200" u="none" cap="none" strike="noStrike">
                <a:solidFill>
                  <a:srgbClr val="DF470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33"/>
          <p:cNvSpPr txBox="1"/>
          <p:nvPr>
            <p:ph idx="1" type="body"/>
          </p:nvPr>
        </p:nvSpPr>
        <p:spPr>
          <a:xfrm>
            <a:off x="307818" y="1406202"/>
            <a:ext cx="11561275" cy="4045596"/>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A5A5A5"/>
              </a:buClr>
              <a:buSzPts val="2000"/>
              <a:buFont typeface="Arial"/>
              <a:buChar char="•"/>
              <a:defRPr b="0" i="0" sz="2000" u="none" cap="none" strike="noStrike">
                <a:solidFill>
                  <a:srgbClr val="A5A5A5"/>
                </a:solidFill>
                <a:latin typeface="Arial"/>
                <a:ea typeface="Arial"/>
                <a:cs typeface="Arial"/>
                <a:sym typeface="Arial"/>
              </a:defRPr>
            </a:lvl1pPr>
            <a:lvl2pPr indent="-342900" lvl="1" marL="914400" marR="0" rtl="0" algn="l">
              <a:lnSpc>
                <a:spcPct val="90000"/>
              </a:lnSpc>
              <a:spcBef>
                <a:spcPts val="500"/>
              </a:spcBef>
              <a:spcAft>
                <a:spcPts val="0"/>
              </a:spcAft>
              <a:buClr>
                <a:srgbClr val="A5A5A5"/>
              </a:buClr>
              <a:buSzPts val="1800"/>
              <a:buFont typeface="Arial"/>
              <a:buChar char="•"/>
              <a:defRPr b="0" i="0" sz="1800" u="none" cap="none" strike="noStrike">
                <a:solidFill>
                  <a:srgbClr val="A5A5A5"/>
                </a:solidFill>
                <a:latin typeface="Arial"/>
                <a:ea typeface="Arial"/>
                <a:cs typeface="Arial"/>
                <a:sym typeface="Arial"/>
              </a:defRPr>
            </a:lvl2pPr>
            <a:lvl3pPr indent="-330200" lvl="2" marL="1371600" marR="0" rtl="0" algn="l">
              <a:lnSpc>
                <a:spcPct val="90000"/>
              </a:lnSpc>
              <a:spcBef>
                <a:spcPts val="500"/>
              </a:spcBef>
              <a:spcAft>
                <a:spcPts val="0"/>
              </a:spcAft>
              <a:buClr>
                <a:srgbClr val="A5A5A5"/>
              </a:buClr>
              <a:buSzPts val="1600"/>
              <a:buFont typeface="Arial"/>
              <a:buChar char="•"/>
              <a:defRPr b="0" i="0" sz="1600" u="none" cap="none" strike="noStrike">
                <a:solidFill>
                  <a:srgbClr val="A5A5A5"/>
                </a:solidFill>
                <a:latin typeface="Arial"/>
                <a:ea typeface="Arial"/>
                <a:cs typeface="Arial"/>
                <a:sym typeface="Arial"/>
              </a:defRPr>
            </a:lvl3pPr>
            <a:lvl4pPr indent="-317500" lvl="3" marL="1828800" marR="0" rtl="0" algn="l">
              <a:lnSpc>
                <a:spcPct val="90000"/>
              </a:lnSpc>
              <a:spcBef>
                <a:spcPts val="500"/>
              </a:spcBef>
              <a:spcAft>
                <a:spcPts val="0"/>
              </a:spcAft>
              <a:buClr>
                <a:srgbClr val="A5A5A5"/>
              </a:buClr>
              <a:buSzPts val="1400"/>
              <a:buFont typeface="Arial"/>
              <a:buChar char="•"/>
              <a:defRPr b="0" i="0" sz="1400" u="none" cap="none" strike="noStrike">
                <a:solidFill>
                  <a:srgbClr val="A5A5A5"/>
                </a:solidFill>
                <a:latin typeface="Arial"/>
                <a:ea typeface="Arial"/>
                <a:cs typeface="Arial"/>
                <a:sym typeface="Arial"/>
              </a:defRPr>
            </a:lvl4pPr>
            <a:lvl5pPr indent="-317500" lvl="4" marL="2286000" marR="0" rtl="0" algn="l">
              <a:lnSpc>
                <a:spcPct val="90000"/>
              </a:lnSpc>
              <a:spcBef>
                <a:spcPts val="500"/>
              </a:spcBef>
              <a:spcAft>
                <a:spcPts val="0"/>
              </a:spcAft>
              <a:buClr>
                <a:srgbClr val="A5A5A5"/>
              </a:buClr>
              <a:buSzPts val="1400"/>
              <a:buFont typeface="Arial"/>
              <a:buChar char="•"/>
              <a:defRPr b="0" i="0" sz="1400" u="none" cap="none" strike="noStrike">
                <a:solidFill>
                  <a:srgbClr val="A5A5A5"/>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33"/>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DF470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0"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29.png"/><Relationship Id="rId9"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57.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61.png"/><Relationship Id="rId5"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image" Target="../media/image60.png"/><Relationship Id="rId5"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60.png"/><Relationship Id="rId4" Type="http://schemas.openxmlformats.org/officeDocument/2006/relationships/image" Target="../media/image67.png"/><Relationship Id="rId5"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51"/>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75" name="Google Shape;275;p51"/>
          <p:cNvPicPr preferRelativeResize="0"/>
          <p:nvPr/>
        </p:nvPicPr>
        <p:blipFill rotWithShape="1">
          <a:blip r:embed="rId3">
            <a:alphaModFix/>
          </a:blip>
          <a:srcRect b="0" l="0" r="0" t="0"/>
          <a:stretch/>
        </p:blipFill>
        <p:spPr>
          <a:xfrm>
            <a:off x="829757" y="665266"/>
            <a:ext cx="10511360" cy="5273258"/>
          </a:xfrm>
          <a:prstGeom prst="rect">
            <a:avLst/>
          </a:prstGeom>
          <a:noFill/>
          <a:ln>
            <a:noFill/>
          </a:ln>
        </p:spPr>
      </p:pic>
      <p:sp>
        <p:nvSpPr>
          <p:cNvPr id="276" name="Google Shape;276;p51"/>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Medir Inflamación en las Enfermedades CV: PCRus</a:t>
            </a:r>
            <a:endParaRPr b="1" i="0" sz="2400" u="none" cap="none" strike="noStrike">
              <a:solidFill>
                <a:srgbClr val="1F3864"/>
              </a:solidFill>
              <a:latin typeface="Arial"/>
              <a:ea typeface="Arial"/>
              <a:cs typeface="Arial"/>
              <a:sym typeface="Arial"/>
            </a:endParaRPr>
          </a:p>
          <a:p>
            <a:pPr indent="0" lvl="0" marL="0" marR="0" rtl="0" algn="l">
              <a:lnSpc>
                <a:spcPct val="90000"/>
              </a:lnSpc>
              <a:spcBef>
                <a:spcPts val="0"/>
              </a:spcBef>
              <a:spcAft>
                <a:spcPts val="0"/>
              </a:spcAft>
              <a:buNone/>
            </a:pPr>
            <a:r>
              <a:t/>
            </a:r>
            <a:endParaRPr b="0" i="0" sz="2800" u="none" cap="none" strike="noStrike">
              <a:solidFill>
                <a:srgbClr val="1F3864"/>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1"/>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82" name="Google Shape;282;p11"/>
          <p:cNvPicPr preferRelativeResize="0"/>
          <p:nvPr/>
        </p:nvPicPr>
        <p:blipFill rotWithShape="1">
          <a:blip r:embed="rId3">
            <a:alphaModFix/>
          </a:blip>
          <a:srcRect b="0" l="0" r="0" t="0"/>
          <a:stretch/>
        </p:blipFill>
        <p:spPr>
          <a:xfrm>
            <a:off x="322907" y="705462"/>
            <a:ext cx="11136992" cy="5277394"/>
          </a:xfrm>
          <a:prstGeom prst="rect">
            <a:avLst/>
          </a:prstGeom>
          <a:noFill/>
          <a:ln>
            <a:noFill/>
          </a:ln>
        </p:spPr>
      </p:pic>
      <p:pic>
        <p:nvPicPr>
          <p:cNvPr id="283" name="Google Shape;283;p11"/>
          <p:cNvPicPr preferRelativeResize="0"/>
          <p:nvPr/>
        </p:nvPicPr>
        <p:blipFill rotWithShape="1">
          <a:blip r:embed="rId4">
            <a:alphaModFix/>
          </a:blip>
          <a:srcRect b="0" l="0" r="0" t="0"/>
          <a:stretch/>
        </p:blipFill>
        <p:spPr>
          <a:xfrm>
            <a:off x="596002" y="2689524"/>
            <a:ext cx="3333659" cy="3293332"/>
          </a:xfrm>
          <a:prstGeom prst="rect">
            <a:avLst/>
          </a:prstGeom>
          <a:noFill/>
          <a:ln>
            <a:noFill/>
          </a:ln>
        </p:spPr>
      </p:pic>
      <p:sp>
        <p:nvSpPr>
          <p:cNvPr id="284" name="Google Shape;284;p11"/>
          <p:cNvSpPr txBox="1"/>
          <p:nvPr/>
        </p:nvSpPr>
        <p:spPr>
          <a:xfrm>
            <a:off x="692316" y="5148273"/>
            <a:ext cx="3141029" cy="266600"/>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5" name="Google Shape;285;p11"/>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Medir Inflamación en las Enfermedades CV: PCRus</a:t>
            </a:r>
            <a:endParaRPr b="1" i="0" sz="2400" u="none" cap="none" strike="noStrike">
              <a:solidFill>
                <a:srgbClr val="1F3864"/>
              </a:solidFill>
              <a:latin typeface="Arial"/>
              <a:ea typeface="Arial"/>
              <a:cs typeface="Arial"/>
              <a:sym typeface="Arial"/>
            </a:endParaRPr>
          </a:p>
          <a:p>
            <a:pPr indent="0" lvl="0" marL="0" marR="0" rtl="0" algn="l">
              <a:lnSpc>
                <a:spcPct val="90000"/>
              </a:lnSpc>
              <a:spcBef>
                <a:spcPts val="0"/>
              </a:spcBef>
              <a:spcAft>
                <a:spcPts val="0"/>
              </a:spcAft>
              <a:buNone/>
            </a:pPr>
            <a:r>
              <a:t/>
            </a:r>
            <a:endParaRPr b="0" i="0" sz="2800" u="none" cap="none" strike="noStrike">
              <a:solidFill>
                <a:srgbClr val="1F3864"/>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2"/>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92" name="Google Shape;292;p12"/>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Medir Inflamación en las Enfermedades CV</a:t>
            </a:r>
            <a:endParaRPr/>
          </a:p>
          <a:p>
            <a:pPr indent="0" lvl="0" marL="0" marR="0" rtl="0" algn="l">
              <a:lnSpc>
                <a:spcPct val="90000"/>
              </a:lnSpc>
              <a:spcBef>
                <a:spcPts val="0"/>
              </a:spcBef>
              <a:spcAft>
                <a:spcPts val="0"/>
              </a:spcAft>
              <a:buNone/>
            </a:pPr>
            <a:r>
              <a:t/>
            </a:r>
            <a:endParaRPr b="0" i="0" sz="2800" u="none" cap="none" strike="noStrike">
              <a:solidFill>
                <a:srgbClr val="1F3864"/>
              </a:solidFill>
              <a:latin typeface="Arial"/>
              <a:ea typeface="Arial"/>
              <a:cs typeface="Arial"/>
              <a:sym typeface="Arial"/>
            </a:endParaRPr>
          </a:p>
        </p:txBody>
      </p:sp>
      <p:pic>
        <p:nvPicPr>
          <p:cNvPr id="293" name="Google Shape;293;p12"/>
          <p:cNvPicPr preferRelativeResize="0"/>
          <p:nvPr/>
        </p:nvPicPr>
        <p:blipFill rotWithShape="1">
          <a:blip r:embed="rId3">
            <a:alphaModFix/>
          </a:blip>
          <a:srcRect b="0" l="0" r="0" t="0"/>
          <a:stretch/>
        </p:blipFill>
        <p:spPr>
          <a:xfrm>
            <a:off x="486189" y="562662"/>
            <a:ext cx="622300" cy="571500"/>
          </a:xfrm>
          <a:prstGeom prst="rect">
            <a:avLst/>
          </a:prstGeom>
          <a:noFill/>
          <a:ln>
            <a:noFill/>
          </a:ln>
        </p:spPr>
      </p:pic>
      <p:pic>
        <p:nvPicPr>
          <p:cNvPr id="294" name="Google Shape;294;p12"/>
          <p:cNvPicPr preferRelativeResize="0"/>
          <p:nvPr/>
        </p:nvPicPr>
        <p:blipFill rotWithShape="1">
          <a:blip r:embed="rId4">
            <a:alphaModFix/>
          </a:blip>
          <a:srcRect b="0" l="0" r="0" t="0"/>
          <a:stretch/>
        </p:blipFill>
        <p:spPr>
          <a:xfrm>
            <a:off x="486190" y="1220106"/>
            <a:ext cx="3503783" cy="1643898"/>
          </a:xfrm>
          <a:prstGeom prst="rect">
            <a:avLst/>
          </a:prstGeom>
          <a:noFill/>
          <a:ln>
            <a:noFill/>
          </a:ln>
        </p:spPr>
      </p:pic>
      <p:pic>
        <p:nvPicPr>
          <p:cNvPr id="295" name="Google Shape;295;p12"/>
          <p:cNvPicPr preferRelativeResize="0"/>
          <p:nvPr/>
        </p:nvPicPr>
        <p:blipFill rotWithShape="1">
          <a:blip r:embed="rId5">
            <a:alphaModFix/>
          </a:blip>
          <a:srcRect b="0" l="0" r="0" t="0"/>
          <a:stretch/>
        </p:blipFill>
        <p:spPr>
          <a:xfrm>
            <a:off x="1209766" y="3676816"/>
            <a:ext cx="4739822" cy="2394122"/>
          </a:xfrm>
          <a:prstGeom prst="rect">
            <a:avLst/>
          </a:prstGeom>
          <a:noFill/>
          <a:ln>
            <a:noFill/>
          </a:ln>
        </p:spPr>
      </p:pic>
      <p:pic>
        <p:nvPicPr>
          <p:cNvPr id="296" name="Google Shape;296;p12"/>
          <p:cNvPicPr preferRelativeResize="0"/>
          <p:nvPr/>
        </p:nvPicPr>
        <p:blipFill rotWithShape="1">
          <a:blip r:embed="rId6">
            <a:alphaModFix/>
          </a:blip>
          <a:srcRect b="0" l="0" r="0" t="0"/>
          <a:stretch/>
        </p:blipFill>
        <p:spPr>
          <a:xfrm>
            <a:off x="851715" y="2977078"/>
            <a:ext cx="2806771" cy="544882"/>
          </a:xfrm>
          <a:prstGeom prst="rect">
            <a:avLst/>
          </a:prstGeom>
          <a:noFill/>
          <a:ln>
            <a:noFill/>
          </a:ln>
        </p:spPr>
      </p:pic>
      <p:pic>
        <p:nvPicPr>
          <p:cNvPr id="297" name="Google Shape;297;p12"/>
          <p:cNvPicPr preferRelativeResize="0"/>
          <p:nvPr/>
        </p:nvPicPr>
        <p:blipFill rotWithShape="1">
          <a:blip r:embed="rId7">
            <a:alphaModFix/>
          </a:blip>
          <a:srcRect b="0" l="0" r="0" t="0"/>
          <a:stretch/>
        </p:blipFill>
        <p:spPr>
          <a:xfrm>
            <a:off x="4043379" y="1220106"/>
            <a:ext cx="4267908" cy="2301854"/>
          </a:xfrm>
          <a:prstGeom prst="rect">
            <a:avLst/>
          </a:prstGeom>
          <a:noFill/>
          <a:ln>
            <a:noFill/>
          </a:ln>
        </p:spPr>
      </p:pic>
      <p:pic>
        <p:nvPicPr>
          <p:cNvPr id="298" name="Google Shape;298;p12"/>
          <p:cNvPicPr preferRelativeResize="0"/>
          <p:nvPr/>
        </p:nvPicPr>
        <p:blipFill rotWithShape="1">
          <a:blip r:embed="rId8">
            <a:alphaModFix/>
          </a:blip>
          <a:srcRect b="0" l="0" r="0" t="0"/>
          <a:stretch/>
        </p:blipFill>
        <p:spPr>
          <a:xfrm>
            <a:off x="8364693" y="1267560"/>
            <a:ext cx="3548416" cy="2254400"/>
          </a:xfrm>
          <a:prstGeom prst="rect">
            <a:avLst/>
          </a:prstGeom>
          <a:noFill/>
          <a:ln>
            <a:noFill/>
          </a:ln>
        </p:spPr>
      </p:pic>
      <p:pic>
        <p:nvPicPr>
          <p:cNvPr id="299" name="Google Shape;299;p12"/>
          <p:cNvPicPr preferRelativeResize="0"/>
          <p:nvPr/>
        </p:nvPicPr>
        <p:blipFill rotWithShape="1">
          <a:blip r:embed="rId9">
            <a:alphaModFix/>
          </a:blip>
          <a:srcRect b="0" l="0" r="0" t="0"/>
          <a:stretch/>
        </p:blipFill>
        <p:spPr>
          <a:xfrm>
            <a:off x="6303389" y="3676816"/>
            <a:ext cx="4832276" cy="2394122"/>
          </a:xfrm>
          <a:prstGeom prst="rect">
            <a:avLst/>
          </a:prstGeom>
          <a:noFill/>
          <a:ln>
            <a:noFill/>
          </a:ln>
        </p:spPr>
      </p:pic>
      <p:pic>
        <p:nvPicPr>
          <p:cNvPr id="300" name="Google Shape;300;p12"/>
          <p:cNvPicPr preferRelativeResize="0"/>
          <p:nvPr/>
        </p:nvPicPr>
        <p:blipFill rotWithShape="1">
          <a:blip r:embed="rId10">
            <a:alphaModFix/>
          </a:blip>
          <a:srcRect b="0" l="0" r="0" t="48101"/>
          <a:stretch/>
        </p:blipFill>
        <p:spPr>
          <a:xfrm>
            <a:off x="3443304" y="705624"/>
            <a:ext cx="8280919" cy="4500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3"/>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06" name="Google Shape;306;p13"/>
          <p:cNvPicPr preferRelativeResize="0"/>
          <p:nvPr/>
        </p:nvPicPr>
        <p:blipFill rotWithShape="1">
          <a:blip r:embed="rId3">
            <a:alphaModFix/>
          </a:blip>
          <a:srcRect b="0" l="0" r="0" t="0"/>
          <a:stretch/>
        </p:blipFill>
        <p:spPr>
          <a:xfrm>
            <a:off x="697205" y="1474641"/>
            <a:ext cx="3353081" cy="1847444"/>
          </a:xfrm>
          <a:prstGeom prst="rect">
            <a:avLst/>
          </a:prstGeom>
          <a:noFill/>
          <a:ln>
            <a:noFill/>
          </a:ln>
        </p:spPr>
      </p:pic>
      <p:pic>
        <p:nvPicPr>
          <p:cNvPr id="307" name="Google Shape;307;p13"/>
          <p:cNvPicPr preferRelativeResize="0"/>
          <p:nvPr/>
        </p:nvPicPr>
        <p:blipFill rotWithShape="1">
          <a:blip r:embed="rId4">
            <a:alphaModFix/>
          </a:blip>
          <a:srcRect b="0" l="0" r="0" t="0"/>
          <a:stretch/>
        </p:blipFill>
        <p:spPr>
          <a:xfrm>
            <a:off x="4916453" y="1468351"/>
            <a:ext cx="3572852" cy="1822748"/>
          </a:xfrm>
          <a:prstGeom prst="rect">
            <a:avLst/>
          </a:prstGeom>
          <a:noFill/>
          <a:ln>
            <a:noFill/>
          </a:ln>
        </p:spPr>
      </p:pic>
      <p:pic>
        <p:nvPicPr>
          <p:cNvPr id="308" name="Google Shape;308;p13"/>
          <p:cNvPicPr preferRelativeResize="0"/>
          <p:nvPr/>
        </p:nvPicPr>
        <p:blipFill rotWithShape="1">
          <a:blip r:embed="rId5">
            <a:alphaModFix/>
          </a:blip>
          <a:srcRect b="0" l="0" r="0" t="0"/>
          <a:stretch/>
        </p:blipFill>
        <p:spPr>
          <a:xfrm>
            <a:off x="9346507" y="1474641"/>
            <a:ext cx="1861481" cy="1819875"/>
          </a:xfrm>
          <a:prstGeom prst="rect">
            <a:avLst/>
          </a:prstGeom>
          <a:noFill/>
          <a:ln>
            <a:noFill/>
          </a:ln>
        </p:spPr>
      </p:pic>
      <p:sp>
        <p:nvSpPr>
          <p:cNvPr id="309" name="Google Shape;309;p13"/>
          <p:cNvSpPr/>
          <p:nvPr/>
        </p:nvSpPr>
        <p:spPr>
          <a:xfrm>
            <a:off x="896414" y="3560076"/>
            <a:ext cx="29254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000090"/>
                </a:solidFill>
                <a:latin typeface="Arial"/>
                <a:ea typeface="Arial"/>
                <a:cs typeface="Arial"/>
                <a:sym typeface="Arial"/>
              </a:rPr>
              <a:t>Lupus</a:t>
            </a:r>
            <a:r>
              <a:rPr b="1" i="0" lang="es-ES" sz="1800" u="none" cap="none" strike="noStrike">
                <a:solidFill>
                  <a:srgbClr val="000090"/>
                </a:solidFill>
                <a:latin typeface="Arial"/>
                <a:ea typeface="Arial"/>
                <a:cs typeface="Arial"/>
                <a:sym typeface="Arial"/>
              </a:rPr>
              <a:t> </a:t>
            </a:r>
            <a:r>
              <a:rPr b="1" i="0" lang="es-ES" sz="1200" u="none" cap="none" strike="noStrike">
                <a:solidFill>
                  <a:srgbClr val="000090"/>
                </a:solidFill>
                <a:latin typeface="Arial"/>
                <a:ea typeface="Arial"/>
                <a:cs typeface="Arial"/>
                <a:sym typeface="Arial"/>
              </a:rPr>
              <a:t>Eritematoso</a:t>
            </a:r>
            <a:r>
              <a:rPr b="1" i="0" lang="es-ES" sz="1800" u="none" cap="none" strike="noStrike">
                <a:solidFill>
                  <a:srgbClr val="000090"/>
                </a:solidFill>
                <a:latin typeface="Arial"/>
                <a:ea typeface="Arial"/>
                <a:cs typeface="Arial"/>
                <a:sym typeface="Arial"/>
              </a:rPr>
              <a:t> </a:t>
            </a:r>
            <a:r>
              <a:rPr b="1" i="0" lang="es-ES" sz="1200" u="none" cap="none" strike="noStrike">
                <a:solidFill>
                  <a:srgbClr val="000090"/>
                </a:solidFill>
                <a:latin typeface="Arial"/>
                <a:ea typeface="Arial"/>
                <a:cs typeface="Arial"/>
                <a:sym typeface="Arial"/>
              </a:rPr>
              <a:t>Sistémico</a:t>
            </a:r>
            <a:endParaRPr b="1" i="0" sz="1200" u="none" cap="none" strike="noStrike">
              <a:solidFill>
                <a:srgbClr val="000090"/>
              </a:solidFill>
              <a:latin typeface="Arial"/>
              <a:ea typeface="Arial"/>
              <a:cs typeface="Arial"/>
              <a:sym typeface="Arial"/>
            </a:endParaRPr>
          </a:p>
        </p:txBody>
      </p:sp>
      <p:sp>
        <p:nvSpPr>
          <p:cNvPr id="310" name="Google Shape;310;p13"/>
          <p:cNvSpPr/>
          <p:nvPr/>
        </p:nvSpPr>
        <p:spPr>
          <a:xfrm>
            <a:off x="8972949" y="3560076"/>
            <a:ext cx="2761256"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000090"/>
                </a:solidFill>
                <a:latin typeface="Arial"/>
                <a:ea typeface="Arial"/>
                <a:cs typeface="Arial"/>
                <a:sym typeface="Arial"/>
              </a:rPr>
              <a:t>Enfermedad</a:t>
            </a:r>
            <a:r>
              <a:rPr b="1" i="0" lang="es-ES" sz="1800" u="none" cap="none" strike="noStrike">
                <a:solidFill>
                  <a:srgbClr val="000090"/>
                </a:solidFill>
                <a:latin typeface="Arial"/>
                <a:ea typeface="Arial"/>
                <a:cs typeface="Arial"/>
                <a:sym typeface="Arial"/>
              </a:rPr>
              <a:t> </a:t>
            </a:r>
            <a:r>
              <a:rPr b="1" i="0" lang="es-ES" sz="1200" u="none" cap="none" strike="noStrike">
                <a:solidFill>
                  <a:srgbClr val="000090"/>
                </a:solidFill>
                <a:latin typeface="Arial"/>
                <a:ea typeface="Arial"/>
                <a:cs typeface="Arial"/>
                <a:sym typeface="Arial"/>
              </a:rPr>
              <a:t>Inflamatoria</a:t>
            </a:r>
            <a:r>
              <a:rPr b="1" i="0" lang="es-ES" sz="1800" u="none" cap="none" strike="noStrike">
                <a:solidFill>
                  <a:srgbClr val="000090"/>
                </a:solidFill>
                <a:latin typeface="Arial"/>
                <a:ea typeface="Arial"/>
                <a:cs typeface="Arial"/>
                <a:sym typeface="Arial"/>
              </a:rPr>
              <a:t> </a:t>
            </a:r>
            <a:r>
              <a:rPr b="1" i="0" lang="es-ES" sz="1200" u="none" cap="none" strike="noStrike">
                <a:solidFill>
                  <a:srgbClr val="000090"/>
                </a:solidFill>
                <a:latin typeface="Arial"/>
                <a:ea typeface="Arial"/>
                <a:cs typeface="Arial"/>
                <a:sym typeface="Arial"/>
              </a:rPr>
              <a:t>Intestinal</a:t>
            </a:r>
            <a:endParaRPr b="1" i="0" sz="1200" u="none" cap="none" strike="noStrike">
              <a:solidFill>
                <a:srgbClr val="000090"/>
              </a:solidFill>
              <a:latin typeface="Arial"/>
              <a:ea typeface="Arial"/>
              <a:cs typeface="Arial"/>
              <a:sym typeface="Arial"/>
            </a:endParaRPr>
          </a:p>
        </p:txBody>
      </p:sp>
      <p:sp>
        <p:nvSpPr>
          <p:cNvPr id="311" name="Google Shape;311;p13"/>
          <p:cNvSpPr/>
          <p:nvPr/>
        </p:nvSpPr>
        <p:spPr>
          <a:xfrm>
            <a:off x="5667593" y="3560076"/>
            <a:ext cx="185876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000090"/>
                </a:solidFill>
                <a:latin typeface="Arial"/>
                <a:ea typeface="Arial"/>
                <a:cs typeface="Arial"/>
                <a:sym typeface="Arial"/>
              </a:rPr>
              <a:t>Psoriasis</a:t>
            </a:r>
            <a:r>
              <a:rPr b="1" i="0" lang="es-ES" sz="1800" u="none" cap="none" strike="noStrike">
                <a:solidFill>
                  <a:srgbClr val="000090"/>
                </a:solidFill>
                <a:latin typeface="Arial"/>
                <a:ea typeface="Arial"/>
                <a:cs typeface="Arial"/>
                <a:sym typeface="Arial"/>
              </a:rPr>
              <a:t> </a:t>
            </a:r>
            <a:r>
              <a:rPr b="1" i="0" lang="es-ES" sz="1200" u="none" cap="none" strike="noStrike">
                <a:solidFill>
                  <a:srgbClr val="000090"/>
                </a:solidFill>
                <a:latin typeface="Arial"/>
                <a:ea typeface="Arial"/>
                <a:cs typeface="Arial"/>
                <a:sym typeface="Arial"/>
              </a:rPr>
              <a:t>Cutánea</a:t>
            </a:r>
            <a:endParaRPr b="1" i="0" sz="1200" u="none" cap="none" strike="noStrike">
              <a:solidFill>
                <a:srgbClr val="000090"/>
              </a:solidFill>
              <a:latin typeface="Arial"/>
              <a:ea typeface="Arial"/>
              <a:cs typeface="Arial"/>
              <a:sym typeface="Arial"/>
            </a:endParaRPr>
          </a:p>
        </p:txBody>
      </p:sp>
      <p:sp>
        <p:nvSpPr>
          <p:cNvPr id="312" name="Google Shape;312;p13"/>
          <p:cNvSpPr/>
          <p:nvPr/>
        </p:nvSpPr>
        <p:spPr>
          <a:xfrm>
            <a:off x="8494080" y="5034659"/>
            <a:ext cx="1263625"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ES" sz="1200" u="none" cap="none" strike="noStrike">
                <a:solidFill>
                  <a:srgbClr val="000090"/>
                </a:solidFill>
                <a:latin typeface="Arial"/>
                <a:ea typeface="Arial"/>
                <a:cs typeface="Arial"/>
                <a:sym typeface="Arial"/>
              </a:rPr>
              <a:t>Esclerosis</a:t>
            </a:r>
            <a:r>
              <a:rPr b="1" i="0" lang="es-ES" sz="1800" u="none" cap="none" strike="noStrike">
                <a:solidFill>
                  <a:srgbClr val="000090"/>
                </a:solidFill>
                <a:latin typeface="Arial"/>
                <a:ea typeface="Arial"/>
                <a:cs typeface="Arial"/>
                <a:sym typeface="Arial"/>
              </a:rPr>
              <a:t> </a:t>
            </a:r>
            <a:r>
              <a:rPr b="1" i="0" lang="es-ES" sz="1200" u="none" cap="none" strike="noStrike">
                <a:solidFill>
                  <a:srgbClr val="000090"/>
                </a:solidFill>
                <a:latin typeface="Arial"/>
                <a:ea typeface="Arial"/>
                <a:cs typeface="Arial"/>
                <a:sym typeface="Arial"/>
              </a:rPr>
              <a:t>Sistémica</a:t>
            </a:r>
            <a:endParaRPr b="1" i="0" sz="1200" u="none" cap="none" strike="noStrike">
              <a:solidFill>
                <a:srgbClr val="000090"/>
              </a:solidFill>
              <a:latin typeface="Arial"/>
              <a:ea typeface="Arial"/>
              <a:cs typeface="Arial"/>
              <a:sym typeface="Arial"/>
            </a:endParaRPr>
          </a:p>
        </p:txBody>
      </p:sp>
      <p:pic>
        <p:nvPicPr>
          <p:cNvPr id="313" name="Google Shape;313;p13"/>
          <p:cNvPicPr preferRelativeResize="0"/>
          <p:nvPr/>
        </p:nvPicPr>
        <p:blipFill rotWithShape="1">
          <a:blip r:embed="rId6">
            <a:alphaModFix/>
          </a:blip>
          <a:srcRect b="0" l="0" r="0" t="0"/>
          <a:stretch/>
        </p:blipFill>
        <p:spPr>
          <a:xfrm>
            <a:off x="5631776" y="3929408"/>
            <a:ext cx="1930400" cy="1755775"/>
          </a:xfrm>
          <a:prstGeom prst="rect">
            <a:avLst/>
          </a:prstGeom>
          <a:noFill/>
          <a:ln>
            <a:noFill/>
          </a:ln>
        </p:spPr>
      </p:pic>
      <p:pic>
        <p:nvPicPr>
          <p:cNvPr id="314" name="Google Shape;314;p13"/>
          <p:cNvPicPr preferRelativeResize="0"/>
          <p:nvPr/>
        </p:nvPicPr>
        <p:blipFill rotWithShape="1">
          <a:blip r:embed="rId7">
            <a:alphaModFix/>
          </a:blip>
          <a:srcRect b="0" l="0" r="0" t="0"/>
          <a:stretch/>
        </p:blipFill>
        <p:spPr>
          <a:xfrm>
            <a:off x="866720" y="3929408"/>
            <a:ext cx="2984850" cy="1761549"/>
          </a:xfrm>
          <a:prstGeom prst="rect">
            <a:avLst/>
          </a:prstGeom>
          <a:noFill/>
          <a:ln>
            <a:noFill/>
          </a:ln>
        </p:spPr>
      </p:pic>
      <p:pic>
        <p:nvPicPr>
          <p:cNvPr id="315" name="Google Shape;315;p13"/>
          <p:cNvPicPr preferRelativeResize="0"/>
          <p:nvPr/>
        </p:nvPicPr>
        <p:blipFill rotWithShape="1">
          <a:blip r:embed="rId8">
            <a:alphaModFix/>
          </a:blip>
          <a:srcRect b="0" l="0" r="0" t="0"/>
          <a:stretch/>
        </p:blipFill>
        <p:spPr>
          <a:xfrm>
            <a:off x="9716568" y="3929408"/>
            <a:ext cx="1284314" cy="914483"/>
          </a:xfrm>
          <a:prstGeom prst="rect">
            <a:avLst/>
          </a:prstGeom>
          <a:noFill/>
          <a:ln>
            <a:noFill/>
          </a:ln>
        </p:spPr>
      </p:pic>
      <p:pic>
        <p:nvPicPr>
          <p:cNvPr id="316" name="Google Shape;316;p13"/>
          <p:cNvPicPr preferRelativeResize="0"/>
          <p:nvPr/>
        </p:nvPicPr>
        <p:blipFill rotWithShape="1">
          <a:blip r:embed="rId9">
            <a:alphaModFix/>
          </a:blip>
          <a:srcRect b="0" l="0" r="0" t="0"/>
          <a:stretch/>
        </p:blipFill>
        <p:spPr>
          <a:xfrm>
            <a:off x="9521910" y="4938093"/>
            <a:ext cx="1663333" cy="747090"/>
          </a:xfrm>
          <a:prstGeom prst="rect">
            <a:avLst/>
          </a:prstGeom>
          <a:noFill/>
          <a:ln>
            <a:noFill/>
          </a:ln>
        </p:spPr>
      </p:pic>
      <p:sp>
        <p:nvSpPr>
          <p:cNvPr id="317" name="Google Shape;317;p13"/>
          <p:cNvSpPr/>
          <p:nvPr/>
        </p:nvSpPr>
        <p:spPr>
          <a:xfrm>
            <a:off x="1316018" y="1131789"/>
            <a:ext cx="2067028"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000090"/>
                </a:solidFill>
                <a:latin typeface="Arial"/>
                <a:ea typeface="Arial"/>
                <a:cs typeface="Arial"/>
                <a:sym typeface="Arial"/>
              </a:rPr>
              <a:t>ARTRITIS REUMATOIDE</a:t>
            </a:r>
            <a:endParaRPr b="0" i="0" sz="1200" u="none" cap="none" strike="noStrike">
              <a:solidFill>
                <a:schemeClr val="dk1"/>
              </a:solidFill>
              <a:latin typeface="Arial"/>
              <a:ea typeface="Arial"/>
              <a:cs typeface="Arial"/>
              <a:sym typeface="Arial"/>
            </a:endParaRPr>
          </a:p>
        </p:txBody>
      </p:sp>
      <p:sp>
        <p:nvSpPr>
          <p:cNvPr id="318" name="Google Shape;318;p13"/>
          <p:cNvSpPr/>
          <p:nvPr/>
        </p:nvSpPr>
        <p:spPr>
          <a:xfrm>
            <a:off x="5748652" y="1125499"/>
            <a:ext cx="1908454"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s-ES" sz="1200" u="none" cap="none" strike="noStrike">
                <a:solidFill>
                  <a:srgbClr val="000090"/>
                </a:solidFill>
                <a:latin typeface="Arial"/>
                <a:ea typeface="Arial"/>
                <a:cs typeface="Arial"/>
                <a:sym typeface="Arial"/>
              </a:rPr>
              <a:t>ARTRITIS PSORIÁSICA</a:t>
            </a:r>
            <a:endParaRPr b="1" i="0" sz="1200" u="none" cap="none" strike="noStrike">
              <a:solidFill>
                <a:srgbClr val="000090"/>
              </a:solidFill>
              <a:latin typeface="Arial"/>
              <a:ea typeface="Arial"/>
              <a:cs typeface="Arial"/>
              <a:sym typeface="Arial"/>
            </a:endParaRPr>
          </a:p>
        </p:txBody>
      </p:sp>
      <p:sp>
        <p:nvSpPr>
          <p:cNvPr id="319" name="Google Shape;319;p13"/>
          <p:cNvSpPr txBox="1"/>
          <p:nvPr/>
        </p:nvSpPr>
        <p:spPr>
          <a:xfrm>
            <a:off x="697204" y="1474641"/>
            <a:ext cx="3362047" cy="1828954"/>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0" name="Google Shape;320;p13"/>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Enfermedades Inflamatorias Crónicas Inmunomediadas  y ECV aterosclerótica</a:t>
            </a:r>
            <a:endParaRPr/>
          </a:p>
        </p:txBody>
      </p:sp>
      <p:sp>
        <p:nvSpPr>
          <p:cNvPr id="321" name="Google Shape;321;p13"/>
          <p:cNvSpPr/>
          <p:nvPr/>
        </p:nvSpPr>
        <p:spPr>
          <a:xfrm>
            <a:off x="8985555" y="1131789"/>
            <a:ext cx="2583385"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s-ES" sz="1200" u="none" cap="none" strike="noStrike">
                <a:solidFill>
                  <a:srgbClr val="000090"/>
                </a:solidFill>
                <a:latin typeface="Arial"/>
                <a:ea typeface="Arial"/>
                <a:cs typeface="Arial"/>
                <a:sym typeface="Arial"/>
              </a:rPr>
              <a:t>ESPONDILITIS ANQUILOSANTE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2"/>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descr="Interfaz de usuario gráfica, Texto, Aplicación, Word&#10;&#10;Descripción generada automáticamente" id="328" name="Google Shape;328;p52"/>
          <p:cNvPicPr preferRelativeResize="0"/>
          <p:nvPr/>
        </p:nvPicPr>
        <p:blipFill rotWithShape="1">
          <a:blip r:embed="rId3">
            <a:alphaModFix/>
          </a:blip>
          <a:srcRect b="82413" l="19287" r="70081" t="12201"/>
          <a:stretch/>
        </p:blipFill>
        <p:spPr>
          <a:xfrm>
            <a:off x="6319728" y="442613"/>
            <a:ext cx="1682158" cy="479325"/>
          </a:xfrm>
          <a:prstGeom prst="rect">
            <a:avLst/>
          </a:prstGeom>
          <a:noFill/>
          <a:ln>
            <a:noFill/>
          </a:ln>
        </p:spPr>
      </p:pic>
      <p:sp>
        <p:nvSpPr>
          <p:cNvPr id="329" name="Google Shape;329;p52"/>
          <p:cNvSpPr txBox="1"/>
          <p:nvPr/>
        </p:nvSpPr>
        <p:spPr>
          <a:xfrm>
            <a:off x="8183340" y="438781"/>
            <a:ext cx="3492844" cy="46162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s-ES" sz="1200" u="none" cap="none" strike="noStrike">
                <a:solidFill>
                  <a:schemeClr val="dk1"/>
                </a:solidFill>
                <a:latin typeface="Arial"/>
                <a:ea typeface="Arial"/>
                <a:cs typeface="Arial"/>
                <a:sym typeface="Arial"/>
              </a:rPr>
              <a:t>Estudio observacional, multicéntrico Español</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s-ES" sz="1200" u="none" cap="none" strike="noStrike">
                <a:solidFill>
                  <a:schemeClr val="dk1"/>
                </a:solidFill>
                <a:latin typeface="Arial"/>
                <a:ea typeface="Arial"/>
                <a:cs typeface="Arial"/>
                <a:sym typeface="Arial"/>
              </a:rPr>
              <a:t>Estudio del RCV en AR, APs y EA</a:t>
            </a:r>
            <a:endParaRPr b="0" i="0" sz="1200" u="none" cap="none" strike="noStrike">
              <a:solidFill>
                <a:srgbClr val="000000"/>
              </a:solidFill>
              <a:latin typeface="Arial"/>
              <a:ea typeface="Arial"/>
              <a:cs typeface="Arial"/>
              <a:sym typeface="Arial"/>
            </a:endParaRPr>
          </a:p>
        </p:txBody>
      </p:sp>
      <p:sp>
        <p:nvSpPr>
          <p:cNvPr id="330" name="Google Shape;330;p52"/>
          <p:cNvSpPr/>
          <p:nvPr/>
        </p:nvSpPr>
        <p:spPr>
          <a:xfrm>
            <a:off x="6319568" y="1081676"/>
            <a:ext cx="5356616" cy="4868628"/>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31" name="Google Shape;331;p52"/>
          <p:cNvPicPr preferRelativeResize="0"/>
          <p:nvPr/>
        </p:nvPicPr>
        <p:blipFill rotWithShape="1">
          <a:blip r:embed="rId4">
            <a:alphaModFix/>
          </a:blip>
          <a:srcRect b="19126" l="15012" r="14816" t="24576"/>
          <a:stretch/>
        </p:blipFill>
        <p:spPr>
          <a:xfrm>
            <a:off x="6470327" y="1180757"/>
            <a:ext cx="5052533" cy="1776915"/>
          </a:xfrm>
          <a:prstGeom prst="rect">
            <a:avLst/>
          </a:prstGeom>
          <a:noFill/>
          <a:ln cap="flat" cmpd="sng" w="9525">
            <a:solidFill>
              <a:schemeClr val="dk1"/>
            </a:solidFill>
            <a:prstDash val="solid"/>
            <a:round/>
            <a:headEnd len="sm" w="sm" type="none"/>
            <a:tailEnd len="sm" w="sm" type="none"/>
          </a:ln>
        </p:spPr>
      </p:pic>
      <p:sp>
        <p:nvSpPr>
          <p:cNvPr id="332" name="Google Shape;332;p52"/>
          <p:cNvSpPr txBox="1"/>
          <p:nvPr/>
        </p:nvSpPr>
        <p:spPr>
          <a:xfrm>
            <a:off x="6403195" y="3962357"/>
            <a:ext cx="3859318" cy="46162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s-ES" sz="1200" u="none" cap="none" strike="noStrike">
                <a:solidFill>
                  <a:schemeClr val="dk1"/>
                </a:solidFill>
                <a:latin typeface="Arial"/>
                <a:ea typeface="Arial"/>
                <a:cs typeface="Arial"/>
                <a:sym typeface="Arial"/>
              </a:rPr>
              <a:t>Estudio prospectivo</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s-ES" sz="1200" u="none" cap="none" strike="noStrike">
                <a:solidFill>
                  <a:schemeClr val="dk1"/>
                </a:solidFill>
                <a:latin typeface="Arial"/>
                <a:ea typeface="Arial"/>
                <a:cs typeface="Arial"/>
                <a:sym typeface="Arial"/>
              </a:rPr>
              <a:t>595 AR, 561 EA, 548 APs, 467 controles</a:t>
            </a:r>
            <a:endParaRPr b="0" i="0" sz="1200" u="none" cap="none" strike="noStrike">
              <a:solidFill>
                <a:srgbClr val="000000"/>
              </a:solidFill>
              <a:latin typeface="Arial"/>
              <a:ea typeface="Arial"/>
              <a:cs typeface="Arial"/>
              <a:sym typeface="Arial"/>
            </a:endParaRPr>
          </a:p>
        </p:txBody>
      </p:sp>
      <p:pic>
        <p:nvPicPr>
          <p:cNvPr id="333" name="Google Shape;333;p52"/>
          <p:cNvPicPr preferRelativeResize="0"/>
          <p:nvPr/>
        </p:nvPicPr>
        <p:blipFill rotWithShape="1">
          <a:blip r:embed="rId5">
            <a:alphaModFix/>
          </a:blip>
          <a:srcRect b="43441" l="2676" r="21052" t="31446"/>
          <a:stretch/>
        </p:blipFill>
        <p:spPr>
          <a:xfrm>
            <a:off x="6470327" y="4423981"/>
            <a:ext cx="5052534" cy="998589"/>
          </a:xfrm>
          <a:prstGeom prst="rect">
            <a:avLst/>
          </a:prstGeom>
          <a:noFill/>
          <a:ln cap="flat" cmpd="sng" w="9525">
            <a:solidFill>
              <a:schemeClr val="dk1"/>
            </a:solidFill>
            <a:prstDash val="solid"/>
            <a:round/>
            <a:headEnd len="sm" w="sm" type="none"/>
            <a:tailEnd len="sm" w="sm" type="none"/>
          </a:ln>
        </p:spPr>
      </p:pic>
      <p:pic>
        <p:nvPicPr>
          <p:cNvPr id="334" name="Google Shape;334;p52"/>
          <p:cNvPicPr preferRelativeResize="0"/>
          <p:nvPr/>
        </p:nvPicPr>
        <p:blipFill rotWithShape="1">
          <a:blip r:embed="rId6">
            <a:alphaModFix/>
          </a:blip>
          <a:srcRect b="0" l="0" r="0" t="0"/>
          <a:stretch/>
        </p:blipFill>
        <p:spPr>
          <a:xfrm>
            <a:off x="693497" y="1392125"/>
            <a:ext cx="5331042" cy="3350088"/>
          </a:xfrm>
          <a:prstGeom prst="rect">
            <a:avLst/>
          </a:prstGeom>
          <a:noFill/>
          <a:ln>
            <a:noFill/>
          </a:ln>
        </p:spPr>
      </p:pic>
      <p:pic>
        <p:nvPicPr>
          <p:cNvPr id="335" name="Google Shape;335;p52"/>
          <p:cNvPicPr preferRelativeResize="0"/>
          <p:nvPr/>
        </p:nvPicPr>
        <p:blipFill rotWithShape="1">
          <a:blip r:embed="rId7">
            <a:alphaModFix/>
          </a:blip>
          <a:srcRect b="0" l="0" r="0" t="0"/>
          <a:stretch/>
        </p:blipFill>
        <p:spPr>
          <a:xfrm>
            <a:off x="693497" y="319753"/>
            <a:ext cx="5312745" cy="951424"/>
          </a:xfrm>
          <a:prstGeom prst="rect">
            <a:avLst/>
          </a:prstGeom>
          <a:noFill/>
          <a:ln cap="flat" cmpd="sng" w="9525">
            <a:solidFill>
              <a:schemeClr val="accent2"/>
            </a:solidFill>
            <a:prstDash val="solid"/>
            <a:miter lim="800000"/>
            <a:headEnd len="sm" w="sm" type="none"/>
            <a:tailEnd len="sm" w="sm" type="none"/>
          </a:ln>
        </p:spPr>
      </p:pic>
      <p:pic>
        <p:nvPicPr>
          <p:cNvPr id="336" name="Google Shape;336;p52"/>
          <p:cNvPicPr preferRelativeResize="0"/>
          <p:nvPr/>
        </p:nvPicPr>
        <p:blipFill rotWithShape="1">
          <a:blip r:embed="rId8">
            <a:alphaModFix/>
          </a:blip>
          <a:srcRect b="0" l="0" r="0" t="0"/>
          <a:stretch/>
        </p:blipFill>
        <p:spPr>
          <a:xfrm>
            <a:off x="6470327" y="5512288"/>
            <a:ext cx="1592855" cy="302501"/>
          </a:xfrm>
          <a:prstGeom prst="rect">
            <a:avLst/>
          </a:prstGeom>
          <a:noFill/>
          <a:ln>
            <a:noFill/>
          </a:ln>
        </p:spPr>
      </p:pic>
      <p:sp>
        <p:nvSpPr>
          <p:cNvPr id="337" name="Google Shape;337;p52"/>
          <p:cNvSpPr txBox="1"/>
          <p:nvPr/>
        </p:nvSpPr>
        <p:spPr>
          <a:xfrm>
            <a:off x="4313552" y="1304213"/>
            <a:ext cx="1710986" cy="261570"/>
          </a:xfrm>
          <a:prstGeom prst="rect">
            <a:avLst/>
          </a:prstGeom>
          <a:solidFill>
            <a:srgbClr val="438AD8"/>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FFFFFF"/>
                </a:solidFill>
                <a:latin typeface="Arial"/>
                <a:ea typeface="Arial"/>
                <a:cs typeface="Arial"/>
                <a:sym typeface="Arial"/>
              </a:rPr>
              <a:t>111,758 RA patients</a:t>
            </a:r>
            <a:endParaRPr b="0" i="0" sz="1100" u="none" cap="none" strike="noStrike">
              <a:solidFill>
                <a:srgbClr val="000000"/>
              </a:solidFill>
              <a:latin typeface="Arial"/>
              <a:ea typeface="Arial"/>
              <a:cs typeface="Arial"/>
              <a:sym typeface="Arial"/>
            </a:endParaRPr>
          </a:p>
        </p:txBody>
      </p:sp>
      <p:sp>
        <p:nvSpPr>
          <p:cNvPr id="338" name="Google Shape;338;p52"/>
          <p:cNvSpPr txBox="1"/>
          <p:nvPr/>
        </p:nvSpPr>
        <p:spPr>
          <a:xfrm>
            <a:off x="2021843" y="7081669"/>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s-ES" sz="1200" u="none" cap="none" strike="noStrike">
                <a:solidFill>
                  <a:srgbClr val="DF470D"/>
                </a:solidFill>
                <a:latin typeface="Calibri"/>
                <a:ea typeface="Calibri"/>
                <a:cs typeface="Calibri"/>
                <a:sym typeface="Calibri"/>
              </a:rPr>
              <a:t>‹#›</a:t>
            </a:fld>
            <a:endParaRPr b="1" i="0" sz="1200" u="none" cap="none" strike="noStrike">
              <a:solidFill>
                <a:srgbClr val="DF470D"/>
              </a:solidFill>
              <a:latin typeface="Calibri"/>
              <a:ea typeface="Calibri"/>
              <a:cs typeface="Calibri"/>
              <a:sym typeface="Calibri"/>
            </a:endParaRPr>
          </a:p>
        </p:txBody>
      </p:sp>
      <p:sp>
        <p:nvSpPr>
          <p:cNvPr id="339" name="Google Shape;339;p52"/>
          <p:cNvSpPr/>
          <p:nvPr/>
        </p:nvSpPr>
        <p:spPr>
          <a:xfrm>
            <a:off x="1358509" y="4801708"/>
            <a:ext cx="3928055" cy="830956"/>
          </a:xfrm>
          <a:prstGeom prst="rect">
            <a:avLst/>
          </a:prstGeom>
          <a:noFill/>
          <a:ln cap="flat" cmpd="sng" w="9525">
            <a:solidFill>
              <a:srgbClr val="FF66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chemeClr val="dk1"/>
                </a:solidFill>
                <a:latin typeface="Arial"/>
                <a:ea typeface="Arial"/>
                <a:cs typeface="Arial"/>
                <a:sym typeface="Arial"/>
              </a:rPr>
              <a:t>Mortality risks for </a:t>
            </a:r>
            <a:r>
              <a:rPr b="1" i="0" lang="es-ES" sz="1200" u="none" cap="none" strike="noStrike">
                <a:solidFill>
                  <a:schemeClr val="dk1"/>
                </a:solidFill>
                <a:latin typeface="Arial"/>
                <a:ea typeface="Arial"/>
                <a:cs typeface="Arial"/>
                <a:sym typeface="Arial"/>
              </a:rPr>
              <a:t>IHD</a:t>
            </a:r>
            <a:r>
              <a:rPr b="0" i="0" lang="es-ES" sz="1200" u="none" cap="none" strike="noStrike">
                <a:solidFill>
                  <a:schemeClr val="dk1"/>
                </a:solidFill>
                <a:latin typeface="Arial"/>
                <a:ea typeface="Arial"/>
                <a:cs typeface="Arial"/>
                <a:sym typeface="Arial"/>
              </a:rPr>
              <a:t> and </a:t>
            </a:r>
            <a:r>
              <a:rPr b="1" i="0" lang="es-ES" sz="1200" u="none" cap="none" strike="noStrike">
                <a:solidFill>
                  <a:schemeClr val="dk1"/>
                </a:solidFill>
                <a:latin typeface="Arial"/>
                <a:ea typeface="Arial"/>
                <a:cs typeface="Arial"/>
                <a:sym typeface="Arial"/>
              </a:rPr>
              <a:t>CVA</a:t>
            </a:r>
            <a:r>
              <a:rPr b="0" i="0" lang="es-ES" sz="1200" u="none" cap="none" strike="noStrike">
                <a:solidFill>
                  <a:schemeClr val="dk1"/>
                </a:solidFill>
                <a:latin typeface="Arial"/>
                <a:ea typeface="Arial"/>
                <a:cs typeface="Arial"/>
                <a:sym typeface="Arial"/>
              </a:rPr>
              <a:t> were increased by 59% and 52%, respectively (meta-SMR 1.59, 95% CI 1.46–1.73 and meta-SMR 1.52, 95% CI 1.40–1.67, respectively). </a:t>
            </a:r>
            <a:endParaRPr b="0" i="0" sz="1200" u="none" cap="none" strike="noStrike">
              <a:solidFill>
                <a:srgbClr val="000000"/>
              </a:solidFill>
              <a:latin typeface="Arial"/>
              <a:ea typeface="Arial"/>
              <a:cs typeface="Arial"/>
              <a:sym typeface="Arial"/>
            </a:endParaRPr>
          </a:p>
        </p:txBody>
      </p:sp>
      <p:sp>
        <p:nvSpPr>
          <p:cNvPr id="340" name="Google Shape;340;p52"/>
          <p:cNvSpPr txBox="1"/>
          <p:nvPr/>
        </p:nvSpPr>
        <p:spPr>
          <a:xfrm>
            <a:off x="3635230" y="4307720"/>
            <a:ext cx="2405479" cy="20001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1" lang="es-ES" sz="700" u="none" cap="none" strike="noStrike">
                <a:solidFill>
                  <a:schemeClr val="dk1"/>
                </a:solidFill>
                <a:latin typeface="Arial"/>
                <a:ea typeface="Arial"/>
                <a:cs typeface="Arial"/>
                <a:sym typeface="Arial"/>
              </a:rPr>
              <a:t>Aviña-Zubieta JA et al. Arthritis Rheum 2006;59:1690-7</a:t>
            </a:r>
            <a:endParaRPr b="0" i="1" sz="700" u="none" cap="none" strike="noStrike">
              <a:solidFill>
                <a:schemeClr val="dk1"/>
              </a:solidFill>
              <a:latin typeface="Arial"/>
              <a:ea typeface="Arial"/>
              <a:cs typeface="Arial"/>
              <a:sym typeface="Arial"/>
            </a:endParaRPr>
          </a:p>
        </p:txBody>
      </p:sp>
      <p:sp>
        <p:nvSpPr>
          <p:cNvPr id="341" name="Google Shape;341;p52"/>
          <p:cNvSpPr/>
          <p:nvPr/>
        </p:nvSpPr>
        <p:spPr>
          <a:xfrm>
            <a:off x="693497" y="5692159"/>
            <a:ext cx="5312745" cy="261570"/>
          </a:xfrm>
          <a:prstGeom prst="rect">
            <a:avLst/>
          </a:prstGeom>
          <a:noFill/>
          <a:ln cap="flat" cmpd="sng" w="9525">
            <a:solidFill>
              <a:srgbClr val="FF66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chemeClr val="dk1"/>
                </a:solidFill>
                <a:latin typeface="Arial"/>
                <a:ea typeface="Arial"/>
                <a:cs typeface="Arial"/>
                <a:sym typeface="Arial"/>
              </a:rPr>
              <a:t>RA</a:t>
            </a:r>
            <a:r>
              <a:rPr b="0" i="0" lang="es-ES" sz="1100" u="none" cap="none" strike="noStrike">
                <a:solidFill>
                  <a:schemeClr val="dk1"/>
                </a:solidFill>
                <a:latin typeface="Arial"/>
                <a:ea typeface="Arial"/>
                <a:cs typeface="Arial"/>
                <a:sym typeface="Arial"/>
              </a:rPr>
              <a:t> increases </a:t>
            </a:r>
            <a:r>
              <a:rPr b="1" i="0" lang="es-ES" sz="1100" u="none" cap="none" strike="noStrike">
                <a:solidFill>
                  <a:schemeClr val="dk1"/>
                </a:solidFill>
                <a:latin typeface="Arial"/>
                <a:ea typeface="Arial"/>
                <a:cs typeface="Arial"/>
                <a:sym typeface="Arial"/>
              </a:rPr>
              <a:t>CVD risk </a:t>
            </a:r>
            <a:r>
              <a:rPr b="0" i="0" lang="es-ES" sz="1100" u="none" cap="none" strike="noStrike">
                <a:solidFill>
                  <a:schemeClr val="dk1"/>
                </a:solidFill>
                <a:latin typeface="Arial"/>
                <a:ea typeface="Arial"/>
                <a:cs typeface="Arial"/>
                <a:sym typeface="Arial"/>
              </a:rPr>
              <a:t>by approximately </a:t>
            </a:r>
            <a:r>
              <a:rPr b="1" i="0" lang="es-ES" sz="1100" u="none" cap="none" strike="noStrike">
                <a:solidFill>
                  <a:schemeClr val="dk1"/>
                </a:solidFill>
                <a:latin typeface="Arial"/>
                <a:ea typeface="Arial"/>
                <a:cs typeface="Arial"/>
                <a:sym typeface="Arial"/>
              </a:rPr>
              <a:t>50%</a:t>
            </a:r>
            <a:r>
              <a:rPr b="0" i="0" lang="es-ES" sz="1100" u="none" cap="none" strike="noStrike">
                <a:solidFill>
                  <a:schemeClr val="dk1"/>
                </a:solidFill>
                <a:latin typeface="Arial"/>
                <a:ea typeface="Arial"/>
                <a:cs typeface="Arial"/>
                <a:sym typeface="Arial"/>
              </a:rPr>
              <a:t> beyond established CV risk factors</a:t>
            </a:r>
            <a:endParaRPr b="0" i="0" sz="1100" u="none" cap="none" strike="noStrike">
              <a:solidFill>
                <a:schemeClr val="dk1"/>
              </a:solidFill>
              <a:latin typeface="Arial"/>
              <a:ea typeface="Arial"/>
              <a:cs typeface="Arial"/>
              <a:sym typeface="Arial"/>
            </a:endParaRPr>
          </a:p>
        </p:txBody>
      </p:sp>
      <p:sp>
        <p:nvSpPr>
          <p:cNvPr id="342" name="Google Shape;342;p52"/>
          <p:cNvSpPr/>
          <p:nvPr/>
        </p:nvSpPr>
        <p:spPr>
          <a:xfrm>
            <a:off x="8649630" y="5537830"/>
            <a:ext cx="2873230" cy="276959"/>
          </a:xfrm>
          <a:prstGeom prst="rect">
            <a:avLst/>
          </a:prstGeom>
          <a:noFill/>
          <a:ln cap="flat" cmpd="sng" w="9525">
            <a:solidFill>
              <a:srgbClr val="FF66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chemeClr val="dk1"/>
                </a:solidFill>
                <a:latin typeface="Arial"/>
                <a:ea typeface="Arial"/>
                <a:cs typeface="Arial"/>
                <a:sym typeface="Arial"/>
              </a:rPr>
              <a:t>Desease activity, CVRF, genetics.</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3"/>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49" name="Google Shape;349;p53"/>
          <p:cNvSpPr txBox="1"/>
          <p:nvPr/>
        </p:nvSpPr>
        <p:spPr>
          <a:xfrm>
            <a:off x="2021843" y="7081669"/>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s-ES" sz="1200" u="none" cap="none" strike="noStrike">
                <a:solidFill>
                  <a:srgbClr val="DF470D"/>
                </a:solidFill>
                <a:latin typeface="Calibri"/>
                <a:ea typeface="Calibri"/>
                <a:cs typeface="Calibri"/>
                <a:sym typeface="Calibri"/>
              </a:rPr>
              <a:t>‹#›</a:t>
            </a:fld>
            <a:endParaRPr b="1" i="0" sz="1200" u="none" cap="none" strike="noStrike">
              <a:solidFill>
                <a:srgbClr val="DF470D"/>
              </a:solidFill>
              <a:latin typeface="Calibri"/>
              <a:ea typeface="Calibri"/>
              <a:cs typeface="Calibri"/>
              <a:sym typeface="Calibri"/>
            </a:endParaRPr>
          </a:p>
        </p:txBody>
      </p:sp>
      <p:pic>
        <p:nvPicPr>
          <p:cNvPr id="350" name="Google Shape;350;p53"/>
          <p:cNvPicPr preferRelativeResize="0"/>
          <p:nvPr/>
        </p:nvPicPr>
        <p:blipFill rotWithShape="1">
          <a:blip r:embed="rId3">
            <a:alphaModFix/>
          </a:blip>
          <a:srcRect b="0" l="0" r="0" t="0"/>
          <a:stretch/>
        </p:blipFill>
        <p:spPr>
          <a:xfrm>
            <a:off x="2661085" y="4492152"/>
            <a:ext cx="3666017" cy="1513141"/>
          </a:xfrm>
          <a:prstGeom prst="rect">
            <a:avLst/>
          </a:prstGeom>
          <a:noFill/>
          <a:ln>
            <a:noFill/>
          </a:ln>
        </p:spPr>
      </p:pic>
      <p:pic>
        <p:nvPicPr>
          <p:cNvPr id="351" name="Google Shape;351;p53"/>
          <p:cNvPicPr preferRelativeResize="0"/>
          <p:nvPr/>
        </p:nvPicPr>
        <p:blipFill rotWithShape="1">
          <a:blip r:embed="rId4">
            <a:alphaModFix/>
          </a:blip>
          <a:srcRect b="0" l="0" r="0" t="0"/>
          <a:stretch/>
        </p:blipFill>
        <p:spPr>
          <a:xfrm>
            <a:off x="6903694" y="4489668"/>
            <a:ext cx="3416340" cy="1513141"/>
          </a:xfrm>
          <a:prstGeom prst="rect">
            <a:avLst/>
          </a:prstGeom>
          <a:noFill/>
          <a:ln>
            <a:noFill/>
          </a:ln>
        </p:spPr>
      </p:pic>
      <p:sp>
        <p:nvSpPr>
          <p:cNvPr id="352" name="Google Shape;352;p53"/>
          <p:cNvSpPr txBox="1"/>
          <p:nvPr/>
        </p:nvSpPr>
        <p:spPr>
          <a:xfrm>
            <a:off x="2661085" y="1091773"/>
            <a:ext cx="7658950" cy="3397895"/>
          </a:xfrm>
          <a:prstGeom prst="rect">
            <a:avLst/>
          </a:prstGeom>
          <a:noFill/>
          <a:ln cap="flat" cmpd="sng" w="12700">
            <a:solidFill>
              <a:srgbClr val="438AD8"/>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s-ES" sz="1350" u="none" cap="none" strike="noStrike">
                <a:solidFill>
                  <a:srgbClr val="000000"/>
                </a:solidFill>
                <a:latin typeface="Arial"/>
                <a:ea typeface="Arial"/>
                <a:cs typeface="Arial"/>
                <a:sym typeface="Arial"/>
              </a:rPr>
              <a:t>			 	                    OR         (95% CI)	     p</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1" i="0" lang="es-ES" sz="1350" u="none" cap="none" strike="noStrike">
                <a:solidFill>
                  <a:srgbClr val="000090"/>
                </a:solidFill>
                <a:latin typeface="Arial"/>
                <a:ea typeface="Arial"/>
                <a:cs typeface="Arial"/>
                <a:sym typeface="Arial"/>
              </a:rPr>
              <a:t>hsCRP mean (mg/l)			                   1.14        1.06-1.23	&lt;0.001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1" i="0" lang="es-ES" sz="1350" u="none" cap="none" strike="noStrike">
                <a:solidFill>
                  <a:srgbClr val="000090"/>
                </a:solidFill>
                <a:latin typeface="Arial"/>
                <a:ea typeface="Arial"/>
                <a:cs typeface="Arial"/>
                <a:sym typeface="Arial"/>
              </a:rPr>
              <a:t>ERS mean (mm/h)			                   1.05        1.01-1.08 	  0.003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0" i="0" lang="es-ES" sz="1350" u="none" cap="none" strike="noStrike">
                <a:solidFill>
                  <a:srgbClr val="000000"/>
                </a:solidFill>
                <a:latin typeface="Arial"/>
                <a:ea typeface="Arial"/>
                <a:cs typeface="Arial"/>
                <a:sym typeface="Arial"/>
              </a:rPr>
              <a:t>Metotrexate theraphy			                   0.86        0.28-2.69	  0.800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0" i="0" lang="es-ES" sz="1350" u="none" cap="none" strike="noStrike">
                <a:solidFill>
                  <a:srgbClr val="000000"/>
                </a:solidFill>
                <a:latin typeface="Arial"/>
                <a:ea typeface="Arial"/>
                <a:cs typeface="Arial"/>
                <a:sym typeface="Arial"/>
              </a:rPr>
              <a:t>CVRF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0" i="0" lang="es-ES" sz="1350" u="none" cap="none" strike="noStrike">
                <a:solidFill>
                  <a:srgbClr val="000000"/>
                </a:solidFill>
                <a:latin typeface="Arial"/>
                <a:ea typeface="Arial"/>
                <a:cs typeface="Arial"/>
                <a:sym typeface="Arial"/>
              </a:rPr>
              <a:t>     	In 1996			                   1.78         0.64-4.90	  0.266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0" i="0" lang="es-ES" sz="1350" u="none" cap="none" strike="noStrike">
                <a:solidFill>
                  <a:srgbClr val="000000"/>
                </a:solidFill>
                <a:latin typeface="Arial"/>
                <a:ea typeface="Arial"/>
                <a:cs typeface="Arial"/>
                <a:sym typeface="Arial"/>
              </a:rPr>
              <a:t>	During follow-up		                   1.46         0.52-4.09	  0.475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1" i="0" lang="es-ES" sz="1350" u="none" cap="none" strike="noStrike">
                <a:solidFill>
                  <a:srgbClr val="2D2D8A"/>
                </a:solidFill>
                <a:latin typeface="Arial"/>
                <a:ea typeface="Arial"/>
                <a:cs typeface="Arial"/>
                <a:sym typeface="Arial"/>
              </a:rPr>
              <a:t>Shared epitope HLA-DRB1*04	                                      4.15         1.15-15.0	  0.030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0" i="0" lang="es-ES" sz="1350" u="none" cap="none" strike="noStrike">
                <a:solidFill>
                  <a:schemeClr val="dk1"/>
                </a:solidFill>
                <a:latin typeface="Arial"/>
                <a:ea typeface="Arial"/>
                <a:cs typeface="Arial"/>
                <a:sym typeface="Arial"/>
              </a:rPr>
              <a:t>HLA-DRB1*0401				1.63        0.54-4.91	  0.385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Clr>
                <a:srgbClr val="000000"/>
              </a:buClr>
              <a:buSzPts val="1350"/>
              <a:buFont typeface="Arial"/>
              <a:buNone/>
            </a:pPr>
            <a:r>
              <a:rPr b="1" i="0" lang="es-ES" sz="1350" u="none" cap="none" strike="noStrike">
                <a:solidFill>
                  <a:srgbClr val="2D2D8A"/>
                </a:solidFill>
                <a:latin typeface="Arial"/>
                <a:ea typeface="Arial"/>
                <a:cs typeface="Arial"/>
                <a:sym typeface="Arial"/>
              </a:rPr>
              <a:t>HLA-DRB1*0404				6.65       1.98-22.33	  0.002</a:t>
            </a:r>
            <a:endParaRPr b="1" i="0" sz="1050" u="none" cap="none" strike="noStrike">
              <a:solidFill>
                <a:srgbClr val="2D2D8A"/>
              </a:solidFill>
              <a:latin typeface="Arial"/>
              <a:ea typeface="Arial"/>
              <a:cs typeface="Arial"/>
              <a:sym typeface="Arial"/>
            </a:endParaRPr>
          </a:p>
        </p:txBody>
      </p:sp>
      <p:sp>
        <p:nvSpPr>
          <p:cNvPr id="353" name="Google Shape;353;p53"/>
          <p:cNvSpPr/>
          <p:nvPr/>
        </p:nvSpPr>
        <p:spPr>
          <a:xfrm>
            <a:off x="6096000" y="774998"/>
            <a:ext cx="4224034" cy="258492"/>
          </a:xfrm>
          <a:prstGeom prst="rect">
            <a:avLst/>
          </a:prstGeom>
          <a:noFill/>
          <a:ln cap="flat" cmpd="sng" w="12700">
            <a:solidFill>
              <a:srgbClr val="FF66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200"/>
              <a:buFont typeface="Arial"/>
              <a:buNone/>
            </a:pPr>
            <a:r>
              <a:rPr b="1" i="0" lang="es-ES" sz="1200" u="none" cap="none" strike="noStrike">
                <a:solidFill>
                  <a:schemeClr val="accent1"/>
                </a:solidFill>
                <a:latin typeface="Arial"/>
                <a:ea typeface="Arial"/>
                <a:cs typeface="Arial"/>
                <a:sym typeface="Arial"/>
              </a:rPr>
              <a:t>CV Mortality</a:t>
            </a:r>
            <a:r>
              <a:rPr b="0" i="0" lang="es-ES" sz="1200" u="none" cap="none" strike="noStrike">
                <a:solidFill>
                  <a:schemeClr val="accent1"/>
                </a:solidFill>
                <a:latin typeface="Arial"/>
                <a:ea typeface="Arial"/>
                <a:cs typeface="Arial"/>
                <a:sym typeface="Arial"/>
              </a:rPr>
              <a:t> </a:t>
            </a:r>
            <a:r>
              <a:rPr b="0" i="0" lang="es-ES" sz="1200" u="none" cap="none" strike="noStrike">
                <a:solidFill>
                  <a:schemeClr val="dk1"/>
                </a:solidFill>
                <a:latin typeface="Arial"/>
                <a:ea typeface="Arial"/>
                <a:cs typeface="Arial"/>
                <a:sym typeface="Arial"/>
              </a:rPr>
              <a:t>(adjusted CVRF) </a:t>
            </a:r>
            <a:r>
              <a:rPr b="1" i="0" lang="es-ES" sz="1200" u="none" cap="none" strike="noStrike">
                <a:solidFill>
                  <a:schemeClr val="dk1"/>
                </a:solidFill>
                <a:latin typeface="Arial"/>
                <a:ea typeface="Arial"/>
                <a:cs typeface="Arial"/>
                <a:sym typeface="Arial"/>
              </a:rPr>
              <a:t>OR 1.79 </a:t>
            </a:r>
            <a:r>
              <a:rPr b="0" i="0" lang="es-ES" sz="1200" u="none" cap="none" strike="noStrike">
                <a:solidFill>
                  <a:schemeClr val="dk1"/>
                </a:solidFill>
                <a:latin typeface="Arial"/>
                <a:ea typeface="Arial"/>
                <a:cs typeface="Arial"/>
                <a:sym typeface="Arial"/>
              </a:rPr>
              <a:t>(95% IC 1.10-3.21)</a:t>
            </a:r>
            <a:endParaRPr b="0" i="0" sz="1400" u="none" cap="none" strike="noStrike">
              <a:solidFill>
                <a:srgbClr val="000000"/>
              </a:solidFill>
              <a:latin typeface="Arial"/>
              <a:ea typeface="Arial"/>
              <a:cs typeface="Arial"/>
              <a:sym typeface="Arial"/>
            </a:endParaRPr>
          </a:p>
        </p:txBody>
      </p:sp>
      <p:sp>
        <p:nvSpPr>
          <p:cNvPr id="354" name="Google Shape;354;p53"/>
          <p:cNvSpPr txBox="1"/>
          <p:nvPr/>
        </p:nvSpPr>
        <p:spPr>
          <a:xfrm>
            <a:off x="2661085" y="1766741"/>
            <a:ext cx="7658949" cy="300082"/>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
        <p:nvSpPr>
          <p:cNvPr id="355" name="Google Shape;355;p53"/>
          <p:cNvSpPr txBox="1"/>
          <p:nvPr/>
        </p:nvSpPr>
        <p:spPr>
          <a:xfrm>
            <a:off x="2661085" y="3534085"/>
            <a:ext cx="7658949" cy="300082"/>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356" name="Google Shape;356;p53"/>
          <p:cNvSpPr txBox="1"/>
          <p:nvPr/>
        </p:nvSpPr>
        <p:spPr>
          <a:xfrm>
            <a:off x="2661085" y="4109363"/>
            <a:ext cx="7658949" cy="300082"/>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357" name="Google Shape;357;p53"/>
          <p:cNvSpPr/>
          <p:nvPr/>
        </p:nvSpPr>
        <p:spPr>
          <a:xfrm>
            <a:off x="7136091" y="468982"/>
            <a:ext cx="3287638" cy="25849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200"/>
              <a:buFont typeface="Arial"/>
              <a:buNone/>
            </a:pPr>
            <a:r>
              <a:rPr b="0" i="0" lang="es-ES" sz="1200" u="none" cap="none" strike="noStrike">
                <a:solidFill>
                  <a:schemeClr val="dk1"/>
                </a:solidFill>
                <a:latin typeface="Arial"/>
                <a:ea typeface="Arial"/>
                <a:cs typeface="Arial"/>
                <a:sym typeface="Arial"/>
              </a:rPr>
              <a:t>182 RA patients. 10 years follow-up </a:t>
            </a:r>
            <a:r>
              <a:rPr b="0" i="0" lang="es-ES" sz="800" u="none" cap="none" strike="noStrike">
                <a:solidFill>
                  <a:schemeClr val="dk1"/>
                </a:solidFill>
                <a:latin typeface="Arial"/>
                <a:ea typeface="Arial"/>
                <a:cs typeface="Arial"/>
                <a:sym typeface="Arial"/>
              </a:rPr>
              <a:t>(1996-2005)</a:t>
            </a:r>
            <a:endParaRPr b="0" i="0" sz="1400" u="none" cap="none" strike="noStrike">
              <a:solidFill>
                <a:srgbClr val="000000"/>
              </a:solidFill>
              <a:latin typeface="Arial"/>
              <a:ea typeface="Arial"/>
              <a:cs typeface="Arial"/>
              <a:sym typeface="Arial"/>
            </a:endParaRPr>
          </a:p>
        </p:txBody>
      </p:sp>
      <p:pic>
        <p:nvPicPr>
          <p:cNvPr id="358" name="Google Shape;358;p53"/>
          <p:cNvPicPr preferRelativeResize="0"/>
          <p:nvPr/>
        </p:nvPicPr>
        <p:blipFill rotWithShape="1">
          <a:blip r:embed="rId5">
            <a:alphaModFix/>
          </a:blip>
          <a:srcRect b="0" l="0" r="0" t="0"/>
          <a:stretch/>
        </p:blipFill>
        <p:spPr>
          <a:xfrm>
            <a:off x="1514306" y="170512"/>
            <a:ext cx="4581694" cy="1580098"/>
          </a:xfrm>
          <a:prstGeom prst="rect">
            <a:avLst/>
          </a:prstGeom>
          <a:noFill/>
          <a:ln>
            <a:noFill/>
          </a:ln>
        </p:spPr>
      </p:pic>
      <p:sp>
        <p:nvSpPr>
          <p:cNvPr id="359" name="Google Shape;359;p53"/>
          <p:cNvSpPr txBox="1"/>
          <p:nvPr/>
        </p:nvSpPr>
        <p:spPr>
          <a:xfrm>
            <a:off x="3234765" y="310055"/>
            <a:ext cx="2955503" cy="184666"/>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1" lang="es-ES" sz="600" u="none" cap="none" strike="noStrike">
                <a:solidFill>
                  <a:schemeClr val="dk1"/>
                </a:solidFill>
                <a:latin typeface="Arial"/>
                <a:ea typeface="Arial"/>
                <a:cs typeface="Arial"/>
                <a:sym typeface="Arial"/>
              </a:rPr>
              <a:t>Gonzalez-Gay MA, Gonzalez-Juanatey C et al. Arthritis Rheum 2007;57:125-32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6"/>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66" name="Google Shape;366;p16"/>
          <p:cNvSpPr/>
          <p:nvPr/>
        </p:nvSpPr>
        <p:spPr>
          <a:xfrm>
            <a:off x="442913" y="4208232"/>
            <a:ext cx="3521040" cy="738664"/>
          </a:xfrm>
          <a:prstGeom prst="rect">
            <a:avLst/>
          </a:prstGeom>
          <a:noFill/>
          <a:ln cap="flat" cmpd="sng" w="9525">
            <a:solidFill>
              <a:srgbClr val="FF66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es-ES" sz="1050" u="none" cap="none" strike="noStrike">
                <a:solidFill>
                  <a:srgbClr val="1F3864"/>
                </a:solidFill>
                <a:latin typeface="Arial"/>
                <a:ea typeface="Arial"/>
                <a:cs typeface="Arial"/>
                <a:sym typeface="Arial"/>
              </a:rPr>
              <a:t>Underlying mechanisms include: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s-ES" sz="1050" u="none" cap="none" strike="noStrike">
                <a:solidFill>
                  <a:srgbClr val="1F3864"/>
                </a:solidFill>
                <a:latin typeface="Arial"/>
                <a:ea typeface="Arial"/>
                <a:cs typeface="Arial"/>
                <a:sym typeface="Arial"/>
              </a:rPr>
              <a:t> </a:t>
            </a:r>
            <a:r>
              <a:rPr b="1" i="0" lang="es-ES" sz="1050" u="none" cap="none" strike="noStrike">
                <a:solidFill>
                  <a:srgbClr val="1F3864"/>
                </a:solidFill>
                <a:latin typeface="Arial"/>
                <a:ea typeface="Arial"/>
                <a:cs typeface="Arial"/>
                <a:sym typeface="Arial"/>
              </a:rPr>
              <a:t>chronic inflammation</a:t>
            </a:r>
            <a:r>
              <a:rPr b="0" i="0" lang="es-ES" sz="1050" u="none" cap="none" strike="noStrike">
                <a:solidFill>
                  <a:srgbClr val="1F3864"/>
                </a:solidFill>
                <a:latin typeface="Arial"/>
                <a:ea typeface="Arial"/>
                <a:cs typeface="Arial"/>
                <a:sym typeface="Arial"/>
              </a:rPr>
              <a:t>, </a:t>
            </a:r>
            <a:r>
              <a:rPr b="1" i="0" lang="es-ES" sz="1050" u="none" cap="none" strike="noStrike">
                <a:solidFill>
                  <a:srgbClr val="1F3864"/>
                </a:solidFill>
                <a:latin typeface="Arial"/>
                <a:ea typeface="Arial"/>
                <a:cs typeface="Arial"/>
                <a:sym typeface="Arial"/>
              </a:rPr>
              <a:t>immune activation</a:t>
            </a:r>
            <a:r>
              <a:rPr b="0" i="0" lang="es-ES" sz="1050" u="none" cap="none" strike="noStrike">
                <a:solidFill>
                  <a:srgbClr val="1F3864"/>
                </a:solidFill>
                <a:latin typeface="Arial"/>
                <a:ea typeface="Arial"/>
                <a:cs typeface="Arial"/>
                <a:sym typeface="Arial"/>
              </a:rPr>
              <a:t>, </a:t>
            </a:r>
            <a:r>
              <a:rPr b="1" i="0" lang="es-ES" sz="1050" u="none" cap="none" strike="noStrike">
                <a:solidFill>
                  <a:srgbClr val="1F3864"/>
                </a:solidFill>
                <a:latin typeface="Arial"/>
                <a:ea typeface="Arial"/>
                <a:cs typeface="Arial"/>
                <a:sym typeface="Arial"/>
              </a:rPr>
              <a:t>dyslipidemia caused by antiretroviral therapy</a:t>
            </a:r>
            <a:r>
              <a:rPr b="0" i="0" lang="es-ES" sz="1050" u="none" cap="none" strike="noStrike">
                <a:solidFill>
                  <a:srgbClr val="1F3864"/>
                </a:solidFill>
                <a:latin typeface="Arial"/>
                <a:ea typeface="Arial"/>
                <a:cs typeface="Arial"/>
                <a:sym typeface="Arial"/>
              </a:rPr>
              <a:t>, and </a:t>
            </a:r>
            <a:r>
              <a:rPr b="1" i="0" lang="es-ES" sz="1050" u="none" cap="none" strike="noStrike">
                <a:solidFill>
                  <a:srgbClr val="1F3864"/>
                </a:solidFill>
                <a:latin typeface="Arial"/>
                <a:ea typeface="Arial"/>
                <a:cs typeface="Arial"/>
                <a:sym typeface="Arial"/>
              </a:rPr>
              <a:t>traditional CV risk factors</a:t>
            </a:r>
            <a:r>
              <a:rPr b="0" i="0" lang="es-ES" sz="1050" u="none" cap="none" strike="noStrike">
                <a:solidFill>
                  <a:srgbClr val="1F3864"/>
                </a:solidFill>
                <a:latin typeface="Arial"/>
                <a:ea typeface="Arial"/>
                <a:cs typeface="Arial"/>
                <a:sym typeface="Arial"/>
              </a:rPr>
              <a:t>.</a:t>
            </a:r>
            <a:endParaRPr b="0" i="0" sz="1300" u="none" cap="none" strike="noStrike">
              <a:solidFill>
                <a:srgbClr val="1F3864"/>
              </a:solidFill>
              <a:latin typeface="Arial"/>
              <a:ea typeface="Arial"/>
              <a:cs typeface="Arial"/>
              <a:sym typeface="Arial"/>
            </a:endParaRPr>
          </a:p>
        </p:txBody>
      </p:sp>
      <p:pic>
        <p:nvPicPr>
          <p:cNvPr id="367" name="Google Shape;367;p16"/>
          <p:cNvPicPr preferRelativeResize="0"/>
          <p:nvPr/>
        </p:nvPicPr>
        <p:blipFill rotWithShape="1">
          <a:blip r:embed="rId3">
            <a:alphaModFix/>
          </a:blip>
          <a:srcRect b="0" l="3384" r="0" t="0"/>
          <a:stretch/>
        </p:blipFill>
        <p:spPr>
          <a:xfrm>
            <a:off x="335627" y="211655"/>
            <a:ext cx="4413659" cy="1897989"/>
          </a:xfrm>
          <a:prstGeom prst="rect">
            <a:avLst/>
          </a:prstGeom>
          <a:noFill/>
          <a:ln>
            <a:noFill/>
          </a:ln>
        </p:spPr>
      </p:pic>
      <p:sp>
        <p:nvSpPr>
          <p:cNvPr id="368" name="Google Shape;368;p16"/>
          <p:cNvSpPr txBox="1"/>
          <p:nvPr/>
        </p:nvSpPr>
        <p:spPr>
          <a:xfrm>
            <a:off x="324736" y="2109644"/>
            <a:ext cx="2483439" cy="2005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700"/>
              <a:buFont typeface="Arial"/>
              <a:buNone/>
            </a:pPr>
            <a:r>
              <a:rPr b="0" i="0" lang="es-ES" sz="700" u="none" cap="none" strike="noStrike">
                <a:solidFill>
                  <a:srgbClr val="1F3864"/>
                </a:solidFill>
                <a:latin typeface="Arial"/>
                <a:ea typeface="Arial"/>
                <a:cs typeface="Arial"/>
                <a:sym typeface="Arial"/>
              </a:rPr>
              <a:t>Shah ASV. Circulation. 2018;138:1100-12</a:t>
            </a:r>
            <a:endParaRPr b="0" i="0" sz="700" u="none" cap="none" strike="noStrike">
              <a:solidFill>
                <a:srgbClr val="1F3864"/>
              </a:solidFill>
              <a:latin typeface="Arial"/>
              <a:ea typeface="Arial"/>
              <a:cs typeface="Arial"/>
              <a:sym typeface="Arial"/>
            </a:endParaRPr>
          </a:p>
        </p:txBody>
      </p:sp>
      <p:pic>
        <p:nvPicPr>
          <p:cNvPr id="369" name="Google Shape;369;p16"/>
          <p:cNvPicPr preferRelativeResize="0"/>
          <p:nvPr/>
        </p:nvPicPr>
        <p:blipFill rotWithShape="1">
          <a:blip r:embed="rId4">
            <a:alphaModFix/>
          </a:blip>
          <a:srcRect b="0" l="0" r="0" t="0"/>
          <a:stretch/>
        </p:blipFill>
        <p:spPr>
          <a:xfrm>
            <a:off x="4135835" y="1613837"/>
            <a:ext cx="7733258" cy="4414593"/>
          </a:xfrm>
          <a:prstGeom prst="rect">
            <a:avLst/>
          </a:prstGeom>
          <a:noFill/>
          <a:ln>
            <a:noFill/>
          </a:ln>
        </p:spPr>
      </p:pic>
      <p:sp>
        <p:nvSpPr>
          <p:cNvPr id="370" name="Google Shape;370;p16"/>
          <p:cNvSpPr/>
          <p:nvPr/>
        </p:nvSpPr>
        <p:spPr>
          <a:xfrm>
            <a:off x="6761917" y="1198339"/>
            <a:ext cx="3385228"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es-ES" sz="1050" u="none" cap="none" strike="noStrike">
                <a:solidFill>
                  <a:srgbClr val="000000"/>
                </a:solidFill>
                <a:latin typeface="Arial"/>
                <a:ea typeface="Arial"/>
                <a:cs typeface="Arial"/>
                <a:sym typeface="Arial"/>
              </a:rPr>
              <a:t>People with HIV have a two-fold increased risk of ASCVD compared with the general population</a:t>
            </a:r>
            <a:endParaRPr b="0" i="0" sz="1300" u="none" cap="none" strike="noStrike">
              <a:solidFill>
                <a:schemeClr val="dk1"/>
              </a:solidFill>
              <a:latin typeface="Arial"/>
              <a:ea typeface="Arial"/>
              <a:cs typeface="Arial"/>
              <a:sym typeface="Arial"/>
            </a:endParaRPr>
          </a:p>
        </p:txBody>
      </p:sp>
      <p:pic>
        <p:nvPicPr>
          <p:cNvPr id="371" name="Google Shape;371;p16"/>
          <p:cNvPicPr preferRelativeResize="0"/>
          <p:nvPr/>
        </p:nvPicPr>
        <p:blipFill rotWithShape="1">
          <a:blip r:embed="rId5">
            <a:alphaModFix/>
          </a:blip>
          <a:srcRect b="0" l="0" r="0" t="0"/>
          <a:stretch/>
        </p:blipFill>
        <p:spPr>
          <a:xfrm>
            <a:off x="10170988" y="377581"/>
            <a:ext cx="1674262" cy="1272439"/>
          </a:xfrm>
          <a:prstGeom prst="rect">
            <a:avLst/>
          </a:prstGeom>
          <a:noFill/>
          <a:ln cap="flat" cmpd="sng" w="9525">
            <a:solidFill>
              <a:srgbClr val="FF6600"/>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4"/>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77" name="Google Shape;377;p54"/>
          <p:cNvPicPr preferRelativeResize="0"/>
          <p:nvPr/>
        </p:nvPicPr>
        <p:blipFill rotWithShape="1">
          <a:blip r:embed="rId3">
            <a:alphaModFix/>
          </a:blip>
          <a:srcRect b="0" l="0" r="0" t="0"/>
          <a:stretch/>
        </p:blipFill>
        <p:spPr>
          <a:xfrm>
            <a:off x="535417" y="970742"/>
            <a:ext cx="3519568" cy="2834342"/>
          </a:xfrm>
          <a:prstGeom prst="rect">
            <a:avLst/>
          </a:prstGeom>
          <a:noFill/>
          <a:ln>
            <a:noFill/>
          </a:ln>
        </p:spPr>
      </p:pic>
      <p:pic>
        <p:nvPicPr>
          <p:cNvPr id="378" name="Google Shape;378;p54"/>
          <p:cNvPicPr preferRelativeResize="0"/>
          <p:nvPr/>
        </p:nvPicPr>
        <p:blipFill rotWithShape="1">
          <a:blip r:embed="rId4">
            <a:alphaModFix/>
          </a:blip>
          <a:srcRect b="0" l="0" r="0" t="0"/>
          <a:stretch/>
        </p:blipFill>
        <p:spPr>
          <a:xfrm>
            <a:off x="3541903" y="3176762"/>
            <a:ext cx="2543534" cy="2572303"/>
          </a:xfrm>
          <a:prstGeom prst="rect">
            <a:avLst/>
          </a:prstGeom>
          <a:noFill/>
          <a:ln>
            <a:noFill/>
          </a:ln>
        </p:spPr>
      </p:pic>
      <p:pic>
        <p:nvPicPr>
          <p:cNvPr id="379" name="Google Shape;379;p54"/>
          <p:cNvPicPr preferRelativeResize="0"/>
          <p:nvPr/>
        </p:nvPicPr>
        <p:blipFill rotWithShape="1">
          <a:blip r:embed="rId5">
            <a:alphaModFix/>
          </a:blip>
          <a:srcRect b="0" l="0" r="0" t="0"/>
          <a:stretch/>
        </p:blipFill>
        <p:spPr>
          <a:xfrm>
            <a:off x="6085437" y="970743"/>
            <a:ext cx="5671438" cy="3260228"/>
          </a:xfrm>
          <a:prstGeom prst="rect">
            <a:avLst/>
          </a:prstGeom>
          <a:noFill/>
          <a:ln>
            <a:noFill/>
          </a:ln>
        </p:spPr>
      </p:pic>
      <p:sp>
        <p:nvSpPr>
          <p:cNvPr id="380" name="Google Shape;380;p54"/>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Tratar hoy el Riesgo Residual Inflamatorio en la EVA</a:t>
            </a:r>
            <a:endParaRPr/>
          </a:p>
          <a:p>
            <a:pPr indent="0" lvl="0" marL="0" marR="0" rtl="0" algn="l">
              <a:lnSpc>
                <a:spcPct val="90000"/>
              </a:lnSpc>
              <a:spcBef>
                <a:spcPts val="0"/>
              </a:spcBef>
              <a:spcAft>
                <a:spcPts val="0"/>
              </a:spcAft>
              <a:buNone/>
            </a:pPr>
            <a:r>
              <a:t/>
            </a:r>
            <a:endParaRPr b="1" i="0" sz="2800" u="none" cap="none" strike="noStrike">
              <a:solidFill>
                <a:srgbClr val="1F3864"/>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86" name="Google Shape;386;p18"/>
          <p:cNvPicPr preferRelativeResize="0"/>
          <p:nvPr/>
        </p:nvPicPr>
        <p:blipFill rotWithShape="1">
          <a:blip r:embed="rId3">
            <a:alphaModFix/>
          </a:blip>
          <a:srcRect b="0" l="0" r="0" t="0"/>
          <a:stretch/>
        </p:blipFill>
        <p:spPr>
          <a:xfrm>
            <a:off x="663005" y="826257"/>
            <a:ext cx="10844864" cy="5057285"/>
          </a:xfrm>
          <a:prstGeom prst="rect">
            <a:avLst/>
          </a:prstGeom>
          <a:noFill/>
          <a:ln>
            <a:noFill/>
          </a:ln>
        </p:spPr>
      </p:pic>
      <p:pic>
        <p:nvPicPr>
          <p:cNvPr id="387" name="Google Shape;387;p18"/>
          <p:cNvPicPr preferRelativeResize="0"/>
          <p:nvPr/>
        </p:nvPicPr>
        <p:blipFill rotWithShape="1">
          <a:blip r:embed="rId4">
            <a:alphaModFix/>
          </a:blip>
          <a:srcRect b="0" l="0" r="0" t="0"/>
          <a:stretch/>
        </p:blipFill>
        <p:spPr>
          <a:xfrm>
            <a:off x="1578507" y="4528246"/>
            <a:ext cx="2407416" cy="1355296"/>
          </a:xfrm>
          <a:prstGeom prst="rect">
            <a:avLst/>
          </a:prstGeom>
          <a:noFill/>
          <a:ln>
            <a:noFill/>
          </a:ln>
        </p:spPr>
      </p:pic>
      <p:sp>
        <p:nvSpPr>
          <p:cNvPr id="388" name="Google Shape;388;p18"/>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Tratar hoy el Riesgo Residual Inflamatorio en la EVA</a:t>
            </a:r>
            <a:endParaRPr/>
          </a:p>
          <a:p>
            <a:pPr indent="0" lvl="0" marL="0" marR="0" rtl="0" algn="l">
              <a:lnSpc>
                <a:spcPct val="90000"/>
              </a:lnSpc>
              <a:spcBef>
                <a:spcPts val="0"/>
              </a:spcBef>
              <a:spcAft>
                <a:spcPts val="0"/>
              </a:spcAft>
              <a:buNone/>
            </a:pPr>
            <a:r>
              <a:t/>
            </a:r>
            <a:endParaRPr b="1" i="0" sz="2800" u="none" cap="none" strike="noStrike">
              <a:solidFill>
                <a:srgbClr val="1F3864"/>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9"/>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94" name="Google Shape;394;p19"/>
          <p:cNvPicPr preferRelativeResize="0"/>
          <p:nvPr/>
        </p:nvPicPr>
        <p:blipFill rotWithShape="1">
          <a:blip r:embed="rId3">
            <a:alphaModFix/>
          </a:blip>
          <a:srcRect b="0" l="0" r="0" t="0"/>
          <a:stretch/>
        </p:blipFill>
        <p:spPr>
          <a:xfrm>
            <a:off x="1356978" y="1319066"/>
            <a:ext cx="8982037" cy="4447628"/>
          </a:xfrm>
          <a:prstGeom prst="rect">
            <a:avLst/>
          </a:prstGeom>
          <a:noFill/>
          <a:ln>
            <a:noFill/>
          </a:ln>
        </p:spPr>
      </p:pic>
      <p:sp>
        <p:nvSpPr>
          <p:cNvPr id="395" name="Google Shape;395;p19"/>
          <p:cNvSpPr txBox="1"/>
          <p:nvPr/>
        </p:nvSpPr>
        <p:spPr>
          <a:xfrm>
            <a:off x="9993437" y="3458370"/>
            <a:ext cx="504056" cy="23083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6" name="Google Shape;396;p19"/>
          <p:cNvSpPr txBox="1"/>
          <p:nvPr/>
        </p:nvSpPr>
        <p:spPr>
          <a:xfrm>
            <a:off x="344032"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Tratamiento Dirigido Inflamación en la EVA</a:t>
            </a:r>
            <a:endParaRPr/>
          </a:p>
          <a:p>
            <a:pPr indent="0" lvl="0" marL="0" marR="0" rtl="0" algn="l">
              <a:lnSpc>
                <a:spcPct val="90000"/>
              </a:lnSpc>
              <a:spcBef>
                <a:spcPts val="0"/>
              </a:spcBef>
              <a:spcAft>
                <a:spcPts val="0"/>
              </a:spcAft>
              <a:buNone/>
            </a:pPr>
            <a:r>
              <a:t/>
            </a:r>
            <a:endParaRPr b="1" i="0" sz="2800" u="none" cap="none" strike="noStrike">
              <a:solidFill>
                <a:srgbClr val="1F3864"/>
              </a:solidFill>
              <a:latin typeface="Arial"/>
              <a:ea typeface="Arial"/>
              <a:cs typeface="Arial"/>
              <a:sym typeface="Arial"/>
            </a:endParaRPr>
          </a:p>
        </p:txBody>
      </p:sp>
      <p:sp>
        <p:nvSpPr>
          <p:cNvPr id="397" name="Google Shape;397;p19"/>
          <p:cNvSpPr txBox="1"/>
          <p:nvPr/>
        </p:nvSpPr>
        <p:spPr>
          <a:xfrm>
            <a:off x="420552" y="533938"/>
            <a:ext cx="6624736" cy="511440"/>
          </a:xfrm>
          <a:prstGeom prst="rect">
            <a:avLst/>
          </a:prstGeom>
          <a:noFill/>
          <a:ln>
            <a:noFill/>
          </a:ln>
        </p:spPr>
        <p:txBody>
          <a:bodyPr anchorCtr="0" anchor="ctr" bIns="0" lIns="0" spcFirstLastPara="1" rIns="0" wrap="square" tIns="0">
            <a:noAutofit/>
          </a:bodyPr>
          <a:lstStyle/>
          <a:p>
            <a:pPr indent="0" lvl="0" marL="57150" marR="321945" rtl="0" algn="l">
              <a:lnSpc>
                <a:spcPct val="100000"/>
              </a:lnSpc>
              <a:spcBef>
                <a:spcPts val="0"/>
              </a:spcBef>
              <a:spcAft>
                <a:spcPts val="0"/>
              </a:spcAft>
              <a:buClr>
                <a:srgbClr val="000000"/>
              </a:buClr>
              <a:buSzPts val="1600"/>
              <a:buFont typeface="Arial"/>
              <a:buNone/>
            </a:pPr>
            <a:r>
              <a:rPr b="1" i="0" lang="es-ES" sz="1600" u="none" cap="none" strike="noStrike">
                <a:solidFill>
                  <a:srgbClr val="1F3864"/>
                </a:solidFill>
                <a:latin typeface="Arial"/>
                <a:ea typeface="Arial"/>
                <a:cs typeface="Arial"/>
                <a:sym typeface="Arial"/>
              </a:rPr>
              <a:t>MODULACIÓN DE LA INFLAMACIÓN</a:t>
            </a:r>
            <a:endParaRPr b="1" i="0" sz="1600" u="none" cap="none" strike="noStrike">
              <a:solidFill>
                <a:srgbClr val="1F3864"/>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4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68" name="Google Shape;68;p45"/>
          <p:cNvSpPr txBox="1"/>
          <p:nvPr/>
        </p:nvSpPr>
        <p:spPr>
          <a:xfrm>
            <a:off x="344032" y="1011666"/>
            <a:ext cx="11525061" cy="4564543"/>
          </a:xfrm>
          <a:prstGeom prst="rect">
            <a:avLst/>
          </a:prstGeom>
          <a:noFill/>
          <a:ln>
            <a:noFill/>
          </a:ln>
        </p:spPr>
        <p:txBody>
          <a:bodyPr anchorCtr="0" anchor="t" bIns="45700" lIns="91425" spcFirstLastPara="1" rIns="91425" wrap="square" tIns="45700">
            <a:spAutoFit/>
          </a:bodyPr>
          <a:lstStyle/>
          <a:p>
            <a:pPr indent="0" lvl="0" marL="0" marR="0" rtl="0" algn="l">
              <a:lnSpc>
                <a:spcPct val="173333"/>
              </a:lnSpc>
              <a:spcBef>
                <a:spcPts val="0"/>
              </a:spcBef>
              <a:spcAft>
                <a:spcPts val="0"/>
              </a:spcAft>
              <a:buClr>
                <a:srgbClr val="000000"/>
              </a:buClr>
              <a:buSzPts val="1200"/>
              <a:buFont typeface="Arial"/>
              <a:buNone/>
            </a:pPr>
            <a:r>
              <a:rPr b="0" i="0" lang="es-ES" sz="1200" u="none" cap="none" strike="noStrike">
                <a:solidFill>
                  <a:srgbClr val="002454"/>
                </a:solidFill>
                <a:latin typeface="Arial"/>
                <a:ea typeface="Arial"/>
                <a:cs typeface="Arial"/>
                <a:sym typeface="Aria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br>
              <a:rPr b="0" i="0" lang="es-ES" sz="1200" u="none" cap="none" strike="noStrike">
                <a:solidFill>
                  <a:srgbClr val="002454"/>
                </a:solidFill>
                <a:latin typeface="Arial"/>
                <a:ea typeface="Arial"/>
                <a:cs typeface="Arial"/>
                <a:sym typeface="Arial"/>
              </a:rPr>
            </a:br>
            <a:r>
              <a:rPr b="0" i="0" lang="es-ES" sz="1200" u="none" cap="none" strike="noStrike">
                <a:solidFill>
                  <a:srgbClr val="002454"/>
                </a:solidFill>
                <a:latin typeface="Arial"/>
                <a:ea typeface="Arial"/>
                <a:cs typeface="Arial"/>
                <a:sym typeface="Arial"/>
              </a:rPr>
              <a:t>Almirall no otorga, ni implícita ni explícitamente, ninguna garantía de imparcialidad, precisión, integridad o exactitud de la información, opinión y declaraciones expresadas en dicha Presentación o en discusiones que puedan tener lugar durante su utilización.</a:t>
            </a:r>
            <a:br>
              <a:rPr b="0" i="0" lang="es-ES" sz="1200" u="none" cap="none" strike="noStrike">
                <a:solidFill>
                  <a:srgbClr val="002454"/>
                </a:solidFill>
                <a:latin typeface="Arial"/>
                <a:ea typeface="Arial"/>
                <a:cs typeface="Arial"/>
                <a:sym typeface="Arial"/>
              </a:rPr>
            </a:br>
            <a:r>
              <a:rPr b="0" i="0" lang="es-ES" sz="1200" u="none" cap="none" strike="noStrike">
                <a:solidFill>
                  <a:srgbClr val="002454"/>
                </a:solidFill>
                <a:latin typeface="Arial"/>
                <a:ea typeface="Arial"/>
                <a:cs typeface="Arial"/>
                <a:sym typeface="Aria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br>
              <a:rPr b="0" i="0" lang="es-ES" sz="1200" u="none" cap="none" strike="noStrike">
                <a:solidFill>
                  <a:srgbClr val="002454"/>
                </a:solidFill>
                <a:latin typeface="Arial"/>
                <a:ea typeface="Arial"/>
                <a:cs typeface="Arial"/>
                <a:sym typeface="Arial"/>
              </a:rPr>
            </a:br>
            <a:r>
              <a:rPr b="0" i="0" lang="es-ES" sz="1200" u="none" cap="none" strike="noStrike">
                <a:solidFill>
                  <a:srgbClr val="002454"/>
                </a:solidFill>
                <a:latin typeface="Arial"/>
                <a:ea typeface="Arial"/>
                <a:cs typeface="Arial"/>
                <a:sym typeface="Arial"/>
              </a:rPr>
              <a:t>Igualmente, todos los nombres comerciales, marcas o signos distintivos de cualquier clase contenidos en la Presentación están protegidos por la Ley.</a:t>
            </a:r>
            <a:br>
              <a:rPr b="0" i="0" lang="es-ES" sz="1200" u="none" cap="none" strike="noStrike">
                <a:solidFill>
                  <a:srgbClr val="002454"/>
                </a:solidFill>
                <a:latin typeface="Arial"/>
                <a:ea typeface="Arial"/>
                <a:cs typeface="Arial"/>
                <a:sym typeface="Arial"/>
              </a:rPr>
            </a:br>
            <a:r>
              <a:rPr b="0" i="0" lang="es-ES" sz="1200" u="none" cap="none" strike="noStrike">
                <a:solidFill>
                  <a:srgbClr val="002454"/>
                </a:solidFill>
                <a:latin typeface="Arial"/>
                <a:ea typeface="Arial"/>
                <a:cs typeface="Arial"/>
                <a:sym typeface="Aria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b="0" i="0" sz="1400" u="none" cap="none" strike="noStrike">
              <a:solidFill>
                <a:srgbClr val="000000"/>
              </a:solidFill>
              <a:latin typeface="Arial"/>
              <a:ea typeface="Arial"/>
              <a:cs typeface="Arial"/>
              <a:sym typeface="Arial"/>
            </a:endParaRPr>
          </a:p>
        </p:txBody>
      </p:sp>
      <p:sp>
        <p:nvSpPr>
          <p:cNvPr id="69" name="Google Shape;69;p45"/>
          <p:cNvSpPr txBox="1"/>
          <p:nvPr>
            <p:ph type="title"/>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800"/>
              <a:buNone/>
            </a:pPr>
            <a:r>
              <a:rPr lang="es-ES" sz="1800"/>
              <a:t>EXONERACIÓN DE RESPONSABILIDAD Y USO DE LA PRESENTACIÓN</a:t>
            </a:r>
            <a:br>
              <a:rPr lang="es-ES" sz="1800"/>
            </a:b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0"/>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403" name="Google Shape;403;p20"/>
          <p:cNvPicPr preferRelativeResize="0"/>
          <p:nvPr/>
        </p:nvPicPr>
        <p:blipFill rotWithShape="1">
          <a:blip r:embed="rId3">
            <a:alphaModFix/>
          </a:blip>
          <a:srcRect b="0" l="0" r="0" t="0"/>
          <a:stretch/>
        </p:blipFill>
        <p:spPr>
          <a:xfrm>
            <a:off x="1031608" y="314632"/>
            <a:ext cx="10128783" cy="56110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1"/>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409" name="Google Shape;409;p21"/>
          <p:cNvPicPr preferRelativeResize="0"/>
          <p:nvPr/>
        </p:nvPicPr>
        <p:blipFill rotWithShape="1">
          <a:blip r:embed="rId3">
            <a:alphaModFix/>
          </a:blip>
          <a:srcRect b="0" l="0" r="0" t="0"/>
          <a:stretch/>
        </p:blipFill>
        <p:spPr>
          <a:xfrm>
            <a:off x="838985" y="304581"/>
            <a:ext cx="10291989" cy="56761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2"/>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15" name="Google Shape;415;p22"/>
          <p:cNvSpPr txBox="1"/>
          <p:nvPr/>
        </p:nvSpPr>
        <p:spPr>
          <a:xfrm>
            <a:off x="431922" y="966667"/>
            <a:ext cx="1715401" cy="2336537"/>
          </a:xfrm>
          <a:prstGeom prst="rect">
            <a:avLst/>
          </a:prstGeom>
          <a:noFill/>
          <a:ln>
            <a:noFill/>
          </a:ln>
        </p:spPr>
        <p:txBody>
          <a:bodyPr anchorCtr="0" anchor="t" bIns="45700" lIns="0" spcFirstLastPara="1" rIns="0" wrap="square" tIns="0">
            <a:spAutoFit/>
          </a:bodyPr>
          <a:lstStyle/>
          <a:p>
            <a:pPr indent="0" lvl="0" marL="0" marR="0" rtl="0" algn="l">
              <a:lnSpc>
                <a:spcPct val="83333"/>
              </a:lnSpc>
              <a:spcBef>
                <a:spcPts val="0"/>
              </a:spcBef>
              <a:spcAft>
                <a:spcPts val="0"/>
              </a:spcAft>
              <a:buClr>
                <a:srgbClr val="000000"/>
              </a:buClr>
              <a:buSzPts val="2400"/>
              <a:buFont typeface="Arial"/>
              <a:buNone/>
            </a:pPr>
            <a:r>
              <a:rPr b="1" i="0" lang="es-ES" sz="2400" u="none" cap="none" strike="noStrike">
                <a:solidFill>
                  <a:srgbClr val="006C83"/>
                </a:solidFill>
                <a:latin typeface="Calibri"/>
                <a:ea typeface="Calibri"/>
                <a:cs typeface="Calibri"/>
                <a:sym typeface="Calibri"/>
              </a:rPr>
              <a:t>Colchicine</a:t>
            </a:r>
            <a:endParaRPr b="0" i="0" sz="1400" u="none" cap="none" strike="noStrike">
              <a:solidFill>
                <a:srgbClr val="000000"/>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000"/>
              <a:buFont typeface="Arial"/>
              <a:buNone/>
            </a:pPr>
            <a:r>
              <a:rPr b="1" i="0" lang="es-ES" sz="1000" u="none" cap="none" strike="noStrike">
                <a:solidFill>
                  <a:srgbClr val="006C83"/>
                </a:solidFill>
                <a:latin typeface="Calibri"/>
                <a:ea typeface="Calibri"/>
                <a:cs typeface="Calibri"/>
                <a:sym typeface="Calibri"/>
              </a:rPr>
              <a:t>Inflammasome NLRP3 inhibition</a:t>
            </a:r>
            <a:endParaRPr b="0" i="0" sz="1400" u="none" cap="none" strike="noStrike">
              <a:solidFill>
                <a:srgbClr val="000000"/>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000"/>
              <a:buFont typeface="Arial"/>
              <a:buNone/>
            </a:pPr>
            <a:r>
              <a:rPr b="1" i="0" lang="es-ES" sz="1000" u="none" cap="none" strike="noStrike">
                <a:solidFill>
                  <a:srgbClr val="006C83"/>
                </a:solidFill>
                <a:latin typeface="Calibri"/>
                <a:ea typeface="Calibri"/>
                <a:cs typeface="Calibri"/>
                <a:sym typeface="Calibri"/>
              </a:rPr>
              <a:t>Reduction IL1B / IL6 / CRP </a:t>
            </a:r>
            <a:endParaRPr b="0" i="0" sz="1400" u="none" cap="none" strike="noStrike">
              <a:solidFill>
                <a:srgbClr val="000000"/>
              </a:solidFill>
              <a:latin typeface="Arial"/>
              <a:ea typeface="Arial"/>
              <a:cs typeface="Arial"/>
              <a:sym typeface="Arial"/>
            </a:endParaRPr>
          </a:p>
          <a:p>
            <a:pPr indent="0" lvl="0" marL="0" marR="0" rtl="0" algn="l">
              <a:lnSpc>
                <a:spcPct val="766666"/>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	</a:t>
            </a:r>
            <a:endParaRPr b="0" i="0" sz="9799" u="none" cap="none" strike="noStrike">
              <a:solidFill>
                <a:srgbClr val="808080"/>
              </a:solidFill>
              <a:latin typeface="Times New Roman"/>
              <a:ea typeface="Times New Roman"/>
              <a:cs typeface="Times New Roman"/>
              <a:sym typeface="Times New Roman"/>
            </a:endParaRPr>
          </a:p>
        </p:txBody>
      </p:sp>
      <p:sp>
        <p:nvSpPr>
          <p:cNvPr id="416" name="Google Shape;416;p22"/>
          <p:cNvSpPr/>
          <p:nvPr/>
        </p:nvSpPr>
        <p:spPr>
          <a:xfrm>
            <a:off x="812737" y="2103499"/>
            <a:ext cx="4591051" cy="90805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chemeClr val="dk1"/>
                </a:solidFill>
                <a:latin typeface="Arial"/>
                <a:ea typeface="Arial"/>
                <a:cs typeface="Arial"/>
                <a:sym typeface="Arial"/>
              </a:rPr>
              <a:t>Post MI within the last 30 days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chemeClr val="dk1"/>
                </a:solidFill>
                <a:latin typeface="Arial"/>
                <a:ea typeface="Arial"/>
                <a:cs typeface="Arial"/>
                <a:sym typeface="Arial"/>
              </a:rPr>
              <a:t>On statin, ACE/ARB, BB, ASA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chemeClr val="dk1"/>
                </a:solidFill>
                <a:latin typeface="Arial"/>
                <a:ea typeface="Arial"/>
                <a:cs typeface="Arial"/>
                <a:sym typeface="Arial"/>
              </a:rPr>
              <a:t>Completed any planned percutaneous revascularization procedure</a:t>
            </a:r>
            <a:r>
              <a:rPr b="0" i="0" lang="es-ES" sz="1400" u="none" cap="none" strike="noStrike">
                <a:solidFill>
                  <a:schemeClr val="dk1"/>
                </a:solidFill>
                <a:latin typeface="Arial"/>
                <a:ea typeface="Arial"/>
                <a:cs typeface="Arial"/>
                <a:sym typeface="Arial"/>
              </a:rPr>
              <a:t>s</a:t>
            </a:r>
            <a:endParaRPr b="0" i="0" sz="1400" u="none" cap="none" strike="noStrike">
              <a:solidFill>
                <a:srgbClr val="000000"/>
              </a:solidFill>
              <a:latin typeface="Arial"/>
              <a:ea typeface="Arial"/>
              <a:cs typeface="Arial"/>
              <a:sym typeface="Arial"/>
            </a:endParaRPr>
          </a:p>
        </p:txBody>
      </p:sp>
      <p:sp>
        <p:nvSpPr>
          <p:cNvPr id="417" name="Google Shape;417;p22"/>
          <p:cNvSpPr/>
          <p:nvPr/>
        </p:nvSpPr>
        <p:spPr>
          <a:xfrm>
            <a:off x="935504" y="3413186"/>
            <a:ext cx="2083536" cy="69215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chemeClr val="dk1"/>
                </a:solidFill>
                <a:latin typeface="Arial"/>
                <a:ea typeface="Arial"/>
                <a:cs typeface="Arial"/>
                <a:sym typeface="Arial"/>
              </a:rPr>
              <a:t>Randomized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chemeClr val="dk1"/>
                </a:solidFill>
                <a:latin typeface="Arial"/>
                <a:ea typeface="Arial"/>
                <a:cs typeface="Arial"/>
                <a:sym typeface="Arial"/>
              </a:rPr>
              <a:t>Colchicine 0.5mg once at day</a:t>
            </a:r>
            <a:endParaRPr b="0" i="0" sz="1400" u="none" cap="none" strike="noStrike">
              <a:solidFill>
                <a:srgbClr val="000000"/>
              </a:solidFill>
              <a:latin typeface="Arial"/>
              <a:ea typeface="Arial"/>
              <a:cs typeface="Arial"/>
              <a:sym typeface="Arial"/>
            </a:endParaRPr>
          </a:p>
        </p:txBody>
      </p:sp>
      <p:sp>
        <p:nvSpPr>
          <p:cNvPr id="418" name="Google Shape;418;p22"/>
          <p:cNvSpPr/>
          <p:nvPr/>
        </p:nvSpPr>
        <p:spPr>
          <a:xfrm>
            <a:off x="3274421" y="3416361"/>
            <a:ext cx="2027767" cy="692457"/>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chemeClr val="dk1"/>
                </a:solidFill>
                <a:latin typeface="Arial"/>
                <a:ea typeface="Arial"/>
                <a:cs typeface="Arial"/>
                <a:sym typeface="Arial"/>
              </a:rPr>
              <a:t>Randomized</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chemeClr val="dk1"/>
                </a:solidFill>
                <a:latin typeface="Arial"/>
                <a:ea typeface="Arial"/>
                <a:cs typeface="Arial"/>
                <a:sym typeface="Arial"/>
              </a:rPr>
              <a:t>Placebo 0.5mg once at day</a:t>
            </a:r>
            <a:endParaRPr b="0" i="0" sz="1300" u="none" cap="none" strike="noStrike">
              <a:solidFill>
                <a:srgbClr val="000000"/>
              </a:solidFill>
              <a:latin typeface="Arial"/>
              <a:ea typeface="Arial"/>
              <a:cs typeface="Arial"/>
              <a:sym typeface="Arial"/>
            </a:endParaRPr>
          </a:p>
        </p:txBody>
      </p:sp>
      <p:sp>
        <p:nvSpPr>
          <p:cNvPr id="419" name="Google Shape;419;p22"/>
          <p:cNvSpPr/>
          <p:nvPr/>
        </p:nvSpPr>
        <p:spPr>
          <a:xfrm>
            <a:off x="865655" y="4568886"/>
            <a:ext cx="4593167" cy="692497"/>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chemeClr val="dk1"/>
                </a:solidFill>
                <a:latin typeface="Calibri"/>
                <a:ea typeface="Calibri"/>
                <a:cs typeface="Calibri"/>
                <a:sym typeface="Calibri"/>
              </a:rPr>
              <a:t>Primary Endpoint: Non-fatal MI, non-fatal stroke, CV death, resuscitated CV arrest, hospitalization for angina requiring coronary revascularization </a:t>
            </a:r>
            <a:endParaRPr b="0" i="0" sz="1400" u="none" cap="none" strike="noStrike">
              <a:solidFill>
                <a:srgbClr val="000000"/>
              </a:solidFill>
              <a:latin typeface="Arial"/>
              <a:ea typeface="Arial"/>
              <a:cs typeface="Arial"/>
              <a:sym typeface="Arial"/>
            </a:endParaRPr>
          </a:p>
        </p:txBody>
      </p:sp>
      <p:cxnSp>
        <p:nvCxnSpPr>
          <p:cNvPr id="420" name="Google Shape;420;p22"/>
          <p:cNvCxnSpPr/>
          <p:nvPr/>
        </p:nvCxnSpPr>
        <p:spPr>
          <a:xfrm flipH="1">
            <a:off x="1940921" y="3052793"/>
            <a:ext cx="1022349" cy="355600"/>
          </a:xfrm>
          <a:prstGeom prst="straightConnector1">
            <a:avLst/>
          </a:prstGeom>
          <a:noFill/>
          <a:ln cap="flat" cmpd="sng" w="12700">
            <a:solidFill>
              <a:schemeClr val="dk1"/>
            </a:solidFill>
            <a:prstDash val="solid"/>
            <a:miter lim="800000"/>
            <a:headEnd len="sm" w="sm" type="none"/>
            <a:tailEnd len="med" w="med" type="stealth"/>
          </a:ln>
        </p:spPr>
      </p:cxnSp>
      <p:cxnSp>
        <p:nvCxnSpPr>
          <p:cNvPr id="421" name="Google Shape;421;p22"/>
          <p:cNvCxnSpPr/>
          <p:nvPr/>
        </p:nvCxnSpPr>
        <p:spPr>
          <a:xfrm>
            <a:off x="2963270" y="3057586"/>
            <a:ext cx="1305984" cy="355600"/>
          </a:xfrm>
          <a:prstGeom prst="straightConnector1">
            <a:avLst/>
          </a:prstGeom>
          <a:noFill/>
          <a:ln cap="flat" cmpd="sng" w="12700">
            <a:solidFill>
              <a:schemeClr val="dk1"/>
            </a:solidFill>
            <a:prstDash val="solid"/>
            <a:miter lim="800000"/>
            <a:headEnd len="sm" w="sm" type="none"/>
            <a:tailEnd len="med" w="med" type="stealth"/>
          </a:ln>
        </p:spPr>
      </p:cxnSp>
      <p:cxnSp>
        <p:nvCxnSpPr>
          <p:cNvPr id="422" name="Google Shape;422;p22"/>
          <p:cNvCxnSpPr/>
          <p:nvPr/>
        </p:nvCxnSpPr>
        <p:spPr>
          <a:xfrm>
            <a:off x="4269254" y="4121211"/>
            <a:ext cx="1" cy="412750"/>
          </a:xfrm>
          <a:prstGeom prst="straightConnector1">
            <a:avLst/>
          </a:prstGeom>
          <a:noFill/>
          <a:ln cap="flat" cmpd="sng" w="12700">
            <a:solidFill>
              <a:schemeClr val="dk1"/>
            </a:solidFill>
            <a:prstDash val="solid"/>
            <a:miter lim="800000"/>
            <a:headEnd len="sm" w="sm" type="none"/>
            <a:tailEnd len="med" w="med" type="stealth"/>
          </a:ln>
        </p:spPr>
      </p:cxnSp>
      <p:cxnSp>
        <p:nvCxnSpPr>
          <p:cNvPr id="423" name="Google Shape;423;p22"/>
          <p:cNvCxnSpPr/>
          <p:nvPr/>
        </p:nvCxnSpPr>
        <p:spPr>
          <a:xfrm rot="5400000">
            <a:off x="1735604" y="4326528"/>
            <a:ext cx="412750" cy="2116"/>
          </a:xfrm>
          <a:prstGeom prst="straightConnector1">
            <a:avLst/>
          </a:prstGeom>
          <a:noFill/>
          <a:ln cap="flat" cmpd="sng" w="12700">
            <a:solidFill>
              <a:schemeClr val="dk1"/>
            </a:solidFill>
            <a:prstDash val="solid"/>
            <a:miter lim="800000"/>
            <a:headEnd len="sm" w="sm" type="none"/>
            <a:tailEnd len="med" w="med" type="stealth"/>
          </a:ln>
        </p:spPr>
      </p:cxnSp>
      <p:sp>
        <p:nvSpPr>
          <p:cNvPr id="424" name="Google Shape;424;p22"/>
          <p:cNvSpPr/>
          <p:nvPr/>
        </p:nvSpPr>
        <p:spPr>
          <a:xfrm>
            <a:off x="457902" y="5735739"/>
            <a:ext cx="2561138"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baseline="30000" i="0" lang="es-ES" sz="1200" u="none" cap="none" strike="noStrike">
                <a:solidFill>
                  <a:schemeClr val="dk1"/>
                </a:solidFill>
                <a:latin typeface="Arial"/>
                <a:ea typeface="Arial"/>
                <a:cs typeface="Arial"/>
                <a:sym typeface="Arial"/>
              </a:rPr>
              <a:t>Tardif JC et al. N Engl J Med 2019;381:2497-505.</a:t>
            </a:r>
            <a:endParaRPr b="0" i="0" sz="1200" u="none" cap="none" strike="noStrike">
              <a:solidFill>
                <a:schemeClr val="dk1"/>
              </a:solidFill>
              <a:latin typeface="Arial"/>
              <a:ea typeface="Arial"/>
              <a:cs typeface="Arial"/>
              <a:sym typeface="Arial"/>
            </a:endParaRPr>
          </a:p>
        </p:txBody>
      </p:sp>
      <p:pic>
        <p:nvPicPr>
          <p:cNvPr id="425" name="Google Shape;425;p22"/>
          <p:cNvPicPr preferRelativeResize="0"/>
          <p:nvPr/>
        </p:nvPicPr>
        <p:blipFill rotWithShape="1">
          <a:blip r:embed="rId3">
            <a:alphaModFix/>
          </a:blip>
          <a:srcRect b="0" l="0" r="0" t="0"/>
          <a:stretch/>
        </p:blipFill>
        <p:spPr>
          <a:xfrm>
            <a:off x="5840554" y="1122393"/>
            <a:ext cx="6007414" cy="4571999"/>
          </a:xfrm>
          <a:prstGeom prst="rect">
            <a:avLst/>
          </a:prstGeom>
          <a:noFill/>
          <a:ln>
            <a:noFill/>
          </a:ln>
        </p:spPr>
      </p:pic>
      <p:sp>
        <p:nvSpPr>
          <p:cNvPr id="426" name="Google Shape;426;p22"/>
          <p:cNvSpPr txBox="1"/>
          <p:nvPr/>
        </p:nvSpPr>
        <p:spPr>
          <a:xfrm>
            <a:off x="3202981" y="5697567"/>
            <a:ext cx="8713304" cy="2461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s-ES" sz="1000" u="none" cap="none" strike="noStrike">
                <a:solidFill>
                  <a:schemeClr val="dk2"/>
                </a:solidFill>
                <a:latin typeface="Arial"/>
                <a:ea typeface="Arial"/>
                <a:cs typeface="Arial"/>
                <a:sym typeface="Arial"/>
              </a:rPr>
              <a:t>Pneumonia</a:t>
            </a:r>
            <a:r>
              <a:rPr b="0" i="0" lang="es-ES" sz="1000" u="none" cap="none" strike="noStrike">
                <a:solidFill>
                  <a:schemeClr val="dk1"/>
                </a:solidFill>
                <a:latin typeface="Arial"/>
                <a:ea typeface="Arial"/>
                <a:cs typeface="Arial"/>
                <a:sym typeface="Arial"/>
              </a:rPr>
              <a:t> was reported as a serious adverse event in 0.9% of the patients in the colchicine group and in 0.4% of those in the placebo group (P=0.03). </a:t>
            </a:r>
            <a:endParaRPr b="0" i="0" sz="1000" u="none" cap="none" strike="noStrike">
              <a:solidFill>
                <a:schemeClr val="dk1"/>
              </a:solidFill>
              <a:latin typeface="Arial"/>
              <a:ea typeface="Arial"/>
              <a:cs typeface="Arial"/>
              <a:sym typeface="Arial"/>
            </a:endParaRPr>
          </a:p>
        </p:txBody>
      </p:sp>
      <p:pic>
        <p:nvPicPr>
          <p:cNvPr id="427" name="Google Shape;427;p22"/>
          <p:cNvPicPr preferRelativeResize="0"/>
          <p:nvPr/>
        </p:nvPicPr>
        <p:blipFill rotWithShape="1">
          <a:blip r:embed="rId4">
            <a:alphaModFix/>
          </a:blip>
          <a:srcRect b="0" l="0" r="0" t="0"/>
          <a:stretch/>
        </p:blipFill>
        <p:spPr>
          <a:xfrm>
            <a:off x="2822456" y="970527"/>
            <a:ext cx="2748915" cy="406738"/>
          </a:xfrm>
          <a:prstGeom prst="rect">
            <a:avLst/>
          </a:prstGeom>
          <a:noFill/>
          <a:ln>
            <a:noFill/>
          </a:ln>
        </p:spPr>
      </p:pic>
      <p:sp>
        <p:nvSpPr>
          <p:cNvPr id="428" name="Google Shape;428;p22"/>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chemeClr val="dk2"/>
                </a:solidFill>
                <a:latin typeface="Arial"/>
                <a:ea typeface="Arial"/>
                <a:cs typeface="Arial"/>
                <a:sym typeface="Arial"/>
              </a:rPr>
              <a:t>Colchicina y Riesgo CV: Estudio COLCOT</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3"/>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34" name="Google Shape;434;p23"/>
          <p:cNvSpPr/>
          <p:nvPr/>
        </p:nvSpPr>
        <p:spPr>
          <a:xfrm>
            <a:off x="4740449" y="1358743"/>
            <a:ext cx="235984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baseline="30000" i="0" lang="es-ES" sz="1200" u="none" cap="none" strike="noStrike">
                <a:solidFill>
                  <a:schemeClr val="dk1"/>
                </a:solidFill>
                <a:latin typeface="Arial"/>
                <a:ea typeface="Arial"/>
                <a:cs typeface="Arial"/>
                <a:sym typeface="Arial"/>
              </a:rPr>
              <a:t>Nidorf SM.</a:t>
            </a:r>
            <a:r>
              <a:rPr b="0" i="0" lang="es-ES" sz="1200" u="none" cap="none" strike="noStrike">
                <a:solidFill>
                  <a:schemeClr val="dk1"/>
                </a:solidFill>
                <a:latin typeface="Arial"/>
                <a:ea typeface="Arial"/>
                <a:cs typeface="Arial"/>
                <a:sym typeface="Arial"/>
              </a:rPr>
              <a:t> </a:t>
            </a:r>
            <a:r>
              <a:rPr b="0" baseline="30000" i="0" lang="es-ES" sz="1200" u="none" cap="none" strike="noStrike">
                <a:solidFill>
                  <a:schemeClr val="dk1"/>
                </a:solidFill>
                <a:latin typeface="Arial"/>
                <a:ea typeface="Arial"/>
                <a:cs typeface="Arial"/>
                <a:sym typeface="Arial"/>
              </a:rPr>
              <a:t>N Engl J Med 2020;383:1838-847.</a:t>
            </a:r>
            <a:endParaRPr b="0" i="0" sz="1200" u="none" cap="none" strike="noStrike">
              <a:solidFill>
                <a:schemeClr val="dk1"/>
              </a:solidFill>
              <a:latin typeface="Arial"/>
              <a:ea typeface="Arial"/>
              <a:cs typeface="Arial"/>
              <a:sym typeface="Arial"/>
            </a:endParaRPr>
          </a:p>
        </p:txBody>
      </p:sp>
      <p:pic>
        <p:nvPicPr>
          <p:cNvPr id="435" name="Google Shape;435;p23"/>
          <p:cNvPicPr preferRelativeResize="0"/>
          <p:nvPr/>
        </p:nvPicPr>
        <p:blipFill rotWithShape="1">
          <a:blip r:embed="rId3">
            <a:alphaModFix/>
          </a:blip>
          <a:srcRect b="0" l="0" r="0" t="0"/>
          <a:stretch/>
        </p:blipFill>
        <p:spPr>
          <a:xfrm>
            <a:off x="432795" y="594666"/>
            <a:ext cx="4192905" cy="5410200"/>
          </a:xfrm>
          <a:prstGeom prst="rect">
            <a:avLst/>
          </a:prstGeom>
          <a:noFill/>
          <a:ln>
            <a:noFill/>
          </a:ln>
        </p:spPr>
      </p:pic>
      <p:pic>
        <p:nvPicPr>
          <p:cNvPr id="436" name="Google Shape;436;p23"/>
          <p:cNvPicPr preferRelativeResize="0"/>
          <p:nvPr/>
        </p:nvPicPr>
        <p:blipFill rotWithShape="1">
          <a:blip r:embed="rId4">
            <a:alphaModFix/>
          </a:blip>
          <a:srcRect b="0" l="0" r="0" t="0"/>
          <a:stretch/>
        </p:blipFill>
        <p:spPr>
          <a:xfrm>
            <a:off x="7175714" y="594666"/>
            <a:ext cx="4556200" cy="5474582"/>
          </a:xfrm>
          <a:prstGeom prst="rect">
            <a:avLst/>
          </a:prstGeom>
          <a:noFill/>
          <a:ln>
            <a:noFill/>
          </a:ln>
        </p:spPr>
      </p:pic>
      <p:sp>
        <p:nvSpPr>
          <p:cNvPr id="437" name="Google Shape;437;p23"/>
          <p:cNvSpPr/>
          <p:nvPr/>
        </p:nvSpPr>
        <p:spPr>
          <a:xfrm>
            <a:off x="4823360" y="899193"/>
            <a:ext cx="2324073" cy="461624"/>
          </a:xfrm>
          <a:prstGeom prst="rect">
            <a:avLst/>
          </a:pr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chemeClr val="dk1"/>
                </a:solidFill>
                <a:latin typeface="Arial"/>
                <a:ea typeface="Arial"/>
                <a:cs typeface="Arial"/>
                <a:sym typeface="Arial"/>
              </a:rPr>
              <a:t>Pacientes con </a:t>
            </a:r>
            <a:r>
              <a:rPr b="1" i="0" lang="es-ES" sz="1200" u="none" cap="none" strike="noStrike">
                <a:solidFill>
                  <a:schemeClr val="dk1"/>
                </a:solidFill>
                <a:latin typeface="Arial"/>
                <a:ea typeface="Arial"/>
                <a:cs typeface="Arial"/>
                <a:sym typeface="Arial"/>
              </a:rPr>
              <a:t>IAM no reciente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chemeClr val="dk1"/>
                </a:solidFill>
                <a:latin typeface="Arial"/>
                <a:ea typeface="Arial"/>
                <a:cs typeface="Arial"/>
                <a:sym typeface="Arial"/>
              </a:rPr>
              <a:t>54%  SCA&gt;24 meses.</a:t>
            </a:r>
            <a:endParaRPr b="0" i="0" sz="1400" u="none" cap="none" strike="noStrike">
              <a:solidFill>
                <a:srgbClr val="000000"/>
              </a:solidFill>
              <a:latin typeface="Arial"/>
              <a:ea typeface="Arial"/>
              <a:cs typeface="Arial"/>
              <a:sym typeface="Arial"/>
            </a:endParaRPr>
          </a:p>
        </p:txBody>
      </p:sp>
      <p:sp>
        <p:nvSpPr>
          <p:cNvPr id="438" name="Google Shape;438;p23"/>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chemeClr val="dk2"/>
                </a:solidFill>
                <a:latin typeface="Arial"/>
                <a:ea typeface="Arial"/>
                <a:cs typeface="Arial"/>
                <a:sym typeface="Arial"/>
              </a:rPr>
              <a:t>Colchicina y Riesgo CV: Estudio LoDoCo2</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24"/>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44" name="Google Shape;444;p24"/>
          <p:cNvSpPr/>
          <p:nvPr/>
        </p:nvSpPr>
        <p:spPr>
          <a:xfrm>
            <a:off x="5294236" y="819364"/>
            <a:ext cx="5956336" cy="461665"/>
          </a:xfrm>
          <a:prstGeom prst="rect">
            <a:avLst/>
          </a:prstGeom>
          <a:solidFill>
            <a:schemeClr val="accent1"/>
          </a:soli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chemeClr val="lt1"/>
                </a:solidFill>
                <a:latin typeface="Calibri"/>
                <a:ea typeface="Calibri"/>
                <a:cs typeface="Calibri"/>
                <a:sym typeface="Calibri"/>
              </a:rPr>
              <a:t>TRATAMIENTO ANTIINFLAMATORIO</a:t>
            </a:r>
            <a:endParaRPr b="0" i="0" sz="2400" u="none" cap="none" strike="noStrike">
              <a:solidFill>
                <a:schemeClr val="lt1"/>
              </a:solidFill>
              <a:latin typeface="Calibri"/>
              <a:ea typeface="Calibri"/>
              <a:cs typeface="Calibri"/>
              <a:sym typeface="Calibri"/>
            </a:endParaRPr>
          </a:p>
        </p:txBody>
      </p:sp>
      <p:sp>
        <p:nvSpPr>
          <p:cNvPr id="445" name="Google Shape;445;p24"/>
          <p:cNvSpPr txBox="1"/>
          <p:nvPr/>
        </p:nvSpPr>
        <p:spPr>
          <a:xfrm>
            <a:off x="10288920" y="2170324"/>
            <a:ext cx="1424701" cy="325861"/>
          </a:xfrm>
          <a:prstGeom prst="rect">
            <a:avLst/>
          </a:prstGeom>
          <a:noFill/>
          <a:ln>
            <a:noFill/>
          </a:ln>
        </p:spPr>
        <p:txBody>
          <a:bodyPr anchorCtr="0" anchor="t" bIns="45700" lIns="0" spcFirstLastPara="1" rIns="0" wrap="square" tIns="0">
            <a:spAutoFit/>
          </a:bodyPr>
          <a:lstStyle/>
          <a:p>
            <a:pPr indent="0" lvl="0" marL="0" marR="0" rtl="0" algn="l">
              <a:lnSpc>
                <a:spcPct val="83333"/>
              </a:lnSpc>
              <a:spcBef>
                <a:spcPts val="0"/>
              </a:spcBef>
              <a:spcAft>
                <a:spcPts val="0"/>
              </a:spcAft>
              <a:buClr>
                <a:srgbClr val="000000"/>
              </a:buClr>
              <a:buSzPts val="2400"/>
              <a:buFont typeface="Arial"/>
              <a:buNone/>
            </a:pPr>
            <a:r>
              <a:rPr b="1" i="0" lang="es-ES" sz="2400" u="none" cap="none" strike="noStrike">
                <a:solidFill>
                  <a:srgbClr val="006C83"/>
                </a:solidFill>
                <a:latin typeface="Calibri"/>
                <a:ea typeface="Calibri"/>
                <a:cs typeface="Calibri"/>
                <a:sym typeface="Calibri"/>
              </a:rPr>
              <a:t>Colchicine</a:t>
            </a:r>
            <a:endParaRPr b="0" i="0" sz="1400" u="none" cap="none" strike="noStrike">
              <a:solidFill>
                <a:srgbClr val="000000"/>
              </a:solidFill>
              <a:latin typeface="Arial"/>
              <a:ea typeface="Arial"/>
              <a:cs typeface="Arial"/>
              <a:sym typeface="Arial"/>
            </a:endParaRPr>
          </a:p>
        </p:txBody>
      </p:sp>
      <p:pic>
        <p:nvPicPr>
          <p:cNvPr id="446" name="Google Shape;446;p24"/>
          <p:cNvPicPr preferRelativeResize="0"/>
          <p:nvPr/>
        </p:nvPicPr>
        <p:blipFill rotWithShape="1">
          <a:blip r:embed="rId3">
            <a:alphaModFix/>
          </a:blip>
          <a:srcRect b="0" l="0" r="0" t="0"/>
          <a:stretch/>
        </p:blipFill>
        <p:spPr>
          <a:xfrm>
            <a:off x="5294236" y="2496185"/>
            <a:ext cx="5956336" cy="3376522"/>
          </a:xfrm>
          <a:prstGeom prst="rect">
            <a:avLst/>
          </a:prstGeom>
          <a:noFill/>
          <a:ln>
            <a:noFill/>
          </a:ln>
        </p:spPr>
      </p:pic>
      <p:pic>
        <p:nvPicPr>
          <p:cNvPr id="447" name="Google Shape;447;p24"/>
          <p:cNvPicPr preferRelativeResize="0"/>
          <p:nvPr/>
        </p:nvPicPr>
        <p:blipFill rotWithShape="1">
          <a:blip r:embed="rId4">
            <a:alphaModFix/>
          </a:blip>
          <a:srcRect b="0" l="0" r="0" t="0"/>
          <a:stretch/>
        </p:blipFill>
        <p:spPr>
          <a:xfrm>
            <a:off x="5471197" y="1324827"/>
            <a:ext cx="4640762" cy="1171358"/>
          </a:xfrm>
          <a:prstGeom prst="rect">
            <a:avLst/>
          </a:prstGeom>
          <a:noFill/>
          <a:ln>
            <a:noFill/>
          </a:ln>
        </p:spPr>
      </p:pic>
      <p:sp>
        <p:nvSpPr>
          <p:cNvPr id="448" name="Google Shape;448;p24"/>
          <p:cNvSpPr/>
          <p:nvPr/>
        </p:nvSpPr>
        <p:spPr>
          <a:xfrm>
            <a:off x="9092767" y="5773620"/>
            <a:ext cx="2809452" cy="2762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chemeClr val="dk1"/>
                </a:solidFill>
                <a:latin typeface="Calibri"/>
                <a:ea typeface="Calibri"/>
                <a:cs typeface="Calibri"/>
                <a:sym typeface="Calibri"/>
              </a:rPr>
              <a:t>Vrints C. Eur Heart J 2024;45:3415‒3537</a:t>
            </a:r>
            <a:endParaRPr b="0" i="0" sz="1400" u="none" cap="none" strike="noStrike">
              <a:solidFill>
                <a:srgbClr val="000000"/>
              </a:solidFill>
              <a:latin typeface="Arial"/>
              <a:ea typeface="Arial"/>
              <a:cs typeface="Arial"/>
              <a:sym typeface="Arial"/>
            </a:endParaRPr>
          </a:p>
        </p:txBody>
      </p:sp>
      <p:pic>
        <p:nvPicPr>
          <p:cNvPr id="449" name="Google Shape;449;p24"/>
          <p:cNvPicPr preferRelativeResize="0"/>
          <p:nvPr/>
        </p:nvPicPr>
        <p:blipFill rotWithShape="1">
          <a:blip r:embed="rId5">
            <a:alphaModFix/>
          </a:blip>
          <a:srcRect b="0" l="0" r="0" t="0"/>
          <a:stretch/>
        </p:blipFill>
        <p:spPr>
          <a:xfrm>
            <a:off x="394052" y="1179404"/>
            <a:ext cx="4221695" cy="4248472"/>
          </a:xfrm>
          <a:prstGeom prst="rect">
            <a:avLst/>
          </a:prstGeom>
          <a:noFill/>
          <a:ln>
            <a:noFill/>
          </a:ln>
        </p:spPr>
      </p:pic>
      <p:sp>
        <p:nvSpPr>
          <p:cNvPr id="450" name="Google Shape;450;p24"/>
          <p:cNvSpPr/>
          <p:nvPr/>
        </p:nvSpPr>
        <p:spPr>
          <a:xfrm>
            <a:off x="467070" y="4347756"/>
            <a:ext cx="3987538" cy="360040"/>
          </a:xfrm>
          <a:prstGeom prst="rect">
            <a:avLst/>
          </a:pr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203864"/>
              </a:solidFill>
              <a:latin typeface="Calibri"/>
              <a:ea typeface="Calibri"/>
              <a:cs typeface="Calibri"/>
              <a:sym typeface="Calibri"/>
            </a:endParaRPr>
          </a:p>
        </p:txBody>
      </p:sp>
      <p:sp>
        <p:nvSpPr>
          <p:cNvPr id="451" name="Google Shape;451;p24"/>
          <p:cNvSpPr txBox="1"/>
          <p:nvPr/>
        </p:nvSpPr>
        <p:spPr>
          <a:xfrm>
            <a:off x="1786331" y="5546846"/>
            <a:ext cx="1008112" cy="325861"/>
          </a:xfrm>
          <a:prstGeom prst="rect">
            <a:avLst/>
          </a:prstGeom>
          <a:noFill/>
          <a:ln>
            <a:noFill/>
          </a:ln>
        </p:spPr>
        <p:txBody>
          <a:bodyPr anchorCtr="0" anchor="t" bIns="45700" lIns="0" spcFirstLastPara="1" rIns="0" wrap="square" tIns="0">
            <a:spAutoFit/>
          </a:bodyPr>
          <a:lstStyle/>
          <a:p>
            <a:pPr indent="0" lvl="0" marL="0" marR="0" rtl="0" algn="l">
              <a:lnSpc>
                <a:spcPct val="83333"/>
              </a:lnSpc>
              <a:spcBef>
                <a:spcPts val="0"/>
              </a:spcBef>
              <a:spcAft>
                <a:spcPts val="0"/>
              </a:spcAft>
              <a:buClr>
                <a:srgbClr val="000000"/>
              </a:buClr>
              <a:buSzPts val="2400"/>
              <a:buFont typeface="Arial"/>
              <a:buNone/>
            </a:pPr>
            <a:r>
              <a:rPr b="1" i="0" lang="es-ES" sz="2400" u="none" cap="none" strike="noStrike">
                <a:solidFill>
                  <a:srgbClr val="006C83"/>
                </a:solidFill>
                <a:latin typeface="Calibri"/>
                <a:ea typeface="Calibri"/>
                <a:cs typeface="Calibri"/>
                <a:sym typeface="Calibri"/>
              </a:rPr>
              <a:t>Hs-CRP</a:t>
            </a:r>
            <a:endParaRPr b="0" i="0" sz="1400" u="none" cap="none" strike="noStrike">
              <a:solidFill>
                <a:srgbClr val="000000"/>
              </a:solidFill>
              <a:latin typeface="Arial"/>
              <a:ea typeface="Arial"/>
              <a:cs typeface="Arial"/>
              <a:sym typeface="Arial"/>
            </a:endParaRPr>
          </a:p>
        </p:txBody>
      </p:sp>
      <p:sp>
        <p:nvSpPr>
          <p:cNvPr id="452" name="Google Shape;452;p24"/>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chemeClr val="dk2"/>
                </a:solidFill>
                <a:latin typeface="Arial"/>
                <a:ea typeface="Arial"/>
                <a:cs typeface="Arial"/>
                <a:sym typeface="Arial"/>
              </a:rPr>
              <a:t>Inflamación y Riesgo CV Residual: Guías Clínicas</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58" name="Google Shape;458;p25"/>
          <p:cNvSpPr txBox="1"/>
          <p:nvPr/>
        </p:nvSpPr>
        <p:spPr>
          <a:xfrm>
            <a:off x="9812982" y="3299384"/>
            <a:ext cx="504056" cy="23083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59" name="Google Shape;459;p25"/>
          <p:cNvPicPr preferRelativeResize="0"/>
          <p:nvPr/>
        </p:nvPicPr>
        <p:blipFill rotWithShape="1">
          <a:blip r:embed="rId3">
            <a:alphaModFix/>
          </a:blip>
          <a:srcRect b="0" l="0" r="0" t="0"/>
          <a:stretch/>
        </p:blipFill>
        <p:spPr>
          <a:xfrm>
            <a:off x="765132" y="1313014"/>
            <a:ext cx="10297710" cy="4584478"/>
          </a:xfrm>
          <a:prstGeom prst="rect">
            <a:avLst/>
          </a:prstGeom>
          <a:noFill/>
          <a:ln>
            <a:noFill/>
          </a:ln>
        </p:spPr>
      </p:pic>
      <p:pic>
        <p:nvPicPr>
          <p:cNvPr id="460" name="Google Shape;460;p25"/>
          <p:cNvPicPr preferRelativeResize="0"/>
          <p:nvPr/>
        </p:nvPicPr>
        <p:blipFill rotWithShape="1">
          <a:blip r:embed="rId4">
            <a:alphaModFix/>
          </a:blip>
          <a:srcRect b="0" l="0" r="0" t="0"/>
          <a:stretch/>
        </p:blipFill>
        <p:spPr>
          <a:xfrm>
            <a:off x="4268366" y="974306"/>
            <a:ext cx="3919335" cy="338708"/>
          </a:xfrm>
          <a:prstGeom prst="rect">
            <a:avLst/>
          </a:prstGeom>
          <a:noFill/>
          <a:ln>
            <a:noFill/>
          </a:ln>
        </p:spPr>
      </p:pic>
      <p:sp>
        <p:nvSpPr>
          <p:cNvPr id="461" name="Google Shape;461;p25"/>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chemeClr val="dk2"/>
                </a:solidFill>
                <a:latin typeface="Arial"/>
                <a:ea typeface="Arial"/>
                <a:cs typeface="Arial"/>
                <a:sym typeface="Arial"/>
              </a:rPr>
              <a:t>Tratamiento Dirigido Inflamación en la EVA</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pic>
        <p:nvPicPr>
          <p:cNvPr id="462" name="Google Shape;462;p25"/>
          <p:cNvPicPr preferRelativeResize="0"/>
          <p:nvPr/>
        </p:nvPicPr>
        <p:blipFill rotWithShape="1">
          <a:blip r:embed="rId5">
            <a:alphaModFix/>
          </a:blip>
          <a:srcRect b="0" l="0" r="0" t="0"/>
          <a:stretch/>
        </p:blipFill>
        <p:spPr>
          <a:xfrm>
            <a:off x="10317038" y="850525"/>
            <a:ext cx="1037762" cy="12241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6"/>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68" name="Google Shape;468;p26"/>
          <p:cNvSpPr txBox="1"/>
          <p:nvPr/>
        </p:nvSpPr>
        <p:spPr>
          <a:xfrm>
            <a:off x="9984432" y="3449822"/>
            <a:ext cx="504056" cy="23083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69" name="Google Shape;469;p26"/>
          <p:cNvPicPr preferRelativeResize="0"/>
          <p:nvPr/>
        </p:nvPicPr>
        <p:blipFill rotWithShape="1">
          <a:blip r:embed="rId3">
            <a:alphaModFix/>
          </a:blip>
          <a:srcRect b="0" l="0" r="0" t="0"/>
          <a:stretch/>
        </p:blipFill>
        <p:spPr>
          <a:xfrm>
            <a:off x="4150620" y="928742"/>
            <a:ext cx="3919335" cy="338708"/>
          </a:xfrm>
          <a:prstGeom prst="rect">
            <a:avLst/>
          </a:prstGeom>
          <a:noFill/>
          <a:ln>
            <a:noFill/>
          </a:ln>
        </p:spPr>
      </p:pic>
      <p:pic>
        <p:nvPicPr>
          <p:cNvPr id="470" name="Google Shape;470;p26"/>
          <p:cNvPicPr preferRelativeResize="0"/>
          <p:nvPr/>
        </p:nvPicPr>
        <p:blipFill rotWithShape="1">
          <a:blip r:embed="rId4">
            <a:alphaModFix/>
          </a:blip>
          <a:srcRect b="0" l="0" r="0" t="0"/>
          <a:stretch/>
        </p:blipFill>
        <p:spPr>
          <a:xfrm>
            <a:off x="1343900" y="1466656"/>
            <a:ext cx="9532775" cy="4406834"/>
          </a:xfrm>
          <a:prstGeom prst="rect">
            <a:avLst/>
          </a:prstGeom>
          <a:noFill/>
          <a:ln>
            <a:noFill/>
          </a:ln>
        </p:spPr>
      </p:pic>
      <p:sp>
        <p:nvSpPr>
          <p:cNvPr id="471" name="Google Shape;471;p26"/>
          <p:cNvSpPr txBox="1"/>
          <p:nvPr/>
        </p:nvSpPr>
        <p:spPr>
          <a:xfrm>
            <a:off x="1415908" y="1553010"/>
            <a:ext cx="3096344" cy="4247317"/>
          </a:xfrm>
          <a:prstGeom prst="rect">
            <a:avLst/>
          </a:prstGeom>
          <a:noFill/>
          <a:ln cap="flat" cmpd="sng" w="412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300"/>
              </a:spcBef>
              <a:spcAft>
                <a:spcPts val="0"/>
              </a:spcAft>
              <a:buClr>
                <a:srgbClr val="000000"/>
              </a:buClr>
              <a:buSzPts val="600"/>
              <a:buFont typeface="Arial"/>
              <a:buNone/>
            </a:pPr>
            <a:r>
              <a:t/>
            </a:r>
            <a:endParaRPr b="0" i="0" sz="600" u="none" cap="none" strike="noStrike">
              <a:solidFill>
                <a:schemeClr val="dk1"/>
              </a:solidFill>
              <a:latin typeface="Calibri"/>
              <a:ea typeface="Calibri"/>
              <a:cs typeface="Calibri"/>
              <a:sym typeface="Calibri"/>
            </a:endParaRPr>
          </a:p>
        </p:txBody>
      </p:sp>
      <p:sp>
        <p:nvSpPr>
          <p:cNvPr id="472" name="Google Shape;472;p26"/>
          <p:cNvSpPr/>
          <p:nvPr/>
        </p:nvSpPr>
        <p:spPr>
          <a:xfrm>
            <a:off x="498073" y="1532187"/>
            <a:ext cx="809823" cy="338708"/>
          </a:xfrm>
          <a:prstGeom prst="rect">
            <a:avLst/>
          </a:prstGeom>
          <a:solidFill>
            <a:schemeClr val="accent2"/>
          </a:solidFill>
          <a:ln cap="flat" cmpd="sng" w="2540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ES" sz="1600" u="none" cap="none" strike="noStrike">
                <a:solidFill>
                  <a:schemeClr val="lt1"/>
                </a:solidFill>
                <a:latin typeface="Calibri"/>
                <a:ea typeface="Calibri"/>
                <a:cs typeface="Calibri"/>
                <a:sym typeface="Calibri"/>
              </a:rPr>
              <a:t>EVA</a:t>
            </a:r>
            <a:endParaRPr b="1" i="0" sz="1600" u="none" cap="none" strike="noStrike">
              <a:solidFill>
                <a:schemeClr val="lt1"/>
              </a:solidFill>
              <a:latin typeface="Calibri"/>
              <a:ea typeface="Calibri"/>
              <a:cs typeface="Calibri"/>
              <a:sym typeface="Calibri"/>
            </a:endParaRPr>
          </a:p>
        </p:txBody>
      </p:sp>
      <p:pic>
        <p:nvPicPr>
          <p:cNvPr id="473" name="Google Shape;473;p26"/>
          <p:cNvPicPr preferRelativeResize="0"/>
          <p:nvPr/>
        </p:nvPicPr>
        <p:blipFill rotWithShape="1">
          <a:blip r:embed="rId5">
            <a:alphaModFix/>
          </a:blip>
          <a:srcRect b="0" l="0" r="0" t="0"/>
          <a:stretch/>
        </p:blipFill>
        <p:spPr>
          <a:xfrm>
            <a:off x="10502776" y="779087"/>
            <a:ext cx="1037762" cy="1224136"/>
          </a:xfrm>
          <a:prstGeom prst="rect">
            <a:avLst/>
          </a:prstGeom>
          <a:noFill/>
          <a:ln>
            <a:noFill/>
          </a:ln>
        </p:spPr>
      </p:pic>
      <p:sp>
        <p:nvSpPr>
          <p:cNvPr id="474" name="Google Shape;474;p26"/>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Tratamiento Dirigido Inflamación en la EVA</a:t>
            </a:r>
            <a:endParaRPr/>
          </a:p>
          <a:p>
            <a:pPr indent="0" lvl="0" marL="0" marR="0" rtl="0" algn="l">
              <a:lnSpc>
                <a:spcPct val="90000"/>
              </a:lnSpc>
              <a:spcBef>
                <a:spcPts val="0"/>
              </a:spcBef>
              <a:spcAft>
                <a:spcPts val="0"/>
              </a:spcAft>
              <a:buNone/>
            </a:pPr>
            <a:r>
              <a:t/>
            </a:r>
            <a:endParaRPr b="1" i="0" sz="2800" u="none" cap="none" strike="noStrike">
              <a:solidFill>
                <a:srgbClr val="1F3864"/>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7"/>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80" name="Google Shape;480;p27"/>
          <p:cNvSpPr txBox="1"/>
          <p:nvPr/>
        </p:nvSpPr>
        <p:spPr>
          <a:xfrm>
            <a:off x="711200" y="1297020"/>
            <a:ext cx="10893425" cy="253911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1F3864"/>
              </a:buClr>
              <a:buSzPts val="1800"/>
              <a:buFont typeface="Arial"/>
              <a:buChar char="•"/>
            </a:pPr>
            <a:r>
              <a:rPr b="0" i="0" lang="es-ES" sz="1800" u="none" cap="none" strike="noStrike">
                <a:solidFill>
                  <a:srgbClr val="1F3864"/>
                </a:solidFill>
                <a:latin typeface="Arial"/>
                <a:ea typeface="Arial"/>
                <a:cs typeface="Arial"/>
                <a:sym typeface="Arial"/>
              </a:rPr>
              <a:t>La </a:t>
            </a:r>
            <a:r>
              <a:rPr b="1" i="0" lang="es-ES" sz="1800" u="none" cap="none" strike="noStrike">
                <a:solidFill>
                  <a:srgbClr val="1F3864"/>
                </a:solidFill>
                <a:latin typeface="Arial"/>
                <a:ea typeface="Arial"/>
                <a:cs typeface="Arial"/>
                <a:sym typeface="Arial"/>
              </a:rPr>
              <a:t>inflamación sistémica y local a nivel de la placa de ateroma </a:t>
            </a:r>
            <a:r>
              <a:rPr b="0" i="0" lang="es-ES" sz="1800" u="none" cap="none" strike="noStrike">
                <a:solidFill>
                  <a:srgbClr val="1F3864"/>
                </a:solidFill>
                <a:latin typeface="Arial"/>
                <a:ea typeface="Arial"/>
                <a:cs typeface="Arial"/>
                <a:sym typeface="Arial"/>
              </a:rPr>
              <a:t>juega un papel fisiopatológico clave en el desarrollo de la </a:t>
            </a:r>
            <a:r>
              <a:rPr b="1" i="0" lang="es-ES" sz="1800" u="none" cap="none" strike="noStrike">
                <a:solidFill>
                  <a:srgbClr val="1F3864"/>
                </a:solidFill>
                <a:latin typeface="Arial"/>
                <a:ea typeface="Arial"/>
                <a:cs typeface="Arial"/>
                <a:sym typeface="Arial"/>
              </a:rPr>
              <a:t>enfermedad vascular aterosclerótica (EVA)</a:t>
            </a:r>
            <a:r>
              <a:rPr b="0" i="0" lang="es-ES" sz="1800" u="none" cap="none" strike="noStrike">
                <a:solidFill>
                  <a:srgbClr val="1F3864"/>
                </a:solidFill>
                <a:latin typeface="Arial"/>
                <a:ea typeface="Arial"/>
                <a:cs typeface="Arial"/>
                <a:sym typeface="Arial"/>
              </a:rPr>
              <a:t>.</a:t>
            </a:r>
            <a:endParaRPr b="0" i="0" sz="1800" u="none" cap="none" strike="noStrike">
              <a:solidFill>
                <a:srgbClr val="1F3864"/>
              </a:solidFill>
              <a:latin typeface="Arial"/>
              <a:ea typeface="Arial"/>
              <a:cs typeface="Arial"/>
              <a:sym typeface="Arial"/>
            </a:endParaRPr>
          </a:p>
          <a:p>
            <a:pPr indent="-342900" lvl="0" marL="342900" marR="0" rtl="0" algn="l">
              <a:lnSpc>
                <a:spcPct val="100000"/>
              </a:lnSpc>
              <a:spcBef>
                <a:spcPts val="560"/>
              </a:spcBef>
              <a:spcAft>
                <a:spcPts val="0"/>
              </a:spcAft>
              <a:buClr>
                <a:srgbClr val="1F3864"/>
              </a:buClr>
              <a:buSzPts val="1800"/>
              <a:buFont typeface="Arial"/>
              <a:buChar char="•"/>
            </a:pPr>
            <a:r>
              <a:rPr b="0" i="0" lang="es-ES" sz="1800" u="none" cap="none" strike="noStrike">
                <a:solidFill>
                  <a:srgbClr val="1F3864"/>
                </a:solidFill>
                <a:latin typeface="Arial"/>
                <a:ea typeface="Arial"/>
                <a:cs typeface="Arial"/>
                <a:sym typeface="Arial"/>
              </a:rPr>
              <a:t> La valoración del </a:t>
            </a:r>
            <a:r>
              <a:rPr b="1" i="0" lang="es-ES" sz="1800" u="none" cap="none" strike="noStrike">
                <a:solidFill>
                  <a:srgbClr val="1F3864"/>
                </a:solidFill>
                <a:latin typeface="Arial"/>
                <a:ea typeface="Arial"/>
                <a:cs typeface="Arial"/>
                <a:sym typeface="Arial"/>
              </a:rPr>
              <a:t>Riesgo Inflamatorio (Biomarcadores: PCRus) </a:t>
            </a:r>
            <a:r>
              <a:rPr b="0" i="0" lang="es-ES" sz="1800" u="none" cap="none" strike="noStrike">
                <a:solidFill>
                  <a:srgbClr val="1F3864"/>
                </a:solidFill>
                <a:latin typeface="Arial"/>
                <a:ea typeface="Arial"/>
                <a:cs typeface="Arial"/>
                <a:sym typeface="Arial"/>
              </a:rPr>
              <a:t>es un </a:t>
            </a:r>
            <a:r>
              <a:rPr b="1" i="0" lang="es-ES" sz="1800" u="none" cap="none" strike="noStrike">
                <a:solidFill>
                  <a:srgbClr val="1F3864"/>
                </a:solidFill>
                <a:latin typeface="Arial"/>
                <a:ea typeface="Arial"/>
                <a:cs typeface="Arial"/>
                <a:sym typeface="Arial"/>
              </a:rPr>
              <a:t>objetivo clave </a:t>
            </a:r>
            <a:r>
              <a:rPr b="0" i="0" lang="es-ES" sz="1800" u="none" cap="none" strike="noStrike">
                <a:solidFill>
                  <a:srgbClr val="1F3864"/>
                </a:solidFill>
                <a:latin typeface="Arial"/>
                <a:ea typeface="Arial"/>
                <a:cs typeface="Arial"/>
                <a:sym typeface="Arial"/>
              </a:rPr>
              <a:t>en el manejo del RCV. </a:t>
            </a:r>
            <a:endParaRPr b="1" i="0" sz="1800" u="none" cap="none" strike="noStrike">
              <a:solidFill>
                <a:srgbClr val="1F3864"/>
              </a:solidFill>
              <a:latin typeface="Arial"/>
              <a:ea typeface="Arial"/>
              <a:cs typeface="Arial"/>
              <a:sym typeface="Arial"/>
            </a:endParaRPr>
          </a:p>
          <a:p>
            <a:pPr indent="-342900" lvl="0" marL="342900" marR="0" rtl="0" algn="l">
              <a:lnSpc>
                <a:spcPct val="100000"/>
              </a:lnSpc>
              <a:spcBef>
                <a:spcPts val="560"/>
              </a:spcBef>
              <a:spcAft>
                <a:spcPts val="0"/>
              </a:spcAft>
              <a:buClr>
                <a:srgbClr val="1F3864"/>
              </a:buClr>
              <a:buSzPts val="1800"/>
              <a:buFont typeface="Arial"/>
              <a:buChar char="•"/>
            </a:pPr>
            <a:r>
              <a:rPr b="1" i="0" lang="es-ES" sz="1800" u="none" cap="none" strike="noStrike">
                <a:solidFill>
                  <a:srgbClr val="1F3864"/>
                </a:solidFill>
                <a:latin typeface="Arial"/>
                <a:ea typeface="Arial"/>
                <a:cs typeface="Arial"/>
                <a:sym typeface="Arial"/>
              </a:rPr>
              <a:t>Riesgo</a:t>
            </a:r>
            <a:r>
              <a:rPr b="0" i="0" lang="es-ES" sz="1800" u="none" cap="none" strike="noStrike">
                <a:solidFill>
                  <a:srgbClr val="1F3864"/>
                </a:solidFill>
                <a:latin typeface="Arial"/>
                <a:ea typeface="Arial"/>
                <a:cs typeface="Arial"/>
                <a:sym typeface="Arial"/>
              </a:rPr>
              <a:t> aumentado de </a:t>
            </a:r>
            <a:r>
              <a:rPr b="1" i="0" lang="es-ES" sz="1800" u="none" cap="none" strike="noStrike">
                <a:solidFill>
                  <a:srgbClr val="1F3864"/>
                </a:solidFill>
                <a:latin typeface="Arial"/>
                <a:ea typeface="Arial"/>
                <a:cs typeface="Arial"/>
                <a:sym typeface="Arial"/>
              </a:rPr>
              <a:t>eventos CVs </a:t>
            </a:r>
            <a:r>
              <a:rPr b="0" i="0" lang="es-ES" sz="1800" u="none" cap="none" strike="noStrike">
                <a:solidFill>
                  <a:srgbClr val="1F3864"/>
                </a:solidFill>
                <a:latin typeface="Arial"/>
                <a:ea typeface="Arial"/>
                <a:cs typeface="Arial"/>
                <a:sym typeface="Arial"/>
              </a:rPr>
              <a:t>en pacientes con </a:t>
            </a:r>
            <a:r>
              <a:rPr b="1" i="0" lang="es-ES" sz="1800" u="none" cap="none" strike="noStrike">
                <a:solidFill>
                  <a:srgbClr val="1F3864"/>
                </a:solidFill>
                <a:latin typeface="Arial"/>
                <a:ea typeface="Arial"/>
                <a:cs typeface="Arial"/>
                <a:sym typeface="Arial"/>
              </a:rPr>
              <a:t>inflamación crónica (ERIC / VIH) </a:t>
            </a:r>
            <a:r>
              <a:rPr b="0" i="0" lang="es-ES" sz="1800" u="none" cap="none" strike="noStrike">
                <a:solidFill>
                  <a:srgbClr val="1F3864"/>
                </a:solidFill>
                <a:latin typeface="Arial"/>
                <a:ea typeface="Arial"/>
                <a:cs typeface="Arial"/>
                <a:sym typeface="Arial"/>
              </a:rPr>
              <a:t>y en los pacientes con </a:t>
            </a:r>
            <a:r>
              <a:rPr b="1" i="0" lang="es-ES" sz="1800" u="none" cap="none" strike="noStrike">
                <a:solidFill>
                  <a:srgbClr val="1F3864"/>
                </a:solidFill>
                <a:latin typeface="Arial"/>
                <a:ea typeface="Arial"/>
                <a:cs typeface="Arial"/>
                <a:sym typeface="Arial"/>
              </a:rPr>
              <a:t>EVA</a:t>
            </a:r>
            <a:r>
              <a:rPr b="0" i="0" lang="es-ES" sz="1800" u="none" cap="none" strike="noStrike">
                <a:solidFill>
                  <a:srgbClr val="1F3864"/>
                </a:solidFill>
                <a:latin typeface="Arial"/>
                <a:ea typeface="Arial"/>
                <a:cs typeface="Arial"/>
                <a:sym typeface="Arial"/>
              </a:rPr>
              <a:t>.</a:t>
            </a:r>
            <a:endParaRPr b="0" i="0" sz="1800" u="none" cap="none" strike="noStrike">
              <a:solidFill>
                <a:srgbClr val="1F3864"/>
              </a:solidFill>
              <a:latin typeface="Arial"/>
              <a:ea typeface="Arial"/>
              <a:cs typeface="Arial"/>
              <a:sym typeface="Arial"/>
            </a:endParaRPr>
          </a:p>
          <a:p>
            <a:pPr indent="-342900" lvl="0" marL="342900" marR="0" rtl="0" algn="l">
              <a:lnSpc>
                <a:spcPct val="100000"/>
              </a:lnSpc>
              <a:spcBef>
                <a:spcPts val="560"/>
              </a:spcBef>
              <a:spcAft>
                <a:spcPts val="0"/>
              </a:spcAft>
              <a:buClr>
                <a:srgbClr val="1F3864"/>
              </a:buClr>
              <a:buSzPts val="1800"/>
              <a:buFont typeface="Arial"/>
              <a:buChar char="•"/>
            </a:pPr>
            <a:r>
              <a:rPr b="1" i="0" lang="es-ES" sz="1800" u="none" cap="none" strike="noStrike">
                <a:solidFill>
                  <a:srgbClr val="1F3864"/>
                </a:solidFill>
                <a:latin typeface="Arial"/>
                <a:ea typeface="Arial"/>
                <a:cs typeface="Arial"/>
                <a:sym typeface="Arial"/>
              </a:rPr>
              <a:t>Manejo clínico del Riesgo Residual Inflamatorio: </a:t>
            </a:r>
            <a:r>
              <a:rPr b="0" i="0" lang="es-ES" sz="1800" u="none" cap="none" strike="noStrike">
                <a:solidFill>
                  <a:srgbClr val="1F3864"/>
                </a:solidFill>
                <a:latin typeface="Arial"/>
                <a:ea typeface="Arial"/>
                <a:cs typeface="Arial"/>
                <a:sym typeface="Arial"/>
              </a:rPr>
              <a:t>Tratamientos actuales (Hipolipemiantes / Colchicina) y futuros (Anti-IL6) de la EVA que incluyan el </a:t>
            </a:r>
            <a:r>
              <a:rPr b="1" i="0" lang="es-ES" sz="1800" u="none" cap="none" strike="noStrike">
                <a:solidFill>
                  <a:srgbClr val="1F3864"/>
                </a:solidFill>
                <a:latin typeface="Arial"/>
                <a:ea typeface="Arial"/>
                <a:cs typeface="Arial"/>
                <a:sym typeface="Arial"/>
              </a:rPr>
              <a:t>control inflamatorio</a:t>
            </a:r>
            <a:r>
              <a:rPr b="0" i="0" lang="es-ES" sz="1800" u="none" cap="none" strike="noStrike">
                <a:solidFill>
                  <a:srgbClr val="1F3864"/>
                </a:solidFill>
                <a:latin typeface="Arial"/>
                <a:ea typeface="Arial"/>
                <a:cs typeface="Arial"/>
                <a:sym typeface="Arial"/>
              </a:rPr>
              <a:t>. </a:t>
            </a:r>
            <a:endParaRPr b="0" i="0" sz="1800" u="none" cap="none" strike="noStrike">
              <a:solidFill>
                <a:srgbClr val="1F3864"/>
              </a:solidFill>
              <a:latin typeface="Arial"/>
              <a:ea typeface="Arial"/>
              <a:cs typeface="Arial"/>
              <a:sym typeface="Arial"/>
            </a:endParaRPr>
          </a:p>
        </p:txBody>
      </p:sp>
      <p:sp>
        <p:nvSpPr>
          <p:cNvPr id="481" name="Google Shape;481;p27"/>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Conclusiones</a:t>
            </a:r>
            <a:endParaRPr/>
          </a:p>
          <a:p>
            <a:pPr indent="0" lvl="0" marL="0" marR="0" rtl="0" algn="l">
              <a:lnSpc>
                <a:spcPct val="90000"/>
              </a:lnSpc>
              <a:spcBef>
                <a:spcPts val="0"/>
              </a:spcBef>
              <a:spcAft>
                <a:spcPts val="0"/>
              </a:spcAft>
              <a:buNone/>
            </a:pPr>
            <a:r>
              <a:t/>
            </a:r>
            <a:endParaRPr b="1" i="0" sz="2800" u="none" cap="none" strike="noStrike">
              <a:solidFill>
                <a:srgbClr val="1F3864"/>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87" name="Google Shape;487;p28"/>
          <p:cNvSpPr txBox="1"/>
          <p:nvPr/>
        </p:nvSpPr>
        <p:spPr>
          <a:xfrm>
            <a:off x="343993" y="1091246"/>
            <a:ext cx="11260632" cy="3944244"/>
          </a:xfrm>
          <a:prstGeom prst="rect">
            <a:avLst/>
          </a:prstGeom>
          <a:noFill/>
          <a:ln>
            <a:noFill/>
          </a:ln>
        </p:spPr>
        <p:txBody>
          <a:bodyPr anchorCtr="0" anchor="t" bIns="45700" lIns="91425" spcFirstLastPara="1" rIns="91425" wrap="square" tIns="45700">
            <a:spAutoFit/>
          </a:bodyPr>
          <a:lstStyle/>
          <a:p>
            <a:pPr indent="-228600" lvl="0" marL="228600" marR="0" rtl="0" algn="just">
              <a:lnSpc>
                <a:spcPct val="148571"/>
              </a:lnSpc>
              <a:spcBef>
                <a:spcPts val="0"/>
              </a:spcBef>
              <a:spcAft>
                <a:spcPts val="0"/>
              </a:spcAft>
              <a:buClr>
                <a:srgbClr val="1F3864"/>
              </a:buClr>
              <a:buSzPts val="1200"/>
              <a:buFont typeface="Arial"/>
              <a:buAutoNum type="arabicParenR"/>
            </a:pPr>
            <a:r>
              <a:rPr b="0" i="0" lang="es-ES" sz="1200" u="none" cap="none" strike="noStrike">
                <a:solidFill>
                  <a:srgbClr val="1F3864"/>
                </a:solidFill>
                <a:latin typeface="Arial"/>
                <a:ea typeface="Arial"/>
                <a:cs typeface="Arial"/>
                <a:sym typeface="Arial"/>
              </a:rPr>
              <a:t>Robert Krams and Magnus Back. Vascular Biology. ESC. Oxford University Press, Reino Unido; 2017.</a:t>
            </a:r>
            <a:endParaRPr b="0" i="0" sz="1200" u="none" cap="none" strike="noStrike">
              <a:solidFill>
                <a:srgbClr val="000000"/>
              </a:solidFill>
              <a:latin typeface="Arial"/>
              <a:ea typeface="Arial"/>
              <a:cs typeface="Arial"/>
              <a:sym typeface="Arial"/>
            </a:endParaRPr>
          </a:p>
          <a:p>
            <a:pPr indent="-228600" lvl="0" marL="228600" marR="0" rtl="0" algn="just">
              <a:lnSpc>
                <a:spcPct val="148571"/>
              </a:lnSpc>
              <a:spcBef>
                <a:spcPts val="0"/>
              </a:spcBef>
              <a:spcAft>
                <a:spcPts val="0"/>
              </a:spcAft>
              <a:buClr>
                <a:srgbClr val="1F3864"/>
              </a:buClr>
              <a:buSzPts val="1200"/>
              <a:buFont typeface="Arial"/>
              <a:buAutoNum type="arabicParenR"/>
            </a:pPr>
            <a:r>
              <a:rPr b="0" i="0" lang="es-ES" sz="1200" u="none" cap="none" strike="noStrike">
                <a:solidFill>
                  <a:srgbClr val="1F3864"/>
                </a:solidFill>
                <a:latin typeface="Arial"/>
                <a:ea typeface="Arial"/>
                <a:cs typeface="Arial"/>
                <a:sym typeface="Arial"/>
              </a:rPr>
              <a:t>Ridker PM. From CANTOS to CIRT to COLCOT to Clinic: Will All Atherosclerosis Patients Soon Be Treated With Combination Lipid-Lowering and Inflammation-Inhibiting Agents? Circulation. 2020 Mar 10;141(10):787-789. doi: 10.1161/CIRCULATIONAHA.119.045256. Epub 2020 Mar 9. PMID: 32150469.</a:t>
            </a:r>
            <a:endParaRPr b="0" i="0" sz="1200" u="none" cap="none" strike="noStrike">
              <a:solidFill>
                <a:srgbClr val="000000"/>
              </a:solidFill>
              <a:latin typeface="Arial"/>
              <a:ea typeface="Arial"/>
              <a:cs typeface="Arial"/>
              <a:sym typeface="Arial"/>
            </a:endParaRPr>
          </a:p>
          <a:p>
            <a:pPr indent="-228600" lvl="0" marL="228600" marR="0" rtl="0" algn="just">
              <a:lnSpc>
                <a:spcPct val="148571"/>
              </a:lnSpc>
              <a:spcBef>
                <a:spcPts val="0"/>
              </a:spcBef>
              <a:spcAft>
                <a:spcPts val="0"/>
              </a:spcAft>
              <a:buClr>
                <a:srgbClr val="1F3864"/>
              </a:buClr>
              <a:buSzPts val="1200"/>
              <a:buFont typeface="Arial"/>
              <a:buAutoNum type="arabicParenR"/>
            </a:pPr>
            <a:r>
              <a:rPr b="0" i="0" lang="es-ES" sz="1200" u="none" cap="none" strike="noStrike">
                <a:solidFill>
                  <a:srgbClr val="1F3864"/>
                </a:solidFill>
                <a:latin typeface="Arial"/>
                <a:ea typeface="Arial"/>
                <a:cs typeface="Arial"/>
                <a:sym typeface="Arial"/>
              </a:rPr>
              <a:t>Herrington W, Lacey B, Sherliker P, Armitage J, Lewington S. Epidemiology of Atherosclerosis and the Potential to Reduce the Global Burden of Atherothrombotic Disease. Circ Res. 2016 Feb 19;118(4):535-46. doi: 10.1161/CIRCRESAHA.115.307611. PMID: 26892956.</a:t>
            </a:r>
            <a:endParaRPr b="0" i="0" sz="1200" u="none" cap="none" strike="noStrike">
              <a:solidFill>
                <a:srgbClr val="000000"/>
              </a:solidFill>
              <a:latin typeface="Arial"/>
              <a:ea typeface="Arial"/>
              <a:cs typeface="Arial"/>
              <a:sym typeface="Arial"/>
            </a:endParaRPr>
          </a:p>
          <a:p>
            <a:pPr indent="-228600" lvl="0" marL="228600" marR="0" rtl="0" algn="just">
              <a:lnSpc>
                <a:spcPct val="148571"/>
              </a:lnSpc>
              <a:spcBef>
                <a:spcPts val="0"/>
              </a:spcBef>
              <a:spcAft>
                <a:spcPts val="0"/>
              </a:spcAft>
              <a:buClr>
                <a:srgbClr val="1F3864"/>
              </a:buClr>
              <a:buSzPts val="1200"/>
              <a:buFont typeface="Arial"/>
              <a:buAutoNum type="arabicParenR"/>
            </a:pPr>
            <a:r>
              <a:rPr b="0" i="0" lang="es-ES" sz="1200" u="none" cap="none" strike="noStrike">
                <a:solidFill>
                  <a:srgbClr val="1F3864"/>
                </a:solidFill>
                <a:latin typeface="Arial"/>
                <a:ea typeface="Arial"/>
                <a:cs typeface="Arial"/>
                <a:sym typeface="Arial"/>
              </a:rPr>
              <a:t>Tabas I. 2016 Russell Ross Memorial Lecture in Vascular Biology: Molecular-Cellular Mechanisms in the Progression of Atherosclerosis. Arterioscler Thromb Vasc Biol. 2017 Feb;37(2):183-189. doi: 10.1161/ATVBAHA.116.308036. Epub 2016 Dec 15. PMID: 27979856; PMCID: PMC5269511.</a:t>
            </a:r>
            <a:endParaRPr b="0" i="0" sz="1200" u="none" cap="none" strike="noStrike">
              <a:solidFill>
                <a:srgbClr val="000000"/>
              </a:solidFill>
              <a:latin typeface="Arial"/>
              <a:ea typeface="Arial"/>
              <a:cs typeface="Arial"/>
              <a:sym typeface="Arial"/>
            </a:endParaRPr>
          </a:p>
          <a:p>
            <a:pPr indent="-228600" lvl="0" marL="228600" marR="0" rtl="0" algn="just">
              <a:lnSpc>
                <a:spcPct val="148571"/>
              </a:lnSpc>
              <a:spcBef>
                <a:spcPts val="0"/>
              </a:spcBef>
              <a:spcAft>
                <a:spcPts val="0"/>
              </a:spcAft>
              <a:buClr>
                <a:srgbClr val="1F3864"/>
              </a:buClr>
              <a:buSzPts val="1200"/>
              <a:buFont typeface="Arial"/>
              <a:buAutoNum type="arabicParenR"/>
            </a:pPr>
            <a:r>
              <a:rPr b="0" i="0" lang="es-ES" sz="1200" u="none" cap="none" strike="noStrike">
                <a:solidFill>
                  <a:srgbClr val="1F3864"/>
                </a:solidFill>
                <a:latin typeface="Arial"/>
                <a:ea typeface="Arial"/>
                <a:cs typeface="Arial"/>
                <a:sym typeface="Arial"/>
              </a:rPr>
              <a:t>Lawler PR, Kotrri G, Koh M, Goodman SG, Farkouh ME, Lee DS, Austin PC, Udell JA, Ko DT. Real-world risk of cardiovascular outcomes associated with hypertriglyceridaemia among individuals with atherosclerotic cardiovascular disease and potential eligibility for emerging therapies. Eur Heart J. 2020 Jan 1;41(1):86-94. doi: 10.1093/eurheartj/ehz767. PMID: 31733058.</a:t>
            </a:r>
            <a:endParaRPr b="0" i="0" sz="1200" u="none" cap="none" strike="noStrike">
              <a:solidFill>
                <a:srgbClr val="000000"/>
              </a:solidFill>
              <a:latin typeface="Arial"/>
              <a:ea typeface="Arial"/>
              <a:cs typeface="Arial"/>
              <a:sym typeface="Arial"/>
            </a:endParaRPr>
          </a:p>
          <a:p>
            <a:pPr indent="-228600" lvl="0" marL="228600" marR="0" rtl="0" algn="just">
              <a:lnSpc>
                <a:spcPct val="148571"/>
              </a:lnSpc>
              <a:spcBef>
                <a:spcPts val="0"/>
              </a:spcBef>
              <a:spcAft>
                <a:spcPts val="0"/>
              </a:spcAft>
              <a:buClr>
                <a:srgbClr val="1F3864"/>
              </a:buClr>
              <a:buSzPts val="1200"/>
              <a:buFont typeface="Arial"/>
              <a:buAutoNum type="arabicParenR"/>
            </a:pPr>
            <a:r>
              <a:rPr b="0" i="0" lang="es-ES" sz="1200" u="none" cap="none" strike="noStrike">
                <a:solidFill>
                  <a:srgbClr val="1F3864"/>
                </a:solidFill>
                <a:latin typeface="Arial"/>
                <a:ea typeface="Arial"/>
                <a:cs typeface="Arial"/>
                <a:sym typeface="Arial"/>
              </a:rPr>
              <a:t>Crea F, Libby P. Acute Coronary Syndromes: The Way Forward From Mechanisms to Precision Treatment. Circulation. 2017 Sep 19;136(12):1155-1166. doi: 10.1161/CIRCULATIONAHA.117.029870. PMID: 28923905; PMCID: PMC5679086.</a:t>
            </a:r>
            <a:endParaRPr b="0" i="0" sz="1200" u="none" cap="none" strike="noStrike">
              <a:solidFill>
                <a:srgbClr val="000000"/>
              </a:solidFill>
              <a:latin typeface="Arial"/>
              <a:ea typeface="Arial"/>
              <a:cs typeface="Arial"/>
              <a:sym typeface="Arial"/>
            </a:endParaRPr>
          </a:p>
          <a:p>
            <a:pPr indent="-228600" lvl="0" marL="228600" marR="0" rtl="0" algn="just">
              <a:lnSpc>
                <a:spcPct val="148571"/>
              </a:lnSpc>
              <a:spcBef>
                <a:spcPts val="0"/>
              </a:spcBef>
              <a:spcAft>
                <a:spcPts val="0"/>
              </a:spcAft>
              <a:buClr>
                <a:srgbClr val="1F3864"/>
              </a:buClr>
              <a:buSzPts val="1200"/>
              <a:buFont typeface="Arial"/>
              <a:buAutoNum type="arabicParenR"/>
            </a:pPr>
            <a:r>
              <a:rPr b="0" i="0" lang="es-ES" sz="1200" u="none" cap="none" strike="noStrike">
                <a:solidFill>
                  <a:srgbClr val="1F3864"/>
                </a:solidFill>
                <a:latin typeface="Arial"/>
                <a:ea typeface="Arial"/>
                <a:cs typeface="Arial"/>
                <a:sym typeface="Arial"/>
              </a:rPr>
              <a:t>Aviña-Zubieta JA, Choi HK, Sadatsafavi M, Etminan M, Esdaile JM, Lacaille D. Risk of cardiovascular mortality in patients with rheumatoid arthritis: a meta-analysis of observational studies. Arthritis Rheum. 2008 Dec 15;59(12):1690-7. doi: 10.1002/art.24092. PMID: 19035419.</a:t>
            </a:r>
            <a:endParaRPr b="0" i="0" sz="1200" u="none" cap="none" strike="noStrike">
              <a:solidFill>
                <a:srgbClr val="1F3864"/>
              </a:solidFill>
              <a:latin typeface="Arial"/>
              <a:ea typeface="Arial"/>
              <a:cs typeface="Arial"/>
              <a:sym typeface="Arial"/>
            </a:endParaRPr>
          </a:p>
        </p:txBody>
      </p:sp>
      <p:sp>
        <p:nvSpPr>
          <p:cNvPr id="488" name="Google Shape;488;p28"/>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1800" u="none" cap="none" strike="noStrike">
                <a:solidFill>
                  <a:srgbClr val="DF470D"/>
                </a:solidFill>
                <a:latin typeface="Arial"/>
                <a:ea typeface="Arial"/>
                <a:cs typeface="Arial"/>
                <a:sym typeface="Arial"/>
              </a:rPr>
              <a:t>BIBLIOGRAFÍA</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94" name="Google Shape;494;p55"/>
          <p:cNvSpPr txBox="1"/>
          <p:nvPr/>
        </p:nvSpPr>
        <p:spPr>
          <a:xfrm>
            <a:off x="343993" y="1091246"/>
            <a:ext cx="11260632" cy="4494523"/>
          </a:xfrm>
          <a:prstGeom prst="rect">
            <a:avLst/>
          </a:prstGeom>
          <a:noFill/>
          <a:ln>
            <a:noFill/>
          </a:ln>
        </p:spPr>
        <p:txBody>
          <a:bodyPr anchorCtr="0" anchor="t" bIns="45700" lIns="91425" spcFirstLastPara="1" rIns="91425" wrap="square" tIns="45700">
            <a:spAutoFit/>
          </a:bodyPr>
          <a:lstStyle/>
          <a:p>
            <a:pPr indent="-228600" lvl="0" marL="228600" marR="0" rtl="0" algn="just">
              <a:lnSpc>
                <a:spcPct val="148571"/>
              </a:lnSpc>
              <a:spcBef>
                <a:spcPts val="0"/>
              </a:spcBef>
              <a:spcAft>
                <a:spcPts val="0"/>
              </a:spcAft>
              <a:buClr>
                <a:srgbClr val="1F3864"/>
              </a:buClr>
              <a:buSzPts val="1200"/>
              <a:buFont typeface="Arial"/>
              <a:buAutoNum type="arabicParenR" startAt="8"/>
            </a:pPr>
            <a:r>
              <a:rPr b="0" i="0" lang="es-ES" sz="1200" u="none" cap="none" strike="noStrike">
                <a:solidFill>
                  <a:srgbClr val="1F3864"/>
                </a:solidFill>
                <a:latin typeface="Arial"/>
                <a:ea typeface="Arial"/>
                <a:cs typeface="Arial"/>
                <a:sym typeface="Arial"/>
              </a:rPr>
              <a:t>Martín-Martínez MA, Castañeda S, Sánchez-Alonso F, García-Gómez C, González-Juanatey C, Sánchez-Costa JT, Belmonte-López MA, Tornero-Molina J, Santos-Rey J, Sánchez González CO, Quesada E, Moreno-Gil MP, Cobo-Ibáñez T, Pinto-Tasnde JA, Babío-Herráez J, Bonilla G, Juan-Mas A, Manero-Ruiz FJ, Romera-Baurés M, Bachiller-Corral J, Chamizo-Carmona E, Uriarte-Ecenarro M, Barbadillo C, Fernández-Carballido C, Aurrecoechea E, Möller-Parrera I, Llorca J, González-Gay MA; CARMA Project Collaborative Group. Cardiovascular mortality and cardiovascular event rates in patients with inflammatory rheumatic diseases in the CARdiovascular in rheuMAtology (CARMA) prospective study-results at 5 years of follow-up. Rheumatology (Oxford). 2021 Jun 18;60(6):2906-2915. doi: 10.1093/rheumatology/keaa737. PMID: 33254222.</a:t>
            </a:r>
            <a:endParaRPr/>
          </a:p>
          <a:p>
            <a:pPr indent="-228600" lvl="0" marL="228600" marR="0" rtl="0" algn="just">
              <a:lnSpc>
                <a:spcPct val="148571"/>
              </a:lnSpc>
              <a:spcBef>
                <a:spcPts val="0"/>
              </a:spcBef>
              <a:spcAft>
                <a:spcPts val="0"/>
              </a:spcAft>
              <a:buClr>
                <a:srgbClr val="1F3864"/>
              </a:buClr>
              <a:buSzPts val="1200"/>
              <a:buFont typeface="Arial"/>
              <a:buAutoNum type="arabicParenR" startAt="8"/>
            </a:pPr>
            <a:r>
              <a:rPr b="0" i="0" lang="es-ES" sz="1200" u="none" cap="none" strike="noStrike">
                <a:solidFill>
                  <a:srgbClr val="1F3864"/>
                </a:solidFill>
                <a:latin typeface="Arial"/>
                <a:ea typeface="Arial"/>
                <a:cs typeface="Arial"/>
                <a:sym typeface="Arial"/>
              </a:rPr>
              <a:t>Gonzalez-Gay MA, Gonzalez-Juanatey C, Lopez-Diaz MJ, Piñeiro A, Garcia-Porrua C, Miranda-Filloy JA, Ollier WE, Martin J, Llorca J. HLA-DRB1 and persistent chronic inflammation contribute to cardiovascular events and cardiovascular mortality in patients with rheumatoid arthritis. Arthritis Rheum. 2007 Feb 15;57(1):125-32. doi: 10.1002/art.22482. PMID: 17266100.</a:t>
            </a:r>
            <a:endParaRPr/>
          </a:p>
          <a:p>
            <a:pPr indent="-228600" lvl="0" marL="228600" marR="0" rtl="0" algn="just">
              <a:lnSpc>
                <a:spcPct val="148571"/>
              </a:lnSpc>
              <a:spcBef>
                <a:spcPts val="0"/>
              </a:spcBef>
              <a:spcAft>
                <a:spcPts val="0"/>
              </a:spcAft>
              <a:buClr>
                <a:srgbClr val="1F3864"/>
              </a:buClr>
              <a:buSzPts val="1200"/>
              <a:buFont typeface="Arial"/>
              <a:buAutoNum type="arabicParenR" startAt="8"/>
            </a:pPr>
            <a:r>
              <a:rPr b="0" i="0" lang="es-ES" sz="1200" u="none" cap="none" strike="noStrike">
                <a:solidFill>
                  <a:srgbClr val="1F3864"/>
                </a:solidFill>
                <a:latin typeface="Arial"/>
                <a:ea typeface="Arial"/>
                <a:cs typeface="Arial"/>
                <a:sym typeface="Arial"/>
              </a:rPr>
              <a:t>Llorca J, Ferraz-Amaro I, Castañeda S, Plaza Z, Sánchez-Alonso F, García-Gómez C, González-Juanatey C, González-Gay MÁ; CARMA Project Collaborative Group. Disease activity predicts the development of cardiovascular events in patients with rheumatoid arthritis from the CARMA cohort. Semin Arthritis Rheum. 2025 Dec;75:152833. doi: 10.1016/j.semarthrit.2025.152833. Epub 2025 Sep 18. PMID: 41014944.</a:t>
            </a:r>
            <a:endParaRPr/>
          </a:p>
          <a:p>
            <a:pPr indent="-228600" lvl="0" marL="228600" marR="0" rtl="0" algn="just">
              <a:lnSpc>
                <a:spcPct val="148571"/>
              </a:lnSpc>
              <a:spcBef>
                <a:spcPts val="0"/>
              </a:spcBef>
              <a:spcAft>
                <a:spcPts val="0"/>
              </a:spcAft>
              <a:buClr>
                <a:srgbClr val="1F3864"/>
              </a:buClr>
              <a:buSzPts val="1200"/>
              <a:buFont typeface="Arial"/>
              <a:buAutoNum type="arabicParenR" startAt="8"/>
            </a:pPr>
            <a:r>
              <a:rPr b="0" i="0" lang="es-ES" sz="1200" u="none" cap="none" strike="noStrike">
                <a:solidFill>
                  <a:srgbClr val="1F3864"/>
                </a:solidFill>
                <a:latin typeface="Arial"/>
                <a:ea typeface="Arial"/>
                <a:cs typeface="Arial"/>
                <a:sym typeface="Arial"/>
              </a:rPr>
              <a:t>Llorca J, Ferraz-Amaro I, Moreno-Martínez MJ, Plaza Z, Sánchez-Alonso F, Moreno-Ramos MJ, García-Gómez C, Castañeda S, González-Juanatey C, González-Gay MÁ; CARMA Project Collaborative Group. Disease activity and hyperuricemia predict the development of cardiovascular events in patients with Psoriatic Arthritis: results of the 10-year prospective evaluation in the CARMA cohort. Semin Arthritis Rheum. 2026 Jan 11;77:152923. doi: 10.1016/j.semarthrit.2026.152923. Epub ahead of print. PMID: 41548490.</a:t>
            </a:r>
            <a:endParaRPr/>
          </a:p>
        </p:txBody>
      </p:sp>
      <p:sp>
        <p:nvSpPr>
          <p:cNvPr id="495" name="Google Shape;495;p55"/>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1800" u="none" cap="none" strike="noStrike">
                <a:solidFill>
                  <a:srgbClr val="DF470D"/>
                </a:solidFill>
                <a:latin typeface="Arial"/>
                <a:ea typeface="Arial"/>
                <a:cs typeface="Arial"/>
                <a:sym typeface="Arial"/>
              </a:rPr>
              <a:t>BIBLIOGRAFÍA</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46"/>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75" name="Google Shape;75;p46"/>
          <p:cNvSpPr txBox="1"/>
          <p:nvPr/>
        </p:nvSpPr>
        <p:spPr>
          <a:xfrm>
            <a:off x="344032" y="1011666"/>
            <a:ext cx="11525061" cy="252978"/>
          </a:xfrm>
          <a:prstGeom prst="rect">
            <a:avLst/>
          </a:prstGeom>
          <a:noFill/>
          <a:ln>
            <a:noFill/>
          </a:ln>
        </p:spPr>
        <p:txBody>
          <a:bodyPr anchorCtr="0" anchor="t" bIns="45700" lIns="91425" spcFirstLastPara="1" rIns="91425" wrap="square" tIns="45700">
            <a:spAutoFit/>
          </a:bodyPr>
          <a:lstStyle/>
          <a:p>
            <a:pPr indent="0" lvl="0" marL="0" marR="0" rtl="0" algn="l">
              <a:lnSpc>
                <a:spcPct val="86666"/>
              </a:lnSpc>
              <a:spcBef>
                <a:spcPts val="0"/>
              </a:spcBef>
              <a:spcAft>
                <a:spcPts val="0"/>
              </a:spcAft>
              <a:buNone/>
            </a:pPr>
            <a:r>
              <a:rPr b="0" i="0" lang="es-ES" sz="1200" u="none" cap="none" strike="noStrike">
                <a:solidFill>
                  <a:srgbClr val="002454"/>
                </a:solidFill>
                <a:latin typeface="Arial"/>
                <a:ea typeface="Arial"/>
                <a:cs typeface="Arial"/>
                <a:sym typeface="Arial"/>
              </a:rPr>
              <a:t>Sin Conflicto de Intereses con relación a esta presentación.</a:t>
            </a:r>
            <a:endParaRPr b="0" i="0" sz="1200" u="none" cap="none" strike="noStrike">
              <a:solidFill>
                <a:srgbClr val="000000"/>
              </a:solidFill>
              <a:latin typeface="Arial"/>
              <a:ea typeface="Arial"/>
              <a:cs typeface="Arial"/>
              <a:sym typeface="Arial"/>
            </a:endParaRPr>
          </a:p>
        </p:txBody>
      </p:sp>
      <p:sp>
        <p:nvSpPr>
          <p:cNvPr id="76" name="Google Shape;76;p46"/>
          <p:cNvSpPr txBox="1"/>
          <p:nvPr>
            <p:ph type="title"/>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800"/>
              <a:buNone/>
            </a:pPr>
            <a:r>
              <a:rPr lang="es-ES" sz="1800"/>
              <a:t>CONFLICTO DE INTERESES</a:t>
            </a:r>
            <a:br>
              <a:rPr lang="es-ES" sz="1800"/>
            </a:b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6"/>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501" name="Google Shape;501;p56"/>
          <p:cNvSpPr txBox="1"/>
          <p:nvPr/>
        </p:nvSpPr>
        <p:spPr>
          <a:xfrm>
            <a:off x="343993" y="1091246"/>
            <a:ext cx="11260632" cy="3944244"/>
          </a:xfrm>
          <a:prstGeom prst="rect">
            <a:avLst/>
          </a:prstGeom>
          <a:noFill/>
          <a:ln>
            <a:noFill/>
          </a:ln>
        </p:spPr>
        <p:txBody>
          <a:bodyPr anchorCtr="0" anchor="t" bIns="45700" lIns="91425" spcFirstLastPara="1" rIns="91425" wrap="square" tIns="45700">
            <a:spAutoFit/>
          </a:bodyPr>
          <a:lstStyle/>
          <a:p>
            <a:pPr indent="-228600" lvl="0" marL="228600" marR="0" rtl="0" algn="just">
              <a:lnSpc>
                <a:spcPct val="148571"/>
              </a:lnSpc>
              <a:spcBef>
                <a:spcPts val="0"/>
              </a:spcBef>
              <a:spcAft>
                <a:spcPts val="0"/>
              </a:spcAft>
              <a:buClr>
                <a:srgbClr val="1F3864"/>
              </a:buClr>
              <a:buSzPts val="1200"/>
              <a:buFont typeface="Arial"/>
              <a:buAutoNum type="arabicParenR" startAt="12"/>
            </a:pPr>
            <a:r>
              <a:rPr b="0" i="0" lang="es-ES" sz="1200" u="none" cap="none" strike="noStrike">
                <a:solidFill>
                  <a:srgbClr val="1F3864"/>
                </a:solidFill>
                <a:latin typeface="Arial"/>
                <a:ea typeface="Arial"/>
                <a:cs typeface="Arial"/>
                <a:sym typeface="Arial"/>
              </a:rPr>
              <a:t>Shah ASV, Stelzle D, Lee KK, Beck EJ, Alam S, Clifford S, Longenecker CT, Strachan F, Bagchi S, Whiteley W, Rajagopalan S, Kottilil S, Nair H, Newby DE, McAllister DA, Mills NL. Global Burden of Atherosclerotic Cardiovascular Disease in People Living With HIV: Systematic Review and Meta-Analysis. Circulation. 2018 Sep 11;138(11):1100-1112. doi: 10.1161/CIRCULATIONAHA.117.033369. PMID: 29967196; PMCID: PMC6221183.</a:t>
            </a:r>
            <a:endParaRPr/>
          </a:p>
          <a:p>
            <a:pPr indent="-228600" lvl="0" marL="228600" marR="0" rtl="0" algn="just">
              <a:lnSpc>
                <a:spcPct val="148571"/>
              </a:lnSpc>
              <a:spcBef>
                <a:spcPts val="0"/>
              </a:spcBef>
              <a:spcAft>
                <a:spcPts val="0"/>
              </a:spcAft>
              <a:buClr>
                <a:srgbClr val="1F3864"/>
              </a:buClr>
              <a:buSzPts val="1200"/>
              <a:buFont typeface="Arial"/>
              <a:buAutoNum type="arabicParenR" startAt="12"/>
            </a:pPr>
            <a:r>
              <a:rPr b="0" i="0" lang="es-ES" sz="1200" u="none" cap="none" strike="noStrike">
                <a:solidFill>
                  <a:srgbClr val="1F3864"/>
                </a:solidFill>
                <a:latin typeface="Arial"/>
                <a:ea typeface="Arial"/>
                <a:cs typeface="Arial"/>
                <a:sym typeface="Arial"/>
              </a:rPr>
              <a:t>Ridker PM. Statins for the "SMuRFLess But Inflamed": Silent Vascular Inflammation and the Challenge of Translational Science. JACC Basic Transl Sci. 2025 Aug;10(8):101318. doi: 10.1016/j.jacbts.2025.101318. Epub 2025 Jul 16. PMID: 40668163; PMCID: PMC12302209.</a:t>
            </a:r>
            <a:endParaRPr/>
          </a:p>
          <a:p>
            <a:pPr indent="-228600" lvl="0" marL="228600" marR="0" rtl="0" algn="just">
              <a:lnSpc>
                <a:spcPct val="148571"/>
              </a:lnSpc>
              <a:spcBef>
                <a:spcPts val="0"/>
              </a:spcBef>
              <a:spcAft>
                <a:spcPts val="0"/>
              </a:spcAft>
              <a:buClr>
                <a:srgbClr val="1F3864"/>
              </a:buClr>
              <a:buSzPts val="1200"/>
              <a:buFont typeface="Arial"/>
              <a:buAutoNum type="arabicParenR" startAt="12"/>
            </a:pPr>
            <a:r>
              <a:rPr b="0" i="0" lang="es-ES" sz="1200" u="none" cap="none" strike="noStrike">
                <a:solidFill>
                  <a:srgbClr val="1F3864"/>
                </a:solidFill>
                <a:latin typeface="Arial"/>
                <a:ea typeface="Arial"/>
                <a:cs typeface="Arial"/>
                <a:sym typeface="Arial"/>
              </a:rPr>
              <a:t>Ridker PM, MacFadyen JG, Thuren T, Libby P. Residual inflammatory risk associated with interleukin-18 and interleukin-6 after successful interleukin-1β inhibition with canakinumab: further rationale for the development of targeted anti-cytokine therapies for the treatment of atherothrombosis. Eur Heart J. 2020 Jun 14;41(23):2153-2163. doi: 10.1093/eurheartj/ehz542. PMID: 31504417.</a:t>
            </a:r>
            <a:endParaRPr/>
          </a:p>
          <a:p>
            <a:pPr indent="-228600" lvl="0" marL="228600" marR="0" rtl="0" algn="just">
              <a:lnSpc>
                <a:spcPct val="148571"/>
              </a:lnSpc>
              <a:spcBef>
                <a:spcPts val="0"/>
              </a:spcBef>
              <a:spcAft>
                <a:spcPts val="0"/>
              </a:spcAft>
              <a:buClr>
                <a:srgbClr val="1F3864"/>
              </a:buClr>
              <a:buSzPts val="1200"/>
              <a:buFont typeface="Arial"/>
              <a:buAutoNum type="arabicParenR" startAt="12"/>
            </a:pPr>
            <a:r>
              <a:rPr b="0" i="0" lang="es-ES" sz="1200" u="none" cap="none" strike="noStrike">
                <a:solidFill>
                  <a:srgbClr val="1F3864"/>
                </a:solidFill>
                <a:latin typeface="Arial"/>
                <a:ea typeface="Arial"/>
                <a:cs typeface="Arial"/>
                <a:sym typeface="Arial"/>
              </a:rPr>
              <a:t>Ridker PM, Everett BM, Thuren T, MacFadyen JG, Chang WH, Ballantyne C, Fonseca F, Nicolau J, Koenig W, Anker SD, Kastelein JJP, Cornel JH, Pais P, Pella D, Genest J, Cifkova R, Lorenzatti A, Forster T, Kobalava Z, Vida-Simiti L, Flather M, Shimokawa H, Ogawa H, Dellborg M, Rossi PRF, Troquay RPT, Libby P, Glynn RJ; CANTOS Trial Group. Antiinflammatory Therapy with Canakinumab for Atherosclerotic Disease. N Engl J Med. 2017 Sep 21;377(12):1119-1131. doi: 10.1056/NEJMoa1707914. Epub 2017 Aug 27. PMID: 28845751.</a:t>
            </a:r>
            <a:endParaRPr/>
          </a:p>
          <a:p>
            <a:pPr indent="-228600" lvl="0" marL="228600" marR="0" rtl="0" algn="just">
              <a:lnSpc>
                <a:spcPct val="148571"/>
              </a:lnSpc>
              <a:spcBef>
                <a:spcPts val="0"/>
              </a:spcBef>
              <a:spcAft>
                <a:spcPts val="0"/>
              </a:spcAft>
              <a:buClr>
                <a:srgbClr val="1F3864"/>
              </a:buClr>
              <a:buSzPts val="1200"/>
              <a:buFont typeface="Arial"/>
              <a:buAutoNum type="arabicParenR" startAt="12"/>
            </a:pPr>
            <a:r>
              <a:rPr b="0" i="0" lang="es-ES" sz="1200" u="none" cap="none" strike="noStrike">
                <a:solidFill>
                  <a:srgbClr val="1F3864"/>
                </a:solidFill>
                <a:latin typeface="Arial"/>
                <a:ea typeface="Arial"/>
                <a:cs typeface="Arial"/>
                <a:sym typeface="Arial"/>
              </a:rPr>
              <a:t>Aday AW, Ridker PM. Antiinflammatory Therapy in Clinical Care: The CANTOS Trial and Beyond. Front Cardiovasc Med. 2018 Jun 5;5:62. doi: 10.3389/fcvm.2018.00062. PMID: 29922680; PMCID: PMC5996084.</a:t>
            </a:r>
            <a:endParaRPr/>
          </a:p>
        </p:txBody>
      </p:sp>
      <p:sp>
        <p:nvSpPr>
          <p:cNvPr id="502" name="Google Shape;502;p56"/>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1800" u="none" cap="none" strike="noStrike">
                <a:solidFill>
                  <a:srgbClr val="DF470D"/>
                </a:solidFill>
                <a:latin typeface="Arial"/>
                <a:ea typeface="Arial"/>
                <a:cs typeface="Arial"/>
                <a:sym typeface="Arial"/>
              </a:rPr>
              <a:t>BIBLIOGRAFÍA</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7"/>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508" name="Google Shape;508;p57"/>
          <p:cNvSpPr txBox="1"/>
          <p:nvPr/>
        </p:nvSpPr>
        <p:spPr>
          <a:xfrm>
            <a:off x="343993" y="1091246"/>
            <a:ext cx="11260632" cy="3944244"/>
          </a:xfrm>
          <a:prstGeom prst="rect">
            <a:avLst/>
          </a:prstGeom>
          <a:noFill/>
          <a:ln>
            <a:noFill/>
          </a:ln>
        </p:spPr>
        <p:txBody>
          <a:bodyPr anchorCtr="0" anchor="t" bIns="45700" lIns="91425" spcFirstLastPara="1" rIns="91425" wrap="square" tIns="45700">
            <a:spAutoFit/>
          </a:bodyPr>
          <a:lstStyle/>
          <a:p>
            <a:pPr indent="-228600" lvl="0" marL="228600" marR="0" rtl="0" algn="just">
              <a:lnSpc>
                <a:spcPct val="148571"/>
              </a:lnSpc>
              <a:spcBef>
                <a:spcPts val="0"/>
              </a:spcBef>
              <a:spcAft>
                <a:spcPts val="0"/>
              </a:spcAft>
              <a:buClr>
                <a:srgbClr val="1F3864"/>
              </a:buClr>
              <a:buSzPts val="1200"/>
              <a:buFont typeface="Arial"/>
              <a:buAutoNum type="arabicParenR" startAt="17"/>
            </a:pPr>
            <a:r>
              <a:rPr b="0" i="0" lang="es-ES" sz="1200" u="none" cap="none" strike="noStrike">
                <a:solidFill>
                  <a:srgbClr val="1F3864"/>
                </a:solidFill>
                <a:latin typeface="Arial"/>
                <a:ea typeface="Arial"/>
                <a:cs typeface="Arial"/>
                <a:sym typeface="Arial"/>
              </a:rPr>
              <a:t>Ridker PM, MacFadyen JG, Everett BM, Libby P, Thuren T, Glynn RJ; CANTOS Trial Group. Relationship of C-reactive protein reduction to cardiovascular event reduction following treatment with canakinumab: a secondary analysis from the CANTOS randomised controlled trial. Lancet. 2018 Jan 27;391(10118):319-328. doi: 10.1016/S0140-6736(17)32814-3. Epub 2017 Nov 13. PMID: 29146124.</a:t>
            </a:r>
            <a:endParaRPr/>
          </a:p>
          <a:p>
            <a:pPr indent="-228600" lvl="0" marL="228600" marR="0" rtl="0" algn="just">
              <a:lnSpc>
                <a:spcPct val="148571"/>
              </a:lnSpc>
              <a:spcBef>
                <a:spcPts val="0"/>
              </a:spcBef>
              <a:spcAft>
                <a:spcPts val="0"/>
              </a:spcAft>
              <a:buClr>
                <a:srgbClr val="1F3864"/>
              </a:buClr>
              <a:buSzPts val="1200"/>
              <a:buFont typeface="Arial"/>
              <a:buAutoNum type="arabicParenR" startAt="17"/>
            </a:pPr>
            <a:r>
              <a:rPr b="0" i="0" lang="es-ES" sz="1200" u="none" cap="none" strike="noStrike">
                <a:solidFill>
                  <a:srgbClr val="1F3864"/>
                </a:solidFill>
                <a:latin typeface="Arial"/>
                <a:ea typeface="Arial"/>
                <a:cs typeface="Arial"/>
                <a:sym typeface="Arial"/>
              </a:rPr>
              <a:t>Ridker PM, Libby P, MacFadyen JG, Thuren T, Ballantyne C, Fonseca F, Koenig W, Shimokawa H, Everett BM, Glynn RJ. Modulation of the interleukin-6 signalling pathway and incidence rates of atherosclerotic events and all-cause mortality: analyses from the Canakinumab Anti-Inflammatory Thrombosis Outcomes Study (CANTOS). Eur Heart J. 2018 Oct 7;39(38):3499-3507. doi: 10.1093/eurheartj/ehy310. PMID: 30165610.</a:t>
            </a:r>
            <a:endParaRPr/>
          </a:p>
          <a:p>
            <a:pPr indent="-228600" lvl="0" marL="228600" marR="0" rtl="0" algn="just">
              <a:lnSpc>
                <a:spcPct val="148571"/>
              </a:lnSpc>
              <a:spcBef>
                <a:spcPts val="0"/>
              </a:spcBef>
              <a:spcAft>
                <a:spcPts val="0"/>
              </a:spcAft>
              <a:buClr>
                <a:srgbClr val="1F3864"/>
              </a:buClr>
              <a:buSzPts val="1200"/>
              <a:buFont typeface="Arial"/>
              <a:buAutoNum type="arabicParenR" startAt="17"/>
            </a:pPr>
            <a:r>
              <a:rPr b="0" i="0" lang="es-ES" sz="1200" u="none" cap="none" strike="noStrike">
                <a:solidFill>
                  <a:srgbClr val="1F3864"/>
                </a:solidFill>
                <a:latin typeface="Arial"/>
                <a:ea typeface="Arial"/>
                <a:cs typeface="Arial"/>
                <a:sym typeface="Arial"/>
              </a:rPr>
              <a:t>Tardif JC, Kouz S, Waters DD, Bertrand OF, Diaz R, Maggioni AP, Pinto FJ, Ibrahim R, Gamra H, Kiwan GS, Berry C, López-Sendón J, Ostadal P, Koenig W, Angoulvant D, Grégoire JC, Lavoie MA, Dubé MP, Rhainds D, Provencher M, Blondeau L, Orfanos A, L'Allier PL, Guertin MC, Roubille F. Efficacy and Safety of Low-Dose Colchicine after Myocardial Infarction. N Engl J Med. 2019 Dec 26;381(26):2497-2505. doi: 10.1056/NEJMoa1912388. Epub 2019 Nov 16. PMID: 31733140.</a:t>
            </a:r>
            <a:endParaRPr/>
          </a:p>
          <a:p>
            <a:pPr indent="-228600" lvl="0" marL="228600" marR="0" rtl="0" algn="just">
              <a:lnSpc>
                <a:spcPct val="148571"/>
              </a:lnSpc>
              <a:spcBef>
                <a:spcPts val="0"/>
              </a:spcBef>
              <a:spcAft>
                <a:spcPts val="0"/>
              </a:spcAft>
              <a:buClr>
                <a:srgbClr val="1F3864"/>
              </a:buClr>
              <a:buSzPts val="1200"/>
              <a:buFont typeface="Arial"/>
              <a:buAutoNum type="arabicParenR" startAt="17"/>
            </a:pPr>
            <a:r>
              <a:rPr b="0" i="0" lang="es-ES" sz="1200" u="none" cap="none" strike="noStrike">
                <a:solidFill>
                  <a:srgbClr val="1F3864"/>
                </a:solidFill>
                <a:latin typeface="Arial"/>
                <a:ea typeface="Arial"/>
                <a:cs typeface="Arial"/>
                <a:sym typeface="Arial"/>
              </a:rPr>
              <a:t>Nidorf SM, Fiolet ATL, Mosterd A, Eikelboom JW, Schut A, Opstal TSJ, The SHK, Xu XF, Ireland MA, Lenderink T, Latchem D, Hoogslag P, Jerzewski A, Nierop P, Whelan A, Hendriks R, Swart H, Schaap J, Kuijper AFM, van Hessen MWJ, Saklani P, Tan I, Thompson AG, Morton A, Judkins C, Bax WA, Dirksen M, Alings M, Hankey GJ, Budgeon CA, Tijssen JGP, Cornel JH, Thompson PL; LoDoCo2 Trial Investigators. Colchicine in Patients with Chronic Coronary Disease. N Engl J Med. 2020 Nov 5;383(19):1838-1847. doi: 10.1056/NEJMoa2021372. Epub 2020 Aug 31. PMID: 32865380.</a:t>
            </a:r>
            <a:endParaRPr/>
          </a:p>
        </p:txBody>
      </p:sp>
      <p:sp>
        <p:nvSpPr>
          <p:cNvPr id="509" name="Google Shape;509;p57"/>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1800" u="none" cap="none" strike="noStrike">
                <a:solidFill>
                  <a:srgbClr val="DF470D"/>
                </a:solidFill>
                <a:latin typeface="Arial"/>
                <a:ea typeface="Arial"/>
                <a:cs typeface="Arial"/>
                <a:sym typeface="Arial"/>
              </a:rPr>
              <a:t>BIBLIOGRAFÍA</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515" name="Google Shape;515;p58"/>
          <p:cNvSpPr txBox="1"/>
          <p:nvPr/>
        </p:nvSpPr>
        <p:spPr>
          <a:xfrm>
            <a:off x="343993" y="1091246"/>
            <a:ext cx="11260632" cy="2018269"/>
          </a:xfrm>
          <a:prstGeom prst="rect">
            <a:avLst/>
          </a:prstGeom>
          <a:noFill/>
          <a:ln>
            <a:noFill/>
          </a:ln>
        </p:spPr>
        <p:txBody>
          <a:bodyPr anchorCtr="0" anchor="t" bIns="45700" lIns="91425" spcFirstLastPara="1" rIns="91425" wrap="square" tIns="45700">
            <a:spAutoFit/>
          </a:bodyPr>
          <a:lstStyle/>
          <a:p>
            <a:pPr indent="-228600" lvl="0" marL="228600" marR="0" rtl="0" algn="just">
              <a:lnSpc>
                <a:spcPct val="148571"/>
              </a:lnSpc>
              <a:spcBef>
                <a:spcPts val="0"/>
              </a:spcBef>
              <a:spcAft>
                <a:spcPts val="0"/>
              </a:spcAft>
              <a:buClr>
                <a:srgbClr val="1F3864"/>
              </a:buClr>
              <a:buSzPts val="1200"/>
              <a:buFont typeface="Arial"/>
              <a:buAutoNum type="arabicParenR" startAt="21"/>
            </a:pPr>
            <a:r>
              <a:rPr b="0" i="0" lang="es-ES" sz="1200" u="none" cap="none" strike="noStrike">
                <a:solidFill>
                  <a:srgbClr val="1F3864"/>
                </a:solidFill>
                <a:latin typeface="Arial"/>
                <a:ea typeface="Arial"/>
                <a:cs typeface="Arial"/>
                <a:sym typeface="Arial"/>
              </a:rPr>
              <a:t>Vrints C, Andreotti F, Koskinas KC, Rossello X, Adamo M, Ainslie J, Banning AP, Budaj A, Buechel RR, Chiariello GA, Chieffo A, Christodorescu RM, Deaton C, Doenst T, Jones HW, Kunadian V, Mehilli J, Milojevic M, Piek JJ, Pugliese F, Rubboli A, Semb AG, Senior R, Ten Berg JM, Van Belle E, Van Craenenbroeck EM, Vidal-Perez R, Winther S; ESC Scientific Document Group. 2024 ESC Guidelines for the management of chronic coronary syndromes. Eur Heart J. 2024 Sep 29;45(36):3415-3537. doi: 10.1093/eurheartj/ehae177. Erratum in: Eur Heart J. 2025 Apr 22;46(16):1565. doi: 10.1093/eurheartj/ehaf079. PMID: 39210710.</a:t>
            </a:r>
            <a:endParaRPr/>
          </a:p>
          <a:p>
            <a:pPr indent="-228600" lvl="0" marL="228600" marR="0" rtl="0" algn="just">
              <a:lnSpc>
                <a:spcPct val="148571"/>
              </a:lnSpc>
              <a:spcBef>
                <a:spcPts val="0"/>
              </a:spcBef>
              <a:spcAft>
                <a:spcPts val="0"/>
              </a:spcAft>
              <a:buClr>
                <a:srgbClr val="1F3864"/>
              </a:buClr>
              <a:buSzPts val="1200"/>
              <a:buFont typeface="Arial"/>
              <a:buAutoNum type="arabicParenR" startAt="21"/>
            </a:pPr>
            <a:r>
              <a:rPr b="0" i="0" lang="es-ES" sz="1200" u="none" cap="none" strike="noStrike">
                <a:solidFill>
                  <a:srgbClr val="1F3864"/>
                </a:solidFill>
                <a:latin typeface="Arial"/>
                <a:ea typeface="Arial"/>
                <a:cs typeface="Arial"/>
                <a:sym typeface="Arial"/>
              </a:rPr>
              <a:t>Ridker PM, Devalaraja M, Baeres FMM, Engelmann MDM, Hovingh GK, Ivkovic M, Lo L, Kling D, Pergola P, Raj D, Libby P, Davidson M; RESCUE Investigators. IL-6 inhibition with ziltivekimab in patients at high atherosclerotic risk (RESCUE): a double-blind, randomised, placebo-controlled, phase 2 trial. Lancet. 2021 May 29;397(10289):2060-2069. doi: 10.1016/S0140-6736(21)00520-1. Epub 2021 May 17. PMID: 34015342.</a:t>
            </a:r>
            <a:endParaRPr/>
          </a:p>
        </p:txBody>
      </p:sp>
      <p:sp>
        <p:nvSpPr>
          <p:cNvPr id="516" name="Google Shape;516;p58"/>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1800" u="none" cap="none" strike="noStrike">
                <a:solidFill>
                  <a:srgbClr val="DF470D"/>
                </a:solidFill>
                <a:latin typeface="Arial"/>
                <a:ea typeface="Arial"/>
                <a:cs typeface="Arial"/>
                <a:sym typeface="Arial"/>
              </a:rPr>
              <a:t>BIBLIOGRAFÍA</a:t>
            </a:r>
            <a:endParaRPr/>
          </a:p>
          <a:p>
            <a:pPr indent="0" lvl="0" marL="0" marR="0" rtl="0" algn="l">
              <a:lnSpc>
                <a:spcPct val="90000"/>
              </a:lnSpc>
              <a:spcBef>
                <a:spcPts val="0"/>
              </a:spcBef>
              <a:spcAft>
                <a:spcPts val="0"/>
              </a:spcAft>
              <a:buNone/>
            </a:pPr>
            <a:r>
              <a:t/>
            </a:r>
            <a:endParaRPr b="1" i="0" sz="2800" u="none" cap="none" strike="noStrike">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2"/>
          <p:cNvSpPr txBox="1"/>
          <p:nvPr/>
        </p:nvSpPr>
        <p:spPr>
          <a:xfrm>
            <a:off x="148306" y="6460875"/>
            <a:ext cx="2709193"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Arial"/>
                <a:ea typeface="Arial"/>
                <a:cs typeface="Arial"/>
                <a:sym typeface="Arial"/>
              </a:rPr>
              <a:t>Fecha de elaboración: </a:t>
            </a:r>
            <a:r>
              <a:rPr lang="es-ES" sz="1200">
                <a:solidFill>
                  <a:srgbClr val="FFFFFF"/>
                </a:solidFill>
              </a:rPr>
              <a:t>marzo </a:t>
            </a:r>
            <a:r>
              <a:rPr b="0" i="0" lang="es-ES" sz="1200" u="none" cap="none" strike="noStrike">
                <a:solidFill>
                  <a:srgbClr val="FFFFFF"/>
                </a:solidFill>
                <a:latin typeface="Arial"/>
                <a:ea typeface="Arial"/>
                <a:cs typeface="Arial"/>
                <a:sym typeface="Arial"/>
              </a:rPr>
              <a:t>2026 </a:t>
            </a:r>
            <a:endParaRPr b="0" i="0" sz="1400" u="none" cap="none" strike="noStrike">
              <a:solidFill>
                <a:srgbClr val="000000"/>
              </a:solidFill>
              <a:latin typeface="Arial"/>
              <a:ea typeface="Arial"/>
              <a:cs typeface="Arial"/>
              <a:sym typeface="Arial"/>
            </a:endParaRPr>
          </a:p>
        </p:txBody>
      </p:sp>
      <p:sp>
        <p:nvSpPr>
          <p:cNvPr id="522" name="Google Shape;522;p32"/>
          <p:cNvSpPr txBox="1"/>
          <p:nvPr/>
        </p:nvSpPr>
        <p:spPr>
          <a:xfrm rot="-5400000">
            <a:off x="10873988" y="5460394"/>
            <a:ext cx="2001003"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rgbClr val="FFFFFF"/>
                </a:solidFill>
                <a:latin typeface="Arial"/>
                <a:ea typeface="Arial"/>
                <a:cs typeface="Arial"/>
                <a:sym typeface="Arial"/>
              </a:rPr>
              <a:t>ES-CRAT-2600007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47"/>
          <p:cNvSpPr txBox="1"/>
          <p:nvPr>
            <p:ph type="ctrTitle"/>
          </p:nvPr>
        </p:nvSpPr>
        <p:spPr>
          <a:xfrm>
            <a:off x="547040" y="2326865"/>
            <a:ext cx="7098098" cy="2204269"/>
          </a:xfrm>
          <a:prstGeom prst="rect">
            <a:avLst/>
          </a:prstGeom>
          <a:noFill/>
          <a:ln>
            <a:noFill/>
          </a:ln>
        </p:spPr>
        <p:txBody>
          <a:bodyPr anchorCtr="0" anchor="b" bIns="45700" lIns="91425" spcFirstLastPara="1" rIns="91425" wrap="square" tIns="45700">
            <a:noAutofit/>
          </a:bodyPr>
          <a:lstStyle/>
          <a:p>
            <a:pPr indent="0" lvl="0" marL="0" rtl="0" algn="l">
              <a:lnSpc>
                <a:spcPct val="103000"/>
              </a:lnSpc>
              <a:spcBef>
                <a:spcPts val="0"/>
              </a:spcBef>
              <a:spcAft>
                <a:spcPts val="0"/>
              </a:spcAft>
              <a:buClr>
                <a:schemeClr val="lt1"/>
              </a:buClr>
              <a:buSzPts val="3200"/>
              <a:buFont typeface="Arial"/>
              <a:buNone/>
            </a:pPr>
            <a:r>
              <a:rPr lang="es-ES" sz="4000"/>
              <a:t>Papel de la Inflamación en la Enfermedad Cardiovascular y como Manejarlo en la Práctica Clínica</a:t>
            </a:r>
            <a:endParaRPr sz="4000"/>
          </a:p>
        </p:txBody>
      </p:sp>
      <p:sp>
        <p:nvSpPr>
          <p:cNvPr id="82" name="Google Shape;82;p47"/>
          <p:cNvSpPr txBox="1"/>
          <p:nvPr>
            <p:ph idx="1" type="body"/>
          </p:nvPr>
        </p:nvSpPr>
        <p:spPr>
          <a:xfrm>
            <a:off x="547040" y="4533130"/>
            <a:ext cx="5729466" cy="6695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DF470D"/>
              </a:buClr>
              <a:buSzPts val="1800"/>
              <a:buNone/>
            </a:pPr>
            <a:r>
              <a:rPr lang="es-ES"/>
              <a:t>Dr. Carlos González-Juanatey</a:t>
            </a:r>
            <a:endParaRPr/>
          </a:p>
          <a:p>
            <a:pPr indent="0" lvl="0" marL="0" rtl="0" algn="l">
              <a:lnSpc>
                <a:spcPct val="90000"/>
              </a:lnSpc>
              <a:spcBef>
                <a:spcPts val="0"/>
              </a:spcBef>
              <a:spcAft>
                <a:spcPts val="0"/>
              </a:spcAft>
              <a:buClr>
                <a:srgbClr val="DF470D"/>
              </a:buClr>
              <a:buSzPts val="1800"/>
              <a:buNone/>
            </a:pPr>
            <a:r>
              <a:rPr lang="es-ES"/>
              <a:t>Complejo Hospitalario Universitario de Lugo</a:t>
            </a:r>
            <a:endParaRPr/>
          </a:p>
          <a:p>
            <a:pPr indent="0" lvl="0" marL="0" rtl="0" algn="l">
              <a:lnSpc>
                <a:spcPct val="90000"/>
              </a:lnSpc>
              <a:spcBef>
                <a:spcPts val="1000"/>
              </a:spcBef>
              <a:spcAft>
                <a:spcPts val="0"/>
              </a:spcAft>
              <a:buClr>
                <a:srgbClr val="DF470D"/>
              </a:buClr>
              <a:buSzPts val="1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5"/>
          <p:cNvSpPr txBox="1"/>
          <p:nvPr>
            <p:ph type="title"/>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800"/>
              <a:buFont typeface="Arial"/>
              <a:buNone/>
            </a:pPr>
            <a:r>
              <a:rPr b="1" lang="es-ES" sz="2400">
                <a:solidFill>
                  <a:srgbClr val="1F3864"/>
                </a:solidFill>
              </a:rPr>
              <a:t>Papel clave del sistema inmune y las citoquinas proinflamatorias en el desarrollo de la enfermedad vascular aterosclerótica</a:t>
            </a:r>
            <a:endParaRPr sz="2400">
              <a:solidFill>
                <a:srgbClr val="1F3864"/>
              </a:solidFill>
            </a:endParaRPr>
          </a:p>
        </p:txBody>
      </p:sp>
      <p:sp>
        <p:nvSpPr>
          <p:cNvPr id="88" name="Google Shape;88;p5"/>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89" name="Google Shape;89;p5"/>
          <p:cNvPicPr preferRelativeResize="0"/>
          <p:nvPr>
            <p:ph idx="1" type="body"/>
          </p:nvPr>
        </p:nvPicPr>
        <p:blipFill rotWithShape="1">
          <a:blip r:embed="rId3">
            <a:alphaModFix/>
          </a:blip>
          <a:srcRect b="0" l="0" r="0" t="0"/>
          <a:stretch/>
        </p:blipFill>
        <p:spPr>
          <a:xfrm>
            <a:off x="887668" y="1418571"/>
            <a:ext cx="4946458" cy="4351338"/>
          </a:xfrm>
          <a:prstGeom prst="rect">
            <a:avLst/>
          </a:prstGeom>
          <a:noFill/>
          <a:ln>
            <a:noFill/>
          </a:ln>
        </p:spPr>
      </p:pic>
      <p:sp>
        <p:nvSpPr>
          <p:cNvPr id="90" name="Google Shape;90;p5"/>
          <p:cNvSpPr/>
          <p:nvPr/>
        </p:nvSpPr>
        <p:spPr>
          <a:xfrm>
            <a:off x="1794862" y="1173020"/>
            <a:ext cx="3132069" cy="246181"/>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1" i="0" lang="es-ES" sz="1000" u="none" cap="none" strike="noStrike">
                <a:solidFill>
                  <a:schemeClr val="lt1"/>
                </a:solidFill>
                <a:latin typeface="Arial"/>
                <a:ea typeface="Arial"/>
                <a:cs typeface="Arial"/>
                <a:sym typeface="Arial"/>
              </a:rPr>
              <a:t>The Innate Immune System in atherosclerosis</a:t>
            </a:r>
            <a:endParaRPr b="1" i="0" sz="1000" u="none" cap="none" strike="noStrike">
              <a:solidFill>
                <a:schemeClr val="lt1"/>
              </a:solidFill>
              <a:latin typeface="Arial"/>
              <a:ea typeface="Arial"/>
              <a:cs typeface="Arial"/>
              <a:sym typeface="Arial"/>
            </a:endParaRPr>
          </a:p>
        </p:txBody>
      </p:sp>
      <p:sp>
        <p:nvSpPr>
          <p:cNvPr id="91" name="Google Shape;91;p5"/>
          <p:cNvSpPr txBox="1"/>
          <p:nvPr/>
        </p:nvSpPr>
        <p:spPr>
          <a:xfrm>
            <a:off x="9813920" y="5851744"/>
            <a:ext cx="1789037" cy="2005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800"/>
              <a:buFont typeface="Arial"/>
              <a:buNone/>
            </a:pPr>
            <a:r>
              <a:rPr b="0" i="0" lang="es-ES" sz="800" u="none" cap="none" strike="noStrike">
                <a:solidFill>
                  <a:srgbClr val="1F3864"/>
                </a:solidFill>
                <a:latin typeface="Calibri"/>
                <a:ea typeface="Calibri"/>
                <a:cs typeface="Calibri"/>
                <a:sym typeface="Calibri"/>
              </a:rPr>
              <a:t>Lutgens E. Vascular Biology ESC. 2017</a:t>
            </a:r>
            <a:endParaRPr b="0" i="0" sz="800" u="none" cap="none" strike="noStrike">
              <a:solidFill>
                <a:srgbClr val="1F3864"/>
              </a:solidFill>
              <a:latin typeface="Calibri"/>
              <a:ea typeface="Calibri"/>
              <a:cs typeface="Calibri"/>
              <a:sym typeface="Calibri"/>
            </a:endParaRPr>
          </a:p>
        </p:txBody>
      </p:sp>
      <p:pic>
        <p:nvPicPr>
          <p:cNvPr id="92" name="Google Shape;92;p5"/>
          <p:cNvPicPr preferRelativeResize="0"/>
          <p:nvPr>
            <p:ph idx="2" type="body"/>
          </p:nvPr>
        </p:nvPicPr>
        <p:blipFill rotWithShape="1">
          <a:blip r:embed="rId4">
            <a:alphaModFix/>
          </a:blip>
          <a:srcRect b="0" l="0" r="0" t="0"/>
          <a:stretch/>
        </p:blipFill>
        <p:spPr>
          <a:xfrm>
            <a:off x="6572686" y="1417904"/>
            <a:ext cx="4911563" cy="4351338"/>
          </a:xfrm>
          <a:prstGeom prst="rect">
            <a:avLst/>
          </a:prstGeom>
          <a:noFill/>
          <a:ln>
            <a:noFill/>
          </a:ln>
        </p:spPr>
      </p:pic>
      <p:sp>
        <p:nvSpPr>
          <p:cNvPr id="93" name="Google Shape;93;p5"/>
          <p:cNvSpPr/>
          <p:nvPr/>
        </p:nvSpPr>
        <p:spPr>
          <a:xfrm>
            <a:off x="7341570" y="1173020"/>
            <a:ext cx="3128259" cy="246181"/>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1" i="0" lang="es-ES" sz="1000" u="none" cap="none" strike="noStrike">
                <a:solidFill>
                  <a:schemeClr val="lt1"/>
                </a:solidFill>
                <a:latin typeface="Arial"/>
                <a:ea typeface="Arial"/>
                <a:cs typeface="Arial"/>
                <a:sym typeface="Arial"/>
              </a:rPr>
              <a:t>The Adaptive Immune System in atherosclerosis</a:t>
            </a:r>
            <a:endParaRPr b="1" i="0" sz="1000" u="none" cap="none" strike="noStrike">
              <a:solidFill>
                <a:schemeClr val="lt1"/>
              </a:solidFill>
              <a:latin typeface="Arial"/>
              <a:ea typeface="Arial"/>
              <a:cs typeface="Arial"/>
              <a:sym typeface="Arial"/>
            </a:endParaRPr>
          </a:p>
        </p:txBody>
      </p:sp>
      <p:sp>
        <p:nvSpPr>
          <p:cNvPr id="94" name="Google Shape;94;p5"/>
          <p:cNvSpPr txBox="1"/>
          <p:nvPr/>
        </p:nvSpPr>
        <p:spPr>
          <a:xfrm>
            <a:off x="1710116" y="3826530"/>
            <a:ext cx="709578" cy="954107"/>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7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7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 name="Google Shape;95;p5"/>
          <p:cNvSpPr txBox="1"/>
          <p:nvPr/>
        </p:nvSpPr>
        <p:spPr>
          <a:xfrm>
            <a:off x="4184194" y="3332212"/>
            <a:ext cx="1399009" cy="1045769"/>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 name="Google Shape;96;p5"/>
          <p:cNvSpPr txBox="1"/>
          <p:nvPr/>
        </p:nvSpPr>
        <p:spPr>
          <a:xfrm>
            <a:off x="6572686" y="3429000"/>
            <a:ext cx="694307" cy="1250233"/>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5"/>
          <p:cNvSpPr txBox="1"/>
          <p:nvPr/>
        </p:nvSpPr>
        <p:spPr>
          <a:xfrm>
            <a:off x="10606917" y="3429000"/>
            <a:ext cx="694307" cy="684803"/>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a:p>
            <a:pPr indent="0" lvl="0" marL="0" marR="0" rtl="0" algn="l">
              <a:lnSpc>
                <a:spcPct val="100000"/>
              </a:lnSpc>
              <a:spcBef>
                <a:spcPts val="35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a:p>
            <a:pPr indent="0" lvl="0" marL="0" marR="0" rtl="0" algn="l">
              <a:lnSpc>
                <a:spcPct val="100000"/>
              </a:lnSpc>
              <a:spcBef>
                <a:spcPts val="35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a:p>
            <a:pPr indent="0" lvl="0" marL="0" marR="0" rtl="0" algn="l">
              <a:lnSpc>
                <a:spcPct val="100000"/>
              </a:lnSpc>
              <a:spcBef>
                <a:spcPts val="35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4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104" name="Google Shape;104;p48"/>
          <p:cNvPicPr preferRelativeResize="0"/>
          <p:nvPr/>
        </p:nvPicPr>
        <p:blipFill rotWithShape="1">
          <a:blip r:embed="rId3">
            <a:alphaModFix/>
          </a:blip>
          <a:srcRect b="0" l="0" r="0" t="0"/>
          <a:stretch/>
        </p:blipFill>
        <p:spPr>
          <a:xfrm>
            <a:off x="1298807" y="1310229"/>
            <a:ext cx="9594385" cy="4721088"/>
          </a:xfrm>
          <a:prstGeom prst="rect">
            <a:avLst/>
          </a:prstGeom>
          <a:noFill/>
          <a:ln>
            <a:noFill/>
          </a:ln>
        </p:spPr>
      </p:pic>
      <p:pic>
        <p:nvPicPr>
          <p:cNvPr id="105" name="Google Shape;105;p48"/>
          <p:cNvPicPr preferRelativeResize="0"/>
          <p:nvPr/>
        </p:nvPicPr>
        <p:blipFill rotWithShape="1">
          <a:blip r:embed="rId4">
            <a:alphaModFix/>
          </a:blip>
          <a:srcRect b="0" l="0" r="0" t="0"/>
          <a:stretch/>
        </p:blipFill>
        <p:spPr>
          <a:xfrm>
            <a:off x="8594492" y="5878917"/>
            <a:ext cx="2298700" cy="152400"/>
          </a:xfrm>
          <a:prstGeom prst="rect">
            <a:avLst/>
          </a:prstGeom>
          <a:noFill/>
          <a:ln>
            <a:noFill/>
          </a:ln>
        </p:spPr>
      </p:pic>
      <p:sp>
        <p:nvSpPr>
          <p:cNvPr id="106" name="Google Shape;106;p48"/>
          <p:cNvSpPr txBox="1"/>
          <p:nvPr>
            <p:ph type="title"/>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400"/>
              <a:buNone/>
            </a:pPr>
            <a:r>
              <a:rPr lang="es-ES" sz="2400">
                <a:solidFill>
                  <a:srgbClr val="1F3864"/>
                </a:solidFill>
              </a:rPr>
              <a:t>Citoquinas implicadas en la Enfermedad Vascular Aterosclerótica</a:t>
            </a:r>
            <a:br>
              <a:rPr lang="es-ES" sz="2400">
                <a:solidFill>
                  <a:srgbClr val="1F3864"/>
                </a:solidFill>
              </a:rPr>
            </a:br>
            <a:endParaRPr sz="2400">
              <a:solidFill>
                <a:srgbClr val="1F3864"/>
              </a:solidFill>
            </a:endParaRPr>
          </a:p>
        </p:txBody>
      </p:sp>
      <p:sp>
        <p:nvSpPr>
          <p:cNvPr id="107" name="Google Shape;107;p48"/>
          <p:cNvSpPr txBox="1"/>
          <p:nvPr/>
        </p:nvSpPr>
        <p:spPr>
          <a:xfrm>
            <a:off x="3243542" y="835526"/>
            <a:ext cx="5704916" cy="511440"/>
          </a:xfrm>
          <a:prstGeom prst="rect">
            <a:avLst/>
          </a:prstGeom>
          <a:noFill/>
          <a:ln>
            <a:noFill/>
          </a:ln>
        </p:spPr>
        <p:txBody>
          <a:bodyPr anchorCtr="0" anchor="ctr" bIns="0" lIns="0" spcFirstLastPara="1" rIns="0" wrap="square" tIns="0">
            <a:noAutofit/>
          </a:bodyPr>
          <a:lstStyle/>
          <a:p>
            <a:pPr indent="0" lvl="0" marL="57150" marR="321945" rtl="0" algn="ctr">
              <a:lnSpc>
                <a:spcPct val="100000"/>
              </a:lnSpc>
              <a:spcBef>
                <a:spcPts val="0"/>
              </a:spcBef>
              <a:spcAft>
                <a:spcPts val="0"/>
              </a:spcAft>
              <a:buClr>
                <a:srgbClr val="000000"/>
              </a:buClr>
              <a:buSzPts val="1800"/>
              <a:buFont typeface="Arial"/>
              <a:buNone/>
            </a:pPr>
            <a:r>
              <a:rPr b="0" i="0" lang="es-ES" sz="1800" u="none" cap="none" strike="noStrike">
                <a:solidFill>
                  <a:srgbClr val="1F3864"/>
                </a:solidFill>
                <a:latin typeface="Arial"/>
                <a:ea typeface="Arial"/>
                <a:cs typeface="Arial"/>
                <a:sym typeface="Arial"/>
              </a:rPr>
              <a:t>Role of the NLRP3 inflammasome in atherosclerosis</a:t>
            </a:r>
            <a:endParaRPr b="1" i="0" sz="1800" u="none" cap="none" strike="noStrike">
              <a:solidFill>
                <a:srgbClr val="1F3864"/>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9"/>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113" name="Google Shape;113;p49"/>
          <p:cNvSpPr/>
          <p:nvPr/>
        </p:nvSpPr>
        <p:spPr>
          <a:xfrm>
            <a:off x="4064000" y="795776"/>
            <a:ext cx="3860800" cy="519351"/>
          </a:xfrm>
          <a:prstGeom prst="ellipse">
            <a:avLst/>
          </a:prstGeom>
          <a:solidFill>
            <a:srgbClr val="FFCC00"/>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 name="Google Shape;114;p49"/>
          <p:cNvSpPr/>
          <p:nvPr/>
        </p:nvSpPr>
        <p:spPr>
          <a:xfrm>
            <a:off x="3251200" y="832444"/>
            <a:ext cx="5545667" cy="442674"/>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400"/>
              <a:buFont typeface="Arial"/>
              <a:buNone/>
            </a:pPr>
            <a:r>
              <a:rPr b="1" i="0" lang="es-ES" sz="2400" u="none" cap="none" strike="noStrike">
                <a:solidFill>
                  <a:schemeClr val="dk1"/>
                </a:solidFill>
                <a:latin typeface="Calibri"/>
                <a:ea typeface="Calibri"/>
                <a:cs typeface="Calibri"/>
                <a:sym typeface="Calibri"/>
              </a:rPr>
              <a:t>INFLAMACIÓN Sistémica</a:t>
            </a:r>
            <a:endParaRPr b="0" i="0" sz="1400" u="none" cap="none" strike="noStrike">
              <a:solidFill>
                <a:srgbClr val="000000"/>
              </a:solidFill>
              <a:latin typeface="Arial"/>
              <a:ea typeface="Arial"/>
              <a:cs typeface="Arial"/>
              <a:sym typeface="Arial"/>
            </a:endParaRPr>
          </a:p>
        </p:txBody>
      </p:sp>
      <p:sp>
        <p:nvSpPr>
          <p:cNvPr id="115" name="Google Shape;115;p49"/>
          <p:cNvSpPr/>
          <p:nvPr/>
        </p:nvSpPr>
        <p:spPr>
          <a:xfrm>
            <a:off x="3860800" y="2122252"/>
            <a:ext cx="4267200" cy="1371600"/>
          </a:xfrm>
          <a:prstGeom prst="irregularSeal1">
            <a:avLst/>
          </a:prstGeom>
          <a:solidFill>
            <a:schemeClr val="accent1"/>
          </a:solidFill>
          <a:ln cap="flat" cmpd="sng" w="9525">
            <a:solidFill>
              <a:srgbClr val="808080"/>
            </a:solidFill>
            <a:prstDash val="solid"/>
            <a:miter lim="800000"/>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 name="Google Shape;116;p49"/>
          <p:cNvSpPr/>
          <p:nvPr/>
        </p:nvSpPr>
        <p:spPr>
          <a:xfrm>
            <a:off x="3352800" y="2503252"/>
            <a:ext cx="5545667" cy="357545"/>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800"/>
              <a:buFont typeface="Arial"/>
              <a:buNone/>
            </a:pPr>
            <a:r>
              <a:rPr b="1" i="0" lang="es-ES" sz="1800" u="none" cap="none" strike="noStrike">
                <a:solidFill>
                  <a:schemeClr val="dk1"/>
                </a:solidFill>
                <a:latin typeface="Calibri"/>
                <a:ea typeface="Calibri"/>
                <a:cs typeface="Calibri"/>
                <a:sym typeface="Calibri"/>
              </a:rPr>
              <a:t>Tejido Adiposo</a:t>
            </a:r>
            <a:endParaRPr b="0" i="0" sz="1400" u="none" cap="none" strike="noStrike">
              <a:solidFill>
                <a:srgbClr val="000000"/>
              </a:solidFill>
              <a:latin typeface="Arial"/>
              <a:ea typeface="Arial"/>
              <a:cs typeface="Arial"/>
              <a:sym typeface="Arial"/>
            </a:endParaRPr>
          </a:p>
        </p:txBody>
      </p:sp>
      <p:sp>
        <p:nvSpPr>
          <p:cNvPr id="117" name="Google Shape;117;p49"/>
          <p:cNvSpPr/>
          <p:nvPr/>
        </p:nvSpPr>
        <p:spPr>
          <a:xfrm>
            <a:off x="3352800" y="2808052"/>
            <a:ext cx="5545667" cy="300792"/>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Lipólisis P&gt;C</a:t>
            </a:r>
            <a:endParaRPr b="0" i="0" sz="1400" u="none" cap="none" strike="noStrike">
              <a:solidFill>
                <a:srgbClr val="000000"/>
              </a:solidFill>
              <a:latin typeface="Arial"/>
              <a:ea typeface="Arial"/>
              <a:cs typeface="Arial"/>
              <a:sym typeface="Arial"/>
            </a:endParaRPr>
          </a:p>
        </p:txBody>
      </p:sp>
      <p:sp>
        <p:nvSpPr>
          <p:cNvPr descr="Diagonal hacia arriba oscura" id="118" name="Google Shape;118;p49"/>
          <p:cNvSpPr/>
          <p:nvPr/>
        </p:nvSpPr>
        <p:spPr>
          <a:xfrm rot="1800000">
            <a:off x="8807324" y="2748253"/>
            <a:ext cx="1149480" cy="632328"/>
          </a:xfrm>
          <a:prstGeom prst="ellipse">
            <a:avLst/>
          </a:prstGeom>
          <a:solidFill>
            <a:srgbClr val="FFFFFF"/>
          </a:solidFill>
          <a:ln cap="flat" cmpd="sng" w="12700">
            <a:solidFill>
              <a:srgbClr val="FF0000"/>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49"/>
          <p:cNvSpPr/>
          <p:nvPr/>
        </p:nvSpPr>
        <p:spPr>
          <a:xfrm>
            <a:off x="711200" y="2985336"/>
            <a:ext cx="2946400" cy="483632"/>
          </a:xfrm>
          <a:prstGeom prst="hexagon">
            <a:avLst>
              <a:gd fmla="val 65909" name="adj"/>
              <a:gd fmla="val 115470" name="vf"/>
            </a:avLst>
          </a:prstGeom>
          <a:solidFill>
            <a:srgbClr val="FF7C80"/>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 name="Google Shape;120;p49"/>
          <p:cNvSpPr/>
          <p:nvPr/>
        </p:nvSpPr>
        <p:spPr>
          <a:xfrm>
            <a:off x="812800" y="3035066"/>
            <a:ext cx="2844800" cy="385921"/>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000"/>
              <a:buFont typeface="Arial"/>
              <a:buNone/>
            </a:pPr>
            <a:r>
              <a:rPr b="1" i="0" lang="es-ES" sz="2000" u="none" cap="none" strike="noStrike">
                <a:solidFill>
                  <a:schemeClr val="dk1"/>
                </a:solidFill>
                <a:latin typeface="Calibri"/>
                <a:ea typeface="Calibri"/>
                <a:cs typeface="Calibri"/>
                <a:sym typeface="Calibri"/>
              </a:rPr>
              <a:t>Hígado</a:t>
            </a:r>
            <a:endParaRPr b="0" i="0" sz="1400" u="none" cap="none" strike="noStrike">
              <a:solidFill>
                <a:srgbClr val="000000"/>
              </a:solidFill>
              <a:latin typeface="Arial"/>
              <a:ea typeface="Arial"/>
              <a:cs typeface="Arial"/>
              <a:sym typeface="Arial"/>
            </a:endParaRPr>
          </a:p>
        </p:txBody>
      </p:sp>
      <p:sp>
        <p:nvSpPr>
          <p:cNvPr id="121" name="Google Shape;121;p49"/>
          <p:cNvSpPr/>
          <p:nvPr/>
        </p:nvSpPr>
        <p:spPr>
          <a:xfrm>
            <a:off x="7141634" y="4852753"/>
            <a:ext cx="2044700" cy="252413"/>
          </a:xfrm>
          <a:prstGeom prst="ellipse">
            <a:avLst/>
          </a:prstGeom>
          <a:gradFill>
            <a:gsLst>
              <a:gs pos="0">
                <a:srgbClr val="FF9966"/>
              </a:gs>
              <a:gs pos="100000">
                <a:srgbClr val="B2B2B2"/>
              </a:gs>
            </a:gsLst>
            <a:path path="circle">
              <a:fillToRect b="50%" l="50%" r="50%" t="50%"/>
            </a:path>
            <a:tileRect/>
          </a:gradFill>
          <a:ln cap="flat" cmpd="sng" w="9525">
            <a:solidFill>
              <a:srgbClr val="CC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 name="Google Shape;122;p49"/>
          <p:cNvSpPr/>
          <p:nvPr/>
        </p:nvSpPr>
        <p:spPr>
          <a:xfrm>
            <a:off x="9190567" y="4852753"/>
            <a:ext cx="2042584" cy="252413"/>
          </a:xfrm>
          <a:prstGeom prst="ellipse">
            <a:avLst/>
          </a:prstGeom>
          <a:gradFill>
            <a:gsLst>
              <a:gs pos="0">
                <a:srgbClr val="FF9966"/>
              </a:gs>
              <a:gs pos="100000">
                <a:srgbClr val="B2B2B2"/>
              </a:gs>
            </a:gsLst>
            <a:path path="circle">
              <a:fillToRect b="50%" l="50%" r="50%" t="50%"/>
            </a:path>
            <a:tileRect/>
          </a:gradFill>
          <a:ln cap="flat" cmpd="sng" w="9525">
            <a:solidFill>
              <a:srgbClr val="CC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3" name="Google Shape;123;p49"/>
          <p:cNvSpPr/>
          <p:nvPr/>
        </p:nvSpPr>
        <p:spPr>
          <a:xfrm>
            <a:off x="5103285" y="4852753"/>
            <a:ext cx="2044700" cy="252413"/>
          </a:xfrm>
          <a:prstGeom prst="ellipse">
            <a:avLst/>
          </a:prstGeom>
          <a:gradFill>
            <a:gsLst>
              <a:gs pos="0">
                <a:srgbClr val="FF9966"/>
              </a:gs>
              <a:gs pos="100000">
                <a:srgbClr val="B2B2B2"/>
              </a:gs>
            </a:gsLst>
            <a:path path="circle">
              <a:fillToRect b="50%" l="50%" r="50%" t="50%"/>
            </a:path>
            <a:tileRect/>
          </a:gradFill>
          <a:ln cap="flat" cmpd="sng" w="9525">
            <a:solidFill>
              <a:srgbClr val="CC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p49"/>
          <p:cNvSpPr/>
          <p:nvPr/>
        </p:nvSpPr>
        <p:spPr>
          <a:xfrm>
            <a:off x="3045885" y="4852753"/>
            <a:ext cx="2044700" cy="252413"/>
          </a:xfrm>
          <a:prstGeom prst="ellipse">
            <a:avLst/>
          </a:prstGeom>
          <a:gradFill>
            <a:gsLst>
              <a:gs pos="0">
                <a:srgbClr val="FF9966"/>
              </a:gs>
              <a:gs pos="100000">
                <a:srgbClr val="B2B2B2"/>
              </a:gs>
            </a:gsLst>
            <a:path path="circle">
              <a:fillToRect b="50%" l="50%" r="50%" t="50%"/>
            </a:path>
            <a:tileRect/>
          </a:gradFill>
          <a:ln cap="flat" cmpd="sng" w="9525">
            <a:solidFill>
              <a:srgbClr val="CC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 name="Google Shape;125;p49"/>
          <p:cNvSpPr/>
          <p:nvPr/>
        </p:nvSpPr>
        <p:spPr>
          <a:xfrm>
            <a:off x="988485" y="4852753"/>
            <a:ext cx="2042583" cy="252413"/>
          </a:xfrm>
          <a:prstGeom prst="ellipse">
            <a:avLst/>
          </a:prstGeom>
          <a:gradFill>
            <a:gsLst>
              <a:gs pos="0">
                <a:srgbClr val="FF9966"/>
              </a:gs>
              <a:gs pos="100000">
                <a:srgbClr val="B2B2B2"/>
              </a:gs>
            </a:gsLst>
            <a:path path="circle">
              <a:fillToRect b="50%" l="50%" r="50%" t="50%"/>
            </a:path>
            <a:tileRect/>
          </a:gradFill>
          <a:ln cap="flat" cmpd="sng" w="9525">
            <a:solidFill>
              <a:srgbClr val="CC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 name="Google Shape;126;p49"/>
          <p:cNvSpPr/>
          <p:nvPr/>
        </p:nvSpPr>
        <p:spPr>
          <a:xfrm>
            <a:off x="1339851" y="4865452"/>
            <a:ext cx="603249" cy="165100"/>
          </a:xfrm>
          <a:prstGeom prst="ellipse">
            <a:avLst/>
          </a:prstGeom>
          <a:gradFill>
            <a:gsLst>
              <a:gs pos="0">
                <a:srgbClr val="CC9900"/>
              </a:gs>
              <a:gs pos="100000">
                <a:srgbClr val="99663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p49"/>
          <p:cNvSpPr/>
          <p:nvPr/>
        </p:nvSpPr>
        <p:spPr>
          <a:xfrm>
            <a:off x="3416300" y="4865452"/>
            <a:ext cx="603251" cy="165100"/>
          </a:xfrm>
          <a:prstGeom prst="ellipse">
            <a:avLst/>
          </a:prstGeom>
          <a:gradFill>
            <a:gsLst>
              <a:gs pos="0">
                <a:srgbClr val="CC9900"/>
              </a:gs>
              <a:gs pos="100000">
                <a:srgbClr val="99663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49"/>
          <p:cNvSpPr/>
          <p:nvPr/>
        </p:nvSpPr>
        <p:spPr>
          <a:xfrm>
            <a:off x="5492752" y="4865452"/>
            <a:ext cx="603249" cy="165100"/>
          </a:xfrm>
          <a:prstGeom prst="ellipse">
            <a:avLst/>
          </a:prstGeom>
          <a:gradFill>
            <a:gsLst>
              <a:gs pos="0">
                <a:srgbClr val="CC9900"/>
              </a:gs>
              <a:gs pos="100000">
                <a:srgbClr val="99663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 name="Google Shape;129;p49"/>
          <p:cNvSpPr/>
          <p:nvPr/>
        </p:nvSpPr>
        <p:spPr>
          <a:xfrm>
            <a:off x="7620000" y="4865452"/>
            <a:ext cx="603251" cy="165100"/>
          </a:xfrm>
          <a:prstGeom prst="ellipse">
            <a:avLst/>
          </a:prstGeom>
          <a:gradFill>
            <a:gsLst>
              <a:gs pos="0">
                <a:srgbClr val="CC9900"/>
              </a:gs>
              <a:gs pos="100000">
                <a:srgbClr val="99663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p49"/>
          <p:cNvSpPr/>
          <p:nvPr/>
        </p:nvSpPr>
        <p:spPr>
          <a:xfrm>
            <a:off x="9550400" y="4865452"/>
            <a:ext cx="603251" cy="165100"/>
          </a:xfrm>
          <a:prstGeom prst="ellipse">
            <a:avLst/>
          </a:prstGeom>
          <a:gradFill>
            <a:gsLst>
              <a:gs pos="0">
                <a:srgbClr val="CC9900"/>
              </a:gs>
              <a:gs pos="100000">
                <a:srgbClr val="99663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31" name="Google Shape;131;p49"/>
          <p:cNvGrpSpPr/>
          <p:nvPr/>
        </p:nvGrpSpPr>
        <p:grpSpPr>
          <a:xfrm>
            <a:off x="7518400" y="5322653"/>
            <a:ext cx="1631951" cy="485775"/>
            <a:chOff x="2688" y="2751"/>
            <a:chExt cx="1304" cy="1037"/>
          </a:xfrm>
        </p:grpSpPr>
        <p:sp>
          <p:nvSpPr>
            <p:cNvPr id="132" name="Google Shape;132;p49"/>
            <p:cNvSpPr/>
            <p:nvPr/>
          </p:nvSpPr>
          <p:spPr>
            <a:xfrm>
              <a:off x="2688" y="2751"/>
              <a:ext cx="1304" cy="1037"/>
            </a:xfrm>
            <a:custGeom>
              <a:rect b="b" l="l" r="r" t="t"/>
              <a:pathLst>
                <a:path extrusionOk="0" h="1145" w="1280">
                  <a:moveTo>
                    <a:pt x="426" y="105"/>
                  </a:moveTo>
                  <a:lnTo>
                    <a:pt x="439" y="116"/>
                  </a:lnTo>
                  <a:lnTo>
                    <a:pt x="445" y="122"/>
                  </a:lnTo>
                  <a:lnTo>
                    <a:pt x="458" y="134"/>
                  </a:lnTo>
                  <a:lnTo>
                    <a:pt x="464" y="146"/>
                  </a:lnTo>
                  <a:lnTo>
                    <a:pt x="470" y="151"/>
                  </a:lnTo>
                  <a:lnTo>
                    <a:pt x="477" y="151"/>
                  </a:lnTo>
                  <a:lnTo>
                    <a:pt x="483" y="157"/>
                  </a:lnTo>
                  <a:lnTo>
                    <a:pt x="489" y="163"/>
                  </a:lnTo>
                  <a:lnTo>
                    <a:pt x="489" y="81"/>
                  </a:lnTo>
                  <a:lnTo>
                    <a:pt x="502" y="70"/>
                  </a:lnTo>
                  <a:lnTo>
                    <a:pt x="508" y="58"/>
                  </a:lnTo>
                  <a:lnTo>
                    <a:pt x="508" y="46"/>
                  </a:lnTo>
                  <a:lnTo>
                    <a:pt x="508" y="41"/>
                  </a:lnTo>
                  <a:lnTo>
                    <a:pt x="514" y="23"/>
                  </a:lnTo>
                  <a:lnTo>
                    <a:pt x="514" y="11"/>
                  </a:lnTo>
                  <a:lnTo>
                    <a:pt x="514" y="6"/>
                  </a:lnTo>
                  <a:lnTo>
                    <a:pt x="527" y="6"/>
                  </a:lnTo>
                  <a:lnTo>
                    <a:pt x="539" y="6"/>
                  </a:lnTo>
                  <a:lnTo>
                    <a:pt x="552" y="6"/>
                  </a:lnTo>
                  <a:lnTo>
                    <a:pt x="558" y="11"/>
                  </a:lnTo>
                  <a:lnTo>
                    <a:pt x="564" y="17"/>
                  </a:lnTo>
                  <a:lnTo>
                    <a:pt x="577" y="17"/>
                  </a:lnTo>
                  <a:lnTo>
                    <a:pt x="589" y="23"/>
                  </a:lnTo>
                  <a:lnTo>
                    <a:pt x="602" y="35"/>
                  </a:lnTo>
                  <a:lnTo>
                    <a:pt x="608" y="41"/>
                  </a:lnTo>
                  <a:lnTo>
                    <a:pt x="633" y="35"/>
                  </a:lnTo>
                  <a:lnTo>
                    <a:pt x="652" y="29"/>
                  </a:lnTo>
                  <a:lnTo>
                    <a:pt x="665" y="35"/>
                  </a:lnTo>
                  <a:lnTo>
                    <a:pt x="671" y="41"/>
                  </a:lnTo>
                  <a:lnTo>
                    <a:pt x="677" y="46"/>
                  </a:lnTo>
                  <a:lnTo>
                    <a:pt x="683" y="52"/>
                  </a:lnTo>
                  <a:lnTo>
                    <a:pt x="690" y="58"/>
                  </a:lnTo>
                  <a:lnTo>
                    <a:pt x="702" y="70"/>
                  </a:lnTo>
                  <a:lnTo>
                    <a:pt x="709" y="76"/>
                  </a:lnTo>
                  <a:lnTo>
                    <a:pt x="721" y="46"/>
                  </a:lnTo>
                  <a:lnTo>
                    <a:pt x="734" y="11"/>
                  </a:lnTo>
                  <a:lnTo>
                    <a:pt x="746" y="17"/>
                  </a:lnTo>
                  <a:lnTo>
                    <a:pt x="759" y="23"/>
                  </a:lnTo>
                  <a:lnTo>
                    <a:pt x="771" y="23"/>
                  </a:lnTo>
                  <a:lnTo>
                    <a:pt x="784" y="17"/>
                  </a:lnTo>
                  <a:lnTo>
                    <a:pt x="796" y="11"/>
                  </a:lnTo>
                  <a:lnTo>
                    <a:pt x="809" y="0"/>
                  </a:lnTo>
                  <a:lnTo>
                    <a:pt x="815" y="0"/>
                  </a:lnTo>
                  <a:lnTo>
                    <a:pt x="815" y="6"/>
                  </a:lnTo>
                  <a:lnTo>
                    <a:pt x="815" y="17"/>
                  </a:lnTo>
                  <a:lnTo>
                    <a:pt x="815" y="23"/>
                  </a:lnTo>
                  <a:lnTo>
                    <a:pt x="815" y="35"/>
                  </a:lnTo>
                  <a:lnTo>
                    <a:pt x="815" y="64"/>
                  </a:lnTo>
                  <a:lnTo>
                    <a:pt x="821" y="87"/>
                  </a:lnTo>
                  <a:lnTo>
                    <a:pt x="834" y="105"/>
                  </a:lnTo>
                  <a:lnTo>
                    <a:pt x="846" y="93"/>
                  </a:lnTo>
                  <a:lnTo>
                    <a:pt x="853" y="81"/>
                  </a:lnTo>
                  <a:lnTo>
                    <a:pt x="890" y="64"/>
                  </a:lnTo>
                  <a:lnTo>
                    <a:pt x="897" y="52"/>
                  </a:lnTo>
                  <a:lnTo>
                    <a:pt x="897" y="46"/>
                  </a:lnTo>
                  <a:lnTo>
                    <a:pt x="903" y="35"/>
                  </a:lnTo>
                  <a:lnTo>
                    <a:pt x="903" y="29"/>
                  </a:lnTo>
                  <a:lnTo>
                    <a:pt x="903" y="23"/>
                  </a:lnTo>
                  <a:lnTo>
                    <a:pt x="903" y="17"/>
                  </a:lnTo>
                  <a:lnTo>
                    <a:pt x="909" y="17"/>
                  </a:lnTo>
                  <a:lnTo>
                    <a:pt x="915" y="17"/>
                  </a:lnTo>
                  <a:lnTo>
                    <a:pt x="915" y="29"/>
                  </a:lnTo>
                  <a:lnTo>
                    <a:pt x="922" y="35"/>
                  </a:lnTo>
                  <a:lnTo>
                    <a:pt x="922" y="41"/>
                  </a:lnTo>
                  <a:lnTo>
                    <a:pt x="922" y="70"/>
                  </a:lnTo>
                  <a:lnTo>
                    <a:pt x="928" y="76"/>
                  </a:lnTo>
                  <a:lnTo>
                    <a:pt x="940" y="81"/>
                  </a:lnTo>
                  <a:lnTo>
                    <a:pt x="966" y="81"/>
                  </a:lnTo>
                  <a:lnTo>
                    <a:pt x="984" y="87"/>
                  </a:lnTo>
                  <a:lnTo>
                    <a:pt x="997" y="99"/>
                  </a:lnTo>
                  <a:lnTo>
                    <a:pt x="1003" y="111"/>
                  </a:lnTo>
                  <a:lnTo>
                    <a:pt x="1022" y="128"/>
                  </a:lnTo>
                  <a:lnTo>
                    <a:pt x="1022" y="140"/>
                  </a:lnTo>
                  <a:lnTo>
                    <a:pt x="1016" y="146"/>
                  </a:lnTo>
                  <a:lnTo>
                    <a:pt x="991" y="151"/>
                  </a:lnTo>
                  <a:lnTo>
                    <a:pt x="991" y="169"/>
                  </a:lnTo>
                  <a:lnTo>
                    <a:pt x="991" y="192"/>
                  </a:lnTo>
                  <a:lnTo>
                    <a:pt x="997" y="216"/>
                  </a:lnTo>
                  <a:lnTo>
                    <a:pt x="1009" y="227"/>
                  </a:lnTo>
                  <a:lnTo>
                    <a:pt x="1022" y="222"/>
                  </a:lnTo>
                  <a:lnTo>
                    <a:pt x="1035" y="210"/>
                  </a:lnTo>
                  <a:lnTo>
                    <a:pt x="1053" y="216"/>
                  </a:lnTo>
                  <a:lnTo>
                    <a:pt x="1060" y="222"/>
                  </a:lnTo>
                  <a:lnTo>
                    <a:pt x="1085" y="245"/>
                  </a:lnTo>
                  <a:lnTo>
                    <a:pt x="1085" y="257"/>
                  </a:lnTo>
                  <a:lnTo>
                    <a:pt x="1085" y="262"/>
                  </a:lnTo>
                  <a:lnTo>
                    <a:pt x="1078" y="274"/>
                  </a:lnTo>
                  <a:lnTo>
                    <a:pt x="1078" y="292"/>
                  </a:lnTo>
                  <a:lnTo>
                    <a:pt x="1078" y="297"/>
                  </a:lnTo>
                  <a:lnTo>
                    <a:pt x="1072" y="303"/>
                  </a:lnTo>
                  <a:lnTo>
                    <a:pt x="1078" y="303"/>
                  </a:lnTo>
                  <a:lnTo>
                    <a:pt x="1085" y="303"/>
                  </a:lnTo>
                  <a:lnTo>
                    <a:pt x="1085" y="297"/>
                  </a:lnTo>
                  <a:lnTo>
                    <a:pt x="1091" y="292"/>
                  </a:lnTo>
                  <a:lnTo>
                    <a:pt x="1103" y="286"/>
                  </a:lnTo>
                  <a:lnTo>
                    <a:pt x="1122" y="274"/>
                  </a:lnTo>
                  <a:lnTo>
                    <a:pt x="1154" y="257"/>
                  </a:lnTo>
                  <a:lnTo>
                    <a:pt x="1185" y="239"/>
                  </a:lnTo>
                  <a:lnTo>
                    <a:pt x="1198" y="222"/>
                  </a:lnTo>
                  <a:lnTo>
                    <a:pt x="1216" y="204"/>
                  </a:lnTo>
                  <a:lnTo>
                    <a:pt x="1241" y="192"/>
                  </a:lnTo>
                  <a:lnTo>
                    <a:pt x="1260" y="187"/>
                  </a:lnTo>
                  <a:lnTo>
                    <a:pt x="1273" y="192"/>
                  </a:lnTo>
                  <a:lnTo>
                    <a:pt x="1273" y="210"/>
                  </a:lnTo>
                  <a:lnTo>
                    <a:pt x="1279" y="222"/>
                  </a:lnTo>
                  <a:lnTo>
                    <a:pt x="1279" y="227"/>
                  </a:lnTo>
                  <a:lnTo>
                    <a:pt x="1279" y="233"/>
                  </a:lnTo>
                  <a:lnTo>
                    <a:pt x="1279" y="239"/>
                  </a:lnTo>
                  <a:lnTo>
                    <a:pt x="1266" y="245"/>
                  </a:lnTo>
                  <a:lnTo>
                    <a:pt x="1248" y="251"/>
                  </a:lnTo>
                  <a:lnTo>
                    <a:pt x="1223" y="257"/>
                  </a:lnTo>
                  <a:lnTo>
                    <a:pt x="1210" y="257"/>
                  </a:lnTo>
                  <a:lnTo>
                    <a:pt x="1198" y="268"/>
                  </a:lnTo>
                  <a:lnTo>
                    <a:pt x="1191" y="292"/>
                  </a:lnTo>
                  <a:lnTo>
                    <a:pt x="1198" y="327"/>
                  </a:lnTo>
                  <a:lnTo>
                    <a:pt x="1204" y="356"/>
                  </a:lnTo>
                  <a:lnTo>
                    <a:pt x="1198" y="367"/>
                  </a:lnTo>
                  <a:lnTo>
                    <a:pt x="1191" y="373"/>
                  </a:lnTo>
                  <a:lnTo>
                    <a:pt x="1179" y="373"/>
                  </a:lnTo>
                  <a:lnTo>
                    <a:pt x="1154" y="391"/>
                  </a:lnTo>
                  <a:lnTo>
                    <a:pt x="1135" y="403"/>
                  </a:lnTo>
                  <a:lnTo>
                    <a:pt x="1129" y="408"/>
                  </a:lnTo>
                  <a:lnTo>
                    <a:pt x="1135" y="414"/>
                  </a:lnTo>
                  <a:lnTo>
                    <a:pt x="1147" y="420"/>
                  </a:lnTo>
                  <a:lnTo>
                    <a:pt x="1160" y="414"/>
                  </a:lnTo>
                  <a:lnTo>
                    <a:pt x="1172" y="414"/>
                  </a:lnTo>
                  <a:lnTo>
                    <a:pt x="1198" y="420"/>
                  </a:lnTo>
                  <a:lnTo>
                    <a:pt x="1223" y="426"/>
                  </a:lnTo>
                  <a:lnTo>
                    <a:pt x="1229" y="438"/>
                  </a:lnTo>
                  <a:lnTo>
                    <a:pt x="1229" y="443"/>
                  </a:lnTo>
                  <a:lnTo>
                    <a:pt x="1223" y="449"/>
                  </a:lnTo>
                  <a:lnTo>
                    <a:pt x="1210" y="449"/>
                  </a:lnTo>
                  <a:lnTo>
                    <a:pt x="1198" y="449"/>
                  </a:lnTo>
                  <a:lnTo>
                    <a:pt x="1191" y="455"/>
                  </a:lnTo>
                  <a:lnTo>
                    <a:pt x="1166" y="467"/>
                  </a:lnTo>
                  <a:lnTo>
                    <a:pt x="1160" y="473"/>
                  </a:lnTo>
                  <a:lnTo>
                    <a:pt x="1147" y="484"/>
                  </a:lnTo>
                  <a:lnTo>
                    <a:pt x="1154" y="496"/>
                  </a:lnTo>
                  <a:lnTo>
                    <a:pt x="1166" y="502"/>
                  </a:lnTo>
                  <a:lnTo>
                    <a:pt x="1179" y="513"/>
                  </a:lnTo>
                  <a:lnTo>
                    <a:pt x="1191" y="525"/>
                  </a:lnTo>
                  <a:lnTo>
                    <a:pt x="1198" y="525"/>
                  </a:lnTo>
                  <a:lnTo>
                    <a:pt x="1204" y="525"/>
                  </a:lnTo>
                  <a:lnTo>
                    <a:pt x="1204" y="519"/>
                  </a:lnTo>
                  <a:lnTo>
                    <a:pt x="1210" y="519"/>
                  </a:lnTo>
                  <a:lnTo>
                    <a:pt x="1216" y="513"/>
                  </a:lnTo>
                  <a:lnTo>
                    <a:pt x="1223" y="513"/>
                  </a:lnTo>
                  <a:lnTo>
                    <a:pt x="1241" y="519"/>
                  </a:lnTo>
                  <a:lnTo>
                    <a:pt x="1254" y="531"/>
                  </a:lnTo>
                  <a:lnTo>
                    <a:pt x="1260" y="537"/>
                  </a:lnTo>
                  <a:lnTo>
                    <a:pt x="1260" y="543"/>
                  </a:lnTo>
                  <a:lnTo>
                    <a:pt x="1260" y="566"/>
                  </a:lnTo>
                  <a:lnTo>
                    <a:pt x="1260" y="584"/>
                  </a:lnTo>
                  <a:lnTo>
                    <a:pt x="1254" y="595"/>
                  </a:lnTo>
                  <a:lnTo>
                    <a:pt x="1235" y="607"/>
                  </a:lnTo>
                  <a:lnTo>
                    <a:pt x="1223" y="607"/>
                  </a:lnTo>
                  <a:lnTo>
                    <a:pt x="1210" y="607"/>
                  </a:lnTo>
                  <a:lnTo>
                    <a:pt x="1172" y="624"/>
                  </a:lnTo>
                  <a:lnTo>
                    <a:pt x="1185" y="630"/>
                  </a:lnTo>
                  <a:lnTo>
                    <a:pt x="1198" y="636"/>
                  </a:lnTo>
                  <a:lnTo>
                    <a:pt x="1216" y="654"/>
                  </a:lnTo>
                  <a:lnTo>
                    <a:pt x="1235" y="671"/>
                  </a:lnTo>
                  <a:lnTo>
                    <a:pt x="1235" y="683"/>
                  </a:lnTo>
                  <a:lnTo>
                    <a:pt x="1229" y="689"/>
                  </a:lnTo>
                  <a:lnTo>
                    <a:pt x="1210" y="689"/>
                  </a:lnTo>
                  <a:lnTo>
                    <a:pt x="1198" y="700"/>
                  </a:lnTo>
                  <a:lnTo>
                    <a:pt x="1179" y="706"/>
                  </a:lnTo>
                  <a:lnTo>
                    <a:pt x="1172" y="724"/>
                  </a:lnTo>
                  <a:lnTo>
                    <a:pt x="1172" y="741"/>
                  </a:lnTo>
                  <a:lnTo>
                    <a:pt x="1166" y="765"/>
                  </a:lnTo>
                  <a:lnTo>
                    <a:pt x="1160" y="776"/>
                  </a:lnTo>
                  <a:lnTo>
                    <a:pt x="1141" y="776"/>
                  </a:lnTo>
                  <a:lnTo>
                    <a:pt x="1135" y="765"/>
                  </a:lnTo>
                  <a:lnTo>
                    <a:pt x="1141" y="765"/>
                  </a:lnTo>
                  <a:lnTo>
                    <a:pt x="1135" y="765"/>
                  </a:lnTo>
                  <a:lnTo>
                    <a:pt x="1122" y="782"/>
                  </a:lnTo>
                  <a:lnTo>
                    <a:pt x="1116" y="800"/>
                  </a:lnTo>
                  <a:lnTo>
                    <a:pt x="1116" y="817"/>
                  </a:lnTo>
                  <a:lnTo>
                    <a:pt x="1110" y="835"/>
                  </a:lnTo>
                  <a:lnTo>
                    <a:pt x="1103" y="840"/>
                  </a:lnTo>
                  <a:lnTo>
                    <a:pt x="1103" y="846"/>
                  </a:lnTo>
                  <a:lnTo>
                    <a:pt x="1110" y="852"/>
                  </a:lnTo>
                  <a:lnTo>
                    <a:pt x="1116" y="858"/>
                  </a:lnTo>
                  <a:lnTo>
                    <a:pt x="1129" y="870"/>
                  </a:lnTo>
                  <a:lnTo>
                    <a:pt x="1141" y="881"/>
                  </a:lnTo>
                  <a:lnTo>
                    <a:pt x="1141" y="893"/>
                  </a:lnTo>
                  <a:lnTo>
                    <a:pt x="1141" y="899"/>
                  </a:lnTo>
                  <a:lnTo>
                    <a:pt x="1122" y="899"/>
                  </a:lnTo>
                  <a:lnTo>
                    <a:pt x="1097" y="893"/>
                  </a:lnTo>
                  <a:lnTo>
                    <a:pt x="1078" y="893"/>
                  </a:lnTo>
                  <a:lnTo>
                    <a:pt x="1066" y="899"/>
                  </a:lnTo>
                  <a:lnTo>
                    <a:pt x="1066" y="893"/>
                  </a:lnTo>
                  <a:lnTo>
                    <a:pt x="1060" y="887"/>
                  </a:lnTo>
                  <a:lnTo>
                    <a:pt x="1053" y="875"/>
                  </a:lnTo>
                  <a:lnTo>
                    <a:pt x="1047" y="875"/>
                  </a:lnTo>
                  <a:lnTo>
                    <a:pt x="1041" y="870"/>
                  </a:lnTo>
                  <a:lnTo>
                    <a:pt x="1028" y="875"/>
                  </a:lnTo>
                  <a:lnTo>
                    <a:pt x="1028" y="881"/>
                  </a:lnTo>
                  <a:lnTo>
                    <a:pt x="1035" y="899"/>
                  </a:lnTo>
                  <a:lnTo>
                    <a:pt x="1035" y="916"/>
                  </a:lnTo>
                  <a:lnTo>
                    <a:pt x="1035" y="928"/>
                  </a:lnTo>
                  <a:lnTo>
                    <a:pt x="1009" y="945"/>
                  </a:lnTo>
                  <a:lnTo>
                    <a:pt x="991" y="945"/>
                  </a:lnTo>
                  <a:lnTo>
                    <a:pt x="978" y="945"/>
                  </a:lnTo>
                  <a:lnTo>
                    <a:pt x="966" y="940"/>
                  </a:lnTo>
                  <a:lnTo>
                    <a:pt x="947" y="934"/>
                  </a:lnTo>
                  <a:lnTo>
                    <a:pt x="940" y="934"/>
                  </a:lnTo>
                  <a:lnTo>
                    <a:pt x="934" y="940"/>
                  </a:lnTo>
                  <a:lnTo>
                    <a:pt x="934" y="945"/>
                  </a:lnTo>
                  <a:lnTo>
                    <a:pt x="928" y="951"/>
                  </a:lnTo>
                  <a:lnTo>
                    <a:pt x="915" y="951"/>
                  </a:lnTo>
                  <a:lnTo>
                    <a:pt x="909" y="963"/>
                  </a:lnTo>
                  <a:lnTo>
                    <a:pt x="909" y="969"/>
                  </a:lnTo>
                  <a:lnTo>
                    <a:pt x="922" y="981"/>
                  </a:lnTo>
                  <a:lnTo>
                    <a:pt x="934" y="986"/>
                  </a:lnTo>
                  <a:lnTo>
                    <a:pt x="947" y="992"/>
                  </a:lnTo>
                  <a:lnTo>
                    <a:pt x="966" y="1004"/>
                  </a:lnTo>
                  <a:lnTo>
                    <a:pt x="978" y="1010"/>
                  </a:lnTo>
                  <a:lnTo>
                    <a:pt x="991" y="1021"/>
                  </a:lnTo>
                  <a:lnTo>
                    <a:pt x="1009" y="1027"/>
                  </a:lnTo>
                  <a:lnTo>
                    <a:pt x="1022" y="1039"/>
                  </a:lnTo>
                  <a:lnTo>
                    <a:pt x="1035" y="1051"/>
                  </a:lnTo>
                  <a:lnTo>
                    <a:pt x="1035" y="1068"/>
                  </a:lnTo>
                  <a:lnTo>
                    <a:pt x="1035" y="1080"/>
                  </a:lnTo>
                  <a:lnTo>
                    <a:pt x="1035" y="1086"/>
                  </a:lnTo>
                  <a:lnTo>
                    <a:pt x="1022" y="1086"/>
                  </a:lnTo>
                  <a:lnTo>
                    <a:pt x="997" y="1109"/>
                  </a:lnTo>
                  <a:lnTo>
                    <a:pt x="972" y="1121"/>
                  </a:lnTo>
                  <a:lnTo>
                    <a:pt x="947" y="1115"/>
                  </a:lnTo>
                  <a:lnTo>
                    <a:pt x="922" y="1103"/>
                  </a:lnTo>
                  <a:lnTo>
                    <a:pt x="922" y="1080"/>
                  </a:lnTo>
                  <a:lnTo>
                    <a:pt x="922" y="1056"/>
                  </a:lnTo>
                  <a:lnTo>
                    <a:pt x="915" y="1033"/>
                  </a:lnTo>
                  <a:lnTo>
                    <a:pt x="903" y="1016"/>
                  </a:lnTo>
                  <a:lnTo>
                    <a:pt x="897" y="1016"/>
                  </a:lnTo>
                  <a:lnTo>
                    <a:pt x="897" y="1021"/>
                  </a:lnTo>
                  <a:lnTo>
                    <a:pt x="890" y="1027"/>
                  </a:lnTo>
                  <a:lnTo>
                    <a:pt x="884" y="1033"/>
                  </a:lnTo>
                  <a:lnTo>
                    <a:pt x="878" y="1039"/>
                  </a:lnTo>
                  <a:lnTo>
                    <a:pt x="872" y="1039"/>
                  </a:lnTo>
                  <a:lnTo>
                    <a:pt x="859" y="1039"/>
                  </a:lnTo>
                  <a:lnTo>
                    <a:pt x="853" y="1039"/>
                  </a:lnTo>
                  <a:lnTo>
                    <a:pt x="859" y="1033"/>
                  </a:lnTo>
                  <a:lnTo>
                    <a:pt x="865" y="1027"/>
                  </a:lnTo>
                  <a:lnTo>
                    <a:pt x="865" y="1021"/>
                  </a:lnTo>
                  <a:lnTo>
                    <a:pt x="853" y="1010"/>
                  </a:lnTo>
                  <a:lnTo>
                    <a:pt x="846" y="1010"/>
                  </a:lnTo>
                  <a:lnTo>
                    <a:pt x="834" y="1010"/>
                  </a:lnTo>
                  <a:lnTo>
                    <a:pt x="840" y="1027"/>
                  </a:lnTo>
                  <a:lnTo>
                    <a:pt x="840" y="1045"/>
                  </a:lnTo>
                  <a:lnTo>
                    <a:pt x="840" y="1056"/>
                  </a:lnTo>
                  <a:lnTo>
                    <a:pt x="834" y="1062"/>
                  </a:lnTo>
                  <a:lnTo>
                    <a:pt x="828" y="1062"/>
                  </a:lnTo>
                  <a:lnTo>
                    <a:pt x="815" y="1068"/>
                  </a:lnTo>
                  <a:lnTo>
                    <a:pt x="796" y="1080"/>
                  </a:lnTo>
                  <a:lnTo>
                    <a:pt x="765" y="1091"/>
                  </a:lnTo>
                  <a:lnTo>
                    <a:pt x="752" y="1091"/>
                  </a:lnTo>
                  <a:lnTo>
                    <a:pt x="746" y="1091"/>
                  </a:lnTo>
                  <a:lnTo>
                    <a:pt x="740" y="1080"/>
                  </a:lnTo>
                  <a:lnTo>
                    <a:pt x="746" y="1062"/>
                  </a:lnTo>
                  <a:lnTo>
                    <a:pt x="746" y="1056"/>
                  </a:lnTo>
                  <a:lnTo>
                    <a:pt x="746" y="1051"/>
                  </a:lnTo>
                  <a:lnTo>
                    <a:pt x="746" y="1039"/>
                  </a:lnTo>
                  <a:lnTo>
                    <a:pt x="746" y="1021"/>
                  </a:lnTo>
                  <a:lnTo>
                    <a:pt x="734" y="1021"/>
                  </a:lnTo>
                  <a:lnTo>
                    <a:pt x="721" y="1027"/>
                  </a:lnTo>
                  <a:lnTo>
                    <a:pt x="715" y="1027"/>
                  </a:lnTo>
                  <a:lnTo>
                    <a:pt x="715" y="1033"/>
                  </a:lnTo>
                  <a:lnTo>
                    <a:pt x="709" y="1033"/>
                  </a:lnTo>
                  <a:lnTo>
                    <a:pt x="702" y="1033"/>
                  </a:lnTo>
                  <a:lnTo>
                    <a:pt x="690" y="1033"/>
                  </a:lnTo>
                  <a:lnTo>
                    <a:pt x="683" y="1039"/>
                  </a:lnTo>
                  <a:lnTo>
                    <a:pt x="677" y="1045"/>
                  </a:lnTo>
                  <a:lnTo>
                    <a:pt x="683" y="1062"/>
                  </a:lnTo>
                  <a:lnTo>
                    <a:pt x="690" y="1068"/>
                  </a:lnTo>
                  <a:lnTo>
                    <a:pt x="702" y="1080"/>
                  </a:lnTo>
                  <a:lnTo>
                    <a:pt x="715" y="1091"/>
                  </a:lnTo>
                  <a:lnTo>
                    <a:pt x="715" y="1097"/>
                  </a:lnTo>
                  <a:lnTo>
                    <a:pt x="715" y="1103"/>
                  </a:lnTo>
                  <a:lnTo>
                    <a:pt x="721" y="1115"/>
                  </a:lnTo>
                  <a:lnTo>
                    <a:pt x="721" y="1121"/>
                  </a:lnTo>
                  <a:lnTo>
                    <a:pt x="715" y="1126"/>
                  </a:lnTo>
                  <a:lnTo>
                    <a:pt x="702" y="1126"/>
                  </a:lnTo>
                  <a:lnTo>
                    <a:pt x="696" y="1115"/>
                  </a:lnTo>
                  <a:lnTo>
                    <a:pt x="683" y="1109"/>
                  </a:lnTo>
                  <a:lnTo>
                    <a:pt x="677" y="1115"/>
                  </a:lnTo>
                  <a:lnTo>
                    <a:pt x="671" y="1126"/>
                  </a:lnTo>
                  <a:lnTo>
                    <a:pt x="658" y="1138"/>
                  </a:lnTo>
                  <a:lnTo>
                    <a:pt x="646" y="1144"/>
                  </a:lnTo>
                  <a:lnTo>
                    <a:pt x="633" y="1144"/>
                  </a:lnTo>
                  <a:lnTo>
                    <a:pt x="621" y="1138"/>
                  </a:lnTo>
                  <a:lnTo>
                    <a:pt x="615" y="1126"/>
                  </a:lnTo>
                  <a:lnTo>
                    <a:pt x="615" y="1109"/>
                  </a:lnTo>
                  <a:lnTo>
                    <a:pt x="615" y="1086"/>
                  </a:lnTo>
                  <a:lnTo>
                    <a:pt x="608" y="1074"/>
                  </a:lnTo>
                  <a:lnTo>
                    <a:pt x="596" y="1080"/>
                  </a:lnTo>
                  <a:lnTo>
                    <a:pt x="602" y="1080"/>
                  </a:lnTo>
                  <a:lnTo>
                    <a:pt x="596" y="1091"/>
                  </a:lnTo>
                  <a:lnTo>
                    <a:pt x="583" y="1097"/>
                  </a:lnTo>
                  <a:lnTo>
                    <a:pt x="564" y="1097"/>
                  </a:lnTo>
                  <a:lnTo>
                    <a:pt x="558" y="1103"/>
                  </a:lnTo>
                  <a:lnTo>
                    <a:pt x="552" y="1103"/>
                  </a:lnTo>
                  <a:lnTo>
                    <a:pt x="546" y="1103"/>
                  </a:lnTo>
                  <a:lnTo>
                    <a:pt x="533" y="1103"/>
                  </a:lnTo>
                  <a:lnTo>
                    <a:pt x="527" y="1109"/>
                  </a:lnTo>
                  <a:lnTo>
                    <a:pt x="520" y="1109"/>
                  </a:lnTo>
                  <a:lnTo>
                    <a:pt x="520" y="1103"/>
                  </a:lnTo>
                  <a:lnTo>
                    <a:pt x="520" y="1086"/>
                  </a:lnTo>
                  <a:lnTo>
                    <a:pt x="520" y="1062"/>
                  </a:lnTo>
                  <a:lnTo>
                    <a:pt x="514" y="1062"/>
                  </a:lnTo>
                  <a:lnTo>
                    <a:pt x="508" y="1062"/>
                  </a:lnTo>
                  <a:lnTo>
                    <a:pt x="495" y="1068"/>
                  </a:lnTo>
                  <a:lnTo>
                    <a:pt x="489" y="1091"/>
                  </a:lnTo>
                  <a:lnTo>
                    <a:pt x="483" y="1103"/>
                  </a:lnTo>
                  <a:lnTo>
                    <a:pt x="483" y="1109"/>
                  </a:lnTo>
                  <a:lnTo>
                    <a:pt x="477" y="1109"/>
                  </a:lnTo>
                  <a:lnTo>
                    <a:pt x="470" y="1115"/>
                  </a:lnTo>
                  <a:lnTo>
                    <a:pt x="464" y="1109"/>
                  </a:lnTo>
                  <a:lnTo>
                    <a:pt x="458" y="1097"/>
                  </a:lnTo>
                  <a:lnTo>
                    <a:pt x="452" y="1091"/>
                  </a:lnTo>
                  <a:lnTo>
                    <a:pt x="452" y="1086"/>
                  </a:lnTo>
                  <a:lnTo>
                    <a:pt x="458" y="1074"/>
                  </a:lnTo>
                  <a:lnTo>
                    <a:pt x="464" y="1056"/>
                  </a:lnTo>
                  <a:lnTo>
                    <a:pt x="464" y="1051"/>
                  </a:lnTo>
                  <a:lnTo>
                    <a:pt x="464" y="1039"/>
                  </a:lnTo>
                  <a:lnTo>
                    <a:pt x="464" y="1027"/>
                  </a:lnTo>
                  <a:lnTo>
                    <a:pt x="470" y="1027"/>
                  </a:lnTo>
                  <a:lnTo>
                    <a:pt x="470" y="1021"/>
                  </a:lnTo>
                  <a:lnTo>
                    <a:pt x="464" y="1004"/>
                  </a:lnTo>
                  <a:lnTo>
                    <a:pt x="452" y="992"/>
                  </a:lnTo>
                  <a:lnTo>
                    <a:pt x="452" y="986"/>
                  </a:lnTo>
                  <a:lnTo>
                    <a:pt x="439" y="986"/>
                  </a:lnTo>
                  <a:lnTo>
                    <a:pt x="426" y="975"/>
                  </a:lnTo>
                  <a:lnTo>
                    <a:pt x="420" y="975"/>
                  </a:lnTo>
                  <a:lnTo>
                    <a:pt x="414" y="981"/>
                  </a:lnTo>
                  <a:lnTo>
                    <a:pt x="401" y="992"/>
                  </a:lnTo>
                  <a:lnTo>
                    <a:pt x="401" y="1004"/>
                  </a:lnTo>
                  <a:lnTo>
                    <a:pt x="395" y="1016"/>
                  </a:lnTo>
                  <a:lnTo>
                    <a:pt x="383" y="1021"/>
                  </a:lnTo>
                  <a:lnTo>
                    <a:pt x="376" y="1021"/>
                  </a:lnTo>
                  <a:lnTo>
                    <a:pt x="383" y="1021"/>
                  </a:lnTo>
                  <a:lnTo>
                    <a:pt x="383" y="1016"/>
                  </a:lnTo>
                  <a:lnTo>
                    <a:pt x="376" y="1010"/>
                  </a:lnTo>
                  <a:lnTo>
                    <a:pt x="370" y="1004"/>
                  </a:lnTo>
                  <a:lnTo>
                    <a:pt x="357" y="998"/>
                  </a:lnTo>
                  <a:lnTo>
                    <a:pt x="351" y="986"/>
                  </a:lnTo>
                  <a:lnTo>
                    <a:pt x="357" y="975"/>
                  </a:lnTo>
                  <a:lnTo>
                    <a:pt x="364" y="963"/>
                  </a:lnTo>
                  <a:lnTo>
                    <a:pt x="376" y="945"/>
                  </a:lnTo>
                  <a:lnTo>
                    <a:pt x="370" y="940"/>
                  </a:lnTo>
                  <a:lnTo>
                    <a:pt x="364" y="940"/>
                  </a:lnTo>
                  <a:lnTo>
                    <a:pt x="357" y="934"/>
                  </a:lnTo>
                  <a:lnTo>
                    <a:pt x="351" y="928"/>
                  </a:lnTo>
                  <a:lnTo>
                    <a:pt x="332" y="940"/>
                  </a:lnTo>
                  <a:lnTo>
                    <a:pt x="314" y="945"/>
                  </a:lnTo>
                  <a:lnTo>
                    <a:pt x="301" y="951"/>
                  </a:lnTo>
                  <a:lnTo>
                    <a:pt x="295" y="957"/>
                  </a:lnTo>
                  <a:lnTo>
                    <a:pt x="282" y="969"/>
                  </a:lnTo>
                  <a:lnTo>
                    <a:pt x="270" y="975"/>
                  </a:lnTo>
                  <a:lnTo>
                    <a:pt x="263" y="969"/>
                  </a:lnTo>
                  <a:lnTo>
                    <a:pt x="251" y="957"/>
                  </a:lnTo>
                  <a:lnTo>
                    <a:pt x="245" y="945"/>
                  </a:lnTo>
                  <a:lnTo>
                    <a:pt x="245" y="940"/>
                  </a:lnTo>
                  <a:lnTo>
                    <a:pt x="245" y="934"/>
                  </a:lnTo>
                  <a:lnTo>
                    <a:pt x="245" y="916"/>
                  </a:lnTo>
                  <a:lnTo>
                    <a:pt x="251" y="905"/>
                  </a:lnTo>
                  <a:lnTo>
                    <a:pt x="257" y="899"/>
                  </a:lnTo>
                  <a:lnTo>
                    <a:pt x="270" y="887"/>
                  </a:lnTo>
                  <a:lnTo>
                    <a:pt x="270" y="875"/>
                  </a:lnTo>
                  <a:lnTo>
                    <a:pt x="257" y="887"/>
                  </a:lnTo>
                  <a:lnTo>
                    <a:pt x="238" y="899"/>
                  </a:lnTo>
                  <a:lnTo>
                    <a:pt x="194" y="940"/>
                  </a:lnTo>
                  <a:lnTo>
                    <a:pt x="163" y="963"/>
                  </a:lnTo>
                  <a:lnTo>
                    <a:pt x="132" y="981"/>
                  </a:lnTo>
                  <a:lnTo>
                    <a:pt x="100" y="986"/>
                  </a:lnTo>
                  <a:lnTo>
                    <a:pt x="75" y="986"/>
                  </a:lnTo>
                  <a:lnTo>
                    <a:pt x="75" y="969"/>
                  </a:lnTo>
                  <a:lnTo>
                    <a:pt x="75" y="945"/>
                  </a:lnTo>
                  <a:lnTo>
                    <a:pt x="88" y="945"/>
                  </a:lnTo>
                  <a:lnTo>
                    <a:pt x="94" y="940"/>
                  </a:lnTo>
                  <a:lnTo>
                    <a:pt x="126" y="922"/>
                  </a:lnTo>
                  <a:lnTo>
                    <a:pt x="157" y="905"/>
                  </a:lnTo>
                  <a:lnTo>
                    <a:pt x="163" y="905"/>
                  </a:lnTo>
                  <a:lnTo>
                    <a:pt x="169" y="899"/>
                  </a:lnTo>
                  <a:lnTo>
                    <a:pt x="176" y="893"/>
                  </a:lnTo>
                  <a:lnTo>
                    <a:pt x="182" y="893"/>
                  </a:lnTo>
                  <a:lnTo>
                    <a:pt x="194" y="881"/>
                  </a:lnTo>
                  <a:lnTo>
                    <a:pt x="201" y="875"/>
                  </a:lnTo>
                  <a:lnTo>
                    <a:pt x="207" y="864"/>
                  </a:lnTo>
                  <a:lnTo>
                    <a:pt x="213" y="846"/>
                  </a:lnTo>
                  <a:lnTo>
                    <a:pt x="207" y="835"/>
                  </a:lnTo>
                  <a:lnTo>
                    <a:pt x="201" y="823"/>
                  </a:lnTo>
                  <a:lnTo>
                    <a:pt x="194" y="823"/>
                  </a:lnTo>
                  <a:lnTo>
                    <a:pt x="194" y="835"/>
                  </a:lnTo>
                  <a:lnTo>
                    <a:pt x="188" y="840"/>
                  </a:lnTo>
                  <a:lnTo>
                    <a:pt x="182" y="840"/>
                  </a:lnTo>
                  <a:lnTo>
                    <a:pt x="176" y="840"/>
                  </a:lnTo>
                  <a:lnTo>
                    <a:pt x="163" y="858"/>
                  </a:lnTo>
                  <a:lnTo>
                    <a:pt x="144" y="870"/>
                  </a:lnTo>
                  <a:lnTo>
                    <a:pt x="132" y="864"/>
                  </a:lnTo>
                  <a:lnTo>
                    <a:pt x="132" y="858"/>
                  </a:lnTo>
                  <a:lnTo>
                    <a:pt x="126" y="852"/>
                  </a:lnTo>
                  <a:lnTo>
                    <a:pt x="119" y="846"/>
                  </a:lnTo>
                  <a:lnTo>
                    <a:pt x="119" y="840"/>
                  </a:lnTo>
                  <a:lnTo>
                    <a:pt x="113" y="829"/>
                  </a:lnTo>
                  <a:lnTo>
                    <a:pt x="113" y="823"/>
                  </a:lnTo>
                  <a:lnTo>
                    <a:pt x="107" y="823"/>
                  </a:lnTo>
                  <a:lnTo>
                    <a:pt x="119" y="811"/>
                  </a:lnTo>
                  <a:lnTo>
                    <a:pt x="126" y="817"/>
                  </a:lnTo>
                  <a:lnTo>
                    <a:pt x="138" y="817"/>
                  </a:lnTo>
                  <a:lnTo>
                    <a:pt x="151" y="817"/>
                  </a:lnTo>
                  <a:lnTo>
                    <a:pt x="151" y="811"/>
                  </a:lnTo>
                  <a:lnTo>
                    <a:pt x="151" y="800"/>
                  </a:lnTo>
                  <a:lnTo>
                    <a:pt x="144" y="788"/>
                  </a:lnTo>
                  <a:lnTo>
                    <a:pt x="138" y="782"/>
                  </a:lnTo>
                  <a:lnTo>
                    <a:pt x="138" y="776"/>
                  </a:lnTo>
                  <a:lnTo>
                    <a:pt x="126" y="747"/>
                  </a:lnTo>
                  <a:lnTo>
                    <a:pt x="113" y="729"/>
                  </a:lnTo>
                  <a:lnTo>
                    <a:pt x="107" y="706"/>
                  </a:lnTo>
                  <a:lnTo>
                    <a:pt x="88" y="694"/>
                  </a:lnTo>
                  <a:lnTo>
                    <a:pt x="75" y="689"/>
                  </a:lnTo>
                  <a:lnTo>
                    <a:pt x="57" y="689"/>
                  </a:lnTo>
                  <a:lnTo>
                    <a:pt x="38" y="683"/>
                  </a:lnTo>
                  <a:lnTo>
                    <a:pt x="25" y="677"/>
                  </a:lnTo>
                  <a:lnTo>
                    <a:pt x="25" y="671"/>
                  </a:lnTo>
                  <a:lnTo>
                    <a:pt x="19" y="671"/>
                  </a:lnTo>
                  <a:lnTo>
                    <a:pt x="32" y="659"/>
                  </a:lnTo>
                  <a:lnTo>
                    <a:pt x="44" y="654"/>
                  </a:lnTo>
                  <a:lnTo>
                    <a:pt x="63" y="642"/>
                  </a:lnTo>
                  <a:lnTo>
                    <a:pt x="69" y="636"/>
                  </a:lnTo>
                  <a:lnTo>
                    <a:pt x="88" y="636"/>
                  </a:lnTo>
                  <a:lnTo>
                    <a:pt x="100" y="636"/>
                  </a:lnTo>
                  <a:lnTo>
                    <a:pt x="113" y="636"/>
                  </a:lnTo>
                  <a:lnTo>
                    <a:pt x="138" y="630"/>
                  </a:lnTo>
                  <a:lnTo>
                    <a:pt x="157" y="624"/>
                  </a:lnTo>
                  <a:lnTo>
                    <a:pt x="169" y="624"/>
                  </a:lnTo>
                  <a:lnTo>
                    <a:pt x="176" y="624"/>
                  </a:lnTo>
                  <a:lnTo>
                    <a:pt x="182" y="619"/>
                  </a:lnTo>
                  <a:lnTo>
                    <a:pt x="169" y="601"/>
                  </a:lnTo>
                  <a:lnTo>
                    <a:pt x="151" y="589"/>
                  </a:lnTo>
                  <a:lnTo>
                    <a:pt x="144" y="584"/>
                  </a:lnTo>
                  <a:lnTo>
                    <a:pt x="138" y="584"/>
                  </a:lnTo>
                  <a:lnTo>
                    <a:pt x="126" y="578"/>
                  </a:lnTo>
                  <a:lnTo>
                    <a:pt x="100" y="566"/>
                  </a:lnTo>
                  <a:lnTo>
                    <a:pt x="69" y="554"/>
                  </a:lnTo>
                  <a:lnTo>
                    <a:pt x="50" y="554"/>
                  </a:lnTo>
                  <a:lnTo>
                    <a:pt x="44" y="554"/>
                  </a:lnTo>
                  <a:lnTo>
                    <a:pt x="44" y="560"/>
                  </a:lnTo>
                  <a:lnTo>
                    <a:pt x="32" y="566"/>
                  </a:lnTo>
                  <a:lnTo>
                    <a:pt x="19" y="572"/>
                  </a:lnTo>
                  <a:lnTo>
                    <a:pt x="13" y="572"/>
                  </a:lnTo>
                  <a:lnTo>
                    <a:pt x="0" y="566"/>
                  </a:lnTo>
                  <a:lnTo>
                    <a:pt x="0" y="554"/>
                  </a:lnTo>
                  <a:lnTo>
                    <a:pt x="0" y="543"/>
                  </a:lnTo>
                  <a:lnTo>
                    <a:pt x="0" y="525"/>
                  </a:lnTo>
                  <a:lnTo>
                    <a:pt x="13" y="525"/>
                  </a:lnTo>
                  <a:lnTo>
                    <a:pt x="25" y="525"/>
                  </a:lnTo>
                  <a:lnTo>
                    <a:pt x="32" y="519"/>
                  </a:lnTo>
                  <a:lnTo>
                    <a:pt x="50" y="519"/>
                  </a:lnTo>
                  <a:lnTo>
                    <a:pt x="63" y="519"/>
                  </a:lnTo>
                  <a:lnTo>
                    <a:pt x="69" y="508"/>
                  </a:lnTo>
                  <a:lnTo>
                    <a:pt x="75" y="490"/>
                  </a:lnTo>
                  <a:lnTo>
                    <a:pt x="69" y="467"/>
                  </a:lnTo>
                  <a:lnTo>
                    <a:pt x="63" y="449"/>
                  </a:lnTo>
                  <a:lnTo>
                    <a:pt x="63" y="438"/>
                  </a:lnTo>
                  <a:lnTo>
                    <a:pt x="57" y="432"/>
                  </a:lnTo>
                  <a:lnTo>
                    <a:pt x="57" y="426"/>
                  </a:lnTo>
                  <a:lnTo>
                    <a:pt x="63" y="414"/>
                  </a:lnTo>
                  <a:lnTo>
                    <a:pt x="69" y="408"/>
                  </a:lnTo>
                  <a:lnTo>
                    <a:pt x="75" y="408"/>
                  </a:lnTo>
                  <a:lnTo>
                    <a:pt x="88" y="414"/>
                  </a:lnTo>
                  <a:lnTo>
                    <a:pt x="113" y="414"/>
                  </a:lnTo>
                  <a:lnTo>
                    <a:pt x="138" y="414"/>
                  </a:lnTo>
                  <a:lnTo>
                    <a:pt x="107" y="385"/>
                  </a:lnTo>
                  <a:lnTo>
                    <a:pt x="75" y="356"/>
                  </a:lnTo>
                  <a:lnTo>
                    <a:pt x="82" y="344"/>
                  </a:lnTo>
                  <a:lnTo>
                    <a:pt x="94" y="338"/>
                  </a:lnTo>
                  <a:lnTo>
                    <a:pt x="113" y="344"/>
                  </a:lnTo>
                  <a:lnTo>
                    <a:pt x="126" y="344"/>
                  </a:lnTo>
                  <a:lnTo>
                    <a:pt x="138" y="338"/>
                  </a:lnTo>
                  <a:lnTo>
                    <a:pt x="144" y="332"/>
                  </a:lnTo>
                  <a:lnTo>
                    <a:pt x="138" y="327"/>
                  </a:lnTo>
                  <a:lnTo>
                    <a:pt x="132" y="321"/>
                  </a:lnTo>
                  <a:lnTo>
                    <a:pt x="126" y="309"/>
                  </a:lnTo>
                  <a:lnTo>
                    <a:pt x="113" y="292"/>
                  </a:lnTo>
                  <a:lnTo>
                    <a:pt x="100" y="268"/>
                  </a:lnTo>
                  <a:lnTo>
                    <a:pt x="100" y="257"/>
                  </a:lnTo>
                  <a:lnTo>
                    <a:pt x="100" y="251"/>
                  </a:lnTo>
                  <a:lnTo>
                    <a:pt x="119" y="257"/>
                  </a:lnTo>
                  <a:lnTo>
                    <a:pt x="132" y="262"/>
                  </a:lnTo>
                  <a:lnTo>
                    <a:pt x="151" y="257"/>
                  </a:lnTo>
                  <a:lnTo>
                    <a:pt x="157" y="257"/>
                  </a:lnTo>
                  <a:lnTo>
                    <a:pt x="182" y="245"/>
                  </a:lnTo>
                  <a:lnTo>
                    <a:pt x="194" y="216"/>
                  </a:lnTo>
                  <a:lnTo>
                    <a:pt x="201" y="198"/>
                  </a:lnTo>
                  <a:lnTo>
                    <a:pt x="213" y="192"/>
                  </a:lnTo>
                  <a:lnTo>
                    <a:pt x="213" y="204"/>
                  </a:lnTo>
                  <a:lnTo>
                    <a:pt x="220" y="210"/>
                  </a:lnTo>
                  <a:lnTo>
                    <a:pt x="220" y="216"/>
                  </a:lnTo>
                  <a:lnTo>
                    <a:pt x="220" y="227"/>
                  </a:lnTo>
                  <a:lnTo>
                    <a:pt x="238" y="204"/>
                  </a:lnTo>
                  <a:lnTo>
                    <a:pt x="251" y="181"/>
                  </a:lnTo>
                  <a:lnTo>
                    <a:pt x="257" y="175"/>
                  </a:lnTo>
                  <a:lnTo>
                    <a:pt x="263" y="169"/>
                  </a:lnTo>
                  <a:lnTo>
                    <a:pt x="270" y="163"/>
                  </a:lnTo>
                  <a:lnTo>
                    <a:pt x="263" y="151"/>
                  </a:lnTo>
                  <a:lnTo>
                    <a:pt x="251" y="140"/>
                  </a:lnTo>
                  <a:lnTo>
                    <a:pt x="238" y="122"/>
                  </a:lnTo>
                  <a:lnTo>
                    <a:pt x="226" y="111"/>
                  </a:lnTo>
                  <a:lnTo>
                    <a:pt x="194" y="81"/>
                  </a:lnTo>
                  <a:lnTo>
                    <a:pt x="169" y="46"/>
                  </a:lnTo>
                  <a:lnTo>
                    <a:pt x="182" y="41"/>
                  </a:lnTo>
                  <a:lnTo>
                    <a:pt x="194" y="35"/>
                  </a:lnTo>
                  <a:lnTo>
                    <a:pt x="226" y="35"/>
                  </a:lnTo>
                  <a:lnTo>
                    <a:pt x="257" y="35"/>
                  </a:lnTo>
                  <a:lnTo>
                    <a:pt x="289" y="46"/>
                  </a:lnTo>
                  <a:lnTo>
                    <a:pt x="307" y="70"/>
                  </a:lnTo>
                  <a:lnTo>
                    <a:pt x="314" y="81"/>
                  </a:lnTo>
                  <a:lnTo>
                    <a:pt x="314" y="87"/>
                  </a:lnTo>
                  <a:lnTo>
                    <a:pt x="314" y="99"/>
                  </a:lnTo>
                  <a:lnTo>
                    <a:pt x="320" y="93"/>
                  </a:lnTo>
                  <a:lnTo>
                    <a:pt x="326" y="81"/>
                  </a:lnTo>
                  <a:lnTo>
                    <a:pt x="339" y="70"/>
                  </a:lnTo>
                  <a:lnTo>
                    <a:pt x="345" y="58"/>
                  </a:lnTo>
                  <a:lnTo>
                    <a:pt x="357" y="29"/>
                  </a:lnTo>
                  <a:lnTo>
                    <a:pt x="376" y="6"/>
                  </a:lnTo>
                  <a:lnTo>
                    <a:pt x="389" y="0"/>
                  </a:lnTo>
                  <a:lnTo>
                    <a:pt x="408" y="0"/>
                  </a:lnTo>
                  <a:lnTo>
                    <a:pt x="408" y="11"/>
                  </a:lnTo>
                  <a:lnTo>
                    <a:pt x="408" y="17"/>
                  </a:lnTo>
                  <a:lnTo>
                    <a:pt x="395" y="35"/>
                  </a:lnTo>
                  <a:lnTo>
                    <a:pt x="389" y="52"/>
                  </a:lnTo>
                  <a:lnTo>
                    <a:pt x="383" y="70"/>
                  </a:lnTo>
                  <a:lnTo>
                    <a:pt x="383" y="93"/>
                  </a:lnTo>
                  <a:lnTo>
                    <a:pt x="383" y="116"/>
                  </a:lnTo>
                  <a:lnTo>
                    <a:pt x="389" y="116"/>
                  </a:lnTo>
                  <a:lnTo>
                    <a:pt x="395" y="116"/>
                  </a:lnTo>
                  <a:lnTo>
                    <a:pt x="401" y="111"/>
                  </a:lnTo>
                  <a:lnTo>
                    <a:pt x="401" y="105"/>
                  </a:lnTo>
                  <a:lnTo>
                    <a:pt x="408" y="105"/>
                  </a:lnTo>
                  <a:lnTo>
                    <a:pt x="414" y="99"/>
                  </a:lnTo>
                  <a:lnTo>
                    <a:pt x="426" y="105"/>
                  </a:lnTo>
                  <a:lnTo>
                    <a:pt x="439" y="116"/>
                  </a:lnTo>
                </a:path>
              </a:pathLst>
            </a:custGeom>
            <a:solidFill>
              <a:srgbClr val="FFCC00"/>
            </a:solidFill>
            <a:ln cap="rnd" cmpd="sng" w="254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 name="Google Shape;133;p49"/>
            <p:cNvSpPr/>
            <p:nvPr/>
          </p:nvSpPr>
          <p:spPr>
            <a:xfrm>
              <a:off x="2903" y="3106"/>
              <a:ext cx="59" cy="53"/>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 name="Google Shape;134;p49"/>
            <p:cNvSpPr/>
            <p:nvPr/>
          </p:nvSpPr>
          <p:spPr>
            <a:xfrm>
              <a:off x="3038" y="3083"/>
              <a:ext cx="61" cy="47"/>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 name="Google Shape;135;p49"/>
            <p:cNvSpPr/>
            <p:nvPr/>
          </p:nvSpPr>
          <p:spPr>
            <a:xfrm>
              <a:off x="3022" y="2876"/>
              <a:ext cx="74" cy="57"/>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 name="Google Shape;136;p49"/>
            <p:cNvSpPr/>
            <p:nvPr/>
          </p:nvSpPr>
          <p:spPr>
            <a:xfrm>
              <a:off x="2901" y="3242"/>
              <a:ext cx="39" cy="36"/>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49"/>
            <p:cNvSpPr/>
            <p:nvPr/>
          </p:nvSpPr>
          <p:spPr>
            <a:xfrm>
              <a:off x="2848" y="3380"/>
              <a:ext cx="60" cy="51"/>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49"/>
            <p:cNvSpPr/>
            <p:nvPr/>
          </p:nvSpPr>
          <p:spPr>
            <a:xfrm>
              <a:off x="2956" y="3343"/>
              <a:ext cx="72" cy="67"/>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 name="Google Shape;139;p49"/>
            <p:cNvSpPr/>
            <p:nvPr/>
          </p:nvSpPr>
          <p:spPr>
            <a:xfrm>
              <a:off x="3093" y="3518"/>
              <a:ext cx="58" cy="44"/>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p49"/>
            <p:cNvSpPr/>
            <p:nvPr/>
          </p:nvSpPr>
          <p:spPr>
            <a:xfrm>
              <a:off x="3259" y="3554"/>
              <a:ext cx="63" cy="59"/>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49"/>
            <p:cNvSpPr/>
            <p:nvPr/>
          </p:nvSpPr>
          <p:spPr>
            <a:xfrm>
              <a:off x="3236" y="3640"/>
              <a:ext cx="89" cy="77"/>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49"/>
            <p:cNvSpPr/>
            <p:nvPr/>
          </p:nvSpPr>
          <p:spPr>
            <a:xfrm>
              <a:off x="3420" y="3512"/>
              <a:ext cx="55" cy="41"/>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 name="Google Shape;143;p49"/>
            <p:cNvSpPr/>
            <p:nvPr/>
          </p:nvSpPr>
          <p:spPr>
            <a:xfrm>
              <a:off x="3486" y="3591"/>
              <a:ext cx="60" cy="49"/>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 name="Google Shape;144;p49"/>
            <p:cNvSpPr/>
            <p:nvPr/>
          </p:nvSpPr>
          <p:spPr>
            <a:xfrm>
              <a:off x="3609" y="3510"/>
              <a:ext cx="54" cy="47"/>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p49"/>
            <p:cNvSpPr/>
            <p:nvPr/>
          </p:nvSpPr>
          <p:spPr>
            <a:xfrm>
              <a:off x="3673" y="3404"/>
              <a:ext cx="42" cy="33"/>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 name="Google Shape;146;p49"/>
            <p:cNvSpPr/>
            <p:nvPr/>
          </p:nvSpPr>
          <p:spPr>
            <a:xfrm>
              <a:off x="3644" y="3244"/>
              <a:ext cx="89" cy="79"/>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 name="Google Shape;147;p49"/>
            <p:cNvSpPr/>
            <p:nvPr/>
          </p:nvSpPr>
          <p:spPr>
            <a:xfrm>
              <a:off x="3721" y="3191"/>
              <a:ext cx="59" cy="43"/>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 name="Google Shape;148;p49"/>
            <p:cNvSpPr/>
            <p:nvPr/>
          </p:nvSpPr>
          <p:spPr>
            <a:xfrm>
              <a:off x="3285" y="2954"/>
              <a:ext cx="77" cy="71"/>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 name="Google Shape;149;p49"/>
            <p:cNvSpPr/>
            <p:nvPr/>
          </p:nvSpPr>
          <p:spPr>
            <a:xfrm>
              <a:off x="3450" y="2846"/>
              <a:ext cx="51" cy="46"/>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 name="Google Shape;150;p49"/>
            <p:cNvSpPr/>
            <p:nvPr/>
          </p:nvSpPr>
          <p:spPr>
            <a:xfrm>
              <a:off x="3480" y="2939"/>
              <a:ext cx="56" cy="55"/>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 name="Google Shape;151;p49"/>
            <p:cNvSpPr/>
            <p:nvPr/>
          </p:nvSpPr>
          <p:spPr>
            <a:xfrm>
              <a:off x="3619" y="2992"/>
              <a:ext cx="59" cy="49"/>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 name="Google Shape;152;p49"/>
            <p:cNvSpPr/>
            <p:nvPr/>
          </p:nvSpPr>
          <p:spPr>
            <a:xfrm>
              <a:off x="3709" y="3073"/>
              <a:ext cx="93" cy="79"/>
            </a:xfrm>
            <a:prstGeom prst="ellipse">
              <a:avLst/>
            </a:prstGeom>
            <a:solidFill>
              <a:srgbClr val="FFFF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 name="Google Shape;153;p49"/>
            <p:cNvSpPr/>
            <p:nvPr/>
          </p:nvSpPr>
          <p:spPr>
            <a:xfrm>
              <a:off x="3050" y="3013"/>
              <a:ext cx="583" cy="513"/>
            </a:xfrm>
            <a:custGeom>
              <a:rect b="b" l="l" r="r" t="t"/>
              <a:pathLst>
                <a:path extrusionOk="0" h="567" w="572">
                  <a:moveTo>
                    <a:pt x="514" y="431"/>
                  </a:moveTo>
                  <a:lnTo>
                    <a:pt x="497" y="458"/>
                  </a:lnTo>
                  <a:lnTo>
                    <a:pt x="474" y="490"/>
                  </a:lnTo>
                  <a:lnTo>
                    <a:pt x="451" y="523"/>
                  </a:lnTo>
                  <a:lnTo>
                    <a:pt x="423" y="544"/>
                  </a:lnTo>
                  <a:lnTo>
                    <a:pt x="406" y="555"/>
                  </a:lnTo>
                  <a:lnTo>
                    <a:pt x="383" y="566"/>
                  </a:lnTo>
                  <a:lnTo>
                    <a:pt x="360" y="566"/>
                  </a:lnTo>
                  <a:lnTo>
                    <a:pt x="326" y="566"/>
                  </a:lnTo>
                  <a:lnTo>
                    <a:pt x="274" y="555"/>
                  </a:lnTo>
                  <a:lnTo>
                    <a:pt x="212" y="544"/>
                  </a:lnTo>
                  <a:lnTo>
                    <a:pt x="154" y="523"/>
                  </a:lnTo>
                  <a:lnTo>
                    <a:pt x="126" y="512"/>
                  </a:lnTo>
                  <a:lnTo>
                    <a:pt x="103" y="501"/>
                  </a:lnTo>
                  <a:lnTo>
                    <a:pt x="69" y="469"/>
                  </a:lnTo>
                  <a:lnTo>
                    <a:pt x="40" y="436"/>
                  </a:lnTo>
                  <a:lnTo>
                    <a:pt x="18" y="393"/>
                  </a:lnTo>
                  <a:lnTo>
                    <a:pt x="6" y="356"/>
                  </a:lnTo>
                  <a:lnTo>
                    <a:pt x="0" y="307"/>
                  </a:lnTo>
                  <a:lnTo>
                    <a:pt x="6" y="253"/>
                  </a:lnTo>
                  <a:lnTo>
                    <a:pt x="12" y="200"/>
                  </a:lnTo>
                  <a:lnTo>
                    <a:pt x="23" y="156"/>
                  </a:lnTo>
                  <a:lnTo>
                    <a:pt x="69" y="86"/>
                  </a:lnTo>
                  <a:lnTo>
                    <a:pt x="92" y="54"/>
                  </a:lnTo>
                  <a:lnTo>
                    <a:pt x="126" y="33"/>
                  </a:lnTo>
                  <a:lnTo>
                    <a:pt x="166" y="16"/>
                  </a:lnTo>
                  <a:lnTo>
                    <a:pt x="206" y="6"/>
                  </a:lnTo>
                  <a:lnTo>
                    <a:pt x="251" y="0"/>
                  </a:lnTo>
                  <a:lnTo>
                    <a:pt x="297" y="0"/>
                  </a:lnTo>
                  <a:lnTo>
                    <a:pt x="337" y="6"/>
                  </a:lnTo>
                  <a:lnTo>
                    <a:pt x="383" y="11"/>
                  </a:lnTo>
                  <a:lnTo>
                    <a:pt x="423" y="27"/>
                  </a:lnTo>
                  <a:lnTo>
                    <a:pt x="451" y="38"/>
                  </a:lnTo>
                  <a:lnTo>
                    <a:pt x="474" y="49"/>
                  </a:lnTo>
                  <a:lnTo>
                    <a:pt x="485" y="65"/>
                  </a:lnTo>
                  <a:lnTo>
                    <a:pt x="497" y="92"/>
                  </a:lnTo>
                  <a:lnTo>
                    <a:pt x="497" y="103"/>
                  </a:lnTo>
                  <a:lnTo>
                    <a:pt x="485" y="113"/>
                  </a:lnTo>
                  <a:lnTo>
                    <a:pt x="463" y="135"/>
                  </a:lnTo>
                  <a:lnTo>
                    <a:pt x="445" y="151"/>
                  </a:lnTo>
                  <a:lnTo>
                    <a:pt x="428" y="167"/>
                  </a:lnTo>
                  <a:lnTo>
                    <a:pt x="411" y="183"/>
                  </a:lnTo>
                  <a:lnTo>
                    <a:pt x="400" y="194"/>
                  </a:lnTo>
                  <a:lnTo>
                    <a:pt x="383" y="216"/>
                  </a:lnTo>
                  <a:lnTo>
                    <a:pt x="383" y="226"/>
                  </a:lnTo>
                  <a:lnTo>
                    <a:pt x="400" y="226"/>
                  </a:lnTo>
                  <a:lnTo>
                    <a:pt x="428" y="221"/>
                  </a:lnTo>
                  <a:lnTo>
                    <a:pt x="451" y="210"/>
                  </a:lnTo>
                  <a:lnTo>
                    <a:pt x="474" y="200"/>
                  </a:lnTo>
                  <a:lnTo>
                    <a:pt x="497" y="189"/>
                  </a:lnTo>
                  <a:lnTo>
                    <a:pt x="514" y="183"/>
                  </a:lnTo>
                  <a:lnTo>
                    <a:pt x="531" y="178"/>
                  </a:lnTo>
                  <a:lnTo>
                    <a:pt x="537" y="173"/>
                  </a:lnTo>
                  <a:lnTo>
                    <a:pt x="542" y="167"/>
                  </a:lnTo>
                  <a:lnTo>
                    <a:pt x="548" y="173"/>
                  </a:lnTo>
                  <a:lnTo>
                    <a:pt x="565" y="194"/>
                  </a:lnTo>
                  <a:lnTo>
                    <a:pt x="571" y="210"/>
                  </a:lnTo>
                  <a:lnTo>
                    <a:pt x="571" y="232"/>
                  </a:lnTo>
                  <a:lnTo>
                    <a:pt x="571" y="259"/>
                  </a:lnTo>
                  <a:lnTo>
                    <a:pt x="565" y="291"/>
                  </a:lnTo>
                  <a:lnTo>
                    <a:pt x="560" y="329"/>
                  </a:lnTo>
                  <a:lnTo>
                    <a:pt x="548" y="356"/>
                  </a:lnTo>
                  <a:lnTo>
                    <a:pt x="542" y="377"/>
                  </a:lnTo>
                  <a:lnTo>
                    <a:pt x="531" y="393"/>
                  </a:lnTo>
                  <a:lnTo>
                    <a:pt x="525" y="409"/>
                  </a:lnTo>
                  <a:lnTo>
                    <a:pt x="514" y="431"/>
                  </a:lnTo>
                </a:path>
              </a:pathLst>
            </a:custGeom>
            <a:solidFill>
              <a:srgbClr val="993300"/>
            </a:solidFill>
            <a:ln cap="rnd" cmpd="sng" w="25400">
              <a:solidFill>
                <a:srgbClr val="3333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49"/>
          <p:cNvGrpSpPr/>
          <p:nvPr/>
        </p:nvGrpSpPr>
        <p:grpSpPr>
          <a:xfrm>
            <a:off x="3048001" y="5398856"/>
            <a:ext cx="2106084" cy="583864"/>
            <a:chOff x="3216" y="3120"/>
            <a:chExt cx="1056" cy="934"/>
          </a:xfrm>
        </p:grpSpPr>
        <p:sp>
          <p:nvSpPr>
            <p:cNvPr id="155" name="Google Shape;155;p49"/>
            <p:cNvSpPr/>
            <p:nvPr/>
          </p:nvSpPr>
          <p:spPr>
            <a:xfrm>
              <a:off x="3216" y="3120"/>
              <a:ext cx="1056" cy="864"/>
            </a:xfrm>
            <a:custGeom>
              <a:rect b="b" l="l" r="r" t="t"/>
              <a:pathLst>
                <a:path extrusionOk="0" h="795" w="862">
                  <a:moveTo>
                    <a:pt x="0" y="260"/>
                  </a:moveTo>
                  <a:cubicBezTo>
                    <a:pt x="10" y="264"/>
                    <a:pt x="23" y="263"/>
                    <a:pt x="31" y="271"/>
                  </a:cubicBezTo>
                  <a:cubicBezTo>
                    <a:pt x="39" y="279"/>
                    <a:pt x="37" y="292"/>
                    <a:pt x="42" y="302"/>
                  </a:cubicBezTo>
                  <a:cubicBezTo>
                    <a:pt x="82" y="382"/>
                    <a:pt x="45" y="286"/>
                    <a:pt x="73" y="364"/>
                  </a:cubicBezTo>
                  <a:cubicBezTo>
                    <a:pt x="54" y="416"/>
                    <a:pt x="32" y="453"/>
                    <a:pt x="21" y="509"/>
                  </a:cubicBezTo>
                  <a:cubicBezTo>
                    <a:pt x="68" y="580"/>
                    <a:pt x="54" y="548"/>
                    <a:pt x="73" y="602"/>
                  </a:cubicBezTo>
                  <a:cubicBezTo>
                    <a:pt x="63" y="612"/>
                    <a:pt x="42" y="618"/>
                    <a:pt x="42" y="633"/>
                  </a:cubicBezTo>
                  <a:cubicBezTo>
                    <a:pt x="42" y="644"/>
                    <a:pt x="65" y="636"/>
                    <a:pt x="73" y="643"/>
                  </a:cubicBezTo>
                  <a:cubicBezTo>
                    <a:pt x="83" y="651"/>
                    <a:pt x="83" y="666"/>
                    <a:pt x="93" y="674"/>
                  </a:cubicBezTo>
                  <a:cubicBezTo>
                    <a:pt x="114" y="691"/>
                    <a:pt x="142" y="693"/>
                    <a:pt x="166" y="705"/>
                  </a:cubicBezTo>
                  <a:cubicBezTo>
                    <a:pt x="197" y="695"/>
                    <a:pt x="236" y="651"/>
                    <a:pt x="259" y="674"/>
                  </a:cubicBezTo>
                  <a:cubicBezTo>
                    <a:pt x="290" y="705"/>
                    <a:pt x="301" y="733"/>
                    <a:pt x="342" y="747"/>
                  </a:cubicBezTo>
                  <a:cubicBezTo>
                    <a:pt x="383" y="743"/>
                    <a:pt x="426" y="747"/>
                    <a:pt x="466" y="736"/>
                  </a:cubicBezTo>
                  <a:cubicBezTo>
                    <a:pt x="540" y="716"/>
                    <a:pt x="449" y="669"/>
                    <a:pt x="538" y="736"/>
                  </a:cubicBezTo>
                  <a:cubicBezTo>
                    <a:pt x="557" y="795"/>
                    <a:pt x="576" y="779"/>
                    <a:pt x="631" y="767"/>
                  </a:cubicBezTo>
                  <a:cubicBezTo>
                    <a:pt x="648" y="716"/>
                    <a:pt x="664" y="678"/>
                    <a:pt x="693" y="633"/>
                  </a:cubicBezTo>
                  <a:cubicBezTo>
                    <a:pt x="784" y="655"/>
                    <a:pt x="710" y="652"/>
                    <a:pt x="745" y="519"/>
                  </a:cubicBezTo>
                  <a:cubicBezTo>
                    <a:pt x="753" y="490"/>
                    <a:pt x="785" y="485"/>
                    <a:pt x="807" y="478"/>
                  </a:cubicBezTo>
                  <a:cubicBezTo>
                    <a:pt x="817" y="485"/>
                    <a:pt x="826" y="501"/>
                    <a:pt x="838" y="498"/>
                  </a:cubicBezTo>
                  <a:cubicBezTo>
                    <a:pt x="850" y="495"/>
                    <a:pt x="858" y="479"/>
                    <a:pt x="859" y="467"/>
                  </a:cubicBezTo>
                  <a:cubicBezTo>
                    <a:pt x="862" y="422"/>
                    <a:pt x="859" y="377"/>
                    <a:pt x="849" y="333"/>
                  </a:cubicBezTo>
                  <a:cubicBezTo>
                    <a:pt x="840" y="296"/>
                    <a:pt x="784" y="259"/>
                    <a:pt x="755" y="240"/>
                  </a:cubicBezTo>
                  <a:cubicBezTo>
                    <a:pt x="725" y="193"/>
                    <a:pt x="739" y="186"/>
                    <a:pt x="755" y="136"/>
                  </a:cubicBezTo>
                  <a:cubicBezTo>
                    <a:pt x="716" y="111"/>
                    <a:pt x="689" y="104"/>
                    <a:pt x="642" y="95"/>
                  </a:cubicBezTo>
                  <a:cubicBezTo>
                    <a:pt x="587" y="14"/>
                    <a:pt x="553" y="41"/>
                    <a:pt x="435" y="33"/>
                  </a:cubicBezTo>
                  <a:cubicBezTo>
                    <a:pt x="333" y="0"/>
                    <a:pt x="323" y="103"/>
                    <a:pt x="279" y="167"/>
                  </a:cubicBezTo>
                  <a:cubicBezTo>
                    <a:pt x="221" y="148"/>
                    <a:pt x="246" y="117"/>
                    <a:pt x="186" y="136"/>
                  </a:cubicBezTo>
                  <a:cubicBezTo>
                    <a:pt x="137" y="185"/>
                    <a:pt x="144" y="192"/>
                    <a:pt x="73" y="178"/>
                  </a:cubicBezTo>
                  <a:cubicBezTo>
                    <a:pt x="59" y="181"/>
                    <a:pt x="40" y="177"/>
                    <a:pt x="31" y="188"/>
                  </a:cubicBezTo>
                  <a:cubicBezTo>
                    <a:pt x="17" y="204"/>
                    <a:pt x="25" y="235"/>
                    <a:pt x="10" y="250"/>
                  </a:cubicBezTo>
                  <a:cubicBezTo>
                    <a:pt x="7" y="253"/>
                    <a:pt x="3" y="257"/>
                    <a:pt x="0" y="260"/>
                  </a:cubicBezTo>
                  <a:close/>
                </a:path>
              </a:pathLst>
            </a:custGeom>
            <a:gradFill>
              <a:gsLst>
                <a:gs pos="0">
                  <a:srgbClr val="FF9933"/>
                </a:gs>
                <a:gs pos="100000">
                  <a:srgbClr val="FF0000"/>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 name="Google Shape;156;p49"/>
            <p:cNvSpPr/>
            <p:nvPr/>
          </p:nvSpPr>
          <p:spPr>
            <a:xfrm rot="-1507128">
              <a:off x="3620" y="3428"/>
              <a:ext cx="336" cy="362"/>
            </a:xfrm>
            <a:prstGeom prst="ellipse">
              <a:avLst/>
            </a:prstGeom>
            <a:gradFill>
              <a:gsLst>
                <a:gs pos="0">
                  <a:schemeClr val="folHlink"/>
                </a:gs>
                <a:gs pos="100000">
                  <a:srgbClr val="6633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p49"/>
            <p:cNvSpPr/>
            <p:nvPr/>
          </p:nvSpPr>
          <p:spPr>
            <a:xfrm rot="-1170705">
              <a:off x="3648" y="3264"/>
              <a:ext cx="109" cy="119"/>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p49"/>
            <p:cNvSpPr/>
            <p:nvPr/>
          </p:nvSpPr>
          <p:spPr>
            <a:xfrm rot="-1170705">
              <a:off x="3847" y="3397"/>
              <a:ext cx="55" cy="48"/>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 name="Google Shape;159;p49"/>
            <p:cNvSpPr/>
            <p:nvPr/>
          </p:nvSpPr>
          <p:spPr>
            <a:xfrm rot="-1170705">
              <a:off x="3408" y="3552"/>
              <a:ext cx="109" cy="119"/>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 name="Google Shape;160;p49"/>
            <p:cNvSpPr/>
            <p:nvPr/>
          </p:nvSpPr>
          <p:spPr>
            <a:xfrm rot="-1170705">
              <a:off x="3932" y="3459"/>
              <a:ext cx="96" cy="96"/>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49"/>
            <p:cNvSpPr/>
            <p:nvPr/>
          </p:nvSpPr>
          <p:spPr>
            <a:xfrm rot="-1170705">
              <a:off x="4012" y="3588"/>
              <a:ext cx="109" cy="119"/>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49"/>
            <p:cNvSpPr/>
            <p:nvPr/>
          </p:nvSpPr>
          <p:spPr>
            <a:xfrm rot="-1170705">
              <a:off x="4072" y="3410"/>
              <a:ext cx="51" cy="50"/>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 name="Google Shape;163;p49"/>
            <p:cNvSpPr/>
            <p:nvPr/>
          </p:nvSpPr>
          <p:spPr>
            <a:xfrm rot="-1170705">
              <a:off x="3840" y="3764"/>
              <a:ext cx="109" cy="119"/>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 name="Google Shape;164;p49"/>
            <p:cNvSpPr/>
            <p:nvPr/>
          </p:nvSpPr>
          <p:spPr>
            <a:xfrm rot="-1170705">
              <a:off x="3504" y="3360"/>
              <a:ext cx="109" cy="119"/>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p49"/>
            <p:cNvSpPr/>
            <p:nvPr/>
          </p:nvSpPr>
          <p:spPr>
            <a:xfrm rot="-1170705">
              <a:off x="3340" y="3387"/>
              <a:ext cx="129" cy="119"/>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49"/>
            <p:cNvSpPr/>
            <p:nvPr/>
          </p:nvSpPr>
          <p:spPr>
            <a:xfrm rot="-1170705">
              <a:off x="3984" y="3312"/>
              <a:ext cx="109" cy="119"/>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 name="Google Shape;167;p49"/>
            <p:cNvSpPr/>
            <p:nvPr/>
          </p:nvSpPr>
          <p:spPr>
            <a:xfrm rot="-1170705">
              <a:off x="3651" y="3791"/>
              <a:ext cx="101" cy="96"/>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 name="Google Shape;168;p49"/>
            <p:cNvSpPr/>
            <p:nvPr/>
          </p:nvSpPr>
          <p:spPr>
            <a:xfrm rot="-1170705">
              <a:off x="3840" y="3216"/>
              <a:ext cx="109" cy="119"/>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 name="Google Shape;169;p49"/>
            <p:cNvSpPr/>
            <p:nvPr/>
          </p:nvSpPr>
          <p:spPr>
            <a:xfrm rot="-1170705">
              <a:off x="3931" y="3695"/>
              <a:ext cx="68" cy="54"/>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 name="Google Shape;170;p49"/>
            <p:cNvSpPr/>
            <p:nvPr/>
          </p:nvSpPr>
          <p:spPr>
            <a:xfrm rot="-1170705">
              <a:off x="3545" y="3587"/>
              <a:ext cx="71" cy="61"/>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49"/>
            <p:cNvSpPr txBox="1"/>
            <p:nvPr/>
          </p:nvSpPr>
          <p:spPr>
            <a:xfrm>
              <a:off x="3479" y="3463"/>
              <a:ext cx="93" cy="591"/>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172" name="Google Shape;172;p49"/>
            <p:cNvSpPr/>
            <p:nvPr/>
          </p:nvSpPr>
          <p:spPr>
            <a:xfrm rot="-1170705">
              <a:off x="4080" y="3456"/>
              <a:ext cx="96" cy="96"/>
            </a:xfrm>
            <a:prstGeom prst="ellipse">
              <a:avLst/>
            </a:prstGeom>
            <a:gradFill>
              <a:gsLst>
                <a:gs pos="0">
                  <a:srgbClr val="FFFFFF"/>
                </a:gs>
                <a:gs pos="100000">
                  <a:srgbClr val="DBD6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49"/>
          <p:cNvGrpSpPr/>
          <p:nvPr/>
        </p:nvGrpSpPr>
        <p:grpSpPr>
          <a:xfrm>
            <a:off x="5791200" y="3951050"/>
            <a:ext cx="586317" cy="288925"/>
            <a:chOff x="874" y="930"/>
            <a:chExt cx="312" cy="278"/>
          </a:xfrm>
        </p:grpSpPr>
        <p:sp>
          <p:nvSpPr>
            <p:cNvPr id="174" name="Google Shape;174;p49"/>
            <p:cNvSpPr/>
            <p:nvPr/>
          </p:nvSpPr>
          <p:spPr>
            <a:xfrm>
              <a:off x="874" y="980"/>
              <a:ext cx="71"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 name="Google Shape;175;p49"/>
            <p:cNvSpPr/>
            <p:nvPr/>
          </p:nvSpPr>
          <p:spPr>
            <a:xfrm>
              <a:off x="876" y="1103"/>
              <a:ext cx="71"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 name="Google Shape;176;p49"/>
            <p:cNvSpPr/>
            <p:nvPr/>
          </p:nvSpPr>
          <p:spPr>
            <a:xfrm>
              <a:off x="1115" y="1064"/>
              <a:ext cx="71"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 name="Google Shape;177;p49"/>
            <p:cNvSpPr/>
            <p:nvPr/>
          </p:nvSpPr>
          <p:spPr>
            <a:xfrm>
              <a:off x="1018" y="930"/>
              <a:ext cx="71"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 name="Google Shape;178;p49"/>
            <p:cNvSpPr/>
            <p:nvPr/>
          </p:nvSpPr>
          <p:spPr>
            <a:xfrm>
              <a:off x="1000" y="1118"/>
              <a:ext cx="70"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cxnSp>
        <p:nvCxnSpPr>
          <p:cNvPr id="179" name="Google Shape;179;p49"/>
          <p:cNvCxnSpPr/>
          <p:nvPr/>
        </p:nvCxnSpPr>
        <p:spPr>
          <a:xfrm>
            <a:off x="5994400" y="1436452"/>
            <a:ext cx="0" cy="304800"/>
          </a:xfrm>
          <a:prstGeom prst="straightConnector1">
            <a:avLst/>
          </a:prstGeom>
          <a:noFill/>
          <a:ln cap="flat" cmpd="sng" w="6985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180" name="Google Shape;180;p49"/>
          <p:cNvSpPr/>
          <p:nvPr/>
        </p:nvSpPr>
        <p:spPr>
          <a:xfrm>
            <a:off x="9753601" y="2731852"/>
            <a:ext cx="1951567" cy="300792"/>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Músculo Esquelético</a:t>
            </a:r>
            <a:endParaRPr b="0" i="0" sz="1400" u="none" cap="none" strike="noStrike">
              <a:solidFill>
                <a:srgbClr val="000000"/>
              </a:solidFill>
              <a:latin typeface="Arial"/>
              <a:ea typeface="Arial"/>
              <a:cs typeface="Arial"/>
              <a:sym typeface="Arial"/>
            </a:endParaRPr>
          </a:p>
        </p:txBody>
      </p:sp>
      <p:sp>
        <p:nvSpPr>
          <p:cNvPr id="181" name="Google Shape;181;p49"/>
          <p:cNvSpPr/>
          <p:nvPr/>
        </p:nvSpPr>
        <p:spPr>
          <a:xfrm>
            <a:off x="9652000" y="3493853"/>
            <a:ext cx="1930400" cy="491482"/>
          </a:xfrm>
          <a:prstGeom prst="roundRect">
            <a:avLst>
              <a:gd fmla="val 16667" name="adj"/>
            </a:avLst>
          </a:prstGeom>
          <a:noFill/>
          <a:ln cap="flat" cmpd="sng" w="9525">
            <a:solidFill>
              <a:srgbClr val="FFCC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RESISTENCIA</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INSULÍNICA</a:t>
            </a:r>
            <a:endParaRPr b="0" i="0" sz="1400" u="none" cap="none" strike="noStrike">
              <a:solidFill>
                <a:srgbClr val="000000"/>
              </a:solidFill>
              <a:latin typeface="Arial"/>
              <a:ea typeface="Arial"/>
              <a:cs typeface="Arial"/>
              <a:sym typeface="Arial"/>
            </a:endParaRPr>
          </a:p>
        </p:txBody>
      </p:sp>
      <p:cxnSp>
        <p:nvCxnSpPr>
          <p:cNvPr id="182" name="Google Shape;182;p49"/>
          <p:cNvCxnSpPr/>
          <p:nvPr/>
        </p:nvCxnSpPr>
        <p:spPr>
          <a:xfrm>
            <a:off x="5994400" y="2198452"/>
            <a:ext cx="0" cy="304800"/>
          </a:xfrm>
          <a:prstGeom prst="straightConnector1">
            <a:avLst/>
          </a:prstGeom>
          <a:noFill/>
          <a:ln cap="flat" cmpd="sng" w="381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183" name="Google Shape;183;p49"/>
          <p:cNvCxnSpPr/>
          <p:nvPr/>
        </p:nvCxnSpPr>
        <p:spPr>
          <a:xfrm>
            <a:off x="1625600" y="3646252"/>
            <a:ext cx="0" cy="457200"/>
          </a:xfrm>
          <a:prstGeom prst="straightConnector1">
            <a:avLst/>
          </a:prstGeom>
          <a:noFill/>
          <a:ln cap="flat" cmpd="sng" w="254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184" name="Google Shape;184;p49"/>
          <p:cNvCxnSpPr/>
          <p:nvPr/>
        </p:nvCxnSpPr>
        <p:spPr>
          <a:xfrm>
            <a:off x="2641600" y="3646252"/>
            <a:ext cx="0" cy="381000"/>
          </a:xfrm>
          <a:prstGeom prst="straightConnector1">
            <a:avLst/>
          </a:prstGeom>
          <a:noFill/>
          <a:ln cap="flat" cmpd="sng" w="254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185" name="Google Shape;185;p49"/>
          <p:cNvSpPr txBox="1"/>
          <p:nvPr/>
        </p:nvSpPr>
        <p:spPr>
          <a:xfrm>
            <a:off x="8082672" y="4635850"/>
            <a:ext cx="312906"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ES" sz="1600" u="none" cap="none" strike="noStrike">
                <a:solidFill>
                  <a:schemeClr val="dk1"/>
                </a:solidFill>
                <a:latin typeface="Calibri"/>
                <a:ea typeface="Calibri"/>
                <a:cs typeface="Calibri"/>
                <a:sym typeface="Calibri"/>
              </a:rPr>
              <a:t>Y</a:t>
            </a:r>
            <a:endParaRPr b="0" i="0" sz="1400" u="none" cap="none" strike="noStrike">
              <a:solidFill>
                <a:srgbClr val="000000"/>
              </a:solidFill>
              <a:latin typeface="Arial"/>
              <a:ea typeface="Arial"/>
              <a:cs typeface="Arial"/>
              <a:sym typeface="Arial"/>
            </a:endParaRPr>
          </a:p>
        </p:txBody>
      </p:sp>
      <p:sp>
        <p:nvSpPr>
          <p:cNvPr id="186" name="Google Shape;186;p49"/>
          <p:cNvSpPr txBox="1"/>
          <p:nvPr/>
        </p:nvSpPr>
        <p:spPr>
          <a:xfrm>
            <a:off x="8489072" y="4635850"/>
            <a:ext cx="312906"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ES" sz="1600" u="none" cap="none" strike="noStrike">
                <a:solidFill>
                  <a:schemeClr val="dk1"/>
                </a:solidFill>
                <a:latin typeface="Calibri"/>
                <a:ea typeface="Calibri"/>
                <a:cs typeface="Calibri"/>
                <a:sym typeface="Calibri"/>
              </a:rPr>
              <a:t>Y</a:t>
            </a:r>
            <a:endParaRPr b="0" i="0" sz="1400" u="none" cap="none" strike="noStrike">
              <a:solidFill>
                <a:srgbClr val="000000"/>
              </a:solidFill>
              <a:latin typeface="Arial"/>
              <a:ea typeface="Arial"/>
              <a:cs typeface="Arial"/>
              <a:sym typeface="Arial"/>
            </a:endParaRPr>
          </a:p>
        </p:txBody>
      </p:sp>
      <p:sp>
        <p:nvSpPr>
          <p:cNvPr id="187" name="Google Shape;187;p49"/>
          <p:cNvSpPr txBox="1"/>
          <p:nvPr/>
        </p:nvSpPr>
        <p:spPr>
          <a:xfrm>
            <a:off x="7879472" y="4635850"/>
            <a:ext cx="312906"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ES" sz="1600" u="none" cap="none" strike="noStrike">
                <a:solidFill>
                  <a:schemeClr val="dk1"/>
                </a:solidFill>
                <a:latin typeface="Calibri"/>
                <a:ea typeface="Calibri"/>
                <a:cs typeface="Calibri"/>
                <a:sym typeface="Calibri"/>
              </a:rPr>
              <a:t>Y</a:t>
            </a:r>
            <a:endParaRPr b="0" i="0" sz="1400" u="none" cap="none" strike="noStrike">
              <a:solidFill>
                <a:srgbClr val="000000"/>
              </a:solidFill>
              <a:latin typeface="Arial"/>
              <a:ea typeface="Arial"/>
              <a:cs typeface="Arial"/>
              <a:sym typeface="Arial"/>
            </a:endParaRPr>
          </a:p>
        </p:txBody>
      </p:sp>
      <p:sp>
        <p:nvSpPr>
          <p:cNvPr id="188" name="Google Shape;188;p49"/>
          <p:cNvSpPr txBox="1"/>
          <p:nvPr/>
        </p:nvSpPr>
        <p:spPr>
          <a:xfrm>
            <a:off x="8285872" y="4635850"/>
            <a:ext cx="312906"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ES" sz="1600" u="none" cap="none" strike="noStrike">
                <a:solidFill>
                  <a:schemeClr val="dk1"/>
                </a:solidFill>
                <a:latin typeface="Calibri"/>
                <a:ea typeface="Calibri"/>
                <a:cs typeface="Calibri"/>
                <a:sym typeface="Calibri"/>
              </a:rPr>
              <a:t>Y</a:t>
            </a:r>
            <a:endParaRPr b="0" i="0" sz="1400" u="none" cap="none" strike="noStrike">
              <a:solidFill>
                <a:srgbClr val="000000"/>
              </a:solidFill>
              <a:latin typeface="Arial"/>
              <a:ea typeface="Arial"/>
              <a:cs typeface="Arial"/>
              <a:sym typeface="Arial"/>
            </a:endParaRPr>
          </a:p>
        </p:txBody>
      </p:sp>
      <p:cxnSp>
        <p:nvCxnSpPr>
          <p:cNvPr id="189" name="Google Shape;189;p49"/>
          <p:cNvCxnSpPr/>
          <p:nvPr/>
        </p:nvCxnSpPr>
        <p:spPr>
          <a:xfrm rot="10800000">
            <a:off x="10261600" y="4408252"/>
            <a:ext cx="0" cy="389467"/>
          </a:xfrm>
          <a:prstGeom prst="straightConnector1">
            <a:avLst/>
          </a:prstGeom>
          <a:noFill/>
          <a:ln cap="flat" cmpd="sng" w="44450">
            <a:solidFill>
              <a:srgbClr val="FFCC00"/>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190" name="Google Shape;190;p49"/>
          <p:cNvSpPr/>
          <p:nvPr/>
        </p:nvSpPr>
        <p:spPr>
          <a:xfrm>
            <a:off x="4765983" y="1763384"/>
            <a:ext cx="2953720" cy="311575"/>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500"/>
              <a:buFont typeface="Arial"/>
              <a:buNone/>
            </a:pPr>
            <a:r>
              <a:rPr b="1" i="0" lang="es-ES" sz="1500" u="none" cap="none" strike="noStrike">
                <a:solidFill>
                  <a:schemeClr val="dk1"/>
                </a:solidFill>
                <a:latin typeface="Calibri"/>
                <a:ea typeface="Calibri"/>
                <a:cs typeface="Calibri"/>
                <a:sym typeface="Calibri"/>
              </a:rPr>
              <a:t>TNF-α; IL-1</a:t>
            </a:r>
            <a:r>
              <a:rPr b="1" i="0" lang="es-ES" sz="1400" u="none" cap="none" strike="noStrike">
                <a:solidFill>
                  <a:schemeClr val="dk1"/>
                </a:solidFill>
                <a:latin typeface="Times New Roman"/>
                <a:ea typeface="Times New Roman"/>
                <a:cs typeface="Times New Roman"/>
                <a:sym typeface="Times New Roman"/>
              </a:rPr>
              <a:t>β;</a:t>
            </a:r>
            <a:r>
              <a:rPr b="1" i="0" lang="es-ES" sz="1500" u="none" cap="none" strike="noStrike">
                <a:solidFill>
                  <a:schemeClr val="dk1"/>
                </a:solidFill>
                <a:latin typeface="Calibri"/>
                <a:ea typeface="Calibri"/>
                <a:cs typeface="Calibri"/>
                <a:sym typeface="Calibri"/>
              </a:rPr>
              <a:t> IL-18; CD40L; MCP-1</a:t>
            </a:r>
            <a:endParaRPr b="0" i="0" sz="1400" u="none" cap="none" strike="noStrike">
              <a:solidFill>
                <a:srgbClr val="000000"/>
              </a:solidFill>
              <a:latin typeface="Arial"/>
              <a:ea typeface="Arial"/>
              <a:cs typeface="Arial"/>
              <a:sym typeface="Arial"/>
            </a:endParaRPr>
          </a:p>
        </p:txBody>
      </p:sp>
      <p:sp>
        <p:nvSpPr>
          <p:cNvPr id="191" name="Google Shape;191;p49"/>
          <p:cNvSpPr/>
          <p:nvPr/>
        </p:nvSpPr>
        <p:spPr>
          <a:xfrm>
            <a:off x="5080000" y="3493853"/>
            <a:ext cx="1930400" cy="329168"/>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es-ES" sz="1600" u="none" cap="none" strike="noStrike">
                <a:solidFill>
                  <a:schemeClr val="dk1"/>
                </a:solidFill>
                <a:latin typeface="Calibri"/>
                <a:ea typeface="Calibri"/>
                <a:cs typeface="Calibri"/>
                <a:sym typeface="Calibri"/>
              </a:rPr>
              <a:t>AGL</a:t>
            </a:r>
            <a:endParaRPr b="0" i="0" sz="1400" u="none" cap="none" strike="noStrike">
              <a:solidFill>
                <a:srgbClr val="000000"/>
              </a:solidFill>
              <a:latin typeface="Arial"/>
              <a:ea typeface="Arial"/>
              <a:cs typeface="Arial"/>
              <a:sym typeface="Arial"/>
            </a:endParaRPr>
          </a:p>
        </p:txBody>
      </p:sp>
      <p:sp>
        <p:nvSpPr>
          <p:cNvPr id="192" name="Google Shape;192;p49"/>
          <p:cNvSpPr/>
          <p:nvPr/>
        </p:nvSpPr>
        <p:spPr>
          <a:xfrm>
            <a:off x="6016641" y="3874853"/>
            <a:ext cx="1951567" cy="682625"/>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CT  HDL</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VLDL  TG/APOB</a:t>
            </a:r>
            <a:endParaRPr b="0" i="0" sz="1400" u="none" cap="none" strike="noStrike">
              <a:solidFill>
                <a:srgbClr val="000000"/>
              </a:solidFill>
              <a:latin typeface="Arial"/>
              <a:ea typeface="Arial"/>
              <a:cs typeface="Arial"/>
              <a:sym typeface="Arial"/>
            </a:endParaRPr>
          </a:p>
        </p:txBody>
      </p:sp>
      <p:cxnSp>
        <p:nvCxnSpPr>
          <p:cNvPr id="193" name="Google Shape;193;p49"/>
          <p:cNvCxnSpPr/>
          <p:nvPr/>
        </p:nvCxnSpPr>
        <p:spPr>
          <a:xfrm>
            <a:off x="7306725" y="3925654"/>
            <a:ext cx="0" cy="228600"/>
          </a:xfrm>
          <a:prstGeom prst="straightConnector1">
            <a:avLst/>
          </a:prstGeom>
          <a:noFill/>
          <a:ln cap="flat" cmpd="sng" w="127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194" name="Google Shape;194;p49"/>
          <p:cNvCxnSpPr/>
          <p:nvPr/>
        </p:nvCxnSpPr>
        <p:spPr>
          <a:xfrm rot="10800000">
            <a:off x="6384032" y="4196586"/>
            <a:ext cx="0" cy="228600"/>
          </a:xfrm>
          <a:prstGeom prst="straightConnector1">
            <a:avLst/>
          </a:prstGeom>
          <a:noFill/>
          <a:ln cap="flat" cmpd="sng" w="127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195" name="Google Shape;195;p49"/>
          <p:cNvSpPr/>
          <p:nvPr/>
        </p:nvSpPr>
        <p:spPr>
          <a:xfrm>
            <a:off x="711200" y="4103453"/>
            <a:ext cx="1930400" cy="314980"/>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500"/>
              <a:buFont typeface="Arial"/>
              <a:buNone/>
            </a:pPr>
            <a:r>
              <a:rPr b="1" i="0" lang="es-ES" sz="1500" u="none" cap="none" strike="noStrike">
                <a:solidFill>
                  <a:schemeClr val="dk1"/>
                </a:solidFill>
                <a:latin typeface="Calibri"/>
                <a:ea typeface="Calibri"/>
                <a:cs typeface="Calibri"/>
                <a:sym typeface="Calibri"/>
              </a:rPr>
              <a:t>PCR</a:t>
            </a:r>
            <a:endParaRPr b="0" i="0" sz="1400" u="none" cap="none" strike="noStrike">
              <a:solidFill>
                <a:srgbClr val="000000"/>
              </a:solidFill>
              <a:latin typeface="Arial"/>
              <a:ea typeface="Arial"/>
              <a:cs typeface="Arial"/>
              <a:sym typeface="Arial"/>
            </a:endParaRPr>
          </a:p>
        </p:txBody>
      </p:sp>
      <p:sp>
        <p:nvSpPr>
          <p:cNvPr id="196" name="Google Shape;196;p49"/>
          <p:cNvSpPr/>
          <p:nvPr/>
        </p:nvSpPr>
        <p:spPr>
          <a:xfrm>
            <a:off x="1828800" y="4027252"/>
            <a:ext cx="1930400" cy="300792"/>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Fibrinógeno / PAI-1</a:t>
            </a:r>
            <a:endParaRPr b="0" i="0" sz="1400" u="none" cap="none" strike="noStrike">
              <a:solidFill>
                <a:srgbClr val="000000"/>
              </a:solidFill>
              <a:latin typeface="Arial"/>
              <a:ea typeface="Arial"/>
              <a:cs typeface="Arial"/>
              <a:sym typeface="Arial"/>
            </a:endParaRPr>
          </a:p>
        </p:txBody>
      </p:sp>
      <p:grpSp>
        <p:nvGrpSpPr>
          <p:cNvPr id="197" name="Google Shape;197;p49"/>
          <p:cNvGrpSpPr/>
          <p:nvPr/>
        </p:nvGrpSpPr>
        <p:grpSpPr>
          <a:xfrm>
            <a:off x="6400800" y="5246452"/>
            <a:ext cx="586317" cy="152400"/>
            <a:chOff x="874" y="930"/>
            <a:chExt cx="312" cy="278"/>
          </a:xfrm>
        </p:grpSpPr>
        <p:sp>
          <p:nvSpPr>
            <p:cNvPr id="198" name="Google Shape;198;p49"/>
            <p:cNvSpPr/>
            <p:nvPr/>
          </p:nvSpPr>
          <p:spPr>
            <a:xfrm>
              <a:off x="874" y="979"/>
              <a:ext cx="71"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 name="Google Shape;199;p49"/>
            <p:cNvSpPr/>
            <p:nvPr/>
          </p:nvSpPr>
          <p:spPr>
            <a:xfrm>
              <a:off x="876" y="1104"/>
              <a:ext cx="71"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 name="Google Shape;200;p49"/>
            <p:cNvSpPr/>
            <p:nvPr/>
          </p:nvSpPr>
          <p:spPr>
            <a:xfrm>
              <a:off x="1115" y="1063"/>
              <a:ext cx="71"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1" name="Google Shape;201;p49"/>
            <p:cNvSpPr/>
            <p:nvPr/>
          </p:nvSpPr>
          <p:spPr>
            <a:xfrm>
              <a:off x="1018" y="930"/>
              <a:ext cx="71"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 name="Google Shape;202;p49"/>
            <p:cNvSpPr/>
            <p:nvPr/>
          </p:nvSpPr>
          <p:spPr>
            <a:xfrm>
              <a:off x="1000" y="1118"/>
              <a:ext cx="70" cy="90"/>
            </a:xfrm>
            <a:prstGeom prst="ellipse">
              <a:avLst/>
            </a:prstGeom>
            <a:solidFill>
              <a:srgbClr val="FFFF99"/>
            </a:solidFill>
            <a:ln cap="flat" cmpd="sng" w="9525">
              <a:solidFill>
                <a:srgbClr val="808080"/>
              </a:solidFill>
              <a:prstDash val="solid"/>
              <a:round/>
              <a:headEnd len="sm" w="sm" type="none"/>
              <a:tailEnd len="sm" w="sm" type="none"/>
            </a:ln>
            <a:effectLst>
              <a:outerShdw blurRad="63500" rotWithShape="0" algn="ctr" dist="12700">
                <a:schemeClr val="lt2">
                  <a:alpha val="50196"/>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3" name="Google Shape;203;p49"/>
          <p:cNvSpPr/>
          <p:nvPr/>
        </p:nvSpPr>
        <p:spPr>
          <a:xfrm>
            <a:off x="10058401" y="4411427"/>
            <a:ext cx="1951567" cy="435864"/>
          </a:xfrm>
          <a:prstGeom prst="roundRect">
            <a:avLst>
              <a:gd fmla="val 16667" name="adj"/>
            </a:avLst>
          </a:prstGeom>
          <a:noFill/>
          <a:ln cap="flat" cmpd="sng" w="9525">
            <a:solidFill>
              <a:srgbClr val="FFCC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200"/>
              <a:buFont typeface="Arial"/>
              <a:buNone/>
            </a:pPr>
            <a:r>
              <a:rPr b="1" i="0" lang="es-ES" sz="1200" u="none" cap="none" strike="noStrike">
                <a:solidFill>
                  <a:schemeClr val="dk1"/>
                </a:solidFill>
                <a:latin typeface="Calibri"/>
                <a:ea typeface="Calibri"/>
                <a:cs typeface="Calibri"/>
                <a:sym typeface="Calibri"/>
              </a:rPr>
              <a:t>ESTRÉS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200"/>
              <a:buFont typeface="Arial"/>
              <a:buNone/>
            </a:pPr>
            <a:r>
              <a:rPr b="1" i="0" lang="es-ES" sz="1200" u="none" cap="none" strike="noStrike">
                <a:solidFill>
                  <a:schemeClr val="dk1"/>
                </a:solidFill>
                <a:latin typeface="Calibri"/>
                <a:ea typeface="Calibri"/>
                <a:cs typeface="Calibri"/>
                <a:sym typeface="Calibri"/>
              </a:rPr>
              <a:t>OXIDATIVO</a:t>
            </a:r>
            <a:endParaRPr b="0" i="0" sz="1400" u="none" cap="none" strike="noStrike">
              <a:solidFill>
                <a:srgbClr val="000000"/>
              </a:solidFill>
              <a:latin typeface="Arial"/>
              <a:ea typeface="Arial"/>
              <a:cs typeface="Arial"/>
              <a:sym typeface="Arial"/>
            </a:endParaRPr>
          </a:p>
        </p:txBody>
      </p:sp>
      <p:sp>
        <p:nvSpPr>
          <p:cNvPr id="204" name="Google Shape;204;p49"/>
          <p:cNvSpPr/>
          <p:nvPr/>
        </p:nvSpPr>
        <p:spPr>
          <a:xfrm>
            <a:off x="203200" y="5170253"/>
            <a:ext cx="2032000" cy="491482"/>
          </a:xfrm>
          <a:prstGeom prst="roundRect">
            <a:avLst>
              <a:gd fmla="val 16667" name="adj"/>
            </a:avLst>
          </a:prstGeom>
          <a:noFill/>
          <a:ln cap="flat" cmpd="sng" w="9525">
            <a:solidFill>
              <a:srgbClr val="FF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ACTIVACIÓN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ENDOTELIAL</a:t>
            </a:r>
            <a:endParaRPr b="0" i="0" sz="1400" u="none" cap="none" strike="noStrike">
              <a:solidFill>
                <a:srgbClr val="000000"/>
              </a:solidFill>
              <a:latin typeface="Arial"/>
              <a:ea typeface="Arial"/>
              <a:cs typeface="Arial"/>
              <a:sym typeface="Arial"/>
            </a:endParaRPr>
          </a:p>
        </p:txBody>
      </p:sp>
      <p:sp>
        <p:nvSpPr>
          <p:cNvPr id="205" name="Google Shape;205;p49"/>
          <p:cNvSpPr/>
          <p:nvPr/>
        </p:nvSpPr>
        <p:spPr>
          <a:xfrm>
            <a:off x="3149600" y="4584466"/>
            <a:ext cx="1930400" cy="300792"/>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vWf, tPA</a:t>
            </a:r>
            <a:endParaRPr b="0" i="0" sz="1400" u="none" cap="none" strike="noStrike">
              <a:solidFill>
                <a:srgbClr val="000000"/>
              </a:solidFill>
              <a:latin typeface="Arial"/>
              <a:ea typeface="Arial"/>
              <a:cs typeface="Arial"/>
              <a:sym typeface="Arial"/>
            </a:endParaRPr>
          </a:p>
        </p:txBody>
      </p:sp>
      <p:sp>
        <p:nvSpPr>
          <p:cNvPr id="206" name="Google Shape;206;p49"/>
          <p:cNvSpPr/>
          <p:nvPr/>
        </p:nvSpPr>
        <p:spPr>
          <a:xfrm>
            <a:off x="4299178" y="1570393"/>
            <a:ext cx="1051748" cy="802871"/>
          </a:xfrm>
          <a:custGeom>
            <a:rect b="b" l="l" r="r" t="t"/>
            <a:pathLst>
              <a:path extrusionOk="0" h="448" w="544">
                <a:moveTo>
                  <a:pt x="448" y="448"/>
                </a:moveTo>
                <a:cubicBezTo>
                  <a:pt x="224" y="288"/>
                  <a:pt x="0" y="128"/>
                  <a:pt x="16" y="64"/>
                </a:cubicBezTo>
                <a:cubicBezTo>
                  <a:pt x="32" y="0"/>
                  <a:pt x="456" y="64"/>
                  <a:pt x="544" y="64"/>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207" name="Google Shape;207;p49"/>
          <p:cNvCxnSpPr/>
          <p:nvPr/>
        </p:nvCxnSpPr>
        <p:spPr>
          <a:xfrm>
            <a:off x="5330816" y="1687419"/>
            <a:ext cx="141820" cy="21571"/>
          </a:xfrm>
          <a:prstGeom prst="straightConnector1">
            <a:avLst/>
          </a:prstGeom>
          <a:noFill/>
          <a:ln cap="flat" cmpd="sng" w="381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208" name="Google Shape;208;p49"/>
          <p:cNvSpPr/>
          <p:nvPr/>
        </p:nvSpPr>
        <p:spPr>
          <a:xfrm>
            <a:off x="3149600" y="1665052"/>
            <a:ext cx="1930400" cy="300792"/>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cxnSp>
        <p:nvCxnSpPr>
          <p:cNvPr id="209" name="Google Shape;209;p49"/>
          <p:cNvCxnSpPr/>
          <p:nvPr/>
        </p:nvCxnSpPr>
        <p:spPr>
          <a:xfrm>
            <a:off x="5994400" y="3112852"/>
            <a:ext cx="0" cy="381000"/>
          </a:xfrm>
          <a:prstGeom prst="straightConnector1">
            <a:avLst/>
          </a:prstGeom>
          <a:noFill/>
          <a:ln cap="flat" cmpd="sng" w="381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210" name="Google Shape;210;p49"/>
          <p:cNvCxnSpPr/>
          <p:nvPr/>
        </p:nvCxnSpPr>
        <p:spPr>
          <a:xfrm>
            <a:off x="6502400" y="3646250"/>
            <a:ext cx="1303867" cy="2"/>
          </a:xfrm>
          <a:prstGeom prst="straightConnector1">
            <a:avLst/>
          </a:prstGeom>
          <a:noFill/>
          <a:ln cap="flat" cmpd="sng" w="254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211" name="Google Shape;211;p49"/>
          <p:cNvSpPr/>
          <p:nvPr/>
        </p:nvSpPr>
        <p:spPr>
          <a:xfrm>
            <a:off x="3454400" y="3385386"/>
            <a:ext cx="2133600" cy="369332"/>
          </a:xfrm>
          <a:custGeom>
            <a:rect b="b" l="l" r="r" t="t"/>
            <a:pathLst>
              <a:path extrusionOk="0" h="160" w="976">
                <a:moveTo>
                  <a:pt x="976" y="96"/>
                </a:moveTo>
                <a:cubicBezTo>
                  <a:pt x="504" y="128"/>
                  <a:pt x="32" y="160"/>
                  <a:pt x="16" y="144"/>
                </a:cubicBezTo>
                <a:cubicBezTo>
                  <a:pt x="0" y="128"/>
                  <a:pt x="736" y="24"/>
                  <a:pt x="880" y="0"/>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212" name="Google Shape;212;p49"/>
          <p:cNvCxnSpPr/>
          <p:nvPr/>
        </p:nvCxnSpPr>
        <p:spPr>
          <a:xfrm>
            <a:off x="5384800" y="3375320"/>
            <a:ext cx="101600" cy="0"/>
          </a:xfrm>
          <a:prstGeom prst="straightConnector1">
            <a:avLst/>
          </a:prstGeom>
          <a:noFill/>
          <a:ln cap="flat" cmpd="sng" w="381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213" name="Google Shape;213;p49"/>
          <p:cNvCxnSpPr/>
          <p:nvPr/>
        </p:nvCxnSpPr>
        <p:spPr>
          <a:xfrm rot="10800000">
            <a:off x="1930400" y="1055452"/>
            <a:ext cx="2133600" cy="0"/>
          </a:xfrm>
          <a:prstGeom prst="straightConnector1">
            <a:avLst/>
          </a:prstGeom>
          <a:noFill/>
          <a:ln cap="flat" cmpd="sng" w="25400">
            <a:solidFill>
              <a:schemeClr val="dk1"/>
            </a:solidFill>
            <a:prstDash val="solid"/>
            <a:round/>
            <a:headEnd len="sm" w="sm" type="none"/>
            <a:tailEnd len="sm" w="sm" type="none"/>
          </a:ln>
        </p:spPr>
      </p:cxnSp>
      <p:cxnSp>
        <p:nvCxnSpPr>
          <p:cNvPr id="214" name="Google Shape;214;p49"/>
          <p:cNvCxnSpPr/>
          <p:nvPr/>
        </p:nvCxnSpPr>
        <p:spPr>
          <a:xfrm>
            <a:off x="1930400" y="1055452"/>
            <a:ext cx="0" cy="1676400"/>
          </a:xfrm>
          <a:prstGeom prst="straightConnector1">
            <a:avLst/>
          </a:prstGeom>
          <a:noFill/>
          <a:ln cap="flat" cmpd="sng" w="25400">
            <a:solidFill>
              <a:schemeClr val="dk1"/>
            </a:solidFill>
            <a:prstDash val="solid"/>
            <a:round/>
            <a:headEnd len="sm" w="sm" type="none"/>
            <a:tailEnd len="sm" w="sm" type="none"/>
          </a:ln>
        </p:spPr>
      </p:cxnSp>
      <p:cxnSp>
        <p:nvCxnSpPr>
          <p:cNvPr id="215" name="Google Shape;215;p49"/>
          <p:cNvCxnSpPr/>
          <p:nvPr/>
        </p:nvCxnSpPr>
        <p:spPr>
          <a:xfrm>
            <a:off x="1930400" y="2655652"/>
            <a:ext cx="0" cy="152400"/>
          </a:xfrm>
          <a:prstGeom prst="straightConnector1">
            <a:avLst/>
          </a:prstGeom>
          <a:noFill/>
          <a:ln cap="flat" cmpd="sng" w="381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216" name="Google Shape;216;p49"/>
          <p:cNvCxnSpPr/>
          <p:nvPr/>
        </p:nvCxnSpPr>
        <p:spPr>
          <a:xfrm>
            <a:off x="9652000" y="1055452"/>
            <a:ext cx="0" cy="1676400"/>
          </a:xfrm>
          <a:prstGeom prst="straightConnector1">
            <a:avLst/>
          </a:prstGeom>
          <a:noFill/>
          <a:ln cap="flat" cmpd="sng" w="25400">
            <a:solidFill>
              <a:schemeClr val="dk1"/>
            </a:solidFill>
            <a:prstDash val="solid"/>
            <a:round/>
            <a:headEnd len="sm" w="sm" type="none"/>
            <a:tailEnd len="sm" w="sm" type="none"/>
          </a:ln>
        </p:spPr>
      </p:cxnSp>
      <p:cxnSp>
        <p:nvCxnSpPr>
          <p:cNvPr id="217" name="Google Shape;217;p49"/>
          <p:cNvCxnSpPr/>
          <p:nvPr/>
        </p:nvCxnSpPr>
        <p:spPr>
          <a:xfrm>
            <a:off x="9652000" y="2655652"/>
            <a:ext cx="0" cy="152400"/>
          </a:xfrm>
          <a:prstGeom prst="straightConnector1">
            <a:avLst/>
          </a:prstGeom>
          <a:noFill/>
          <a:ln cap="flat" cmpd="sng" w="381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218" name="Google Shape;218;p49"/>
          <p:cNvCxnSpPr/>
          <p:nvPr/>
        </p:nvCxnSpPr>
        <p:spPr>
          <a:xfrm rot="10800000">
            <a:off x="7924800" y="1055452"/>
            <a:ext cx="1727200" cy="0"/>
          </a:xfrm>
          <a:prstGeom prst="straightConnector1">
            <a:avLst/>
          </a:prstGeom>
          <a:noFill/>
          <a:ln cap="flat" cmpd="sng" w="25400">
            <a:solidFill>
              <a:schemeClr val="dk1"/>
            </a:solidFill>
            <a:prstDash val="solid"/>
            <a:round/>
            <a:headEnd len="sm" w="sm" type="none"/>
            <a:tailEnd len="sm" w="sm" type="none"/>
          </a:ln>
        </p:spPr>
      </p:cxnSp>
      <p:cxnSp>
        <p:nvCxnSpPr>
          <p:cNvPr id="219" name="Google Shape;219;p49"/>
          <p:cNvCxnSpPr/>
          <p:nvPr/>
        </p:nvCxnSpPr>
        <p:spPr>
          <a:xfrm rot="10800000">
            <a:off x="2032000" y="4484452"/>
            <a:ext cx="8026400" cy="0"/>
          </a:xfrm>
          <a:prstGeom prst="straightConnector1">
            <a:avLst/>
          </a:prstGeom>
          <a:noFill/>
          <a:ln cap="flat" cmpd="sng" w="25400">
            <a:solidFill>
              <a:schemeClr val="dk1"/>
            </a:solidFill>
            <a:prstDash val="solid"/>
            <a:round/>
            <a:headEnd len="sm" w="sm" type="none"/>
            <a:tailEnd len="sm" w="sm" type="none"/>
          </a:ln>
        </p:spPr>
      </p:cxnSp>
      <p:cxnSp>
        <p:nvCxnSpPr>
          <p:cNvPr id="220" name="Google Shape;220;p49"/>
          <p:cNvCxnSpPr/>
          <p:nvPr/>
        </p:nvCxnSpPr>
        <p:spPr>
          <a:xfrm>
            <a:off x="9144000" y="4103452"/>
            <a:ext cx="0" cy="381000"/>
          </a:xfrm>
          <a:prstGeom prst="straightConnector1">
            <a:avLst/>
          </a:prstGeom>
          <a:noFill/>
          <a:ln cap="flat" cmpd="sng" w="25400">
            <a:solidFill>
              <a:srgbClr val="FFFFFF"/>
            </a:solidFill>
            <a:prstDash val="solid"/>
            <a:round/>
            <a:headEnd len="sm" w="sm" type="none"/>
            <a:tailEnd len="sm" w="sm" type="none"/>
          </a:ln>
        </p:spPr>
      </p:cxnSp>
      <p:cxnSp>
        <p:nvCxnSpPr>
          <p:cNvPr id="221" name="Google Shape;221;p49"/>
          <p:cNvCxnSpPr/>
          <p:nvPr/>
        </p:nvCxnSpPr>
        <p:spPr>
          <a:xfrm>
            <a:off x="2032000" y="4332052"/>
            <a:ext cx="0" cy="152400"/>
          </a:xfrm>
          <a:prstGeom prst="straightConnector1">
            <a:avLst/>
          </a:prstGeom>
          <a:noFill/>
          <a:ln cap="flat" cmpd="sng" w="25400">
            <a:solidFill>
              <a:srgbClr val="FFFFFF"/>
            </a:solidFill>
            <a:prstDash val="solid"/>
            <a:round/>
            <a:headEnd len="sm" w="sm" type="none"/>
            <a:tailEnd len="sm" w="sm" type="none"/>
          </a:ln>
        </p:spPr>
      </p:cxnSp>
      <p:cxnSp>
        <p:nvCxnSpPr>
          <p:cNvPr id="222" name="Google Shape;222;p49"/>
          <p:cNvCxnSpPr/>
          <p:nvPr/>
        </p:nvCxnSpPr>
        <p:spPr>
          <a:xfrm rot="10800000">
            <a:off x="7924800" y="979252"/>
            <a:ext cx="3759200" cy="0"/>
          </a:xfrm>
          <a:prstGeom prst="straightConnector1">
            <a:avLst/>
          </a:prstGeom>
          <a:noFill/>
          <a:ln cap="flat" cmpd="sng" w="25400">
            <a:solidFill>
              <a:schemeClr val="dk1"/>
            </a:solidFill>
            <a:prstDash val="solid"/>
            <a:round/>
            <a:headEnd len="sm" w="sm" type="none"/>
            <a:tailEnd len="sm" w="sm" type="none"/>
          </a:ln>
        </p:spPr>
      </p:cxnSp>
      <p:cxnSp>
        <p:nvCxnSpPr>
          <p:cNvPr id="223" name="Google Shape;223;p49"/>
          <p:cNvCxnSpPr/>
          <p:nvPr/>
        </p:nvCxnSpPr>
        <p:spPr>
          <a:xfrm>
            <a:off x="11684000" y="979252"/>
            <a:ext cx="0" cy="3352800"/>
          </a:xfrm>
          <a:prstGeom prst="straightConnector1">
            <a:avLst/>
          </a:prstGeom>
          <a:noFill/>
          <a:ln cap="flat" cmpd="sng" w="25400">
            <a:solidFill>
              <a:schemeClr val="dk1"/>
            </a:solidFill>
            <a:prstDash val="solid"/>
            <a:round/>
            <a:headEnd len="sm" w="sm" type="none"/>
            <a:tailEnd len="sm" w="sm" type="none"/>
          </a:ln>
        </p:spPr>
      </p:cxnSp>
      <p:cxnSp>
        <p:nvCxnSpPr>
          <p:cNvPr id="224" name="Google Shape;224;p49"/>
          <p:cNvCxnSpPr/>
          <p:nvPr/>
        </p:nvCxnSpPr>
        <p:spPr>
          <a:xfrm>
            <a:off x="11684000" y="4332052"/>
            <a:ext cx="0" cy="152400"/>
          </a:xfrm>
          <a:prstGeom prst="straightConnector1">
            <a:avLst/>
          </a:prstGeom>
          <a:noFill/>
          <a:ln cap="flat" cmpd="sng" w="381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225" name="Google Shape;225;p49"/>
          <p:cNvCxnSpPr/>
          <p:nvPr/>
        </p:nvCxnSpPr>
        <p:spPr>
          <a:xfrm>
            <a:off x="6197600" y="4332052"/>
            <a:ext cx="0" cy="1219200"/>
          </a:xfrm>
          <a:prstGeom prst="straightConnector1">
            <a:avLst/>
          </a:prstGeom>
          <a:noFill/>
          <a:ln cap="flat" cmpd="sng" w="254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226" name="Google Shape;226;p49"/>
          <p:cNvSpPr/>
          <p:nvPr/>
        </p:nvSpPr>
        <p:spPr>
          <a:xfrm>
            <a:off x="8839200" y="5551252"/>
            <a:ext cx="1930400" cy="300792"/>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Macrófago</a:t>
            </a:r>
            <a:endParaRPr b="0" i="0" sz="1400" u="none" cap="none" strike="noStrike">
              <a:solidFill>
                <a:srgbClr val="000000"/>
              </a:solidFill>
              <a:latin typeface="Arial"/>
              <a:ea typeface="Arial"/>
              <a:cs typeface="Arial"/>
              <a:sym typeface="Arial"/>
            </a:endParaRPr>
          </a:p>
        </p:txBody>
      </p:sp>
      <p:sp>
        <p:nvSpPr>
          <p:cNvPr id="227" name="Google Shape;227;p49"/>
          <p:cNvSpPr/>
          <p:nvPr/>
        </p:nvSpPr>
        <p:spPr>
          <a:xfrm>
            <a:off x="2427818" y="5870467"/>
            <a:ext cx="2855383" cy="300792"/>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Célula Espumosa</a:t>
            </a:r>
            <a:endParaRPr b="0" i="0" sz="1400" u="none" cap="none" strike="noStrike">
              <a:solidFill>
                <a:srgbClr val="000000"/>
              </a:solidFill>
              <a:latin typeface="Arial"/>
              <a:ea typeface="Arial"/>
              <a:cs typeface="Arial"/>
              <a:sym typeface="Arial"/>
            </a:endParaRPr>
          </a:p>
        </p:txBody>
      </p:sp>
      <p:cxnSp>
        <p:nvCxnSpPr>
          <p:cNvPr id="228" name="Google Shape;228;p49"/>
          <p:cNvCxnSpPr/>
          <p:nvPr/>
        </p:nvCxnSpPr>
        <p:spPr>
          <a:xfrm rot="10800000">
            <a:off x="5283200" y="5627452"/>
            <a:ext cx="2133600" cy="0"/>
          </a:xfrm>
          <a:prstGeom prst="straightConnector1">
            <a:avLst/>
          </a:prstGeom>
          <a:noFill/>
          <a:ln cap="flat" cmpd="sng" w="254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229" name="Google Shape;229;p49"/>
          <p:cNvSpPr/>
          <p:nvPr/>
        </p:nvSpPr>
        <p:spPr>
          <a:xfrm>
            <a:off x="7315200" y="4484452"/>
            <a:ext cx="1930400" cy="300792"/>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rPr b="1" i="0" lang="es-ES" sz="1400" u="none" cap="none" strike="noStrike">
                <a:solidFill>
                  <a:schemeClr val="dk1"/>
                </a:solidFill>
                <a:latin typeface="Calibri"/>
                <a:ea typeface="Calibri"/>
                <a:cs typeface="Calibri"/>
                <a:sym typeface="Calibri"/>
              </a:rPr>
              <a:t>ICAM1</a:t>
            </a:r>
            <a:endParaRPr b="1" i="0" sz="1600" u="none" cap="none" strike="noStrike">
              <a:solidFill>
                <a:schemeClr val="dk1"/>
              </a:solidFill>
              <a:latin typeface="Calibri"/>
              <a:ea typeface="Calibri"/>
              <a:cs typeface="Calibri"/>
              <a:sym typeface="Calibri"/>
            </a:endParaRPr>
          </a:p>
        </p:txBody>
      </p:sp>
      <p:sp>
        <p:nvSpPr>
          <p:cNvPr id="230" name="Google Shape;230;p49"/>
          <p:cNvSpPr/>
          <p:nvPr/>
        </p:nvSpPr>
        <p:spPr>
          <a:xfrm>
            <a:off x="7628467" y="3739386"/>
            <a:ext cx="1524000" cy="433098"/>
          </a:xfrm>
          <a:prstGeom prst="roundRect">
            <a:avLst>
              <a:gd fmla="val 16667" name="adj"/>
            </a:avLst>
          </a:prstGeom>
          <a:noFill/>
          <a:ln cap="flat" cmpd="sng" w="9525">
            <a:solidFill>
              <a:srgbClr val="FFCC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200"/>
              <a:buFont typeface="Arial"/>
              <a:buNone/>
            </a:pPr>
            <a:r>
              <a:rPr b="1" i="0" lang="es-ES" sz="1200" u="none" cap="none" strike="noStrike">
                <a:solidFill>
                  <a:schemeClr val="dk1"/>
                </a:solidFill>
                <a:latin typeface="Calibri"/>
                <a:ea typeface="Calibri"/>
                <a:cs typeface="Calibri"/>
                <a:sym typeface="Calibri"/>
              </a:rPr>
              <a:t>DISLIPEMIA Proaterogénica</a:t>
            </a:r>
            <a:endParaRPr b="0" i="0" sz="1400" u="none" cap="none" strike="noStrike">
              <a:solidFill>
                <a:srgbClr val="000000"/>
              </a:solidFill>
              <a:latin typeface="Arial"/>
              <a:ea typeface="Arial"/>
              <a:cs typeface="Arial"/>
              <a:sym typeface="Arial"/>
            </a:endParaRPr>
          </a:p>
        </p:txBody>
      </p:sp>
      <p:graphicFrame>
        <p:nvGraphicFramePr>
          <p:cNvPr id="231" name="Google Shape;231;p49"/>
          <p:cNvGraphicFramePr/>
          <p:nvPr/>
        </p:nvGraphicFramePr>
        <p:xfrm>
          <a:off x="11089218" y="5192477"/>
          <a:ext cx="960967" cy="647700"/>
        </p:xfrm>
        <a:graphic>
          <a:graphicData uri="http://schemas.openxmlformats.org/presentationml/2006/ole">
            <mc:AlternateContent>
              <mc:Choice Requires="v">
                <p:oleObj r:id="rId4" imgH="647700" imgW="960967" progId="" spid="_x0000_s1">
                  <p:embed/>
                </p:oleObj>
              </mc:Choice>
              <mc:Fallback>
                <p:oleObj r:id="rId5" imgH="647700" imgW="960967" progId="">
                  <p:embed/>
                  <p:pic>
                    <p:nvPicPr>
                      <p:cNvPr id="231" name="Google Shape;231;p49"/>
                      <p:cNvPicPr preferRelativeResize="0"/>
                      <p:nvPr/>
                    </p:nvPicPr>
                    <p:blipFill rotWithShape="1">
                      <a:blip r:embed="rId6">
                        <a:alphaModFix/>
                      </a:blip>
                      <a:srcRect b="781" l="5556" r="3702" t="0"/>
                      <a:stretch/>
                    </p:blipFill>
                    <p:spPr>
                      <a:xfrm>
                        <a:off x="11089218" y="5192477"/>
                        <a:ext cx="960967" cy="647700"/>
                      </a:xfrm>
                      <a:prstGeom prst="rect">
                        <a:avLst/>
                      </a:prstGeom>
                      <a:noFill/>
                      <a:ln cap="flat" cmpd="sng" w="9525">
                        <a:solidFill>
                          <a:schemeClr val="lt1"/>
                        </a:solidFill>
                        <a:prstDash val="solid"/>
                        <a:miter lim="800000"/>
                        <a:headEnd len="sm" w="sm" type="none"/>
                        <a:tailEnd len="sm" w="sm" type="none"/>
                      </a:ln>
                    </p:spPr>
                  </p:pic>
                </p:oleObj>
              </mc:Fallback>
            </mc:AlternateContent>
          </a:graphicData>
        </a:graphic>
      </p:graphicFrame>
      <p:sp>
        <p:nvSpPr>
          <p:cNvPr id="232" name="Google Shape;232;p49"/>
          <p:cNvSpPr/>
          <p:nvPr/>
        </p:nvSpPr>
        <p:spPr>
          <a:xfrm>
            <a:off x="46567" y="4544778"/>
            <a:ext cx="2870200" cy="272415"/>
          </a:xfrm>
          <a:prstGeom prst="roundRect">
            <a:avLst>
              <a:gd fmla="val 16667" name="adj"/>
            </a:avLst>
          </a:prstGeom>
          <a:noFill/>
          <a:ln cap="flat" cmpd="sng" w="9525">
            <a:solidFill>
              <a:srgbClr val="FFCC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200"/>
              <a:buFont typeface="Arial"/>
              <a:buNone/>
            </a:pPr>
            <a:r>
              <a:rPr b="1" i="0" lang="es-ES" sz="1200" u="none" cap="none" strike="noStrike">
                <a:solidFill>
                  <a:schemeClr val="dk1"/>
                </a:solidFill>
                <a:latin typeface="Calibri"/>
                <a:ea typeface="Calibri"/>
                <a:cs typeface="Calibri"/>
                <a:sym typeface="Calibri"/>
              </a:rPr>
              <a:t>Estado Protrombótico</a:t>
            </a:r>
            <a:endParaRPr b="0" i="0" sz="1400" u="none" cap="none" strike="noStrike">
              <a:solidFill>
                <a:srgbClr val="000000"/>
              </a:solidFill>
              <a:latin typeface="Arial"/>
              <a:ea typeface="Arial"/>
              <a:cs typeface="Arial"/>
              <a:sym typeface="Arial"/>
            </a:endParaRPr>
          </a:p>
        </p:txBody>
      </p:sp>
      <p:cxnSp>
        <p:nvCxnSpPr>
          <p:cNvPr id="233" name="Google Shape;233;p49"/>
          <p:cNvCxnSpPr/>
          <p:nvPr/>
        </p:nvCxnSpPr>
        <p:spPr>
          <a:xfrm>
            <a:off x="6620942" y="3874852"/>
            <a:ext cx="0" cy="228600"/>
          </a:xfrm>
          <a:prstGeom prst="straightConnector1">
            <a:avLst/>
          </a:prstGeom>
          <a:noFill/>
          <a:ln cap="flat" cmpd="sng" w="127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cxnSp>
        <p:nvCxnSpPr>
          <p:cNvPr id="234" name="Google Shape;234;p49"/>
          <p:cNvCxnSpPr/>
          <p:nvPr/>
        </p:nvCxnSpPr>
        <p:spPr>
          <a:xfrm>
            <a:off x="7408325" y="3925654"/>
            <a:ext cx="0" cy="228600"/>
          </a:xfrm>
          <a:prstGeom prst="straightConnector1">
            <a:avLst/>
          </a:prstGeom>
          <a:noFill/>
          <a:ln cap="flat" cmpd="sng" w="127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235" name="Google Shape;235;p49"/>
          <p:cNvSpPr/>
          <p:nvPr/>
        </p:nvSpPr>
        <p:spPr>
          <a:xfrm>
            <a:off x="5731934" y="5390387"/>
            <a:ext cx="1930400" cy="272415"/>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200"/>
              <a:buFont typeface="Arial"/>
              <a:buNone/>
            </a:pPr>
            <a:r>
              <a:rPr b="1" i="0" lang="es-ES" sz="1200" u="none" cap="none" strike="noStrike">
                <a:solidFill>
                  <a:schemeClr val="dk1"/>
                </a:solidFill>
                <a:latin typeface="Calibri"/>
                <a:ea typeface="Calibri"/>
                <a:cs typeface="Calibri"/>
                <a:sym typeface="Calibri"/>
              </a:rPr>
              <a:t>LDLox</a:t>
            </a:r>
            <a:endParaRPr b="0" i="0" sz="1400" u="none" cap="none" strike="noStrike">
              <a:solidFill>
                <a:srgbClr val="000000"/>
              </a:solidFill>
              <a:latin typeface="Arial"/>
              <a:ea typeface="Arial"/>
              <a:cs typeface="Arial"/>
              <a:sym typeface="Arial"/>
            </a:endParaRPr>
          </a:p>
        </p:txBody>
      </p:sp>
      <p:cxnSp>
        <p:nvCxnSpPr>
          <p:cNvPr id="236" name="Google Shape;236;p49"/>
          <p:cNvCxnSpPr/>
          <p:nvPr/>
        </p:nvCxnSpPr>
        <p:spPr>
          <a:xfrm rot="10800000">
            <a:off x="7608168" y="4213744"/>
            <a:ext cx="0" cy="228600"/>
          </a:xfrm>
          <a:prstGeom prst="straightConnector1">
            <a:avLst/>
          </a:prstGeom>
          <a:noFill/>
          <a:ln cap="flat" cmpd="sng" w="12700">
            <a:solidFill>
              <a:schemeClr val="dk1"/>
            </a:solidFill>
            <a:prstDash val="solid"/>
            <a:round/>
            <a:headEnd len="sm" w="sm" type="none"/>
            <a:tailEnd len="med" w="med" type="triangle"/>
          </a:ln>
          <a:effectLst>
            <a:outerShdw blurRad="63500" rotWithShape="0" algn="ctr" dir="2700000" dist="38099">
              <a:srgbClr val="000000">
                <a:alpha val="74901"/>
              </a:srgbClr>
            </a:outerShdw>
          </a:effectLst>
        </p:spPr>
      </p:cxnSp>
      <p:sp>
        <p:nvSpPr>
          <p:cNvPr id="237" name="Google Shape;237;p49"/>
          <p:cNvSpPr/>
          <p:nvPr/>
        </p:nvSpPr>
        <p:spPr>
          <a:xfrm>
            <a:off x="4568340" y="1957939"/>
            <a:ext cx="2953720" cy="325551"/>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es-ES" sz="1600" u="none" cap="none" strike="noStrike">
                <a:solidFill>
                  <a:schemeClr val="dk1"/>
                </a:solidFill>
                <a:latin typeface="Calibri"/>
                <a:ea typeface="Calibri"/>
                <a:cs typeface="Calibri"/>
                <a:sym typeface="Calibri"/>
              </a:rPr>
              <a:t>IL-6</a:t>
            </a:r>
            <a:endParaRPr b="0" i="0" sz="1400" u="none" cap="none" strike="noStrike">
              <a:solidFill>
                <a:srgbClr val="000000"/>
              </a:solidFill>
              <a:latin typeface="Arial"/>
              <a:ea typeface="Arial"/>
              <a:cs typeface="Arial"/>
              <a:sym typeface="Arial"/>
            </a:endParaRPr>
          </a:p>
        </p:txBody>
      </p:sp>
      <p:sp>
        <p:nvSpPr>
          <p:cNvPr id="238" name="Google Shape;238;p49"/>
          <p:cNvSpPr txBox="1"/>
          <p:nvPr>
            <p:ph type="title"/>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400"/>
              <a:buNone/>
            </a:pPr>
            <a:r>
              <a:rPr lang="es-ES" sz="2400">
                <a:solidFill>
                  <a:srgbClr val="1F3864"/>
                </a:solidFill>
              </a:rPr>
              <a:t>Papel de la Inflamación en la Aterosclerosis: placa de ateroma </a:t>
            </a:r>
            <a:br>
              <a:rPr lang="es-ES" sz="2400">
                <a:solidFill>
                  <a:srgbClr val="1F3864"/>
                </a:solidFill>
              </a:rPr>
            </a:br>
            <a:endParaRPr sz="2400">
              <a:solidFill>
                <a:srgbClr val="1F3864"/>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8"/>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44" name="Google Shape;244;p8"/>
          <p:cNvSpPr/>
          <p:nvPr/>
        </p:nvSpPr>
        <p:spPr>
          <a:xfrm>
            <a:off x="9783977" y="4562573"/>
            <a:ext cx="2222500"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baseline="30000" i="0" lang="es-ES" sz="1200" u="none" cap="none" strike="noStrike">
                <a:solidFill>
                  <a:srgbClr val="323F4F"/>
                </a:solidFill>
                <a:latin typeface="Arial"/>
                <a:ea typeface="Arial"/>
                <a:cs typeface="Arial"/>
                <a:sym typeface="Arial"/>
              </a:rPr>
              <a:t>P. Libby, et al.</a:t>
            </a:r>
            <a:r>
              <a:rPr b="0" i="0" lang="es-ES" sz="1200" u="none" cap="none" strike="noStrike">
                <a:solidFill>
                  <a:srgbClr val="323F4F"/>
                </a:solidFill>
                <a:latin typeface="Arial"/>
                <a:ea typeface="Arial"/>
                <a:cs typeface="Arial"/>
                <a:sym typeface="Arial"/>
              </a:rPr>
              <a:t> </a:t>
            </a:r>
            <a:r>
              <a:rPr b="0" baseline="30000" i="0" lang="es-ES" sz="1200" u="none" cap="none" strike="noStrike">
                <a:solidFill>
                  <a:srgbClr val="323F4F"/>
                </a:solidFill>
                <a:latin typeface="Arial"/>
                <a:ea typeface="Arial"/>
                <a:cs typeface="Arial"/>
                <a:sym typeface="Arial"/>
              </a:rPr>
              <a:t>Circ Res. 2019;124:150-160</a:t>
            </a:r>
            <a:endParaRPr b="0" i="0" sz="1200" u="none" cap="none" strike="noStrike">
              <a:solidFill>
                <a:srgbClr val="323F4F"/>
              </a:solidFill>
              <a:latin typeface="Arial"/>
              <a:ea typeface="Arial"/>
              <a:cs typeface="Arial"/>
              <a:sym typeface="Arial"/>
            </a:endParaRPr>
          </a:p>
        </p:txBody>
      </p:sp>
      <p:pic>
        <p:nvPicPr>
          <p:cNvPr id="245" name="Google Shape;245;p8"/>
          <p:cNvPicPr preferRelativeResize="0"/>
          <p:nvPr/>
        </p:nvPicPr>
        <p:blipFill rotWithShape="1">
          <a:blip r:embed="rId3">
            <a:alphaModFix/>
          </a:blip>
          <a:srcRect b="0" l="0" r="0" t="0"/>
          <a:stretch/>
        </p:blipFill>
        <p:spPr>
          <a:xfrm>
            <a:off x="7564612" y="1759881"/>
            <a:ext cx="4283356" cy="3147594"/>
          </a:xfrm>
          <a:prstGeom prst="rect">
            <a:avLst/>
          </a:prstGeom>
          <a:noFill/>
          <a:ln>
            <a:noFill/>
          </a:ln>
        </p:spPr>
      </p:pic>
      <p:sp>
        <p:nvSpPr>
          <p:cNvPr id="246" name="Google Shape;246;p8"/>
          <p:cNvSpPr/>
          <p:nvPr/>
        </p:nvSpPr>
        <p:spPr>
          <a:xfrm rot="-5400000">
            <a:off x="10658105" y="2153494"/>
            <a:ext cx="284162" cy="664727"/>
          </a:xfrm>
          <a:prstGeom prst="upArrow">
            <a:avLst>
              <a:gd fmla="val 50000" name="adj1"/>
              <a:gd fmla="val 50000" name="adj2"/>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8"/>
          <p:cNvSpPr/>
          <p:nvPr/>
        </p:nvSpPr>
        <p:spPr>
          <a:xfrm rot="5400000">
            <a:off x="8348500" y="4133374"/>
            <a:ext cx="284162" cy="664727"/>
          </a:xfrm>
          <a:prstGeom prst="upArrow">
            <a:avLst>
              <a:gd fmla="val 50000" name="adj1"/>
              <a:gd fmla="val 50000" name="adj2"/>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8" name="Google Shape;248;p8"/>
          <p:cNvPicPr preferRelativeResize="0"/>
          <p:nvPr/>
        </p:nvPicPr>
        <p:blipFill rotWithShape="1">
          <a:blip r:embed="rId4">
            <a:alphaModFix/>
          </a:blip>
          <a:srcRect b="0" l="0" r="0" t="0"/>
          <a:stretch/>
        </p:blipFill>
        <p:spPr>
          <a:xfrm>
            <a:off x="344455" y="5627630"/>
            <a:ext cx="11482388" cy="147904"/>
          </a:xfrm>
          <a:prstGeom prst="rect">
            <a:avLst/>
          </a:prstGeom>
          <a:noFill/>
          <a:ln>
            <a:noFill/>
          </a:ln>
        </p:spPr>
      </p:pic>
      <p:pic>
        <p:nvPicPr>
          <p:cNvPr id="249" name="Google Shape;249;p8"/>
          <p:cNvPicPr preferRelativeResize="0"/>
          <p:nvPr/>
        </p:nvPicPr>
        <p:blipFill rotWithShape="1">
          <a:blip r:embed="rId5">
            <a:alphaModFix/>
          </a:blip>
          <a:srcRect b="0" l="0" r="0" t="0"/>
          <a:stretch/>
        </p:blipFill>
        <p:spPr>
          <a:xfrm>
            <a:off x="386243" y="1759881"/>
            <a:ext cx="7177738" cy="3811187"/>
          </a:xfrm>
          <a:prstGeom prst="rect">
            <a:avLst/>
          </a:prstGeom>
          <a:noFill/>
          <a:ln>
            <a:noFill/>
          </a:ln>
        </p:spPr>
      </p:pic>
      <p:sp>
        <p:nvSpPr>
          <p:cNvPr id="250" name="Google Shape;250;p8"/>
          <p:cNvSpPr txBox="1"/>
          <p:nvPr/>
        </p:nvSpPr>
        <p:spPr>
          <a:xfrm>
            <a:off x="4281538" y="4832598"/>
            <a:ext cx="2231088" cy="564217"/>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p:txBody>
      </p:sp>
      <p:sp>
        <p:nvSpPr>
          <p:cNvPr id="251" name="Google Shape;251;p8"/>
          <p:cNvSpPr txBox="1"/>
          <p:nvPr/>
        </p:nvSpPr>
        <p:spPr>
          <a:xfrm>
            <a:off x="5709132" y="3498850"/>
            <a:ext cx="731486" cy="389810"/>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p:txBody>
      </p:sp>
      <p:sp>
        <p:nvSpPr>
          <p:cNvPr id="252" name="Google Shape;252;p8"/>
          <p:cNvSpPr txBox="1"/>
          <p:nvPr>
            <p:ph type="title"/>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400"/>
              <a:buNone/>
            </a:pPr>
            <a:r>
              <a:rPr lang="es-ES" sz="2400">
                <a:solidFill>
                  <a:srgbClr val="1F3864"/>
                </a:solidFill>
              </a:rPr>
              <a:t>Importancia de la inflamación sobre la placa de ateroma</a:t>
            </a:r>
            <a:br>
              <a:rPr i="1" lang="es-ES" sz="2400">
                <a:solidFill>
                  <a:srgbClr val="1F3864"/>
                </a:solidFill>
              </a:rPr>
            </a:br>
            <a:endParaRPr sz="2400">
              <a:solidFill>
                <a:srgbClr val="1F3864"/>
              </a:solidFill>
            </a:endParaRPr>
          </a:p>
        </p:txBody>
      </p:sp>
      <p:sp>
        <p:nvSpPr>
          <p:cNvPr id="253" name="Google Shape;253;p8"/>
          <p:cNvSpPr txBox="1"/>
          <p:nvPr/>
        </p:nvSpPr>
        <p:spPr>
          <a:xfrm>
            <a:off x="361559" y="488786"/>
            <a:ext cx="6624736" cy="511440"/>
          </a:xfrm>
          <a:prstGeom prst="rect">
            <a:avLst/>
          </a:prstGeom>
          <a:noFill/>
          <a:ln>
            <a:noFill/>
          </a:ln>
        </p:spPr>
        <p:txBody>
          <a:bodyPr anchorCtr="0" anchor="ctr" bIns="0" lIns="0" spcFirstLastPara="1" rIns="0" wrap="square" tIns="0">
            <a:noAutofit/>
          </a:bodyPr>
          <a:lstStyle/>
          <a:p>
            <a:pPr indent="0" lvl="0" marL="57150" marR="321945" rtl="0" algn="l">
              <a:lnSpc>
                <a:spcPct val="100000"/>
              </a:lnSpc>
              <a:spcBef>
                <a:spcPts val="0"/>
              </a:spcBef>
              <a:spcAft>
                <a:spcPts val="0"/>
              </a:spcAft>
              <a:buClr>
                <a:srgbClr val="000000"/>
              </a:buClr>
              <a:buSzPts val="1600"/>
              <a:buFont typeface="Arial"/>
              <a:buNone/>
            </a:pPr>
            <a:r>
              <a:rPr b="1" i="0" lang="es-ES" sz="1600" u="none" cap="none" strike="noStrike">
                <a:solidFill>
                  <a:srgbClr val="1F3864"/>
                </a:solidFill>
                <a:latin typeface="Arial"/>
                <a:ea typeface="Arial"/>
                <a:cs typeface="Arial"/>
                <a:sym typeface="Arial"/>
              </a:rPr>
              <a:t>PLACAS DE ATEROMA VULNERABLES</a:t>
            </a:r>
            <a:endParaRPr b="1" i="0" sz="1600" u="none" cap="none" strike="noStrike">
              <a:solidFill>
                <a:srgbClr val="1F3864"/>
              </a:solidFill>
              <a:latin typeface="Arial"/>
              <a:ea typeface="Arial"/>
              <a:cs typeface="Arial"/>
              <a:sym typeface="Arial"/>
            </a:endParaRPr>
          </a:p>
        </p:txBody>
      </p:sp>
      <p:sp>
        <p:nvSpPr>
          <p:cNvPr id="254" name="Google Shape;254;p8"/>
          <p:cNvSpPr txBox="1"/>
          <p:nvPr/>
        </p:nvSpPr>
        <p:spPr>
          <a:xfrm>
            <a:off x="92249" y="1323671"/>
            <a:ext cx="4728750" cy="511440"/>
          </a:xfrm>
          <a:prstGeom prst="rect">
            <a:avLst/>
          </a:prstGeom>
          <a:noFill/>
          <a:ln>
            <a:noFill/>
          </a:ln>
        </p:spPr>
        <p:txBody>
          <a:bodyPr anchorCtr="0" anchor="ctr" bIns="0" lIns="0" spcFirstLastPara="1" rIns="0" wrap="square" tIns="0">
            <a:noAutofit/>
          </a:bodyPr>
          <a:lstStyle/>
          <a:p>
            <a:pPr indent="0" lvl="0" marL="57150" marR="321945" rtl="0" algn="ctr">
              <a:lnSpc>
                <a:spcPct val="100000"/>
              </a:lnSpc>
              <a:spcBef>
                <a:spcPts val="0"/>
              </a:spcBef>
              <a:spcAft>
                <a:spcPts val="0"/>
              </a:spcAft>
              <a:buClr>
                <a:srgbClr val="000000"/>
              </a:buClr>
              <a:buSzPts val="1800"/>
              <a:buFont typeface="Arial"/>
              <a:buNone/>
            </a:pPr>
            <a:r>
              <a:rPr b="0" i="0" lang="es-ES" sz="1800" u="none" cap="none" strike="noStrike">
                <a:solidFill>
                  <a:srgbClr val="1F3864"/>
                </a:solidFill>
                <a:latin typeface="Arial"/>
                <a:ea typeface="Arial"/>
                <a:cs typeface="Arial"/>
                <a:sym typeface="Arial"/>
              </a:rPr>
              <a:t>Desarrollo de la Placa Aterosclerótica</a:t>
            </a:r>
            <a:endParaRPr b="0" i="0" sz="1800" u="none" cap="none" strike="noStrike">
              <a:solidFill>
                <a:srgbClr val="1F3864"/>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0"/>
          <p:cNvSpPr txBox="1"/>
          <p:nvPr>
            <p:ph idx="12" type="sldNum"/>
          </p:nvPr>
        </p:nvSpPr>
        <p:spPr>
          <a:xfrm>
            <a:off x="912589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61" name="Google Shape;261;p50"/>
          <p:cNvPicPr preferRelativeResize="0"/>
          <p:nvPr/>
        </p:nvPicPr>
        <p:blipFill rotWithShape="1">
          <a:blip r:embed="rId3">
            <a:alphaModFix/>
          </a:blip>
          <a:srcRect b="0" l="0" r="0" t="0"/>
          <a:stretch/>
        </p:blipFill>
        <p:spPr>
          <a:xfrm>
            <a:off x="5843998" y="1533182"/>
            <a:ext cx="6025096" cy="3812541"/>
          </a:xfrm>
          <a:prstGeom prst="rect">
            <a:avLst/>
          </a:prstGeom>
          <a:noFill/>
          <a:ln>
            <a:noFill/>
          </a:ln>
        </p:spPr>
      </p:pic>
      <p:sp>
        <p:nvSpPr>
          <p:cNvPr id="262" name="Google Shape;262;p50"/>
          <p:cNvSpPr txBox="1"/>
          <p:nvPr/>
        </p:nvSpPr>
        <p:spPr>
          <a:xfrm>
            <a:off x="7574363" y="1763276"/>
            <a:ext cx="1358622" cy="2848707"/>
          </a:xfrm>
          <a:prstGeom prst="rect">
            <a:avLst/>
          </a:prstGeom>
          <a:noFill/>
          <a:ln cap="flat" cmpd="sng" w="3810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3" name="Google Shape;263;p50"/>
          <p:cNvSpPr txBox="1"/>
          <p:nvPr/>
        </p:nvSpPr>
        <p:spPr>
          <a:xfrm>
            <a:off x="7893042" y="2958235"/>
            <a:ext cx="721263" cy="154244"/>
          </a:xfrm>
          <a:prstGeom prst="rect">
            <a:avLst/>
          </a:prstGeom>
          <a:no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64" name="Google Shape;264;p50"/>
          <p:cNvPicPr preferRelativeResize="0"/>
          <p:nvPr/>
        </p:nvPicPr>
        <p:blipFill rotWithShape="1">
          <a:blip r:embed="rId4">
            <a:alphaModFix/>
          </a:blip>
          <a:srcRect b="0" l="0" r="0" t="0"/>
          <a:stretch/>
        </p:blipFill>
        <p:spPr>
          <a:xfrm>
            <a:off x="462858" y="1496426"/>
            <a:ext cx="5375936" cy="4423011"/>
          </a:xfrm>
          <a:prstGeom prst="rect">
            <a:avLst/>
          </a:prstGeom>
          <a:noFill/>
          <a:ln>
            <a:noFill/>
          </a:ln>
        </p:spPr>
      </p:pic>
      <p:sp>
        <p:nvSpPr>
          <p:cNvPr id="265" name="Google Shape;265;p50"/>
          <p:cNvSpPr txBox="1"/>
          <p:nvPr/>
        </p:nvSpPr>
        <p:spPr>
          <a:xfrm>
            <a:off x="8372973" y="5253334"/>
            <a:ext cx="1915885" cy="461665"/>
          </a:xfrm>
          <a:prstGeom prst="rect">
            <a:avLst/>
          </a:prstGeom>
          <a:solidFill>
            <a:schemeClr val="lt1"/>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accent1"/>
                </a:solidFill>
                <a:latin typeface="Calibri"/>
                <a:ea typeface="Calibri"/>
                <a:cs typeface="Calibri"/>
                <a:sym typeface="Calibri"/>
              </a:rPr>
              <a:t>hsCRP&gt;2mg/L</a:t>
            </a:r>
            <a:endParaRPr b="0" i="0" sz="1400" u="none" cap="none" strike="noStrike">
              <a:solidFill>
                <a:srgbClr val="000000"/>
              </a:solidFill>
              <a:latin typeface="Arial"/>
              <a:ea typeface="Arial"/>
              <a:cs typeface="Arial"/>
              <a:sym typeface="Arial"/>
            </a:endParaRPr>
          </a:p>
        </p:txBody>
      </p:sp>
      <p:pic>
        <p:nvPicPr>
          <p:cNvPr id="266" name="Google Shape;266;p50"/>
          <p:cNvPicPr preferRelativeResize="0"/>
          <p:nvPr/>
        </p:nvPicPr>
        <p:blipFill rotWithShape="1">
          <a:blip r:embed="rId5">
            <a:alphaModFix/>
          </a:blip>
          <a:srcRect b="0" l="0" r="0" t="0"/>
          <a:stretch/>
        </p:blipFill>
        <p:spPr>
          <a:xfrm>
            <a:off x="506818" y="684707"/>
            <a:ext cx="2643880" cy="735688"/>
          </a:xfrm>
          <a:prstGeom prst="rect">
            <a:avLst/>
          </a:prstGeom>
          <a:noFill/>
          <a:ln>
            <a:noFill/>
          </a:ln>
        </p:spPr>
      </p:pic>
      <p:sp>
        <p:nvSpPr>
          <p:cNvPr id="267" name="Google Shape;267;p50"/>
          <p:cNvSpPr txBox="1"/>
          <p:nvPr/>
        </p:nvSpPr>
        <p:spPr>
          <a:xfrm>
            <a:off x="433122" y="5879845"/>
            <a:ext cx="2483439" cy="2005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700"/>
              <a:buFont typeface="Arial"/>
              <a:buNone/>
            </a:pPr>
            <a:r>
              <a:rPr b="0" i="0" lang="es-ES" sz="700" u="none" cap="none" strike="noStrike">
                <a:solidFill>
                  <a:srgbClr val="1F3864"/>
                </a:solidFill>
                <a:latin typeface="Calibri"/>
                <a:ea typeface="Calibri"/>
                <a:cs typeface="Calibri"/>
                <a:sym typeface="Calibri"/>
              </a:rPr>
              <a:t>Mensah GA. J Am Coll Cardiol. 2025:S0735-1097</a:t>
            </a:r>
            <a:endParaRPr b="0" i="0" sz="700" u="none" cap="none" strike="noStrike">
              <a:solidFill>
                <a:srgbClr val="1F3864"/>
              </a:solidFill>
              <a:latin typeface="Calibri"/>
              <a:ea typeface="Calibri"/>
              <a:cs typeface="Calibri"/>
              <a:sym typeface="Calibri"/>
            </a:endParaRPr>
          </a:p>
        </p:txBody>
      </p:sp>
      <p:sp>
        <p:nvSpPr>
          <p:cNvPr id="268" name="Google Shape;268;p50"/>
          <p:cNvSpPr txBox="1"/>
          <p:nvPr/>
        </p:nvSpPr>
        <p:spPr>
          <a:xfrm>
            <a:off x="3857306" y="1052551"/>
            <a:ext cx="9059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accent1"/>
                </a:solidFill>
                <a:latin typeface="Calibri"/>
                <a:ea typeface="Calibri"/>
                <a:cs typeface="Calibri"/>
                <a:sym typeface="Calibri"/>
              </a:rPr>
              <a:t>hsCRP</a:t>
            </a:r>
            <a:endParaRPr b="1" i="0" sz="2000" u="none" cap="none" strike="noStrike">
              <a:solidFill>
                <a:schemeClr val="dk1"/>
              </a:solidFill>
              <a:latin typeface="Calibri"/>
              <a:ea typeface="Calibri"/>
              <a:cs typeface="Calibri"/>
              <a:sym typeface="Calibri"/>
            </a:endParaRPr>
          </a:p>
        </p:txBody>
      </p:sp>
      <p:sp>
        <p:nvSpPr>
          <p:cNvPr id="269" name="Google Shape;269;p50"/>
          <p:cNvSpPr txBox="1"/>
          <p:nvPr/>
        </p:nvSpPr>
        <p:spPr>
          <a:xfrm>
            <a:off x="322907" y="50170"/>
            <a:ext cx="11525061" cy="104107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ES" sz="2400" u="none" cap="none" strike="noStrike">
                <a:solidFill>
                  <a:srgbClr val="1F3864"/>
                </a:solidFill>
                <a:latin typeface="Arial"/>
                <a:ea typeface="Arial"/>
                <a:cs typeface="Arial"/>
                <a:sym typeface="Arial"/>
              </a:rPr>
              <a:t>Medir Inflamación en las Enfermedades CV: Biomarcadores</a:t>
            </a:r>
            <a:endParaRPr b="1" i="0" sz="2400" u="none" cap="none" strike="noStrike">
              <a:solidFill>
                <a:srgbClr val="1F3864"/>
              </a:solidFill>
              <a:latin typeface="Arial"/>
              <a:ea typeface="Arial"/>
              <a:cs typeface="Arial"/>
              <a:sym typeface="Arial"/>
            </a:endParaRPr>
          </a:p>
          <a:p>
            <a:pPr indent="0" lvl="0" marL="0" marR="0" rtl="0" algn="l">
              <a:lnSpc>
                <a:spcPct val="90000"/>
              </a:lnSpc>
              <a:spcBef>
                <a:spcPts val="0"/>
              </a:spcBef>
              <a:spcAft>
                <a:spcPts val="0"/>
              </a:spcAft>
              <a:buNone/>
            </a:pPr>
            <a:r>
              <a:t/>
            </a:r>
            <a:endParaRPr b="0" i="0" sz="2800" u="none" cap="none" strike="noStrike">
              <a:solidFill>
                <a:srgbClr val="1F3864"/>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2020-07-02T15:21:32Z</dcterms:created>
  <dc:creator>Microsoft Office User</dc:creator>
</cp:coreProperties>
</file>