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7"/>
  </p:notesMasterIdLst>
  <p:sldIdLst>
    <p:sldId id="256" r:id="rId2"/>
    <p:sldId id="267" r:id="rId3"/>
    <p:sldId id="285" r:id="rId4"/>
    <p:sldId id="257" r:id="rId5"/>
    <p:sldId id="259" r:id="rId6"/>
    <p:sldId id="268" r:id="rId7"/>
    <p:sldId id="269" r:id="rId8"/>
    <p:sldId id="270" r:id="rId9"/>
    <p:sldId id="332" r:id="rId10"/>
    <p:sldId id="333" r:id="rId11"/>
    <p:sldId id="334" r:id="rId12"/>
    <p:sldId id="335" r:id="rId13"/>
    <p:sldId id="336" r:id="rId14"/>
    <p:sldId id="337" r:id="rId15"/>
    <p:sldId id="348" r:id="rId16"/>
    <p:sldId id="351" r:id="rId17"/>
    <p:sldId id="347" r:id="rId18"/>
    <p:sldId id="349" r:id="rId19"/>
    <p:sldId id="352" r:id="rId20"/>
    <p:sldId id="355" r:id="rId21"/>
    <p:sldId id="356" r:id="rId22"/>
    <p:sldId id="357" r:id="rId23"/>
    <p:sldId id="358" r:id="rId24"/>
    <p:sldId id="359" r:id="rId25"/>
    <p:sldId id="360" r:id="rId26"/>
    <p:sldId id="361" r:id="rId27"/>
    <p:sldId id="362" r:id="rId28"/>
    <p:sldId id="364" r:id="rId29"/>
    <p:sldId id="365" r:id="rId30"/>
    <p:sldId id="367" r:id="rId31"/>
    <p:sldId id="368" r:id="rId32"/>
    <p:sldId id="369" r:id="rId33"/>
    <p:sldId id="370" r:id="rId34"/>
    <p:sldId id="371" r:id="rId35"/>
    <p:sldId id="266" r:id="rId3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470D"/>
    <a:srgbClr val="FF3F3F"/>
    <a:srgbClr val="002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E38960-1068-4E25-92EA-CA6887E7E26B}" v="59" dt="2025-10-16T13:54:07.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88"/>
    <p:restoredTop sz="92772"/>
  </p:normalViewPr>
  <p:slideViewPr>
    <p:cSldViewPr snapToGrid="0" snapToObjects="1">
      <p:cViewPr varScale="1">
        <p:scale>
          <a:sx n="107" d="100"/>
          <a:sy n="107" d="100"/>
        </p:scale>
        <p:origin x="32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Parisi Tria" userId="S::eparisi@almirall.com::79b09202-394d-4e2d-bcbc-186dc936d36f" providerId="AD" clId="Web-{E5A9DE28-72A4-7A06-B483-39F6B1D85CC8}"/>
    <pc:docChg chg="mod modMainMaster">
      <pc:chgData name="Eva Parisi Tria" userId="S::eparisi@almirall.com::79b09202-394d-4e2d-bcbc-186dc936d36f" providerId="AD" clId="Web-{E5A9DE28-72A4-7A06-B483-39F6B1D85CC8}" dt="2025-10-13T14:22:31.875" v="1" actId="33475"/>
      <pc:docMkLst>
        <pc:docMk/>
      </pc:docMkLst>
      <pc:sldMasterChg chg="addSp">
        <pc:chgData name="Eva Parisi Tria" userId="S::eparisi@almirall.com::79b09202-394d-4e2d-bcbc-186dc936d36f" providerId="AD" clId="Web-{E5A9DE28-72A4-7A06-B483-39F6B1D85CC8}" dt="2025-10-13T14:22:31.875" v="0" actId="33475"/>
        <pc:sldMasterMkLst>
          <pc:docMk/>
          <pc:sldMasterMk cId="942960957" sldId="2147483648"/>
        </pc:sldMasterMkLst>
        <pc:spChg chg="add">
          <ac:chgData name="Eva Parisi Tria" userId="S::eparisi@almirall.com::79b09202-394d-4e2d-bcbc-186dc936d36f" providerId="AD" clId="Web-{E5A9DE28-72A4-7A06-B483-39F6B1D85CC8}" dt="2025-10-13T14:22:31.875" v="0" actId="33475"/>
          <ac:spMkLst>
            <pc:docMk/>
            <pc:sldMasterMk cId="942960957" sldId="2147483648"/>
            <ac:spMk id="5" creationId="{9F1386D3-54BF-AEC1-D310-5DE15CA85E60}"/>
          </ac:spMkLst>
        </pc:spChg>
      </pc:sldMasterChg>
    </pc:docChg>
  </pc:docChgLst>
  <pc:docChgLst>
    <pc:chgData name="Eva Parisi Tria" userId="79b09202-394d-4e2d-bcbc-186dc936d36f" providerId="ADAL" clId="{F4E38960-1068-4E25-92EA-CA6887E7E26B}"/>
    <pc:docChg chg="undo custSel addSld modSld">
      <pc:chgData name="Eva Parisi Tria" userId="79b09202-394d-4e2d-bcbc-186dc936d36f" providerId="ADAL" clId="{F4E38960-1068-4E25-92EA-CA6887E7E26B}" dt="2025-10-14T12:52:27.319" v="45" actId="1076"/>
      <pc:docMkLst>
        <pc:docMk/>
      </pc:docMkLst>
      <pc:sldChg chg="addSp delSp modSp mod">
        <pc:chgData name="Eva Parisi Tria" userId="79b09202-394d-4e2d-bcbc-186dc936d36f" providerId="ADAL" clId="{F4E38960-1068-4E25-92EA-CA6887E7E26B}" dt="2025-10-14T12:51:42.653" v="32"/>
        <pc:sldMkLst>
          <pc:docMk/>
          <pc:sldMk cId="3419826654" sldId="268"/>
        </pc:sldMkLst>
        <pc:spChg chg="add mod">
          <ac:chgData name="Eva Parisi Tria" userId="79b09202-394d-4e2d-bcbc-186dc936d36f" providerId="ADAL" clId="{F4E38960-1068-4E25-92EA-CA6887E7E26B}" dt="2025-10-14T12:51:42.653" v="32"/>
          <ac:spMkLst>
            <pc:docMk/>
            <pc:sldMk cId="3419826654" sldId="268"/>
            <ac:spMk id="6" creationId="{8706210E-6627-75E5-EF27-EC4E306633FC}"/>
          </ac:spMkLst>
        </pc:spChg>
      </pc:sldChg>
      <pc:sldChg chg="addSp delSp modSp mod">
        <pc:chgData name="Eva Parisi Tria" userId="79b09202-394d-4e2d-bcbc-186dc936d36f" providerId="ADAL" clId="{F4E38960-1068-4E25-92EA-CA6887E7E26B}" dt="2025-10-14T12:50:05.588" v="6"/>
        <pc:sldMkLst>
          <pc:docMk/>
          <pc:sldMk cId="4112074000" sldId="269"/>
        </pc:sldMkLst>
        <pc:spChg chg="add mod">
          <ac:chgData name="Eva Parisi Tria" userId="79b09202-394d-4e2d-bcbc-186dc936d36f" providerId="ADAL" clId="{F4E38960-1068-4E25-92EA-CA6887E7E26B}" dt="2025-10-14T12:50:05.588" v="6"/>
          <ac:spMkLst>
            <pc:docMk/>
            <pc:sldMk cId="4112074000" sldId="269"/>
            <ac:spMk id="7" creationId="{AECC811B-36B1-A5AC-7C98-B130030EE2D5}"/>
          </ac:spMkLst>
        </pc:spChg>
      </pc:sldChg>
      <pc:sldChg chg="addSp delSp modSp mod">
        <pc:chgData name="Eva Parisi Tria" userId="79b09202-394d-4e2d-bcbc-186dc936d36f" providerId="ADAL" clId="{F4E38960-1068-4E25-92EA-CA6887E7E26B}" dt="2025-10-14T12:51:39.481" v="30"/>
        <pc:sldMkLst>
          <pc:docMk/>
          <pc:sldMk cId="3406536551" sldId="270"/>
        </pc:sldMkLst>
        <pc:spChg chg="add mod">
          <ac:chgData name="Eva Parisi Tria" userId="79b09202-394d-4e2d-bcbc-186dc936d36f" providerId="ADAL" clId="{F4E38960-1068-4E25-92EA-CA6887E7E26B}" dt="2025-10-14T12:51:39.481" v="30"/>
          <ac:spMkLst>
            <pc:docMk/>
            <pc:sldMk cId="3406536551" sldId="270"/>
            <ac:spMk id="10" creationId="{B6785668-33E6-E16B-DF6D-3459E15183B7}"/>
          </ac:spMkLst>
        </pc:spChg>
      </pc:sldChg>
      <pc:sldChg chg="add">
        <pc:chgData name="Eva Parisi Tria" userId="79b09202-394d-4e2d-bcbc-186dc936d36f" providerId="ADAL" clId="{F4E38960-1068-4E25-92EA-CA6887E7E26B}" dt="2025-10-14T11:37:08.691" v="0"/>
        <pc:sldMkLst>
          <pc:docMk/>
          <pc:sldMk cId="2387445641" sldId="285"/>
        </pc:sldMkLst>
      </pc:sldChg>
      <pc:sldChg chg="addSp modSp mod">
        <pc:chgData name="Eva Parisi Tria" userId="79b09202-394d-4e2d-bcbc-186dc936d36f" providerId="ADAL" clId="{F4E38960-1068-4E25-92EA-CA6887E7E26B}" dt="2025-10-14T12:50:24.829" v="10" actId="1076"/>
        <pc:sldMkLst>
          <pc:docMk/>
          <pc:sldMk cId="925335023" sldId="332"/>
        </pc:sldMkLst>
        <pc:spChg chg="add mod">
          <ac:chgData name="Eva Parisi Tria" userId="79b09202-394d-4e2d-bcbc-186dc936d36f" providerId="ADAL" clId="{F4E38960-1068-4E25-92EA-CA6887E7E26B}" dt="2025-10-14T12:50:24.829" v="10" actId="1076"/>
          <ac:spMkLst>
            <pc:docMk/>
            <pc:sldMk cId="925335023" sldId="332"/>
            <ac:spMk id="3" creationId="{CA4A98F1-3429-6607-AB84-AC51D09E07CC}"/>
          </ac:spMkLst>
        </pc:spChg>
      </pc:sldChg>
      <pc:sldChg chg="addSp delSp modSp mod">
        <pc:chgData name="Eva Parisi Tria" userId="79b09202-394d-4e2d-bcbc-186dc936d36f" providerId="ADAL" clId="{F4E38960-1068-4E25-92EA-CA6887E7E26B}" dt="2025-10-14T12:51:11.252" v="21"/>
        <pc:sldMkLst>
          <pc:docMk/>
          <pc:sldMk cId="3173680177" sldId="333"/>
        </pc:sldMkLst>
        <pc:spChg chg="add mod">
          <ac:chgData name="Eva Parisi Tria" userId="79b09202-394d-4e2d-bcbc-186dc936d36f" providerId="ADAL" clId="{F4E38960-1068-4E25-92EA-CA6887E7E26B}" dt="2025-10-14T12:51:11.252" v="21"/>
          <ac:spMkLst>
            <pc:docMk/>
            <pc:sldMk cId="3173680177" sldId="333"/>
            <ac:spMk id="7" creationId="{C3B91F36-4D53-B1AF-2D61-31EA3B221843}"/>
          </ac:spMkLst>
        </pc:spChg>
      </pc:sldChg>
      <pc:sldChg chg="addSp modSp mod">
        <pc:chgData name="Eva Parisi Tria" userId="79b09202-394d-4e2d-bcbc-186dc936d36f" providerId="ADAL" clId="{F4E38960-1068-4E25-92EA-CA6887E7E26B}" dt="2025-10-14T12:51:07.781" v="20" actId="1076"/>
        <pc:sldMkLst>
          <pc:docMk/>
          <pc:sldMk cId="3631663317" sldId="336"/>
        </pc:sldMkLst>
        <pc:spChg chg="add mod">
          <ac:chgData name="Eva Parisi Tria" userId="79b09202-394d-4e2d-bcbc-186dc936d36f" providerId="ADAL" clId="{F4E38960-1068-4E25-92EA-CA6887E7E26B}" dt="2025-10-14T12:51:07.781" v="20" actId="1076"/>
          <ac:spMkLst>
            <pc:docMk/>
            <pc:sldMk cId="3631663317" sldId="336"/>
            <ac:spMk id="3" creationId="{BE36F1D1-8C82-77EF-9B46-943D60EE25E0}"/>
          </ac:spMkLst>
        </pc:spChg>
      </pc:sldChg>
      <pc:sldChg chg="addSp modSp mod">
        <pc:chgData name="Eva Parisi Tria" userId="79b09202-394d-4e2d-bcbc-186dc936d36f" providerId="ADAL" clId="{F4E38960-1068-4E25-92EA-CA6887E7E26B}" dt="2025-10-14T12:51:19.855" v="23" actId="1076"/>
        <pc:sldMkLst>
          <pc:docMk/>
          <pc:sldMk cId="3967805824" sldId="337"/>
        </pc:sldMkLst>
        <pc:spChg chg="add mod">
          <ac:chgData name="Eva Parisi Tria" userId="79b09202-394d-4e2d-bcbc-186dc936d36f" providerId="ADAL" clId="{F4E38960-1068-4E25-92EA-CA6887E7E26B}" dt="2025-10-14T12:51:19.855" v="23" actId="1076"/>
          <ac:spMkLst>
            <pc:docMk/>
            <pc:sldMk cId="3967805824" sldId="337"/>
            <ac:spMk id="5" creationId="{B0FE21A5-C6D5-D26E-F545-AE78C74995DE}"/>
          </ac:spMkLst>
        </pc:spChg>
      </pc:sldChg>
      <pc:sldChg chg="addSp delSp modSp mod">
        <pc:chgData name="Eva Parisi Tria" userId="79b09202-394d-4e2d-bcbc-186dc936d36f" providerId="ADAL" clId="{F4E38960-1068-4E25-92EA-CA6887E7E26B}" dt="2025-10-14T12:51:35.459" v="28"/>
        <pc:sldMkLst>
          <pc:docMk/>
          <pc:sldMk cId="160246723" sldId="347"/>
        </pc:sldMkLst>
        <pc:spChg chg="add mod">
          <ac:chgData name="Eva Parisi Tria" userId="79b09202-394d-4e2d-bcbc-186dc936d36f" providerId="ADAL" clId="{F4E38960-1068-4E25-92EA-CA6887E7E26B}" dt="2025-10-14T12:51:35.459" v="28"/>
          <ac:spMkLst>
            <pc:docMk/>
            <pc:sldMk cId="160246723" sldId="347"/>
            <ac:spMk id="19" creationId="{10BFD763-F3C9-4C2E-29CC-B8DEE788BAD4}"/>
          </ac:spMkLst>
        </pc:spChg>
      </pc:sldChg>
      <pc:sldChg chg="addSp modSp">
        <pc:chgData name="Eva Parisi Tria" userId="79b09202-394d-4e2d-bcbc-186dc936d36f" providerId="ADAL" clId="{F4E38960-1068-4E25-92EA-CA6887E7E26B}" dt="2025-10-14T12:51:49.363" v="33"/>
        <pc:sldMkLst>
          <pc:docMk/>
          <pc:sldMk cId="3219301741" sldId="349"/>
        </pc:sldMkLst>
        <pc:spChg chg="add mod">
          <ac:chgData name="Eva Parisi Tria" userId="79b09202-394d-4e2d-bcbc-186dc936d36f" providerId="ADAL" clId="{F4E38960-1068-4E25-92EA-CA6887E7E26B}" dt="2025-10-14T12:51:49.363" v="33"/>
          <ac:spMkLst>
            <pc:docMk/>
            <pc:sldMk cId="3219301741" sldId="349"/>
            <ac:spMk id="9" creationId="{3678741C-2158-E464-3B5C-1715FF998981}"/>
          </ac:spMkLst>
        </pc:spChg>
      </pc:sldChg>
      <pc:sldChg chg="addSp modSp mod">
        <pc:chgData name="Eva Parisi Tria" userId="79b09202-394d-4e2d-bcbc-186dc936d36f" providerId="ADAL" clId="{F4E38960-1068-4E25-92EA-CA6887E7E26B}" dt="2025-10-14T12:51:27.696" v="25" actId="1076"/>
        <pc:sldMkLst>
          <pc:docMk/>
          <pc:sldMk cId="2417925244" sldId="351"/>
        </pc:sldMkLst>
        <pc:spChg chg="add mod">
          <ac:chgData name="Eva Parisi Tria" userId="79b09202-394d-4e2d-bcbc-186dc936d36f" providerId="ADAL" clId="{F4E38960-1068-4E25-92EA-CA6887E7E26B}" dt="2025-10-14T12:51:27.696" v="25" actId="1076"/>
          <ac:spMkLst>
            <pc:docMk/>
            <pc:sldMk cId="2417925244" sldId="351"/>
            <ac:spMk id="6" creationId="{421E15E8-B012-1586-B1E2-3BAD2731616E}"/>
          </ac:spMkLst>
        </pc:spChg>
      </pc:sldChg>
      <pc:sldChg chg="addSp modSp mod">
        <pc:chgData name="Eva Parisi Tria" userId="79b09202-394d-4e2d-bcbc-186dc936d36f" providerId="ADAL" clId="{F4E38960-1068-4E25-92EA-CA6887E7E26B}" dt="2025-10-14T12:51:53.585" v="35" actId="1076"/>
        <pc:sldMkLst>
          <pc:docMk/>
          <pc:sldMk cId="1605727902" sldId="352"/>
        </pc:sldMkLst>
        <pc:spChg chg="add mod">
          <ac:chgData name="Eva Parisi Tria" userId="79b09202-394d-4e2d-bcbc-186dc936d36f" providerId="ADAL" clId="{F4E38960-1068-4E25-92EA-CA6887E7E26B}" dt="2025-10-14T12:51:53.585" v="35" actId="1076"/>
          <ac:spMkLst>
            <pc:docMk/>
            <pc:sldMk cId="1605727902" sldId="352"/>
            <ac:spMk id="3" creationId="{C8A5FEA6-A9E2-1DA3-FCF2-22A4DC5EBB31}"/>
          </ac:spMkLst>
        </pc:spChg>
      </pc:sldChg>
      <pc:sldChg chg="addSp modSp mod">
        <pc:chgData name="Eva Parisi Tria" userId="79b09202-394d-4e2d-bcbc-186dc936d36f" providerId="ADAL" clId="{F4E38960-1068-4E25-92EA-CA6887E7E26B}" dt="2025-10-14T12:51:57.169" v="37" actId="1076"/>
        <pc:sldMkLst>
          <pc:docMk/>
          <pc:sldMk cId="1566282041" sldId="355"/>
        </pc:sldMkLst>
        <pc:spChg chg="add mod">
          <ac:chgData name="Eva Parisi Tria" userId="79b09202-394d-4e2d-bcbc-186dc936d36f" providerId="ADAL" clId="{F4E38960-1068-4E25-92EA-CA6887E7E26B}" dt="2025-10-14T12:51:57.169" v="37" actId="1076"/>
          <ac:spMkLst>
            <pc:docMk/>
            <pc:sldMk cId="1566282041" sldId="355"/>
            <ac:spMk id="3" creationId="{9E7D084C-6B3C-7514-BE7A-EC357A49B847}"/>
          </ac:spMkLst>
        </pc:spChg>
      </pc:sldChg>
      <pc:sldChg chg="addSp modSp mod">
        <pc:chgData name="Eva Parisi Tria" userId="79b09202-394d-4e2d-bcbc-186dc936d36f" providerId="ADAL" clId="{F4E38960-1068-4E25-92EA-CA6887E7E26B}" dt="2025-10-14T12:52:05.727" v="41" actId="1076"/>
        <pc:sldMkLst>
          <pc:docMk/>
          <pc:sldMk cId="1758079922" sldId="356"/>
        </pc:sldMkLst>
        <pc:spChg chg="add mod">
          <ac:chgData name="Eva Parisi Tria" userId="79b09202-394d-4e2d-bcbc-186dc936d36f" providerId="ADAL" clId="{F4E38960-1068-4E25-92EA-CA6887E7E26B}" dt="2025-10-14T12:52:05.727" v="41" actId="1076"/>
          <ac:spMkLst>
            <pc:docMk/>
            <pc:sldMk cId="1758079922" sldId="356"/>
            <ac:spMk id="3" creationId="{952AA043-1636-A56C-4DDB-21B99F58D162}"/>
          </ac:spMkLst>
        </pc:spChg>
      </pc:sldChg>
      <pc:sldChg chg="addSp modSp mod">
        <pc:chgData name="Eva Parisi Tria" userId="79b09202-394d-4e2d-bcbc-186dc936d36f" providerId="ADAL" clId="{F4E38960-1068-4E25-92EA-CA6887E7E26B}" dt="2025-10-14T12:52:27.319" v="45" actId="1076"/>
        <pc:sldMkLst>
          <pc:docMk/>
          <pc:sldMk cId="1770577098" sldId="357"/>
        </pc:sldMkLst>
        <pc:spChg chg="add mod">
          <ac:chgData name="Eva Parisi Tria" userId="79b09202-394d-4e2d-bcbc-186dc936d36f" providerId="ADAL" clId="{F4E38960-1068-4E25-92EA-CA6887E7E26B}" dt="2025-10-14T12:52:27.319" v="45" actId="1076"/>
          <ac:spMkLst>
            <pc:docMk/>
            <pc:sldMk cId="1770577098" sldId="357"/>
            <ac:spMk id="3" creationId="{FC0E188F-E988-5B0E-FB60-457C677258AC}"/>
          </ac:spMkLst>
        </pc:spChg>
      </pc:sldChg>
    </pc:docChg>
  </pc:docChgLst>
  <pc:docChgLst>
    <pc:chgData name="Eva Parisi Tria" userId="79b09202-394d-4e2d-bcbc-186dc936d36f" providerId="ADAL" clId="{1EF2A93B-595E-4E39-AAA2-55AE1E6911AA}"/>
    <pc:docChg chg="custSel modSld">
      <pc:chgData name="Eva Parisi Tria" userId="79b09202-394d-4e2d-bcbc-186dc936d36f" providerId="ADAL" clId="{1EF2A93B-595E-4E39-AAA2-55AE1E6911AA}" dt="2025-10-16T13:54:07.276" v="104"/>
      <pc:docMkLst>
        <pc:docMk/>
      </pc:docMkLst>
      <pc:sldChg chg="addSp modSp">
        <pc:chgData name="Eva Parisi Tria" userId="79b09202-394d-4e2d-bcbc-186dc936d36f" providerId="ADAL" clId="{1EF2A93B-595E-4E39-AAA2-55AE1E6911AA}" dt="2025-10-16T13:50:31.430" v="23"/>
        <pc:sldMkLst>
          <pc:docMk/>
          <pc:sldMk cId="2667103416" sldId="259"/>
        </pc:sldMkLst>
        <pc:spChg chg="add mod">
          <ac:chgData name="Eva Parisi Tria" userId="79b09202-394d-4e2d-bcbc-186dc936d36f" providerId="ADAL" clId="{1EF2A93B-595E-4E39-AAA2-55AE1E6911AA}" dt="2025-10-16T13:50:31.430" v="23"/>
          <ac:spMkLst>
            <pc:docMk/>
            <pc:sldMk cId="2667103416" sldId="259"/>
            <ac:spMk id="6" creationId="{5D6B193F-930D-9012-3BF8-7063BE217DF3}"/>
          </ac:spMkLst>
        </pc:spChg>
      </pc:sldChg>
      <pc:sldChg chg="modSp mod">
        <pc:chgData name="Eva Parisi Tria" userId="79b09202-394d-4e2d-bcbc-186dc936d36f" providerId="ADAL" clId="{1EF2A93B-595E-4E39-AAA2-55AE1E6911AA}" dt="2025-10-16T13:50:20.347" v="18" actId="1076"/>
        <pc:sldMkLst>
          <pc:docMk/>
          <pc:sldMk cId="3419826654" sldId="268"/>
        </pc:sldMkLst>
        <pc:spChg chg="mod">
          <ac:chgData name="Eva Parisi Tria" userId="79b09202-394d-4e2d-bcbc-186dc936d36f" providerId="ADAL" clId="{1EF2A93B-595E-4E39-AAA2-55AE1E6911AA}" dt="2025-10-16T13:50:20.347" v="18" actId="1076"/>
          <ac:spMkLst>
            <pc:docMk/>
            <pc:sldMk cId="3419826654" sldId="268"/>
            <ac:spMk id="6" creationId="{8706210E-6627-75E5-EF27-EC4E306633FC}"/>
          </ac:spMkLst>
        </pc:spChg>
      </pc:sldChg>
      <pc:sldChg chg="addSp delSp modSp mod">
        <pc:chgData name="Eva Parisi Tria" userId="79b09202-394d-4e2d-bcbc-186dc936d36f" providerId="ADAL" clId="{1EF2A93B-595E-4E39-AAA2-55AE1E6911AA}" dt="2025-10-16T13:50:23.899" v="20"/>
        <pc:sldMkLst>
          <pc:docMk/>
          <pc:sldMk cId="4112074000" sldId="269"/>
        </pc:sldMkLst>
        <pc:spChg chg="add mod">
          <ac:chgData name="Eva Parisi Tria" userId="79b09202-394d-4e2d-bcbc-186dc936d36f" providerId="ADAL" clId="{1EF2A93B-595E-4E39-AAA2-55AE1E6911AA}" dt="2025-10-16T13:50:23.899" v="20"/>
          <ac:spMkLst>
            <pc:docMk/>
            <pc:sldMk cId="4112074000" sldId="269"/>
            <ac:spMk id="3" creationId="{BE948532-4AAC-7F6D-0E0F-B0D54E776528}"/>
          </ac:spMkLst>
        </pc:spChg>
        <pc:spChg chg="del">
          <ac:chgData name="Eva Parisi Tria" userId="79b09202-394d-4e2d-bcbc-186dc936d36f" providerId="ADAL" clId="{1EF2A93B-595E-4E39-AAA2-55AE1E6911AA}" dt="2025-10-16T13:50:23.730" v="19" actId="478"/>
          <ac:spMkLst>
            <pc:docMk/>
            <pc:sldMk cId="4112074000" sldId="269"/>
            <ac:spMk id="7" creationId="{AECC811B-36B1-A5AC-7C98-B130030EE2D5}"/>
          </ac:spMkLst>
        </pc:spChg>
      </pc:sldChg>
      <pc:sldChg chg="addSp delSp modSp mod">
        <pc:chgData name="Eva Parisi Tria" userId="79b09202-394d-4e2d-bcbc-186dc936d36f" providerId="ADAL" clId="{1EF2A93B-595E-4E39-AAA2-55AE1E6911AA}" dt="2025-10-16T13:50:28.076" v="22"/>
        <pc:sldMkLst>
          <pc:docMk/>
          <pc:sldMk cId="3406536551" sldId="270"/>
        </pc:sldMkLst>
        <pc:spChg chg="add mod">
          <ac:chgData name="Eva Parisi Tria" userId="79b09202-394d-4e2d-bcbc-186dc936d36f" providerId="ADAL" clId="{1EF2A93B-595E-4E39-AAA2-55AE1E6911AA}" dt="2025-10-16T13:50:28.076" v="22"/>
          <ac:spMkLst>
            <pc:docMk/>
            <pc:sldMk cId="3406536551" sldId="270"/>
            <ac:spMk id="8" creationId="{D6198A3A-5519-0C6A-7834-D4AEB9C6CA8E}"/>
          </ac:spMkLst>
        </pc:spChg>
        <pc:spChg chg="del">
          <ac:chgData name="Eva Parisi Tria" userId="79b09202-394d-4e2d-bcbc-186dc936d36f" providerId="ADAL" clId="{1EF2A93B-595E-4E39-AAA2-55AE1E6911AA}" dt="2025-10-16T13:50:27.934" v="21" actId="478"/>
          <ac:spMkLst>
            <pc:docMk/>
            <pc:sldMk cId="3406536551" sldId="270"/>
            <ac:spMk id="10" creationId="{B6785668-33E6-E16B-DF6D-3459E15183B7}"/>
          </ac:spMkLst>
        </pc:spChg>
      </pc:sldChg>
      <pc:sldChg chg="addSp delSp modSp mod">
        <pc:chgData name="Eva Parisi Tria" userId="79b09202-394d-4e2d-bcbc-186dc936d36f" providerId="ADAL" clId="{1EF2A93B-595E-4E39-AAA2-55AE1E6911AA}" dt="2025-10-16T13:50:50.099" v="30" actId="1076"/>
        <pc:sldMkLst>
          <pc:docMk/>
          <pc:sldMk cId="925335023" sldId="332"/>
        </pc:sldMkLst>
        <pc:spChg chg="del">
          <ac:chgData name="Eva Parisi Tria" userId="79b09202-394d-4e2d-bcbc-186dc936d36f" providerId="ADAL" clId="{1EF2A93B-595E-4E39-AAA2-55AE1E6911AA}" dt="2025-10-16T13:50:37.883" v="24" actId="478"/>
          <ac:spMkLst>
            <pc:docMk/>
            <pc:sldMk cId="925335023" sldId="332"/>
            <ac:spMk id="3" creationId="{CA4A98F1-3429-6607-AB84-AC51D09E07CC}"/>
          </ac:spMkLst>
        </pc:spChg>
        <pc:spChg chg="add mod">
          <ac:chgData name="Eva Parisi Tria" userId="79b09202-394d-4e2d-bcbc-186dc936d36f" providerId="ADAL" clId="{1EF2A93B-595E-4E39-AAA2-55AE1E6911AA}" dt="2025-10-16T13:50:50.099" v="30" actId="1076"/>
          <ac:spMkLst>
            <pc:docMk/>
            <pc:sldMk cId="925335023" sldId="332"/>
            <ac:spMk id="7" creationId="{03688061-3C87-0930-89D6-30599A9FDE79}"/>
          </ac:spMkLst>
        </pc:spChg>
      </pc:sldChg>
      <pc:sldChg chg="addSp delSp modSp mod">
        <pc:chgData name="Eva Parisi Tria" userId="79b09202-394d-4e2d-bcbc-186dc936d36f" providerId="ADAL" clId="{1EF2A93B-595E-4E39-AAA2-55AE1E6911AA}" dt="2025-10-16T13:52:12.419" v="53" actId="1076"/>
        <pc:sldMkLst>
          <pc:docMk/>
          <pc:sldMk cId="3173680177" sldId="333"/>
        </pc:sldMkLst>
        <pc:spChg chg="add mod">
          <ac:chgData name="Eva Parisi Tria" userId="79b09202-394d-4e2d-bcbc-186dc936d36f" providerId="ADAL" clId="{1EF2A93B-595E-4E39-AAA2-55AE1E6911AA}" dt="2025-10-16T13:52:12.419" v="53" actId="1076"/>
          <ac:spMkLst>
            <pc:docMk/>
            <pc:sldMk cId="3173680177" sldId="333"/>
            <ac:spMk id="5" creationId="{B659140F-1C2E-D830-3C9E-56C45EFF1655}"/>
          </ac:spMkLst>
        </pc:spChg>
        <pc:spChg chg="del">
          <ac:chgData name="Eva Parisi Tria" userId="79b09202-394d-4e2d-bcbc-186dc936d36f" providerId="ADAL" clId="{1EF2A93B-595E-4E39-AAA2-55AE1E6911AA}" dt="2025-10-16T13:52:04.171" v="49" actId="478"/>
          <ac:spMkLst>
            <pc:docMk/>
            <pc:sldMk cId="3173680177" sldId="333"/>
            <ac:spMk id="7" creationId="{C3B91F36-4D53-B1AF-2D61-31EA3B221843}"/>
          </ac:spMkLst>
        </pc:spChg>
      </pc:sldChg>
      <pc:sldChg chg="addSp delSp modSp mod">
        <pc:chgData name="Eva Parisi Tria" userId="79b09202-394d-4e2d-bcbc-186dc936d36f" providerId="ADAL" clId="{1EF2A93B-595E-4E39-AAA2-55AE1E6911AA}" dt="2025-10-16T13:51:00.243" v="32"/>
        <pc:sldMkLst>
          <pc:docMk/>
          <pc:sldMk cId="3631663317" sldId="336"/>
        </pc:sldMkLst>
        <pc:spChg chg="del">
          <ac:chgData name="Eva Parisi Tria" userId="79b09202-394d-4e2d-bcbc-186dc936d36f" providerId="ADAL" clId="{1EF2A93B-595E-4E39-AAA2-55AE1E6911AA}" dt="2025-10-16T13:50:59.980" v="31" actId="478"/>
          <ac:spMkLst>
            <pc:docMk/>
            <pc:sldMk cId="3631663317" sldId="336"/>
            <ac:spMk id="3" creationId="{BE36F1D1-8C82-77EF-9B46-943D60EE25E0}"/>
          </ac:spMkLst>
        </pc:spChg>
        <pc:spChg chg="add mod">
          <ac:chgData name="Eva Parisi Tria" userId="79b09202-394d-4e2d-bcbc-186dc936d36f" providerId="ADAL" clId="{1EF2A93B-595E-4E39-AAA2-55AE1E6911AA}" dt="2025-10-16T13:51:00.243" v="32"/>
          <ac:spMkLst>
            <pc:docMk/>
            <pc:sldMk cId="3631663317" sldId="336"/>
            <ac:spMk id="5" creationId="{F56A96BD-C1C2-BE18-3606-5F075D087740}"/>
          </ac:spMkLst>
        </pc:spChg>
      </pc:sldChg>
      <pc:sldChg chg="addSp delSp modSp mod">
        <pc:chgData name="Eva Parisi Tria" userId="79b09202-394d-4e2d-bcbc-186dc936d36f" providerId="ADAL" clId="{1EF2A93B-595E-4E39-AAA2-55AE1E6911AA}" dt="2025-10-16T13:52:28.187" v="58" actId="1076"/>
        <pc:sldMkLst>
          <pc:docMk/>
          <pc:sldMk cId="3967805824" sldId="337"/>
        </pc:sldMkLst>
        <pc:spChg chg="del">
          <ac:chgData name="Eva Parisi Tria" userId="79b09202-394d-4e2d-bcbc-186dc936d36f" providerId="ADAL" clId="{1EF2A93B-595E-4E39-AAA2-55AE1E6911AA}" dt="2025-10-16T13:52:20.701" v="54" actId="478"/>
          <ac:spMkLst>
            <pc:docMk/>
            <pc:sldMk cId="3967805824" sldId="337"/>
            <ac:spMk id="5" creationId="{B0FE21A5-C6D5-D26E-F545-AE78C74995DE}"/>
          </ac:spMkLst>
        </pc:spChg>
        <pc:spChg chg="add mod">
          <ac:chgData name="Eva Parisi Tria" userId="79b09202-394d-4e2d-bcbc-186dc936d36f" providerId="ADAL" clId="{1EF2A93B-595E-4E39-AAA2-55AE1E6911AA}" dt="2025-10-16T13:52:28.187" v="58" actId="1076"/>
          <ac:spMkLst>
            <pc:docMk/>
            <pc:sldMk cId="3967805824" sldId="337"/>
            <ac:spMk id="6" creationId="{65579938-8641-3842-6BF2-A8048E331CE4}"/>
          </ac:spMkLst>
        </pc:spChg>
      </pc:sldChg>
      <pc:sldChg chg="addSp delSp modSp mod">
        <pc:chgData name="Eva Parisi Tria" userId="79b09202-394d-4e2d-bcbc-186dc936d36f" providerId="ADAL" clId="{1EF2A93B-595E-4E39-AAA2-55AE1E6911AA}" dt="2025-10-16T13:52:37.173" v="63"/>
        <pc:sldMkLst>
          <pc:docMk/>
          <pc:sldMk cId="160246723" sldId="347"/>
        </pc:sldMkLst>
        <pc:spChg chg="add mod">
          <ac:chgData name="Eva Parisi Tria" userId="79b09202-394d-4e2d-bcbc-186dc936d36f" providerId="ADAL" clId="{1EF2A93B-595E-4E39-AAA2-55AE1E6911AA}" dt="2025-10-16T13:52:37.173" v="63"/>
          <ac:spMkLst>
            <pc:docMk/>
            <pc:sldMk cId="160246723" sldId="347"/>
            <ac:spMk id="10" creationId="{1A9925C4-2D87-4B5F-6DAE-81877D9EFB71}"/>
          </ac:spMkLst>
        </pc:spChg>
        <pc:spChg chg="del">
          <ac:chgData name="Eva Parisi Tria" userId="79b09202-394d-4e2d-bcbc-186dc936d36f" providerId="ADAL" clId="{1EF2A93B-595E-4E39-AAA2-55AE1E6911AA}" dt="2025-10-16T13:52:37.019" v="62" actId="478"/>
          <ac:spMkLst>
            <pc:docMk/>
            <pc:sldMk cId="160246723" sldId="347"/>
            <ac:spMk id="19" creationId="{10BFD763-F3C9-4C2E-29CC-B8DEE788BAD4}"/>
          </ac:spMkLst>
        </pc:spChg>
      </pc:sldChg>
      <pc:sldChg chg="addSp modSp">
        <pc:chgData name="Eva Parisi Tria" userId="79b09202-394d-4e2d-bcbc-186dc936d36f" providerId="ADAL" clId="{1EF2A93B-595E-4E39-AAA2-55AE1E6911AA}" dt="2025-10-16T13:52:30.154" v="59"/>
        <pc:sldMkLst>
          <pc:docMk/>
          <pc:sldMk cId="676952767" sldId="348"/>
        </pc:sldMkLst>
        <pc:spChg chg="add mod">
          <ac:chgData name="Eva Parisi Tria" userId="79b09202-394d-4e2d-bcbc-186dc936d36f" providerId="ADAL" clId="{1EF2A93B-595E-4E39-AAA2-55AE1E6911AA}" dt="2025-10-16T13:52:30.154" v="59"/>
          <ac:spMkLst>
            <pc:docMk/>
            <pc:sldMk cId="676952767" sldId="348"/>
            <ac:spMk id="5" creationId="{9CFB8C13-73FF-6432-9A38-4383FA0064A4}"/>
          </ac:spMkLst>
        </pc:spChg>
      </pc:sldChg>
      <pc:sldChg chg="addSp delSp modSp mod">
        <pc:chgData name="Eva Parisi Tria" userId="79b09202-394d-4e2d-bcbc-186dc936d36f" providerId="ADAL" clId="{1EF2A93B-595E-4E39-AAA2-55AE1E6911AA}" dt="2025-10-16T13:52:44.912" v="66"/>
        <pc:sldMkLst>
          <pc:docMk/>
          <pc:sldMk cId="3219301741" sldId="349"/>
        </pc:sldMkLst>
        <pc:spChg chg="del">
          <ac:chgData name="Eva Parisi Tria" userId="79b09202-394d-4e2d-bcbc-186dc936d36f" providerId="ADAL" clId="{1EF2A93B-595E-4E39-AAA2-55AE1E6911AA}" dt="2025-10-16T13:52:42.535" v="64" actId="478"/>
          <ac:spMkLst>
            <pc:docMk/>
            <pc:sldMk cId="3219301741" sldId="349"/>
            <ac:spMk id="4" creationId="{B5F82687-1159-A22E-E596-F39B0A3F59D4}"/>
          </ac:spMkLst>
        </pc:spChg>
        <pc:spChg chg="del">
          <ac:chgData name="Eva Parisi Tria" userId="79b09202-394d-4e2d-bcbc-186dc936d36f" providerId="ADAL" clId="{1EF2A93B-595E-4E39-AAA2-55AE1E6911AA}" dt="2025-10-16T13:52:44.646" v="65" actId="478"/>
          <ac:spMkLst>
            <pc:docMk/>
            <pc:sldMk cId="3219301741" sldId="349"/>
            <ac:spMk id="9" creationId="{3678741C-2158-E464-3B5C-1715FF998981}"/>
          </ac:spMkLst>
        </pc:spChg>
        <pc:spChg chg="add mod">
          <ac:chgData name="Eva Parisi Tria" userId="79b09202-394d-4e2d-bcbc-186dc936d36f" providerId="ADAL" clId="{1EF2A93B-595E-4E39-AAA2-55AE1E6911AA}" dt="2025-10-16T13:52:44.912" v="66"/>
          <ac:spMkLst>
            <pc:docMk/>
            <pc:sldMk cId="3219301741" sldId="349"/>
            <ac:spMk id="10" creationId="{BB27000C-9017-A400-87C8-FF4CE56518AA}"/>
          </ac:spMkLst>
        </pc:spChg>
      </pc:sldChg>
      <pc:sldChg chg="addSp delSp modSp mod">
        <pc:chgData name="Eva Parisi Tria" userId="79b09202-394d-4e2d-bcbc-186dc936d36f" providerId="ADAL" clId="{1EF2A93B-595E-4E39-AAA2-55AE1E6911AA}" dt="2025-10-16T13:52:33.644" v="61"/>
        <pc:sldMkLst>
          <pc:docMk/>
          <pc:sldMk cId="2417925244" sldId="351"/>
        </pc:sldMkLst>
        <pc:spChg chg="del">
          <ac:chgData name="Eva Parisi Tria" userId="79b09202-394d-4e2d-bcbc-186dc936d36f" providerId="ADAL" clId="{1EF2A93B-595E-4E39-AAA2-55AE1E6911AA}" dt="2025-10-16T13:52:33.515" v="60" actId="478"/>
          <ac:spMkLst>
            <pc:docMk/>
            <pc:sldMk cId="2417925244" sldId="351"/>
            <ac:spMk id="6" creationId="{421E15E8-B012-1586-B1E2-3BAD2731616E}"/>
          </ac:spMkLst>
        </pc:spChg>
        <pc:spChg chg="add mod">
          <ac:chgData name="Eva Parisi Tria" userId="79b09202-394d-4e2d-bcbc-186dc936d36f" providerId="ADAL" clId="{1EF2A93B-595E-4E39-AAA2-55AE1E6911AA}" dt="2025-10-16T13:52:33.644" v="61"/>
          <ac:spMkLst>
            <pc:docMk/>
            <pc:sldMk cId="2417925244" sldId="351"/>
            <ac:spMk id="7" creationId="{331B9B0F-ABD3-544E-BF1E-9E0EE6BFE40C}"/>
          </ac:spMkLst>
        </pc:spChg>
      </pc:sldChg>
      <pc:sldChg chg="addSp delSp modSp mod">
        <pc:chgData name="Eva Parisi Tria" userId="79b09202-394d-4e2d-bcbc-186dc936d36f" providerId="ADAL" clId="{1EF2A93B-595E-4E39-AAA2-55AE1E6911AA}" dt="2025-10-16T13:52:54.075" v="70" actId="1076"/>
        <pc:sldMkLst>
          <pc:docMk/>
          <pc:sldMk cId="1605727902" sldId="352"/>
        </pc:sldMkLst>
        <pc:spChg chg="del">
          <ac:chgData name="Eva Parisi Tria" userId="79b09202-394d-4e2d-bcbc-186dc936d36f" providerId="ADAL" clId="{1EF2A93B-595E-4E39-AAA2-55AE1E6911AA}" dt="2025-10-16T13:52:49.455" v="67" actId="478"/>
          <ac:spMkLst>
            <pc:docMk/>
            <pc:sldMk cId="1605727902" sldId="352"/>
            <ac:spMk id="3" creationId="{C8A5FEA6-A9E2-1DA3-FCF2-22A4DC5EBB31}"/>
          </ac:spMkLst>
        </pc:spChg>
        <pc:spChg chg="add mod">
          <ac:chgData name="Eva Parisi Tria" userId="79b09202-394d-4e2d-bcbc-186dc936d36f" providerId="ADAL" clId="{1EF2A93B-595E-4E39-AAA2-55AE1E6911AA}" dt="2025-10-16T13:52:54.075" v="70" actId="1076"/>
          <ac:spMkLst>
            <pc:docMk/>
            <pc:sldMk cId="1605727902" sldId="352"/>
            <ac:spMk id="5" creationId="{9179925F-F033-9A9F-3006-F390E8339981}"/>
          </ac:spMkLst>
        </pc:spChg>
      </pc:sldChg>
      <pc:sldChg chg="addSp delSp modSp mod">
        <pc:chgData name="Eva Parisi Tria" userId="79b09202-394d-4e2d-bcbc-186dc936d36f" providerId="ADAL" clId="{1EF2A93B-595E-4E39-AAA2-55AE1E6911AA}" dt="2025-10-16T13:53:06.938" v="75" actId="1076"/>
        <pc:sldMkLst>
          <pc:docMk/>
          <pc:sldMk cId="1566282041" sldId="355"/>
        </pc:sldMkLst>
        <pc:spChg chg="del">
          <ac:chgData name="Eva Parisi Tria" userId="79b09202-394d-4e2d-bcbc-186dc936d36f" providerId="ADAL" clId="{1EF2A93B-595E-4E39-AAA2-55AE1E6911AA}" dt="2025-10-16T13:52:58.833" v="71" actId="478"/>
          <ac:spMkLst>
            <pc:docMk/>
            <pc:sldMk cId="1566282041" sldId="355"/>
            <ac:spMk id="3" creationId="{9E7D084C-6B3C-7514-BE7A-EC357A49B847}"/>
          </ac:spMkLst>
        </pc:spChg>
        <pc:spChg chg="add mod">
          <ac:chgData name="Eva Parisi Tria" userId="79b09202-394d-4e2d-bcbc-186dc936d36f" providerId="ADAL" clId="{1EF2A93B-595E-4E39-AAA2-55AE1E6911AA}" dt="2025-10-16T13:53:02.173" v="73" actId="1076"/>
          <ac:spMkLst>
            <pc:docMk/>
            <pc:sldMk cId="1566282041" sldId="355"/>
            <ac:spMk id="7" creationId="{7F7035D1-34C9-F21C-7D95-31E2BE5EFF76}"/>
          </ac:spMkLst>
        </pc:spChg>
        <pc:picChg chg="mod">
          <ac:chgData name="Eva Parisi Tria" userId="79b09202-394d-4e2d-bcbc-186dc936d36f" providerId="ADAL" clId="{1EF2A93B-595E-4E39-AAA2-55AE1E6911AA}" dt="2025-10-16T13:53:06.938" v="75" actId="1076"/>
          <ac:picMkLst>
            <pc:docMk/>
            <pc:sldMk cId="1566282041" sldId="355"/>
            <ac:picMk id="5" creationId="{28A1E9C9-C67A-ED30-110B-5E333445B0A8}"/>
          </ac:picMkLst>
        </pc:picChg>
      </pc:sldChg>
      <pc:sldChg chg="addSp delSp modSp mod">
        <pc:chgData name="Eva Parisi Tria" userId="79b09202-394d-4e2d-bcbc-186dc936d36f" providerId="ADAL" clId="{1EF2A93B-595E-4E39-AAA2-55AE1E6911AA}" dt="2025-10-16T13:51:10.108" v="34"/>
        <pc:sldMkLst>
          <pc:docMk/>
          <pc:sldMk cId="1758079922" sldId="356"/>
        </pc:sldMkLst>
        <pc:spChg chg="del">
          <ac:chgData name="Eva Parisi Tria" userId="79b09202-394d-4e2d-bcbc-186dc936d36f" providerId="ADAL" clId="{1EF2A93B-595E-4E39-AAA2-55AE1E6911AA}" dt="2025-10-16T13:51:09.931" v="33" actId="478"/>
          <ac:spMkLst>
            <pc:docMk/>
            <pc:sldMk cId="1758079922" sldId="356"/>
            <ac:spMk id="3" creationId="{952AA043-1636-A56C-4DDB-21B99F58D162}"/>
          </ac:spMkLst>
        </pc:spChg>
        <pc:spChg chg="add mod">
          <ac:chgData name="Eva Parisi Tria" userId="79b09202-394d-4e2d-bcbc-186dc936d36f" providerId="ADAL" clId="{1EF2A93B-595E-4E39-AAA2-55AE1E6911AA}" dt="2025-10-16T13:51:10.108" v="34"/>
          <ac:spMkLst>
            <pc:docMk/>
            <pc:sldMk cId="1758079922" sldId="356"/>
            <ac:spMk id="6" creationId="{1EF6F289-01F4-99CB-E2CF-DE77C27C0DAB}"/>
          </ac:spMkLst>
        </pc:spChg>
      </pc:sldChg>
      <pc:sldChg chg="addSp delSp modSp mod">
        <pc:chgData name="Eva Parisi Tria" userId="79b09202-394d-4e2d-bcbc-186dc936d36f" providerId="ADAL" clId="{1EF2A93B-595E-4E39-AAA2-55AE1E6911AA}" dt="2025-10-16T13:51:14.904" v="36"/>
        <pc:sldMkLst>
          <pc:docMk/>
          <pc:sldMk cId="1770577098" sldId="357"/>
        </pc:sldMkLst>
        <pc:spChg chg="del">
          <ac:chgData name="Eva Parisi Tria" userId="79b09202-394d-4e2d-bcbc-186dc936d36f" providerId="ADAL" clId="{1EF2A93B-595E-4E39-AAA2-55AE1E6911AA}" dt="2025-10-16T13:51:14.679" v="35" actId="478"/>
          <ac:spMkLst>
            <pc:docMk/>
            <pc:sldMk cId="1770577098" sldId="357"/>
            <ac:spMk id="3" creationId="{FC0E188F-E988-5B0E-FB60-457C677258AC}"/>
          </ac:spMkLst>
        </pc:spChg>
        <pc:spChg chg="add mod">
          <ac:chgData name="Eva Parisi Tria" userId="79b09202-394d-4e2d-bcbc-186dc936d36f" providerId="ADAL" clId="{1EF2A93B-595E-4E39-AAA2-55AE1E6911AA}" dt="2025-10-16T13:51:14.904" v="36"/>
          <ac:spMkLst>
            <pc:docMk/>
            <pc:sldMk cId="1770577098" sldId="357"/>
            <ac:spMk id="13" creationId="{F8B418A2-66F9-177B-E2CE-EA75AC0B6E2B}"/>
          </ac:spMkLst>
        </pc:spChg>
      </pc:sldChg>
      <pc:sldChg chg="addSp delSp modSp mod">
        <pc:chgData name="Eva Parisi Tria" userId="79b09202-394d-4e2d-bcbc-186dc936d36f" providerId="ADAL" clId="{1EF2A93B-595E-4E39-AAA2-55AE1E6911AA}" dt="2025-10-16T13:53:19.803" v="80" actId="1076"/>
        <pc:sldMkLst>
          <pc:docMk/>
          <pc:sldMk cId="3817519377" sldId="358"/>
        </pc:sldMkLst>
        <pc:spChg chg="add del mod">
          <ac:chgData name="Eva Parisi Tria" userId="79b09202-394d-4e2d-bcbc-186dc936d36f" providerId="ADAL" clId="{1EF2A93B-595E-4E39-AAA2-55AE1E6911AA}" dt="2025-10-16T13:51:18.722" v="37" actId="478"/>
          <ac:spMkLst>
            <pc:docMk/>
            <pc:sldMk cId="3817519377" sldId="358"/>
            <ac:spMk id="5" creationId="{6511710E-9666-8842-1EB1-8AFE717943CF}"/>
          </ac:spMkLst>
        </pc:spChg>
        <pc:spChg chg="add del mod">
          <ac:chgData name="Eva Parisi Tria" userId="79b09202-394d-4e2d-bcbc-186dc936d36f" providerId="ADAL" clId="{1EF2A93B-595E-4E39-AAA2-55AE1E6911AA}" dt="2025-10-16T13:51:21.924" v="39" actId="478"/>
          <ac:spMkLst>
            <pc:docMk/>
            <pc:sldMk cId="3817519377" sldId="358"/>
            <ac:spMk id="6" creationId="{D1082D62-B1ED-D134-84CD-11210DAF4C2B}"/>
          </ac:spMkLst>
        </pc:spChg>
        <pc:spChg chg="add mod">
          <ac:chgData name="Eva Parisi Tria" userId="79b09202-394d-4e2d-bcbc-186dc936d36f" providerId="ADAL" clId="{1EF2A93B-595E-4E39-AAA2-55AE1E6911AA}" dt="2025-10-16T13:53:19.803" v="80" actId="1076"/>
          <ac:spMkLst>
            <pc:docMk/>
            <pc:sldMk cId="3817519377" sldId="358"/>
            <ac:spMk id="7" creationId="{B867D4EF-B338-858D-334C-9191AE93FEDB}"/>
          </ac:spMkLst>
        </pc:spChg>
      </pc:sldChg>
      <pc:sldChg chg="addSp delSp modSp mod">
        <pc:chgData name="Eva Parisi Tria" userId="79b09202-394d-4e2d-bcbc-186dc936d36f" providerId="ADAL" clId="{1EF2A93B-595E-4E39-AAA2-55AE1E6911AA}" dt="2025-10-16T13:51:33.489" v="44" actId="1076"/>
        <pc:sldMkLst>
          <pc:docMk/>
          <pc:sldMk cId="69966068" sldId="359"/>
        </pc:sldMkLst>
        <pc:spChg chg="add del mod">
          <ac:chgData name="Eva Parisi Tria" userId="79b09202-394d-4e2d-bcbc-186dc936d36f" providerId="ADAL" clId="{1EF2A93B-595E-4E39-AAA2-55AE1E6911AA}" dt="2025-10-16T13:51:26.130" v="40" actId="478"/>
          <ac:spMkLst>
            <pc:docMk/>
            <pc:sldMk cId="69966068" sldId="359"/>
            <ac:spMk id="3" creationId="{AD7108AF-4B04-6886-DEA0-AB68F5C5AA65}"/>
          </ac:spMkLst>
        </pc:spChg>
        <pc:spChg chg="add mod">
          <ac:chgData name="Eva Parisi Tria" userId="79b09202-394d-4e2d-bcbc-186dc936d36f" providerId="ADAL" clId="{1EF2A93B-595E-4E39-AAA2-55AE1E6911AA}" dt="2025-10-16T13:51:33.489" v="44" actId="1076"/>
          <ac:spMkLst>
            <pc:docMk/>
            <pc:sldMk cId="69966068" sldId="359"/>
            <ac:spMk id="10" creationId="{5D0909DE-FE43-3A99-1776-3BB05FBC3045}"/>
          </ac:spMkLst>
        </pc:spChg>
      </pc:sldChg>
      <pc:sldChg chg="addSp delSp modSp mod">
        <pc:chgData name="Eva Parisi Tria" userId="79b09202-394d-4e2d-bcbc-186dc936d36f" providerId="ADAL" clId="{1EF2A93B-595E-4E39-AAA2-55AE1E6911AA}" dt="2025-10-16T13:53:24.836" v="82" actId="1076"/>
        <pc:sldMkLst>
          <pc:docMk/>
          <pc:sldMk cId="1382989064" sldId="360"/>
        </pc:sldMkLst>
        <pc:spChg chg="add del mod">
          <ac:chgData name="Eva Parisi Tria" userId="79b09202-394d-4e2d-bcbc-186dc936d36f" providerId="ADAL" clId="{1EF2A93B-595E-4E39-AAA2-55AE1E6911AA}" dt="2025-10-16T13:51:40.597" v="46" actId="478"/>
          <ac:spMkLst>
            <pc:docMk/>
            <pc:sldMk cId="1382989064" sldId="360"/>
            <ac:spMk id="5" creationId="{1FC783AD-0F41-CB64-6EA6-62BEC5C3F018}"/>
          </ac:spMkLst>
        </pc:spChg>
        <pc:spChg chg="add del mod">
          <ac:chgData name="Eva Parisi Tria" userId="79b09202-394d-4e2d-bcbc-186dc936d36f" providerId="ADAL" clId="{1EF2A93B-595E-4E39-AAA2-55AE1E6911AA}" dt="2025-10-16T13:51:43.429" v="48" actId="478"/>
          <ac:spMkLst>
            <pc:docMk/>
            <pc:sldMk cId="1382989064" sldId="360"/>
            <ac:spMk id="6" creationId="{6AEB0705-1C03-2B4C-A075-8AE267318343}"/>
          </ac:spMkLst>
        </pc:spChg>
        <pc:spChg chg="add mod">
          <ac:chgData name="Eva Parisi Tria" userId="79b09202-394d-4e2d-bcbc-186dc936d36f" providerId="ADAL" clId="{1EF2A93B-595E-4E39-AAA2-55AE1E6911AA}" dt="2025-10-16T13:53:24.836" v="82" actId="1076"/>
          <ac:spMkLst>
            <pc:docMk/>
            <pc:sldMk cId="1382989064" sldId="360"/>
            <ac:spMk id="7" creationId="{0DBC2748-96AE-ED40-6E99-537A2A4D879A}"/>
          </ac:spMkLst>
        </pc:spChg>
      </pc:sldChg>
      <pc:sldChg chg="addSp delSp modSp mod">
        <pc:chgData name="Eva Parisi Tria" userId="79b09202-394d-4e2d-bcbc-186dc936d36f" providerId="ADAL" clId="{1EF2A93B-595E-4E39-AAA2-55AE1E6911AA}" dt="2025-10-16T13:53:26.321" v="83"/>
        <pc:sldMkLst>
          <pc:docMk/>
          <pc:sldMk cId="313613805" sldId="361"/>
        </pc:sldMkLst>
        <pc:spChg chg="add del mod">
          <ac:chgData name="Eva Parisi Tria" userId="79b09202-394d-4e2d-bcbc-186dc936d36f" providerId="ADAL" clId="{1EF2A93B-595E-4E39-AAA2-55AE1E6911AA}" dt="2025-10-16T13:51:36.443" v="45" actId="478"/>
          <ac:spMkLst>
            <pc:docMk/>
            <pc:sldMk cId="313613805" sldId="361"/>
            <ac:spMk id="3" creationId="{7F8425FA-64D4-347F-AACC-80EBD2663535}"/>
          </ac:spMkLst>
        </pc:spChg>
        <pc:spChg chg="add mod">
          <ac:chgData name="Eva Parisi Tria" userId="79b09202-394d-4e2d-bcbc-186dc936d36f" providerId="ADAL" clId="{1EF2A93B-595E-4E39-AAA2-55AE1E6911AA}" dt="2025-10-16T13:53:26.321" v="83"/>
          <ac:spMkLst>
            <pc:docMk/>
            <pc:sldMk cId="313613805" sldId="361"/>
            <ac:spMk id="6" creationId="{F9760E2B-60BA-0D55-6EC0-E10EB69ED2CC}"/>
          </ac:spMkLst>
        </pc:spChg>
      </pc:sldChg>
      <pc:sldChg chg="addSp delSp modSp mod">
        <pc:chgData name="Eva Parisi Tria" userId="79b09202-394d-4e2d-bcbc-186dc936d36f" providerId="ADAL" clId="{1EF2A93B-595E-4E39-AAA2-55AE1E6911AA}" dt="2025-10-16T13:53:29.075" v="85"/>
        <pc:sldMkLst>
          <pc:docMk/>
          <pc:sldMk cId="2619356112" sldId="362"/>
        </pc:sldMkLst>
        <pc:spChg chg="add del mod">
          <ac:chgData name="Eva Parisi Tria" userId="79b09202-394d-4e2d-bcbc-186dc936d36f" providerId="ADAL" clId="{1EF2A93B-595E-4E39-AAA2-55AE1E6911AA}" dt="2025-10-16T13:53:28.899" v="84" actId="478"/>
          <ac:spMkLst>
            <pc:docMk/>
            <pc:sldMk cId="2619356112" sldId="362"/>
            <ac:spMk id="5" creationId="{0EEA55AA-5ADC-1878-5F3D-FF7858924953}"/>
          </ac:spMkLst>
        </pc:spChg>
        <pc:spChg chg="add mod">
          <ac:chgData name="Eva Parisi Tria" userId="79b09202-394d-4e2d-bcbc-186dc936d36f" providerId="ADAL" clId="{1EF2A93B-595E-4E39-AAA2-55AE1E6911AA}" dt="2025-10-16T13:53:29.075" v="85"/>
          <ac:spMkLst>
            <pc:docMk/>
            <pc:sldMk cId="2619356112" sldId="362"/>
            <ac:spMk id="6" creationId="{2CA44790-CB24-6556-85DD-FD1DF0D43B58}"/>
          </ac:spMkLst>
        </pc:spChg>
      </pc:sldChg>
      <pc:sldChg chg="addSp delSp modSp mod">
        <pc:chgData name="Eva Parisi Tria" userId="79b09202-394d-4e2d-bcbc-186dc936d36f" providerId="ADAL" clId="{1EF2A93B-595E-4E39-AAA2-55AE1E6911AA}" dt="2025-10-16T13:53:32.572" v="87"/>
        <pc:sldMkLst>
          <pc:docMk/>
          <pc:sldMk cId="296349493" sldId="364"/>
        </pc:sldMkLst>
        <pc:spChg chg="add del mod">
          <ac:chgData name="Eva Parisi Tria" userId="79b09202-394d-4e2d-bcbc-186dc936d36f" providerId="ADAL" clId="{1EF2A93B-595E-4E39-AAA2-55AE1E6911AA}" dt="2025-10-16T13:53:32.418" v="86" actId="478"/>
          <ac:spMkLst>
            <pc:docMk/>
            <pc:sldMk cId="296349493" sldId="364"/>
            <ac:spMk id="3" creationId="{9D2132E2-0F82-50F3-A40E-C4EECAA5681E}"/>
          </ac:spMkLst>
        </pc:spChg>
        <pc:spChg chg="add mod">
          <ac:chgData name="Eva Parisi Tria" userId="79b09202-394d-4e2d-bcbc-186dc936d36f" providerId="ADAL" clId="{1EF2A93B-595E-4E39-AAA2-55AE1E6911AA}" dt="2025-10-16T13:53:32.572" v="87"/>
          <ac:spMkLst>
            <pc:docMk/>
            <pc:sldMk cId="296349493" sldId="364"/>
            <ac:spMk id="5" creationId="{C4A40C13-F921-61C4-2ADA-E12CA1FFFD51}"/>
          </ac:spMkLst>
        </pc:spChg>
      </pc:sldChg>
      <pc:sldChg chg="addSp delSp modSp mod">
        <pc:chgData name="Eva Parisi Tria" userId="79b09202-394d-4e2d-bcbc-186dc936d36f" providerId="ADAL" clId="{1EF2A93B-595E-4E39-AAA2-55AE1E6911AA}" dt="2025-10-16T13:53:36.226" v="89"/>
        <pc:sldMkLst>
          <pc:docMk/>
          <pc:sldMk cId="3050002930" sldId="365"/>
        </pc:sldMkLst>
        <pc:spChg chg="add del mod">
          <ac:chgData name="Eva Parisi Tria" userId="79b09202-394d-4e2d-bcbc-186dc936d36f" providerId="ADAL" clId="{1EF2A93B-595E-4E39-AAA2-55AE1E6911AA}" dt="2025-10-16T13:53:36.029" v="88" actId="478"/>
          <ac:spMkLst>
            <pc:docMk/>
            <pc:sldMk cId="3050002930" sldId="365"/>
            <ac:spMk id="3" creationId="{E0502E96-A601-D645-1ADE-96A885DCAF90}"/>
          </ac:spMkLst>
        </pc:spChg>
        <pc:spChg chg="add mod">
          <ac:chgData name="Eva Parisi Tria" userId="79b09202-394d-4e2d-bcbc-186dc936d36f" providerId="ADAL" clId="{1EF2A93B-595E-4E39-AAA2-55AE1E6911AA}" dt="2025-10-16T13:53:36.226" v="89"/>
          <ac:spMkLst>
            <pc:docMk/>
            <pc:sldMk cId="3050002930" sldId="365"/>
            <ac:spMk id="6" creationId="{C1BB4C18-58C7-B33E-78B0-AD8267CF124B}"/>
          </ac:spMkLst>
        </pc:spChg>
      </pc:sldChg>
      <pc:sldChg chg="addSp delSp modSp mod">
        <pc:chgData name="Eva Parisi Tria" userId="79b09202-394d-4e2d-bcbc-186dc936d36f" providerId="ADAL" clId="{1EF2A93B-595E-4E39-AAA2-55AE1E6911AA}" dt="2025-10-16T13:53:44.178" v="93" actId="1076"/>
        <pc:sldMkLst>
          <pc:docMk/>
          <pc:sldMk cId="627279688" sldId="367"/>
        </pc:sldMkLst>
        <pc:spChg chg="add del mod">
          <ac:chgData name="Eva Parisi Tria" userId="79b09202-394d-4e2d-bcbc-186dc936d36f" providerId="ADAL" clId="{1EF2A93B-595E-4E39-AAA2-55AE1E6911AA}" dt="2025-10-16T13:53:39.432" v="90" actId="478"/>
          <ac:spMkLst>
            <pc:docMk/>
            <pc:sldMk cId="627279688" sldId="367"/>
            <ac:spMk id="8" creationId="{463D5771-C54C-3659-010D-4F59361A2598}"/>
          </ac:spMkLst>
        </pc:spChg>
        <pc:spChg chg="add mod">
          <ac:chgData name="Eva Parisi Tria" userId="79b09202-394d-4e2d-bcbc-186dc936d36f" providerId="ADAL" clId="{1EF2A93B-595E-4E39-AAA2-55AE1E6911AA}" dt="2025-10-16T13:53:44.178" v="93" actId="1076"/>
          <ac:spMkLst>
            <pc:docMk/>
            <pc:sldMk cId="627279688" sldId="367"/>
            <ac:spMk id="12" creationId="{C6BB086B-2752-6CF3-04B2-58BC31E6641D}"/>
          </ac:spMkLst>
        </pc:spChg>
      </pc:sldChg>
      <pc:sldChg chg="addSp delSp modSp mod">
        <pc:chgData name="Eva Parisi Tria" userId="79b09202-394d-4e2d-bcbc-186dc936d36f" providerId="ADAL" clId="{1EF2A93B-595E-4E39-AAA2-55AE1E6911AA}" dt="2025-10-16T13:54:00.131" v="100" actId="1076"/>
        <pc:sldMkLst>
          <pc:docMk/>
          <pc:sldMk cId="3389362701" sldId="368"/>
        </pc:sldMkLst>
        <pc:spChg chg="add del mod">
          <ac:chgData name="Eva Parisi Tria" userId="79b09202-394d-4e2d-bcbc-186dc936d36f" providerId="ADAL" clId="{1EF2A93B-595E-4E39-AAA2-55AE1E6911AA}" dt="2025-10-16T13:53:48.488" v="94" actId="478"/>
          <ac:spMkLst>
            <pc:docMk/>
            <pc:sldMk cId="3389362701" sldId="368"/>
            <ac:spMk id="3" creationId="{52701C40-6328-1889-A830-546B41EE12B7}"/>
          </ac:spMkLst>
        </pc:spChg>
        <pc:spChg chg="add mod">
          <ac:chgData name="Eva Parisi Tria" userId="79b09202-394d-4e2d-bcbc-186dc936d36f" providerId="ADAL" clId="{1EF2A93B-595E-4E39-AAA2-55AE1E6911AA}" dt="2025-10-16T13:54:00.131" v="100" actId="1076"/>
          <ac:spMkLst>
            <pc:docMk/>
            <pc:sldMk cId="3389362701" sldId="368"/>
            <ac:spMk id="5" creationId="{966365DB-160B-C1CD-75D6-1D431BE8D8A8}"/>
          </ac:spMkLst>
        </pc:spChg>
      </pc:sldChg>
      <pc:sldChg chg="addSp delSp modSp mod">
        <pc:chgData name="Eva Parisi Tria" userId="79b09202-394d-4e2d-bcbc-186dc936d36f" providerId="ADAL" clId="{1EF2A93B-595E-4E39-AAA2-55AE1E6911AA}" dt="2025-10-16T13:54:03.602" v="102"/>
        <pc:sldMkLst>
          <pc:docMk/>
          <pc:sldMk cId="1654443662" sldId="369"/>
        </pc:sldMkLst>
        <pc:spChg chg="add del mod">
          <ac:chgData name="Eva Parisi Tria" userId="79b09202-394d-4e2d-bcbc-186dc936d36f" providerId="ADAL" clId="{1EF2A93B-595E-4E39-AAA2-55AE1E6911AA}" dt="2025-10-16T13:54:03.421" v="101" actId="478"/>
          <ac:spMkLst>
            <pc:docMk/>
            <pc:sldMk cId="1654443662" sldId="369"/>
            <ac:spMk id="8" creationId="{30D615C3-DB9E-0C1C-0919-97F08A2E8D54}"/>
          </ac:spMkLst>
        </pc:spChg>
        <pc:spChg chg="add mod">
          <ac:chgData name="Eva Parisi Tria" userId="79b09202-394d-4e2d-bcbc-186dc936d36f" providerId="ADAL" clId="{1EF2A93B-595E-4E39-AAA2-55AE1E6911AA}" dt="2025-10-16T13:54:03.602" v="102"/>
          <ac:spMkLst>
            <pc:docMk/>
            <pc:sldMk cId="1654443662" sldId="369"/>
            <ac:spMk id="10" creationId="{C3CA88DF-3B3A-BC8B-735C-A1D28429A5D1}"/>
          </ac:spMkLst>
        </pc:spChg>
      </pc:sldChg>
      <pc:sldChg chg="addSp delSp modSp mod">
        <pc:chgData name="Eva Parisi Tria" userId="79b09202-394d-4e2d-bcbc-186dc936d36f" providerId="ADAL" clId="{1EF2A93B-595E-4E39-AAA2-55AE1E6911AA}" dt="2025-10-16T13:54:07.276" v="104"/>
        <pc:sldMkLst>
          <pc:docMk/>
          <pc:sldMk cId="597561872" sldId="370"/>
        </pc:sldMkLst>
        <pc:spChg chg="add del mod">
          <ac:chgData name="Eva Parisi Tria" userId="79b09202-394d-4e2d-bcbc-186dc936d36f" providerId="ADAL" clId="{1EF2A93B-595E-4E39-AAA2-55AE1E6911AA}" dt="2025-10-16T13:54:07.111" v="103" actId="478"/>
          <ac:spMkLst>
            <pc:docMk/>
            <pc:sldMk cId="597561872" sldId="370"/>
            <ac:spMk id="3" creationId="{5E995DE6-2E40-289D-288A-E2DFB6333CB2}"/>
          </ac:spMkLst>
        </pc:spChg>
        <pc:spChg chg="add mod">
          <ac:chgData name="Eva Parisi Tria" userId="79b09202-394d-4e2d-bcbc-186dc936d36f" providerId="ADAL" clId="{1EF2A93B-595E-4E39-AAA2-55AE1E6911AA}" dt="2025-10-16T13:54:07.276" v="104"/>
          <ac:spMkLst>
            <pc:docMk/>
            <pc:sldMk cId="597561872" sldId="370"/>
            <ac:spMk id="5" creationId="{4255F685-E44F-5C16-DED4-65B3F66C9A9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D8C370-5908-BF4D-9A71-01362AA18252}" type="datetimeFigureOut">
              <a:rPr lang="es-ES" smtClean="0"/>
              <a:t>17/10/25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DC4D57-DC55-0D44-ACDC-97897DC89D41}" type="slidenum">
              <a:rPr lang="es-ES" smtClean="0"/>
              <a:t>‹Nº›</a:t>
            </a:fld>
            <a:endParaRPr lang="es-ES"/>
          </a:p>
        </p:txBody>
      </p:sp>
    </p:spTree>
    <p:extLst>
      <p:ext uri="{BB962C8B-B14F-4D97-AF65-F5344CB8AC3E}">
        <p14:creationId xmlns:p14="http://schemas.microsoft.com/office/powerpoint/2010/main" val="3676715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b="1" dirty="0"/>
              <a:t>Se refuerza el papel de los Heart Valve Centres </a:t>
            </a:r>
            <a:r>
              <a:rPr lang="es-ES" dirty="0"/>
              <a:t>de referencia. Estos centros ofrecen experiencia y volumen adecuados para mejores resultados. </a:t>
            </a:r>
            <a:r>
              <a:rPr lang="es-ES" dirty="0" err="1"/>
              <a:t>An</a:t>
            </a:r>
            <a:r>
              <a:rPr lang="es-ES" dirty="0"/>
              <a:t> </a:t>
            </a:r>
            <a:r>
              <a:rPr lang="es-ES" dirty="0" err="1"/>
              <a:t>integrated</a:t>
            </a:r>
            <a:r>
              <a:rPr lang="es-ES" dirty="0"/>
              <a:t> regional Heart Valve Network, </a:t>
            </a:r>
            <a:r>
              <a:rPr lang="es-ES" dirty="0" err="1"/>
              <a:t>incorporating</a:t>
            </a:r>
            <a:r>
              <a:rPr lang="es-ES" dirty="0"/>
              <a:t> </a:t>
            </a:r>
            <a:r>
              <a:rPr lang="es-ES" dirty="0" err="1"/>
              <a:t>outpatient</a:t>
            </a:r>
            <a:r>
              <a:rPr lang="es-ES" dirty="0"/>
              <a:t> Heart Valve </a:t>
            </a:r>
            <a:r>
              <a:rPr lang="es-ES" dirty="0" err="1"/>
              <a:t>Clinics</a:t>
            </a:r>
            <a:r>
              <a:rPr lang="es-ES" dirty="0"/>
              <a:t> (</a:t>
            </a:r>
            <a:r>
              <a:rPr lang="es-ES" dirty="0" err="1"/>
              <a:t>for</a:t>
            </a:r>
            <a:r>
              <a:rPr lang="es-ES" dirty="0"/>
              <a:t> </a:t>
            </a:r>
            <a:r>
              <a:rPr lang="es-ES" dirty="0" err="1"/>
              <a:t>initial</a:t>
            </a:r>
            <a:r>
              <a:rPr lang="es-ES" dirty="0"/>
              <a:t> diagnosis and </a:t>
            </a:r>
            <a:r>
              <a:rPr lang="es-ES" dirty="0" err="1"/>
              <a:t>ongoing</a:t>
            </a:r>
            <a:r>
              <a:rPr lang="es-ES" dirty="0"/>
              <a:t> </a:t>
            </a:r>
            <a:r>
              <a:rPr lang="es-ES" dirty="0" err="1"/>
              <a:t>surveillance</a:t>
            </a:r>
            <a:r>
              <a:rPr lang="es-ES" dirty="0"/>
              <a:t>) and </a:t>
            </a:r>
            <a:r>
              <a:rPr lang="es-ES" dirty="0" err="1"/>
              <a:t>specialist</a:t>
            </a:r>
            <a:r>
              <a:rPr lang="es-ES" dirty="0"/>
              <a:t> Heart Valve Centres (</a:t>
            </a:r>
            <a:r>
              <a:rPr lang="es-ES" dirty="0" err="1"/>
              <a:t>for</a:t>
            </a:r>
            <a:r>
              <a:rPr lang="es-ES" dirty="0"/>
              <a:t> </a:t>
            </a:r>
            <a:r>
              <a:rPr lang="es-ES" dirty="0" err="1"/>
              <a:t>advanced</a:t>
            </a:r>
            <a:r>
              <a:rPr lang="es-ES" dirty="0"/>
              <a:t> </a:t>
            </a:r>
            <a:r>
              <a:rPr lang="es-ES" dirty="0" err="1"/>
              <a:t>imaging</a:t>
            </a:r>
            <a:r>
              <a:rPr lang="es-ES" dirty="0"/>
              <a:t> and </a:t>
            </a:r>
            <a:r>
              <a:rPr lang="es-ES" dirty="0" err="1"/>
              <a:t>surgical</a:t>
            </a:r>
            <a:r>
              <a:rPr lang="es-ES" dirty="0"/>
              <a:t> </a:t>
            </a:r>
            <a:r>
              <a:rPr lang="es-ES" dirty="0" err="1"/>
              <a:t>or</a:t>
            </a:r>
            <a:r>
              <a:rPr lang="es-ES" dirty="0"/>
              <a:t> </a:t>
            </a:r>
            <a:r>
              <a:rPr lang="es-ES" dirty="0" err="1"/>
              <a:t>transcatheter</a:t>
            </a:r>
            <a:r>
              <a:rPr lang="es-ES" dirty="0"/>
              <a:t> </a:t>
            </a:r>
            <a:r>
              <a:rPr lang="es-ES" dirty="0" err="1"/>
              <a:t>intervention</a:t>
            </a:r>
            <a:r>
              <a:rPr lang="es-ES" dirty="0"/>
              <a:t>), </a:t>
            </a:r>
            <a:r>
              <a:rPr lang="es-ES" dirty="0" err="1"/>
              <a:t>allows</a:t>
            </a:r>
            <a:r>
              <a:rPr lang="es-ES" dirty="0"/>
              <a:t> </a:t>
            </a:r>
            <a:r>
              <a:rPr lang="es-ES" dirty="0" err="1"/>
              <a:t>optimal</a:t>
            </a:r>
            <a:r>
              <a:rPr lang="es-ES" dirty="0"/>
              <a:t> </a:t>
            </a:r>
            <a:r>
              <a:rPr lang="es-ES" dirty="0" err="1"/>
              <a:t>patient</a:t>
            </a:r>
            <a:r>
              <a:rPr lang="es-ES" dirty="0"/>
              <a:t> care </a:t>
            </a:r>
            <a:r>
              <a:rPr lang="es-ES" dirty="0" err="1"/>
              <a:t>through</a:t>
            </a:r>
            <a:r>
              <a:rPr lang="es-ES" dirty="0"/>
              <a:t> </a:t>
            </a:r>
            <a:r>
              <a:rPr lang="es-ES" dirty="0" err="1"/>
              <a:t>timely</a:t>
            </a:r>
            <a:r>
              <a:rPr lang="es-ES" dirty="0"/>
              <a:t> </a:t>
            </a:r>
            <a:r>
              <a:rPr lang="es-ES" dirty="0" err="1"/>
              <a:t>access</a:t>
            </a:r>
            <a:r>
              <a:rPr lang="es-ES" dirty="0"/>
              <a:t> </a:t>
            </a:r>
            <a:r>
              <a:rPr lang="es-ES" dirty="0" err="1"/>
              <a:t>to</a:t>
            </a:r>
            <a:r>
              <a:rPr lang="es-ES" dirty="0"/>
              <a:t> </a:t>
            </a:r>
            <a:r>
              <a:rPr lang="es-ES" dirty="0" err="1"/>
              <a:t>specialist</a:t>
            </a:r>
            <a:r>
              <a:rPr lang="es-ES" dirty="0"/>
              <a:t> </a:t>
            </a:r>
            <a:r>
              <a:rPr lang="es-ES" dirty="0" err="1"/>
              <a:t>assessment</a:t>
            </a:r>
            <a:r>
              <a:rPr lang="es-ES" dirty="0"/>
              <a:t>, </a:t>
            </a:r>
            <a:r>
              <a:rPr lang="es-ES" dirty="0" err="1"/>
              <a:t>accurate</a:t>
            </a:r>
            <a:r>
              <a:rPr lang="es-ES" dirty="0"/>
              <a:t> diagnosis, </a:t>
            </a:r>
            <a:r>
              <a:rPr lang="es-ES" dirty="0" err="1"/>
              <a:t>improved</a:t>
            </a:r>
            <a:r>
              <a:rPr lang="es-ES" dirty="0"/>
              <a:t> </a:t>
            </a:r>
            <a:r>
              <a:rPr lang="es-ES" dirty="0" err="1"/>
              <a:t>decision-making</a:t>
            </a:r>
            <a:r>
              <a:rPr lang="es-ES" dirty="0"/>
              <a:t>, and </a:t>
            </a:r>
            <a:r>
              <a:rPr lang="es-ES" dirty="0" err="1"/>
              <a:t>matching</a:t>
            </a:r>
            <a:r>
              <a:rPr lang="es-ES" dirty="0"/>
              <a:t> </a:t>
            </a:r>
            <a:r>
              <a:rPr lang="es-ES" dirty="0" err="1"/>
              <a:t>of</a:t>
            </a:r>
            <a:r>
              <a:rPr lang="es-ES" dirty="0"/>
              <a:t> </a:t>
            </a:r>
            <a:r>
              <a:rPr lang="es-ES" dirty="0" err="1"/>
              <a:t>patients</a:t>
            </a:r>
            <a:r>
              <a:rPr lang="es-ES" dirty="0"/>
              <a:t> </a:t>
            </a:r>
            <a:r>
              <a:rPr lang="es-ES" dirty="0" err="1"/>
              <a:t>to</a:t>
            </a:r>
            <a:r>
              <a:rPr lang="es-ES" dirty="0"/>
              <a:t> </a:t>
            </a:r>
            <a:r>
              <a:rPr lang="es-ES" dirty="0" err="1"/>
              <a:t>healthcare</a:t>
            </a:r>
            <a:r>
              <a:rPr lang="es-ES" dirty="0"/>
              <a:t> </a:t>
            </a:r>
            <a:r>
              <a:rPr lang="es-ES" dirty="0" err="1"/>
              <a:t>providers</a:t>
            </a:r>
            <a:r>
              <a:rPr lang="es-ES" dirty="0"/>
              <a:t> </a:t>
            </a:r>
            <a:r>
              <a:rPr lang="es-ES" dirty="0" err="1"/>
              <a:t>with</a:t>
            </a:r>
            <a:r>
              <a:rPr lang="es-ES" dirty="0"/>
              <a:t> </a:t>
            </a:r>
            <a:r>
              <a:rPr lang="es-ES" dirty="0" err="1"/>
              <a:t>appropriate</a:t>
            </a:r>
            <a:r>
              <a:rPr lang="es-ES" dirty="0"/>
              <a:t> </a:t>
            </a:r>
            <a:r>
              <a:rPr lang="es-ES" dirty="0" err="1"/>
              <a:t>expertise</a:t>
            </a:r>
            <a:r>
              <a:rPr lang="es-ES" dirty="0"/>
              <a:t>, </a:t>
            </a:r>
            <a:r>
              <a:rPr lang="es-ES" dirty="0" err="1"/>
              <a:t>experience</a:t>
            </a:r>
            <a:r>
              <a:rPr lang="es-ES" dirty="0"/>
              <a:t>, and </a:t>
            </a:r>
            <a:r>
              <a:rPr lang="es-ES" dirty="0" err="1"/>
              <a:t>resources</a:t>
            </a:r>
            <a:r>
              <a:rPr lang="es-ES" dirty="0"/>
              <a:t>. </a:t>
            </a:r>
          </a:p>
          <a:p>
            <a:pPr algn="just"/>
            <a:endParaRPr lang="es-ES" dirty="0"/>
          </a:p>
          <a:p>
            <a:pPr algn="just"/>
            <a:r>
              <a:rPr lang="es-ES" dirty="0" err="1"/>
              <a:t>Cardiologists</a:t>
            </a:r>
            <a:r>
              <a:rPr lang="es-ES" dirty="0"/>
              <a:t> </a:t>
            </a:r>
            <a:r>
              <a:rPr lang="es-ES" dirty="0" err="1"/>
              <a:t>with</a:t>
            </a:r>
            <a:r>
              <a:rPr lang="es-ES" dirty="0"/>
              <a:t> </a:t>
            </a:r>
            <a:r>
              <a:rPr lang="es-ES" dirty="0" err="1"/>
              <a:t>expertise</a:t>
            </a:r>
            <a:r>
              <a:rPr lang="es-ES" dirty="0"/>
              <a:t> in </a:t>
            </a:r>
            <a:r>
              <a:rPr lang="es-ES" dirty="0" err="1"/>
              <a:t>heart</a:t>
            </a:r>
            <a:r>
              <a:rPr lang="es-ES" dirty="0"/>
              <a:t> </a:t>
            </a:r>
            <a:r>
              <a:rPr lang="es-ES" dirty="0" err="1"/>
              <a:t>failure</a:t>
            </a:r>
            <a:r>
              <a:rPr lang="es-ES" dirty="0"/>
              <a:t> (HF) and </a:t>
            </a:r>
            <a:r>
              <a:rPr lang="es-ES" dirty="0" err="1"/>
              <a:t>electrophysiology</a:t>
            </a:r>
            <a:r>
              <a:rPr lang="es-ES" dirty="0"/>
              <a:t>, as </a:t>
            </a:r>
            <a:r>
              <a:rPr lang="es-ES" dirty="0" err="1"/>
              <a:t>well</a:t>
            </a:r>
            <a:r>
              <a:rPr lang="es-ES" dirty="0"/>
              <a:t> as </a:t>
            </a:r>
            <a:r>
              <a:rPr lang="es-ES" dirty="0" err="1"/>
              <a:t>geriatricians</a:t>
            </a:r>
            <a:r>
              <a:rPr lang="es-ES" dirty="0"/>
              <a:t>, cardiovascular </a:t>
            </a:r>
            <a:r>
              <a:rPr lang="es-ES" dirty="0" err="1"/>
              <a:t>anaesthetists</a:t>
            </a:r>
            <a:r>
              <a:rPr lang="es-ES" dirty="0"/>
              <a:t>, and </a:t>
            </a:r>
            <a:r>
              <a:rPr lang="es-ES" dirty="0" err="1"/>
              <a:t>intensivists</a:t>
            </a:r>
            <a:r>
              <a:rPr lang="es-ES" dirty="0"/>
              <a:t> </a:t>
            </a:r>
            <a:r>
              <a:rPr lang="es-ES" dirty="0" err="1"/>
              <a:t>involved</a:t>
            </a:r>
            <a:r>
              <a:rPr lang="es-ES" dirty="0"/>
              <a:t> in peri-procedural care, </a:t>
            </a:r>
            <a:r>
              <a:rPr lang="es-ES" dirty="0" err="1"/>
              <a:t>should</a:t>
            </a:r>
            <a:r>
              <a:rPr lang="es-ES" dirty="0"/>
              <a:t> </a:t>
            </a:r>
            <a:r>
              <a:rPr lang="es-ES" dirty="0" err="1"/>
              <a:t>also</a:t>
            </a:r>
            <a:r>
              <a:rPr lang="es-ES" dirty="0"/>
              <a:t> be </a:t>
            </a:r>
            <a:r>
              <a:rPr lang="es-ES" dirty="0" err="1"/>
              <a:t>available</a:t>
            </a:r>
            <a:r>
              <a:rPr lang="es-ES" dirty="0"/>
              <a:t> </a:t>
            </a:r>
            <a:r>
              <a:rPr lang="es-ES" dirty="0" err="1"/>
              <a:t>to</a:t>
            </a:r>
            <a:r>
              <a:rPr lang="es-ES" dirty="0"/>
              <a:t> </a:t>
            </a:r>
            <a:r>
              <a:rPr lang="es-ES" dirty="0" err="1"/>
              <a:t>facilitate</a:t>
            </a:r>
            <a:r>
              <a:rPr lang="es-ES" dirty="0"/>
              <a:t> </a:t>
            </a:r>
            <a:r>
              <a:rPr lang="es-ES" dirty="0" err="1"/>
              <a:t>the</a:t>
            </a:r>
            <a:r>
              <a:rPr lang="es-ES" dirty="0"/>
              <a:t> </a:t>
            </a:r>
            <a:r>
              <a:rPr lang="es-ES" dirty="0" err="1"/>
              <a:t>discussion</a:t>
            </a:r>
            <a:r>
              <a:rPr lang="es-ES" dirty="0"/>
              <a:t> </a:t>
            </a:r>
            <a:r>
              <a:rPr lang="es-ES" dirty="0" err="1"/>
              <a:t>of</a:t>
            </a:r>
            <a:r>
              <a:rPr lang="es-ES" dirty="0"/>
              <a:t> </a:t>
            </a:r>
            <a:r>
              <a:rPr lang="es-ES" dirty="0" err="1"/>
              <a:t>particularly</a:t>
            </a:r>
            <a:r>
              <a:rPr lang="es-ES" dirty="0"/>
              <a:t> </a:t>
            </a:r>
            <a:r>
              <a:rPr lang="es-ES" dirty="0" err="1"/>
              <a:t>complex</a:t>
            </a:r>
            <a:r>
              <a:rPr lang="es-ES" dirty="0"/>
              <a:t> </a:t>
            </a:r>
            <a:r>
              <a:rPr lang="es-ES" dirty="0" err="1"/>
              <a:t>clinical</a:t>
            </a:r>
            <a:r>
              <a:rPr lang="es-ES" dirty="0"/>
              <a:t> </a:t>
            </a:r>
            <a:r>
              <a:rPr lang="es-ES" dirty="0" err="1"/>
              <a:t>scenarios</a:t>
            </a:r>
            <a:r>
              <a:rPr lang="es-ES" dirty="0"/>
              <a:t> </a:t>
            </a:r>
            <a:r>
              <a:rPr lang="es-ES" dirty="0" err="1"/>
              <a:t>when</a:t>
            </a:r>
            <a:r>
              <a:rPr lang="es-ES" dirty="0"/>
              <a:t> </a:t>
            </a:r>
            <a:r>
              <a:rPr lang="es-ES" dirty="0" err="1"/>
              <a:t>needed</a:t>
            </a:r>
            <a:r>
              <a:rPr lang="es-ES" dirty="0"/>
              <a:t> (extended Heart </a:t>
            </a:r>
            <a:r>
              <a:rPr lang="es-ES" dirty="0" err="1"/>
              <a:t>Team</a:t>
            </a:r>
            <a:r>
              <a:rPr lang="es-ES" dirty="0"/>
              <a:t>).</a:t>
            </a:r>
            <a:endParaRPr lang="es-ES_tradnl" dirty="0"/>
          </a:p>
        </p:txBody>
      </p:sp>
      <p:sp>
        <p:nvSpPr>
          <p:cNvPr id="4" name="Marcador de número de diapositiva 3"/>
          <p:cNvSpPr>
            <a:spLocks noGrp="1"/>
          </p:cNvSpPr>
          <p:nvPr>
            <p:ph type="sldNum" sz="quarter" idx="5"/>
          </p:nvPr>
        </p:nvSpPr>
        <p:spPr/>
        <p:txBody>
          <a:bodyPr/>
          <a:lstStyle/>
          <a:p>
            <a:fld id="{F8DC4D57-DC55-0D44-ACDC-97897DC89D41}" type="slidenum">
              <a:rPr lang="es-ES" smtClean="0"/>
              <a:t>6</a:t>
            </a:fld>
            <a:endParaRPr lang="es-ES"/>
          </a:p>
        </p:txBody>
      </p:sp>
    </p:spTree>
    <p:extLst>
      <p:ext uri="{BB962C8B-B14F-4D97-AF65-F5344CB8AC3E}">
        <p14:creationId xmlns:p14="http://schemas.microsoft.com/office/powerpoint/2010/main" val="3713313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FC1D6-D653-6981-FD99-CB076DCD806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95EC0CB-78A3-C9B3-1E81-C0CA500BAFD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A142699-4E6D-FE1E-209E-3692D7846FDE}"/>
              </a:ext>
            </a:extLst>
          </p:cNvPr>
          <p:cNvSpPr>
            <a:spLocks noGrp="1"/>
          </p:cNvSpPr>
          <p:nvPr>
            <p:ph type="body" idx="1"/>
          </p:nvPr>
        </p:nvSpPr>
        <p:spPr/>
        <p:txBody>
          <a:bodyPr/>
          <a:lstStyle/>
          <a:p>
            <a:r>
              <a:rPr lang="es-ES" dirty="0"/>
              <a:t>Clarificación del umbrales diferentes</a:t>
            </a:r>
            <a:r>
              <a:rPr lang="es-ES" baseline="0" dirty="0"/>
              <a:t> por sexo, dan la referencia pero no lo indican. </a:t>
            </a:r>
            <a:endParaRPr lang="es-ES" dirty="0"/>
          </a:p>
        </p:txBody>
      </p:sp>
      <p:sp>
        <p:nvSpPr>
          <p:cNvPr id="4" name="Marcador de número de diapositiva 3">
            <a:extLst>
              <a:ext uri="{FF2B5EF4-FFF2-40B4-BE49-F238E27FC236}">
                <a16:creationId xmlns:a16="http://schemas.microsoft.com/office/drawing/2014/main" id="{9B62C2BE-9A96-F18C-9B88-A6631F5AA316}"/>
              </a:ext>
            </a:extLst>
          </p:cNvPr>
          <p:cNvSpPr>
            <a:spLocks noGrp="1"/>
          </p:cNvSpPr>
          <p:nvPr>
            <p:ph type="sldNum" sz="quarter" idx="5"/>
          </p:nvPr>
        </p:nvSpPr>
        <p:spPr/>
        <p:txBody>
          <a:bodyPr/>
          <a:lstStyle/>
          <a:p>
            <a:fld id="{F8DC4D57-DC55-0D44-ACDC-97897DC89D41}" type="slidenum">
              <a:rPr lang="es-ES" smtClean="0"/>
              <a:t>15</a:t>
            </a:fld>
            <a:endParaRPr lang="es-ES"/>
          </a:p>
        </p:txBody>
      </p:sp>
    </p:spTree>
    <p:extLst>
      <p:ext uri="{BB962C8B-B14F-4D97-AF65-F5344CB8AC3E}">
        <p14:creationId xmlns:p14="http://schemas.microsoft.com/office/powerpoint/2010/main" val="3903289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3F68D-45F4-0FEA-6978-857DC2E719F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C8F66CA-F707-6395-DEB6-E6ADE5E116F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4FF1F03-0F66-9EEC-753F-99F404BB6B81}"/>
              </a:ext>
            </a:extLst>
          </p:cNvPr>
          <p:cNvSpPr>
            <a:spLocks noGrp="1"/>
          </p:cNvSpPr>
          <p:nvPr>
            <p:ph type="body" idx="1"/>
          </p:nvPr>
        </p:nvSpPr>
        <p:spPr/>
        <p:txBody>
          <a:bodyPr/>
          <a:lstStyle/>
          <a:p>
            <a:r>
              <a:rPr lang="es-ES" dirty="0"/>
              <a:t>Clarificación del umbrales diferentes</a:t>
            </a:r>
            <a:r>
              <a:rPr lang="es-ES" baseline="0" dirty="0"/>
              <a:t> por sexo, dan la referencia pero no lo indican. </a:t>
            </a:r>
            <a:endParaRPr lang="es-ES" dirty="0"/>
          </a:p>
        </p:txBody>
      </p:sp>
      <p:sp>
        <p:nvSpPr>
          <p:cNvPr id="4" name="Marcador de número de diapositiva 3">
            <a:extLst>
              <a:ext uri="{FF2B5EF4-FFF2-40B4-BE49-F238E27FC236}">
                <a16:creationId xmlns:a16="http://schemas.microsoft.com/office/drawing/2014/main" id="{D3F9341E-D86C-2348-4618-09429309BD82}"/>
              </a:ext>
            </a:extLst>
          </p:cNvPr>
          <p:cNvSpPr>
            <a:spLocks noGrp="1"/>
          </p:cNvSpPr>
          <p:nvPr>
            <p:ph type="sldNum" sz="quarter" idx="5"/>
          </p:nvPr>
        </p:nvSpPr>
        <p:spPr/>
        <p:txBody>
          <a:bodyPr/>
          <a:lstStyle/>
          <a:p>
            <a:fld id="{F8DC4D57-DC55-0D44-ACDC-97897DC89D41}" type="slidenum">
              <a:rPr lang="es-ES" smtClean="0"/>
              <a:t>16</a:t>
            </a:fld>
            <a:endParaRPr lang="es-ES"/>
          </a:p>
        </p:txBody>
      </p:sp>
    </p:spTree>
    <p:extLst>
      <p:ext uri="{BB962C8B-B14F-4D97-AF65-F5344CB8AC3E}">
        <p14:creationId xmlns:p14="http://schemas.microsoft.com/office/powerpoint/2010/main" val="811770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FC1D6-D653-6981-FD99-CB076DCD806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95EC0CB-78A3-C9B3-1E81-C0CA500BAFD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A142699-4E6D-FE1E-209E-3692D7846FDE}"/>
              </a:ext>
            </a:extLst>
          </p:cNvPr>
          <p:cNvSpPr>
            <a:spLocks noGrp="1"/>
          </p:cNvSpPr>
          <p:nvPr>
            <p:ph type="body" idx="1"/>
          </p:nvPr>
        </p:nvSpPr>
        <p:spPr/>
        <p:txBody>
          <a:bodyPr/>
          <a:lstStyle/>
          <a:p>
            <a:r>
              <a:rPr lang="es-ES" dirty="0"/>
              <a:t>En</a:t>
            </a:r>
            <a:r>
              <a:rPr lang="es-ES" baseline="0" dirty="0"/>
              <a:t> cuanto a la IQ síntomas y FEVI deprimida &lt; 50% es </a:t>
            </a:r>
            <a:r>
              <a:rPr lang="es-ES" baseline="0" dirty="0" err="1"/>
              <a:t>indiacción</a:t>
            </a:r>
            <a:r>
              <a:rPr lang="es-ES" baseline="0" dirty="0"/>
              <a:t> Clase I como ya era. El resto de criterios son </a:t>
            </a:r>
            <a:r>
              <a:rPr lang="es-ES" baseline="0" dirty="0" err="1"/>
              <a:t>IIa</a:t>
            </a:r>
            <a:r>
              <a:rPr lang="es-ES" baseline="0" dirty="0"/>
              <a:t>, y esto es lo que ha cambiado, que ahora se considera que tener una EAO asintomática con criterios de bajo riesgo, es indicación de RVA tras la evidencia demostrado en 4 ensayos clínicos y un </a:t>
            </a:r>
            <a:r>
              <a:rPr lang="es-ES" baseline="0" dirty="0" err="1"/>
              <a:t>metaanálisis</a:t>
            </a:r>
            <a:r>
              <a:rPr lang="es-ES" baseline="0" dirty="0"/>
              <a:t> que refuerza estos resultados.</a:t>
            </a:r>
            <a:endParaRPr lang="es-ES" dirty="0"/>
          </a:p>
        </p:txBody>
      </p:sp>
      <p:sp>
        <p:nvSpPr>
          <p:cNvPr id="4" name="Marcador de número de diapositiva 3">
            <a:extLst>
              <a:ext uri="{FF2B5EF4-FFF2-40B4-BE49-F238E27FC236}">
                <a16:creationId xmlns:a16="http://schemas.microsoft.com/office/drawing/2014/main" id="{9B62C2BE-9A96-F18C-9B88-A6631F5AA316}"/>
              </a:ext>
            </a:extLst>
          </p:cNvPr>
          <p:cNvSpPr>
            <a:spLocks noGrp="1"/>
          </p:cNvSpPr>
          <p:nvPr>
            <p:ph type="sldNum" sz="quarter" idx="5"/>
          </p:nvPr>
        </p:nvSpPr>
        <p:spPr/>
        <p:txBody>
          <a:bodyPr/>
          <a:lstStyle/>
          <a:p>
            <a:fld id="{F8DC4D57-DC55-0D44-ACDC-97897DC89D41}" type="slidenum">
              <a:rPr lang="es-ES" smtClean="0"/>
              <a:t>17</a:t>
            </a:fld>
            <a:endParaRPr lang="es-ES"/>
          </a:p>
        </p:txBody>
      </p:sp>
    </p:spTree>
    <p:extLst>
      <p:ext uri="{BB962C8B-B14F-4D97-AF65-F5344CB8AC3E}">
        <p14:creationId xmlns:p14="http://schemas.microsoft.com/office/powerpoint/2010/main" val="3502941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FC1D6-D653-6981-FD99-CB076DCD806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95EC0CB-78A3-C9B3-1E81-C0CA500BAFD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A142699-4E6D-FE1E-209E-3692D7846FDE}"/>
              </a:ext>
            </a:extLst>
          </p:cNvPr>
          <p:cNvSpPr>
            <a:spLocks noGrp="1"/>
          </p:cNvSpPr>
          <p:nvPr>
            <p:ph type="body" idx="1"/>
          </p:nvPr>
        </p:nvSpPr>
        <p:spPr/>
        <p:txBody>
          <a:bodyPr/>
          <a:lstStyle/>
          <a:p>
            <a:r>
              <a:rPr lang="es-ES" baseline="0" dirty="0"/>
              <a:t>En relación al modo de intervención Otro apartado importante es el de la indicación de la TAVI que ha pasado a depender de criterios anatómicos y edad que de escalas de riesgo, bajando también el dintel de la edad de 75 a 70 años. </a:t>
            </a:r>
          </a:p>
          <a:p>
            <a:r>
              <a:rPr lang="es-ES" baseline="0" dirty="0"/>
              <a:t>TAVI vs. SAVR (</a:t>
            </a:r>
            <a:r>
              <a:rPr lang="es-ES" baseline="0" dirty="0" err="1"/>
              <a:t>Dedicated</a:t>
            </a:r>
            <a:r>
              <a:rPr lang="es-ES" baseline="0" dirty="0"/>
              <a:t> trial, </a:t>
            </a:r>
            <a:r>
              <a:rPr lang="es-ES" baseline="0" dirty="0" err="1"/>
              <a:t>Notion</a:t>
            </a:r>
            <a:r>
              <a:rPr lang="es-ES" baseline="0" dirty="0"/>
              <a:t>). </a:t>
            </a:r>
            <a:endParaRPr lang="es-ES" dirty="0"/>
          </a:p>
        </p:txBody>
      </p:sp>
      <p:sp>
        <p:nvSpPr>
          <p:cNvPr id="4" name="Marcador de número de diapositiva 3">
            <a:extLst>
              <a:ext uri="{FF2B5EF4-FFF2-40B4-BE49-F238E27FC236}">
                <a16:creationId xmlns:a16="http://schemas.microsoft.com/office/drawing/2014/main" id="{9B62C2BE-9A96-F18C-9B88-A6631F5AA316}"/>
              </a:ext>
            </a:extLst>
          </p:cNvPr>
          <p:cNvSpPr>
            <a:spLocks noGrp="1"/>
          </p:cNvSpPr>
          <p:nvPr>
            <p:ph type="sldNum" sz="quarter" idx="5"/>
          </p:nvPr>
        </p:nvSpPr>
        <p:spPr/>
        <p:txBody>
          <a:bodyPr/>
          <a:lstStyle/>
          <a:p>
            <a:fld id="{F8DC4D57-DC55-0D44-ACDC-97897DC89D41}" type="slidenum">
              <a:rPr lang="es-ES" smtClean="0"/>
              <a:t>18</a:t>
            </a:fld>
            <a:endParaRPr lang="es-ES"/>
          </a:p>
        </p:txBody>
      </p:sp>
    </p:spTree>
    <p:extLst>
      <p:ext uri="{BB962C8B-B14F-4D97-AF65-F5344CB8AC3E}">
        <p14:creationId xmlns:p14="http://schemas.microsoft.com/office/powerpoint/2010/main" val="3305966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690EF-9180-91A7-4A32-239A76C8C9C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68C7DB4-A37B-91D1-BE69-569E74EF787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553B392-E17D-EBB3-AB97-9C203ADD9CC0}"/>
              </a:ext>
            </a:extLst>
          </p:cNvPr>
          <p:cNvSpPr>
            <a:spLocks noGrp="1"/>
          </p:cNvSpPr>
          <p:nvPr>
            <p:ph type="body" idx="1"/>
          </p:nvPr>
        </p:nvSpPr>
        <p:spPr/>
        <p:txBody>
          <a:bodyPr/>
          <a:lstStyle/>
          <a:p>
            <a:r>
              <a:rPr lang="es-ES" baseline="0" dirty="0"/>
              <a:t> Esta figura es un buen resumen de los factores clave discutidos por el HEART TEAM en la toma de decisiones SAVR vs. TAVI, donde se plasman no solo la edad y la anatomía, pero también otros factores así como e</a:t>
            </a:r>
            <a:r>
              <a:rPr lang="es-ES" dirty="0"/>
              <a:t>nfoque de '</a:t>
            </a:r>
            <a:r>
              <a:rPr lang="es-ES" dirty="0" err="1"/>
              <a:t>lifetime</a:t>
            </a:r>
            <a:r>
              <a:rPr lang="es-ES" dirty="0"/>
              <a:t> </a:t>
            </a:r>
            <a:r>
              <a:rPr lang="es-ES" dirty="0" err="1"/>
              <a:t>management</a:t>
            </a:r>
            <a:r>
              <a:rPr lang="es-ES" dirty="0"/>
              <a:t>' obligatorio en la elección para tener en cuenta cuando la supervivencia</a:t>
            </a:r>
            <a:r>
              <a:rPr lang="es-ES" baseline="0" dirty="0"/>
              <a:t> estimada del paciente supera la durabilidad de la válvula</a:t>
            </a:r>
            <a:r>
              <a:rPr lang="es-ES" dirty="0"/>
              <a:t>.</a:t>
            </a:r>
          </a:p>
        </p:txBody>
      </p:sp>
      <p:sp>
        <p:nvSpPr>
          <p:cNvPr id="4" name="Marcador de número de diapositiva 3">
            <a:extLst>
              <a:ext uri="{FF2B5EF4-FFF2-40B4-BE49-F238E27FC236}">
                <a16:creationId xmlns:a16="http://schemas.microsoft.com/office/drawing/2014/main" id="{FBC8F08E-0909-0C23-9A37-7870AD3D62FF}"/>
              </a:ext>
            </a:extLst>
          </p:cNvPr>
          <p:cNvSpPr>
            <a:spLocks noGrp="1"/>
          </p:cNvSpPr>
          <p:nvPr>
            <p:ph type="sldNum" sz="quarter" idx="5"/>
          </p:nvPr>
        </p:nvSpPr>
        <p:spPr/>
        <p:txBody>
          <a:bodyPr/>
          <a:lstStyle/>
          <a:p>
            <a:fld id="{F8DC4D57-DC55-0D44-ACDC-97897DC89D41}" type="slidenum">
              <a:rPr lang="es-ES" smtClean="0"/>
              <a:t>19</a:t>
            </a:fld>
            <a:endParaRPr lang="es-ES"/>
          </a:p>
        </p:txBody>
      </p:sp>
    </p:spTree>
    <p:extLst>
      <p:ext uri="{BB962C8B-B14F-4D97-AF65-F5344CB8AC3E}">
        <p14:creationId xmlns:p14="http://schemas.microsoft.com/office/powerpoint/2010/main" val="829571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36EA3-6AC2-1085-8FAF-63281F6D8C5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31D22C8-D79E-C18C-4528-E374D331966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4B88623-6A8F-1FAD-22D2-D073983F403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6B671F46-69CB-46C8-B24C-BC0C94BEF271}"/>
              </a:ext>
            </a:extLst>
          </p:cNvPr>
          <p:cNvSpPr>
            <a:spLocks noGrp="1"/>
          </p:cNvSpPr>
          <p:nvPr>
            <p:ph type="sldNum" sz="quarter" idx="5"/>
          </p:nvPr>
        </p:nvSpPr>
        <p:spPr/>
        <p:txBody>
          <a:bodyPr/>
          <a:lstStyle/>
          <a:p>
            <a:fld id="{F8DC4D57-DC55-0D44-ACDC-97897DC89D41}" type="slidenum">
              <a:rPr lang="es-ES" smtClean="0"/>
              <a:t>20</a:t>
            </a:fld>
            <a:endParaRPr lang="es-ES"/>
          </a:p>
        </p:txBody>
      </p:sp>
    </p:spTree>
    <p:extLst>
      <p:ext uri="{BB962C8B-B14F-4D97-AF65-F5344CB8AC3E}">
        <p14:creationId xmlns:p14="http://schemas.microsoft.com/office/powerpoint/2010/main" val="2882795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97C6C-9C49-B2E1-251A-966A8EE2345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AAEE5B8-E791-A88B-C751-E8BCF2157D9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DAFE2C8-BA57-AB11-0F1D-0095205AEEA2}"/>
              </a:ext>
            </a:extLst>
          </p:cNvPr>
          <p:cNvSpPr>
            <a:spLocks noGrp="1"/>
          </p:cNvSpPr>
          <p:nvPr>
            <p:ph type="body" idx="1"/>
          </p:nvPr>
        </p:nvSpPr>
        <p:spPr/>
        <p:txBody>
          <a:bodyPr/>
          <a:lstStyle/>
          <a:p>
            <a:r>
              <a:rPr lang="es-ES" b="1" dirty="0"/>
              <a:t>El momento de la intervención en la IM primaria</a:t>
            </a:r>
            <a:r>
              <a:rPr lang="es-ES" dirty="0"/>
              <a:t> es uno de los cambios significativos de las guías actuales, que favorecen claramente una intervención en fases más tempranas para mejorar los resultados a largo plazo.  En pacientes asintomáticos con IM primaria grave sin disfunción ventricular izquierda, se recomienda la reparación quirúrgica de la válvula mitral (Clase I) si presentan al menos 3 de los siguientes criterios: fibrilación auricular, hipertensión pulmonar en reposo (&gt; 50 </a:t>
            </a:r>
            <a:r>
              <a:rPr lang="es-ES" dirty="0" err="1"/>
              <a:t>mmHg</a:t>
            </a:r>
            <a:r>
              <a:rPr lang="es-ES" dirty="0"/>
              <a:t>),  dilatación grave de la aurícula izquierda (volumen indexado de la aurícula izquierda ≥ 60 </a:t>
            </a:r>
            <a:r>
              <a:rPr lang="es-ES" dirty="0" err="1"/>
              <a:t>mL</a:t>
            </a:r>
            <a:r>
              <a:rPr lang="es-ES" dirty="0"/>
              <a:t>/m² o diámetro ≥ 55 mm), o insuficiencia </a:t>
            </a:r>
            <a:r>
              <a:rPr lang="es-ES" dirty="0" err="1"/>
              <a:t>tricuspídea</a:t>
            </a:r>
            <a:r>
              <a:rPr lang="es-ES" dirty="0"/>
              <a:t> (IT) moderada o grave concomitante.</a:t>
            </a:r>
          </a:p>
          <a:p>
            <a:r>
              <a:rPr lang="es-ES" dirty="0"/>
              <a:t>Si existen menos de 3 criterios, la reparación quirúrgica de la válvula mitral tiene una recomendación de clase </a:t>
            </a:r>
            <a:r>
              <a:rPr lang="es-ES" dirty="0" err="1"/>
              <a:t>IIa</a:t>
            </a:r>
            <a:r>
              <a:rPr lang="es-ES" dirty="0"/>
              <a:t> en estos pacientes asintomáticos.</a:t>
            </a:r>
          </a:p>
          <a:p>
            <a:endParaRPr lang="es-ES" dirty="0"/>
          </a:p>
          <a:p>
            <a:r>
              <a:rPr lang="es-ES" dirty="0"/>
              <a:t>Es importante destacar que las guías insisten en que estas recomendaciones deben limitarse a equipos quirúrgicos en los que se haya demostrado la durabilidad de los resultados de la reparación mitral con una mortalidad operatoria muy baja.</a:t>
            </a:r>
          </a:p>
          <a:p>
            <a:endParaRPr lang="es-ES" dirty="0"/>
          </a:p>
        </p:txBody>
      </p:sp>
      <p:sp>
        <p:nvSpPr>
          <p:cNvPr id="4" name="Marcador de número de diapositiva 3">
            <a:extLst>
              <a:ext uri="{FF2B5EF4-FFF2-40B4-BE49-F238E27FC236}">
                <a16:creationId xmlns:a16="http://schemas.microsoft.com/office/drawing/2014/main" id="{514F57AA-595D-50F0-08A1-C162D7BFF697}"/>
              </a:ext>
            </a:extLst>
          </p:cNvPr>
          <p:cNvSpPr>
            <a:spLocks noGrp="1"/>
          </p:cNvSpPr>
          <p:nvPr>
            <p:ph type="sldNum" sz="quarter" idx="5"/>
          </p:nvPr>
        </p:nvSpPr>
        <p:spPr/>
        <p:txBody>
          <a:bodyPr/>
          <a:lstStyle/>
          <a:p>
            <a:fld id="{F8DC4D57-DC55-0D44-ACDC-97897DC89D41}" type="slidenum">
              <a:rPr lang="es-ES" smtClean="0"/>
              <a:t>21</a:t>
            </a:fld>
            <a:endParaRPr lang="es-ES"/>
          </a:p>
        </p:txBody>
      </p:sp>
    </p:spTree>
    <p:extLst>
      <p:ext uri="{BB962C8B-B14F-4D97-AF65-F5344CB8AC3E}">
        <p14:creationId xmlns:p14="http://schemas.microsoft.com/office/powerpoint/2010/main" val="2566890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ACC68-BC99-BA6B-1874-64125EC49E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49FF297-3EE9-13A2-3DD8-9504290E823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9B5EA01-61E7-A95A-7F4C-F6CD101BCF56}"/>
              </a:ext>
            </a:extLst>
          </p:cNvPr>
          <p:cNvSpPr>
            <a:spLocks noGrp="1"/>
          </p:cNvSpPr>
          <p:nvPr>
            <p:ph type="body" idx="1"/>
          </p:nvPr>
        </p:nvSpPr>
        <p:spPr/>
        <p:txBody>
          <a:bodyPr/>
          <a:lstStyle/>
          <a:p>
            <a:pPr algn="just"/>
            <a:r>
              <a:rPr lang="es-ES" b="1" dirty="0"/>
              <a:t>Además, la posibilidad de reparación mitral mínimamente invasiva</a:t>
            </a:r>
            <a:r>
              <a:rPr lang="es-ES" dirty="0"/>
              <a:t> se incorpora ahora como una opción en centros con experiencia con el fin de mejorar el tiempo de recuperación (Clase </a:t>
            </a:r>
            <a:r>
              <a:rPr lang="es-ES" dirty="0" err="1"/>
              <a:t>IIb</a:t>
            </a:r>
            <a:r>
              <a:rPr lang="es-ES" dirty="0"/>
              <a:t>, Nivel B). Las guías destacan la importancia de la </a:t>
            </a:r>
            <a:r>
              <a:rPr lang="es-ES" b="1" dirty="0"/>
              <a:t>monitorización continua, la evaluación y la notificación de los resultados clínicos y de las medidas de resultados reportadas por los pacientes</a:t>
            </a:r>
            <a:r>
              <a:rPr lang="es-ES" dirty="0"/>
              <a:t>, complementadas por auditorías locales y externas.</a:t>
            </a:r>
          </a:p>
          <a:p>
            <a:endParaRPr lang="es-ES" dirty="0"/>
          </a:p>
        </p:txBody>
      </p:sp>
      <p:sp>
        <p:nvSpPr>
          <p:cNvPr id="4" name="Marcador de número de diapositiva 3">
            <a:extLst>
              <a:ext uri="{FF2B5EF4-FFF2-40B4-BE49-F238E27FC236}">
                <a16:creationId xmlns:a16="http://schemas.microsoft.com/office/drawing/2014/main" id="{0925A227-BD7A-6E29-AD3C-9310D2617F6F}"/>
              </a:ext>
            </a:extLst>
          </p:cNvPr>
          <p:cNvSpPr>
            <a:spLocks noGrp="1"/>
          </p:cNvSpPr>
          <p:nvPr>
            <p:ph type="sldNum" sz="quarter" idx="5"/>
          </p:nvPr>
        </p:nvSpPr>
        <p:spPr/>
        <p:txBody>
          <a:bodyPr/>
          <a:lstStyle/>
          <a:p>
            <a:fld id="{F8DC4D57-DC55-0D44-ACDC-97897DC89D41}" type="slidenum">
              <a:rPr lang="es-ES" smtClean="0"/>
              <a:t>22</a:t>
            </a:fld>
            <a:endParaRPr lang="es-ES"/>
          </a:p>
        </p:txBody>
      </p:sp>
    </p:spTree>
    <p:extLst>
      <p:ext uri="{BB962C8B-B14F-4D97-AF65-F5344CB8AC3E}">
        <p14:creationId xmlns:p14="http://schemas.microsoft.com/office/powerpoint/2010/main" val="2733795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E7134-88C9-9186-04F9-F1F44DFC4C3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10CDED2-6C7E-0F29-446D-AC4F10EEABC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6446F97-4D6E-F640-96F6-94C7B13D4B7A}"/>
              </a:ext>
            </a:extLst>
          </p:cNvPr>
          <p:cNvSpPr>
            <a:spLocks noGrp="1"/>
          </p:cNvSpPr>
          <p:nvPr>
            <p:ph type="body" idx="1"/>
          </p:nvPr>
        </p:nvSpPr>
        <p:spPr/>
        <p:txBody>
          <a:bodyPr/>
          <a:lstStyle/>
          <a:p>
            <a:pPr algn="just"/>
            <a:r>
              <a:rPr lang="es-ES" baseline="0" dirty="0"/>
              <a:t>Esfuerzo en unificar criterios y distinguir entre 2 fenotipos. La novedad más destacada en la insuficiencia mitral secundaria es la distinción formal entre ventricular y auricular. Esta diferenciación refleja mecanismos anatómicos y fisiopatológicos distintos y tiene implicaciones directas en la evaluación del paciente, el pronóstico y las estrategias terapéuticas.  Las guías proporcionan criterios ecocardiográficos y clínicos para la clasificación de ambas entidades.</a:t>
            </a:r>
            <a:endParaRPr lang="es-ES" dirty="0"/>
          </a:p>
        </p:txBody>
      </p:sp>
      <p:sp>
        <p:nvSpPr>
          <p:cNvPr id="4" name="Marcador de número de diapositiva 3">
            <a:extLst>
              <a:ext uri="{FF2B5EF4-FFF2-40B4-BE49-F238E27FC236}">
                <a16:creationId xmlns:a16="http://schemas.microsoft.com/office/drawing/2014/main" id="{7965FED6-BD13-1289-15DC-FEA27EA5FA79}"/>
              </a:ext>
            </a:extLst>
          </p:cNvPr>
          <p:cNvSpPr>
            <a:spLocks noGrp="1"/>
          </p:cNvSpPr>
          <p:nvPr>
            <p:ph type="sldNum" sz="quarter" idx="5"/>
          </p:nvPr>
        </p:nvSpPr>
        <p:spPr/>
        <p:txBody>
          <a:bodyPr/>
          <a:lstStyle/>
          <a:p>
            <a:fld id="{F8DC4D57-DC55-0D44-ACDC-97897DC89D41}" type="slidenum">
              <a:rPr lang="es-ES" smtClean="0"/>
              <a:t>23</a:t>
            </a:fld>
            <a:endParaRPr lang="es-ES"/>
          </a:p>
        </p:txBody>
      </p:sp>
    </p:spTree>
    <p:extLst>
      <p:ext uri="{BB962C8B-B14F-4D97-AF65-F5344CB8AC3E}">
        <p14:creationId xmlns:p14="http://schemas.microsoft.com/office/powerpoint/2010/main" val="2904441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F16F5-1074-490B-C0A9-87555C9B8DC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D505D56-5A61-BF2F-19B9-B97A5118821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8526BA8-7BD1-1F56-4A6C-81E7AF32331C}"/>
              </a:ext>
            </a:extLst>
          </p:cNvPr>
          <p:cNvSpPr>
            <a:spLocks noGrp="1"/>
          </p:cNvSpPr>
          <p:nvPr>
            <p:ph type="body" idx="1"/>
          </p:nvPr>
        </p:nvSpPr>
        <p:spPr/>
        <p:txBody>
          <a:bodyPr/>
          <a:lstStyle/>
          <a:p>
            <a:r>
              <a:rPr lang="es-ES" dirty="0"/>
              <a:t>En la IM secundaria ventricular, se ha incorporado nueva evidencia procedente del seguimiento prolongado de los ensayos COAPT,</a:t>
            </a:r>
            <a:r>
              <a:rPr lang="es-ES" baseline="0" dirty="0"/>
              <a:t> MITRA-FR</a:t>
            </a:r>
            <a:r>
              <a:rPr lang="es-ES" dirty="0"/>
              <a:t>, así como del ensayo más reciente RESHAPE-HF-2, que van a favor de que la reparación </a:t>
            </a:r>
            <a:r>
              <a:rPr lang="es-ES" dirty="0" err="1"/>
              <a:t>transcatéter</a:t>
            </a:r>
            <a:r>
              <a:rPr lang="es-ES" dirty="0"/>
              <a:t> borde a borde (TEER) aunque</a:t>
            </a:r>
            <a:r>
              <a:rPr lang="es-ES" baseline="0" dirty="0"/>
              <a:t> un meta-análisis no demostró una reducción de la mortalidad en los primeros 2 años en comparación con </a:t>
            </a:r>
            <a:r>
              <a:rPr lang="es-ES" baseline="0" dirty="0" err="1"/>
              <a:t>optimized</a:t>
            </a:r>
            <a:r>
              <a:rPr lang="es-ES" baseline="0" dirty="0"/>
              <a:t> GDMT, sí </a:t>
            </a:r>
            <a:r>
              <a:rPr lang="es-ES" dirty="0"/>
              <a:t>se asoció de manera consistente con una mejoría en la calidad de vida y una reducción de las hospitalizaciones por IC. Con base en estos hallazgos, la TEER ha pasado de una recomendación </a:t>
            </a:r>
            <a:r>
              <a:rPr lang="es-ES" dirty="0" err="1"/>
              <a:t>IIa</a:t>
            </a:r>
            <a:r>
              <a:rPr lang="es-ES" dirty="0"/>
              <a:t> a una recomendación de Clase I, Nivel A, en pacientes sintomáticos con disfunción ventricular izquierda y que cumplan criterios ecocardiográficos y clínicos específicos para garantizar resultados procedimentales exitosos.</a:t>
            </a:r>
          </a:p>
        </p:txBody>
      </p:sp>
      <p:sp>
        <p:nvSpPr>
          <p:cNvPr id="4" name="Marcador de número de diapositiva 3">
            <a:extLst>
              <a:ext uri="{FF2B5EF4-FFF2-40B4-BE49-F238E27FC236}">
                <a16:creationId xmlns:a16="http://schemas.microsoft.com/office/drawing/2014/main" id="{F217A9BE-D122-60AA-46AA-079B5E4BE7EC}"/>
              </a:ext>
            </a:extLst>
          </p:cNvPr>
          <p:cNvSpPr>
            <a:spLocks noGrp="1"/>
          </p:cNvSpPr>
          <p:nvPr>
            <p:ph type="sldNum" sz="quarter" idx="5"/>
          </p:nvPr>
        </p:nvSpPr>
        <p:spPr/>
        <p:txBody>
          <a:bodyPr/>
          <a:lstStyle/>
          <a:p>
            <a:fld id="{F8DC4D57-DC55-0D44-ACDC-97897DC89D41}" type="slidenum">
              <a:rPr lang="es-ES" smtClean="0"/>
              <a:t>24</a:t>
            </a:fld>
            <a:endParaRPr lang="es-ES"/>
          </a:p>
        </p:txBody>
      </p:sp>
    </p:spTree>
    <p:extLst>
      <p:ext uri="{BB962C8B-B14F-4D97-AF65-F5344CB8AC3E}">
        <p14:creationId xmlns:p14="http://schemas.microsoft.com/office/powerpoint/2010/main" val="4130876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D3257-B38E-E87F-C54C-1D4BCD63940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67D3983-7E38-F2FB-F6FC-50F57D8653C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2A7541A-3412-AAD5-480B-05A63717BDC0}"/>
              </a:ext>
            </a:extLst>
          </p:cNvPr>
          <p:cNvSpPr>
            <a:spLocks noGrp="1"/>
          </p:cNvSpPr>
          <p:nvPr>
            <p:ph type="body" idx="1"/>
          </p:nvPr>
        </p:nvSpPr>
        <p:spPr/>
        <p:txBody>
          <a:bodyPr/>
          <a:lstStyle/>
          <a:p>
            <a:pPr algn="just"/>
            <a:r>
              <a:rPr lang="es-ES_tradnl" dirty="0"/>
              <a:t>Son las primeras</a:t>
            </a:r>
            <a:r>
              <a:rPr lang="es-ES_tradnl" baseline="0" dirty="0"/>
              <a:t> guías en que hay dos miembros de la </a:t>
            </a:r>
            <a:r>
              <a:rPr lang="es-ES_tradnl" baseline="0" dirty="0" err="1"/>
              <a:t>Task</a:t>
            </a:r>
            <a:r>
              <a:rPr lang="es-ES_tradnl" baseline="0" dirty="0"/>
              <a:t> </a:t>
            </a:r>
            <a:r>
              <a:rPr lang="es-ES_tradnl" baseline="0" dirty="0" err="1"/>
              <a:t>Force</a:t>
            </a:r>
            <a:r>
              <a:rPr lang="es-ES_tradnl" baseline="0" dirty="0"/>
              <a:t> que son representantes de pacientes. </a:t>
            </a:r>
            <a:endParaRPr lang="es-ES_tradnl" dirty="0"/>
          </a:p>
        </p:txBody>
      </p:sp>
      <p:sp>
        <p:nvSpPr>
          <p:cNvPr id="4" name="Marcador de número de diapositiva 3">
            <a:extLst>
              <a:ext uri="{FF2B5EF4-FFF2-40B4-BE49-F238E27FC236}">
                <a16:creationId xmlns:a16="http://schemas.microsoft.com/office/drawing/2014/main" id="{CD1FC0EC-20EF-74D1-D3C5-555C4B6968A9}"/>
              </a:ext>
            </a:extLst>
          </p:cNvPr>
          <p:cNvSpPr>
            <a:spLocks noGrp="1"/>
          </p:cNvSpPr>
          <p:nvPr>
            <p:ph type="sldNum" sz="quarter" idx="5"/>
          </p:nvPr>
        </p:nvSpPr>
        <p:spPr/>
        <p:txBody>
          <a:bodyPr/>
          <a:lstStyle/>
          <a:p>
            <a:fld id="{F8DC4D57-DC55-0D44-ACDC-97897DC89D41}" type="slidenum">
              <a:rPr lang="es-ES" smtClean="0"/>
              <a:t>7</a:t>
            </a:fld>
            <a:endParaRPr lang="es-ES"/>
          </a:p>
        </p:txBody>
      </p:sp>
    </p:spTree>
    <p:extLst>
      <p:ext uri="{BB962C8B-B14F-4D97-AF65-F5344CB8AC3E}">
        <p14:creationId xmlns:p14="http://schemas.microsoft.com/office/powerpoint/2010/main" val="1005208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4EFBD-A059-60B1-F7F8-1F7724943B5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92B8F2A-22A2-86DB-C812-B2F8C575D7D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D777A5E-D23A-2040-3005-192074B53D9C}"/>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a:latin typeface="+mn-lt"/>
                <a:ea typeface="Calibri"/>
                <a:cs typeface="Calibri"/>
              </a:rPr>
              <a:t>Anuloplastia</a:t>
            </a:r>
            <a:r>
              <a:rPr lang="en-US" dirty="0">
                <a:latin typeface="+mn-lt"/>
                <a:ea typeface="Calibri"/>
                <a:cs typeface="Calibri"/>
              </a:rPr>
              <a:t> + maze (SURGICAL AF ABLATION) + LAAO QX </a:t>
            </a:r>
            <a:r>
              <a:rPr lang="en-US" dirty="0" err="1">
                <a:latin typeface="+mn-lt"/>
                <a:ea typeface="Calibri"/>
                <a:cs typeface="Calibri"/>
              </a:rPr>
              <a:t>clase</a:t>
            </a:r>
            <a:r>
              <a:rPr lang="en-US" dirty="0">
                <a:latin typeface="+mn-lt"/>
                <a:ea typeface="Calibri"/>
                <a:cs typeface="Calibri"/>
              </a:rPr>
              <a:t> </a:t>
            </a:r>
            <a:r>
              <a:rPr lang="en-US" dirty="0" err="1">
                <a:latin typeface="+mn-lt"/>
                <a:ea typeface="Calibri"/>
                <a:cs typeface="Calibri"/>
              </a:rPr>
              <a:t>Iia</a:t>
            </a:r>
            <a:r>
              <a:rPr lang="en-US" dirty="0">
                <a:latin typeface="+mn-lt"/>
                <a:ea typeface="Calibri"/>
                <a:cs typeface="Calibri"/>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latin typeface="+mn-lt"/>
              <a:ea typeface="Calibri"/>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latin typeface="+mn-lt"/>
                <a:ea typeface="Calibri"/>
                <a:cs typeface="Calibri"/>
              </a:rPr>
              <a:t>En la IM </a:t>
            </a:r>
            <a:r>
              <a:rPr lang="en-US" dirty="0" err="1">
                <a:latin typeface="+mn-lt"/>
                <a:ea typeface="Calibri"/>
                <a:cs typeface="Calibri"/>
              </a:rPr>
              <a:t>secundaria</a:t>
            </a:r>
            <a:r>
              <a:rPr lang="en-US" dirty="0">
                <a:latin typeface="+mn-lt"/>
                <a:ea typeface="Calibri"/>
                <a:cs typeface="Calibri"/>
              </a:rPr>
              <a:t> auricular, las </a:t>
            </a:r>
            <a:r>
              <a:rPr lang="en-US" dirty="0" err="1">
                <a:latin typeface="+mn-lt"/>
                <a:ea typeface="Calibri"/>
                <a:cs typeface="Calibri"/>
              </a:rPr>
              <a:t>guías</a:t>
            </a:r>
            <a:r>
              <a:rPr lang="en-US" dirty="0">
                <a:latin typeface="+mn-lt"/>
                <a:ea typeface="Calibri"/>
                <a:cs typeface="Calibri"/>
              </a:rPr>
              <a:t> </a:t>
            </a:r>
            <a:r>
              <a:rPr lang="en-US" dirty="0" err="1">
                <a:latin typeface="+mn-lt"/>
                <a:ea typeface="Calibri"/>
                <a:cs typeface="Calibri"/>
              </a:rPr>
              <a:t>proponen</a:t>
            </a:r>
            <a:r>
              <a:rPr lang="en-US" dirty="0">
                <a:latin typeface="+mn-lt"/>
                <a:ea typeface="Calibri"/>
                <a:cs typeface="Calibri"/>
              </a:rPr>
              <a:t> un </a:t>
            </a:r>
            <a:r>
              <a:rPr lang="en-US" dirty="0" err="1">
                <a:latin typeface="+mn-lt"/>
                <a:ea typeface="Calibri"/>
                <a:cs typeface="Calibri"/>
              </a:rPr>
              <a:t>enfoque</a:t>
            </a:r>
            <a:r>
              <a:rPr lang="en-US" dirty="0">
                <a:latin typeface="+mn-lt"/>
                <a:ea typeface="Calibri"/>
                <a:cs typeface="Calibri"/>
              </a:rPr>
              <a:t> </a:t>
            </a:r>
            <a:r>
              <a:rPr lang="en-US" dirty="0" err="1">
                <a:latin typeface="+mn-lt"/>
                <a:ea typeface="Calibri"/>
                <a:cs typeface="Calibri"/>
              </a:rPr>
              <a:t>diferenciado</a:t>
            </a:r>
            <a:r>
              <a:rPr lang="en-US" dirty="0">
                <a:latin typeface="+mn-lt"/>
                <a:ea typeface="Calibri"/>
                <a:cs typeface="Calibri"/>
              </a:rPr>
              <a:t>. En </a:t>
            </a:r>
            <a:r>
              <a:rPr lang="en-US" dirty="0" err="1">
                <a:latin typeface="+mn-lt"/>
                <a:ea typeface="Calibri"/>
                <a:cs typeface="Calibri"/>
              </a:rPr>
              <a:t>pacientes</a:t>
            </a:r>
            <a:r>
              <a:rPr lang="en-US" dirty="0">
                <a:latin typeface="+mn-lt"/>
                <a:ea typeface="Calibri"/>
                <a:cs typeface="Calibri"/>
              </a:rPr>
              <a:t> </a:t>
            </a:r>
            <a:r>
              <a:rPr lang="en-US" dirty="0" err="1">
                <a:latin typeface="+mn-lt"/>
                <a:ea typeface="Calibri"/>
                <a:cs typeface="Calibri"/>
              </a:rPr>
              <a:t>que</a:t>
            </a:r>
            <a:r>
              <a:rPr lang="en-US" dirty="0">
                <a:latin typeface="+mn-lt"/>
                <a:ea typeface="Calibri"/>
                <a:cs typeface="Calibri"/>
              </a:rPr>
              <a:t> </a:t>
            </a:r>
            <a:r>
              <a:rPr lang="en-US" dirty="0" err="1">
                <a:latin typeface="+mn-lt"/>
                <a:ea typeface="Calibri"/>
                <a:cs typeface="Calibri"/>
              </a:rPr>
              <a:t>permanecen</a:t>
            </a:r>
            <a:r>
              <a:rPr lang="en-US" dirty="0">
                <a:latin typeface="+mn-lt"/>
                <a:ea typeface="Calibri"/>
                <a:cs typeface="Calibri"/>
              </a:rPr>
              <a:t> </a:t>
            </a:r>
            <a:r>
              <a:rPr lang="en-US" dirty="0" err="1">
                <a:latin typeface="+mn-lt"/>
                <a:ea typeface="Calibri"/>
                <a:cs typeface="Calibri"/>
              </a:rPr>
              <a:t>sintomáticos</a:t>
            </a:r>
            <a:r>
              <a:rPr lang="en-US" dirty="0">
                <a:latin typeface="+mn-lt"/>
                <a:ea typeface="Calibri"/>
                <a:cs typeface="Calibri"/>
              </a:rPr>
              <a:t> a </a:t>
            </a:r>
            <a:r>
              <a:rPr lang="en-US" dirty="0" err="1">
                <a:latin typeface="+mn-lt"/>
                <a:ea typeface="Calibri"/>
                <a:cs typeface="Calibri"/>
              </a:rPr>
              <a:t>pesar</a:t>
            </a:r>
            <a:r>
              <a:rPr lang="en-US" dirty="0">
                <a:latin typeface="+mn-lt"/>
                <a:ea typeface="Calibri"/>
                <a:cs typeface="Calibri"/>
              </a:rPr>
              <a:t> del </a:t>
            </a:r>
            <a:r>
              <a:rPr lang="en-US" dirty="0" err="1">
                <a:latin typeface="+mn-lt"/>
                <a:ea typeface="Calibri"/>
                <a:cs typeface="Calibri"/>
              </a:rPr>
              <a:t>tratamiento</a:t>
            </a:r>
            <a:r>
              <a:rPr lang="en-US" dirty="0">
                <a:latin typeface="+mn-lt"/>
                <a:ea typeface="Calibri"/>
                <a:cs typeface="Calibri"/>
              </a:rPr>
              <a:t> </a:t>
            </a:r>
            <a:r>
              <a:rPr lang="en-US" dirty="0" err="1">
                <a:latin typeface="+mn-lt"/>
                <a:ea typeface="Calibri"/>
                <a:cs typeface="Calibri"/>
              </a:rPr>
              <a:t>médico</a:t>
            </a:r>
            <a:r>
              <a:rPr lang="en-US" dirty="0">
                <a:latin typeface="+mn-lt"/>
                <a:ea typeface="Calibri"/>
                <a:cs typeface="Calibri"/>
              </a:rPr>
              <a:t> </a:t>
            </a:r>
            <a:r>
              <a:rPr lang="en-US" dirty="0" err="1">
                <a:latin typeface="+mn-lt"/>
                <a:ea typeface="Calibri"/>
                <a:cs typeface="Calibri"/>
              </a:rPr>
              <a:t>óptimo</a:t>
            </a:r>
            <a:r>
              <a:rPr lang="en-US" dirty="0">
                <a:latin typeface="+mn-lt"/>
                <a:ea typeface="Calibri"/>
                <a:cs typeface="Calibri"/>
              </a:rPr>
              <a:t>, </a:t>
            </a:r>
            <a:r>
              <a:rPr lang="en-US" dirty="0" err="1">
                <a:latin typeface="+mn-lt"/>
                <a:ea typeface="Calibri"/>
                <a:cs typeface="Calibri"/>
              </a:rPr>
              <a:t>debe</a:t>
            </a:r>
            <a:r>
              <a:rPr lang="en-US" dirty="0">
                <a:latin typeface="+mn-lt"/>
                <a:ea typeface="Calibri"/>
                <a:cs typeface="Calibri"/>
              </a:rPr>
              <a:t> </a:t>
            </a:r>
            <a:r>
              <a:rPr lang="en-US" dirty="0" err="1">
                <a:latin typeface="+mn-lt"/>
                <a:ea typeface="Calibri"/>
                <a:cs typeface="Calibri"/>
              </a:rPr>
              <a:t>considerarse</a:t>
            </a:r>
            <a:r>
              <a:rPr lang="en-US" dirty="0">
                <a:latin typeface="+mn-lt"/>
                <a:ea typeface="Calibri"/>
                <a:cs typeface="Calibri"/>
              </a:rPr>
              <a:t> la </a:t>
            </a:r>
            <a:r>
              <a:rPr lang="en-US" dirty="0" err="1">
                <a:latin typeface="+mn-lt"/>
                <a:ea typeface="Calibri"/>
                <a:cs typeface="Calibri"/>
              </a:rPr>
              <a:t>cirugía</a:t>
            </a:r>
            <a:r>
              <a:rPr lang="en-US" dirty="0">
                <a:latin typeface="+mn-lt"/>
                <a:ea typeface="Calibri"/>
                <a:cs typeface="Calibri"/>
              </a:rPr>
              <a:t> valvular mitral </a:t>
            </a:r>
            <a:r>
              <a:rPr lang="en-US" dirty="0" err="1">
                <a:latin typeface="+mn-lt"/>
                <a:ea typeface="Calibri"/>
                <a:cs typeface="Calibri"/>
              </a:rPr>
              <a:t>combinada</a:t>
            </a:r>
            <a:r>
              <a:rPr lang="en-US" dirty="0">
                <a:latin typeface="+mn-lt"/>
                <a:ea typeface="Calibri"/>
                <a:cs typeface="Calibri"/>
              </a:rPr>
              <a:t> con </a:t>
            </a:r>
            <a:r>
              <a:rPr lang="en-US" dirty="0" err="1">
                <a:latin typeface="+mn-lt"/>
                <a:ea typeface="Calibri"/>
                <a:cs typeface="Calibri"/>
              </a:rPr>
              <a:t>ablación</a:t>
            </a:r>
            <a:r>
              <a:rPr lang="en-US" dirty="0">
                <a:latin typeface="+mn-lt"/>
                <a:ea typeface="Calibri"/>
                <a:cs typeface="Calibri"/>
              </a:rPr>
              <a:t> </a:t>
            </a:r>
            <a:r>
              <a:rPr lang="en-US" dirty="0" err="1">
                <a:latin typeface="+mn-lt"/>
                <a:ea typeface="Calibri"/>
                <a:cs typeface="Calibri"/>
              </a:rPr>
              <a:t>quirúrgica</a:t>
            </a:r>
            <a:r>
              <a:rPr lang="en-US" dirty="0">
                <a:latin typeface="+mn-lt"/>
                <a:ea typeface="Calibri"/>
                <a:cs typeface="Calibri"/>
              </a:rPr>
              <a:t> de </a:t>
            </a:r>
            <a:r>
              <a:rPr lang="en-US" dirty="0" err="1">
                <a:latin typeface="+mn-lt"/>
                <a:ea typeface="Calibri"/>
                <a:cs typeface="Calibri"/>
              </a:rPr>
              <a:t>fibrilación</a:t>
            </a:r>
            <a:r>
              <a:rPr lang="en-US" dirty="0">
                <a:latin typeface="+mn-lt"/>
                <a:ea typeface="Calibri"/>
                <a:cs typeface="Calibri"/>
              </a:rPr>
              <a:t> auricular y </a:t>
            </a:r>
            <a:r>
              <a:rPr lang="en-US" dirty="0" err="1">
                <a:latin typeface="+mn-lt"/>
                <a:ea typeface="Calibri"/>
                <a:cs typeface="Calibri"/>
              </a:rPr>
              <a:t>oclusión</a:t>
            </a:r>
            <a:r>
              <a:rPr lang="en-US" dirty="0">
                <a:latin typeface="+mn-lt"/>
                <a:ea typeface="Calibri"/>
                <a:cs typeface="Calibri"/>
              </a:rPr>
              <a:t> de la </a:t>
            </a:r>
            <a:r>
              <a:rPr lang="en-US" dirty="0" err="1">
                <a:latin typeface="+mn-lt"/>
                <a:ea typeface="Calibri"/>
                <a:cs typeface="Calibri"/>
              </a:rPr>
              <a:t>orejuela</a:t>
            </a:r>
            <a:r>
              <a:rPr lang="en-US" dirty="0">
                <a:latin typeface="+mn-lt"/>
                <a:ea typeface="Calibri"/>
                <a:cs typeface="Calibri"/>
              </a:rPr>
              <a:t> auricular </a:t>
            </a:r>
            <a:r>
              <a:rPr lang="en-US" dirty="0" err="1">
                <a:latin typeface="+mn-lt"/>
                <a:ea typeface="Calibri"/>
                <a:cs typeface="Calibri"/>
              </a:rPr>
              <a:t>izquierda</a:t>
            </a:r>
            <a:r>
              <a:rPr lang="en-US" dirty="0">
                <a:latin typeface="+mn-lt"/>
                <a:ea typeface="Calibri"/>
                <a:cs typeface="Calibri"/>
              </a:rPr>
              <a:t> (</a:t>
            </a:r>
            <a:r>
              <a:rPr lang="en-US" dirty="0" err="1">
                <a:latin typeface="+mn-lt"/>
                <a:ea typeface="Calibri"/>
                <a:cs typeface="Calibri"/>
              </a:rPr>
              <a:t>si</a:t>
            </a:r>
            <a:r>
              <a:rPr lang="en-US" dirty="0">
                <a:latin typeface="+mn-lt"/>
                <a:ea typeface="Calibri"/>
                <a:cs typeface="Calibri"/>
              </a:rPr>
              <a:t> </a:t>
            </a:r>
            <a:r>
              <a:rPr lang="en-US" dirty="0" err="1">
                <a:latin typeface="+mn-lt"/>
                <a:ea typeface="Calibri"/>
                <a:cs typeface="Calibri"/>
              </a:rPr>
              <a:t>está</a:t>
            </a:r>
            <a:r>
              <a:rPr lang="en-US" dirty="0">
                <a:latin typeface="+mn-lt"/>
                <a:ea typeface="Calibri"/>
                <a:cs typeface="Calibri"/>
              </a:rPr>
              <a:t> </a:t>
            </a:r>
            <a:r>
              <a:rPr lang="en-US" dirty="0" err="1">
                <a:latin typeface="+mn-lt"/>
                <a:ea typeface="Calibri"/>
                <a:cs typeface="Calibri"/>
              </a:rPr>
              <a:t>indicada</a:t>
            </a:r>
            <a:r>
              <a:rPr lang="en-US" dirty="0">
                <a:latin typeface="+mn-lt"/>
                <a:ea typeface="Calibri"/>
                <a:cs typeface="Calibri"/>
              </a:rPr>
              <a:t>) (Clase </a:t>
            </a:r>
            <a:r>
              <a:rPr lang="en-US" dirty="0" err="1">
                <a:latin typeface="+mn-lt"/>
                <a:ea typeface="Calibri"/>
                <a:cs typeface="Calibri"/>
              </a:rPr>
              <a:t>IIa</a:t>
            </a:r>
            <a:r>
              <a:rPr lang="en-US" dirty="0">
                <a:latin typeface="+mn-lt"/>
                <a:ea typeface="Calibri"/>
                <a:cs typeface="Calibri"/>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latin typeface="+mn-lt"/>
              <a:ea typeface="Calibri"/>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a:latin typeface="+mn-lt"/>
                <a:ea typeface="Calibri"/>
                <a:cs typeface="Calibri"/>
              </a:rPr>
              <a:t>Cuando</a:t>
            </a:r>
            <a:r>
              <a:rPr lang="en-US" dirty="0">
                <a:latin typeface="+mn-lt"/>
                <a:ea typeface="Calibri"/>
                <a:cs typeface="Calibri"/>
              </a:rPr>
              <a:t> la </a:t>
            </a:r>
            <a:r>
              <a:rPr lang="en-US" dirty="0" err="1">
                <a:latin typeface="+mn-lt"/>
                <a:ea typeface="Calibri"/>
                <a:cs typeface="Calibri"/>
              </a:rPr>
              <a:t>cirugía</a:t>
            </a:r>
            <a:r>
              <a:rPr lang="en-US" dirty="0">
                <a:latin typeface="+mn-lt"/>
                <a:ea typeface="Calibri"/>
                <a:cs typeface="Calibri"/>
              </a:rPr>
              <a:t> no sea </a:t>
            </a:r>
            <a:r>
              <a:rPr lang="en-US" dirty="0" err="1">
                <a:latin typeface="+mn-lt"/>
                <a:ea typeface="Calibri"/>
                <a:cs typeface="Calibri"/>
              </a:rPr>
              <a:t>factible</a:t>
            </a:r>
            <a:r>
              <a:rPr lang="en-US" dirty="0">
                <a:latin typeface="+mn-lt"/>
                <a:ea typeface="Calibri"/>
                <a:cs typeface="Calibri"/>
              </a:rPr>
              <a:t> </a:t>
            </a:r>
            <a:r>
              <a:rPr lang="en-US" dirty="0" err="1">
                <a:latin typeface="+mn-lt"/>
                <a:ea typeface="Calibri"/>
                <a:cs typeface="Calibri"/>
              </a:rPr>
              <a:t>debido</a:t>
            </a:r>
            <a:r>
              <a:rPr lang="en-US" dirty="0">
                <a:latin typeface="+mn-lt"/>
                <a:ea typeface="Calibri"/>
                <a:cs typeface="Calibri"/>
              </a:rPr>
              <a:t> a un alto </a:t>
            </a:r>
            <a:r>
              <a:rPr lang="en-US" dirty="0" err="1">
                <a:latin typeface="+mn-lt"/>
                <a:ea typeface="Calibri"/>
                <a:cs typeface="Calibri"/>
              </a:rPr>
              <a:t>riesgo</a:t>
            </a:r>
            <a:r>
              <a:rPr lang="en-US" dirty="0">
                <a:latin typeface="+mn-lt"/>
                <a:ea typeface="Calibri"/>
                <a:cs typeface="Calibri"/>
              </a:rPr>
              <a:t> </a:t>
            </a:r>
            <a:r>
              <a:rPr lang="en-US" dirty="0" err="1">
                <a:latin typeface="+mn-lt"/>
                <a:ea typeface="Calibri"/>
                <a:cs typeface="Calibri"/>
              </a:rPr>
              <a:t>operatorio</a:t>
            </a:r>
            <a:r>
              <a:rPr lang="en-US" dirty="0">
                <a:latin typeface="+mn-lt"/>
                <a:ea typeface="Calibri"/>
                <a:cs typeface="Calibri"/>
              </a:rPr>
              <a:t>, </a:t>
            </a:r>
            <a:r>
              <a:rPr lang="en-US" dirty="0" err="1">
                <a:latin typeface="+mn-lt"/>
                <a:ea typeface="Calibri"/>
                <a:cs typeface="Calibri"/>
              </a:rPr>
              <a:t>puede</a:t>
            </a:r>
            <a:r>
              <a:rPr lang="en-US" dirty="0">
                <a:latin typeface="+mn-lt"/>
                <a:ea typeface="Calibri"/>
                <a:cs typeface="Calibri"/>
              </a:rPr>
              <a:t> </a:t>
            </a:r>
            <a:r>
              <a:rPr lang="en-US" dirty="0" err="1">
                <a:latin typeface="+mn-lt"/>
                <a:ea typeface="Calibri"/>
                <a:cs typeface="Calibri"/>
              </a:rPr>
              <a:t>considerarse</a:t>
            </a:r>
            <a:r>
              <a:rPr lang="en-US" dirty="0">
                <a:latin typeface="+mn-lt"/>
                <a:ea typeface="Calibri"/>
                <a:cs typeface="Calibri"/>
              </a:rPr>
              <a:t> la </a:t>
            </a:r>
            <a:r>
              <a:rPr lang="en-US" dirty="0" err="1">
                <a:latin typeface="+mn-lt"/>
                <a:ea typeface="Calibri"/>
                <a:cs typeface="Calibri"/>
              </a:rPr>
              <a:t>reparación</a:t>
            </a:r>
            <a:r>
              <a:rPr lang="en-US" dirty="0">
                <a:latin typeface="+mn-lt"/>
                <a:ea typeface="Calibri"/>
                <a:cs typeface="Calibri"/>
              </a:rPr>
              <a:t> </a:t>
            </a:r>
            <a:r>
              <a:rPr lang="en-US" dirty="0" err="1">
                <a:latin typeface="+mn-lt"/>
                <a:ea typeface="Calibri"/>
                <a:cs typeface="Calibri"/>
              </a:rPr>
              <a:t>transcatéter</a:t>
            </a:r>
            <a:r>
              <a:rPr lang="en-US" dirty="0">
                <a:latin typeface="+mn-lt"/>
                <a:ea typeface="Calibri"/>
                <a:cs typeface="Calibri"/>
              </a:rPr>
              <a:t> </a:t>
            </a:r>
            <a:r>
              <a:rPr lang="en-US" dirty="0" err="1">
                <a:latin typeface="+mn-lt"/>
                <a:ea typeface="Calibri"/>
                <a:cs typeface="Calibri"/>
              </a:rPr>
              <a:t>borde</a:t>
            </a:r>
            <a:r>
              <a:rPr lang="en-US" dirty="0">
                <a:latin typeface="+mn-lt"/>
                <a:ea typeface="Calibri"/>
                <a:cs typeface="Calibri"/>
              </a:rPr>
              <a:t> a </a:t>
            </a:r>
            <a:r>
              <a:rPr lang="en-US" dirty="0" err="1">
                <a:latin typeface="+mn-lt"/>
                <a:ea typeface="Calibri"/>
                <a:cs typeface="Calibri"/>
              </a:rPr>
              <a:t>borde</a:t>
            </a:r>
            <a:r>
              <a:rPr lang="en-US" dirty="0">
                <a:latin typeface="+mn-lt"/>
                <a:ea typeface="Calibri"/>
                <a:cs typeface="Calibri"/>
              </a:rPr>
              <a:t> (TEER) (Clase IIb).</a:t>
            </a:r>
            <a:endParaRPr lang="es-ES" dirty="0"/>
          </a:p>
        </p:txBody>
      </p:sp>
      <p:sp>
        <p:nvSpPr>
          <p:cNvPr id="4" name="Marcador de número de diapositiva 3">
            <a:extLst>
              <a:ext uri="{FF2B5EF4-FFF2-40B4-BE49-F238E27FC236}">
                <a16:creationId xmlns:a16="http://schemas.microsoft.com/office/drawing/2014/main" id="{5E48BF1B-0E3C-CFBA-4AB7-D717A58D8EBE}"/>
              </a:ext>
            </a:extLst>
          </p:cNvPr>
          <p:cNvSpPr>
            <a:spLocks noGrp="1"/>
          </p:cNvSpPr>
          <p:nvPr>
            <p:ph type="sldNum" sz="quarter" idx="5"/>
          </p:nvPr>
        </p:nvSpPr>
        <p:spPr/>
        <p:txBody>
          <a:bodyPr/>
          <a:lstStyle/>
          <a:p>
            <a:fld id="{F8DC4D57-DC55-0D44-ACDC-97897DC89D41}" type="slidenum">
              <a:rPr lang="es-ES" smtClean="0"/>
              <a:t>25</a:t>
            </a:fld>
            <a:endParaRPr lang="es-ES"/>
          </a:p>
        </p:txBody>
      </p:sp>
    </p:spTree>
    <p:extLst>
      <p:ext uri="{BB962C8B-B14F-4D97-AF65-F5344CB8AC3E}">
        <p14:creationId xmlns:p14="http://schemas.microsoft.com/office/powerpoint/2010/main" val="1466467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1D41E-07EE-1DB8-E702-8232E3F3E97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94CBB4F-A930-3727-552E-3FDBD8891D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FCB631E-8443-7950-AF15-A9024321414D}"/>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latin typeface="+mn-lt"/>
                <a:ea typeface="Calibri"/>
                <a:cs typeface="Calibri"/>
              </a:rPr>
              <a:t>EM la </a:t>
            </a:r>
            <a:r>
              <a:rPr lang="en-US" dirty="0" err="1">
                <a:latin typeface="+mn-lt"/>
                <a:ea typeface="Calibri"/>
                <a:cs typeface="Calibri"/>
              </a:rPr>
              <a:t>mayoría</a:t>
            </a:r>
            <a:r>
              <a:rPr lang="en-US" dirty="0">
                <a:latin typeface="+mn-lt"/>
                <a:ea typeface="Calibri"/>
                <a:cs typeface="Calibri"/>
              </a:rPr>
              <a:t> de </a:t>
            </a:r>
            <a:r>
              <a:rPr lang="en-US" dirty="0" err="1">
                <a:latin typeface="+mn-lt"/>
                <a:ea typeface="Calibri"/>
                <a:cs typeface="Calibri"/>
              </a:rPr>
              <a:t>recomendaciones</a:t>
            </a:r>
            <a:r>
              <a:rPr lang="en-US" dirty="0">
                <a:latin typeface="+mn-lt"/>
                <a:ea typeface="Calibri"/>
                <a:cs typeface="Calibri"/>
              </a:rPr>
              <a:t> son</a:t>
            </a:r>
            <a:r>
              <a:rPr lang="en-US" baseline="0" dirty="0">
                <a:latin typeface="+mn-lt"/>
                <a:ea typeface="Calibri"/>
                <a:cs typeface="Calibri"/>
              </a:rPr>
              <a:t> las </a:t>
            </a:r>
            <a:r>
              <a:rPr lang="en-US" baseline="0" dirty="0" err="1">
                <a:latin typeface="+mn-lt"/>
                <a:ea typeface="Calibri"/>
                <a:cs typeface="Calibri"/>
              </a:rPr>
              <a:t>mismas</a:t>
            </a:r>
            <a:r>
              <a:rPr lang="en-US" dirty="0">
                <a:latin typeface="+mn-lt"/>
                <a:ea typeface="Calibri"/>
                <a:cs typeface="Calibri"/>
              </a:rPr>
              <a:t>, </a:t>
            </a:r>
            <a:r>
              <a:rPr lang="en-US" dirty="0" err="1">
                <a:latin typeface="+mn-lt"/>
                <a:ea typeface="Calibri"/>
                <a:cs typeface="Calibri"/>
              </a:rPr>
              <a:t>pero</a:t>
            </a:r>
            <a:r>
              <a:rPr lang="en-US" dirty="0">
                <a:latin typeface="+mn-lt"/>
                <a:ea typeface="Calibri"/>
                <a:cs typeface="Calibri"/>
              </a:rPr>
              <a:t> se </a:t>
            </a:r>
            <a:r>
              <a:rPr lang="en-US" dirty="0" err="1">
                <a:latin typeface="+mn-lt"/>
                <a:ea typeface="Calibri"/>
                <a:cs typeface="Calibri"/>
              </a:rPr>
              <a:t>hace</a:t>
            </a:r>
            <a:r>
              <a:rPr lang="en-US" dirty="0">
                <a:latin typeface="+mn-lt"/>
                <a:ea typeface="Calibri"/>
                <a:cs typeface="Calibri"/>
              </a:rPr>
              <a:t> </a:t>
            </a:r>
            <a:r>
              <a:rPr lang="en-US" dirty="0" err="1">
                <a:latin typeface="+mn-lt"/>
                <a:ea typeface="Calibri"/>
                <a:cs typeface="Calibri"/>
              </a:rPr>
              <a:t>referencia</a:t>
            </a:r>
            <a:r>
              <a:rPr lang="en-US" dirty="0">
                <a:latin typeface="+mn-lt"/>
                <a:ea typeface="Calibri"/>
                <a:cs typeface="Calibri"/>
              </a:rPr>
              <a:t> a la EM </a:t>
            </a:r>
            <a:r>
              <a:rPr lang="en-US" dirty="0" err="1">
                <a:latin typeface="+mn-lt"/>
                <a:ea typeface="Calibri"/>
                <a:cs typeface="Calibri"/>
              </a:rPr>
              <a:t>calcificada</a:t>
            </a:r>
            <a:r>
              <a:rPr lang="en-US" dirty="0">
                <a:latin typeface="+mn-lt"/>
                <a:ea typeface="Calibri"/>
                <a:cs typeface="Calibri"/>
              </a:rPr>
              <a:t> degenerative que </a:t>
            </a:r>
            <a:r>
              <a:rPr lang="en-US" dirty="0" err="1">
                <a:latin typeface="+mn-lt"/>
                <a:ea typeface="Calibri"/>
                <a:cs typeface="Calibri"/>
              </a:rPr>
              <a:t>es</a:t>
            </a:r>
            <a:r>
              <a:rPr lang="en-US" dirty="0">
                <a:latin typeface="+mn-lt"/>
                <a:ea typeface="Calibri"/>
                <a:cs typeface="Calibri"/>
              </a:rPr>
              <a:t> la que </a:t>
            </a:r>
            <a:r>
              <a:rPr lang="en-US" dirty="0" err="1">
                <a:latin typeface="+mn-lt"/>
                <a:ea typeface="Calibri"/>
                <a:cs typeface="Calibri"/>
              </a:rPr>
              <a:t>más</a:t>
            </a:r>
            <a:r>
              <a:rPr lang="en-US" dirty="0">
                <a:latin typeface="+mn-lt"/>
                <a:ea typeface="Calibri"/>
                <a:cs typeface="Calibri"/>
              </a:rPr>
              <a:t> </a:t>
            </a:r>
            <a:r>
              <a:rPr lang="en-US" dirty="0" err="1">
                <a:latin typeface="+mn-lt"/>
                <a:ea typeface="Calibri"/>
                <a:cs typeface="Calibri"/>
              </a:rPr>
              <a:t>encontraremos</a:t>
            </a:r>
            <a:r>
              <a:rPr lang="en-US" dirty="0">
                <a:latin typeface="+mn-lt"/>
                <a:ea typeface="Calibri"/>
                <a:cs typeface="Calibri"/>
              </a:rPr>
              <a:t> </a:t>
            </a:r>
            <a:r>
              <a:rPr lang="en-US" dirty="0" err="1">
                <a:latin typeface="+mn-lt"/>
                <a:ea typeface="Calibri"/>
                <a:cs typeface="Calibri"/>
              </a:rPr>
              <a:t>en</a:t>
            </a:r>
            <a:r>
              <a:rPr lang="en-US" dirty="0">
                <a:latin typeface="+mn-lt"/>
                <a:ea typeface="Calibri"/>
                <a:cs typeface="Calibri"/>
              </a:rPr>
              <a:t> </a:t>
            </a:r>
            <a:r>
              <a:rPr lang="en-US" dirty="0" err="1">
                <a:latin typeface="+mn-lt"/>
                <a:ea typeface="Calibri"/>
                <a:cs typeface="Calibri"/>
              </a:rPr>
              <a:t>países</a:t>
            </a:r>
            <a:r>
              <a:rPr lang="en-US" dirty="0">
                <a:latin typeface="+mn-lt"/>
                <a:ea typeface="Calibri"/>
                <a:cs typeface="Calibri"/>
              </a:rPr>
              <a:t> </a:t>
            </a:r>
            <a:r>
              <a:rPr lang="en-US" dirty="0" err="1">
                <a:latin typeface="+mn-lt"/>
                <a:ea typeface="Calibri"/>
                <a:cs typeface="Calibri"/>
              </a:rPr>
              <a:t>desarrollados</a:t>
            </a:r>
            <a:r>
              <a:rPr lang="en-US" dirty="0">
                <a:latin typeface="+mn-lt"/>
                <a:ea typeface="Calibri"/>
                <a:cs typeface="Calibri"/>
              </a:rPr>
              <a:t> con </a:t>
            </a:r>
            <a:r>
              <a:rPr lang="en-US" dirty="0" err="1">
                <a:latin typeface="+mn-lt"/>
                <a:ea typeface="Calibri"/>
                <a:cs typeface="Calibri"/>
              </a:rPr>
              <a:t>población</a:t>
            </a:r>
            <a:r>
              <a:rPr lang="en-US" dirty="0">
                <a:latin typeface="+mn-lt"/>
                <a:ea typeface="Calibri"/>
                <a:cs typeface="Calibri"/>
              </a:rPr>
              <a:t> </a:t>
            </a:r>
            <a:r>
              <a:rPr lang="en-US" dirty="0" err="1">
                <a:latin typeface="+mn-lt"/>
                <a:ea typeface="Calibri"/>
                <a:cs typeface="Calibri"/>
              </a:rPr>
              <a:t>añosa</a:t>
            </a:r>
            <a:r>
              <a:rPr lang="en-US" dirty="0">
                <a:latin typeface="+mn-lt"/>
                <a:ea typeface="Calibri"/>
                <a:cs typeface="Calibri"/>
              </a:rPr>
              <a:t>. </a:t>
            </a:r>
            <a:endParaRPr lang="es-ES" dirty="0"/>
          </a:p>
        </p:txBody>
      </p:sp>
      <p:sp>
        <p:nvSpPr>
          <p:cNvPr id="4" name="Marcador de número de diapositiva 3">
            <a:extLst>
              <a:ext uri="{FF2B5EF4-FFF2-40B4-BE49-F238E27FC236}">
                <a16:creationId xmlns:a16="http://schemas.microsoft.com/office/drawing/2014/main" id="{F109A26E-5888-6578-54F9-40E7BCF8F8DC}"/>
              </a:ext>
            </a:extLst>
          </p:cNvPr>
          <p:cNvSpPr>
            <a:spLocks noGrp="1"/>
          </p:cNvSpPr>
          <p:nvPr>
            <p:ph type="sldNum" sz="quarter" idx="5"/>
          </p:nvPr>
        </p:nvSpPr>
        <p:spPr/>
        <p:txBody>
          <a:bodyPr/>
          <a:lstStyle/>
          <a:p>
            <a:fld id="{F8DC4D57-DC55-0D44-ACDC-97897DC89D41}" type="slidenum">
              <a:rPr lang="es-ES" smtClean="0"/>
              <a:t>26</a:t>
            </a:fld>
            <a:endParaRPr lang="es-ES"/>
          </a:p>
        </p:txBody>
      </p:sp>
    </p:spTree>
    <p:extLst>
      <p:ext uri="{BB962C8B-B14F-4D97-AF65-F5344CB8AC3E}">
        <p14:creationId xmlns:p14="http://schemas.microsoft.com/office/powerpoint/2010/main" val="1408905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11BAB-CB76-BC8F-559A-F7573232279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5684E4-08A9-B1B4-3488-67FC7EF8677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A5CE7B3-BF8A-63D0-788F-A9E595EC8560}"/>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latin typeface="+mn-lt"/>
                <a:ea typeface="Calibri"/>
                <a:cs typeface="Calibri"/>
              </a:rPr>
              <a:t>Una </a:t>
            </a:r>
            <a:r>
              <a:rPr lang="en-US" dirty="0" err="1">
                <a:latin typeface="+mn-lt"/>
                <a:ea typeface="Calibri"/>
                <a:cs typeface="Calibri"/>
              </a:rPr>
              <a:t>incorporación</a:t>
            </a:r>
            <a:r>
              <a:rPr lang="en-US" dirty="0">
                <a:latin typeface="+mn-lt"/>
                <a:ea typeface="Calibri"/>
                <a:cs typeface="Calibri"/>
              </a:rPr>
              <a:t> </a:t>
            </a:r>
            <a:r>
              <a:rPr lang="en-US" dirty="0" err="1">
                <a:latin typeface="+mn-lt"/>
                <a:ea typeface="Calibri"/>
                <a:cs typeface="Calibri"/>
              </a:rPr>
              <a:t>importante</a:t>
            </a:r>
            <a:r>
              <a:rPr lang="en-US" dirty="0">
                <a:latin typeface="+mn-lt"/>
                <a:ea typeface="Calibri"/>
                <a:cs typeface="Calibri"/>
              </a:rPr>
              <a:t> de las </a:t>
            </a:r>
            <a:r>
              <a:rPr lang="en-US" dirty="0" err="1">
                <a:latin typeface="+mn-lt"/>
                <a:ea typeface="Calibri"/>
                <a:cs typeface="Calibri"/>
              </a:rPr>
              <a:t>guías</a:t>
            </a:r>
            <a:r>
              <a:rPr lang="en-US" dirty="0">
                <a:latin typeface="+mn-lt"/>
                <a:ea typeface="Calibri"/>
                <a:cs typeface="Calibri"/>
              </a:rPr>
              <a:t> </a:t>
            </a:r>
            <a:r>
              <a:rPr lang="en-US" dirty="0" err="1">
                <a:latin typeface="+mn-lt"/>
                <a:ea typeface="Calibri"/>
                <a:cs typeface="Calibri"/>
              </a:rPr>
              <a:t>actuales</a:t>
            </a:r>
            <a:r>
              <a:rPr lang="en-US" dirty="0">
                <a:latin typeface="+mn-lt"/>
                <a:ea typeface="Calibri"/>
                <a:cs typeface="Calibri"/>
              </a:rPr>
              <a:t> es </a:t>
            </a:r>
            <a:r>
              <a:rPr lang="en-US" dirty="0" err="1">
                <a:latin typeface="+mn-lt"/>
                <a:ea typeface="Calibri"/>
                <a:cs typeface="Calibri"/>
              </a:rPr>
              <a:t>el</a:t>
            </a:r>
            <a:r>
              <a:rPr lang="en-US" dirty="0">
                <a:latin typeface="+mn-lt"/>
                <a:ea typeface="Calibri"/>
                <a:cs typeface="Calibri"/>
              </a:rPr>
              <a:t> </a:t>
            </a:r>
            <a:r>
              <a:rPr lang="en-US" dirty="0" err="1">
                <a:latin typeface="+mn-lt"/>
                <a:ea typeface="Calibri"/>
                <a:cs typeface="Calibri"/>
              </a:rPr>
              <a:t>uso</a:t>
            </a:r>
            <a:r>
              <a:rPr lang="en-US" dirty="0">
                <a:latin typeface="+mn-lt"/>
                <a:ea typeface="Calibri"/>
                <a:cs typeface="Calibri"/>
              </a:rPr>
              <a:t> de un Heart Team </a:t>
            </a:r>
            <a:r>
              <a:rPr lang="en-US" dirty="0" err="1">
                <a:latin typeface="+mn-lt"/>
                <a:ea typeface="Calibri"/>
                <a:cs typeface="Calibri"/>
              </a:rPr>
              <a:t>específico</a:t>
            </a:r>
            <a:r>
              <a:rPr lang="en-US" dirty="0">
                <a:latin typeface="+mn-lt"/>
                <a:ea typeface="Calibri"/>
                <a:cs typeface="Calibri"/>
              </a:rPr>
              <a:t> y de scores de </a:t>
            </a:r>
            <a:r>
              <a:rPr lang="en-US" dirty="0" err="1">
                <a:latin typeface="+mn-lt"/>
                <a:ea typeface="Calibri"/>
                <a:cs typeface="Calibri"/>
              </a:rPr>
              <a:t>riesgo</a:t>
            </a:r>
            <a:r>
              <a:rPr lang="en-US" dirty="0">
                <a:latin typeface="+mn-lt"/>
                <a:ea typeface="Calibri"/>
                <a:cs typeface="Calibri"/>
              </a:rPr>
              <a:t> </a:t>
            </a:r>
            <a:r>
              <a:rPr lang="en-US" dirty="0" err="1">
                <a:latin typeface="+mn-lt"/>
                <a:ea typeface="Calibri"/>
                <a:cs typeface="Calibri"/>
              </a:rPr>
              <a:t>validados</a:t>
            </a:r>
            <a:r>
              <a:rPr lang="en-US" dirty="0">
                <a:latin typeface="+mn-lt"/>
                <a:ea typeface="Calibri"/>
                <a:cs typeface="Calibri"/>
              </a:rPr>
              <a:t>, </a:t>
            </a:r>
            <a:r>
              <a:rPr lang="en-US" dirty="0" err="1">
                <a:latin typeface="+mn-lt"/>
                <a:ea typeface="Calibri"/>
                <a:cs typeface="Calibri"/>
              </a:rPr>
              <a:t>como</a:t>
            </a:r>
            <a:r>
              <a:rPr lang="en-US" dirty="0">
                <a:latin typeface="+mn-lt"/>
                <a:ea typeface="Calibri"/>
                <a:cs typeface="Calibri"/>
              </a:rPr>
              <a:t> </a:t>
            </a:r>
            <a:r>
              <a:rPr lang="en-US" dirty="0" err="1">
                <a:latin typeface="+mn-lt"/>
                <a:ea typeface="Calibri"/>
                <a:cs typeface="Calibri"/>
              </a:rPr>
              <a:t>el</a:t>
            </a:r>
            <a:r>
              <a:rPr lang="en-US" dirty="0">
                <a:latin typeface="+mn-lt"/>
                <a:ea typeface="Calibri"/>
                <a:cs typeface="Calibri"/>
              </a:rPr>
              <a:t> TRI-SCORE para </a:t>
            </a:r>
            <a:r>
              <a:rPr lang="en-US" dirty="0" err="1">
                <a:latin typeface="+mn-lt"/>
                <a:ea typeface="Calibri"/>
                <a:cs typeface="Calibri"/>
              </a:rPr>
              <a:t>el</a:t>
            </a:r>
            <a:r>
              <a:rPr lang="en-US" dirty="0">
                <a:latin typeface="+mn-lt"/>
                <a:ea typeface="Calibri"/>
                <a:cs typeface="Calibri"/>
              </a:rPr>
              <a:t> </a:t>
            </a:r>
            <a:r>
              <a:rPr lang="en-US" dirty="0" err="1">
                <a:latin typeface="+mn-lt"/>
                <a:ea typeface="Calibri"/>
                <a:cs typeface="Calibri"/>
              </a:rPr>
              <a:t>manejo</a:t>
            </a:r>
            <a:r>
              <a:rPr lang="en-US" dirty="0">
                <a:latin typeface="+mn-lt"/>
                <a:ea typeface="Calibri"/>
                <a:cs typeface="Calibri"/>
              </a:rPr>
              <a:t> de </a:t>
            </a:r>
            <a:r>
              <a:rPr lang="en-US" dirty="0" err="1">
                <a:latin typeface="+mn-lt"/>
                <a:ea typeface="Calibri"/>
                <a:cs typeface="Calibri"/>
              </a:rPr>
              <a:t>pacientes</a:t>
            </a:r>
            <a:r>
              <a:rPr lang="en-US" dirty="0">
                <a:latin typeface="+mn-lt"/>
                <a:ea typeface="Calibri"/>
                <a:cs typeface="Calibri"/>
              </a:rPr>
              <a:t> con </a:t>
            </a:r>
            <a:r>
              <a:rPr lang="en-US" dirty="0" err="1">
                <a:latin typeface="+mn-lt"/>
                <a:ea typeface="Calibri"/>
                <a:cs typeface="Calibri"/>
              </a:rPr>
              <a:t>insuficiencia</a:t>
            </a:r>
            <a:r>
              <a:rPr lang="en-US" dirty="0">
                <a:latin typeface="+mn-lt"/>
                <a:ea typeface="Calibri"/>
                <a:cs typeface="Calibri"/>
              </a:rPr>
              <a:t> </a:t>
            </a:r>
            <a:r>
              <a:rPr lang="en-US" dirty="0" err="1">
                <a:latin typeface="+mn-lt"/>
                <a:ea typeface="Calibri"/>
                <a:cs typeface="Calibri"/>
              </a:rPr>
              <a:t>tricuspídea</a:t>
            </a:r>
            <a:r>
              <a:rPr lang="en-US" dirty="0">
                <a:latin typeface="+mn-lt"/>
                <a:ea typeface="Calibri"/>
                <a:cs typeface="Calibri"/>
              </a:rPr>
              <a:t> grave.</a:t>
            </a:r>
            <a:endParaRPr lang="es-ES" dirty="0"/>
          </a:p>
        </p:txBody>
      </p:sp>
      <p:sp>
        <p:nvSpPr>
          <p:cNvPr id="4" name="Marcador de número de diapositiva 3">
            <a:extLst>
              <a:ext uri="{FF2B5EF4-FFF2-40B4-BE49-F238E27FC236}">
                <a16:creationId xmlns:a16="http://schemas.microsoft.com/office/drawing/2014/main" id="{D71F9766-AD39-B99B-C101-0F551927B1D1}"/>
              </a:ext>
            </a:extLst>
          </p:cNvPr>
          <p:cNvSpPr>
            <a:spLocks noGrp="1"/>
          </p:cNvSpPr>
          <p:nvPr>
            <p:ph type="sldNum" sz="quarter" idx="5"/>
          </p:nvPr>
        </p:nvSpPr>
        <p:spPr/>
        <p:txBody>
          <a:bodyPr/>
          <a:lstStyle/>
          <a:p>
            <a:fld id="{F8DC4D57-DC55-0D44-ACDC-97897DC89D41}" type="slidenum">
              <a:rPr lang="es-ES" smtClean="0"/>
              <a:t>27</a:t>
            </a:fld>
            <a:endParaRPr lang="es-ES"/>
          </a:p>
        </p:txBody>
      </p:sp>
    </p:spTree>
    <p:extLst>
      <p:ext uri="{BB962C8B-B14F-4D97-AF65-F5344CB8AC3E}">
        <p14:creationId xmlns:p14="http://schemas.microsoft.com/office/powerpoint/2010/main" val="85933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BD39F-1A69-779B-D8FA-DA16F348751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F423B8A-F52D-9358-770D-55B07D65364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45D7E39-09C2-4918-2BA9-A83CB0E8A903}"/>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t>De forma similar a la IM secundaria, las guías reconocen dos subtipos de insuficiencia </a:t>
            </a:r>
            <a:r>
              <a:rPr lang="es-ES" dirty="0" err="1"/>
              <a:t>tricuspídea</a:t>
            </a:r>
            <a:r>
              <a:rPr lang="es-ES" dirty="0"/>
              <a:t> secundaria: auricular y ventricular. Sin embargo, las recomendaciones terapéuticas no se adaptan actualmente a esta clasificación.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t>En su lugar, las guías enfatizan la importancia de un enfoque diagnóstico integral, que integre parámetros ecocardiográficos e invasivos para valorar el mecanismo de la enfermedad (insuficiencia </a:t>
            </a:r>
            <a:r>
              <a:rPr lang="es-ES" dirty="0" err="1"/>
              <a:t>tricuspídea</a:t>
            </a:r>
            <a:r>
              <a:rPr lang="es-ES" dirty="0"/>
              <a:t> primaria, secundaria o relacionada con dispositivos) y para definir la dilatación y el remodelado del ventrículo derecho (VD) </a:t>
            </a:r>
            <a:r>
              <a:rPr lang="es-ES" b="1" dirty="0"/>
              <a:t>empleando valores de referencia actualizados</a:t>
            </a:r>
            <a:r>
              <a:rPr lang="es-ES" dirty="0"/>
              <a:t>. Esto es destacable para mi. </a:t>
            </a:r>
          </a:p>
        </p:txBody>
      </p:sp>
      <p:sp>
        <p:nvSpPr>
          <p:cNvPr id="4" name="Marcador de número de diapositiva 3">
            <a:extLst>
              <a:ext uri="{FF2B5EF4-FFF2-40B4-BE49-F238E27FC236}">
                <a16:creationId xmlns:a16="http://schemas.microsoft.com/office/drawing/2014/main" id="{D03AE8A3-8EE5-B2A9-1618-866805719707}"/>
              </a:ext>
            </a:extLst>
          </p:cNvPr>
          <p:cNvSpPr>
            <a:spLocks noGrp="1"/>
          </p:cNvSpPr>
          <p:nvPr>
            <p:ph type="sldNum" sz="quarter" idx="5"/>
          </p:nvPr>
        </p:nvSpPr>
        <p:spPr/>
        <p:txBody>
          <a:bodyPr/>
          <a:lstStyle/>
          <a:p>
            <a:fld id="{F8DC4D57-DC55-0D44-ACDC-97897DC89D41}" type="slidenum">
              <a:rPr lang="es-ES" smtClean="0"/>
              <a:t>28</a:t>
            </a:fld>
            <a:endParaRPr lang="es-ES"/>
          </a:p>
        </p:txBody>
      </p:sp>
    </p:spTree>
    <p:extLst>
      <p:ext uri="{BB962C8B-B14F-4D97-AF65-F5344CB8AC3E}">
        <p14:creationId xmlns:p14="http://schemas.microsoft.com/office/powerpoint/2010/main" val="383184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08281-DE81-2781-6CF3-E7397282501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8167188-89A5-4541-F9A8-1C1EC2B81BD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BE7A50A-2962-F475-A00F-27E813084C1C}"/>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t>En pacientes sometidos a cirugía por valvulopatía izquierda y con insuficiencia </a:t>
            </a:r>
            <a:r>
              <a:rPr lang="es-ES" dirty="0" err="1"/>
              <a:t>tricuspídea</a:t>
            </a:r>
            <a:r>
              <a:rPr lang="es-ES" dirty="0"/>
              <a:t> (IT) concomitante grave (Clase I) o moderada (Clase </a:t>
            </a:r>
            <a:r>
              <a:rPr lang="es-ES" dirty="0" err="1"/>
              <a:t>IIa</a:t>
            </a:r>
            <a:r>
              <a:rPr lang="es-ES" dirty="0"/>
              <a:t>), la recomendación de realizar reparación de la válvula tricúspide se ha reforzado con datos de ensayos clínicos aleatorizados (10) para prevenir la progresión de la enfermedad y el remodelado adverso del ventrículo derecho.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t>En cambio, en pacientes con IT leve pero con dilatación anular (≥40 mm o &gt;21 mm/m²), la recomendación se ha rebajado a Clase </a:t>
            </a:r>
            <a:r>
              <a:rPr lang="es-ES" dirty="0" err="1"/>
              <a:t>Iib</a:t>
            </a:r>
            <a:r>
              <a:rPr lang="es-ES" dirty="0"/>
              <a:t>, por 2 estudios que mostraron pocos </a:t>
            </a:r>
            <a:r>
              <a:rPr lang="es-ES"/>
              <a:t>efectos beneficiosos</a:t>
            </a:r>
            <a:r>
              <a:rPr lang="es-ES" baseline="0"/>
              <a:t> y </a:t>
            </a:r>
            <a:r>
              <a:rPr lang="es-ES"/>
              <a:t>mayor</a:t>
            </a:r>
            <a:r>
              <a:rPr lang="es-ES" baseline="0"/>
              <a:t> </a:t>
            </a:r>
            <a:r>
              <a:rPr lang="es-ES" baseline="0" dirty="0"/>
              <a:t>necesidad de MCP. </a:t>
            </a:r>
            <a:endParaRPr lang="es-ES" dirty="0"/>
          </a:p>
        </p:txBody>
      </p:sp>
      <p:sp>
        <p:nvSpPr>
          <p:cNvPr id="4" name="Marcador de número de diapositiva 3">
            <a:extLst>
              <a:ext uri="{FF2B5EF4-FFF2-40B4-BE49-F238E27FC236}">
                <a16:creationId xmlns:a16="http://schemas.microsoft.com/office/drawing/2014/main" id="{1205A519-EA31-633F-2A4A-94514447567B}"/>
              </a:ext>
            </a:extLst>
          </p:cNvPr>
          <p:cNvSpPr>
            <a:spLocks noGrp="1"/>
          </p:cNvSpPr>
          <p:nvPr>
            <p:ph type="sldNum" sz="quarter" idx="5"/>
          </p:nvPr>
        </p:nvSpPr>
        <p:spPr/>
        <p:txBody>
          <a:bodyPr/>
          <a:lstStyle/>
          <a:p>
            <a:fld id="{F8DC4D57-DC55-0D44-ACDC-97897DC89D41}" type="slidenum">
              <a:rPr lang="es-ES" smtClean="0"/>
              <a:t>29</a:t>
            </a:fld>
            <a:endParaRPr lang="es-ES"/>
          </a:p>
        </p:txBody>
      </p:sp>
    </p:spTree>
    <p:extLst>
      <p:ext uri="{BB962C8B-B14F-4D97-AF65-F5344CB8AC3E}">
        <p14:creationId xmlns:p14="http://schemas.microsoft.com/office/powerpoint/2010/main" val="2064904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618BB-D5A2-FBD5-CD76-3B3F4FFCD61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3330CA-26FA-E8F8-4D66-0A19246C4DB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745B183-3237-CF5C-1506-90464A7EF631}"/>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t>En pacientes con IT grave que no requieren intervención sobre válvulas cardíacas izquierdas, las guías valoran los datos procedentes de tres ensayos aleatorizados que demuestran los beneficios de la reparación </a:t>
            </a:r>
            <a:r>
              <a:rPr lang="es-ES" dirty="0" err="1"/>
              <a:t>transcatéter</a:t>
            </a:r>
            <a:r>
              <a:rPr lang="es-ES" dirty="0"/>
              <a:t> borde a borde (TEER) y de la implantación </a:t>
            </a:r>
            <a:r>
              <a:rPr lang="es-ES" dirty="0" err="1"/>
              <a:t>transcatéter</a:t>
            </a:r>
            <a:r>
              <a:rPr lang="es-ES" dirty="0"/>
              <a:t> de válvula tricúspide. Las guías no establecen recomendaciones diferenciadas para estas dos técnicas, sino que indican de forma general que las intervenciones </a:t>
            </a:r>
            <a:r>
              <a:rPr lang="es-ES" dirty="0" err="1"/>
              <a:t>tricuspídeas</a:t>
            </a:r>
            <a:r>
              <a:rPr lang="es-ES" dirty="0"/>
              <a:t> </a:t>
            </a:r>
            <a:r>
              <a:rPr lang="es-ES" dirty="0" err="1"/>
              <a:t>transcatéter</a:t>
            </a:r>
            <a:r>
              <a:rPr lang="es-ES" dirty="0"/>
              <a:t> deben considerarse en pacientes con IT grave sintomática sin valvulopatía izquierda que requiera cirugía, con el objetivo de mejorar la calidad de vida y el remodelado del ventrículo derecho, con una recomendación de Clase </a:t>
            </a:r>
            <a:r>
              <a:rPr lang="es-ES" dirty="0" err="1"/>
              <a:t>IIa</a:t>
            </a:r>
            <a:r>
              <a:rPr lang="es-ES" dirty="0"/>
              <a:t>, Nivel A.</a:t>
            </a:r>
          </a:p>
        </p:txBody>
      </p:sp>
      <p:sp>
        <p:nvSpPr>
          <p:cNvPr id="4" name="Marcador de número de diapositiva 3">
            <a:extLst>
              <a:ext uri="{FF2B5EF4-FFF2-40B4-BE49-F238E27FC236}">
                <a16:creationId xmlns:a16="http://schemas.microsoft.com/office/drawing/2014/main" id="{7E571C88-35D6-902E-35B3-2E3B9155282E}"/>
              </a:ext>
            </a:extLst>
          </p:cNvPr>
          <p:cNvSpPr>
            <a:spLocks noGrp="1"/>
          </p:cNvSpPr>
          <p:nvPr>
            <p:ph type="sldNum" sz="quarter" idx="5"/>
          </p:nvPr>
        </p:nvSpPr>
        <p:spPr/>
        <p:txBody>
          <a:bodyPr/>
          <a:lstStyle/>
          <a:p>
            <a:fld id="{F8DC4D57-DC55-0D44-ACDC-97897DC89D41}" type="slidenum">
              <a:rPr lang="es-ES" smtClean="0"/>
              <a:t>30</a:t>
            </a:fld>
            <a:endParaRPr lang="es-ES"/>
          </a:p>
        </p:txBody>
      </p:sp>
    </p:spTree>
    <p:extLst>
      <p:ext uri="{BB962C8B-B14F-4D97-AF65-F5344CB8AC3E}">
        <p14:creationId xmlns:p14="http://schemas.microsoft.com/office/powerpoint/2010/main" val="2626191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7A1BE-E981-4B55-4ABA-E3090A55936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D0B0411-BA70-29C0-67D6-8C4EA589A87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B87181E-AF84-65A0-9BDB-4FEFD3165D7B}"/>
              </a:ext>
            </a:extLst>
          </p:cNvPr>
          <p:cNvSpPr>
            <a:spLocks noGrp="1"/>
          </p:cNvSpPr>
          <p:nvPr>
            <p:ph type="body" idx="1"/>
          </p:nvPr>
        </p:nvSpPr>
        <p:spPr/>
        <p:txBody>
          <a:bodyPr/>
          <a:lstStyle/>
          <a:p>
            <a:pPr algn="just"/>
            <a:r>
              <a:rPr lang="es-ES" dirty="0"/>
              <a:t>La </a:t>
            </a:r>
            <a:r>
              <a:rPr lang="es-ES" b="1" dirty="0"/>
              <a:t>falta de datos de alta calidad</a:t>
            </a:r>
            <a:r>
              <a:rPr lang="es-ES" dirty="0"/>
              <a:t> impide que los miembros del grupo de trabajo de las guías actuales puedan proponer recomendaciones explícitas para cada una de las posibles combinaciones de valvulopatías. Las guías proporcionan una tabla detallada de los retos diagnósticos en las valvulopatías múltiples y mixtas.</a:t>
            </a:r>
          </a:p>
          <a:p>
            <a:pPr algn="just"/>
            <a:endParaRPr lang="es-ES" dirty="0"/>
          </a:p>
          <a:p>
            <a:pPr algn="just"/>
            <a:r>
              <a:rPr lang="en-GB" dirty="0">
                <a:ea typeface="Calibri"/>
                <a:cs typeface="Calibri"/>
              </a:rPr>
              <a:t>Hay dos </a:t>
            </a:r>
            <a:r>
              <a:rPr lang="en-GB" dirty="0" err="1">
                <a:ea typeface="Calibri"/>
                <a:cs typeface="Calibri"/>
              </a:rPr>
              <a:t>nuevas</a:t>
            </a:r>
            <a:r>
              <a:rPr lang="en-GB" dirty="0">
                <a:ea typeface="Calibri"/>
                <a:cs typeface="Calibri"/>
              </a:rPr>
              <a:t> </a:t>
            </a:r>
            <a:r>
              <a:rPr lang="en-GB" dirty="0" err="1">
                <a:ea typeface="Calibri"/>
                <a:cs typeface="Calibri"/>
              </a:rPr>
              <a:t>recomendaciones</a:t>
            </a:r>
            <a:r>
              <a:rPr lang="en-GB" dirty="0">
                <a:ea typeface="Calibri"/>
                <a:cs typeface="Calibri"/>
              </a:rPr>
              <a:t> </a:t>
            </a:r>
            <a:r>
              <a:rPr lang="en-GB" dirty="0" err="1">
                <a:ea typeface="Calibri"/>
                <a:cs typeface="Calibri"/>
              </a:rPr>
              <a:t>clase</a:t>
            </a:r>
            <a:r>
              <a:rPr lang="en-GB" dirty="0">
                <a:ea typeface="Calibri"/>
                <a:cs typeface="Calibri"/>
              </a:rPr>
              <a:t> I </a:t>
            </a:r>
            <a:r>
              <a:rPr lang="en-GB" dirty="0" err="1">
                <a:ea typeface="Calibri"/>
                <a:cs typeface="Calibri"/>
              </a:rPr>
              <a:t>en</a:t>
            </a:r>
            <a:r>
              <a:rPr lang="en-GB" dirty="0">
                <a:ea typeface="Calibri"/>
                <a:cs typeface="Calibri"/>
              </a:rPr>
              <a:t> </a:t>
            </a:r>
            <a:r>
              <a:rPr lang="en-GB" dirty="0" err="1">
                <a:ea typeface="Calibri"/>
                <a:cs typeface="Calibri"/>
              </a:rPr>
              <a:t>este</a:t>
            </a:r>
            <a:r>
              <a:rPr lang="en-GB" dirty="0">
                <a:ea typeface="Calibri"/>
                <a:cs typeface="Calibri"/>
              </a:rPr>
              <a:t> </a:t>
            </a:r>
            <a:r>
              <a:rPr lang="en-GB" dirty="0" err="1">
                <a:ea typeface="Calibri"/>
                <a:cs typeface="Calibri"/>
              </a:rPr>
              <a:t>apartado</a:t>
            </a:r>
            <a:r>
              <a:rPr lang="en-GB" dirty="0">
                <a:ea typeface="Calibri"/>
                <a:cs typeface="Calibri"/>
              </a:rPr>
              <a:t>, para </a:t>
            </a:r>
            <a:r>
              <a:rPr lang="en-GB" dirty="0" err="1">
                <a:ea typeface="Calibri"/>
                <a:cs typeface="Calibri"/>
              </a:rPr>
              <a:t>los</a:t>
            </a:r>
            <a:r>
              <a:rPr lang="en-GB" dirty="0">
                <a:ea typeface="Calibri"/>
                <a:cs typeface="Calibri"/>
              </a:rPr>
              <a:t> </a:t>
            </a:r>
            <a:r>
              <a:rPr lang="en-GB" dirty="0" err="1">
                <a:ea typeface="Calibri"/>
                <a:cs typeface="Calibri"/>
              </a:rPr>
              <a:t>pacientes</a:t>
            </a:r>
            <a:r>
              <a:rPr lang="en-GB" dirty="0">
                <a:ea typeface="Calibri"/>
                <a:cs typeface="Calibri"/>
              </a:rPr>
              <a:t> con doble </a:t>
            </a:r>
            <a:r>
              <a:rPr lang="en-GB" dirty="0" err="1">
                <a:ea typeface="Calibri"/>
                <a:cs typeface="Calibri"/>
              </a:rPr>
              <a:t>lesión</a:t>
            </a:r>
            <a:r>
              <a:rPr lang="en-GB" dirty="0">
                <a:ea typeface="Calibri"/>
                <a:cs typeface="Calibri"/>
              </a:rPr>
              <a:t> </a:t>
            </a:r>
            <a:r>
              <a:rPr lang="en-GB" dirty="0" err="1">
                <a:ea typeface="Calibri"/>
                <a:cs typeface="Calibri"/>
              </a:rPr>
              <a:t>aórtica</a:t>
            </a:r>
            <a:r>
              <a:rPr lang="en-GB" dirty="0">
                <a:ea typeface="Calibri"/>
                <a:cs typeface="Calibri"/>
              </a:rPr>
              <a:t> </a:t>
            </a:r>
            <a:r>
              <a:rPr lang="en-GB" dirty="0" err="1">
                <a:ea typeface="Calibri"/>
                <a:cs typeface="Calibri"/>
              </a:rPr>
              <a:t>tienen</a:t>
            </a:r>
            <a:r>
              <a:rPr lang="en-GB" dirty="0">
                <a:ea typeface="Calibri"/>
                <a:cs typeface="Calibri"/>
              </a:rPr>
              <a:t> un </a:t>
            </a:r>
            <a:r>
              <a:rPr lang="en-GB" dirty="0" err="1">
                <a:ea typeface="Calibri"/>
                <a:cs typeface="Calibri"/>
              </a:rPr>
              <a:t>pronóstico</a:t>
            </a:r>
            <a:r>
              <a:rPr lang="en-GB" dirty="0">
                <a:ea typeface="Calibri"/>
                <a:cs typeface="Calibri"/>
              </a:rPr>
              <a:t> similar a </a:t>
            </a:r>
            <a:r>
              <a:rPr lang="en-GB" dirty="0" err="1">
                <a:ea typeface="Calibri"/>
                <a:cs typeface="Calibri"/>
              </a:rPr>
              <a:t>los</a:t>
            </a:r>
            <a:r>
              <a:rPr lang="en-GB" dirty="0">
                <a:ea typeface="Calibri"/>
                <a:cs typeface="Calibri"/>
              </a:rPr>
              <a:t> </a:t>
            </a:r>
            <a:r>
              <a:rPr lang="en-GB" dirty="0" err="1">
                <a:ea typeface="Calibri"/>
                <a:cs typeface="Calibri"/>
              </a:rPr>
              <a:t>pacientes</a:t>
            </a:r>
            <a:r>
              <a:rPr lang="en-GB" dirty="0">
                <a:ea typeface="Calibri"/>
                <a:cs typeface="Calibri"/>
              </a:rPr>
              <a:t> con </a:t>
            </a:r>
            <a:r>
              <a:rPr lang="en-GB" dirty="0" err="1">
                <a:ea typeface="Calibri"/>
                <a:cs typeface="Calibri"/>
              </a:rPr>
              <a:t>estenosis</a:t>
            </a:r>
            <a:r>
              <a:rPr lang="en-GB" dirty="0">
                <a:ea typeface="Calibri"/>
                <a:cs typeface="Calibri"/>
              </a:rPr>
              <a:t> </a:t>
            </a:r>
            <a:r>
              <a:rPr lang="en-GB" dirty="0" err="1">
                <a:ea typeface="Calibri"/>
                <a:cs typeface="Calibri"/>
              </a:rPr>
              <a:t>aórtica</a:t>
            </a:r>
            <a:r>
              <a:rPr lang="en-GB" dirty="0">
                <a:ea typeface="Calibri"/>
                <a:cs typeface="Calibri"/>
              </a:rPr>
              <a:t> </a:t>
            </a:r>
            <a:r>
              <a:rPr lang="en-GB" dirty="0" err="1">
                <a:ea typeface="Calibri"/>
                <a:cs typeface="Calibri"/>
              </a:rPr>
              <a:t>severa</a:t>
            </a:r>
            <a:r>
              <a:rPr lang="en-GB" dirty="0">
                <a:ea typeface="Calibri"/>
                <a:cs typeface="Calibri"/>
              </a:rPr>
              <a:t> </a:t>
            </a:r>
            <a:r>
              <a:rPr lang="en-GB" dirty="0" err="1">
                <a:ea typeface="Calibri"/>
                <a:cs typeface="Calibri"/>
              </a:rPr>
              <a:t>aislada</a:t>
            </a:r>
            <a:r>
              <a:rPr lang="en-GB" dirty="0">
                <a:ea typeface="Calibri"/>
                <a:cs typeface="Calibri"/>
              </a:rPr>
              <a:t>. La </a:t>
            </a:r>
            <a:r>
              <a:rPr lang="en-GB" dirty="0" err="1">
                <a:ea typeface="Calibri"/>
                <a:cs typeface="Calibri"/>
              </a:rPr>
              <a:t>presencia</a:t>
            </a:r>
            <a:r>
              <a:rPr lang="en-GB" dirty="0">
                <a:ea typeface="Calibri"/>
                <a:cs typeface="Calibri"/>
              </a:rPr>
              <a:t> de </a:t>
            </a:r>
            <a:r>
              <a:rPr lang="en-GB" dirty="0" err="1">
                <a:ea typeface="Calibri"/>
                <a:cs typeface="Calibri"/>
              </a:rPr>
              <a:t>gradientes</a:t>
            </a:r>
            <a:r>
              <a:rPr lang="en-GB" dirty="0">
                <a:ea typeface="Calibri"/>
                <a:cs typeface="Calibri"/>
              </a:rPr>
              <a:t> </a:t>
            </a:r>
            <a:r>
              <a:rPr lang="en-GB" dirty="0" err="1">
                <a:ea typeface="Calibri"/>
                <a:cs typeface="Calibri"/>
              </a:rPr>
              <a:t>transvalvulares</a:t>
            </a:r>
            <a:r>
              <a:rPr lang="en-GB" dirty="0">
                <a:ea typeface="Calibri"/>
                <a:cs typeface="Calibri"/>
              </a:rPr>
              <a:t> </a:t>
            </a:r>
            <a:r>
              <a:rPr lang="en-GB" dirty="0" err="1">
                <a:ea typeface="Calibri"/>
                <a:cs typeface="Calibri"/>
              </a:rPr>
              <a:t>elevados</a:t>
            </a:r>
            <a:r>
              <a:rPr lang="en-GB" dirty="0">
                <a:ea typeface="Calibri"/>
                <a:cs typeface="Calibri"/>
              </a:rPr>
              <a:t> </a:t>
            </a:r>
            <a:r>
              <a:rPr lang="en-GB" dirty="0" err="1">
                <a:ea typeface="Calibri"/>
                <a:cs typeface="Calibri"/>
              </a:rPr>
              <a:t>justifica</a:t>
            </a:r>
            <a:r>
              <a:rPr lang="en-GB" dirty="0">
                <a:ea typeface="Calibri"/>
                <a:cs typeface="Calibri"/>
              </a:rPr>
              <a:t> la </a:t>
            </a:r>
            <a:r>
              <a:rPr lang="en-GB" dirty="0" err="1">
                <a:ea typeface="Calibri"/>
                <a:cs typeface="Calibri"/>
              </a:rPr>
              <a:t>intervención</a:t>
            </a:r>
            <a:r>
              <a:rPr lang="en-GB" dirty="0">
                <a:ea typeface="Calibri"/>
                <a:cs typeface="Calibri"/>
              </a:rPr>
              <a:t> </a:t>
            </a:r>
            <a:r>
              <a:rPr lang="en-GB" dirty="0" err="1">
                <a:ea typeface="Calibri"/>
                <a:cs typeface="Calibri"/>
              </a:rPr>
              <a:t>en</a:t>
            </a:r>
            <a:r>
              <a:rPr lang="en-GB" dirty="0">
                <a:ea typeface="Calibri"/>
                <a:cs typeface="Calibri"/>
              </a:rPr>
              <a:t> </a:t>
            </a:r>
            <a:r>
              <a:rPr lang="en-GB" dirty="0" err="1">
                <a:ea typeface="Calibri"/>
                <a:cs typeface="Calibri"/>
              </a:rPr>
              <a:t>este</a:t>
            </a:r>
            <a:r>
              <a:rPr lang="en-GB" dirty="0">
                <a:ea typeface="Calibri"/>
                <a:cs typeface="Calibri"/>
              </a:rPr>
              <a:t> </a:t>
            </a:r>
            <a:r>
              <a:rPr lang="en-GB" dirty="0" err="1">
                <a:ea typeface="Calibri"/>
                <a:cs typeface="Calibri"/>
              </a:rPr>
              <a:t>grupo</a:t>
            </a:r>
            <a:r>
              <a:rPr lang="en-GB" dirty="0">
                <a:ea typeface="Calibri"/>
                <a:cs typeface="Calibri"/>
              </a:rPr>
              <a:t> de </a:t>
            </a:r>
            <a:r>
              <a:rPr lang="en-GB" dirty="0" err="1">
                <a:ea typeface="Calibri"/>
                <a:cs typeface="Calibri"/>
              </a:rPr>
              <a:t>pacientes</a:t>
            </a:r>
            <a:r>
              <a:rPr lang="en-GB" dirty="0">
                <a:ea typeface="Calibri"/>
                <a:cs typeface="Calibri"/>
              </a:rPr>
              <a:t>. </a:t>
            </a:r>
            <a:r>
              <a:rPr lang="en-GB" dirty="0" err="1">
                <a:ea typeface="Calibri"/>
                <a:cs typeface="Calibri"/>
              </a:rPr>
              <a:t>Además</a:t>
            </a:r>
            <a:r>
              <a:rPr lang="en-GB" dirty="0">
                <a:ea typeface="Calibri"/>
                <a:cs typeface="Calibri"/>
              </a:rPr>
              <a:t>, </a:t>
            </a:r>
            <a:r>
              <a:rPr lang="en-GB" dirty="0" err="1">
                <a:ea typeface="Calibri"/>
                <a:cs typeface="Calibri"/>
              </a:rPr>
              <a:t>existen</a:t>
            </a:r>
            <a:r>
              <a:rPr lang="en-GB" dirty="0">
                <a:ea typeface="Calibri"/>
                <a:cs typeface="Calibri"/>
              </a:rPr>
              <a:t> también dos </a:t>
            </a:r>
            <a:r>
              <a:rPr lang="en-GB" dirty="0" err="1">
                <a:ea typeface="Calibri"/>
                <a:cs typeface="Calibri"/>
              </a:rPr>
              <a:t>recomendaciones</a:t>
            </a:r>
            <a:r>
              <a:rPr lang="en-GB" dirty="0">
                <a:ea typeface="Calibri"/>
                <a:cs typeface="Calibri"/>
              </a:rPr>
              <a:t> de Clase I para la </a:t>
            </a:r>
            <a:r>
              <a:rPr lang="en-GB" dirty="0" err="1">
                <a:ea typeface="Calibri"/>
                <a:cs typeface="Calibri"/>
              </a:rPr>
              <a:t>intervención</a:t>
            </a:r>
            <a:r>
              <a:rPr lang="en-GB" dirty="0">
                <a:ea typeface="Calibri"/>
                <a:cs typeface="Calibri"/>
              </a:rPr>
              <a:t> </a:t>
            </a:r>
            <a:r>
              <a:rPr lang="en-GB" dirty="0" err="1">
                <a:ea typeface="Calibri"/>
                <a:cs typeface="Calibri"/>
              </a:rPr>
              <a:t>en</a:t>
            </a:r>
            <a:r>
              <a:rPr lang="en-GB" dirty="0">
                <a:ea typeface="Calibri"/>
                <a:cs typeface="Calibri"/>
              </a:rPr>
              <a:t> </a:t>
            </a:r>
            <a:r>
              <a:rPr lang="en-GB" dirty="0" err="1">
                <a:ea typeface="Calibri"/>
                <a:cs typeface="Calibri"/>
              </a:rPr>
              <a:t>pacientes</a:t>
            </a:r>
            <a:r>
              <a:rPr lang="en-GB" dirty="0">
                <a:ea typeface="Calibri"/>
                <a:cs typeface="Calibri"/>
              </a:rPr>
              <a:t> </a:t>
            </a:r>
            <a:r>
              <a:rPr lang="en-GB" dirty="0" err="1">
                <a:ea typeface="Calibri"/>
                <a:cs typeface="Calibri"/>
              </a:rPr>
              <a:t>sintomáticos</a:t>
            </a:r>
            <a:r>
              <a:rPr lang="en-GB" dirty="0">
                <a:ea typeface="Calibri"/>
                <a:cs typeface="Calibri"/>
              </a:rPr>
              <a:t> con </a:t>
            </a:r>
            <a:r>
              <a:rPr lang="en-GB" dirty="0" err="1">
                <a:ea typeface="Calibri"/>
                <a:cs typeface="Calibri"/>
              </a:rPr>
              <a:t>enfermedad</a:t>
            </a:r>
            <a:r>
              <a:rPr lang="en-GB" dirty="0">
                <a:ea typeface="Calibri"/>
                <a:cs typeface="Calibri"/>
              </a:rPr>
              <a:t> </a:t>
            </a:r>
            <a:r>
              <a:rPr lang="en-GB" dirty="0" err="1">
                <a:ea typeface="Calibri"/>
                <a:cs typeface="Calibri"/>
              </a:rPr>
              <a:t>aórtica</a:t>
            </a:r>
            <a:r>
              <a:rPr lang="en-GB" dirty="0">
                <a:ea typeface="Calibri"/>
                <a:cs typeface="Calibri"/>
              </a:rPr>
              <a:t> mixta </a:t>
            </a:r>
            <a:r>
              <a:rPr lang="en-GB" dirty="0" err="1">
                <a:ea typeface="Calibri"/>
                <a:cs typeface="Calibri"/>
              </a:rPr>
              <a:t>moderada</a:t>
            </a:r>
            <a:r>
              <a:rPr lang="en-GB" dirty="0">
                <a:ea typeface="Calibri"/>
                <a:cs typeface="Calibri"/>
              </a:rPr>
              <a:t> </a:t>
            </a:r>
            <a:r>
              <a:rPr lang="en-GB" dirty="0" err="1">
                <a:ea typeface="Calibri"/>
                <a:cs typeface="Calibri"/>
              </a:rPr>
              <a:t>si</a:t>
            </a:r>
            <a:r>
              <a:rPr lang="en-GB" dirty="0">
                <a:ea typeface="Calibri"/>
                <a:cs typeface="Calibri"/>
              </a:rPr>
              <a:t> </a:t>
            </a:r>
            <a:r>
              <a:rPr lang="en-GB" dirty="0" err="1">
                <a:ea typeface="Calibri"/>
                <a:cs typeface="Calibri"/>
              </a:rPr>
              <a:t>el</a:t>
            </a:r>
            <a:r>
              <a:rPr lang="en-GB" dirty="0">
                <a:ea typeface="Calibri"/>
                <a:cs typeface="Calibri"/>
              </a:rPr>
              <a:t> </a:t>
            </a:r>
            <a:r>
              <a:rPr lang="en-GB" dirty="0" err="1">
                <a:ea typeface="Calibri"/>
                <a:cs typeface="Calibri"/>
              </a:rPr>
              <a:t>gradiente</a:t>
            </a:r>
            <a:r>
              <a:rPr lang="en-GB" dirty="0">
                <a:ea typeface="Calibri"/>
                <a:cs typeface="Calibri"/>
              </a:rPr>
              <a:t> medio transvalvular es ≥40 mmHg y la </a:t>
            </a:r>
            <a:r>
              <a:rPr lang="en-GB" dirty="0" err="1">
                <a:ea typeface="Calibri"/>
                <a:cs typeface="Calibri"/>
              </a:rPr>
              <a:t>velocidad</a:t>
            </a:r>
            <a:r>
              <a:rPr lang="en-GB" dirty="0">
                <a:ea typeface="Calibri"/>
                <a:cs typeface="Calibri"/>
              </a:rPr>
              <a:t> </a:t>
            </a:r>
            <a:r>
              <a:rPr lang="en-GB" dirty="0" err="1">
                <a:ea typeface="Calibri"/>
                <a:cs typeface="Calibri"/>
              </a:rPr>
              <a:t>pico</a:t>
            </a:r>
            <a:r>
              <a:rPr lang="en-GB" dirty="0">
                <a:ea typeface="Calibri"/>
                <a:cs typeface="Calibri"/>
              </a:rPr>
              <a:t> es ≥4 m/s.</a:t>
            </a:r>
          </a:p>
          <a:p>
            <a:pPr algn="just"/>
            <a:endParaRPr lang="en-GB" dirty="0">
              <a:ea typeface="Calibri"/>
              <a:cs typeface="Calibri"/>
            </a:endParaRPr>
          </a:p>
          <a:p>
            <a:pPr algn="just"/>
            <a:r>
              <a:rPr lang="en-GB" dirty="0">
                <a:ea typeface="Calibri"/>
                <a:cs typeface="Calibri"/>
              </a:rPr>
              <a:t>Esto </a:t>
            </a:r>
            <a:r>
              <a:rPr lang="en-GB" dirty="0" err="1">
                <a:ea typeface="Calibri"/>
                <a:cs typeface="Calibri"/>
              </a:rPr>
              <a:t>sugiere</a:t>
            </a:r>
            <a:r>
              <a:rPr lang="en-GB" dirty="0">
                <a:ea typeface="Calibri"/>
                <a:cs typeface="Calibri"/>
              </a:rPr>
              <a:t> </a:t>
            </a:r>
            <a:r>
              <a:rPr lang="en-GB" dirty="0" err="1">
                <a:ea typeface="Calibri"/>
                <a:cs typeface="Calibri"/>
              </a:rPr>
              <a:t>que</a:t>
            </a:r>
            <a:r>
              <a:rPr lang="en-GB" dirty="0">
                <a:ea typeface="Calibri"/>
                <a:cs typeface="Calibri"/>
              </a:rPr>
              <a:t> las </a:t>
            </a:r>
            <a:r>
              <a:rPr lang="en-GB" dirty="0" err="1">
                <a:ea typeface="Calibri"/>
                <a:cs typeface="Calibri"/>
              </a:rPr>
              <a:t>guías</a:t>
            </a:r>
            <a:r>
              <a:rPr lang="en-GB" dirty="0">
                <a:ea typeface="Calibri"/>
                <a:cs typeface="Calibri"/>
              </a:rPr>
              <a:t> </a:t>
            </a:r>
            <a:r>
              <a:rPr lang="en-GB" dirty="0" err="1">
                <a:ea typeface="Calibri"/>
                <a:cs typeface="Calibri"/>
              </a:rPr>
              <a:t>consideran</a:t>
            </a:r>
            <a:r>
              <a:rPr lang="en-GB" dirty="0">
                <a:ea typeface="Calibri"/>
                <a:cs typeface="Calibri"/>
              </a:rPr>
              <a:t> </a:t>
            </a:r>
            <a:r>
              <a:rPr lang="en-GB" dirty="0" err="1">
                <a:ea typeface="Calibri"/>
                <a:cs typeface="Calibri"/>
              </a:rPr>
              <a:t>el</a:t>
            </a:r>
            <a:r>
              <a:rPr lang="en-GB" dirty="0">
                <a:ea typeface="Calibri"/>
                <a:cs typeface="Calibri"/>
              </a:rPr>
              <a:t> </a:t>
            </a:r>
            <a:r>
              <a:rPr lang="en-GB" dirty="0" err="1">
                <a:ea typeface="Calibri"/>
                <a:cs typeface="Calibri"/>
              </a:rPr>
              <a:t>área</a:t>
            </a:r>
            <a:r>
              <a:rPr lang="en-GB" dirty="0">
                <a:ea typeface="Calibri"/>
                <a:cs typeface="Calibri"/>
              </a:rPr>
              <a:t> valvular </a:t>
            </a:r>
            <a:r>
              <a:rPr lang="en-GB" dirty="0" err="1">
                <a:ea typeface="Calibri"/>
                <a:cs typeface="Calibri"/>
              </a:rPr>
              <a:t>aórtica</a:t>
            </a:r>
            <a:r>
              <a:rPr lang="en-GB" dirty="0">
                <a:ea typeface="Calibri"/>
                <a:cs typeface="Calibri"/>
              </a:rPr>
              <a:t> </a:t>
            </a:r>
            <a:r>
              <a:rPr lang="en-GB" dirty="0" err="1">
                <a:ea typeface="Calibri"/>
                <a:cs typeface="Calibri"/>
              </a:rPr>
              <a:t>como</a:t>
            </a:r>
            <a:r>
              <a:rPr lang="en-GB" dirty="0">
                <a:ea typeface="Calibri"/>
                <a:cs typeface="Calibri"/>
              </a:rPr>
              <a:t> un </a:t>
            </a:r>
            <a:r>
              <a:rPr lang="en-GB" dirty="0" err="1">
                <a:ea typeface="Calibri"/>
                <a:cs typeface="Calibri"/>
              </a:rPr>
              <a:t>parámetro</a:t>
            </a:r>
            <a:r>
              <a:rPr lang="en-GB" dirty="0">
                <a:ea typeface="Calibri"/>
                <a:cs typeface="Calibri"/>
              </a:rPr>
              <a:t> </a:t>
            </a:r>
            <a:r>
              <a:rPr lang="en-GB" dirty="0" err="1">
                <a:ea typeface="Calibri"/>
                <a:cs typeface="Calibri"/>
              </a:rPr>
              <a:t>sólido</a:t>
            </a:r>
            <a:r>
              <a:rPr lang="en-GB" dirty="0">
                <a:ea typeface="Calibri"/>
                <a:cs typeface="Calibri"/>
              </a:rPr>
              <a:t> para </a:t>
            </a:r>
            <a:r>
              <a:rPr lang="en-GB" dirty="0" err="1">
                <a:ea typeface="Calibri"/>
                <a:cs typeface="Calibri"/>
              </a:rPr>
              <a:t>clasificar</a:t>
            </a:r>
            <a:r>
              <a:rPr lang="en-GB" dirty="0">
                <a:ea typeface="Calibri"/>
                <a:cs typeface="Calibri"/>
              </a:rPr>
              <a:t> la </a:t>
            </a:r>
            <a:r>
              <a:rPr lang="en-GB" dirty="0" err="1">
                <a:ea typeface="Calibri"/>
                <a:cs typeface="Calibri"/>
              </a:rPr>
              <a:t>severidad</a:t>
            </a:r>
            <a:r>
              <a:rPr lang="en-GB" dirty="0">
                <a:ea typeface="Calibri"/>
                <a:cs typeface="Calibri"/>
              </a:rPr>
              <a:t> de la </a:t>
            </a:r>
            <a:r>
              <a:rPr lang="en-GB" dirty="0" err="1">
                <a:ea typeface="Calibri"/>
                <a:cs typeface="Calibri"/>
              </a:rPr>
              <a:t>estenosis</a:t>
            </a:r>
            <a:r>
              <a:rPr lang="en-GB" dirty="0">
                <a:ea typeface="Calibri"/>
                <a:cs typeface="Calibri"/>
              </a:rPr>
              <a:t> </a:t>
            </a:r>
            <a:r>
              <a:rPr lang="en-GB" dirty="0" err="1">
                <a:ea typeface="Calibri"/>
                <a:cs typeface="Calibri"/>
              </a:rPr>
              <a:t>aórtica</a:t>
            </a:r>
            <a:r>
              <a:rPr lang="en-GB" dirty="0">
                <a:ea typeface="Calibri"/>
                <a:cs typeface="Calibri"/>
              </a:rPr>
              <a:t> (EA). </a:t>
            </a:r>
            <a:r>
              <a:rPr lang="en-GB" dirty="0" err="1">
                <a:ea typeface="Calibri"/>
                <a:cs typeface="Calibri"/>
              </a:rPr>
              <a:t>Así</a:t>
            </a:r>
            <a:r>
              <a:rPr lang="en-GB" dirty="0">
                <a:ea typeface="Calibri"/>
                <a:cs typeface="Calibri"/>
              </a:rPr>
              <a:t>, </a:t>
            </a:r>
            <a:r>
              <a:rPr lang="en-GB" dirty="0" err="1">
                <a:ea typeface="Calibri"/>
                <a:cs typeface="Calibri"/>
              </a:rPr>
              <a:t>si</a:t>
            </a:r>
            <a:r>
              <a:rPr lang="en-GB" dirty="0">
                <a:ea typeface="Calibri"/>
                <a:cs typeface="Calibri"/>
              </a:rPr>
              <a:t> </a:t>
            </a:r>
            <a:r>
              <a:rPr lang="en-GB" dirty="0" err="1">
                <a:ea typeface="Calibri"/>
                <a:cs typeface="Calibri"/>
              </a:rPr>
              <a:t>existe</a:t>
            </a:r>
            <a:r>
              <a:rPr lang="en-GB" dirty="0">
                <a:ea typeface="Calibri"/>
                <a:cs typeface="Calibri"/>
              </a:rPr>
              <a:t> </a:t>
            </a:r>
            <a:r>
              <a:rPr lang="en-GB" dirty="0" err="1">
                <a:ea typeface="Calibri"/>
                <a:cs typeface="Calibri"/>
              </a:rPr>
              <a:t>insuficiencia</a:t>
            </a:r>
            <a:r>
              <a:rPr lang="en-GB" dirty="0">
                <a:ea typeface="Calibri"/>
                <a:cs typeface="Calibri"/>
              </a:rPr>
              <a:t> </a:t>
            </a:r>
            <a:r>
              <a:rPr lang="en-GB" dirty="0" err="1">
                <a:ea typeface="Calibri"/>
                <a:cs typeface="Calibri"/>
              </a:rPr>
              <a:t>aórtica</a:t>
            </a:r>
            <a:r>
              <a:rPr lang="en-GB" dirty="0">
                <a:ea typeface="Calibri"/>
                <a:cs typeface="Calibri"/>
              </a:rPr>
              <a:t> (IA) </a:t>
            </a:r>
            <a:r>
              <a:rPr lang="en-GB" dirty="0" err="1">
                <a:ea typeface="Calibri"/>
                <a:cs typeface="Calibri"/>
              </a:rPr>
              <a:t>moderada</a:t>
            </a:r>
            <a:r>
              <a:rPr lang="en-GB" dirty="0">
                <a:ea typeface="Calibri"/>
                <a:cs typeface="Calibri"/>
              </a:rPr>
              <a:t> </a:t>
            </a:r>
            <a:r>
              <a:rPr lang="en-GB" dirty="0" err="1">
                <a:ea typeface="Calibri"/>
                <a:cs typeface="Calibri"/>
              </a:rPr>
              <a:t>concomitante</a:t>
            </a:r>
            <a:r>
              <a:rPr lang="en-GB" dirty="0">
                <a:ea typeface="Calibri"/>
                <a:cs typeface="Calibri"/>
              </a:rPr>
              <a:t> y </a:t>
            </a:r>
            <a:r>
              <a:rPr lang="en-GB" dirty="0" err="1">
                <a:ea typeface="Calibri"/>
                <a:cs typeface="Calibri"/>
              </a:rPr>
              <a:t>el</a:t>
            </a:r>
            <a:r>
              <a:rPr lang="en-GB" dirty="0">
                <a:ea typeface="Calibri"/>
                <a:cs typeface="Calibri"/>
              </a:rPr>
              <a:t> </a:t>
            </a:r>
            <a:r>
              <a:rPr lang="en-GB" dirty="0" err="1">
                <a:ea typeface="Calibri"/>
                <a:cs typeface="Calibri"/>
              </a:rPr>
              <a:t>área</a:t>
            </a:r>
            <a:r>
              <a:rPr lang="en-GB" dirty="0">
                <a:ea typeface="Calibri"/>
                <a:cs typeface="Calibri"/>
              </a:rPr>
              <a:t> valvular </a:t>
            </a:r>
            <a:r>
              <a:rPr lang="en-GB" dirty="0" err="1">
                <a:ea typeface="Calibri"/>
                <a:cs typeface="Calibri"/>
              </a:rPr>
              <a:t>aórtica</a:t>
            </a:r>
            <a:r>
              <a:rPr lang="en-GB" dirty="0">
                <a:ea typeface="Calibri"/>
                <a:cs typeface="Calibri"/>
              </a:rPr>
              <a:t> es &gt;1 cm² </a:t>
            </a:r>
            <a:r>
              <a:rPr lang="en-GB" dirty="0" err="1">
                <a:ea typeface="Calibri"/>
                <a:cs typeface="Calibri"/>
              </a:rPr>
              <a:t>pero</a:t>
            </a:r>
            <a:r>
              <a:rPr lang="en-GB" dirty="0">
                <a:ea typeface="Calibri"/>
                <a:cs typeface="Calibri"/>
              </a:rPr>
              <a:t> </a:t>
            </a:r>
            <a:r>
              <a:rPr lang="en-GB" dirty="0" err="1">
                <a:ea typeface="Calibri"/>
                <a:cs typeface="Calibri"/>
              </a:rPr>
              <a:t>el</a:t>
            </a:r>
            <a:r>
              <a:rPr lang="en-GB" dirty="0">
                <a:ea typeface="Calibri"/>
                <a:cs typeface="Calibri"/>
              </a:rPr>
              <a:t> </a:t>
            </a:r>
            <a:r>
              <a:rPr lang="en-GB" dirty="0" err="1">
                <a:ea typeface="Calibri"/>
                <a:cs typeface="Calibri"/>
              </a:rPr>
              <a:t>gradiente</a:t>
            </a:r>
            <a:r>
              <a:rPr lang="en-GB" dirty="0">
                <a:ea typeface="Calibri"/>
                <a:cs typeface="Calibri"/>
              </a:rPr>
              <a:t> medio y la </a:t>
            </a:r>
            <a:r>
              <a:rPr lang="en-GB" dirty="0" err="1">
                <a:ea typeface="Calibri"/>
                <a:cs typeface="Calibri"/>
              </a:rPr>
              <a:t>velocidad</a:t>
            </a:r>
            <a:r>
              <a:rPr lang="en-GB" dirty="0">
                <a:ea typeface="Calibri"/>
                <a:cs typeface="Calibri"/>
              </a:rPr>
              <a:t> </a:t>
            </a:r>
            <a:r>
              <a:rPr lang="en-GB" dirty="0" err="1">
                <a:ea typeface="Calibri"/>
                <a:cs typeface="Calibri"/>
              </a:rPr>
              <a:t>pico</a:t>
            </a:r>
            <a:r>
              <a:rPr lang="en-GB" dirty="0">
                <a:ea typeface="Calibri"/>
                <a:cs typeface="Calibri"/>
              </a:rPr>
              <a:t> son </a:t>
            </a:r>
            <a:r>
              <a:rPr lang="en-GB" dirty="0" err="1">
                <a:ea typeface="Calibri"/>
                <a:cs typeface="Calibri"/>
              </a:rPr>
              <a:t>respectivamente</a:t>
            </a:r>
            <a:r>
              <a:rPr lang="en-GB" dirty="0">
                <a:ea typeface="Calibri"/>
                <a:cs typeface="Calibri"/>
              </a:rPr>
              <a:t> ≥40 mmHg y ≥4 m/s, la EA se </a:t>
            </a:r>
            <a:r>
              <a:rPr lang="en-GB" dirty="0" err="1">
                <a:ea typeface="Calibri"/>
                <a:cs typeface="Calibri"/>
              </a:rPr>
              <a:t>clasifica</a:t>
            </a:r>
            <a:r>
              <a:rPr lang="en-GB" dirty="0">
                <a:ea typeface="Calibri"/>
                <a:cs typeface="Calibri"/>
              </a:rPr>
              <a:t> </a:t>
            </a:r>
            <a:r>
              <a:rPr lang="en-GB" dirty="0" err="1">
                <a:ea typeface="Calibri"/>
                <a:cs typeface="Calibri"/>
              </a:rPr>
              <a:t>como</a:t>
            </a:r>
            <a:r>
              <a:rPr lang="en-GB" dirty="0">
                <a:ea typeface="Calibri"/>
                <a:cs typeface="Calibri"/>
              </a:rPr>
              <a:t> </a:t>
            </a:r>
            <a:r>
              <a:rPr lang="en-GB" dirty="0" err="1">
                <a:ea typeface="Calibri"/>
                <a:cs typeface="Calibri"/>
              </a:rPr>
              <a:t>moderada</a:t>
            </a:r>
            <a:r>
              <a:rPr lang="en-GB" dirty="0">
                <a:ea typeface="Calibri"/>
                <a:cs typeface="Calibri"/>
              </a:rPr>
              <a:t>.</a:t>
            </a:r>
            <a:endParaRPr lang="es-E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D5232D83-98E6-7BEE-37B5-0166E81E1D1A}"/>
              </a:ext>
            </a:extLst>
          </p:cNvPr>
          <p:cNvSpPr>
            <a:spLocks noGrp="1"/>
          </p:cNvSpPr>
          <p:nvPr>
            <p:ph type="sldNum" sz="quarter" idx="5"/>
          </p:nvPr>
        </p:nvSpPr>
        <p:spPr/>
        <p:txBody>
          <a:bodyPr/>
          <a:lstStyle/>
          <a:p>
            <a:fld id="{F8DC4D57-DC55-0D44-ACDC-97897DC89D41}" type="slidenum">
              <a:rPr lang="es-ES" smtClean="0"/>
              <a:t>31</a:t>
            </a:fld>
            <a:endParaRPr lang="es-ES"/>
          </a:p>
        </p:txBody>
      </p:sp>
    </p:spTree>
    <p:extLst>
      <p:ext uri="{BB962C8B-B14F-4D97-AF65-F5344CB8AC3E}">
        <p14:creationId xmlns:p14="http://schemas.microsoft.com/office/powerpoint/2010/main" val="633132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C40F5-8297-0388-C94B-6683F1BF278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F5EDF3B-08D4-BD40-A991-4A536F09FD8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595BAB6-BBEF-2019-20FD-90430F917106}"/>
              </a:ext>
            </a:extLst>
          </p:cNvPr>
          <p:cNvSpPr>
            <a:spLocks noGrp="1"/>
          </p:cNvSpPr>
          <p:nvPr>
            <p:ph type="body" idx="1"/>
          </p:nvPr>
        </p:nvSpPr>
        <p:spPr/>
        <p:txBody>
          <a:bodyPr/>
          <a:lstStyle/>
          <a:p>
            <a:pPr algn="just"/>
            <a:endParaRPr lang="es-E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5A3685F3-8FFA-5CF5-909F-7B3053108B98}"/>
              </a:ext>
            </a:extLst>
          </p:cNvPr>
          <p:cNvSpPr>
            <a:spLocks noGrp="1"/>
          </p:cNvSpPr>
          <p:nvPr>
            <p:ph type="sldNum" sz="quarter" idx="5"/>
          </p:nvPr>
        </p:nvSpPr>
        <p:spPr/>
        <p:txBody>
          <a:bodyPr/>
          <a:lstStyle/>
          <a:p>
            <a:fld id="{F8DC4D57-DC55-0D44-ACDC-97897DC89D41}" type="slidenum">
              <a:rPr lang="es-ES" smtClean="0"/>
              <a:t>32</a:t>
            </a:fld>
            <a:endParaRPr lang="es-ES"/>
          </a:p>
        </p:txBody>
      </p:sp>
    </p:spTree>
    <p:extLst>
      <p:ext uri="{BB962C8B-B14F-4D97-AF65-F5344CB8AC3E}">
        <p14:creationId xmlns:p14="http://schemas.microsoft.com/office/powerpoint/2010/main" val="1200785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7A47C-EF62-5279-5267-6C1E2FB0F01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9944C84-1E7D-C25E-9816-4E889CCC54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FE152BB-ECDF-98DE-15DD-0D9B31FCB8AE}"/>
              </a:ext>
            </a:extLst>
          </p:cNvPr>
          <p:cNvSpPr>
            <a:spLocks noGrp="1"/>
          </p:cNvSpPr>
          <p:nvPr>
            <p:ph type="body" idx="1"/>
          </p:nvPr>
        </p:nvSpPr>
        <p:spPr/>
        <p:txBody>
          <a:bodyPr/>
          <a:lstStyle/>
          <a:p>
            <a:pPr algn="just"/>
            <a:r>
              <a:rPr lang="en-US" dirty="0"/>
              <a:t>Patients with a surgical biological heart valve and an indication for oral anticoagulation: Lifelong OAC is recommended for patients with surgical BHVs with other indications for OAC. The evidence supports the use of</a:t>
            </a:r>
          </a:p>
          <a:p>
            <a:pPr algn="just"/>
            <a:r>
              <a:rPr lang="en-US" dirty="0"/>
              <a:t>DOACs in preference to VKAs in patients with AF, even during the early post-operative period.</a:t>
            </a:r>
            <a:endParaRPr lang="es-ES" dirty="0"/>
          </a:p>
        </p:txBody>
      </p:sp>
      <p:sp>
        <p:nvSpPr>
          <p:cNvPr id="4" name="Marcador de número de diapositiva 3">
            <a:extLst>
              <a:ext uri="{FF2B5EF4-FFF2-40B4-BE49-F238E27FC236}">
                <a16:creationId xmlns:a16="http://schemas.microsoft.com/office/drawing/2014/main" id="{AE8F3E06-42C1-3FCC-3D27-5575F7E52B49}"/>
              </a:ext>
            </a:extLst>
          </p:cNvPr>
          <p:cNvSpPr>
            <a:spLocks noGrp="1"/>
          </p:cNvSpPr>
          <p:nvPr>
            <p:ph type="sldNum" sz="quarter" idx="5"/>
          </p:nvPr>
        </p:nvSpPr>
        <p:spPr/>
        <p:txBody>
          <a:bodyPr/>
          <a:lstStyle/>
          <a:p>
            <a:fld id="{F8DC4D57-DC55-0D44-ACDC-97897DC89D41}" type="slidenum">
              <a:rPr lang="es-ES" smtClean="0"/>
              <a:t>33</a:t>
            </a:fld>
            <a:endParaRPr lang="es-ES"/>
          </a:p>
        </p:txBody>
      </p:sp>
    </p:spTree>
    <p:extLst>
      <p:ext uri="{BB962C8B-B14F-4D97-AF65-F5344CB8AC3E}">
        <p14:creationId xmlns:p14="http://schemas.microsoft.com/office/powerpoint/2010/main" val="3208206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CA9DE-3C39-FA8E-1E49-81D74789FB7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C8A4D46-1DD3-8209-A132-818DEC6583D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DF5271A-B12A-27EA-FF1D-3BC8EF6FBDE0}"/>
              </a:ext>
            </a:extLst>
          </p:cNvPr>
          <p:cNvSpPr>
            <a:spLocks noGrp="1"/>
          </p:cNvSpPr>
          <p:nvPr>
            <p:ph type="body" idx="1"/>
          </p:nvPr>
        </p:nvSpPr>
        <p:spPr/>
        <p:txBody>
          <a:bodyPr/>
          <a:lstStyle/>
          <a:p>
            <a:pPr algn="just"/>
            <a:endParaRPr lang="es-E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B77CCA9D-6CC8-229E-AB28-C658E6CE4C49}"/>
              </a:ext>
            </a:extLst>
          </p:cNvPr>
          <p:cNvSpPr>
            <a:spLocks noGrp="1"/>
          </p:cNvSpPr>
          <p:nvPr>
            <p:ph type="sldNum" sz="quarter" idx="5"/>
          </p:nvPr>
        </p:nvSpPr>
        <p:spPr/>
        <p:txBody>
          <a:bodyPr/>
          <a:lstStyle/>
          <a:p>
            <a:fld id="{F8DC4D57-DC55-0D44-ACDC-97897DC89D41}" type="slidenum">
              <a:rPr lang="es-ES" smtClean="0"/>
              <a:t>34</a:t>
            </a:fld>
            <a:endParaRPr lang="es-ES"/>
          </a:p>
        </p:txBody>
      </p:sp>
    </p:spTree>
    <p:extLst>
      <p:ext uri="{BB962C8B-B14F-4D97-AF65-F5344CB8AC3E}">
        <p14:creationId xmlns:p14="http://schemas.microsoft.com/office/powerpoint/2010/main" val="378030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7C057-D484-63AD-1037-5AF804F5319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5D10144-8F5E-BDD9-9744-EA3D5490E78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AF99CB5-54FE-3A95-1F65-9F8D4DB06D91}"/>
              </a:ext>
            </a:extLst>
          </p:cNvPr>
          <p:cNvSpPr>
            <a:spLocks noGrp="1"/>
          </p:cNvSpPr>
          <p:nvPr>
            <p:ph type="body" idx="1"/>
          </p:nvPr>
        </p:nvSpPr>
        <p:spPr/>
        <p:txBody>
          <a:bodyPr/>
          <a:lstStyle/>
          <a:p>
            <a:pPr algn="just"/>
            <a:r>
              <a:rPr lang="es-ES" dirty="0"/>
              <a:t>La imagen cardíaca es una piedra angular en la evaluación de la enfermedad valvular.</a:t>
            </a:r>
            <a:endParaRPr lang="es-ES_tradnl" dirty="0"/>
          </a:p>
        </p:txBody>
      </p:sp>
      <p:sp>
        <p:nvSpPr>
          <p:cNvPr id="4" name="Marcador de número de diapositiva 3">
            <a:extLst>
              <a:ext uri="{FF2B5EF4-FFF2-40B4-BE49-F238E27FC236}">
                <a16:creationId xmlns:a16="http://schemas.microsoft.com/office/drawing/2014/main" id="{3BE1CA7F-1E37-2777-5595-3A9577026F85}"/>
              </a:ext>
            </a:extLst>
          </p:cNvPr>
          <p:cNvSpPr>
            <a:spLocks noGrp="1"/>
          </p:cNvSpPr>
          <p:nvPr>
            <p:ph type="sldNum" sz="quarter" idx="5"/>
          </p:nvPr>
        </p:nvSpPr>
        <p:spPr/>
        <p:txBody>
          <a:bodyPr/>
          <a:lstStyle/>
          <a:p>
            <a:fld id="{F8DC4D57-DC55-0D44-ACDC-97897DC89D41}" type="slidenum">
              <a:rPr lang="es-ES" smtClean="0"/>
              <a:t>8</a:t>
            </a:fld>
            <a:endParaRPr lang="es-ES"/>
          </a:p>
        </p:txBody>
      </p:sp>
    </p:spTree>
    <p:extLst>
      <p:ext uri="{BB962C8B-B14F-4D97-AF65-F5344CB8AC3E}">
        <p14:creationId xmlns:p14="http://schemas.microsoft.com/office/powerpoint/2010/main" val="587566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FC1D6-D653-6981-FD99-CB076DCD806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95EC0CB-78A3-C9B3-1E81-C0CA500BAFD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A142699-4E6D-FE1E-209E-3692D7846FDE}"/>
              </a:ext>
            </a:extLst>
          </p:cNvPr>
          <p:cNvSpPr>
            <a:spLocks noGrp="1"/>
          </p:cNvSpPr>
          <p:nvPr>
            <p:ph type="body" idx="1"/>
          </p:nvPr>
        </p:nvSpPr>
        <p:spPr/>
        <p:txBody>
          <a:bodyPr/>
          <a:lstStyle/>
          <a:p>
            <a:pPr algn="just"/>
            <a:r>
              <a:rPr lang="es-ES_tradnl" dirty="0" err="1"/>
              <a:t>While</a:t>
            </a:r>
            <a:r>
              <a:rPr lang="es-ES_tradnl" dirty="0"/>
              <a:t> </a:t>
            </a:r>
            <a:r>
              <a:rPr lang="es-ES_tradnl" dirty="0" err="1"/>
              <a:t>echocardiography</a:t>
            </a:r>
            <a:r>
              <a:rPr lang="es-ES_tradnl" dirty="0"/>
              <a:t> </a:t>
            </a:r>
            <a:r>
              <a:rPr lang="es-ES_tradnl" dirty="0" err="1"/>
              <a:t>is</a:t>
            </a:r>
            <a:r>
              <a:rPr lang="es-ES_tradnl" dirty="0"/>
              <a:t> </a:t>
            </a:r>
            <a:r>
              <a:rPr lang="es-ES_tradnl" dirty="0" err="1"/>
              <a:t>the</a:t>
            </a:r>
            <a:r>
              <a:rPr lang="es-ES_tradnl" dirty="0"/>
              <a:t> </a:t>
            </a:r>
            <a:r>
              <a:rPr lang="es-ES_tradnl" dirty="0" err="1"/>
              <a:t>firstline</a:t>
            </a:r>
            <a:r>
              <a:rPr lang="es-ES_tradnl" dirty="0"/>
              <a:t> </a:t>
            </a:r>
            <a:r>
              <a:rPr lang="es-ES_tradnl" dirty="0" err="1"/>
              <a:t>modality</a:t>
            </a:r>
            <a:r>
              <a:rPr lang="es-ES_tradnl" dirty="0"/>
              <a:t>, CMR and CCT are more </a:t>
            </a:r>
            <a:r>
              <a:rPr lang="es-ES_tradnl" dirty="0" err="1"/>
              <a:t>accurate</a:t>
            </a:r>
            <a:r>
              <a:rPr lang="es-ES_tradnl" dirty="0"/>
              <a:t> </a:t>
            </a:r>
            <a:r>
              <a:rPr lang="es-ES_tradnl" dirty="0" err="1"/>
              <a:t>for</a:t>
            </a:r>
            <a:r>
              <a:rPr lang="es-ES_tradnl" dirty="0"/>
              <a:t> </a:t>
            </a:r>
            <a:r>
              <a:rPr lang="es-ES_tradnl" dirty="0" err="1"/>
              <a:t>the</a:t>
            </a:r>
            <a:r>
              <a:rPr lang="es-ES_tradnl" dirty="0"/>
              <a:t> </a:t>
            </a:r>
            <a:r>
              <a:rPr lang="es-ES_tradnl" dirty="0" err="1"/>
              <a:t>measurement</a:t>
            </a:r>
            <a:r>
              <a:rPr lang="es-ES_tradnl" dirty="0"/>
              <a:t> </a:t>
            </a:r>
            <a:r>
              <a:rPr lang="es-ES_tradnl" dirty="0" err="1"/>
              <a:t>of</a:t>
            </a:r>
            <a:r>
              <a:rPr lang="es-ES_tradnl" dirty="0"/>
              <a:t> </a:t>
            </a:r>
            <a:r>
              <a:rPr lang="es-ES_tradnl" dirty="0" err="1"/>
              <a:t>specific</a:t>
            </a:r>
            <a:r>
              <a:rPr lang="es-ES_tradnl" dirty="0"/>
              <a:t>. </a:t>
            </a:r>
            <a:r>
              <a:rPr lang="es-ES_tradnl" dirty="0" err="1"/>
              <a:t>Assessment</a:t>
            </a:r>
            <a:r>
              <a:rPr lang="es-ES_tradnl" dirty="0"/>
              <a:t> </a:t>
            </a:r>
            <a:r>
              <a:rPr lang="es-ES_tradnl" dirty="0" err="1"/>
              <a:t>of</a:t>
            </a:r>
            <a:r>
              <a:rPr lang="es-ES_tradnl" dirty="0"/>
              <a:t> AR </a:t>
            </a:r>
            <a:r>
              <a:rPr lang="es-ES_tradnl" dirty="0" err="1"/>
              <a:t>severity</a:t>
            </a:r>
            <a:r>
              <a:rPr lang="es-ES_tradnl" dirty="0"/>
              <a:t> </a:t>
            </a:r>
            <a:r>
              <a:rPr lang="es-ES_tradnl" dirty="0" err="1"/>
              <a:t>with</a:t>
            </a:r>
            <a:r>
              <a:rPr lang="es-ES_tradnl" dirty="0"/>
              <a:t> TTE </a:t>
            </a:r>
            <a:r>
              <a:rPr lang="es-ES_tradnl" dirty="0" err="1"/>
              <a:t>follows</a:t>
            </a:r>
            <a:r>
              <a:rPr lang="es-ES_tradnl" dirty="0"/>
              <a:t> </a:t>
            </a:r>
            <a:r>
              <a:rPr lang="es-ES_tradnl" dirty="0" err="1"/>
              <a:t>an</a:t>
            </a:r>
            <a:r>
              <a:rPr lang="es-ES_tradnl" dirty="0"/>
              <a:t> integrative </a:t>
            </a:r>
            <a:r>
              <a:rPr lang="es-ES_tradnl" dirty="0" err="1"/>
              <a:t>approach</a:t>
            </a:r>
            <a:r>
              <a:rPr lang="es-ES_tradnl" dirty="0"/>
              <a:t> </a:t>
            </a:r>
            <a:r>
              <a:rPr lang="es-ES_tradnl" dirty="0" err="1"/>
              <a:t>considering</a:t>
            </a:r>
            <a:r>
              <a:rPr lang="es-ES_tradnl" dirty="0"/>
              <a:t> </a:t>
            </a:r>
            <a:r>
              <a:rPr lang="es-ES_tradnl" dirty="0" err="1"/>
              <a:t>qualitative</a:t>
            </a:r>
            <a:r>
              <a:rPr lang="es-ES_tradnl" dirty="0"/>
              <a:t>, semi-</a:t>
            </a:r>
            <a:r>
              <a:rPr lang="es-ES_tradnl" dirty="0" err="1"/>
              <a:t>quantitative</a:t>
            </a:r>
            <a:r>
              <a:rPr lang="es-ES_tradnl" dirty="0"/>
              <a:t>, and </a:t>
            </a:r>
            <a:r>
              <a:rPr lang="es-ES_tradnl" dirty="0" err="1"/>
              <a:t>quantitative</a:t>
            </a:r>
            <a:r>
              <a:rPr lang="es-ES_tradnl" dirty="0"/>
              <a:t> </a:t>
            </a:r>
            <a:r>
              <a:rPr lang="es-ES_tradnl" dirty="0" err="1"/>
              <a:t>parameters</a:t>
            </a:r>
            <a:r>
              <a:rPr lang="es-ES_tradnl" dirty="0"/>
              <a:t>, </a:t>
            </a:r>
            <a:r>
              <a:rPr lang="es-ES_tradnl" dirty="0" err="1"/>
              <a:t>but</a:t>
            </a:r>
            <a:r>
              <a:rPr lang="es-ES_tradnl" dirty="0"/>
              <a:t> </a:t>
            </a:r>
            <a:r>
              <a:rPr lang="es-ES_tradnl" dirty="0" err="1"/>
              <a:t>remains</a:t>
            </a:r>
            <a:r>
              <a:rPr lang="es-ES_tradnl" dirty="0"/>
              <a:t> </a:t>
            </a:r>
            <a:r>
              <a:rPr lang="es-ES_tradnl" dirty="0" err="1"/>
              <a:t>challenging</a:t>
            </a:r>
            <a:r>
              <a:rPr lang="es-ES_tradnl" dirty="0"/>
              <a:t>. </a:t>
            </a:r>
            <a:r>
              <a:rPr lang="es-ES_tradnl" dirty="0" err="1"/>
              <a:t>Consequences</a:t>
            </a:r>
            <a:r>
              <a:rPr lang="es-ES_tradnl" dirty="0"/>
              <a:t> </a:t>
            </a:r>
            <a:r>
              <a:rPr lang="es-ES_tradnl" dirty="0" err="1"/>
              <a:t>of</a:t>
            </a:r>
            <a:r>
              <a:rPr lang="es-ES_tradnl" dirty="0"/>
              <a:t> AR </a:t>
            </a:r>
            <a:r>
              <a:rPr lang="es-ES_tradnl" dirty="0" err="1"/>
              <a:t>on</a:t>
            </a:r>
            <a:r>
              <a:rPr lang="es-ES_tradnl" dirty="0"/>
              <a:t> LV </a:t>
            </a:r>
            <a:r>
              <a:rPr lang="es-ES_tradnl" dirty="0" err="1"/>
              <a:t>size</a:t>
            </a:r>
            <a:r>
              <a:rPr lang="es-ES_tradnl" dirty="0"/>
              <a:t> and </a:t>
            </a:r>
            <a:r>
              <a:rPr lang="es-ES_tradnl" dirty="0" err="1"/>
              <a:t>function</a:t>
            </a:r>
            <a:r>
              <a:rPr lang="es-ES_tradnl" dirty="0"/>
              <a:t> </a:t>
            </a:r>
            <a:r>
              <a:rPr lang="es-ES_tradnl" dirty="0" err="1"/>
              <a:t>must</a:t>
            </a:r>
            <a:r>
              <a:rPr lang="es-ES_tradnl" dirty="0"/>
              <a:t> be </a:t>
            </a:r>
            <a:r>
              <a:rPr lang="es-ES_tradnl" dirty="0" err="1"/>
              <a:t>carefully</a:t>
            </a:r>
            <a:r>
              <a:rPr lang="es-ES_tradnl" dirty="0"/>
              <a:t> </a:t>
            </a:r>
            <a:r>
              <a:rPr lang="es-ES_tradnl" dirty="0" err="1"/>
              <a:t>assessed</a:t>
            </a:r>
            <a:r>
              <a:rPr lang="es-ES_tradnl" dirty="0"/>
              <a:t>. </a:t>
            </a:r>
            <a:r>
              <a:rPr lang="es-ES_tradnl" dirty="0" err="1"/>
              <a:t>Cut-offs</a:t>
            </a:r>
            <a:r>
              <a:rPr lang="es-ES_tradnl" dirty="0"/>
              <a:t> </a:t>
            </a:r>
            <a:r>
              <a:rPr lang="es-ES_tradnl" dirty="0" err="1"/>
              <a:t>for</a:t>
            </a:r>
            <a:r>
              <a:rPr lang="es-ES_tradnl" dirty="0"/>
              <a:t> </a:t>
            </a:r>
            <a:r>
              <a:rPr lang="es-ES_tradnl" dirty="0" err="1"/>
              <a:t>intervention</a:t>
            </a:r>
            <a:r>
              <a:rPr lang="es-ES_tradnl" dirty="0"/>
              <a:t> are </a:t>
            </a:r>
            <a:r>
              <a:rPr lang="es-ES_tradnl" dirty="0" err="1"/>
              <a:t>mostly</a:t>
            </a:r>
            <a:r>
              <a:rPr lang="es-ES_tradnl" dirty="0"/>
              <a:t> </a:t>
            </a:r>
            <a:r>
              <a:rPr lang="es-ES_tradnl" dirty="0" err="1"/>
              <a:t>based</a:t>
            </a:r>
            <a:r>
              <a:rPr lang="es-ES_tradnl" dirty="0"/>
              <a:t> </a:t>
            </a:r>
            <a:r>
              <a:rPr lang="es-ES_tradnl" dirty="0" err="1"/>
              <a:t>on</a:t>
            </a:r>
            <a:r>
              <a:rPr lang="es-ES_tradnl" dirty="0"/>
              <a:t> </a:t>
            </a:r>
            <a:r>
              <a:rPr lang="es-ES_tradnl" dirty="0" err="1"/>
              <a:t>two</a:t>
            </a:r>
            <a:r>
              <a:rPr lang="es-ES_tradnl" dirty="0"/>
              <a:t>-dimensional (2D) </a:t>
            </a:r>
            <a:r>
              <a:rPr lang="es-ES_tradnl" dirty="0" err="1"/>
              <a:t>echocardiographic</a:t>
            </a:r>
            <a:r>
              <a:rPr lang="es-ES_tradnl" dirty="0"/>
              <a:t> </a:t>
            </a:r>
            <a:r>
              <a:rPr lang="es-ES_tradnl" dirty="0" err="1"/>
              <a:t>measurements</a:t>
            </a:r>
            <a:r>
              <a:rPr lang="es-ES_tradnl" dirty="0"/>
              <a:t>. </a:t>
            </a:r>
            <a:r>
              <a:rPr lang="es-ES_tradnl" dirty="0" err="1"/>
              <a:t>However</a:t>
            </a:r>
            <a:r>
              <a:rPr lang="es-ES_tradnl" dirty="0"/>
              <a:t>, 3D </a:t>
            </a:r>
            <a:r>
              <a:rPr lang="es-ES_tradnl" dirty="0" err="1"/>
              <a:t>echocardiography</a:t>
            </a:r>
            <a:r>
              <a:rPr lang="es-ES_tradnl" dirty="0"/>
              <a:t> and CMR </a:t>
            </a:r>
            <a:r>
              <a:rPr lang="es-ES_tradnl" dirty="0" err="1"/>
              <a:t>allow</a:t>
            </a:r>
            <a:r>
              <a:rPr lang="es-ES_tradnl" dirty="0"/>
              <a:t> more </a:t>
            </a:r>
            <a:r>
              <a:rPr lang="es-ES_tradnl" dirty="0" err="1"/>
              <a:t>accurate</a:t>
            </a:r>
            <a:r>
              <a:rPr lang="es-ES_tradnl" dirty="0"/>
              <a:t> </a:t>
            </a:r>
            <a:r>
              <a:rPr lang="es-ES_tradnl" dirty="0" err="1"/>
              <a:t>evaluation</a:t>
            </a:r>
            <a:r>
              <a:rPr lang="es-ES_tradnl" dirty="0"/>
              <a:t> </a:t>
            </a:r>
            <a:r>
              <a:rPr lang="es-ES_tradnl" dirty="0" err="1"/>
              <a:t>of</a:t>
            </a:r>
            <a:r>
              <a:rPr lang="es-ES_tradnl" dirty="0"/>
              <a:t> LV </a:t>
            </a:r>
            <a:r>
              <a:rPr lang="es-ES_tradnl" dirty="0" err="1"/>
              <a:t>volumes</a:t>
            </a:r>
            <a:r>
              <a:rPr lang="es-ES_tradnl" dirty="0"/>
              <a:t> and LVEF </a:t>
            </a:r>
            <a:r>
              <a:rPr lang="es-ES_tradnl" dirty="0" err="1"/>
              <a:t>than</a:t>
            </a:r>
            <a:r>
              <a:rPr lang="es-ES_tradnl" dirty="0"/>
              <a:t> 2D </a:t>
            </a:r>
            <a:r>
              <a:rPr lang="es-ES_tradnl" dirty="0" err="1"/>
              <a:t>echocardiography</a:t>
            </a:r>
            <a:r>
              <a:rPr lang="es-ES_tradnl" dirty="0"/>
              <a:t>, and are </a:t>
            </a:r>
            <a:r>
              <a:rPr lang="es-ES_tradnl" dirty="0" err="1"/>
              <a:t>useful</a:t>
            </a:r>
            <a:r>
              <a:rPr lang="es-ES_tradnl" dirty="0"/>
              <a:t> in </a:t>
            </a:r>
            <a:r>
              <a:rPr lang="es-ES_tradnl" dirty="0" err="1"/>
              <a:t>borderline</a:t>
            </a:r>
            <a:r>
              <a:rPr lang="es-ES_tradnl" dirty="0"/>
              <a:t> cases. </a:t>
            </a:r>
          </a:p>
        </p:txBody>
      </p:sp>
      <p:sp>
        <p:nvSpPr>
          <p:cNvPr id="4" name="Marcador de número de diapositiva 3">
            <a:extLst>
              <a:ext uri="{FF2B5EF4-FFF2-40B4-BE49-F238E27FC236}">
                <a16:creationId xmlns:a16="http://schemas.microsoft.com/office/drawing/2014/main" id="{9B62C2BE-9A96-F18C-9B88-A6631F5AA316}"/>
              </a:ext>
            </a:extLst>
          </p:cNvPr>
          <p:cNvSpPr>
            <a:spLocks noGrp="1"/>
          </p:cNvSpPr>
          <p:nvPr>
            <p:ph type="sldNum" sz="quarter" idx="5"/>
          </p:nvPr>
        </p:nvSpPr>
        <p:spPr/>
        <p:txBody>
          <a:bodyPr/>
          <a:lstStyle/>
          <a:p>
            <a:fld id="{F8DC4D57-DC55-0D44-ACDC-97897DC89D41}" type="slidenum">
              <a:rPr lang="es-ES" smtClean="0"/>
              <a:t>9</a:t>
            </a:fld>
            <a:endParaRPr lang="es-ES"/>
          </a:p>
        </p:txBody>
      </p:sp>
    </p:spTree>
    <p:extLst>
      <p:ext uri="{BB962C8B-B14F-4D97-AF65-F5344CB8AC3E}">
        <p14:creationId xmlns:p14="http://schemas.microsoft.com/office/powerpoint/2010/main" val="1901696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DE16F-F2D3-E86B-F20C-1E351D3AA6B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EAC1EB9-918C-6AA4-FF39-70DA399B99C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AF2D2D1-1D50-8C6C-E496-A4A5D8D13CC4}"/>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t>La</a:t>
            </a:r>
            <a:r>
              <a:rPr lang="es-ES" baseline="0" dirty="0"/>
              <a:t> indicación de intervención sigue basándose en aorta, síntomas y en el daño ventricular. Si la aorta está dilatada  la rama derecha nos habla de las distintas opciones quirúrgicas disponibles y en estas guías se promueve de forma importante la reparación valvular en centros de experiencia, ampliando el nivel de evidencia de </a:t>
            </a:r>
            <a:r>
              <a:rPr lang="es-ES" baseline="0" dirty="0" err="1"/>
              <a:t>IIb</a:t>
            </a:r>
            <a:r>
              <a:rPr lang="es-ES" baseline="0" dirty="0"/>
              <a:t> C a </a:t>
            </a:r>
            <a:r>
              <a:rPr lang="es-ES" baseline="0" dirty="0" err="1"/>
              <a:t>IIa</a:t>
            </a:r>
            <a:r>
              <a:rPr lang="es-ES" baseline="0" dirty="0"/>
              <a:t> B. Además, se añaden volúmenes ventriculares con punto de corte de 45 ml/m2 con indicación </a:t>
            </a:r>
            <a:r>
              <a:rPr lang="es-ES" baseline="0" dirty="0" err="1"/>
              <a:t>Iib</a:t>
            </a:r>
            <a:r>
              <a:rPr lang="es-ES" baseline="0" dirty="0"/>
              <a:t> y se modifica el </a:t>
            </a:r>
            <a:r>
              <a:rPr lang="es-ES" baseline="0" dirty="0" err="1"/>
              <a:t>DTSi</a:t>
            </a:r>
            <a:r>
              <a:rPr lang="es-ES" baseline="0" dirty="0"/>
              <a:t> de 20 a 22 mm/m2. </a:t>
            </a:r>
            <a:endParaRPr lang="es-ES_tradnl" dirty="0"/>
          </a:p>
        </p:txBody>
      </p:sp>
      <p:sp>
        <p:nvSpPr>
          <p:cNvPr id="4" name="Marcador de número de diapositiva 3">
            <a:extLst>
              <a:ext uri="{FF2B5EF4-FFF2-40B4-BE49-F238E27FC236}">
                <a16:creationId xmlns:a16="http://schemas.microsoft.com/office/drawing/2014/main" id="{D27B6997-E5FF-4952-6264-9C3F6ECDE467}"/>
              </a:ext>
            </a:extLst>
          </p:cNvPr>
          <p:cNvSpPr>
            <a:spLocks noGrp="1"/>
          </p:cNvSpPr>
          <p:nvPr>
            <p:ph type="sldNum" sz="quarter" idx="5"/>
          </p:nvPr>
        </p:nvSpPr>
        <p:spPr/>
        <p:txBody>
          <a:bodyPr/>
          <a:lstStyle/>
          <a:p>
            <a:fld id="{F8DC4D57-DC55-0D44-ACDC-97897DC89D41}" type="slidenum">
              <a:rPr lang="es-ES" smtClean="0"/>
              <a:t>10</a:t>
            </a:fld>
            <a:endParaRPr lang="es-ES"/>
          </a:p>
        </p:txBody>
      </p:sp>
    </p:spTree>
    <p:extLst>
      <p:ext uri="{BB962C8B-B14F-4D97-AF65-F5344CB8AC3E}">
        <p14:creationId xmlns:p14="http://schemas.microsoft.com/office/powerpoint/2010/main" val="1930005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30084-0D01-C67F-30DB-3B90BE8FF09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7F17E70-DB02-F32F-87E7-9C8CA989C5F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A60086A-72D1-6B4A-3595-0D5A6C60FC95}"/>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t>Esto está basado en datos observacionales</a:t>
            </a:r>
            <a:r>
              <a:rPr lang="es-ES" baseline="0" dirty="0"/>
              <a:t> que han mostrado que los volúmenes </a:t>
            </a:r>
            <a:r>
              <a:rPr lang="es-ES" baseline="0" dirty="0" err="1"/>
              <a:t>telesistólicos</a:t>
            </a:r>
            <a:r>
              <a:rPr lang="es-ES" baseline="0" dirty="0"/>
              <a:t> se han asociado con los </a:t>
            </a:r>
            <a:r>
              <a:rPr lang="es-ES" baseline="0" dirty="0" err="1"/>
              <a:t>outcomes</a:t>
            </a:r>
            <a:r>
              <a:rPr lang="es-ES" baseline="0" dirty="0"/>
              <a:t> en estos pacientes asesorado por ETT o CRM. </a:t>
            </a:r>
            <a:endParaRPr lang="es-ES_tradnl" dirty="0"/>
          </a:p>
        </p:txBody>
      </p:sp>
      <p:sp>
        <p:nvSpPr>
          <p:cNvPr id="4" name="Marcador de número de diapositiva 3">
            <a:extLst>
              <a:ext uri="{FF2B5EF4-FFF2-40B4-BE49-F238E27FC236}">
                <a16:creationId xmlns:a16="http://schemas.microsoft.com/office/drawing/2014/main" id="{BC2F6EE4-DB89-0A73-BB7E-2D953C95D52A}"/>
              </a:ext>
            </a:extLst>
          </p:cNvPr>
          <p:cNvSpPr>
            <a:spLocks noGrp="1"/>
          </p:cNvSpPr>
          <p:nvPr>
            <p:ph type="sldNum" sz="quarter" idx="5"/>
          </p:nvPr>
        </p:nvSpPr>
        <p:spPr/>
        <p:txBody>
          <a:bodyPr/>
          <a:lstStyle/>
          <a:p>
            <a:fld id="{F8DC4D57-DC55-0D44-ACDC-97897DC89D41}" type="slidenum">
              <a:rPr lang="es-ES" smtClean="0"/>
              <a:t>11</a:t>
            </a:fld>
            <a:endParaRPr lang="es-ES"/>
          </a:p>
        </p:txBody>
      </p:sp>
    </p:spTree>
    <p:extLst>
      <p:ext uri="{BB962C8B-B14F-4D97-AF65-F5344CB8AC3E}">
        <p14:creationId xmlns:p14="http://schemas.microsoft.com/office/powerpoint/2010/main" val="2759950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30084-0D01-C67F-30DB-3B90BE8FF09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7F17E70-DB02-F32F-87E7-9C8CA989C5F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A60086A-72D1-6B4A-3595-0D5A6C60FC95}"/>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t>La</a:t>
            </a:r>
            <a:r>
              <a:rPr lang="es-ES" baseline="0" dirty="0"/>
              <a:t> indicación de intervención sigue basándose en aorta, síntomas y en el daño ventricular. Si la aorta está dilatada  la rama derecha nos habla de las distintas opciones quirúrgicas disponibles y en estas guías se promueve de forma importante la reparación valvular en centros de experiencia, ampliando el nivel de evidencia de </a:t>
            </a:r>
            <a:r>
              <a:rPr lang="es-ES" baseline="0" dirty="0" err="1"/>
              <a:t>IIb</a:t>
            </a:r>
            <a:r>
              <a:rPr lang="es-ES" baseline="0" dirty="0"/>
              <a:t> C a </a:t>
            </a:r>
            <a:r>
              <a:rPr lang="es-ES" baseline="0" dirty="0" err="1"/>
              <a:t>IIa</a:t>
            </a:r>
            <a:r>
              <a:rPr lang="es-ES" baseline="0" dirty="0"/>
              <a:t> B. Además, se añaden volúmenes ventriculares con punto de corte de 45 ml/m2 con indicación </a:t>
            </a:r>
            <a:r>
              <a:rPr lang="es-ES" baseline="0" dirty="0" err="1"/>
              <a:t>Iib</a:t>
            </a:r>
            <a:r>
              <a:rPr lang="es-ES" baseline="0" dirty="0"/>
              <a:t> y se modifica el </a:t>
            </a:r>
            <a:r>
              <a:rPr lang="es-ES" baseline="0" dirty="0" err="1"/>
              <a:t>DTSi</a:t>
            </a:r>
            <a:r>
              <a:rPr lang="es-ES" baseline="0" dirty="0"/>
              <a:t> de 20 a 22 mm/m2. </a:t>
            </a:r>
            <a:endParaRPr lang="es-ES_tradnl" dirty="0"/>
          </a:p>
        </p:txBody>
      </p:sp>
      <p:sp>
        <p:nvSpPr>
          <p:cNvPr id="4" name="Marcador de número de diapositiva 3">
            <a:extLst>
              <a:ext uri="{FF2B5EF4-FFF2-40B4-BE49-F238E27FC236}">
                <a16:creationId xmlns:a16="http://schemas.microsoft.com/office/drawing/2014/main" id="{BC2F6EE4-DB89-0A73-BB7E-2D953C95D52A}"/>
              </a:ext>
            </a:extLst>
          </p:cNvPr>
          <p:cNvSpPr>
            <a:spLocks noGrp="1"/>
          </p:cNvSpPr>
          <p:nvPr>
            <p:ph type="sldNum" sz="quarter" idx="5"/>
          </p:nvPr>
        </p:nvSpPr>
        <p:spPr/>
        <p:txBody>
          <a:bodyPr/>
          <a:lstStyle/>
          <a:p>
            <a:fld id="{F8DC4D57-DC55-0D44-ACDC-97897DC89D41}" type="slidenum">
              <a:rPr lang="es-ES" smtClean="0"/>
              <a:t>12</a:t>
            </a:fld>
            <a:endParaRPr lang="es-ES"/>
          </a:p>
        </p:txBody>
      </p:sp>
    </p:spTree>
    <p:extLst>
      <p:ext uri="{BB962C8B-B14F-4D97-AF65-F5344CB8AC3E}">
        <p14:creationId xmlns:p14="http://schemas.microsoft.com/office/powerpoint/2010/main" val="447000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DE16F-F2D3-E86B-F20C-1E351D3AA6B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EAC1EB9-918C-6AA4-FF39-70DA399B99C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AF2D2D1-1D50-8C6C-E496-A4A5D8D13CC4}"/>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t>La</a:t>
            </a:r>
            <a:r>
              <a:rPr lang="es-ES" baseline="0" dirty="0"/>
              <a:t> indicación de intervención sigue basándose en aorta, síntomas y en el daño ventricular. Si la aorta está dilatada  la rama derecha nos habla de las distintas opciones quirúrgicas disponibles y en estas guías se promueve de forma importante la reparación valvular en centros de experiencia, ampliando el nivel de evidencia de </a:t>
            </a:r>
            <a:r>
              <a:rPr lang="es-ES" baseline="0" dirty="0" err="1"/>
              <a:t>IIb</a:t>
            </a:r>
            <a:r>
              <a:rPr lang="es-ES" baseline="0" dirty="0"/>
              <a:t> C a </a:t>
            </a:r>
            <a:r>
              <a:rPr lang="es-ES" baseline="0" dirty="0" err="1"/>
              <a:t>IIa</a:t>
            </a:r>
            <a:r>
              <a:rPr lang="es-ES" baseline="0" dirty="0"/>
              <a:t> B. Además, se añaden volúmenes ventriculares con punto de corte de 45 ml/m2 con indicación </a:t>
            </a:r>
            <a:r>
              <a:rPr lang="es-ES" baseline="0" dirty="0" err="1"/>
              <a:t>Iib</a:t>
            </a:r>
            <a:r>
              <a:rPr lang="es-ES" baseline="0" dirty="0"/>
              <a:t> y se modifica el </a:t>
            </a:r>
            <a:r>
              <a:rPr lang="es-ES" baseline="0" dirty="0" err="1"/>
              <a:t>DTSi</a:t>
            </a:r>
            <a:r>
              <a:rPr lang="es-ES" baseline="0" dirty="0"/>
              <a:t> de 20 a 22 mm/m2. </a:t>
            </a:r>
            <a:endParaRPr lang="es-ES_tradnl" dirty="0"/>
          </a:p>
        </p:txBody>
      </p:sp>
      <p:sp>
        <p:nvSpPr>
          <p:cNvPr id="4" name="Marcador de número de diapositiva 3">
            <a:extLst>
              <a:ext uri="{FF2B5EF4-FFF2-40B4-BE49-F238E27FC236}">
                <a16:creationId xmlns:a16="http://schemas.microsoft.com/office/drawing/2014/main" id="{D27B6997-E5FF-4952-6264-9C3F6ECDE467}"/>
              </a:ext>
            </a:extLst>
          </p:cNvPr>
          <p:cNvSpPr>
            <a:spLocks noGrp="1"/>
          </p:cNvSpPr>
          <p:nvPr>
            <p:ph type="sldNum" sz="quarter" idx="5"/>
          </p:nvPr>
        </p:nvSpPr>
        <p:spPr/>
        <p:txBody>
          <a:bodyPr/>
          <a:lstStyle/>
          <a:p>
            <a:fld id="{F8DC4D57-DC55-0D44-ACDC-97897DC89D41}" type="slidenum">
              <a:rPr lang="es-ES" smtClean="0"/>
              <a:t>13</a:t>
            </a:fld>
            <a:endParaRPr lang="es-ES"/>
          </a:p>
        </p:txBody>
      </p:sp>
    </p:spTree>
    <p:extLst>
      <p:ext uri="{BB962C8B-B14F-4D97-AF65-F5344CB8AC3E}">
        <p14:creationId xmlns:p14="http://schemas.microsoft.com/office/powerpoint/2010/main" val="4274670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FC1D6-D653-6981-FD99-CB076DCD806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95EC0CB-78A3-C9B3-1E81-C0CA500BAFD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A142699-4E6D-FE1E-209E-3692D7846FDE}"/>
              </a:ext>
            </a:extLst>
          </p:cNvPr>
          <p:cNvSpPr>
            <a:spLocks noGrp="1"/>
          </p:cNvSpPr>
          <p:nvPr>
            <p:ph type="body" idx="1"/>
          </p:nvPr>
        </p:nvSpPr>
        <p:spPr/>
        <p:txBody>
          <a:bodyPr/>
          <a:lstStyle/>
          <a:p>
            <a:r>
              <a:rPr lang="es-ES" dirty="0"/>
              <a:t>Clarificación del umbrales diferentes</a:t>
            </a:r>
            <a:r>
              <a:rPr lang="es-ES" baseline="0" dirty="0"/>
              <a:t> por sexo, dan la referencia pero no lo indican. El algoritmo ha sido rediseñado. A nivel de diagnóstico DSE y TC score Ca se sitúan al mismo nivel, aunque la DSE ya no se usa para indicar tratamiento de RVA por su baja capacidad predictiva de la respuesta al tratamiento con cirugía o TAVI.  </a:t>
            </a:r>
            <a:endParaRPr lang="es-ES" dirty="0"/>
          </a:p>
        </p:txBody>
      </p:sp>
      <p:sp>
        <p:nvSpPr>
          <p:cNvPr id="4" name="Marcador de número de diapositiva 3">
            <a:extLst>
              <a:ext uri="{FF2B5EF4-FFF2-40B4-BE49-F238E27FC236}">
                <a16:creationId xmlns:a16="http://schemas.microsoft.com/office/drawing/2014/main" id="{9B62C2BE-9A96-F18C-9B88-A6631F5AA316}"/>
              </a:ext>
            </a:extLst>
          </p:cNvPr>
          <p:cNvSpPr>
            <a:spLocks noGrp="1"/>
          </p:cNvSpPr>
          <p:nvPr>
            <p:ph type="sldNum" sz="quarter" idx="5"/>
          </p:nvPr>
        </p:nvSpPr>
        <p:spPr/>
        <p:txBody>
          <a:bodyPr/>
          <a:lstStyle/>
          <a:p>
            <a:fld id="{F8DC4D57-DC55-0D44-ACDC-97897DC89D41}" type="slidenum">
              <a:rPr lang="es-ES" smtClean="0"/>
              <a:t>14</a:t>
            </a:fld>
            <a:endParaRPr lang="es-ES"/>
          </a:p>
        </p:txBody>
      </p:sp>
    </p:spTree>
    <p:extLst>
      <p:ext uri="{BB962C8B-B14F-4D97-AF65-F5344CB8AC3E}">
        <p14:creationId xmlns:p14="http://schemas.microsoft.com/office/powerpoint/2010/main" val="484452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D1FA58A-2914-6B94-A918-421C2DFFD28D}"/>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164373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2E7E4AF3-58E0-CD41-879A-CFD5DC5B57B9}"/>
              </a:ext>
            </a:extLst>
          </p:cNvPr>
          <p:cNvSpPr>
            <a:spLocks noGrp="1"/>
          </p:cNvSpPr>
          <p:nvPr>
            <p:ph type="pic" idx="1"/>
          </p:nvPr>
        </p:nvSpPr>
        <p:spPr>
          <a:xfrm>
            <a:off x="4653481" y="353085"/>
            <a:ext cx="7205725" cy="55079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7" name="Marcador de número de diapositiva 6">
            <a:extLst>
              <a:ext uri="{FF2B5EF4-FFF2-40B4-BE49-F238E27FC236}">
                <a16:creationId xmlns:a16="http://schemas.microsoft.com/office/drawing/2014/main" id="{59139685-6F67-874E-AFB2-45F0F94542C0}"/>
              </a:ext>
            </a:extLst>
          </p:cNvPr>
          <p:cNvSpPr>
            <a:spLocks noGrp="1"/>
          </p:cNvSpPr>
          <p:nvPr>
            <p:ph type="sldNum" sz="quarter" idx="12"/>
          </p:nvPr>
        </p:nvSpPr>
        <p:spPr/>
        <p:txBody>
          <a:bodyPr/>
          <a:lstStyle/>
          <a:p>
            <a:fld id="{4094CC2B-552C-BD49-BB57-6E663FD0C8E4}" type="slidenum">
              <a:rPr lang="es-ES" smtClean="0"/>
              <a:t>‹Nº›</a:t>
            </a:fld>
            <a:endParaRPr lang="es-ES"/>
          </a:p>
        </p:txBody>
      </p:sp>
      <p:sp>
        <p:nvSpPr>
          <p:cNvPr id="6" name="Título 1">
            <a:extLst>
              <a:ext uri="{FF2B5EF4-FFF2-40B4-BE49-F238E27FC236}">
                <a16:creationId xmlns:a16="http://schemas.microsoft.com/office/drawing/2014/main" id="{45F9A00A-720B-C548-85C7-301500676F34}"/>
              </a:ext>
            </a:extLst>
          </p:cNvPr>
          <p:cNvSpPr>
            <a:spLocks noGrp="1"/>
          </p:cNvSpPr>
          <p:nvPr>
            <p:ph type="title"/>
          </p:nvPr>
        </p:nvSpPr>
        <p:spPr>
          <a:xfrm>
            <a:off x="332794" y="353085"/>
            <a:ext cx="3932237" cy="1405550"/>
          </a:xfrm>
        </p:spPr>
        <p:txBody>
          <a:bodyPr anchor="b"/>
          <a:lstStyle>
            <a:lvl1pPr>
              <a:defRPr sz="3200"/>
            </a:lvl1pPr>
          </a:lstStyle>
          <a:p>
            <a:r>
              <a:rPr lang="es-ES" dirty="0"/>
              <a:t>Haga clic para modificar el estilo de título del patrón</a:t>
            </a:r>
          </a:p>
        </p:txBody>
      </p:sp>
      <p:sp>
        <p:nvSpPr>
          <p:cNvPr id="8" name="Marcador de texto 3">
            <a:extLst>
              <a:ext uri="{FF2B5EF4-FFF2-40B4-BE49-F238E27FC236}">
                <a16:creationId xmlns:a16="http://schemas.microsoft.com/office/drawing/2014/main" id="{63F52827-FC44-2D4D-9680-927EDA87B638}"/>
              </a:ext>
            </a:extLst>
          </p:cNvPr>
          <p:cNvSpPr>
            <a:spLocks noGrp="1"/>
          </p:cNvSpPr>
          <p:nvPr>
            <p:ph type="body" sz="half" idx="2"/>
          </p:nvPr>
        </p:nvSpPr>
        <p:spPr>
          <a:xfrm>
            <a:off x="332794" y="1758635"/>
            <a:ext cx="3932237" cy="3811588"/>
          </a:xfrm>
        </p:spPr>
        <p:txBody>
          <a:bodyPr/>
          <a:lstStyle>
            <a:lvl1pPr marL="0" indent="0">
              <a:buNone/>
              <a:defRPr sz="1600" b="1">
                <a:solidFill>
                  <a:srgbClr val="00245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Tree>
    <p:extLst>
      <p:ext uri="{BB962C8B-B14F-4D97-AF65-F5344CB8AC3E}">
        <p14:creationId xmlns:p14="http://schemas.microsoft.com/office/powerpoint/2010/main" val="2842058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2601AEF-DBA9-3C41-B0CA-286084FC6A18}"/>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249074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44D6318-A1CB-1F40-B58B-C5FE4C2EB26A}"/>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2" name="Título 1">
            <a:extLst>
              <a:ext uri="{FF2B5EF4-FFF2-40B4-BE49-F238E27FC236}">
                <a16:creationId xmlns:a16="http://schemas.microsoft.com/office/drawing/2014/main" id="{971D8C7E-A497-5D4C-9226-AF286F248D1D}"/>
              </a:ext>
            </a:extLst>
          </p:cNvPr>
          <p:cNvSpPr>
            <a:spLocks noGrp="1"/>
          </p:cNvSpPr>
          <p:nvPr>
            <p:ph type="ctrTitle"/>
          </p:nvPr>
        </p:nvSpPr>
        <p:spPr>
          <a:xfrm>
            <a:off x="435944" y="2177378"/>
            <a:ext cx="5729466" cy="1955271"/>
          </a:xfrm>
        </p:spPr>
        <p:txBody>
          <a:bodyPr anchor="b">
            <a:noAutofit/>
          </a:bodyPr>
          <a:lstStyle>
            <a:lvl1pPr algn="l">
              <a:lnSpc>
                <a:spcPts val="4500"/>
              </a:lnSpc>
              <a:defRPr sz="4800">
                <a:solidFill>
                  <a:schemeClr val="bg1"/>
                </a:solidFill>
              </a:defRPr>
            </a:lvl1pPr>
          </a:lstStyle>
          <a:p>
            <a:r>
              <a:rPr lang="es-ES" dirty="0"/>
              <a:t>Haga clic para modificar el estilo de título del patrón</a:t>
            </a:r>
          </a:p>
        </p:txBody>
      </p:sp>
      <p:sp>
        <p:nvSpPr>
          <p:cNvPr id="10" name="Subtítulo 2">
            <a:extLst>
              <a:ext uri="{FF2B5EF4-FFF2-40B4-BE49-F238E27FC236}">
                <a16:creationId xmlns:a16="http://schemas.microsoft.com/office/drawing/2014/main" id="{8BCC1901-980B-F54A-A120-E393850E22B2}"/>
              </a:ext>
            </a:extLst>
          </p:cNvPr>
          <p:cNvSpPr txBox="1">
            <a:spLocks/>
          </p:cNvSpPr>
          <p:nvPr userDrawn="1"/>
        </p:nvSpPr>
        <p:spPr>
          <a:xfrm>
            <a:off x="463103" y="6486792"/>
            <a:ext cx="11415044" cy="3157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900" b="0" i="0" kern="1200">
                <a:solidFill>
                  <a:srgbClr val="DF470D"/>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6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6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6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6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1000" dirty="0">
                <a:solidFill>
                  <a:schemeClr val="bg1"/>
                </a:solidFill>
              </a:rPr>
              <a:t>Formación online en actualizaciones en Cardiología</a:t>
            </a:r>
          </a:p>
        </p:txBody>
      </p:sp>
      <p:sp>
        <p:nvSpPr>
          <p:cNvPr id="6" name="Marcador de texto 2">
            <a:extLst>
              <a:ext uri="{FF2B5EF4-FFF2-40B4-BE49-F238E27FC236}">
                <a16:creationId xmlns:a16="http://schemas.microsoft.com/office/drawing/2014/main" id="{9FAAEDE6-F525-A84E-ACFF-6FA31E2694BF}"/>
              </a:ext>
            </a:extLst>
          </p:cNvPr>
          <p:cNvSpPr>
            <a:spLocks noGrp="1"/>
          </p:cNvSpPr>
          <p:nvPr>
            <p:ph type="body" idx="1"/>
          </p:nvPr>
        </p:nvSpPr>
        <p:spPr>
          <a:xfrm>
            <a:off x="435944" y="4132649"/>
            <a:ext cx="5729466" cy="1268129"/>
          </a:xfrm>
        </p:spPr>
        <p:txBody>
          <a:bodyPr>
            <a:normAutofit/>
          </a:bodyPr>
          <a:lstStyle>
            <a:lvl1pPr marL="0" indent="0">
              <a:buNone/>
              <a:defRPr sz="1800" b="0">
                <a:solidFill>
                  <a:srgbClr val="DF470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Tree>
    <p:extLst>
      <p:ext uri="{BB962C8B-B14F-4D97-AF65-F5344CB8AC3E}">
        <p14:creationId xmlns:p14="http://schemas.microsoft.com/office/powerpoint/2010/main" val="3796372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F173F56-F184-3C01-3FE2-0C6221BDB009}"/>
              </a:ext>
            </a:extLst>
          </p:cNvPr>
          <p:cNvPicPr>
            <a:picLocks noChangeAspect="1"/>
          </p:cNvPicPr>
          <p:nvPr userDrawn="1"/>
        </p:nvPicPr>
        <p:blipFill>
          <a:blip r:embed="rId2"/>
          <a:stretch>
            <a:fillRect/>
          </a:stretch>
        </p:blipFill>
        <p:spPr>
          <a:xfrm>
            <a:off x="0" y="0"/>
            <a:ext cx="12192000" cy="6860777"/>
          </a:xfrm>
          <a:prstGeom prst="rect">
            <a:avLst/>
          </a:prstGeom>
        </p:spPr>
      </p:pic>
      <p:sp>
        <p:nvSpPr>
          <p:cNvPr id="6" name="Marcador de número de diapositiva 5">
            <a:extLst>
              <a:ext uri="{FF2B5EF4-FFF2-40B4-BE49-F238E27FC236}">
                <a16:creationId xmlns:a16="http://schemas.microsoft.com/office/drawing/2014/main" id="{3953CFAC-F66E-E547-BEC4-A7BE222AB9EB}"/>
              </a:ext>
            </a:extLst>
          </p:cNvPr>
          <p:cNvSpPr>
            <a:spLocks noGrp="1"/>
          </p:cNvSpPr>
          <p:nvPr>
            <p:ph type="sldNum" sz="quarter" idx="12"/>
          </p:nvPr>
        </p:nvSpPr>
        <p:spPr/>
        <p:txBody>
          <a:bodyPr/>
          <a:lstStyle/>
          <a:p>
            <a:fld id="{4094CC2B-552C-BD49-BB57-6E663FD0C8E4}" type="slidenum">
              <a:rPr lang="es-ES" smtClean="0"/>
              <a:t>‹Nº›</a:t>
            </a:fld>
            <a:endParaRPr lang="es-ES"/>
          </a:p>
        </p:txBody>
      </p:sp>
      <p:sp>
        <p:nvSpPr>
          <p:cNvPr id="11" name="Título 1">
            <a:extLst>
              <a:ext uri="{FF2B5EF4-FFF2-40B4-BE49-F238E27FC236}">
                <a16:creationId xmlns:a16="http://schemas.microsoft.com/office/drawing/2014/main" id="{3192F575-A499-A844-9BBA-435B50D89B44}"/>
              </a:ext>
            </a:extLst>
          </p:cNvPr>
          <p:cNvSpPr>
            <a:spLocks noGrp="1"/>
          </p:cNvSpPr>
          <p:nvPr>
            <p:ph type="ctrTitle"/>
          </p:nvPr>
        </p:nvSpPr>
        <p:spPr>
          <a:xfrm>
            <a:off x="254874" y="2177378"/>
            <a:ext cx="5729466" cy="1955271"/>
          </a:xfrm>
        </p:spPr>
        <p:txBody>
          <a:bodyPr anchor="b">
            <a:noAutofit/>
          </a:bodyPr>
          <a:lstStyle>
            <a:lvl1pPr algn="l">
              <a:lnSpc>
                <a:spcPts val="4500"/>
              </a:lnSpc>
              <a:defRPr sz="4800">
                <a:solidFill>
                  <a:srgbClr val="002454"/>
                </a:solidFill>
              </a:defRPr>
            </a:lvl1pPr>
          </a:lstStyle>
          <a:p>
            <a:r>
              <a:rPr lang="es-ES" dirty="0"/>
              <a:t>Haga clic para modificar el estilo de título del patrón</a:t>
            </a:r>
          </a:p>
        </p:txBody>
      </p:sp>
      <p:sp>
        <p:nvSpPr>
          <p:cNvPr id="12" name="Marcador de texto 2">
            <a:extLst>
              <a:ext uri="{FF2B5EF4-FFF2-40B4-BE49-F238E27FC236}">
                <a16:creationId xmlns:a16="http://schemas.microsoft.com/office/drawing/2014/main" id="{E9B8EA26-A560-3F47-849D-4796F90A2A46}"/>
              </a:ext>
            </a:extLst>
          </p:cNvPr>
          <p:cNvSpPr>
            <a:spLocks noGrp="1"/>
          </p:cNvSpPr>
          <p:nvPr>
            <p:ph type="body" idx="1"/>
          </p:nvPr>
        </p:nvSpPr>
        <p:spPr>
          <a:xfrm>
            <a:off x="254874" y="4132649"/>
            <a:ext cx="5729466" cy="1268129"/>
          </a:xfrm>
        </p:spPr>
        <p:txBody>
          <a:bodyPr>
            <a:normAutofit/>
          </a:bodyPr>
          <a:lstStyle>
            <a:lvl1pPr marL="0" indent="0">
              <a:buNone/>
              <a:defRPr sz="1800" b="0">
                <a:solidFill>
                  <a:srgbClr val="DF470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Tree>
    <p:extLst>
      <p:ext uri="{BB962C8B-B14F-4D97-AF65-F5344CB8AC3E}">
        <p14:creationId xmlns:p14="http://schemas.microsoft.com/office/powerpoint/2010/main" val="1052269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99D1B8-4425-744C-AE29-D7688E97FD55}"/>
              </a:ext>
            </a:extLst>
          </p:cNvPr>
          <p:cNvSpPr>
            <a:spLocks noGrp="1"/>
          </p:cNvSpPr>
          <p:nvPr>
            <p:ph type="title"/>
          </p:nvPr>
        </p:nvSpPr>
        <p:spPr>
          <a:xfrm>
            <a:off x="344032" y="177566"/>
            <a:ext cx="11525061" cy="1041076"/>
          </a:xfrm>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01A30699-8B0D-A147-82A8-288F43E71077}"/>
              </a:ext>
            </a:extLst>
          </p:cNvPr>
          <p:cNvSpPr>
            <a:spLocks noGrp="1"/>
          </p:cNvSpPr>
          <p:nvPr>
            <p:ph idx="1"/>
          </p:nvPr>
        </p:nvSpPr>
        <p:spPr>
          <a:xfrm>
            <a:off x="344032" y="1406202"/>
            <a:ext cx="11525061" cy="4495834"/>
          </a:xfrm>
        </p:spPr>
        <p:txBody>
          <a:bodyPr/>
          <a:lstStyle>
            <a:lvl1pPr>
              <a:buClr>
                <a:srgbClr val="DF470D"/>
              </a:buClr>
              <a:defRPr/>
            </a:lvl1pPr>
            <a:lvl2pPr>
              <a:buClr>
                <a:srgbClr val="DF470D"/>
              </a:buClr>
              <a:defRPr/>
            </a:lvl2pPr>
            <a:lvl3pPr>
              <a:buClr>
                <a:srgbClr val="DF470D"/>
              </a:buClr>
              <a:defRPr/>
            </a:lvl3pPr>
            <a:lvl4pPr>
              <a:buClr>
                <a:srgbClr val="DF470D"/>
              </a:buClr>
              <a:defRPr/>
            </a:lvl4pPr>
            <a:lvl5pPr>
              <a:buClr>
                <a:srgbClr val="DF470D"/>
              </a:buClr>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número de diapositiva 5">
            <a:extLst>
              <a:ext uri="{FF2B5EF4-FFF2-40B4-BE49-F238E27FC236}">
                <a16:creationId xmlns:a16="http://schemas.microsoft.com/office/drawing/2014/main" id="{7B53D41F-FB18-4740-A853-C561486F0897}"/>
              </a:ext>
            </a:extLst>
          </p:cNvPr>
          <p:cNvSpPr>
            <a:spLocks noGrp="1"/>
          </p:cNvSpPr>
          <p:nvPr>
            <p:ph type="sldNum" sz="quarter" idx="12"/>
          </p:nvPr>
        </p:nvSpPr>
        <p:spPr/>
        <p:txBody>
          <a:bodyPr/>
          <a:lstStyle/>
          <a:p>
            <a:fld id="{4094CC2B-552C-BD49-BB57-6E663FD0C8E4}" type="slidenum">
              <a:rPr lang="es-ES" smtClean="0"/>
              <a:t>‹Nº›</a:t>
            </a:fld>
            <a:endParaRPr lang="es-ES"/>
          </a:p>
        </p:txBody>
      </p:sp>
    </p:spTree>
    <p:extLst>
      <p:ext uri="{BB962C8B-B14F-4D97-AF65-F5344CB8AC3E}">
        <p14:creationId xmlns:p14="http://schemas.microsoft.com/office/powerpoint/2010/main" val="400935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E01DAD4-3E9A-4E47-8D79-79F222681825}"/>
              </a:ext>
            </a:extLst>
          </p:cNvPr>
          <p:cNvSpPr>
            <a:spLocks noGrp="1"/>
          </p:cNvSpPr>
          <p:nvPr>
            <p:ph sz="half" idx="1"/>
          </p:nvPr>
        </p:nvSpPr>
        <p:spPr>
          <a:xfrm>
            <a:off x="344031" y="1396333"/>
            <a:ext cx="5423025" cy="4351338"/>
          </a:xfrm>
        </p:spPr>
        <p:txBody>
          <a:bodyPr/>
          <a:lstStyle>
            <a:lvl1pPr>
              <a:buClr>
                <a:srgbClr val="DF470D"/>
              </a:buClr>
              <a:defRPr/>
            </a:lvl1pPr>
            <a:lvl2pPr>
              <a:buClr>
                <a:srgbClr val="DF470D"/>
              </a:buClr>
              <a:defRPr/>
            </a:lvl2pPr>
            <a:lvl3pPr>
              <a:buClr>
                <a:srgbClr val="DF470D"/>
              </a:buClr>
              <a:defRPr/>
            </a:lvl3pPr>
            <a:lvl4pPr>
              <a:buClr>
                <a:srgbClr val="DF470D"/>
              </a:buClr>
              <a:defRPr/>
            </a:lvl4pPr>
            <a:lvl5pPr>
              <a:buClr>
                <a:srgbClr val="DF470D"/>
              </a:buClr>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contenido 3">
            <a:extLst>
              <a:ext uri="{FF2B5EF4-FFF2-40B4-BE49-F238E27FC236}">
                <a16:creationId xmlns:a16="http://schemas.microsoft.com/office/drawing/2014/main" id="{6A4FFB51-B9F8-A541-BF0D-336C6AE0D677}"/>
              </a:ext>
            </a:extLst>
          </p:cNvPr>
          <p:cNvSpPr>
            <a:spLocks noGrp="1"/>
          </p:cNvSpPr>
          <p:nvPr>
            <p:ph sz="half" idx="2"/>
          </p:nvPr>
        </p:nvSpPr>
        <p:spPr>
          <a:xfrm>
            <a:off x="6424946" y="1396333"/>
            <a:ext cx="5444147" cy="4351338"/>
          </a:xfrm>
        </p:spPr>
        <p:txBody>
          <a:bodyPr/>
          <a:lstStyle>
            <a:lvl1pPr>
              <a:buClr>
                <a:srgbClr val="DF470D"/>
              </a:buClr>
              <a:defRPr/>
            </a:lvl1pPr>
            <a:lvl2pPr>
              <a:buClr>
                <a:srgbClr val="DF470D"/>
              </a:buClr>
              <a:defRPr/>
            </a:lvl2pPr>
            <a:lvl3pPr>
              <a:buClr>
                <a:srgbClr val="DF470D"/>
              </a:buClr>
              <a:defRPr/>
            </a:lvl3pPr>
            <a:lvl4pPr>
              <a:buClr>
                <a:srgbClr val="DF470D"/>
              </a:buClr>
              <a:defRPr/>
            </a:lvl4pPr>
            <a:lvl5pPr>
              <a:buClr>
                <a:srgbClr val="DF470D"/>
              </a:buClr>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7" name="Marcador de número de diapositiva 6">
            <a:extLst>
              <a:ext uri="{FF2B5EF4-FFF2-40B4-BE49-F238E27FC236}">
                <a16:creationId xmlns:a16="http://schemas.microsoft.com/office/drawing/2014/main" id="{14119C34-6C9C-5F4A-8578-153768BC0FC1}"/>
              </a:ext>
            </a:extLst>
          </p:cNvPr>
          <p:cNvSpPr>
            <a:spLocks noGrp="1"/>
          </p:cNvSpPr>
          <p:nvPr>
            <p:ph type="sldNum" sz="quarter" idx="12"/>
          </p:nvPr>
        </p:nvSpPr>
        <p:spPr/>
        <p:txBody>
          <a:bodyPr/>
          <a:lstStyle/>
          <a:p>
            <a:fld id="{4094CC2B-552C-BD49-BB57-6E663FD0C8E4}" type="slidenum">
              <a:rPr lang="es-ES" smtClean="0"/>
              <a:t>‹Nº›</a:t>
            </a:fld>
            <a:endParaRPr lang="es-ES"/>
          </a:p>
        </p:txBody>
      </p:sp>
      <p:sp>
        <p:nvSpPr>
          <p:cNvPr id="6" name="Título 1">
            <a:extLst>
              <a:ext uri="{FF2B5EF4-FFF2-40B4-BE49-F238E27FC236}">
                <a16:creationId xmlns:a16="http://schemas.microsoft.com/office/drawing/2014/main" id="{D5D6DB3F-D4F6-F74C-AADE-46825ABD47E8}"/>
              </a:ext>
            </a:extLst>
          </p:cNvPr>
          <p:cNvSpPr>
            <a:spLocks noGrp="1"/>
          </p:cNvSpPr>
          <p:nvPr>
            <p:ph type="title"/>
          </p:nvPr>
        </p:nvSpPr>
        <p:spPr>
          <a:xfrm>
            <a:off x="344032" y="177566"/>
            <a:ext cx="11525061" cy="1041076"/>
          </a:xfrm>
        </p:spPr>
        <p:txBody>
          <a:bodyPr/>
          <a:lstStyle/>
          <a:p>
            <a:r>
              <a:rPr lang="es-ES" dirty="0"/>
              <a:t>Haga clic para modificar el estilo de título del patrón</a:t>
            </a:r>
          </a:p>
        </p:txBody>
      </p:sp>
    </p:spTree>
    <p:extLst>
      <p:ext uri="{BB962C8B-B14F-4D97-AF65-F5344CB8AC3E}">
        <p14:creationId xmlns:p14="http://schemas.microsoft.com/office/powerpoint/2010/main" val="404865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EEBCC8B6-B70F-5B4A-9272-B345E90B7163}"/>
              </a:ext>
            </a:extLst>
          </p:cNvPr>
          <p:cNvSpPr>
            <a:spLocks noGrp="1"/>
          </p:cNvSpPr>
          <p:nvPr>
            <p:ph type="body" idx="1"/>
          </p:nvPr>
        </p:nvSpPr>
        <p:spPr>
          <a:xfrm>
            <a:off x="320564" y="1218642"/>
            <a:ext cx="5464600" cy="597380"/>
          </a:xfrm>
        </p:spPr>
        <p:txBody>
          <a:bodyPr anchor="b">
            <a:normAutofit/>
          </a:bodyPr>
          <a:lstStyle>
            <a:lvl1pPr marL="0" indent="0">
              <a:buNone/>
              <a:defRPr sz="2000" b="1">
                <a:solidFill>
                  <a:srgbClr val="0024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DB6A0472-0A8A-4846-BADE-849F00141A86}"/>
              </a:ext>
            </a:extLst>
          </p:cNvPr>
          <p:cNvSpPr>
            <a:spLocks noGrp="1"/>
          </p:cNvSpPr>
          <p:nvPr>
            <p:ph sz="half" idx="2"/>
          </p:nvPr>
        </p:nvSpPr>
        <p:spPr>
          <a:xfrm>
            <a:off x="320564" y="1928387"/>
            <a:ext cx="5464600" cy="4046899"/>
          </a:xfrm>
        </p:spPr>
        <p:txBody>
          <a:bodyPr/>
          <a:lstStyle>
            <a:lvl1pPr>
              <a:buClr>
                <a:srgbClr val="DF470D"/>
              </a:buClr>
              <a:defRPr/>
            </a:lvl1pPr>
            <a:lvl2pPr>
              <a:buClr>
                <a:srgbClr val="DF470D"/>
              </a:buClr>
              <a:defRPr/>
            </a:lvl2pPr>
            <a:lvl3pPr>
              <a:buClr>
                <a:srgbClr val="DF470D"/>
              </a:buClr>
              <a:defRPr/>
            </a:lvl3pPr>
            <a:lvl4pPr>
              <a:buClr>
                <a:srgbClr val="DF470D"/>
              </a:buClr>
              <a:defRPr/>
            </a:lvl4pPr>
            <a:lvl5pPr>
              <a:buClr>
                <a:srgbClr val="DF470D"/>
              </a:buClr>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a:extLst>
              <a:ext uri="{FF2B5EF4-FFF2-40B4-BE49-F238E27FC236}">
                <a16:creationId xmlns:a16="http://schemas.microsoft.com/office/drawing/2014/main" id="{876CDF15-4296-F84D-8BA2-039FAFF616D8}"/>
              </a:ext>
            </a:extLst>
          </p:cNvPr>
          <p:cNvSpPr>
            <a:spLocks noGrp="1"/>
          </p:cNvSpPr>
          <p:nvPr>
            <p:ph type="body" sz="quarter" idx="3"/>
          </p:nvPr>
        </p:nvSpPr>
        <p:spPr>
          <a:xfrm>
            <a:off x="6404493" y="1218642"/>
            <a:ext cx="5464600" cy="597380"/>
          </a:xfrm>
        </p:spPr>
        <p:txBody>
          <a:bodyPr anchor="b">
            <a:normAutofit/>
          </a:bodyPr>
          <a:lstStyle>
            <a:lvl1pPr marL="0" indent="0">
              <a:buNone/>
              <a:defRPr sz="2000" b="1">
                <a:solidFill>
                  <a:srgbClr val="0024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4653C8A2-5055-184D-819A-2578E7D60389}"/>
              </a:ext>
            </a:extLst>
          </p:cNvPr>
          <p:cNvSpPr>
            <a:spLocks noGrp="1"/>
          </p:cNvSpPr>
          <p:nvPr>
            <p:ph sz="quarter" idx="4"/>
          </p:nvPr>
        </p:nvSpPr>
        <p:spPr>
          <a:xfrm>
            <a:off x="6404493" y="1928388"/>
            <a:ext cx="5464600" cy="4046898"/>
          </a:xfrm>
        </p:spPr>
        <p:txBody>
          <a:bodyPr/>
          <a:lstStyle>
            <a:lvl1pPr>
              <a:buClr>
                <a:srgbClr val="DF470D"/>
              </a:buClr>
              <a:defRPr/>
            </a:lvl1pPr>
            <a:lvl2pPr>
              <a:buClr>
                <a:srgbClr val="DF470D"/>
              </a:buClr>
              <a:defRPr/>
            </a:lvl2pPr>
            <a:lvl3pPr>
              <a:buClr>
                <a:srgbClr val="DF470D"/>
              </a:buClr>
              <a:defRPr/>
            </a:lvl3pPr>
            <a:lvl4pPr>
              <a:buClr>
                <a:srgbClr val="DF470D"/>
              </a:buClr>
              <a:defRPr/>
            </a:lvl4pPr>
            <a:lvl5pPr>
              <a:buClr>
                <a:srgbClr val="DF470D"/>
              </a:buClr>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9" name="Marcador de número de diapositiva 8">
            <a:extLst>
              <a:ext uri="{FF2B5EF4-FFF2-40B4-BE49-F238E27FC236}">
                <a16:creationId xmlns:a16="http://schemas.microsoft.com/office/drawing/2014/main" id="{49E1156F-04DC-9842-A200-254FC39EB06A}"/>
              </a:ext>
            </a:extLst>
          </p:cNvPr>
          <p:cNvSpPr>
            <a:spLocks noGrp="1"/>
          </p:cNvSpPr>
          <p:nvPr>
            <p:ph type="sldNum" sz="quarter" idx="12"/>
          </p:nvPr>
        </p:nvSpPr>
        <p:spPr/>
        <p:txBody>
          <a:bodyPr/>
          <a:lstStyle/>
          <a:p>
            <a:fld id="{4094CC2B-552C-BD49-BB57-6E663FD0C8E4}" type="slidenum">
              <a:rPr lang="es-ES" smtClean="0"/>
              <a:t>‹Nº›</a:t>
            </a:fld>
            <a:endParaRPr lang="es-ES"/>
          </a:p>
        </p:txBody>
      </p:sp>
      <p:sp>
        <p:nvSpPr>
          <p:cNvPr id="10" name="Título 1">
            <a:extLst>
              <a:ext uri="{FF2B5EF4-FFF2-40B4-BE49-F238E27FC236}">
                <a16:creationId xmlns:a16="http://schemas.microsoft.com/office/drawing/2014/main" id="{3070D566-F416-F545-B36E-148F000CBE21}"/>
              </a:ext>
            </a:extLst>
          </p:cNvPr>
          <p:cNvSpPr>
            <a:spLocks noGrp="1"/>
          </p:cNvSpPr>
          <p:nvPr>
            <p:ph type="title"/>
          </p:nvPr>
        </p:nvSpPr>
        <p:spPr>
          <a:xfrm>
            <a:off x="320564" y="177566"/>
            <a:ext cx="11548529" cy="1041076"/>
          </a:xfrm>
        </p:spPr>
        <p:txBody>
          <a:bodyPr/>
          <a:lstStyle/>
          <a:p>
            <a:r>
              <a:rPr lang="es-ES" dirty="0"/>
              <a:t>Haga clic para modificar el estilo de título del patrón</a:t>
            </a:r>
          </a:p>
        </p:txBody>
      </p:sp>
    </p:spTree>
    <p:extLst>
      <p:ext uri="{BB962C8B-B14F-4D97-AF65-F5344CB8AC3E}">
        <p14:creationId xmlns:p14="http://schemas.microsoft.com/office/powerpoint/2010/main" val="94688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F98A8368-191E-7249-9D52-7C696DC7CB8C}"/>
              </a:ext>
            </a:extLst>
          </p:cNvPr>
          <p:cNvSpPr>
            <a:spLocks noGrp="1"/>
          </p:cNvSpPr>
          <p:nvPr>
            <p:ph type="sldNum" sz="quarter" idx="12"/>
          </p:nvPr>
        </p:nvSpPr>
        <p:spPr/>
        <p:txBody>
          <a:bodyPr/>
          <a:lstStyle/>
          <a:p>
            <a:fld id="{4094CC2B-552C-BD49-BB57-6E663FD0C8E4}" type="slidenum">
              <a:rPr lang="es-ES" smtClean="0"/>
              <a:t>‹Nº›</a:t>
            </a:fld>
            <a:endParaRPr lang="es-ES"/>
          </a:p>
        </p:txBody>
      </p:sp>
      <p:sp>
        <p:nvSpPr>
          <p:cNvPr id="4" name="Título 1">
            <a:extLst>
              <a:ext uri="{FF2B5EF4-FFF2-40B4-BE49-F238E27FC236}">
                <a16:creationId xmlns:a16="http://schemas.microsoft.com/office/drawing/2014/main" id="{F9FA059A-93AE-A144-B677-957131BBE3EF}"/>
              </a:ext>
            </a:extLst>
          </p:cNvPr>
          <p:cNvSpPr>
            <a:spLocks noGrp="1"/>
          </p:cNvSpPr>
          <p:nvPr>
            <p:ph type="title"/>
          </p:nvPr>
        </p:nvSpPr>
        <p:spPr>
          <a:xfrm>
            <a:off x="344032" y="177566"/>
            <a:ext cx="11525061" cy="1041076"/>
          </a:xfrm>
        </p:spPr>
        <p:txBody>
          <a:bodyPr/>
          <a:lstStyle/>
          <a:p>
            <a:r>
              <a:rPr lang="es-ES" dirty="0"/>
              <a:t>Haga clic para modificar el estilo de título del patrón</a:t>
            </a:r>
          </a:p>
        </p:txBody>
      </p:sp>
    </p:spTree>
    <p:extLst>
      <p:ext uri="{BB962C8B-B14F-4D97-AF65-F5344CB8AC3E}">
        <p14:creationId xmlns:p14="http://schemas.microsoft.com/office/powerpoint/2010/main" val="537054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635279A-68D0-4D46-A010-34F0645CEB6E}"/>
              </a:ext>
            </a:extLst>
          </p:cNvPr>
          <p:cNvSpPr>
            <a:spLocks noGrp="1"/>
          </p:cNvSpPr>
          <p:nvPr>
            <p:ph type="sldNum" sz="quarter" idx="12"/>
          </p:nvPr>
        </p:nvSpPr>
        <p:spPr/>
        <p:txBody>
          <a:bodyPr/>
          <a:lstStyle/>
          <a:p>
            <a:fld id="{4094CC2B-552C-BD49-BB57-6E663FD0C8E4}" type="slidenum">
              <a:rPr lang="es-ES" smtClean="0"/>
              <a:t>‹Nº›</a:t>
            </a:fld>
            <a:endParaRPr lang="es-ES"/>
          </a:p>
        </p:txBody>
      </p:sp>
    </p:spTree>
    <p:extLst>
      <p:ext uri="{BB962C8B-B14F-4D97-AF65-F5344CB8AC3E}">
        <p14:creationId xmlns:p14="http://schemas.microsoft.com/office/powerpoint/2010/main" val="2176921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54AA77-FD0A-6F48-9945-180CE873A532}"/>
              </a:ext>
            </a:extLst>
          </p:cNvPr>
          <p:cNvSpPr>
            <a:spLocks noGrp="1"/>
          </p:cNvSpPr>
          <p:nvPr>
            <p:ph type="title"/>
          </p:nvPr>
        </p:nvSpPr>
        <p:spPr>
          <a:xfrm>
            <a:off x="332794" y="353085"/>
            <a:ext cx="3932237" cy="1405550"/>
          </a:xfrm>
        </p:spPr>
        <p:txBody>
          <a:bodyPr anchor="b"/>
          <a:lstStyle>
            <a:lvl1pPr>
              <a:defRPr sz="3200"/>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6431E3FD-DAEF-094F-AAE4-9FD5C156B5DE}"/>
              </a:ext>
            </a:extLst>
          </p:cNvPr>
          <p:cNvSpPr>
            <a:spLocks noGrp="1"/>
          </p:cNvSpPr>
          <p:nvPr>
            <p:ph idx="1"/>
          </p:nvPr>
        </p:nvSpPr>
        <p:spPr>
          <a:xfrm>
            <a:off x="4689695" y="394957"/>
            <a:ext cx="7169511" cy="4873625"/>
          </a:xfrm>
        </p:spPr>
        <p:txBody>
          <a:bodyPr>
            <a:normAutofit/>
          </a:bodyPr>
          <a:lstStyle>
            <a:lvl1pPr>
              <a:buClr>
                <a:srgbClr val="DF470D"/>
              </a:buClr>
              <a:defRPr sz="1600"/>
            </a:lvl1pPr>
            <a:lvl2pPr>
              <a:buClr>
                <a:srgbClr val="DF470D"/>
              </a:buClr>
              <a:defRPr sz="1600"/>
            </a:lvl2pPr>
            <a:lvl3pPr>
              <a:buClr>
                <a:srgbClr val="DF470D"/>
              </a:buClr>
              <a:defRPr sz="1600"/>
            </a:lvl3pPr>
            <a:lvl4pPr>
              <a:buClr>
                <a:srgbClr val="DF470D"/>
              </a:buClr>
              <a:defRPr sz="1600"/>
            </a:lvl4pPr>
            <a:lvl5pPr>
              <a:buClr>
                <a:srgbClr val="DF470D"/>
              </a:buClr>
              <a:defRPr sz="16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a:extLst>
              <a:ext uri="{FF2B5EF4-FFF2-40B4-BE49-F238E27FC236}">
                <a16:creationId xmlns:a16="http://schemas.microsoft.com/office/drawing/2014/main" id="{4BD34733-D226-C643-A6F9-B112EA72E48A}"/>
              </a:ext>
            </a:extLst>
          </p:cNvPr>
          <p:cNvSpPr>
            <a:spLocks noGrp="1"/>
          </p:cNvSpPr>
          <p:nvPr>
            <p:ph type="body" sz="half" idx="2"/>
          </p:nvPr>
        </p:nvSpPr>
        <p:spPr>
          <a:xfrm>
            <a:off x="332794" y="1758635"/>
            <a:ext cx="3932237" cy="3811588"/>
          </a:xfrm>
        </p:spPr>
        <p:txBody>
          <a:bodyPr/>
          <a:lstStyle>
            <a:lvl1pPr marL="0" indent="0">
              <a:buNone/>
              <a:defRPr sz="1600" b="1">
                <a:solidFill>
                  <a:srgbClr val="00245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7" name="Marcador de número de diapositiva 6">
            <a:extLst>
              <a:ext uri="{FF2B5EF4-FFF2-40B4-BE49-F238E27FC236}">
                <a16:creationId xmlns:a16="http://schemas.microsoft.com/office/drawing/2014/main" id="{DBCD7F81-1231-5E41-BEC6-12281E00F1AE}"/>
              </a:ext>
            </a:extLst>
          </p:cNvPr>
          <p:cNvSpPr>
            <a:spLocks noGrp="1"/>
          </p:cNvSpPr>
          <p:nvPr>
            <p:ph type="sldNum" sz="quarter" idx="12"/>
          </p:nvPr>
        </p:nvSpPr>
        <p:spPr/>
        <p:txBody>
          <a:bodyPr/>
          <a:lstStyle/>
          <a:p>
            <a:fld id="{4094CC2B-552C-BD49-BB57-6E663FD0C8E4}" type="slidenum">
              <a:rPr lang="es-ES" smtClean="0"/>
              <a:t>‹Nº›</a:t>
            </a:fld>
            <a:endParaRPr lang="es-ES"/>
          </a:p>
        </p:txBody>
      </p:sp>
    </p:spTree>
    <p:extLst>
      <p:ext uri="{BB962C8B-B14F-4D97-AF65-F5344CB8AC3E}">
        <p14:creationId xmlns:p14="http://schemas.microsoft.com/office/powerpoint/2010/main" val="3605474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FCA4FB6-C860-AA79-EFDA-D438BDCA27C5}"/>
              </a:ext>
            </a:extLst>
          </p:cNvPr>
          <p:cNvPicPr>
            <a:picLocks noChangeAspect="1"/>
          </p:cNvPicPr>
          <p:nvPr userDrawn="1"/>
        </p:nvPicPr>
        <p:blipFill>
          <a:blip r:embed="rId13"/>
          <a:stretch>
            <a:fillRect/>
          </a:stretch>
        </p:blipFill>
        <p:spPr>
          <a:xfrm>
            <a:off x="2467" y="0"/>
            <a:ext cx="12187066" cy="6858000"/>
          </a:xfrm>
          <a:prstGeom prst="rect">
            <a:avLst/>
          </a:prstGeom>
        </p:spPr>
      </p:pic>
      <p:sp>
        <p:nvSpPr>
          <p:cNvPr id="2" name="Marcador de título 1">
            <a:extLst>
              <a:ext uri="{FF2B5EF4-FFF2-40B4-BE49-F238E27FC236}">
                <a16:creationId xmlns:a16="http://schemas.microsoft.com/office/drawing/2014/main" id="{DF7CEA30-7FC2-0B4D-AC45-1204A30458E1}"/>
              </a:ext>
            </a:extLst>
          </p:cNvPr>
          <p:cNvSpPr>
            <a:spLocks noGrp="1"/>
          </p:cNvSpPr>
          <p:nvPr>
            <p:ph type="title"/>
          </p:nvPr>
        </p:nvSpPr>
        <p:spPr>
          <a:xfrm>
            <a:off x="307818" y="177566"/>
            <a:ext cx="11561275" cy="1041076"/>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EC9B6620-E63C-754C-9D65-8BE11DA0F3D8}"/>
              </a:ext>
            </a:extLst>
          </p:cNvPr>
          <p:cNvSpPr>
            <a:spLocks noGrp="1"/>
          </p:cNvSpPr>
          <p:nvPr>
            <p:ph type="body" idx="1"/>
          </p:nvPr>
        </p:nvSpPr>
        <p:spPr>
          <a:xfrm>
            <a:off x="307818" y="1406202"/>
            <a:ext cx="11561275" cy="4045596"/>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número de diapositiva 5">
            <a:extLst>
              <a:ext uri="{FF2B5EF4-FFF2-40B4-BE49-F238E27FC236}">
                <a16:creationId xmlns:a16="http://schemas.microsoft.com/office/drawing/2014/main" id="{2841F599-377A-2E47-931B-7B8C22B87C8A}"/>
              </a:ext>
            </a:extLst>
          </p:cNvPr>
          <p:cNvSpPr>
            <a:spLocks noGrp="1"/>
          </p:cNvSpPr>
          <p:nvPr>
            <p:ph type="sldNum" sz="quarter" idx="4"/>
          </p:nvPr>
        </p:nvSpPr>
        <p:spPr>
          <a:xfrm>
            <a:off x="9125893" y="6356350"/>
            <a:ext cx="2743200" cy="365125"/>
          </a:xfrm>
          <a:prstGeom prst="rect">
            <a:avLst/>
          </a:prstGeom>
        </p:spPr>
        <p:txBody>
          <a:bodyPr vert="horz" lIns="91440" tIns="45720" rIns="91440" bIns="45720" rtlCol="0" anchor="ctr"/>
          <a:lstStyle>
            <a:lvl1pPr algn="r">
              <a:defRPr sz="1200" b="1">
                <a:solidFill>
                  <a:srgbClr val="DF470D"/>
                </a:solidFill>
              </a:defRPr>
            </a:lvl1pPr>
          </a:lstStyle>
          <a:p>
            <a:fld id="{4094CC2B-552C-BD49-BB57-6E663FD0C8E4}" type="slidenum">
              <a:rPr lang="es-ES" smtClean="0"/>
              <a:pPr/>
              <a:t>‹Nº›</a:t>
            </a:fld>
            <a:endParaRPr lang="es-ES" dirty="0"/>
          </a:p>
        </p:txBody>
      </p:sp>
      <p:sp>
        <p:nvSpPr>
          <p:cNvPr id="5" name="TextBox 4">
            <a:extLst>
              <a:ext uri="{FF2B5EF4-FFF2-40B4-BE49-F238E27FC236}">
                <a16:creationId xmlns:a16="http://schemas.microsoft.com/office/drawing/2014/main" id="{9F1386D3-54BF-AEC1-D310-5DE15CA85E60}"/>
              </a:ext>
            </a:extLst>
          </p:cNvPr>
          <p:cNvSpPr txBox="1"/>
          <p:nvPr>
            <p:extLst>
              <p:ext uri="{1162E1C5-73C7-4A58-AE30-91384D911F3F}">
                <p184:classification xmlns:p184="http://schemas.microsoft.com/office/powerpoint/2018/4/main" val="hdr"/>
              </p:ext>
            </p:extLst>
          </p:nvPr>
        </p:nvSpPr>
        <p:spPr>
          <a:xfrm>
            <a:off x="11320463" y="63500"/>
            <a:ext cx="833437"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INTERNAL USE</a:t>
            </a:r>
          </a:p>
        </p:txBody>
      </p:sp>
    </p:spTree>
    <p:extLst>
      <p:ext uri="{BB962C8B-B14F-4D97-AF65-F5344CB8AC3E}">
        <p14:creationId xmlns:p14="http://schemas.microsoft.com/office/powerpoint/2010/main" val="942960957"/>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1" r:id="rId3"/>
    <p:sldLayoutId id="2147483650"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lvl1pPr algn="l" defTabSz="914400" rtl="0" eaLnBrk="1" latinLnBrk="0" hangingPunct="1">
        <a:lnSpc>
          <a:spcPct val="90000"/>
        </a:lnSpc>
        <a:spcBef>
          <a:spcPct val="0"/>
        </a:spcBef>
        <a:buNone/>
        <a:defRPr sz="3200" b="1" kern="1200">
          <a:solidFill>
            <a:srgbClr val="DF470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lumMod val="6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6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7.gif"/><Relationship Id="rId4" Type="http://schemas.openxmlformats.org/officeDocument/2006/relationships/image" Target="../media/image46.gif"/></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986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E24FA-6EBA-66E9-57FE-BC4D3988F1E3}"/>
            </a:ext>
          </a:extLst>
        </p:cNvPr>
        <p:cNvGrpSpPr/>
        <p:nvPr/>
      </p:nvGrpSpPr>
      <p:grpSpPr>
        <a:xfrm>
          <a:off x="0" y="0"/>
          <a:ext cx="0" cy="0"/>
          <a:chOff x="0" y="0"/>
          <a:chExt cx="0" cy="0"/>
        </a:xfrm>
      </p:grpSpPr>
      <p:pic>
        <p:nvPicPr>
          <p:cNvPr id="9" name="Picture 5" descr="A screenshot of a medical report&#10;&#10;AI-generated content may be incorrect.">
            <a:extLst>
              <a:ext uri="{FF2B5EF4-FFF2-40B4-BE49-F238E27FC236}">
                <a16:creationId xmlns:a16="http://schemas.microsoft.com/office/drawing/2014/main" id="{912B3C78-AC70-8C64-44AF-8636A8BBAE1B}"/>
              </a:ext>
            </a:extLst>
          </p:cNvPr>
          <p:cNvPicPr>
            <a:picLocks noChangeAspect="1"/>
          </p:cNvPicPr>
          <p:nvPr/>
        </p:nvPicPr>
        <p:blipFill>
          <a:blip r:embed="rId3"/>
          <a:stretch>
            <a:fillRect/>
          </a:stretch>
        </p:blipFill>
        <p:spPr>
          <a:xfrm>
            <a:off x="668266" y="1055270"/>
            <a:ext cx="4248456" cy="4872789"/>
          </a:xfrm>
          <a:prstGeom prst="rect">
            <a:avLst/>
          </a:prstGeom>
        </p:spPr>
      </p:pic>
      <p:sp>
        <p:nvSpPr>
          <p:cNvPr id="2" name="Título 1">
            <a:extLst>
              <a:ext uri="{FF2B5EF4-FFF2-40B4-BE49-F238E27FC236}">
                <a16:creationId xmlns:a16="http://schemas.microsoft.com/office/drawing/2014/main" id="{0935A915-E2A1-5E5E-34EC-9BBCBA4F9993}"/>
              </a:ext>
            </a:extLst>
          </p:cNvPr>
          <p:cNvSpPr>
            <a:spLocks noGrp="1"/>
          </p:cNvSpPr>
          <p:nvPr>
            <p:ph type="title"/>
          </p:nvPr>
        </p:nvSpPr>
        <p:spPr/>
        <p:txBody>
          <a:bodyPr/>
          <a:lstStyle/>
          <a:p>
            <a:r>
              <a:rPr lang="es-ES" dirty="0">
                <a:latin typeface="+mn-lt"/>
              </a:rPr>
              <a:t>Insuficiencia aórtica</a:t>
            </a:r>
          </a:p>
        </p:txBody>
      </p:sp>
      <p:sp>
        <p:nvSpPr>
          <p:cNvPr id="4" name="Marcador de número de diapositiva 3">
            <a:extLst>
              <a:ext uri="{FF2B5EF4-FFF2-40B4-BE49-F238E27FC236}">
                <a16:creationId xmlns:a16="http://schemas.microsoft.com/office/drawing/2014/main" id="{C7F43079-0DA4-BFB0-979B-870C70BE655C}"/>
              </a:ext>
            </a:extLst>
          </p:cNvPr>
          <p:cNvSpPr>
            <a:spLocks noGrp="1"/>
          </p:cNvSpPr>
          <p:nvPr>
            <p:ph type="sldNum" sz="quarter" idx="12"/>
          </p:nvPr>
        </p:nvSpPr>
        <p:spPr/>
        <p:txBody>
          <a:bodyPr/>
          <a:lstStyle/>
          <a:p>
            <a:fld id="{4094CC2B-552C-BD49-BB57-6E663FD0C8E4}" type="slidenum">
              <a:rPr lang="es-ES" smtClean="0"/>
              <a:t>10</a:t>
            </a:fld>
            <a:endParaRPr lang="es-ES"/>
          </a:p>
        </p:txBody>
      </p:sp>
      <p:pic>
        <p:nvPicPr>
          <p:cNvPr id="8" name="Imagen 7" descr="Diagrama&#10;&#10;El contenido generado por IA puede ser incorrecto.">
            <a:extLst>
              <a:ext uri="{FF2B5EF4-FFF2-40B4-BE49-F238E27FC236}">
                <a16:creationId xmlns:a16="http://schemas.microsoft.com/office/drawing/2014/main" id="{A8759291-01FF-65BD-945B-4BEE56702669}"/>
              </a:ext>
            </a:extLst>
          </p:cNvPr>
          <p:cNvPicPr>
            <a:picLocks noChangeAspect="1"/>
          </p:cNvPicPr>
          <p:nvPr/>
        </p:nvPicPr>
        <p:blipFill>
          <a:blip r:embed="rId4"/>
          <a:stretch>
            <a:fillRect/>
          </a:stretch>
        </p:blipFill>
        <p:spPr>
          <a:xfrm>
            <a:off x="6767478" y="245607"/>
            <a:ext cx="4567578" cy="6434827"/>
          </a:xfrm>
          <a:prstGeom prst="rect">
            <a:avLst/>
          </a:prstGeom>
          <a:effectLst>
            <a:outerShdw blurRad="50800" dist="38100" dir="2700000" algn="tl" rotWithShape="0">
              <a:prstClr val="black">
                <a:alpha val="40000"/>
              </a:prstClr>
            </a:outerShdw>
          </a:effectLst>
        </p:spPr>
      </p:pic>
      <p:sp>
        <p:nvSpPr>
          <p:cNvPr id="12" name="Elipse 11">
            <a:extLst>
              <a:ext uri="{FF2B5EF4-FFF2-40B4-BE49-F238E27FC236}">
                <a16:creationId xmlns:a16="http://schemas.microsoft.com/office/drawing/2014/main" id="{F9D37471-437C-B00E-6D6E-3B2FCDE5C480}"/>
              </a:ext>
            </a:extLst>
          </p:cNvPr>
          <p:cNvSpPr/>
          <p:nvPr/>
        </p:nvSpPr>
        <p:spPr>
          <a:xfrm>
            <a:off x="6899904" y="4133178"/>
            <a:ext cx="1604865" cy="186205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strella de 12 puntas 12">
            <a:extLst>
              <a:ext uri="{FF2B5EF4-FFF2-40B4-BE49-F238E27FC236}">
                <a16:creationId xmlns:a16="http://schemas.microsoft.com/office/drawing/2014/main" id="{067983E3-46CD-4F03-D186-3AAB819A3BC0}"/>
              </a:ext>
            </a:extLst>
          </p:cNvPr>
          <p:cNvSpPr/>
          <p:nvPr/>
        </p:nvSpPr>
        <p:spPr>
          <a:xfrm>
            <a:off x="5024241" y="5035230"/>
            <a:ext cx="1082321" cy="685800"/>
          </a:xfrm>
          <a:prstGeom prst="star12">
            <a:avLst/>
          </a:prstGeom>
          <a:solidFill>
            <a:srgbClr val="FF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REV</a:t>
            </a:r>
          </a:p>
        </p:txBody>
      </p:sp>
      <p:sp>
        <p:nvSpPr>
          <p:cNvPr id="10" name="Estrella de 12 puntas 12">
            <a:extLst>
              <a:ext uri="{FF2B5EF4-FFF2-40B4-BE49-F238E27FC236}">
                <a16:creationId xmlns:a16="http://schemas.microsoft.com/office/drawing/2014/main" id="{067983E3-46CD-4F03-D186-3AAB819A3BC0}"/>
              </a:ext>
            </a:extLst>
          </p:cNvPr>
          <p:cNvSpPr/>
          <p:nvPr/>
        </p:nvSpPr>
        <p:spPr>
          <a:xfrm>
            <a:off x="4962167" y="4030917"/>
            <a:ext cx="1082321" cy="685800"/>
          </a:xfrm>
          <a:prstGeom prst="star12">
            <a:avLst/>
          </a:prstGeom>
          <a:solidFill>
            <a:srgbClr val="FF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REV</a:t>
            </a:r>
          </a:p>
        </p:txBody>
      </p:sp>
      <p:pic>
        <p:nvPicPr>
          <p:cNvPr id="3" name="Imatge 2"/>
          <p:cNvPicPr>
            <a:picLocks noChangeAspect="1"/>
          </p:cNvPicPr>
          <p:nvPr/>
        </p:nvPicPr>
        <p:blipFill rotWithShape="1">
          <a:blip r:embed="rId5"/>
          <a:srcRect l="3297" r="2585"/>
          <a:stretch/>
        </p:blipFill>
        <p:spPr>
          <a:xfrm>
            <a:off x="5095187" y="331694"/>
            <a:ext cx="1672291" cy="1647017"/>
          </a:xfrm>
          <a:prstGeom prst="rect">
            <a:avLst/>
          </a:prstGeom>
          <a:effectLst>
            <a:outerShdw blurRad="50800" dist="38100" dir="2700000" algn="tl" rotWithShape="0">
              <a:prstClr val="black">
                <a:alpha val="40000"/>
              </a:prstClr>
            </a:outerShdw>
          </a:effectLst>
        </p:spPr>
      </p:pic>
      <p:cxnSp>
        <p:nvCxnSpPr>
          <p:cNvPr id="6" name="Connector recte 5"/>
          <p:cNvCxnSpPr/>
          <p:nvPr/>
        </p:nvCxnSpPr>
        <p:spPr>
          <a:xfrm>
            <a:off x="788894" y="5295900"/>
            <a:ext cx="63649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Connector recte 13"/>
          <p:cNvCxnSpPr/>
          <p:nvPr/>
        </p:nvCxnSpPr>
        <p:spPr>
          <a:xfrm>
            <a:off x="2250141" y="5295900"/>
            <a:ext cx="98611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QuadreDeText 15"/>
          <p:cNvSpPr txBox="1"/>
          <p:nvPr/>
        </p:nvSpPr>
        <p:spPr>
          <a:xfrm>
            <a:off x="4910990" y="4692330"/>
            <a:ext cx="1678023" cy="276999"/>
          </a:xfrm>
          <a:prstGeom prst="rect">
            <a:avLst/>
          </a:prstGeom>
          <a:noFill/>
        </p:spPr>
        <p:txBody>
          <a:bodyPr wrap="none" rtlCol="0">
            <a:spAutoFit/>
          </a:bodyPr>
          <a:lstStyle/>
          <a:p>
            <a:r>
              <a:rPr lang="ca-ES" sz="1200" dirty="0">
                <a:solidFill>
                  <a:schemeClr val="bg1">
                    <a:lumMod val="65000"/>
                  </a:schemeClr>
                </a:solidFill>
              </a:rPr>
              <a:t>(2021: Class </a:t>
            </a:r>
            <a:r>
              <a:rPr lang="ca-ES" sz="1200" dirty="0" err="1">
                <a:solidFill>
                  <a:schemeClr val="bg1">
                    <a:lumMod val="65000"/>
                  </a:schemeClr>
                </a:solidFill>
              </a:rPr>
              <a:t>IIb</a:t>
            </a:r>
            <a:r>
              <a:rPr lang="ca-ES" sz="1200" dirty="0">
                <a:solidFill>
                  <a:schemeClr val="bg1">
                    <a:lumMod val="65000"/>
                  </a:schemeClr>
                </a:solidFill>
              </a:rPr>
              <a:t>, </a:t>
            </a:r>
            <a:r>
              <a:rPr lang="ca-ES" sz="1200" dirty="0" err="1">
                <a:solidFill>
                  <a:schemeClr val="bg1">
                    <a:lumMod val="65000"/>
                  </a:schemeClr>
                </a:solidFill>
              </a:rPr>
              <a:t>Level</a:t>
            </a:r>
            <a:r>
              <a:rPr lang="ca-ES" sz="1200" dirty="0">
                <a:solidFill>
                  <a:schemeClr val="bg1">
                    <a:lumMod val="65000"/>
                  </a:schemeClr>
                </a:solidFill>
              </a:rPr>
              <a:t> C)</a:t>
            </a:r>
          </a:p>
        </p:txBody>
      </p:sp>
      <p:sp>
        <p:nvSpPr>
          <p:cNvPr id="17" name="QuadreDeText 16"/>
          <p:cNvSpPr txBox="1"/>
          <p:nvPr/>
        </p:nvSpPr>
        <p:spPr>
          <a:xfrm>
            <a:off x="4962167" y="5762919"/>
            <a:ext cx="1678023" cy="276999"/>
          </a:xfrm>
          <a:prstGeom prst="rect">
            <a:avLst/>
          </a:prstGeom>
          <a:noFill/>
        </p:spPr>
        <p:txBody>
          <a:bodyPr wrap="none" rtlCol="0">
            <a:spAutoFit/>
          </a:bodyPr>
          <a:lstStyle/>
          <a:p>
            <a:r>
              <a:rPr lang="ca-ES" sz="1200" dirty="0">
                <a:solidFill>
                  <a:schemeClr val="bg1">
                    <a:lumMod val="65000"/>
                  </a:schemeClr>
                </a:solidFill>
              </a:rPr>
              <a:t>(2021: Class </a:t>
            </a:r>
            <a:r>
              <a:rPr lang="ca-ES" sz="1200" dirty="0" err="1">
                <a:solidFill>
                  <a:schemeClr val="bg1">
                    <a:lumMod val="65000"/>
                  </a:schemeClr>
                </a:solidFill>
              </a:rPr>
              <a:t>IIb</a:t>
            </a:r>
            <a:r>
              <a:rPr lang="ca-ES" sz="1200" dirty="0">
                <a:solidFill>
                  <a:schemeClr val="bg1">
                    <a:lumMod val="65000"/>
                  </a:schemeClr>
                </a:solidFill>
              </a:rPr>
              <a:t>, </a:t>
            </a:r>
            <a:r>
              <a:rPr lang="ca-ES" sz="1200" dirty="0" err="1">
                <a:solidFill>
                  <a:schemeClr val="bg1">
                    <a:lumMod val="65000"/>
                  </a:schemeClr>
                </a:solidFill>
              </a:rPr>
              <a:t>Level</a:t>
            </a:r>
            <a:r>
              <a:rPr lang="ca-ES" sz="1200" dirty="0">
                <a:solidFill>
                  <a:schemeClr val="bg1">
                    <a:lumMod val="65000"/>
                  </a:schemeClr>
                </a:solidFill>
              </a:rPr>
              <a:t> C)</a:t>
            </a:r>
          </a:p>
        </p:txBody>
      </p:sp>
      <p:sp>
        <p:nvSpPr>
          <p:cNvPr id="5" name="CuadroTexto 4">
            <a:extLst>
              <a:ext uri="{FF2B5EF4-FFF2-40B4-BE49-F238E27FC236}">
                <a16:creationId xmlns:a16="http://schemas.microsoft.com/office/drawing/2014/main" id="{B659140F-1C2E-D830-3C9E-56C45EFF1655}"/>
              </a:ext>
            </a:extLst>
          </p:cNvPr>
          <p:cNvSpPr txBox="1"/>
          <p:nvPr/>
        </p:nvSpPr>
        <p:spPr>
          <a:xfrm>
            <a:off x="2918160" y="6665045"/>
            <a:ext cx="8896677" cy="215444"/>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17368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0"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314E9-2269-BDA0-59EE-CBABACAD7F1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6C09DDF-0CE5-08D5-1ABA-2B029D034B4F}"/>
              </a:ext>
            </a:extLst>
          </p:cNvPr>
          <p:cNvSpPr>
            <a:spLocks noGrp="1"/>
          </p:cNvSpPr>
          <p:nvPr>
            <p:ph type="title"/>
          </p:nvPr>
        </p:nvSpPr>
        <p:spPr/>
        <p:txBody>
          <a:bodyPr/>
          <a:lstStyle/>
          <a:p>
            <a:r>
              <a:rPr lang="es-ES" dirty="0">
                <a:latin typeface="+mn-lt"/>
              </a:rPr>
              <a:t>Insuficiencia aórtica</a:t>
            </a:r>
          </a:p>
        </p:txBody>
      </p:sp>
      <p:sp>
        <p:nvSpPr>
          <p:cNvPr id="4" name="Marcador de número de diapositiva 3">
            <a:extLst>
              <a:ext uri="{FF2B5EF4-FFF2-40B4-BE49-F238E27FC236}">
                <a16:creationId xmlns:a16="http://schemas.microsoft.com/office/drawing/2014/main" id="{DAF5890F-81DE-2EE7-43E3-9353BA81E533}"/>
              </a:ext>
            </a:extLst>
          </p:cNvPr>
          <p:cNvSpPr>
            <a:spLocks noGrp="1"/>
          </p:cNvSpPr>
          <p:nvPr>
            <p:ph type="sldNum" sz="quarter" idx="12"/>
          </p:nvPr>
        </p:nvSpPr>
        <p:spPr/>
        <p:txBody>
          <a:bodyPr/>
          <a:lstStyle/>
          <a:p>
            <a:fld id="{4094CC2B-552C-BD49-BB57-6E663FD0C8E4}" type="slidenum">
              <a:rPr lang="es-ES" smtClean="0"/>
              <a:t>11</a:t>
            </a:fld>
            <a:endParaRPr lang="es-ES"/>
          </a:p>
        </p:txBody>
      </p:sp>
      <p:sp>
        <p:nvSpPr>
          <p:cNvPr id="6" name="8 Rectángulo">
            <a:extLst>
              <a:ext uri="{FF2B5EF4-FFF2-40B4-BE49-F238E27FC236}">
                <a16:creationId xmlns:a16="http://schemas.microsoft.com/office/drawing/2014/main" id="{F9444349-444D-F93D-D681-65F2B5628EF4}"/>
              </a:ext>
            </a:extLst>
          </p:cNvPr>
          <p:cNvSpPr/>
          <p:nvPr/>
        </p:nvSpPr>
        <p:spPr>
          <a:xfrm>
            <a:off x="8185253" y="5022371"/>
            <a:ext cx="3347863" cy="261610"/>
          </a:xfrm>
          <a:prstGeom prst="rect">
            <a:avLst/>
          </a:prstGeom>
        </p:spPr>
        <p:txBody>
          <a:bodyPr wrap="square">
            <a:spAutoFit/>
          </a:bodyPr>
          <a:lstStyle/>
          <a:p>
            <a:r>
              <a:rPr lang="en-GB" sz="1100" dirty="0"/>
              <a:t>Yang LT et al</a:t>
            </a:r>
            <a:r>
              <a:rPr lang="pt-BR" sz="1100" dirty="0"/>
              <a:t>.  JAMA </a:t>
            </a:r>
            <a:r>
              <a:rPr lang="pt-BR" sz="1100" dirty="0" err="1"/>
              <a:t>Cardiol</a:t>
            </a:r>
            <a:r>
              <a:rPr lang="pt-BR" sz="1100" dirty="0"/>
              <a:t>. 2021 </a:t>
            </a:r>
            <a:r>
              <a:rPr lang="pt-BR" sz="1100" dirty="0" err="1"/>
              <a:t>Feb</a:t>
            </a:r>
            <a:r>
              <a:rPr lang="pt-BR" sz="1100" dirty="0"/>
              <a:t> 1;6(2):189-198</a:t>
            </a:r>
          </a:p>
        </p:txBody>
      </p:sp>
      <p:pic>
        <p:nvPicPr>
          <p:cNvPr id="7" name="Imagen 19">
            <a:extLst>
              <a:ext uri="{FF2B5EF4-FFF2-40B4-BE49-F238E27FC236}">
                <a16:creationId xmlns:a16="http://schemas.microsoft.com/office/drawing/2014/main" id="{DE932025-3DE8-A7D0-32B5-C975C706A016}"/>
              </a:ext>
            </a:extLst>
          </p:cNvPr>
          <p:cNvPicPr>
            <a:picLocks noChangeAspect="1"/>
          </p:cNvPicPr>
          <p:nvPr/>
        </p:nvPicPr>
        <p:blipFill rotWithShape="1">
          <a:blip r:embed="rId3"/>
          <a:srcRect l="18793" t="2112" b="17903"/>
          <a:stretch/>
        </p:blipFill>
        <p:spPr>
          <a:xfrm>
            <a:off x="7448861" y="2261108"/>
            <a:ext cx="4420232" cy="2707182"/>
          </a:xfrm>
          <a:prstGeom prst="rect">
            <a:avLst/>
          </a:prstGeom>
          <a:ln>
            <a:solidFill>
              <a:schemeClr val="bg1">
                <a:lumMod val="75000"/>
              </a:schemeClr>
            </a:solidFill>
          </a:ln>
        </p:spPr>
      </p:pic>
      <p:pic>
        <p:nvPicPr>
          <p:cNvPr id="8" name="Imatge 7"/>
          <p:cNvPicPr>
            <a:picLocks noChangeAspect="1"/>
          </p:cNvPicPr>
          <p:nvPr/>
        </p:nvPicPr>
        <p:blipFill>
          <a:blip r:embed="rId4"/>
          <a:stretch>
            <a:fillRect/>
          </a:stretch>
        </p:blipFill>
        <p:spPr>
          <a:xfrm>
            <a:off x="344033" y="2178533"/>
            <a:ext cx="2920342" cy="2789757"/>
          </a:xfrm>
          <a:prstGeom prst="rect">
            <a:avLst/>
          </a:prstGeom>
          <a:ln>
            <a:solidFill>
              <a:schemeClr val="bg1">
                <a:lumMod val="75000"/>
              </a:schemeClr>
            </a:solidFill>
          </a:ln>
        </p:spPr>
      </p:pic>
      <p:sp>
        <p:nvSpPr>
          <p:cNvPr id="9" name="Rectangle 8"/>
          <p:cNvSpPr/>
          <p:nvPr/>
        </p:nvSpPr>
        <p:spPr>
          <a:xfrm>
            <a:off x="489841" y="5038444"/>
            <a:ext cx="2923327" cy="253916"/>
          </a:xfrm>
          <a:prstGeom prst="rect">
            <a:avLst/>
          </a:prstGeom>
        </p:spPr>
        <p:txBody>
          <a:bodyPr wrap="square">
            <a:spAutoFit/>
          </a:bodyPr>
          <a:lstStyle/>
          <a:p>
            <a:r>
              <a:rPr lang="en-US" sz="1050" dirty="0"/>
              <a:t>Yang LT et al. J Am </a:t>
            </a:r>
            <a:r>
              <a:rPr lang="en-US" sz="1050" dirty="0" err="1"/>
              <a:t>Coll</a:t>
            </a:r>
            <a:r>
              <a:rPr lang="en-US" sz="1050" dirty="0"/>
              <a:t> </a:t>
            </a:r>
            <a:r>
              <a:rPr lang="en-US" sz="1050" dirty="0" err="1"/>
              <a:t>Cardiol</a:t>
            </a:r>
            <a:r>
              <a:rPr lang="en-US" sz="1050" dirty="0"/>
              <a:t> 2019;73:1741–52</a:t>
            </a:r>
            <a:endParaRPr lang="ca-ES" sz="1050" dirty="0"/>
          </a:p>
        </p:txBody>
      </p:sp>
      <p:pic>
        <p:nvPicPr>
          <p:cNvPr id="13" name="Imatge 12"/>
          <p:cNvPicPr>
            <a:picLocks noChangeAspect="1"/>
          </p:cNvPicPr>
          <p:nvPr/>
        </p:nvPicPr>
        <p:blipFill>
          <a:blip r:embed="rId5"/>
          <a:stretch>
            <a:fillRect/>
          </a:stretch>
        </p:blipFill>
        <p:spPr>
          <a:xfrm>
            <a:off x="3587855" y="2178535"/>
            <a:ext cx="3537526" cy="2789756"/>
          </a:xfrm>
          <a:prstGeom prst="rect">
            <a:avLst/>
          </a:prstGeom>
          <a:ln>
            <a:solidFill>
              <a:schemeClr val="bg1">
                <a:lumMod val="75000"/>
              </a:schemeClr>
            </a:solidFill>
          </a:ln>
        </p:spPr>
      </p:pic>
      <p:sp>
        <p:nvSpPr>
          <p:cNvPr id="15" name="Rectangle 14"/>
          <p:cNvSpPr/>
          <p:nvPr/>
        </p:nvSpPr>
        <p:spPr>
          <a:xfrm>
            <a:off x="3826080" y="5038444"/>
            <a:ext cx="3299301" cy="253916"/>
          </a:xfrm>
          <a:prstGeom prst="rect">
            <a:avLst/>
          </a:prstGeom>
        </p:spPr>
        <p:txBody>
          <a:bodyPr wrap="none">
            <a:spAutoFit/>
          </a:bodyPr>
          <a:lstStyle/>
          <a:p>
            <a:r>
              <a:rPr lang="en-US" sz="1050" dirty="0"/>
              <a:t>De </a:t>
            </a:r>
            <a:r>
              <a:rPr lang="en-US" sz="1050" dirty="0" err="1"/>
              <a:t>Meester</a:t>
            </a:r>
            <a:r>
              <a:rPr lang="en-US" sz="1050" dirty="0"/>
              <a:t> et al. J Am </a:t>
            </a:r>
            <a:r>
              <a:rPr lang="en-US" sz="1050" dirty="0" err="1"/>
              <a:t>Coll</a:t>
            </a:r>
            <a:r>
              <a:rPr lang="en-US" sz="1050" dirty="0"/>
              <a:t> </a:t>
            </a:r>
            <a:r>
              <a:rPr lang="en-US" sz="1050" dirty="0" err="1"/>
              <a:t>Cardiol</a:t>
            </a:r>
            <a:r>
              <a:rPr lang="en-US" sz="1050" dirty="0"/>
              <a:t> </a:t>
            </a:r>
            <a:r>
              <a:rPr lang="en-US" sz="1050" dirty="0" err="1"/>
              <a:t>Img</a:t>
            </a:r>
            <a:r>
              <a:rPr lang="en-US" sz="1050" dirty="0"/>
              <a:t> 2019;12:2126–38</a:t>
            </a:r>
            <a:endParaRPr lang="ca-ES" sz="1050" dirty="0"/>
          </a:p>
        </p:txBody>
      </p:sp>
      <p:sp>
        <p:nvSpPr>
          <p:cNvPr id="16" name="QuadreDeText 15"/>
          <p:cNvSpPr txBox="1"/>
          <p:nvPr/>
        </p:nvSpPr>
        <p:spPr>
          <a:xfrm>
            <a:off x="522482" y="1098422"/>
            <a:ext cx="566117" cy="400110"/>
          </a:xfrm>
          <a:prstGeom prst="rect">
            <a:avLst/>
          </a:prstGeom>
          <a:noFill/>
        </p:spPr>
        <p:txBody>
          <a:bodyPr wrap="none" rtlCol="0">
            <a:spAutoFit/>
          </a:bodyPr>
          <a:lstStyle/>
          <a:p>
            <a:r>
              <a:rPr lang="ca-ES" sz="2000" b="1" dirty="0">
                <a:solidFill>
                  <a:srgbClr val="C00000"/>
                </a:solidFill>
                <a:cs typeface="Arial" panose="020B0604020202020204" pitchFamily="34" charset="0"/>
              </a:rPr>
              <a:t>ETT</a:t>
            </a:r>
          </a:p>
        </p:txBody>
      </p:sp>
    </p:spTree>
    <p:extLst>
      <p:ext uri="{BB962C8B-B14F-4D97-AF65-F5344CB8AC3E}">
        <p14:creationId xmlns:p14="http://schemas.microsoft.com/office/powerpoint/2010/main" val="2449135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314E9-2269-BDA0-59EE-CBABACAD7F1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6C09DDF-0CE5-08D5-1ABA-2B029D034B4F}"/>
              </a:ext>
            </a:extLst>
          </p:cNvPr>
          <p:cNvSpPr>
            <a:spLocks noGrp="1"/>
          </p:cNvSpPr>
          <p:nvPr>
            <p:ph type="title"/>
          </p:nvPr>
        </p:nvSpPr>
        <p:spPr/>
        <p:txBody>
          <a:bodyPr/>
          <a:lstStyle/>
          <a:p>
            <a:r>
              <a:rPr lang="es-ES" dirty="0">
                <a:latin typeface="+mn-lt"/>
              </a:rPr>
              <a:t>Insuficiencia aórtica</a:t>
            </a:r>
          </a:p>
        </p:txBody>
      </p:sp>
      <p:sp>
        <p:nvSpPr>
          <p:cNvPr id="4" name="Marcador de número de diapositiva 3">
            <a:extLst>
              <a:ext uri="{FF2B5EF4-FFF2-40B4-BE49-F238E27FC236}">
                <a16:creationId xmlns:a16="http://schemas.microsoft.com/office/drawing/2014/main" id="{DAF5890F-81DE-2EE7-43E3-9353BA81E533}"/>
              </a:ext>
            </a:extLst>
          </p:cNvPr>
          <p:cNvSpPr>
            <a:spLocks noGrp="1"/>
          </p:cNvSpPr>
          <p:nvPr>
            <p:ph type="sldNum" sz="quarter" idx="12"/>
          </p:nvPr>
        </p:nvSpPr>
        <p:spPr/>
        <p:txBody>
          <a:bodyPr/>
          <a:lstStyle/>
          <a:p>
            <a:fld id="{4094CC2B-552C-BD49-BB57-6E663FD0C8E4}" type="slidenum">
              <a:rPr lang="es-ES" smtClean="0"/>
              <a:t>12</a:t>
            </a:fld>
            <a:endParaRPr lang="es-ES"/>
          </a:p>
        </p:txBody>
      </p:sp>
      <p:pic>
        <p:nvPicPr>
          <p:cNvPr id="3" name="Picture 5">
            <a:extLst>
              <a:ext uri="{FF2B5EF4-FFF2-40B4-BE49-F238E27FC236}">
                <a16:creationId xmlns:a16="http://schemas.microsoft.com/office/drawing/2014/main" id="{90AE0180-C42A-7D35-704C-4C10EFEE7F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79" b="27618"/>
          <a:stretch/>
        </p:blipFill>
        <p:spPr bwMode="auto">
          <a:xfrm>
            <a:off x="1016930" y="1349294"/>
            <a:ext cx="4720481" cy="3586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8 Rectángulo">
            <a:extLst>
              <a:ext uri="{FF2B5EF4-FFF2-40B4-BE49-F238E27FC236}">
                <a16:creationId xmlns:a16="http://schemas.microsoft.com/office/drawing/2014/main" id="{C56AFDCB-BE96-2405-D2CF-FD8E642C1BEA}"/>
              </a:ext>
            </a:extLst>
          </p:cNvPr>
          <p:cNvSpPr/>
          <p:nvPr/>
        </p:nvSpPr>
        <p:spPr>
          <a:xfrm>
            <a:off x="2135404" y="5522294"/>
            <a:ext cx="3851920" cy="253916"/>
          </a:xfrm>
          <a:prstGeom prst="rect">
            <a:avLst/>
          </a:prstGeom>
        </p:spPr>
        <p:txBody>
          <a:bodyPr wrap="square">
            <a:spAutoFit/>
          </a:bodyPr>
          <a:lstStyle/>
          <a:p>
            <a:r>
              <a:rPr lang="en-GB" sz="1050" dirty="0" err="1"/>
              <a:t>Malahfji</a:t>
            </a:r>
            <a:r>
              <a:rPr lang="en-GB" sz="1050" dirty="0"/>
              <a:t> M et al. J Am </a:t>
            </a:r>
            <a:r>
              <a:rPr lang="en-GB" sz="1050" dirty="0" err="1"/>
              <a:t>Coll</a:t>
            </a:r>
            <a:r>
              <a:rPr lang="en-GB" sz="1050" dirty="0"/>
              <a:t> </a:t>
            </a:r>
            <a:r>
              <a:rPr lang="en-GB" sz="1050" dirty="0" err="1"/>
              <a:t>Cardiol</a:t>
            </a:r>
            <a:r>
              <a:rPr lang="en-GB" sz="1050" dirty="0"/>
              <a:t>. 2023;3,</a:t>
            </a:r>
            <a:r>
              <a:rPr lang="es-ES" sz="1050" dirty="0"/>
              <a:t> S0735-1097(23)04582-5</a:t>
            </a:r>
            <a:endParaRPr lang="en-GB" sz="1050" dirty="0"/>
          </a:p>
        </p:txBody>
      </p:sp>
      <p:sp>
        <p:nvSpPr>
          <p:cNvPr id="10" name="2 Rectángulo">
            <a:extLst>
              <a:ext uri="{FF2B5EF4-FFF2-40B4-BE49-F238E27FC236}">
                <a16:creationId xmlns:a16="http://schemas.microsoft.com/office/drawing/2014/main" id="{B8EC7216-4244-0184-8674-ECCBDB95C704}"/>
              </a:ext>
            </a:extLst>
          </p:cNvPr>
          <p:cNvSpPr/>
          <p:nvPr/>
        </p:nvSpPr>
        <p:spPr>
          <a:xfrm>
            <a:off x="7629228" y="5514600"/>
            <a:ext cx="3628942" cy="261610"/>
          </a:xfrm>
          <a:prstGeom prst="rect">
            <a:avLst/>
          </a:prstGeom>
        </p:spPr>
        <p:txBody>
          <a:bodyPr wrap="square">
            <a:spAutoFit/>
          </a:bodyPr>
          <a:lstStyle/>
          <a:p>
            <a:r>
              <a:rPr lang="en-GB" sz="1100" dirty="0"/>
              <a:t>Hashimoto G et al. JAMA Cardiol.2022;7(9):924-933 </a:t>
            </a:r>
          </a:p>
        </p:txBody>
      </p:sp>
      <p:pic>
        <p:nvPicPr>
          <p:cNvPr id="14" name="Picture 3">
            <a:extLst>
              <a:ext uri="{FF2B5EF4-FFF2-40B4-BE49-F238E27FC236}">
                <a16:creationId xmlns:a16="http://schemas.microsoft.com/office/drawing/2014/main" id="{C01AEF42-28B9-7F55-A0D1-C5F5002EF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324" y="1491513"/>
            <a:ext cx="4806181" cy="3345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QuadreDeText 11"/>
          <p:cNvSpPr txBox="1"/>
          <p:nvPr/>
        </p:nvSpPr>
        <p:spPr>
          <a:xfrm>
            <a:off x="344032" y="1069631"/>
            <a:ext cx="689612" cy="400110"/>
          </a:xfrm>
          <a:prstGeom prst="rect">
            <a:avLst/>
          </a:prstGeom>
          <a:noFill/>
        </p:spPr>
        <p:txBody>
          <a:bodyPr wrap="none" rtlCol="0">
            <a:spAutoFit/>
          </a:bodyPr>
          <a:lstStyle/>
          <a:p>
            <a:r>
              <a:rPr lang="ca-ES" sz="2000" b="1" dirty="0">
                <a:solidFill>
                  <a:srgbClr val="C00000"/>
                </a:solidFill>
                <a:cs typeface="Arial" panose="020B0604020202020204" pitchFamily="34" charset="0"/>
              </a:rPr>
              <a:t>CRM</a:t>
            </a:r>
          </a:p>
        </p:txBody>
      </p:sp>
      <p:sp>
        <p:nvSpPr>
          <p:cNvPr id="6" name="QuadreDeText 5"/>
          <p:cNvSpPr txBox="1"/>
          <p:nvPr/>
        </p:nvSpPr>
        <p:spPr>
          <a:xfrm>
            <a:off x="3146612" y="1928434"/>
            <a:ext cx="1403846" cy="276999"/>
          </a:xfrm>
          <a:prstGeom prst="rect">
            <a:avLst/>
          </a:prstGeom>
          <a:noFill/>
        </p:spPr>
        <p:txBody>
          <a:bodyPr wrap="none" rtlCol="0">
            <a:spAutoFit/>
          </a:bodyPr>
          <a:lstStyle/>
          <a:p>
            <a:r>
              <a:rPr lang="es-ES" sz="1200" dirty="0" err="1">
                <a:solidFill>
                  <a:srgbClr val="DF470D"/>
                </a:solidFill>
              </a:rPr>
              <a:t>LVESVi</a:t>
            </a:r>
            <a:r>
              <a:rPr lang="es-ES" sz="1200" dirty="0">
                <a:solidFill>
                  <a:srgbClr val="DF470D"/>
                </a:solidFill>
              </a:rPr>
              <a:t> ≥ 43 </a:t>
            </a:r>
            <a:r>
              <a:rPr lang="es-ES" sz="1200" dirty="0" err="1">
                <a:solidFill>
                  <a:srgbClr val="DF470D"/>
                </a:solidFill>
              </a:rPr>
              <a:t>mL</a:t>
            </a:r>
            <a:r>
              <a:rPr lang="es-ES" sz="1200" dirty="0">
                <a:solidFill>
                  <a:srgbClr val="DF470D"/>
                </a:solidFill>
              </a:rPr>
              <a:t>/m</a:t>
            </a:r>
            <a:r>
              <a:rPr lang="es-ES" sz="1200" baseline="30000" dirty="0">
                <a:solidFill>
                  <a:srgbClr val="DF470D"/>
                </a:solidFill>
              </a:rPr>
              <a:t>2</a:t>
            </a:r>
            <a:endParaRPr lang="ca-ES" sz="1200" baseline="30000" dirty="0">
              <a:solidFill>
                <a:srgbClr val="DF470D"/>
              </a:solidFill>
            </a:endParaRPr>
          </a:p>
        </p:txBody>
      </p:sp>
      <p:sp>
        <p:nvSpPr>
          <p:cNvPr id="11" name="QuadreDeText 10"/>
          <p:cNvSpPr txBox="1"/>
          <p:nvPr/>
        </p:nvSpPr>
        <p:spPr>
          <a:xfrm>
            <a:off x="3539736" y="2887205"/>
            <a:ext cx="1403846" cy="276999"/>
          </a:xfrm>
          <a:prstGeom prst="rect">
            <a:avLst/>
          </a:prstGeom>
          <a:noFill/>
        </p:spPr>
        <p:txBody>
          <a:bodyPr wrap="none" rtlCol="0">
            <a:spAutoFit/>
          </a:bodyPr>
          <a:lstStyle/>
          <a:p>
            <a:r>
              <a:rPr lang="es-ES" sz="1200" dirty="0" err="1">
                <a:solidFill>
                  <a:schemeClr val="accent1"/>
                </a:solidFill>
              </a:rPr>
              <a:t>LVESVi</a:t>
            </a:r>
            <a:r>
              <a:rPr lang="es-ES" sz="1200" dirty="0">
                <a:solidFill>
                  <a:schemeClr val="accent1"/>
                </a:solidFill>
              </a:rPr>
              <a:t> &lt; 43 </a:t>
            </a:r>
            <a:r>
              <a:rPr lang="es-ES" sz="1200" dirty="0" err="1">
                <a:solidFill>
                  <a:schemeClr val="accent1"/>
                </a:solidFill>
              </a:rPr>
              <a:t>mL</a:t>
            </a:r>
            <a:r>
              <a:rPr lang="es-ES" sz="1200" dirty="0">
                <a:solidFill>
                  <a:schemeClr val="accent1"/>
                </a:solidFill>
              </a:rPr>
              <a:t>/m</a:t>
            </a:r>
            <a:r>
              <a:rPr lang="es-ES" sz="1200" baseline="30000" dirty="0">
                <a:solidFill>
                  <a:schemeClr val="accent1"/>
                </a:solidFill>
              </a:rPr>
              <a:t>2</a:t>
            </a:r>
            <a:endParaRPr lang="ca-ES" sz="1200" baseline="30000" dirty="0">
              <a:solidFill>
                <a:schemeClr val="accent1"/>
              </a:solidFill>
            </a:endParaRPr>
          </a:p>
        </p:txBody>
      </p:sp>
      <p:sp>
        <p:nvSpPr>
          <p:cNvPr id="7" name="QuadreDeText 6"/>
          <p:cNvSpPr txBox="1"/>
          <p:nvPr/>
        </p:nvSpPr>
        <p:spPr>
          <a:xfrm>
            <a:off x="2528048" y="5122457"/>
            <a:ext cx="2678490" cy="307777"/>
          </a:xfrm>
          <a:prstGeom prst="rect">
            <a:avLst/>
          </a:prstGeom>
          <a:solidFill>
            <a:schemeClr val="bg2">
              <a:lumMod val="90000"/>
            </a:schemeClr>
          </a:solidFill>
        </p:spPr>
        <p:txBody>
          <a:bodyPr wrap="none" rtlCol="0">
            <a:spAutoFit/>
          </a:bodyPr>
          <a:lstStyle/>
          <a:p>
            <a:r>
              <a:rPr lang="es-ES" sz="1400" dirty="0">
                <a:cs typeface="Arial" panose="020B0604020202020204" pitchFamily="34" charset="0"/>
              </a:rPr>
              <a:t>458 </a:t>
            </a:r>
            <a:r>
              <a:rPr lang="es-ES" sz="1400" dirty="0" err="1">
                <a:cs typeface="Arial" panose="020B0604020202020204" pitchFamily="34" charset="0"/>
              </a:rPr>
              <a:t>patients</a:t>
            </a:r>
            <a:r>
              <a:rPr lang="es-ES" sz="1400" dirty="0">
                <a:cs typeface="Arial" panose="020B0604020202020204" pitchFamily="34" charset="0"/>
              </a:rPr>
              <a:t>, median </a:t>
            </a:r>
            <a:r>
              <a:rPr lang="es-ES" sz="1400" dirty="0" err="1">
                <a:cs typeface="Arial" panose="020B0604020202020204" pitchFamily="34" charset="0"/>
              </a:rPr>
              <a:t>age</a:t>
            </a:r>
            <a:r>
              <a:rPr lang="es-ES" sz="1400" dirty="0">
                <a:cs typeface="Arial" panose="020B0604020202020204" pitchFamily="34" charset="0"/>
              </a:rPr>
              <a:t> 60 </a:t>
            </a:r>
            <a:r>
              <a:rPr lang="es-ES" sz="1400" dirty="0" err="1">
                <a:cs typeface="Arial" panose="020B0604020202020204" pitchFamily="34" charset="0"/>
              </a:rPr>
              <a:t>years</a:t>
            </a:r>
            <a:endParaRPr lang="ca-ES" sz="1400" dirty="0">
              <a:cs typeface="Arial" panose="020B0604020202020204" pitchFamily="34" charset="0"/>
            </a:endParaRPr>
          </a:p>
        </p:txBody>
      </p:sp>
      <p:sp>
        <p:nvSpPr>
          <p:cNvPr id="13" name="QuadreDeText 12"/>
          <p:cNvSpPr txBox="1"/>
          <p:nvPr/>
        </p:nvSpPr>
        <p:spPr>
          <a:xfrm>
            <a:off x="7629228" y="5075967"/>
            <a:ext cx="2678490" cy="307777"/>
          </a:xfrm>
          <a:prstGeom prst="rect">
            <a:avLst/>
          </a:prstGeom>
          <a:solidFill>
            <a:schemeClr val="bg2">
              <a:lumMod val="90000"/>
            </a:schemeClr>
          </a:solidFill>
        </p:spPr>
        <p:txBody>
          <a:bodyPr wrap="none" rtlCol="0">
            <a:spAutoFit/>
          </a:bodyPr>
          <a:lstStyle/>
          <a:p>
            <a:r>
              <a:rPr lang="es-ES" sz="1400" dirty="0">
                <a:cs typeface="Arial" panose="020B0604020202020204" pitchFamily="34" charset="0"/>
              </a:rPr>
              <a:t>158 </a:t>
            </a:r>
            <a:r>
              <a:rPr lang="es-ES" sz="1400" dirty="0" err="1">
                <a:cs typeface="Arial" panose="020B0604020202020204" pitchFamily="34" charset="0"/>
              </a:rPr>
              <a:t>patients</a:t>
            </a:r>
            <a:r>
              <a:rPr lang="es-ES" sz="1400" dirty="0">
                <a:cs typeface="Arial" panose="020B0604020202020204" pitchFamily="34" charset="0"/>
              </a:rPr>
              <a:t>, median </a:t>
            </a:r>
            <a:r>
              <a:rPr lang="es-ES" sz="1400" dirty="0" err="1">
                <a:cs typeface="Arial" panose="020B0604020202020204" pitchFamily="34" charset="0"/>
              </a:rPr>
              <a:t>age</a:t>
            </a:r>
            <a:r>
              <a:rPr lang="es-ES" sz="1400" dirty="0">
                <a:cs typeface="Arial" panose="020B0604020202020204" pitchFamily="34" charset="0"/>
              </a:rPr>
              <a:t> 58 </a:t>
            </a:r>
            <a:r>
              <a:rPr lang="es-ES" sz="1400" dirty="0" err="1">
                <a:cs typeface="Arial" panose="020B0604020202020204" pitchFamily="34" charset="0"/>
              </a:rPr>
              <a:t>years</a:t>
            </a:r>
            <a:endParaRPr lang="ca-ES" sz="1400" dirty="0">
              <a:cs typeface="Arial" panose="020B0604020202020204" pitchFamily="34" charset="0"/>
            </a:endParaRPr>
          </a:p>
        </p:txBody>
      </p:sp>
    </p:spTree>
    <p:extLst>
      <p:ext uri="{BB962C8B-B14F-4D97-AF65-F5344CB8AC3E}">
        <p14:creationId xmlns:p14="http://schemas.microsoft.com/office/powerpoint/2010/main" val="950923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E24FA-6EBA-66E9-57FE-BC4D3988F1E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935A915-E2A1-5E5E-34EC-9BBCBA4F9993}"/>
              </a:ext>
            </a:extLst>
          </p:cNvPr>
          <p:cNvSpPr>
            <a:spLocks noGrp="1"/>
          </p:cNvSpPr>
          <p:nvPr>
            <p:ph type="title"/>
          </p:nvPr>
        </p:nvSpPr>
        <p:spPr/>
        <p:txBody>
          <a:bodyPr/>
          <a:lstStyle/>
          <a:p>
            <a:r>
              <a:rPr lang="es-ES" dirty="0">
                <a:latin typeface="+mn-lt"/>
              </a:rPr>
              <a:t>Insuficiencia aórtica</a:t>
            </a:r>
          </a:p>
        </p:txBody>
      </p:sp>
      <p:sp>
        <p:nvSpPr>
          <p:cNvPr id="4" name="Marcador de número de diapositiva 3">
            <a:extLst>
              <a:ext uri="{FF2B5EF4-FFF2-40B4-BE49-F238E27FC236}">
                <a16:creationId xmlns:a16="http://schemas.microsoft.com/office/drawing/2014/main" id="{C7F43079-0DA4-BFB0-979B-870C70BE655C}"/>
              </a:ext>
            </a:extLst>
          </p:cNvPr>
          <p:cNvSpPr>
            <a:spLocks noGrp="1"/>
          </p:cNvSpPr>
          <p:nvPr>
            <p:ph type="sldNum" sz="quarter" idx="12"/>
          </p:nvPr>
        </p:nvSpPr>
        <p:spPr/>
        <p:txBody>
          <a:bodyPr/>
          <a:lstStyle/>
          <a:p>
            <a:fld id="{4094CC2B-552C-BD49-BB57-6E663FD0C8E4}" type="slidenum">
              <a:rPr lang="es-ES" smtClean="0"/>
              <a:t>13</a:t>
            </a:fld>
            <a:endParaRPr lang="es-ES"/>
          </a:p>
        </p:txBody>
      </p:sp>
      <p:pic>
        <p:nvPicPr>
          <p:cNvPr id="8" name="Imagen 7" descr="Diagrama&#10;&#10;El contenido generado por IA puede ser incorrecto.">
            <a:extLst>
              <a:ext uri="{FF2B5EF4-FFF2-40B4-BE49-F238E27FC236}">
                <a16:creationId xmlns:a16="http://schemas.microsoft.com/office/drawing/2014/main" id="{A8759291-01FF-65BD-945B-4BEE56702669}"/>
              </a:ext>
            </a:extLst>
          </p:cNvPr>
          <p:cNvPicPr>
            <a:picLocks noChangeAspect="1"/>
          </p:cNvPicPr>
          <p:nvPr/>
        </p:nvPicPr>
        <p:blipFill>
          <a:blip r:embed="rId3"/>
          <a:stretch>
            <a:fillRect/>
          </a:stretch>
        </p:blipFill>
        <p:spPr>
          <a:xfrm>
            <a:off x="6767478" y="245607"/>
            <a:ext cx="4567578" cy="6434827"/>
          </a:xfrm>
          <a:prstGeom prst="rect">
            <a:avLst/>
          </a:prstGeom>
          <a:effectLst>
            <a:outerShdw blurRad="50800" dist="38100" dir="2700000" algn="tl" rotWithShape="0">
              <a:prstClr val="black">
                <a:alpha val="40000"/>
              </a:prstClr>
            </a:outerShdw>
          </a:effectLst>
        </p:spPr>
      </p:pic>
      <p:sp>
        <p:nvSpPr>
          <p:cNvPr id="12" name="Elipse 11">
            <a:extLst>
              <a:ext uri="{FF2B5EF4-FFF2-40B4-BE49-F238E27FC236}">
                <a16:creationId xmlns:a16="http://schemas.microsoft.com/office/drawing/2014/main" id="{F9D37471-437C-B00E-6D6E-3B2FCDE5C480}"/>
              </a:ext>
            </a:extLst>
          </p:cNvPr>
          <p:cNvSpPr/>
          <p:nvPr/>
        </p:nvSpPr>
        <p:spPr>
          <a:xfrm>
            <a:off x="10360640" y="6087035"/>
            <a:ext cx="974416" cy="6344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strella de 12 puntas 12">
            <a:extLst>
              <a:ext uri="{FF2B5EF4-FFF2-40B4-BE49-F238E27FC236}">
                <a16:creationId xmlns:a16="http://schemas.microsoft.com/office/drawing/2014/main" id="{067983E3-46CD-4F03-D186-3AAB819A3BC0}"/>
              </a:ext>
            </a:extLst>
          </p:cNvPr>
          <p:cNvSpPr/>
          <p:nvPr/>
        </p:nvSpPr>
        <p:spPr>
          <a:xfrm>
            <a:off x="5591465" y="1261649"/>
            <a:ext cx="1082321" cy="685800"/>
          </a:xfrm>
          <a:prstGeom prst="star1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NEW</a:t>
            </a:r>
          </a:p>
        </p:txBody>
      </p:sp>
      <p:pic>
        <p:nvPicPr>
          <p:cNvPr id="10" name="Picture 7" descr="A white background with black text&#10;&#10;AI-generated content may be incorrect.">
            <a:extLst>
              <a:ext uri="{FF2B5EF4-FFF2-40B4-BE49-F238E27FC236}">
                <a16:creationId xmlns:a16="http://schemas.microsoft.com/office/drawing/2014/main" id="{A0AC7539-98A6-2ABA-58F5-0D4DA394FEAD}"/>
              </a:ext>
            </a:extLst>
          </p:cNvPr>
          <p:cNvPicPr>
            <a:picLocks noChangeAspect="1"/>
          </p:cNvPicPr>
          <p:nvPr/>
        </p:nvPicPr>
        <p:blipFill>
          <a:blip r:embed="rId4"/>
          <a:stretch>
            <a:fillRect/>
          </a:stretch>
        </p:blipFill>
        <p:spPr>
          <a:xfrm>
            <a:off x="437724" y="2037297"/>
            <a:ext cx="6236062" cy="1180210"/>
          </a:xfrm>
          <a:prstGeom prst="rect">
            <a:avLst/>
          </a:prstGeom>
        </p:spPr>
      </p:pic>
      <p:sp>
        <p:nvSpPr>
          <p:cNvPr id="15" name="Content Placeholder 2">
            <a:extLst>
              <a:ext uri="{FF2B5EF4-FFF2-40B4-BE49-F238E27FC236}">
                <a16:creationId xmlns:a16="http://schemas.microsoft.com/office/drawing/2014/main" id="{5CA265D4-54B9-8F41-16A7-8212EC7741C9}"/>
              </a:ext>
            </a:extLst>
          </p:cNvPr>
          <p:cNvSpPr>
            <a:spLocks noGrp="1"/>
          </p:cNvSpPr>
          <p:nvPr>
            <p:ph idx="1"/>
          </p:nvPr>
        </p:nvSpPr>
        <p:spPr>
          <a:xfrm>
            <a:off x="541256" y="3268225"/>
            <a:ext cx="4822328" cy="2182316"/>
          </a:xfrm>
        </p:spPr>
        <p:txBody>
          <a:bodyPr>
            <a:noAutofit/>
          </a:bodyPr>
          <a:lstStyle/>
          <a:p>
            <a:pPr algn="just"/>
            <a:endParaRPr dirty="0">
              <a:solidFill>
                <a:schemeClr val="tx1"/>
              </a:solidFill>
              <a:latin typeface="+mn-lt"/>
            </a:endParaRPr>
          </a:p>
          <a:p>
            <a:pPr algn="just">
              <a:defRPr sz="2000"/>
            </a:pPr>
            <a:r>
              <a:rPr lang="es-ES" dirty="0">
                <a:solidFill>
                  <a:schemeClr val="tx1"/>
                </a:solidFill>
                <a:latin typeface="+mn-lt"/>
              </a:rPr>
              <a:t>Centros con experiencia</a:t>
            </a:r>
          </a:p>
          <a:p>
            <a:pPr algn="just">
              <a:defRPr sz="2000"/>
            </a:pPr>
            <a:r>
              <a:rPr lang="es-ES" dirty="0">
                <a:solidFill>
                  <a:schemeClr val="tx1"/>
                </a:solidFill>
                <a:latin typeface="+mn-lt"/>
              </a:rPr>
              <a:t>Contraindicación para IQ</a:t>
            </a:r>
          </a:p>
          <a:p>
            <a:pPr algn="just">
              <a:defRPr sz="2000"/>
            </a:pPr>
            <a:r>
              <a:rPr lang="es-ES" dirty="0">
                <a:solidFill>
                  <a:schemeClr val="tx1"/>
                </a:solidFill>
                <a:latin typeface="+mn-lt"/>
              </a:rPr>
              <a:t>Anatomía favorable (anillo aórtico)</a:t>
            </a:r>
          </a:p>
          <a:p>
            <a:pPr algn="just">
              <a:defRPr sz="2000"/>
            </a:pPr>
            <a:r>
              <a:rPr lang="es-ES" dirty="0">
                <a:solidFill>
                  <a:schemeClr val="tx1"/>
                </a:solidFill>
                <a:latin typeface="+mn-lt"/>
              </a:rPr>
              <a:t>Nuevos dispositivos específicos</a:t>
            </a:r>
          </a:p>
        </p:txBody>
      </p:sp>
      <p:sp>
        <p:nvSpPr>
          <p:cNvPr id="9" name="QuadreDeText 8"/>
          <p:cNvSpPr txBox="1"/>
          <p:nvPr/>
        </p:nvSpPr>
        <p:spPr>
          <a:xfrm>
            <a:off x="5355398" y="3286296"/>
            <a:ext cx="808235" cy="307777"/>
          </a:xfrm>
          <a:prstGeom prst="rect">
            <a:avLst/>
          </a:prstGeom>
          <a:noFill/>
        </p:spPr>
        <p:txBody>
          <a:bodyPr wrap="none" rtlCol="0">
            <a:spAutoFit/>
          </a:bodyPr>
          <a:lstStyle/>
          <a:p>
            <a:r>
              <a:rPr lang="es-ES" sz="1400" i="1" dirty="0" err="1">
                <a:solidFill>
                  <a:schemeClr val="tx1">
                    <a:lumMod val="50000"/>
                    <a:lumOff val="50000"/>
                  </a:schemeClr>
                </a:solidFill>
              </a:rPr>
              <a:t>Align</a:t>
            </a:r>
            <a:r>
              <a:rPr lang="es-ES" sz="1400" i="1" dirty="0">
                <a:solidFill>
                  <a:schemeClr val="tx1">
                    <a:lumMod val="50000"/>
                    <a:lumOff val="50000"/>
                  </a:schemeClr>
                </a:solidFill>
              </a:rPr>
              <a:t>-AR</a:t>
            </a:r>
            <a:endParaRPr lang="ca-ES" sz="1400" i="1" dirty="0">
              <a:solidFill>
                <a:schemeClr val="tx1">
                  <a:lumMod val="50000"/>
                  <a:lumOff val="50000"/>
                </a:schemeClr>
              </a:solidFill>
            </a:endParaRPr>
          </a:p>
        </p:txBody>
      </p:sp>
      <p:sp>
        <p:nvSpPr>
          <p:cNvPr id="5" name="CuadroTexto 4">
            <a:extLst>
              <a:ext uri="{FF2B5EF4-FFF2-40B4-BE49-F238E27FC236}">
                <a16:creationId xmlns:a16="http://schemas.microsoft.com/office/drawing/2014/main" id="{F56A96BD-C1C2-BE18-3606-5F075D087740}"/>
              </a:ext>
            </a:extLst>
          </p:cNvPr>
          <p:cNvSpPr txBox="1"/>
          <p:nvPr/>
        </p:nvSpPr>
        <p:spPr>
          <a:xfrm>
            <a:off x="3385227" y="6613753"/>
            <a:ext cx="9447450" cy="215444"/>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6316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0EF-1E1C-D1EE-0193-22BF709939F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F8D436A-ACB3-5B6B-F044-88D4B7F84DF8}"/>
              </a:ext>
            </a:extLst>
          </p:cNvPr>
          <p:cNvSpPr>
            <a:spLocks noGrp="1"/>
          </p:cNvSpPr>
          <p:nvPr>
            <p:ph type="title"/>
          </p:nvPr>
        </p:nvSpPr>
        <p:spPr/>
        <p:txBody>
          <a:bodyPr/>
          <a:lstStyle/>
          <a:p>
            <a:r>
              <a:rPr lang="es-ES" dirty="0">
                <a:latin typeface="+mn-lt"/>
              </a:rPr>
              <a:t>Estenosis aórtica</a:t>
            </a:r>
          </a:p>
        </p:txBody>
      </p:sp>
      <p:sp>
        <p:nvSpPr>
          <p:cNvPr id="4" name="Marcador de número de diapositiva 3">
            <a:extLst>
              <a:ext uri="{FF2B5EF4-FFF2-40B4-BE49-F238E27FC236}">
                <a16:creationId xmlns:a16="http://schemas.microsoft.com/office/drawing/2014/main" id="{B5F82687-1159-A22E-E596-F39B0A3F59D4}"/>
              </a:ext>
            </a:extLst>
          </p:cNvPr>
          <p:cNvSpPr>
            <a:spLocks noGrp="1"/>
          </p:cNvSpPr>
          <p:nvPr>
            <p:ph type="sldNum" sz="quarter" idx="12"/>
          </p:nvPr>
        </p:nvSpPr>
        <p:spPr/>
        <p:txBody>
          <a:bodyPr/>
          <a:lstStyle/>
          <a:p>
            <a:fld id="{4094CC2B-552C-BD49-BB57-6E663FD0C8E4}" type="slidenum">
              <a:rPr lang="es-ES" smtClean="0"/>
              <a:t>14</a:t>
            </a:fld>
            <a:endParaRPr lang="es-ES"/>
          </a:p>
        </p:txBody>
      </p:sp>
      <p:pic>
        <p:nvPicPr>
          <p:cNvPr id="11" name="Imatge 10"/>
          <p:cNvPicPr>
            <a:picLocks noChangeAspect="1"/>
          </p:cNvPicPr>
          <p:nvPr/>
        </p:nvPicPr>
        <p:blipFill>
          <a:blip r:embed="rId3"/>
          <a:stretch>
            <a:fillRect/>
          </a:stretch>
        </p:blipFill>
        <p:spPr>
          <a:xfrm>
            <a:off x="7355310" y="177566"/>
            <a:ext cx="4540678" cy="6450946"/>
          </a:xfrm>
          <a:prstGeom prst="rect">
            <a:avLst/>
          </a:prstGeom>
        </p:spPr>
      </p:pic>
      <p:sp>
        <p:nvSpPr>
          <p:cNvPr id="14" name="Content Placeholder 2">
            <a:extLst>
              <a:ext uri="{FF2B5EF4-FFF2-40B4-BE49-F238E27FC236}">
                <a16:creationId xmlns:a16="http://schemas.microsoft.com/office/drawing/2014/main" id="{5CA265D4-54B9-8F41-16A7-8212EC7741C9}"/>
              </a:ext>
            </a:extLst>
          </p:cNvPr>
          <p:cNvSpPr>
            <a:spLocks noGrp="1"/>
          </p:cNvSpPr>
          <p:nvPr>
            <p:ph idx="1"/>
          </p:nvPr>
        </p:nvSpPr>
        <p:spPr>
          <a:xfrm>
            <a:off x="344033" y="1111624"/>
            <a:ext cx="4822328" cy="4790412"/>
          </a:xfrm>
        </p:spPr>
        <p:txBody>
          <a:bodyPr>
            <a:normAutofit/>
          </a:bodyPr>
          <a:lstStyle/>
          <a:p>
            <a:pPr algn="just">
              <a:defRPr sz="2000"/>
            </a:pPr>
            <a:r>
              <a:rPr lang="es-ES" dirty="0">
                <a:solidFill>
                  <a:schemeClr val="tx1"/>
                </a:solidFill>
                <a:latin typeface="+mn-lt"/>
              </a:rPr>
              <a:t>Ecocardiografía sigue siendo la técnica central → se recomienda </a:t>
            </a:r>
            <a:r>
              <a:rPr lang="es-ES" b="1" dirty="0">
                <a:solidFill>
                  <a:schemeClr val="tx1"/>
                </a:solidFill>
                <a:latin typeface="+mn-lt"/>
              </a:rPr>
              <a:t>evaluación integrada</a:t>
            </a:r>
            <a:r>
              <a:rPr lang="es-ES" dirty="0">
                <a:solidFill>
                  <a:schemeClr val="tx1"/>
                </a:solidFill>
                <a:latin typeface="+mn-lt"/>
              </a:rPr>
              <a:t> (gradientes, área valvular, flujo, función VI)</a:t>
            </a:r>
          </a:p>
          <a:p>
            <a:pPr algn="just">
              <a:defRPr sz="2000"/>
            </a:pPr>
            <a:r>
              <a:rPr lang="es-ES" dirty="0">
                <a:solidFill>
                  <a:schemeClr val="tx1"/>
                </a:solidFill>
                <a:latin typeface="+mn-lt"/>
              </a:rPr>
              <a:t>Clarificación del </a:t>
            </a:r>
            <a:r>
              <a:rPr lang="es-ES" b="1" dirty="0">
                <a:solidFill>
                  <a:schemeClr val="tx1"/>
                </a:solidFill>
                <a:latin typeface="+mn-lt"/>
              </a:rPr>
              <a:t>bajo flujo </a:t>
            </a:r>
            <a:r>
              <a:rPr lang="es-ES" dirty="0">
                <a:solidFill>
                  <a:schemeClr val="tx1"/>
                </a:solidFill>
                <a:latin typeface="+mn-lt"/>
                <a:sym typeface="Wingdings" panose="05000000000000000000" pitchFamily="2" charset="2"/>
              </a:rPr>
              <a:t> </a:t>
            </a:r>
            <a:r>
              <a:rPr lang="es-ES" dirty="0">
                <a:solidFill>
                  <a:schemeClr val="tx1"/>
                </a:solidFill>
                <a:latin typeface="+mn-lt"/>
              </a:rPr>
              <a:t>Umbrales de volumen sistólico según sexo</a:t>
            </a:r>
          </a:p>
          <a:p>
            <a:pPr algn="just">
              <a:defRPr sz="2000"/>
            </a:pPr>
            <a:r>
              <a:rPr lang="es-ES" b="1" dirty="0">
                <a:solidFill>
                  <a:schemeClr val="tx1"/>
                </a:solidFill>
                <a:latin typeface="+mn-lt"/>
              </a:rPr>
              <a:t>CCT calcio</a:t>
            </a:r>
            <a:r>
              <a:rPr lang="es-ES" dirty="0">
                <a:solidFill>
                  <a:schemeClr val="tx1"/>
                </a:solidFill>
                <a:latin typeface="+mn-lt"/>
              </a:rPr>
              <a:t>: mayor rol en casos ambiguos.</a:t>
            </a:r>
          </a:p>
          <a:p>
            <a:pPr algn="just">
              <a:defRPr sz="2000"/>
            </a:pPr>
            <a:r>
              <a:rPr lang="es-ES" b="1" dirty="0">
                <a:solidFill>
                  <a:schemeClr val="tx1"/>
                </a:solidFill>
                <a:latin typeface="+mn-lt"/>
              </a:rPr>
              <a:t>Pronóstico</a:t>
            </a:r>
            <a:r>
              <a:rPr lang="es-ES" dirty="0">
                <a:solidFill>
                  <a:schemeClr val="tx1"/>
                </a:solidFill>
                <a:latin typeface="+mn-lt"/>
              </a:rPr>
              <a:t>:</a:t>
            </a:r>
          </a:p>
          <a:p>
            <a:pPr lvl="1" algn="just">
              <a:defRPr sz="2000"/>
            </a:pPr>
            <a:r>
              <a:rPr lang="es-ES" dirty="0" err="1">
                <a:solidFill>
                  <a:schemeClr val="tx1"/>
                </a:solidFill>
                <a:latin typeface="+mn-lt"/>
              </a:rPr>
              <a:t>Strain</a:t>
            </a:r>
            <a:r>
              <a:rPr lang="es-ES" dirty="0">
                <a:solidFill>
                  <a:schemeClr val="tx1"/>
                </a:solidFill>
                <a:latin typeface="+mn-lt"/>
              </a:rPr>
              <a:t> longitudinal global</a:t>
            </a:r>
          </a:p>
          <a:p>
            <a:pPr lvl="1" algn="just">
              <a:defRPr sz="2000"/>
            </a:pPr>
            <a:r>
              <a:rPr lang="es-ES" dirty="0" err="1">
                <a:solidFill>
                  <a:schemeClr val="tx1"/>
                </a:solidFill>
                <a:latin typeface="+mn-lt"/>
              </a:rPr>
              <a:t>Estadificación</a:t>
            </a:r>
            <a:r>
              <a:rPr lang="es-ES" dirty="0">
                <a:solidFill>
                  <a:schemeClr val="tx1"/>
                </a:solidFill>
                <a:latin typeface="+mn-lt"/>
              </a:rPr>
              <a:t> del daño cardíaco </a:t>
            </a:r>
            <a:r>
              <a:rPr lang="es-ES" dirty="0" err="1">
                <a:solidFill>
                  <a:schemeClr val="tx1"/>
                </a:solidFill>
                <a:latin typeface="+mn-lt"/>
              </a:rPr>
              <a:t>extravalvular</a:t>
            </a:r>
            <a:endParaRPr lang="es-ES" dirty="0">
              <a:solidFill>
                <a:schemeClr val="tx1"/>
              </a:solidFill>
              <a:latin typeface="+mn-lt"/>
            </a:endParaRPr>
          </a:p>
          <a:p>
            <a:pPr lvl="1" algn="just">
              <a:defRPr sz="2000"/>
            </a:pPr>
            <a:r>
              <a:rPr lang="es-ES" dirty="0" err="1">
                <a:solidFill>
                  <a:schemeClr val="tx1"/>
                </a:solidFill>
                <a:latin typeface="+mn-lt"/>
              </a:rPr>
              <a:t>Biomarcadores</a:t>
            </a:r>
            <a:endParaRPr lang="es-ES" dirty="0">
              <a:solidFill>
                <a:schemeClr val="tx1"/>
              </a:solidFill>
              <a:latin typeface="+mn-lt"/>
            </a:endParaRPr>
          </a:p>
          <a:p>
            <a:pPr lvl="1" algn="just">
              <a:defRPr sz="2000"/>
            </a:pPr>
            <a:r>
              <a:rPr lang="es-ES" dirty="0">
                <a:solidFill>
                  <a:schemeClr val="tx1"/>
                </a:solidFill>
                <a:latin typeface="+mn-lt"/>
              </a:rPr>
              <a:t>Prueba de esfuerzo en asintomáticos</a:t>
            </a:r>
          </a:p>
        </p:txBody>
      </p:sp>
      <p:pic>
        <p:nvPicPr>
          <p:cNvPr id="3" name="Imatge 2"/>
          <p:cNvPicPr>
            <a:picLocks noChangeAspect="1"/>
          </p:cNvPicPr>
          <p:nvPr/>
        </p:nvPicPr>
        <p:blipFill>
          <a:blip r:embed="rId4"/>
          <a:stretch>
            <a:fillRect/>
          </a:stretch>
        </p:blipFill>
        <p:spPr>
          <a:xfrm>
            <a:off x="5558117" y="2257377"/>
            <a:ext cx="1663793" cy="1832371"/>
          </a:xfrm>
          <a:prstGeom prst="rect">
            <a:avLst/>
          </a:prstGeom>
        </p:spPr>
      </p:pic>
      <p:sp>
        <p:nvSpPr>
          <p:cNvPr id="6" name="CuadroTexto 5">
            <a:extLst>
              <a:ext uri="{FF2B5EF4-FFF2-40B4-BE49-F238E27FC236}">
                <a16:creationId xmlns:a16="http://schemas.microsoft.com/office/drawing/2014/main" id="{65579938-8641-3842-6BF2-A8048E331CE4}"/>
              </a:ext>
            </a:extLst>
          </p:cNvPr>
          <p:cNvSpPr txBox="1"/>
          <p:nvPr/>
        </p:nvSpPr>
        <p:spPr>
          <a:xfrm>
            <a:off x="3170797" y="6620027"/>
            <a:ext cx="9245663" cy="215444"/>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96780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0EF-1E1C-D1EE-0193-22BF709939F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F8D436A-ACB3-5B6B-F044-88D4B7F84DF8}"/>
              </a:ext>
            </a:extLst>
          </p:cNvPr>
          <p:cNvSpPr>
            <a:spLocks noGrp="1"/>
          </p:cNvSpPr>
          <p:nvPr>
            <p:ph type="title"/>
          </p:nvPr>
        </p:nvSpPr>
        <p:spPr/>
        <p:txBody>
          <a:bodyPr/>
          <a:lstStyle/>
          <a:p>
            <a:r>
              <a:rPr lang="es-ES" dirty="0">
                <a:latin typeface="+mn-lt"/>
              </a:rPr>
              <a:t>Estenosis aórtica</a:t>
            </a:r>
          </a:p>
        </p:txBody>
      </p:sp>
      <p:sp>
        <p:nvSpPr>
          <p:cNvPr id="4" name="Marcador de número de diapositiva 3">
            <a:extLst>
              <a:ext uri="{FF2B5EF4-FFF2-40B4-BE49-F238E27FC236}">
                <a16:creationId xmlns:a16="http://schemas.microsoft.com/office/drawing/2014/main" id="{B5F82687-1159-A22E-E596-F39B0A3F59D4}"/>
              </a:ext>
            </a:extLst>
          </p:cNvPr>
          <p:cNvSpPr>
            <a:spLocks noGrp="1"/>
          </p:cNvSpPr>
          <p:nvPr>
            <p:ph type="sldNum" sz="quarter" idx="12"/>
          </p:nvPr>
        </p:nvSpPr>
        <p:spPr/>
        <p:txBody>
          <a:bodyPr/>
          <a:lstStyle/>
          <a:p>
            <a:fld id="{4094CC2B-552C-BD49-BB57-6E663FD0C8E4}" type="slidenum">
              <a:rPr lang="es-ES" smtClean="0"/>
              <a:t>15</a:t>
            </a:fld>
            <a:endParaRPr lang="es-ES"/>
          </a:p>
        </p:txBody>
      </p:sp>
      <p:sp>
        <p:nvSpPr>
          <p:cNvPr id="14" name="Content Placeholder 2">
            <a:extLst>
              <a:ext uri="{FF2B5EF4-FFF2-40B4-BE49-F238E27FC236}">
                <a16:creationId xmlns:a16="http://schemas.microsoft.com/office/drawing/2014/main" id="{5CA265D4-54B9-8F41-16A7-8212EC7741C9}"/>
              </a:ext>
            </a:extLst>
          </p:cNvPr>
          <p:cNvSpPr>
            <a:spLocks noGrp="1"/>
          </p:cNvSpPr>
          <p:nvPr>
            <p:ph idx="1"/>
          </p:nvPr>
        </p:nvSpPr>
        <p:spPr>
          <a:xfrm>
            <a:off x="344033" y="1111624"/>
            <a:ext cx="4822328" cy="4790412"/>
          </a:xfrm>
        </p:spPr>
        <p:txBody>
          <a:bodyPr>
            <a:normAutofit/>
          </a:bodyPr>
          <a:lstStyle/>
          <a:p>
            <a:pPr algn="just">
              <a:defRPr sz="2000"/>
            </a:pPr>
            <a:r>
              <a:rPr lang="es-ES" dirty="0">
                <a:solidFill>
                  <a:schemeClr val="tx1"/>
                </a:solidFill>
                <a:latin typeface="+mn-lt"/>
              </a:rPr>
              <a:t>Ecocardiografía sigue siendo la técnica central → se recomienda </a:t>
            </a:r>
            <a:r>
              <a:rPr lang="es-ES" b="1" dirty="0">
                <a:solidFill>
                  <a:schemeClr val="tx1"/>
                </a:solidFill>
                <a:latin typeface="+mn-lt"/>
              </a:rPr>
              <a:t>evaluación integrada</a:t>
            </a:r>
            <a:r>
              <a:rPr lang="es-ES" dirty="0">
                <a:solidFill>
                  <a:schemeClr val="tx1"/>
                </a:solidFill>
                <a:latin typeface="+mn-lt"/>
              </a:rPr>
              <a:t> (gradientes, área valvular, flujo, función VI)</a:t>
            </a:r>
          </a:p>
          <a:p>
            <a:pPr algn="just">
              <a:defRPr sz="2000"/>
            </a:pPr>
            <a:r>
              <a:rPr lang="es-ES" dirty="0">
                <a:solidFill>
                  <a:schemeClr val="tx1"/>
                </a:solidFill>
                <a:latin typeface="+mn-lt"/>
              </a:rPr>
              <a:t>Clarificación del </a:t>
            </a:r>
            <a:r>
              <a:rPr lang="es-ES" b="1" dirty="0">
                <a:solidFill>
                  <a:schemeClr val="tx1"/>
                </a:solidFill>
                <a:latin typeface="+mn-lt"/>
              </a:rPr>
              <a:t>bajo flujo </a:t>
            </a:r>
            <a:r>
              <a:rPr lang="es-ES" dirty="0">
                <a:solidFill>
                  <a:schemeClr val="tx1"/>
                </a:solidFill>
                <a:latin typeface="+mn-lt"/>
                <a:sym typeface="Wingdings" panose="05000000000000000000" pitchFamily="2" charset="2"/>
              </a:rPr>
              <a:t> </a:t>
            </a:r>
            <a:r>
              <a:rPr lang="es-ES" dirty="0">
                <a:solidFill>
                  <a:schemeClr val="tx1"/>
                </a:solidFill>
                <a:latin typeface="+mn-lt"/>
              </a:rPr>
              <a:t>Umbrales de volumen sistólico según sexo</a:t>
            </a:r>
          </a:p>
          <a:p>
            <a:pPr algn="just">
              <a:defRPr sz="2000"/>
            </a:pPr>
            <a:r>
              <a:rPr lang="es-ES" b="1" dirty="0">
                <a:solidFill>
                  <a:schemeClr val="tx1"/>
                </a:solidFill>
                <a:latin typeface="+mn-lt"/>
              </a:rPr>
              <a:t>CCT calcio</a:t>
            </a:r>
            <a:r>
              <a:rPr lang="es-ES" dirty="0">
                <a:solidFill>
                  <a:schemeClr val="tx1"/>
                </a:solidFill>
                <a:latin typeface="+mn-lt"/>
              </a:rPr>
              <a:t>: mayor rol en casos ambiguos.</a:t>
            </a:r>
          </a:p>
          <a:p>
            <a:pPr algn="just">
              <a:defRPr sz="2000"/>
            </a:pPr>
            <a:r>
              <a:rPr lang="es-ES" b="1" dirty="0">
                <a:solidFill>
                  <a:schemeClr val="tx1"/>
                </a:solidFill>
                <a:latin typeface="+mn-lt"/>
              </a:rPr>
              <a:t>Pronóstico</a:t>
            </a:r>
            <a:r>
              <a:rPr lang="es-ES" dirty="0">
                <a:solidFill>
                  <a:schemeClr val="tx1"/>
                </a:solidFill>
                <a:latin typeface="+mn-lt"/>
              </a:rPr>
              <a:t>:</a:t>
            </a:r>
          </a:p>
          <a:p>
            <a:pPr lvl="1" algn="just">
              <a:defRPr sz="2000"/>
            </a:pPr>
            <a:r>
              <a:rPr lang="es-ES" dirty="0" err="1">
                <a:solidFill>
                  <a:schemeClr val="tx1"/>
                </a:solidFill>
                <a:latin typeface="+mn-lt"/>
              </a:rPr>
              <a:t>Strain</a:t>
            </a:r>
            <a:r>
              <a:rPr lang="es-ES" dirty="0">
                <a:solidFill>
                  <a:schemeClr val="tx1"/>
                </a:solidFill>
                <a:latin typeface="+mn-lt"/>
              </a:rPr>
              <a:t> longitudinal global</a:t>
            </a:r>
          </a:p>
          <a:p>
            <a:pPr lvl="1" algn="just">
              <a:defRPr sz="2000"/>
            </a:pPr>
            <a:r>
              <a:rPr lang="es-ES" dirty="0" err="1">
                <a:solidFill>
                  <a:schemeClr val="tx1"/>
                </a:solidFill>
                <a:latin typeface="+mn-lt"/>
              </a:rPr>
              <a:t>Estadificación</a:t>
            </a:r>
            <a:r>
              <a:rPr lang="es-ES" dirty="0">
                <a:solidFill>
                  <a:schemeClr val="tx1"/>
                </a:solidFill>
                <a:latin typeface="+mn-lt"/>
              </a:rPr>
              <a:t> del daño cardíaco </a:t>
            </a:r>
            <a:r>
              <a:rPr lang="es-ES" dirty="0" err="1">
                <a:solidFill>
                  <a:schemeClr val="tx1"/>
                </a:solidFill>
                <a:latin typeface="+mn-lt"/>
              </a:rPr>
              <a:t>extravalvular</a:t>
            </a:r>
            <a:endParaRPr lang="es-ES" dirty="0">
              <a:solidFill>
                <a:schemeClr val="tx1"/>
              </a:solidFill>
              <a:latin typeface="+mn-lt"/>
            </a:endParaRPr>
          </a:p>
          <a:p>
            <a:pPr lvl="1" algn="just">
              <a:defRPr sz="2000"/>
            </a:pPr>
            <a:r>
              <a:rPr lang="es-ES" dirty="0" err="1">
                <a:solidFill>
                  <a:schemeClr val="tx1"/>
                </a:solidFill>
                <a:latin typeface="+mn-lt"/>
              </a:rPr>
              <a:t>Biomarcadores</a:t>
            </a:r>
            <a:endParaRPr lang="es-ES" dirty="0">
              <a:solidFill>
                <a:schemeClr val="tx1"/>
              </a:solidFill>
              <a:latin typeface="+mn-lt"/>
            </a:endParaRPr>
          </a:p>
          <a:p>
            <a:pPr lvl="1" algn="just">
              <a:defRPr sz="2000"/>
            </a:pPr>
            <a:r>
              <a:rPr lang="es-ES" dirty="0">
                <a:solidFill>
                  <a:schemeClr val="tx1"/>
                </a:solidFill>
                <a:latin typeface="+mn-lt"/>
              </a:rPr>
              <a:t>Prueba de esfuerzo en asintomáticos</a:t>
            </a:r>
          </a:p>
        </p:txBody>
      </p:sp>
      <p:pic>
        <p:nvPicPr>
          <p:cNvPr id="3" name="Imatge 2"/>
          <p:cNvPicPr>
            <a:picLocks noChangeAspect="1"/>
          </p:cNvPicPr>
          <p:nvPr/>
        </p:nvPicPr>
        <p:blipFill>
          <a:blip r:embed="rId3"/>
          <a:stretch>
            <a:fillRect/>
          </a:stretch>
        </p:blipFill>
        <p:spPr>
          <a:xfrm>
            <a:off x="5730043" y="941295"/>
            <a:ext cx="5879251" cy="4770291"/>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9CFB8C13-73FF-6432-9A38-4383FA0064A4}"/>
              </a:ext>
            </a:extLst>
          </p:cNvPr>
          <p:cNvSpPr txBox="1"/>
          <p:nvPr/>
        </p:nvSpPr>
        <p:spPr>
          <a:xfrm>
            <a:off x="8385245" y="6308079"/>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676952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405C6-5C52-DDB3-6400-DFD19C7EAC1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CB3DD37-8E0B-CBF4-2029-990D35C798DE}"/>
              </a:ext>
            </a:extLst>
          </p:cNvPr>
          <p:cNvSpPr>
            <a:spLocks noGrp="1"/>
          </p:cNvSpPr>
          <p:nvPr>
            <p:ph type="title"/>
          </p:nvPr>
        </p:nvSpPr>
        <p:spPr/>
        <p:txBody>
          <a:bodyPr/>
          <a:lstStyle/>
          <a:p>
            <a:r>
              <a:rPr lang="es-ES" dirty="0">
                <a:latin typeface="+mn-lt"/>
              </a:rPr>
              <a:t>Estenosis aórtica</a:t>
            </a:r>
          </a:p>
        </p:txBody>
      </p:sp>
      <p:sp>
        <p:nvSpPr>
          <p:cNvPr id="4" name="Marcador de número de diapositiva 3">
            <a:extLst>
              <a:ext uri="{FF2B5EF4-FFF2-40B4-BE49-F238E27FC236}">
                <a16:creationId xmlns:a16="http://schemas.microsoft.com/office/drawing/2014/main" id="{397931FD-2917-C4BB-970D-B81A78097AA9}"/>
              </a:ext>
            </a:extLst>
          </p:cNvPr>
          <p:cNvSpPr>
            <a:spLocks noGrp="1"/>
          </p:cNvSpPr>
          <p:nvPr>
            <p:ph type="sldNum" sz="quarter" idx="12"/>
          </p:nvPr>
        </p:nvSpPr>
        <p:spPr/>
        <p:txBody>
          <a:bodyPr/>
          <a:lstStyle/>
          <a:p>
            <a:fld id="{4094CC2B-552C-BD49-BB57-6E663FD0C8E4}" type="slidenum">
              <a:rPr lang="es-ES" smtClean="0"/>
              <a:t>16</a:t>
            </a:fld>
            <a:endParaRPr lang="es-ES"/>
          </a:p>
        </p:txBody>
      </p:sp>
      <p:sp>
        <p:nvSpPr>
          <p:cNvPr id="14" name="Content Placeholder 2">
            <a:extLst>
              <a:ext uri="{FF2B5EF4-FFF2-40B4-BE49-F238E27FC236}">
                <a16:creationId xmlns:a16="http://schemas.microsoft.com/office/drawing/2014/main" id="{58021CAD-3FAD-DE25-4347-55B87AD019D6}"/>
              </a:ext>
            </a:extLst>
          </p:cNvPr>
          <p:cNvSpPr>
            <a:spLocks noGrp="1"/>
          </p:cNvSpPr>
          <p:nvPr>
            <p:ph idx="1"/>
          </p:nvPr>
        </p:nvSpPr>
        <p:spPr>
          <a:xfrm>
            <a:off x="344033" y="1111624"/>
            <a:ext cx="7876602" cy="4790412"/>
          </a:xfrm>
        </p:spPr>
        <p:txBody>
          <a:bodyPr>
            <a:normAutofit/>
          </a:bodyPr>
          <a:lstStyle/>
          <a:p>
            <a:pPr algn="just"/>
            <a:endParaRPr dirty="0">
              <a:solidFill>
                <a:schemeClr val="tx1"/>
              </a:solidFill>
              <a:latin typeface="+mn-lt"/>
            </a:endParaRPr>
          </a:p>
          <a:p>
            <a:pPr algn="just">
              <a:defRPr sz="2000"/>
            </a:pPr>
            <a:r>
              <a:rPr lang="es-ES" b="1" dirty="0">
                <a:solidFill>
                  <a:schemeClr val="tx1"/>
                </a:solidFill>
                <a:latin typeface="+mn-lt"/>
              </a:rPr>
              <a:t>CCT</a:t>
            </a:r>
            <a:r>
              <a:rPr lang="es-ES" dirty="0">
                <a:solidFill>
                  <a:schemeClr val="tx1"/>
                </a:solidFill>
                <a:latin typeface="+mn-lt"/>
              </a:rPr>
              <a:t>: despistaje de enfermedad coronaria en candidatos a TAVI</a:t>
            </a:r>
          </a:p>
        </p:txBody>
      </p:sp>
      <p:sp>
        <p:nvSpPr>
          <p:cNvPr id="5" name="Estrella de 12 puntas 12">
            <a:extLst>
              <a:ext uri="{FF2B5EF4-FFF2-40B4-BE49-F238E27FC236}">
                <a16:creationId xmlns:a16="http://schemas.microsoft.com/office/drawing/2014/main" id="{5BDEE128-07BA-6D9B-1363-964ECAE93647}"/>
              </a:ext>
            </a:extLst>
          </p:cNvPr>
          <p:cNvSpPr/>
          <p:nvPr/>
        </p:nvSpPr>
        <p:spPr>
          <a:xfrm>
            <a:off x="10186088" y="1853350"/>
            <a:ext cx="1082321" cy="685800"/>
          </a:xfrm>
          <a:prstGeom prst="star1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NEW</a:t>
            </a:r>
          </a:p>
        </p:txBody>
      </p:sp>
      <p:pic>
        <p:nvPicPr>
          <p:cNvPr id="3" name="Imatge 2"/>
          <p:cNvPicPr>
            <a:picLocks noChangeAspect="1"/>
          </p:cNvPicPr>
          <p:nvPr/>
        </p:nvPicPr>
        <p:blipFill>
          <a:blip r:embed="rId3"/>
          <a:stretch>
            <a:fillRect/>
          </a:stretch>
        </p:blipFill>
        <p:spPr>
          <a:xfrm>
            <a:off x="285921" y="2610904"/>
            <a:ext cx="11641282" cy="1104429"/>
          </a:xfrm>
          <a:prstGeom prst="rect">
            <a:avLst/>
          </a:prstGeom>
        </p:spPr>
      </p:pic>
      <p:sp>
        <p:nvSpPr>
          <p:cNvPr id="7" name="CuadroTexto 6">
            <a:extLst>
              <a:ext uri="{FF2B5EF4-FFF2-40B4-BE49-F238E27FC236}">
                <a16:creationId xmlns:a16="http://schemas.microsoft.com/office/drawing/2014/main" id="{331B9B0F-ABD3-544E-BF1E-9E0EE6BFE40C}"/>
              </a:ext>
            </a:extLst>
          </p:cNvPr>
          <p:cNvSpPr txBox="1"/>
          <p:nvPr/>
        </p:nvSpPr>
        <p:spPr>
          <a:xfrm>
            <a:off x="8385245" y="6308079"/>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41792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0EF-1E1C-D1EE-0193-22BF709939F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F8D436A-ACB3-5B6B-F044-88D4B7F84DF8}"/>
              </a:ext>
            </a:extLst>
          </p:cNvPr>
          <p:cNvSpPr>
            <a:spLocks noGrp="1"/>
          </p:cNvSpPr>
          <p:nvPr>
            <p:ph type="title"/>
          </p:nvPr>
        </p:nvSpPr>
        <p:spPr/>
        <p:txBody>
          <a:bodyPr/>
          <a:lstStyle/>
          <a:p>
            <a:r>
              <a:rPr lang="es-ES" dirty="0">
                <a:latin typeface="+mn-lt"/>
              </a:rPr>
              <a:t>Estenosis aórtica</a:t>
            </a:r>
          </a:p>
        </p:txBody>
      </p:sp>
      <p:sp>
        <p:nvSpPr>
          <p:cNvPr id="4" name="Marcador de número de diapositiva 3">
            <a:extLst>
              <a:ext uri="{FF2B5EF4-FFF2-40B4-BE49-F238E27FC236}">
                <a16:creationId xmlns:a16="http://schemas.microsoft.com/office/drawing/2014/main" id="{B5F82687-1159-A22E-E596-F39B0A3F59D4}"/>
              </a:ext>
            </a:extLst>
          </p:cNvPr>
          <p:cNvSpPr>
            <a:spLocks noGrp="1"/>
          </p:cNvSpPr>
          <p:nvPr>
            <p:ph type="sldNum" sz="quarter" idx="12"/>
          </p:nvPr>
        </p:nvSpPr>
        <p:spPr/>
        <p:txBody>
          <a:bodyPr/>
          <a:lstStyle/>
          <a:p>
            <a:fld id="{4094CC2B-552C-BD49-BB57-6E663FD0C8E4}" type="slidenum">
              <a:rPr lang="es-ES" smtClean="0"/>
              <a:t>17</a:t>
            </a:fld>
            <a:endParaRPr lang="es-ES" dirty="0"/>
          </a:p>
        </p:txBody>
      </p:sp>
      <p:pic>
        <p:nvPicPr>
          <p:cNvPr id="7" name="Imagen 2" descr="Diagrama&#10;&#10;El contenido generado por IA puede ser incorrecto.">
            <a:extLst>
              <a:ext uri="{FF2B5EF4-FFF2-40B4-BE49-F238E27FC236}">
                <a16:creationId xmlns:a16="http://schemas.microsoft.com/office/drawing/2014/main" id="{A2358527-BC0B-0EF5-0FB4-B2392F3005CB}"/>
              </a:ext>
            </a:extLst>
          </p:cNvPr>
          <p:cNvPicPr>
            <a:picLocks noChangeAspect="1"/>
          </p:cNvPicPr>
          <p:nvPr/>
        </p:nvPicPr>
        <p:blipFill>
          <a:blip r:embed="rId3"/>
          <a:stretch>
            <a:fillRect/>
          </a:stretch>
        </p:blipFill>
        <p:spPr>
          <a:xfrm>
            <a:off x="811847" y="1013005"/>
            <a:ext cx="4408122" cy="4930596"/>
          </a:xfrm>
          <a:prstGeom prst="rect">
            <a:avLst/>
          </a:prstGeom>
        </p:spPr>
      </p:pic>
      <p:pic>
        <p:nvPicPr>
          <p:cNvPr id="3" name="Imatge 2"/>
          <p:cNvPicPr>
            <a:picLocks noChangeAspect="1"/>
          </p:cNvPicPr>
          <p:nvPr/>
        </p:nvPicPr>
        <p:blipFill>
          <a:blip r:embed="rId4"/>
          <a:stretch>
            <a:fillRect/>
          </a:stretch>
        </p:blipFill>
        <p:spPr>
          <a:xfrm>
            <a:off x="5300652" y="506056"/>
            <a:ext cx="6755859" cy="315105"/>
          </a:xfrm>
          <a:prstGeom prst="rect">
            <a:avLst/>
          </a:prstGeom>
        </p:spPr>
      </p:pic>
      <p:sp>
        <p:nvSpPr>
          <p:cNvPr id="11" name="Estrella de 12 puntas 12">
            <a:extLst>
              <a:ext uri="{FF2B5EF4-FFF2-40B4-BE49-F238E27FC236}">
                <a16:creationId xmlns:a16="http://schemas.microsoft.com/office/drawing/2014/main" id="{067983E3-46CD-4F03-D186-3AAB819A3BC0}"/>
              </a:ext>
            </a:extLst>
          </p:cNvPr>
          <p:cNvSpPr/>
          <p:nvPr/>
        </p:nvSpPr>
        <p:spPr>
          <a:xfrm>
            <a:off x="3382778" y="2417747"/>
            <a:ext cx="1082321" cy="685800"/>
          </a:xfrm>
          <a:prstGeom prst="star1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NEW</a:t>
            </a:r>
          </a:p>
        </p:txBody>
      </p:sp>
      <p:sp>
        <p:nvSpPr>
          <p:cNvPr id="5" name="Rectangle arrodonit 4"/>
          <p:cNvSpPr/>
          <p:nvPr/>
        </p:nvSpPr>
        <p:spPr>
          <a:xfrm>
            <a:off x="887506" y="2967318"/>
            <a:ext cx="1030941" cy="13265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 name="QuadreDeText 5"/>
          <p:cNvSpPr txBox="1"/>
          <p:nvPr/>
        </p:nvSpPr>
        <p:spPr>
          <a:xfrm>
            <a:off x="6472098" y="1011684"/>
            <a:ext cx="1270220" cy="369332"/>
          </a:xfrm>
          <a:prstGeom prst="rect">
            <a:avLst/>
          </a:prstGeom>
          <a:noFill/>
          <a:ln>
            <a:solidFill>
              <a:srgbClr val="C00000"/>
            </a:solidFill>
          </a:ln>
        </p:spPr>
        <p:txBody>
          <a:bodyPr wrap="none" rtlCol="0">
            <a:spAutoFit/>
          </a:bodyPr>
          <a:lstStyle/>
          <a:p>
            <a:r>
              <a:rPr lang="ca-ES" dirty="0"/>
              <a:t>EARLY TAVR</a:t>
            </a:r>
          </a:p>
        </p:txBody>
      </p:sp>
      <p:sp>
        <p:nvSpPr>
          <p:cNvPr id="12" name="QuadreDeText 11"/>
          <p:cNvSpPr txBox="1"/>
          <p:nvPr/>
        </p:nvSpPr>
        <p:spPr>
          <a:xfrm>
            <a:off x="9261153" y="1011684"/>
            <a:ext cx="1167564" cy="369332"/>
          </a:xfrm>
          <a:prstGeom prst="rect">
            <a:avLst/>
          </a:prstGeom>
          <a:noFill/>
          <a:ln>
            <a:solidFill>
              <a:srgbClr val="C00000"/>
            </a:solidFill>
          </a:ln>
        </p:spPr>
        <p:txBody>
          <a:bodyPr wrap="none" rtlCol="0">
            <a:spAutoFit/>
          </a:bodyPr>
          <a:lstStyle/>
          <a:p>
            <a:r>
              <a:rPr lang="ca-ES" dirty="0"/>
              <a:t>RECOVERY</a:t>
            </a:r>
          </a:p>
        </p:txBody>
      </p:sp>
      <p:sp>
        <p:nvSpPr>
          <p:cNvPr id="13" name="QuadreDeText 12"/>
          <p:cNvSpPr txBox="1"/>
          <p:nvPr/>
        </p:nvSpPr>
        <p:spPr>
          <a:xfrm>
            <a:off x="6881592" y="5475030"/>
            <a:ext cx="895630" cy="369332"/>
          </a:xfrm>
          <a:prstGeom prst="rect">
            <a:avLst/>
          </a:prstGeom>
          <a:noFill/>
          <a:ln>
            <a:solidFill>
              <a:srgbClr val="C00000"/>
            </a:solidFill>
          </a:ln>
        </p:spPr>
        <p:txBody>
          <a:bodyPr wrap="none" rtlCol="0">
            <a:spAutoFit/>
          </a:bodyPr>
          <a:lstStyle/>
          <a:p>
            <a:r>
              <a:rPr lang="ca-ES" dirty="0"/>
              <a:t>AVATAR</a:t>
            </a:r>
          </a:p>
        </p:txBody>
      </p:sp>
      <p:pic>
        <p:nvPicPr>
          <p:cNvPr id="14" name="Imatge 13"/>
          <p:cNvPicPr>
            <a:picLocks noChangeAspect="1"/>
          </p:cNvPicPr>
          <p:nvPr/>
        </p:nvPicPr>
        <p:blipFill>
          <a:blip r:embed="rId5"/>
          <a:stretch>
            <a:fillRect/>
          </a:stretch>
        </p:blipFill>
        <p:spPr>
          <a:xfrm>
            <a:off x="5834424" y="1517478"/>
            <a:ext cx="2364980" cy="2053052"/>
          </a:xfrm>
          <a:prstGeom prst="rect">
            <a:avLst/>
          </a:prstGeom>
          <a:effectLst>
            <a:outerShdw blurRad="50800" dist="38100" dir="2700000" algn="tl" rotWithShape="0">
              <a:prstClr val="black">
                <a:alpha val="40000"/>
              </a:prstClr>
            </a:outerShdw>
          </a:effectLst>
        </p:spPr>
      </p:pic>
      <p:pic>
        <p:nvPicPr>
          <p:cNvPr id="15" name="Imatge 14"/>
          <p:cNvPicPr>
            <a:picLocks noChangeAspect="1"/>
          </p:cNvPicPr>
          <p:nvPr/>
        </p:nvPicPr>
        <p:blipFill>
          <a:blip r:embed="rId6"/>
          <a:stretch>
            <a:fillRect/>
          </a:stretch>
        </p:blipFill>
        <p:spPr>
          <a:xfrm>
            <a:off x="8536398" y="1517478"/>
            <a:ext cx="3011521" cy="2053052"/>
          </a:xfrm>
          <a:prstGeom prst="rect">
            <a:avLst/>
          </a:prstGeom>
          <a:effectLst>
            <a:outerShdw blurRad="50800" dist="38100" dir="2700000" algn="tl" rotWithShape="0">
              <a:prstClr val="black">
                <a:alpha val="40000"/>
              </a:prstClr>
            </a:outerShdw>
          </a:effectLst>
        </p:spPr>
      </p:pic>
      <p:pic>
        <p:nvPicPr>
          <p:cNvPr id="16" name="Imatge 15"/>
          <p:cNvPicPr>
            <a:picLocks noChangeAspect="1"/>
          </p:cNvPicPr>
          <p:nvPr/>
        </p:nvPicPr>
        <p:blipFill>
          <a:blip r:embed="rId7"/>
          <a:stretch>
            <a:fillRect/>
          </a:stretch>
        </p:blipFill>
        <p:spPr>
          <a:xfrm>
            <a:off x="5864707" y="3706992"/>
            <a:ext cx="2724023" cy="1631576"/>
          </a:xfrm>
          <a:prstGeom prst="rect">
            <a:avLst/>
          </a:prstGeom>
          <a:effectLst>
            <a:outerShdw blurRad="50800" dist="38100" dir="2700000" algn="tl" rotWithShape="0">
              <a:prstClr val="black">
                <a:alpha val="40000"/>
              </a:prstClr>
            </a:outerShdw>
          </a:effectLst>
        </p:spPr>
      </p:pic>
      <p:sp>
        <p:nvSpPr>
          <p:cNvPr id="8" name="QuadreDeText 7"/>
          <p:cNvSpPr txBox="1"/>
          <p:nvPr/>
        </p:nvSpPr>
        <p:spPr>
          <a:xfrm>
            <a:off x="4039276" y="3803614"/>
            <a:ext cx="851647" cy="577081"/>
          </a:xfrm>
          <a:prstGeom prst="rect">
            <a:avLst/>
          </a:prstGeom>
          <a:solidFill>
            <a:schemeClr val="bg1"/>
          </a:solidFill>
          <a:ln>
            <a:solidFill>
              <a:schemeClr val="bg1">
                <a:lumMod val="75000"/>
              </a:schemeClr>
            </a:solidFill>
          </a:ln>
        </p:spPr>
        <p:txBody>
          <a:bodyPr wrap="square" rtlCol="0">
            <a:spAutoFit/>
          </a:bodyPr>
          <a:lstStyle/>
          <a:p>
            <a:pPr algn="ctr"/>
            <a:r>
              <a:rPr lang="es-ES" sz="1050" dirty="0" err="1">
                <a:solidFill>
                  <a:schemeClr val="tx1">
                    <a:lumMod val="50000"/>
                    <a:lumOff val="50000"/>
                  </a:schemeClr>
                </a:solidFill>
              </a:rPr>
              <a:t>Irrespective</a:t>
            </a:r>
            <a:r>
              <a:rPr lang="es-ES" sz="1050" dirty="0">
                <a:solidFill>
                  <a:schemeClr val="tx1">
                    <a:lumMod val="50000"/>
                    <a:lumOff val="50000"/>
                  </a:schemeClr>
                </a:solidFill>
              </a:rPr>
              <a:t> of </a:t>
            </a:r>
            <a:r>
              <a:rPr lang="es-ES" sz="1050" b="1" dirty="0" err="1">
                <a:solidFill>
                  <a:schemeClr val="tx1">
                    <a:lumMod val="50000"/>
                    <a:lumOff val="50000"/>
                  </a:schemeClr>
                </a:solidFill>
              </a:rPr>
              <a:t>flow</a:t>
            </a:r>
            <a:r>
              <a:rPr lang="es-ES" sz="1050" b="1" dirty="0">
                <a:solidFill>
                  <a:schemeClr val="tx1">
                    <a:lumMod val="50000"/>
                    <a:lumOff val="50000"/>
                  </a:schemeClr>
                </a:solidFill>
              </a:rPr>
              <a:t> reserve</a:t>
            </a:r>
            <a:endParaRPr lang="ca-ES" sz="1050" b="1" dirty="0">
              <a:solidFill>
                <a:schemeClr val="tx1">
                  <a:lumMod val="50000"/>
                  <a:lumOff val="50000"/>
                </a:schemeClr>
              </a:solidFill>
            </a:endParaRPr>
          </a:p>
        </p:txBody>
      </p:sp>
      <p:sp>
        <p:nvSpPr>
          <p:cNvPr id="17" name="Estrella de 12 puntas 12">
            <a:extLst>
              <a:ext uri="{FF2B5EF4-FFF2-40B4-BE49-F238E27FC236}">
                <a16:creationId xmlns:a16="http://schemas.microsoft.com/office/drawing/2014/main" id="{067983E3-46CD-4F03-D186-3AAB819A3BC0}"/>
              </a:ext>
            </a:extLst>
          </p:cNvPr>
          <p:cNvSpPr/>
          <p:nvPr/>
        </p:nvSpPr>
        <p:spPr>
          <a:xfrm>
            <a:off x="3882396" y="4368391"/>
            <a:ext cx="699246" cy="390523"/>
          </a:xfrm>
          <a:prstGeom prst="star12">
            <a:avLst/>
          </a:prstGeom>
          <a:solidFill>
            <a:srgbClr val="FF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700" dirty="0"/>
              <a:t>REV</a:t>
            </a:r>
          </a:p>
        </p:txBody>
      </p:sp>
      <p:pic>
        <p:nvPicPr>
          <p:cNvPr id="9" name="Imatge 8"/>
          <p:cNvPicPr>
            <a:picLocks noChangeAspect="1"/>
          </p:cNvPicPr>
          <p:nvPr/>
        </p:nvPicPr>
        <p:blipFill>
          <a:blip r:embed="rId8"/>
          <a:stretch>
            <a:fillRect/>
          </a:stretch>
        </p:blipFill>
        <p:spPr>
          <a:xfrm>
            <a:off x="8992288" y="3682736"/>
            <a:ext cx="2312205" cy="1763547"/>
          </a:xfrm>
          <a:prstGeom prst="rect">
            <a:avLst/>
          </a:prstGeom>
          <a:effectLst>
            <a:outerShdw blurRad="50800" dist="38100" dir="2700000" algn="tl" rotWithShape="0">
              <a:prstClr val="black">
                <a:alpha val="40000"/>
              </a:prstClr>
            </a:outerShdw>
          </a:effectLst>
        </p:spPr>
      </p:pic>
      <p:sp>
        <p:nvSpPr>
          <p:cNvPr id="18" name="QuadreDeText 17"/>
          <p:cNvSpPr txBox="1"/>
          <p:nvPr/>
        </p:nvSpPr>
        <p:spPr>
          <a:xfrm>
            <a:off x="9681463" y="5554282"/>
            <a:ext cx="1045158" cy="369332"/>
          </a:xfrm>
          <a:prstGeom prst="rect">
            <a:avLst/>
          </a:prstGeom>
          <a:noFill/>
          <a:ln>
            <a:solidFill>
              <a:srgbClr val="C00000"/>
            </a:solidFill>
          </a:ln>
        </p:spPr>
        <p:txBody>
          <a:bodyPr wrap="none" rtlCol="0">
            <a:spAutoFit/>
          </a:bodyPr>
          <a:lstStyle/>
          <a:p>
            <a:r>
              <a:rPr lang="ca-ES" dirty="0"/>
              <a:t>EVOLVED</a:t>
            </a:r>
          </a:p>
        </p:txBody>
      </p:sp>
      <p:sp>
        <p:nvSpPr>
          <p:cNvPr id="10" name="CuadroTexto 9">
            <a:extLst>
              <a:ext uri="{FF2B5EF4-FFF2-40B4-BE49-F238E27FC236}">
                <a16:creationId xmlns:a16="http://schemas.microsoft.com/office/drawing/2014/main" id="{1A9925C4-2D87-4B5F-6DAE-81877D9EFB71}"/>
              </a:ext>
            </a:extLst>
          </p:cNvPr>
          <p:cNvSpPr txBox="1"/>
          <p:nvPr/>
        </p:nvSpPr>
        <p:spPr>
          <a:xfrm>
            <a:off x="8385245" y="6308079"/>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6024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0EF-1E1C-D1EE-0193-22BF709939F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F8D436A-ACB3-5B6B-F044-88D4B7F84DF8}"/>
              </a:ext>
            </a:extLst>
          </p:cNvPr>
          <p:cNvSpPr>
            <a:spLocks noGrp="1"/>
          </p:cNvSpPr>
          <p:nvPr>
            <p:ph type="title"/>
          </p:nvPr>
        </p:nvSpPr>
        <p:spPr/>
        <p:txBody>
          <a:bodyPr/>
          <a:lstStyle/>
          <a:p>
            <a:r>
              <a:rPr lang="es-ES" dirty="0">
                <a:latin typeface="+mn-lt"/>
              </a:rPr>
              <a:t>Estenosis aórtica</a:t>
            </a:r>
          </a:p>
        </p:txBody>
      </p:sp>
      <p:pic>
        <p:nvPicPr>
          <p:cNvPr id="5" name="Imatge 4"/>
          <p:cNvPicPr>
            <a:picLocks noChangeAspect="1"/>
          </p:cNvPicPr>
          <p:nvPr/>
        </p:nvPicPr>
        <p:blipFill>
          <a:blip r:embed="rId3"/>
          <a:stretch>
            <a:fillRect/>
          </a:stretch>
        </p:blipFill>
        <p:spPr>
          <a:xfrm>
            <a:off x="555811" y="1102660"/>
            <a:ext cx="6200775" cy="4076700"/>
          </a:xfrm>
          <a:prstGeom prst="rect">
            <a:avLst/>
          </a:prstGeom>
        </p:spPr>
      </p:pic>
      <p:sp>
        <p:nvSpPr>
          <p:cNvPr id="11" name="Content Placeholder 2">
            <a:extLst>
              <a:ext uri="{FF2B5EF4-FFF2-40B4-BE49-F238E27FC236}">
                <a16:creationId xmlns:a16="http://schemas.microsoft.com/office/drawing/2014/main" id="{5CA265D4-54B9-8F41-16A7-8212EC7741C9}"/>
              </a:ext>
            </a:extLst>
          </p:cNvPr>
          <p:cNvSpPr>
            <a:spLocks noGrp="1"/>
          </p:cNvSpPr>
          <p:nvPr>
            <p:ph idx="1"/>
          </p:nvPr>
        </p:nvSpPr>
        <p:spPr>
          <a:xfrm>
            <a:off x="7428940" y="1206379"/>
            <a:ext cx="4117602" cy="1232023"/>
          </a:xfrm>
          <a:ln w="15875">
            <a:solidFill>
              <a:srgbClr val="C00000"/>
            </a:solidFill>
          </a:ln>
        </p:spPr>
        <p:txBody>
          <a:bodyPr>
            <a:normAutofit/>
          </a:bodyPr>
          <a:lstStyle/>
          <a:p>
            <a:pPr algn="just">
              <a:defRPr sz="2000"/>
            </a:pPr>
            <a:r>
              <a:rPr lang="es-ES" dirty="0">
                <a:solidFill>
                  <a:schemeClr val="tx1"/>
                </a:solidFill>
                <a:latin typeface="+mn-lt"/>
              </a:rPr>
              <a:t>70 años</a:t>
            </a:r>
          </a:p>
          <a:p>
            <a:pPr algn="just">
              <a:defRPr sz="2000"/>
            </a:pPr>
            <a:r>
              <a:rPr lang="es-ES" dirty="0">
                <a:solidFill>
                  <a:schemeClr val="tx1"/>
                </a:solidFill>
                <a:latin typeface="+mn-lt"/>
              </a:rPr>
              <a:t>Válvula tricúspide</a:t>
            </a:r>
          </a:p>
          <a:p>
            <a:pPr algn="just">
              <a:defRPr sz="2000"/>
            </a:pPr>
            <a:r>
              <a:rPr lang="es-ES" dirty="0">
                <a:solidFill>
                  <a:schemeClr val="tx1"/>
                </a:solidFill>
                <a:latin typeface="+mn-lt"/>
              </a:rPr>
              <a:t>Independiente del </a:t>
            </a:r>
            <a:r>
              <a:rPr lang="es-ES" b="1" dirty="0">
                <a:solidFill>
                  <a:schemeClr val="tx1"/>
                </a:solidFill>
                <a:latin typeface="+mn-lt"/>
              </a:rPr>
              <a:t>riesgo </a:t>
            </a:r>
            <a:r>
              <a:rPr lang="es-ES" b="1" dirty="0" err="1">
                <a:solidFill>
                  <a:schemeClr val="tx1"/>
                </a:solidFill>
                <a:latin typeface="+mn-lt"/>
              </a:rPr>
              <a:t>Qx</a:t>
            </a:r>
            <a:endParaRPr lang="es-ES" b="1" dirty="0">
              <a:solidFill>
                <a:schemeClr val="tx1"/>
              </a:solidFill>
              <a:latin typeface="+mn-lt"/>
            </a:endParaRPr>
          </a:p>
        </p:txBody>
      </p:sp>
      <p:sp>
        <p:nvSpPr>
          <p:cNvPr id="13" name="Content Placeholder 2">
            <a:extLst>
              <a:ext uri="{FF2B5EF4-FFF2-40B4-BE49-F238E27FC236}">
                <a16:creationId xmlns:a16="http://schemas.microsoft.com/office/drawing/2014/main" id="{5CA265D4-54B9-8F41-16A7-8212EC7741C9}"/>
              </a:ext>
            </a:extLst>
          </p:cNvPr>
          <p:cNvSpPr txBox="1">
            <a:spLocks/>
          </p:cNvSpPr>
          <p:nvPr/>
        </p:nvSpPr>
        <p:spPr>
          <a:xfrm>
            <a:off x="7428940" y="2650255"/>
            <a:ext cx="4117602" cy="397747"/>
          </a:xfrm>
          <a:prstGeom prst="rect">
            <a:avLst/>
          </a:prstGeom>
          <a:ln w="15875">
            <a:solidFill>
              <a:srgbClr val="C0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DF470D"/>
              </a:buClr>
              <a:buFont typeface="Arial" panose="020B0604020202020204" pitchFamily="34" charset="0"/>
              <a:buChar char="•"/>
              <a:defRPr sz="2000" kern="1200">
                <a:solidFill>
                  <a:schemeClr val="bg1">
                    <a:lumMod val="6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F470D"/>
              </a:buClr>
              <a:buFont typeface="Arial" panose="020B0604020202020204" pitchFamily="34" charset="0"/>
              <a:buChar char="•"/>
              <a:defRPr sz="1800" kern="1200">
                <a:solidFill>
                  <a:schemeClr val="bg1">
                    <a:lumMod val="6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F470D"/>
              </a:buClr>
              <a:buFont typeface="Arial" panose="020B0604020202020204" pitchFamily="34" charset="0"/>
              <a:buChar char="•"/>
              <a:defRPr sz="1600" kern="1200">
                <a:solidFill>
                  <a:schemeClr val="bg1">
                    <a:lumMod val="6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F470D"/>
              </a:buClr>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470D"/>
              </a:buClr>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sz="2000"/>
            </a:pPr>
            <a:r>
              <a:rPr lang="es-ES" dirty="0">
                <a:solidFill>
                  <a:schemeClr val="tx1"/>
                </a:solidFill>
                <a:latin typeface="+mn-lt"/>
              </a:rPr>
              <a:t>Válvula bicúspide</a:t>
            </a:r>
          </a:p>
        </p:txBody>
      </p:sp>
      <p:sp>
        <p:nvSpPr>
          <p:cNvPr id="6" name="Fletxa cap avall 5"/>
          <p:cNvSpPr/>
          <p:nvPr/>
        </p:nvSpPr>
        <p:spPr>
          <a:xfrm>
            <a:off x="8919882" y="3182472"/>
            <a:ext cx="932330" cy="367553"/>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4" name="Rectangle 13"/>
          <p:cNvSpPr/>
          <p:nvPr/>
        </p:nvSpPr>
        <p:spPr>
          <a:xfrm>
            <a:off x="7428940" y="3684495"/>
            <a:ext cx="4440153" cy="923330"/>
          </a:xfrm>
          <a:prstGeom prst="rect">
            <a:avLst/>
          </a:prstGeom>
        </p:spPr>
        <p:txBody>
          <a:bodyPr wrap="square">
            <a:spAutoFit/>
          </a:bodyPr>
          <a:lstStyle/>
          <a:p>
            <a:pPr algn="ctr"/>
            <a:r>
              <a:rPr lang="en-US" b="1" dirty="0">
                <a:cs typeface="Arial" panose="020B0604020202020204" pitchFamily="34" charset="0"/>
              </a:rPr>
              <a:t>TAVI</a:t>
            </a:r>
            <a:r>
              <a:rPr lang="en-US" dirty="0">
                <a:cs typeface="Arial" panose="020B0604020202020204" pitchFamily="34" charset="0"/>
              </a:rPr>
              <a:t> may be considered for the treatment of severe BAV stenosis in patients at increased surgical risk, if the anatomy is suitable</a:t>
            </a:r>
            <a:endParaRPr lang="ca-ES" dirty="0">
              <a:cs typeface="Arial" panose="020B0604020202020204" pitchFamily="34" charset="0"/>
            </a:endParaRPr>
          </a:p>
        </p:txBody>
      </p:sp>
      <p:pic>
        <p:nvPicPr>
          <p:cNvPr id="15" name="Imatge 14"/>
          <p:cNvPicPr>
            <a:picLocks noChangeAspect="1"/>
          </p:cNvPicPr>
          <p:nvPr/>
        </p:nvPicPr>
        <p:blipFill>
          <a:blip r:embed="rId4"/>
          <a:stretch>
            <a:fillRect/>
          </a:stretch>
        </p:blipFill>
        <p:spPr>
          <a:xfrm>
            <a:off x="10183728" y="4608929"/>
            <a:ext cx="1545010" cy="551789"/>
          </a:xfrm>
          <a:prstGeom prst="rect">
            <a:avLst/>
          </a:prstGeom>
        </p:spPr>
      </p:pic>
      <p:sp>
        <p:nvSpPr>
          <p:cNvPr id="16" name="Estrella de 12 puntas 12">
            <a:extLst>
              <a:ext uri="{FF2B5EF4-FFF2-40B4-BE49-F238E27FC236}">
                <a16:creationId xmlns:a16="http://schemas.microsoft.com/office/drawing/2014/main" id="{067983E3-46CD-4F03-D186-3AAB819A3BC0}"/>
              </a:ext>
            </a:extLst>
          </p:cNvPr>
          <p:cNvSpPr/>
          <p:nvPr/>
        </p:nvSpPr>
        <p:spPr>
          <a:xfrm>
            <a:off x="10270711" y="2520673"/>
            <a:ext cx="1082321" cy="685800"/>
          </a:xfrm>
          <a:prstGeom prst="star1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NEW</a:t>
            </a:r>
          </a:p>
        </p:txBody>
      </p:sp>
      <p:sp>
        <p:nvSpPr>
          <p:cNvPr id="3" name="Rectángulo 2">
            <a:extLst>
              <a:ext uri="{FF2B5EF4-FFF2-40B4-BE49-F238E27FC236}">
                <a16:creationId xmlns:a16="http://schemas.microsoft.com/office/drawing/2014/main" id="{1CEE0AEB-E936-FA0E-80CC-17D1ADCCF39C}"/>
              </a:ext>
            </a:extLst>
          </p:cNvPr>
          <p:cNvSpPr/>
          <p:nvPr/>
        </p:nvSpPr>
        <p:spPr>
          <a:xfrm>
            <a:off x="344032" y="1959425"/>
            <a:ext cx="2696051" cy="570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7" name="Imatge 6"/>
          <p:cNvPicPr>
            <a:picLocks noChangeAspect="1"/>
          </p:cNvPicPr>
          <p:nvPr/>
        </p:nvPicPr>
        <p:blipFill>
          <a:blip r:embed="rId5"/>
          <a:stretch>
            <a:fillRect/>
          </a:stretch>
        </p:blipFill>
        <p:spPr>
          <a:xfrm>
            <a:off x="147782" y="5224432"/>
            <a:ext cx="7839772" cy="593770"/>
          </a:xfrm>
          <a:prstGeom prst="rect">
            <a:avLst/>
          </a:prstGeom>
        </p:spPr>
      </p:pic>
      <p:sp>
        <p:nvSpPr>
          <p:cNvPr id="17" name="Estrella de 12 puntas 12">
            <a:extLst>
              <a:ext uri="{FF2B5EF4-FFF2-40B4-BE49-F238E27FC236}">
                <a16:creationId xmlns:a16="http://schemas.microsoft.com/office/drawing/2014/main" id="{067983E3-46CD-4F03-D186-3AAB819A3BC0}"/>
              </a:ext>
            </a:extLst>
          </p:cNvPr>
          <p:cNvSpPr/>
          <p:nvPr/>
        </p:nvSpPr>
        <p:spPr>
          <a:xfrm>
            <a:off x="8043572" y="5128371"/>
            <a:ext cx="1082321" cy="685800"/>
          </a:xfrm>
          <a:prstGeom prst="star12">
            <a:avLst/>
          </a:prstGeom>
          <a:solidFill>
            <a:srgbClr val="FF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REV</a:t>
            </a:r>
          </a:p>
        </p:txBody>
      </p:sp>
      <p:pic>
        <p:nvPicPr>
          <p:cNvPr id="8" name="Imatge 7"/>
          <p:cNvPicPr>
            <a:picLocks noChangeAspect="1"/>
          </p:cNvPicPr>
          <p:nvPr/>
        </p:nvPicPr>
        <p:blipFill>
          <a:blip r:embed="rId6"/>
          <a:stretch>
            <a:fillRect/>
          </a:stretch>
        </p:blipFill>
        <p:spPr>
          <a:xfrm>
            <a:off x="147782" y="6198048"/>
            <a:ext cx="7895790" cy="560737"/>
          </a:xfrm>
          <a:prstGeom prst="rect">
            <a:avLst/>
          </a:prstGeom>
          <a:effectLst>
            <a:outerShdw blurRad="50800" dist="38100" dir="2700000" algn="tl" rotWithShape="0">
              <a:prstClr val="black">
                <a:alpha val="40000"/>
              </a:prstClr>
            </a:outerShdw>
          </a:effectLst>
        </p:spPr>
      </p:pic>
      <p:sp>
        <p:nvSpPr>
          <p:cNvPr id="10" name="CuadroTexto 9">
            <a:extLst>
              <a:ext uri="{FF2B5EF4-FFF2-40B4-BE49-F238E27FC236}">
                <a16:creationId xmlns:a16="http://schemas.microsoft.com/office/drawing/2014/main" id="{BB27000C-9017-A400-87C8-FF4CE56518AA}"/>
              </a:ext>
            </a:extLst>
          </p:cNvPr>
          <p:cNvSpPr txBox="1"/>
          <p:nvPr/>
        </p:nvSpPr>
        <p:spPr>
          <a:xfrm>
            <a:off x="8385245" y="6308079"/>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21930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319F7-0049-C658-206E-06E1092ED63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6BA12C5-3EB5-0014-E962-7126354BC54D}"/>
              </a:ext>
            </a:extLst>
          </p:cNvPr>
          <p:cNvSpPr>
            <a:spLocks noGrp="1"/>
          </p:cNvSpPr>
          <p:nvPr>
            <p:ph type="title"/>
          </p:nvPr>
        </p:nvSpPr>
        <p:spPr/>
        <p:txBody>
          <a:bodyPr/>
          <a:lstStyle/>
          <a:p>
            <a:r>
              <a:rPr lang="es-ES" dirty="0">
                <a:latin typeface="+mn-lt"/>
              </a:rPr>
              <a:t>Estenosis aórtica</a:t>
            </a:r>
          </a:p>
        </p:txBody>
      </p:sp>
      <p:sp>
        <p:nvSpPr>
          <p:cNvPr id="4" name="Marcador de número de diapositiva 3">
            <a:extLst>
              <a:ext uri="{FF2B5EF4-FFF2-40B4-BE49-F238E27FC236}">
                <a16:creationId xmlns:a16="http://schemas.microsoft.com/office/drawing/2014/main" id="{66809485-F65D-4386-DCAC-670EC62F0506}"/>
              </a:ext>
            </a:extLst>
          </p:cNvPr>
          <p:cNvSpPr>
            <a:spLocks noGrp="1"/>
          </p:cNvSpPr>
          <p:nvPr>
            <p:ph type="sldNum" sz="quarter" idx="12"/>
          </p:nvPr>
        </p:nvSpPr>
        <p:spPr/>
        <p:txBody>
          <a:bodyPr/>
          <a:lstStyle/>
          <a:p>
            <a:fld id="{4094CC2B-552C-BD49-BB57-6E663FD0C8E4}" type="slidenum">
              <a:rPr lang="es-ES" smtClean="0"/>
              <a:t>19</a:t>
            </a:fld>
            <a:endParaRPr lang="es-ES"/>
          </a:p>
        </p:txBody>
      </p:sp>
      <p:pic>
        <p:nvPicPr>
          <p:cNvPr id="17" name="Imagen 16" descr="Escala de tiempo&#10;&#10;El contenido generado por IA puede ser incorrecto.">
            <a:extLst>
              <a:ext uri="{FF2B5EF4-FFF2-40B4-BE49-F238E27FC236}">
                <a16:creationId xmlns:a16="http://schemas.microsoft.com/office/drawing/2014/main" id="{A767DFE3-6FA5-7063-75A0-B363C6636BEE}"/>
              </a:ext>
            </a:extLst>
          </p:cNvPr>
          <p:cNvPicPr>
            <a:picLocks noChangeAspect="1"/>
          </p:cNvPicPr>
          <p:nvPr/>
        </p:nvPicPr>
        <p:blipFill>
          <a:blip r:embed="rId3"/>
          <a:stretch>
            <a:fillRect/>
          </a:stretch>
        </p:blipFill>
        <p:spPr>
          <a:xfrm>
            <a:off x="7055347" y="2434443"/>
            <a:ext cx="5036386" cy="1904906"/>
          </a:xfrm>
          <a:prstGeom prst="rect">
            <a:avLst/>
          </a:prstGeom>
        </p:spPr>
      </p:pic>
      <p:pic>
        <p:nvPicPr>
          <p:cNvPr id="19" name="Imagen 18" descr="Diagrama&#10;&#10;El contenido generado por IA puede ser incorrecto.">
            <a:extLst>
              <a:ext uri="{FF2B5EF4-FFF2-40B4-BE49-F238E27FC236}">
                <a16:creationId xmlns:a16="http://schemas.microsoft.com/office/drawing/2014/main" id="{68F29E0C-855A-8DF7-A178-BA0A39D8C676}"/>
              </a:ext>
            </a:extLst>
          </p:cNvPr>
          <p:cNvPicPr>
            <a:picLocks noChangeAspect="1"/>
          </p:cNvPicPr>
          <p:nvPr/>
        </p:nvPicPr>
        <p:blipFill>
          <a:blip r:embed="rId4"/>
          <a:stretch>
            <a:fillRect/>
          </a:stretch>
        </p:blipFill>
        <p:spPr>
          <a:xfrm>
            <a:off x="153675" y="1088014"/>
            <a:ext cx="6805346" cy="5592420"/>
          </a:xfrm>
          <a:prstGeom prst="rect">
            <a:avLst/>
          </a:prstGeom>
        </p:spPr>
      </p:pic>
      <p:sp>
        <p:nvSpPr>
          <p:cNvPr id="20" name="Flecha izquierda 19">
            <a:extLst>
              <a:ext uri="{FF2B5EF4-FFF2-40B4-BE49-F238E27FC236}">
                <a16:creationId xmlns:a16="http://schemas.microsoft.com/office/drawing/2014/main" id="{41EB2F51-FDED-DF01-DCEF-4415C9450E70}"/>
              </a:ext>
            </a:extLst>
          </p:cNvPr>
          <p:cNvSpPr/>
          <p:nvPr/>
        </p:nvSpPr>
        <p:spPr>
          <a:xfrm>
            <a:off x="7055347" y="5807034"/>
            <a:ext cx="534390" cy="549316"/>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CuadroTexto 20">
            <a:extLst>
              <a:ext uri="{FF2B5EF4-FFF2-40B4-BE49-F238E27FC236}">
                <a16:creationId xmlns:a16="http://schemas.microsoft.com/office/drawing/2014/main" id="{5103722D-C5AE-4A09-93E9-AD9A38DD5C59}"/>
              </a:ext>
            </a:extLst>
          </p:cNvPr>
          <p:cNvSpPr txBox="1"/>
          <p:nvPr/>
        </p:nvSpPr>
        <p:spPr>
          <a:xfrm>
            <a:off x="7709947" y="5758526"/>
            <a:ext cx="3692343" cy="646331"/>
          </a:xfrm>
          <a:prstGeom prst="rect">
            <a:avLst/>
          </a:prstGeom>
          <a:solidFill>
            <a:schemeClr val="bg1"/>
          </a:solidFill>
          <a:ln w="15875">
            <a:solidFill>
              <a:srgbClr val="C00000"/>
            </a:solidFill>
          </a:ln>
        </p:spPr>
        <p:txBody>
          <a:bodyPr wrap="square" rtlCol="0">
            <a:spAutoFit/>
          </a:bodyPr>
          <a:lstStyle/>
          <a:p>
            <a:pPr algn="ctr"/>
            <a:r>
              <a:rPr lang="es-ES_tradnl" dirty="0">
                <a:cs typeface="Arial" panose="020B0604020202020204" pitchFamily="34" charset="0"/>
              </a:rPr>
              <a:t>Enfoque “</a:t>
            </a:r>
            <a:r>
              <a:rPr lang="es-ES_tradnl" dirty="0" err="1">
                <a:cs typeface="Arial" panose="020B0604020202020204" pitchFamily="34" charset="0"/>
              </a:rPr>
              <a:t>lifetime</a:t>
            </a:r>
            <a:r>
              <a:rPr lang="es-ES_tradnl" dirty="0">
                <a:cs typeface="Arial" panose="020B0604020202020204" pitchFamily="34" charset="0"/>
              </a:rPr>
              <a:t> </a:t>
            </a:r>
            <a:r>
              <a:rPr lang="es-ES_tradnl" dirty="0" err="1">
                <a:cs typeface="Arial" panose="020B0604020202020204" pitchFamily="34" charset="0"/>
              </a:rPr>
              <a:t>management</a:t>
            </a:r>
            <a:r>
              <a:rPr lang="es-ES_tradnl" dirty="0">
                <a:cs typeface="Arial" panose="020B0604020202020204" pitchFamily="34" charset="0"/>
              </a:rPr>
              <a:t>” obligatorio en la elección</a:t>
            </a:r>
          </a:p>
        </p:txBody>
      </p:sp>
      <p:sp>
        <p:nvSpPr>
          <p:cNvPr id="22" name="CuadroTexto 21">
            <a:extLst>
              <a:ext uri="{FF2B5EF4-FFF2-40B4-BE49-F238E27FC236}">
                <a16:creationId xmlns:a16="http://schemas.microsoft.com/office/drawing/2014/main" id="{7EEEE437-7C17-CEA4-228D-1386ABB7F5F2}"/>
              </a:ext>
            </a:extLst>
          </p:cNvPr>
          <p:cNvSpPr txBox="1"/>
          <p:nvPr/>
        </p:nvSpPr>
        <p:spPr>
          <a:xfrm>
            <a:off x="7498934" y="1088014"/>
            <a:ext cx="4114367" cy="461665"/>
          </a:xfrm>
          <a:prstGeom prst="rect">
            <a:avLst/>
          </a:prstGeom>
          <a:solidFill>
            <a:schemeClr val="bg1"/>
          </a:solidFill>
          <a:ln w="15875">
            <a:solidFill>
              <a:srgbClr val="C00000"/>
            </a:solidFill>
          </a:ln>
        </p:spPr>
        <p:txBody>
          <a:bodyPr wrap="square" rtlCol="0">
            <a:spAutoFit/>
          </a:bodyPr>
          <a:lstStyle/>
          <a:p>
            <a:pPr algn="ctr"/>
            <a:r>
              <a:rPr lang="es-ES_tradnl" sz="2400" b="1" dirty="0">
                <a:solidFill>
                  <a:srgbClr val="C00000"/>
                </a:solidFill>
                <a:cs typeface="Arial" panose="020B0604020202020204" pitchFamily="34" charset="0"/>
              </a:rPr>
              <a:t>Planificación estratégica</a:t>
            </a:r>
          </a:p>
        </p:txBody>
      </p:sp>
      <p:sp>
        <p:nvSpPr>
          <p:cNvPr id="5" name="CuadroTexto 4">
            <a:extLst>
              <a:ext uri="{FF2B5EF4-FFF2-40B4-BE49-F238E27FC236}">
                <a16:creationId xmlns:a16="http://schemas.microsoft.com/office/drawing/2014/main" id="{9179925F-F033-9A9F-3006-F390E8339981}"/>
              </a:ext>
            </a:extLst>
          </p:cNvPr>
          <p:cNvSpPr txBox="1"/>
          <p:nvPr/>
        </p:nvSpPr>
        <p:spPr>
          <a:xfrm>
            <a:off x="7117656" y="6519446"/>
            <a:ext cx="4974077" cy="338554"/>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605727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30E4294-258B-278B-2F4C-F306D6757424}"/>
              </a:ext>
            </a:extLst>
          </p:cNvPr>
          <p:cNvSpPr>
            <a:spLocks noGrp="1"/>
          </p:cNvSpPr>
          <p:nvPr>
            <p:ph type="sldNum" sz="quarter" idx="12"/>
          </p:nvPr>
        </p:nvSpPr>
        <p:spPr/>
        <p:txBody>
          <a:bodyPr/>
          <a:lstStyle/>
          <a:p>
            <a:fld id="{4094CC2B-552C-BD49-BB57-6E663FD0C8E4}" type="slidenum">
              <a:rPr lang="es-ES" smtClean="0"/>
              <a:t>2</a:t>
            </a:fld>
            <a:endParaRPr lang="es-ES"/>
          </a:p>
        </p:txBody>
      </p:sp>
      <p:sp>
        <p:nvSpPr>
          <p:cNvPr id="3" name="Título 2">
            <a:extLst>
              <a:ext uri="{FF2B5EF4-FFF2-40B4-BE49-F238E27FC236}">
                <a16:creationId xmlns:a16="http://schemas.microsoft.com/office/drawing/2014/main" id="{16F14F09-7F23-FDD0-99C6-55EE69A13257}"/>
              </a:ext>
            </a:extLst>
          </p:cNvPr>
          <p:cNvSpPr>
            <a:spLocks noGrp="1"/>
          </p:cNvSpPr>
          <p:nvPr>
            <p:ph type="title"/>
          </p:nvPr>
        </p:nvSpPr>
        <p:spPr>
          <a:xfrm>
            <a:off x="322907" y="177566"/>
            <a:ext cx="11525061" cy="1041076"/>
          </a:xfrm>
        </p:spPr>
        <p:txBody>
          <a:bodyPr>
            <a:normAutofit/>
          </a:bodyPr>
          <a:lstStyle/>
          <a:p>
            <a:r>
              <a:rPr lang="es-ES" sz="1800" dirty="0"/>
              <a:t>EXONERACIÓN DE RESPONSABILIDAD Y USO DE LA PRESENTACIÓN</a:t>
            </a:r>
          </a:p>
        </p:txBody>
      </p:sp>
      <p:sp>
        <p:nvSpPr>
          <p:cNvPr id="5" name="CuadroTexto 4">
            <a:extLst>
              <a:ext uri="{FF2B5EF4-FFF2-40B4-BE49-F238E27FC236}">
                <a16:creationId xmlns:a16="http://schemas.microsoft.com/office/drawing/2014/main" id="{4B1DCA5F-AD8B-3648-CD3D-A82CFA417113}"/>
              </a:ext>
            </a:extLst>
          </p:cNvPr>
          <p:cNvSpPr txBox="1"/>
          <p:nvPr/>
        </p:nvSpPr>
        <p:spPr>
          <a:xfrm>
            <a:off x="322907" y="977481"/>
            <a:ext cx="11525061" cy="3830279"/>
          </a:xfrm>
          <a:prstGeom prst="rect">
            <a:avLst/>
          </a:prstGeom>
          <a:noFill/>
        </p:spPr>
        <p:txBody>
          <a:bodyPr wrap="square">
            <a:spAutoFit/>
          </a:bodyPr>
          <a:lstStyle/>
          <a:p>
            <a:pPr>
              <a:lnSpc>
                <a:spcPts val="2080"/>
              </a:lnSpc>
            </a:pPr>
            <a:r>
              <a:rPr lang="es-ES" sz="1200" dirty="0">
                <a:solidFill>
                  <a:srgbClr val="002454"/>
                </a:solidFill>
                <a:latin typeface="Arial" panose="020B0604020202020204" pitchFamily="34" charset="0"/>
                <a:cs typeface="Arial" panose="020B0604020202020204" pitchFamily="34" charset="0"/>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br>
              <a:rPr lang="es-ES" sz="1200" dirty="0">
                <a:solidFill>
                  <a:srgbClr val="002454"/>
                </a:solidFill>
                <a:latin typeface="Arial" panose="020B0604020202020204" pitchFamily="34" charset="0"/>
                <a:cs typeface="Arial" panose="020B0604020202020204" pitchFamily="34" charset="0"/>
              </a:rPr>
            </a:br>
            <a:r>
              <a:rPr lang="es-ES" sz="1200" dirty="0">
                <a:solidFill>
                  <a:srgbClr val="002454"/>
                </a:solidFill>
                <a:latin typeface="Arial" panose="020B0604020202020204" pitchFamily="34" charset="0"/>
                <a:cs typeface="Arial" panose="020B0604020202020204" pitchFamily="34" charset="0"/>
              </a:rPr>
              <a:t>Almirall no otorga, ni implícita ni explícitamente, ninguna garantía de imparcialidad, precisión, integridad o exactitud de la información, opinión y declaraciones expresadas en dicha Presentación o en discusiones que puedan tener lugar durante su utilización.</a:t>
            </a:r>
            <a:br>
              <a:rPr lang="es-ES" sz="1200" dirty="0">
                <a:solidFill>
                  <a:srgbClr val="002454"/>
                </a:solidFill>
                <a:latin typeface="Arial" panose="020B0604020202020204" pitchFamily="34" charset="0"/>
                <a:cs typeface="Arial" panose="020B0604020202020204" pitchFamily="34" charset="0"/>
              </a:rPr>
            </a:br>
            <a:r>
              <a:rPr lang="es-ES" sz="1200" dirty="0">
                <a:solidFill>
                  <a:srgbClr val="002454"/>
                </a:solidFill>
                <a:latin typeface="Arial" panose="020B0604020202020204" pitchFamily="34" charset="0"/>
                <a:cs typeface="Arial" panose="020B0604020202020204" pitchFamily="34" charset="0"/>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a:t>
            </a:r>
            <a:br>
              <a:rPr lang="es-ES" sz="1200" dirty="0">
                <a:solidFill>
                  <a:srgbClr val="002454"/>
                </a:solidFill>
                <a:latin typeface="Arial" panose="020B0604020202020204" pitchFamily="34" charset="0"/>
                <a:cs typeface="Arial" panose="020B0604020202020204" pitchFamily="34" charset="0"/>
              </a:rPr>
            </a:br>
            <a:r>
              <a:rPr lang="es-ES" sz="1200" dirty="0">
                <a:solidFill>
                  <a:srgbClr val="002454"/>
                </a:solidFill>
                <a:latin typeface="Arial" panose="020B0604020202020204" pitchFamily="34" charset="0"/>
                <a:cs typeface="Arial" panose="020B0604020202020204" pitchFamily="34" charset="0"/>
              </a:rPr>
              <a:t>Igualmente, todos los nombres comerciales, marcas o signos distintivos de cualquier clase contenidos en la Presentación están protegidos por la Ley.</a:t>
            </a:r>
            <a:br>
              <a:rPr lang="es-ES" sz="1200" dirty="0">
                <a:solidFill>
                  <a:srgbClr val="002454"/>
                </a:solidFill>
                <a:latin typeface="Arial" panose="020B0604020202020204" pitchFamily="34" charset="0"/>
                <a:cs typeface="Arial" panose="020B0604020202020204" pitchFamily="34" charset="0"/>
              </a:rPr>
            </a:br>
            <a:r>
              <a:rPr lang="es-ES" sz="1200" dirty="0">
                <a:solidFill>
                  <a:srgbClr val="002454"/>
                </a:solidFill>
                <a:latin typeface="Arial" panose="020B0604020202020204" pitchFamily="34" charset="0"/>
                <a:cs typeface="Arial" panose="020B0604020202020204" pitchFamily="34" charset="0"/>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p:txBody>
      </p:sp>
    </p:spTree>
    <p:extLst>
      <p:ext uri="{BB962C8B-B14F-4D97-AF65-F5344CB8AC3E}">
        <p14:creationId xmlns:p14="http://schemas.microsoft.com/office/powerpoint/2010/main" val="586859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83C6D-63E9-0657-F0D5-9F2A4ED457C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8880FE6-F23C-3A89-F9B1-A58FF154B05E}"/>
              </a:ext>
            </a:extLst>
          </p:cNvPr>
          <p:cNvSpPr>
            <a:spLocks noGrp="1"/>
          </p:cNvSpPr>
          <p:nvPr>
            <p:ph type="title"/>
          </p:nvPr>
        </p:nvSpPr>
        <p:spPr/>
        <p:txBody>
          <a:bodyPr/>
          <a:lstStyle/>
          <a:p>
            <a:r>
              <a:rPr lang="es-ES" dirty="0">
                <a:latin typeface="+mn-lt"/>
              </a:rPr>
              <a:t>Insuficiencia mitral</a:t>
            </a:r>
          </a:p>
        </p:txBody>
      </p:sp>
      <p:sp>
        <p:nvSpPr>
          <p:cNvPr id="4" name="Marcador de número de diapositiva 3">
            <a:extLst>
              <a:ext uri="{FF2B5EF4-FFF2-40B4-BE49-F238E27FC236}">
                <a16:creationId xmlns:a16="http://schemas.microsoft.com/office/drawing/2014/main" id="{6B36170A-F15D-EF35-AD1B-366010335A89}"/>
              </a:ext>
            </a:extLst>
          </p:cNvPr>
          <p:cNvSpPr>
            <a:spLocks noGrp="1"/>
          </p:cNvSpPr>
          <p:nvPr>
            <p:ph type="sldNum" sz="quarter" idx="12"/>
          </p:nvPr>
        </p:nvSpPr>
        <p:spPr/>
        <p:txBody>
          <a:bodyPr/>
          <a:lstStyle/>
          <a:p>
            <a:fld id="{4094CC2B-552C-BD49-BB57-6E663FD0C8E4}" type="slidenum">
              <a:rPr lang="es-ES" smtClean="0"/>
              <a:t>20</a:t>
            </a:fld>
            <a:endParaRPr lang="es-ES"/>
          </a:p>
        </p:txBody>
      </p:sp>
      <p:pic>
        <p:nvPicPr>
          <p:cNvPr id="5" name="Imagen 4" descr="Imagen que contiene Texto&#10;&#10;El contenido generado por IA puede ser incorrecto.">
            <a:extLst>
              <a:ext uri="{FF2B5EF4-FFF2-40B4-BE49-F238E27FC236}">
                <a16:creationId xmlns:a16="http://schemas.microsoft.com/office/drawing/2014/main" id="{28A1E9C9-C67A-ED30-110B-5E333445B0A8}"/>
              </a:ext>
            </a:extLst>
          </p:cNvPr>
          <p:cNvPicPr>
            <a:picLocks noChangeAspect="1"/>
          </p:cNvPicPr>
          <p:nvPr/>
        </p:nvPicPr>
        <p:blipFill>
          <a:blip r:embed="rId3"/>
          <a:stretch>
            <a:fillRect/>
          </a:stretch>
        </p:blipFill>
        <p:spPr>
          <a:xfrm>
            <a:off x="5427708" y="136525"/>
            <a:ext cx="6245989" cy="6096000"/>
          </a:xfrm>
          <a:prstGeom prst="rect">
            <a:avLst/>
          </a:prstGeom>
        </p:spPr>
      </p:pic>
      <p:sp>
        <p:nvSpPr>
          <p:cNvPr id="6" name="Rectángulo redondeado 5">
            <a:extLst>
              <a:ext uri="{FF2B5EF4-FFF2-40B4-BE49-F238E27FC236}">
                <a16:creationId xmlns:a16="http://schemas.microsoft.com/office/drawing/2014/main" id="{143B4110-614F-8E76-A682-75B51A8F0F58}"/>
              </a:ext>
            </a:extLst>
          </p:cNvPr>
          <p:cNvSpPr/>
          <p:nvPr/>
        </p:nvSpPr>
        <p:spPr>
          <a:xfrm>
            <a:off x="7855527" y="3823855"/>
            <a:ext cx="3629891" cy="2327563"/>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Content Placeholder 2">
            <a:extLst>
              <a:ext uri="{FF2B5EF4-FFF2-40B4-BE49-F238E27FC236}">
                <a16:creationId xmlns:a16="http://schemas.microsoft.com/office/drawing/2014/main" id="{537840C8-0E9D-74B3-3E81-BAA7EE89A974}"/>
              </a:ext>
            </a:extLst>
          </p:cNvPr>
          <p:cNvSpPr>
            <a:spLocks noGrp="1"/>
          </p:cNvSpPr>
          <p:nvPr>
            <p:ph idx="1"/>
          </p:nvPr>
        </p:nvSpPr>
        <p:spPr>
          <a:xfrm>
            <a:off x="344033" y="1111624"/>
            <a:ext cx="4697587" cy="4790412"/>
          </a:xfrm>
        </p:spPr>
        <p:txBody>
          <a:bodyPr>
            <a:normAutofit/>
          </a:bodyPr>
          <a:lstStyle/>
          <a:p>
            <a:pPr algn="just"/>
            <a:endParaRPr dirty="0">
              <a:solidFill>
                <a:schemeClr val="tx1"/>
              </a:solidFill>
              <a:latin typeface="+mn-lt"/>
            </a:endParaRPr>
          </a:p>
          <a:p>
            <a:pPr algn="just">
              <a:defRPr sz="2000"/>
            </a:pPr>
            <a:r>
              <a:rPr lang="es-ES" b="1" dirty="0">
                <a:solidFill>
                  <a:schemeClr val="tx1"/>
                </a:solidFill>
                <a:latin typeface="+mn-lt"/>
              </a:rPr>
              <a:t>ETT</a:t>
            </a:r>
            <a:r>
              <a:rPr lang="es-ES" dirty="0">
                <a:solidFill>
                  <a:schemeClr val="tx1"/>
                </a:solidFill>
                <a:latin typeface="+mn-lt"/>
              </a:rPr>
              <a:t> → evaluación inicial: morfología valvular, gravedad IM, función VI/AI/VD</a:t>
            </a:r>
          </a:p>
          <a:p>
            <a:pPr algn="just">
              <a:defRPr sz="2000"/>
            </a:pPr>
            <a:r>
              <a:rPr lang="es-ES" b="1" dirty="0">
                <a:solidFill>
                  <a:schemeClr val="tx1"/>
                </a:solidFill>
                <a:latin typeface="+mn-lt"/>
              </a:rPr>
              <a:t>ETE 3D</a:t>
            </a:r>
            <a:r>
              <a:rPr lang="es-ES" dirty="0">
                <a:solidFill>
                  <a:schemeClr val="tx1"/>
                </a:solidFill>
                <a:latin typeface="+mn-lt"/>
              </a:rPr>
              <a:t> → análisis detallado de anatomía valvular, planificación quirúrgica/</a:t>
            </a:r>
            <a:r>
              <a:rPr lang="es-ES" dirty="0" err="1">
                <a:solidFill>
                  <a:schemeClr val="tx1"/>
                </a:solidFill>
                <a:latin typeface="+mn-lt"/>
              </a:rPr>
              <a:t>transcatéter</a:t>
            </a:r>
            <a:endParaRPr lang="es-ES" dirty="0">
              <a:solidFill>
                <a:schemeClr val="tx1"/>
              </a:solidFill>
              <a:latin typeface="+mn-lt"/>
            </a:endParaRPr>
          </a:p>
          <a:p>
            <a:pPr algn="just">
              <a:defRPr sz="2000"/>
            </a:pPr>
            <a:r>
              <a:rPr lang="es-ES" b="1" dirty="0">
                <a:solidFill>
                  <a:schemeClr val="tx1"/>
                </a:solidFill>
                <a:latin typeface="+mn-lt"/>
              </a:rPr>
              <a:t>Eco de esfuerzo </a:t>
            </a:r>
            <a:r>
              <a:rPr lang="es-ES" dirty="0">
                <a:solidFill>
                  <a:schemeClr val="tx1"/>
                </a:solidFill>
                <a:latin typeface="+mn-lt"/>
              </a:rPr>
              <a:t>→ valoración dinámica de IM y presiones pulmonares</a:t>
            </a:r>
          </a:p>
          <a:p>
            <a:pPr algn="just">
              <a:defRPr sz="2000"/>
            </a:pPr>
            <a:r>
              <a:rPr lang="es-ES" b="1" dirty="0">
                <a:solidFill>
                  <a:schemeClr val="tx1"/>
                </a:solidFill>
                <a:latin typeface="+mn-lt"/>
              </a:rPr>
              <a:t>Marcadores pronósticos </a:t>
            </a:r>
            <a:r>
              <a:rPr lang="es-ES" dirty="0">
                <a:solidFill>
                  <a:schemeClr val="tx1"/>
                </a:solidFill>
                <a:latin typeface="+mn-lt"/>
              </a:rPr>
              <a:t>→ dilatación VI/AI, HTP &gt;50 </a:t>
            </a:r>
            <a:r>
              <a:rPr lang="es-ES" dirty="0" err="1">
                <a:solidFill>
                  <a:schemeClr val="tx1"/>
                </a:solidFill>
                <a:latin typeface="+mn-lt"/>
              </a:rPr>
              <a:t>mmHg</a:t>
            </a:r>
            <a:r>
              <a:rPr lang="es-ES" dirty="0">
                <a:solidFill>
                  <a:schemeClr val="tx1"/>
                </a:solidFill>
                <a:latin typeface="+mn-lt"/>
              </a:rPr>
              <a:t>, IT secundaria moderada+, FA, NT-</a:t>
            </a:r>
            <a:r>
              <a:rPr lang="es-ES" dirty="0" err="1">
                <a:solidFill>
                  <a:schemeClr val="tx1"/>
                </a:solidFill>
                <a:latin typeface="+mn-lt"/>
              </a:rPr>
              <a:t>ProBNP</a:t>
            </a:r>
            <a:endParaRPr lang="es-ES" dirty="0">
              <a:solidFill>
                <a:schemeClr val="tx1"/>
              </a:solidFill>
              <a:latin typeface="+mn-lt"/>
            </a:endParaRPr>
          </a:p>
          <a:p>
            <a:pPr algn="just">
              <a:defRPr sz="2000"/>
            </a:pPr>
            <a:endParaRPr lang="es-ES" dirty="0">
              <a:solidFill>
                <a:schemeClr val="tx1"/>
              </a:solidFill>
              <a:latin typeface="+mn-lt"/>
            </a:endParaRPr>
          </a:p>
        </p:txBody>
      </p:sp>
      <p:sp>
        <p:nvSpPr>
          <p:cNvPr id="7" name="CuadroTexto 6">
            <a:extLst>
              <a:ext uri="{FF2B5EF4-FFF2-40B4-BE49-F238E27FC236}">
                <a16:creationId xmlns:a16="http://schemas.microsoft.com/office/drawing/2014/main" id="{7F7035D1-34C9-F21C-7D95-31E2BE5EFF76}"/>
              </a:ext>
            </a:extLst>
          </p:cNvPr>
          <p:cNvSpPr txBox="1"/>
          <p:nvPr/>
        </p:nvSpPr>
        <p:spPr>
          <a:xfrm>
            <a:off x="8326879" y="6368405"/>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56628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23B19-FF3E-5DAF-CFE8-857F6481825E}"/>
            </a:ext>
          </a:extLst>
        </p:cNvPr>
        <p:cNvGrpSpPr/>
        <p:nvPr/>
      </p:nvGrpSpPr>
      <p:grpSpPr>
        <a:xfrm>
          <a:off x="0" y="0"/>
          <a:ext cx="0" cy="0"/>
          <a:chOff x="0" y="0"/>
          <a:chExt cx="0" cy="0"/>
        </a:xfrm>
      </p:grpSpPr>
      <p:pic>
        <p:nvPicPr>
          <p:cNvPr id="18" name="Imagen 17" descr="Interfaz de usuario gráfica, Aplicación&#10;&#10;El contenido generado por IA puede ser incorrecto.">
            <a:extLst>
              <a:ext uri="{FF2B5EF4-FFF2-40B4-BE49-F238E27FC236}">
                <a16:creationId xmlns:a16="http://schemas.microsoft.com/office/drawing/2014/main" id="{5FC85103-C964-5628-E0DF-34C1A17D76AE}"/>
              </a:ext>
            </a:extLst>
          </p:cNvPr>
          <p:cNvPicPr>
            <a:picLocks noChangeAspect="1"/>
          </p:cNvPicPr>
          <p:nvPr/>
        </p:nvPicPr>
        <p:blipFill>
          <a:blip r:embed="rId3"/>
          <a:stretch>
            <a:fillRect/>
          </a:stretch>
        </p:blipFill>
        <p:spPr>
          <a:xfrm>
            <a:off x="206192" y="3977539"/>
            <a:ext cx="5086236" cy="2702895"/>
          </a:xfrm>
          <a:prstGeom prst="rect">
            <a:avLst/>
          </a:prstGeom>
        </p:spPr>
      </p:pic>
      <p:sp>
        <p:nvSpPr>
          <p:cNvPr id="2" name="Título 1">
            <a:extLst>
              <a:ext uri="{FF2B5EF4-FFF2-40B4-BE49-F238E27FC236}">
                <a16:creationId xmlns:a16="http://schemas.microsoft.com/office/drawing/2014/main" id="{B21EEEF7-155C-B1F8-2158-40A65DBDA907}"/>
              </a:ext>
            </a:extLst>
          </p:cNvPr>
          <p:cNvSpPr>
            <a:spLocks noGrp="1"/>
          </p:cNvSpPr>
          <p:nvPr>
            <p:ph type="title"/>
          </p:nvPr>
        </p:nvSpPr>
        <p:spPr/>
        <p:txBody>
          <a:bodyPr/>
          <a:lstStyle/>
          <a:p>
            <a:r>
              <a:rPr lang="es-ES" dirty="0">
                <a:latin typeface="+mn-lt"/>
              </a:rPr>
              <a:t>Insuficiencia mitral primaria</a:t>
            </a:r>
          </a:p>
        </p:txBody>
      </p:sp>
      <p:sp>
        <p:nvSpPr>
          <p:cNvPr id="4" name="Marcador de número de diapositiva 3">
            <a:extLst>
              <a:ext uri="{FF2B5EF4-FFF2-40B4-BE49-F238E27FC236}">
                <a16:creationId xmlns:a16="http://schemas.microsoft.com/office/drawing/2014/main" id="{ED17D4FC-EECC-A4CE-AFE2-CB71DDAB7CA2}"/>
              </a:ext>
            </a:extLst>
          </p:cNvPr>
          <p:cNvSpPr>
            <a:spLocks noGrp="1"/>
          </p:cNvSpPr>
          <p:nvPr>
            <p:ph type="sldNum" sz="quarter" idx="12"/>
          </p:nvPr>
        </p:nvSpPr>
        <p:spPr/>
        <p:txBody>
          <a:bodyPr/>
          <a:lstStyle/>
          <a:p>
            <a:fld id="{4094CC2B-552C-BD49-BB57-6E663FD0C8E4}" type="slidenum">
              <a:rPr lang="es-ES" smtClean="0"/>
              <a:t>21</a:t>
            </a:fld>
            <a:endParaRPr lang="es-ES"/>
          </a:p>
        </p:txBody>
      </p:sp>
      <p:pic>
        <p:nvPicPr>
          <p:cNvPr id="8" name="Picture 3" descr="A diagram of a patient&amp;#39;s surgery&#10;&#10;AI-generated content may be incorrect.">
            <a:extLst>
              <a:ext uri="{FF2B5EF4-FFF2-40B4-BE49-F238E27FC236}">
                <a16:creationId xmlns:a16="http://schemas.microsoft.com/office/drawing/2014/main" id="{78EB0FE8-8E5F-8EF7-2C1D-1EC4839FFE2F}"/>
              </a:ext>
            </a:extLst>
          </p:cNvPr>
          <p:cNvPicPr>
            <a:picLocks noChangeAspect="1"/>
          </p:cNvPicPr>
          <p:nvPr/>
        </p:nvPicPr>
        <p:blipFill>
          <a:blip r:embed="rId4"/>
          <a:stretch>
            <a:fillRect/>
          </a:stretch>
        </p:blipFill>
        <p:spPr>
          <a:xfrm>
            <a:off x="6899573" y="416220"/>
            <a:ext cx="4953920" cy="6192400"/>
          </a:xfrm>
          <a:prstGeom prst="rect">
            <a:avLst/>
          </a:prstGeom>
        </p:spPr>
      </p:pic>
      <p:sp>
        <p:nvSpPr>
          <p:cNvPr id="14" name="Estrella de 12 puntas 13">
            <a:extLst>
              <a:ext uri="{FF2B5EF4-FFF2-40B4-BE49-F238E27FC236}">
                <a16:creationId xmlns:a16="http://schemas.microsoft.com/office/drawing/2014/main" id="{BE838B20-7A7C-4EEB-42F3-5C77E9173BB6}"/>
              </a:ext>
            </a:extLst>
          </p:cNvPr>
          <p:cNvSpPr/>
          <p:nvPr/>
        </p:nvSpPr>
        <p:spPr>
          <a:xfrm>
            <a:off x="4386419" y="3769708"/>
            <a:ext cx="1082321" cy="685800"/>
          </a:xfrm>
          <a:prstGeom prst="star1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NEW</a:t>
            </a:r>
          </a:p>
        </p:txBody>
      </p:sp>
      <p:pic>
        <p:nvPicPr>
          <p:cNvPr id="16" name="Imagen 15" descr="Interfaz de usuario gráfica, Aplicación&#10;&#10;El contenido generado por IA puede ser incorrecto.">
            <a:extLst>
              <a:ext uri="{FF2B5EF4-FFF2-40B4-BE49-F238E27FC236}">
                <a16:creationId xmlns:a16="http://schemas.microsoft.com/office/drawing/2014/main" id="{5F14FEE9-0BF2-EE9F-BC05-70665B17B4FE}"/>
              </a:ext>
            </a:extLst>
          </p:cNvPr>
          <p:cNvPicPr>
            <a:picLocks noChangeAspect="1"/>
          </p:cNvPicPr>
          <p:nvPr/>
        </p:nvPicPr>
        <p:blipFill>
          <a:blip r:embed="rId5"/>
          <a:stretch>
            <a:fillRect/>
          </a:stretch>
        </p:blipFill>
        <p:spPr>
          <a:xfrm>
            <a:off x="206192" y="1218642"/>
            <a:ext cx="5086236" cy="2463438"/>
          </a:xfrm>
          <a:prstGeom prst="rect">
            <a:avLst/>
          </a:prstGeom>
        </p:spPr>
      </p:pic>
      <p:cxnSp>
        <p:nvCxnSpPr>
          <p:cNvPr id="20" name="Conector recto 19">
            <a:extLst>
              <a:ext uri="{FF2B5EF4-FFF2-40B4-BE49-F238E27FC236}">
                <a16:creationId xmlns:a16="http://schemas.microsoft.com/office/drawing/2014/main" id="{9645679C-63ED-2F02-7512-74FFB6358413}"/>
              </a:ext>
            </a:extLst>
          </p:cNvPr>
          <p:cNvCxnSpPr/>
          <p:nvPr/>
        </p:nvCxnSpPr>
        <p:spPr>
          <a:xfrm>
            <a:off x="344032" y="1490055"/>
            <a:ext cx="321658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908C8312-8352-6A13-0695-C5506C200EDC}"/>
              </a:ext>
            </a:extLst>
          </p:cNvPr>
          <p:cNvCxnSpPr>
            <a:cxnSpLocks/>
          </p:cNvCxnSpPr>
          <p:nvPr/>
        </p:nvCxnSpPr>
        <p:spPr>
          <a:xfrm>
            <a:off x="2339086" y="2224344"/>
            <a:ext cx="9998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97A93287-2744-EB3A-436A-943F504E21C2}"/>
              </a:ext>
            </a:extLst>
          </p:cNvPr>
          <p:cNvCxnSpPr>
            <a:cxnSpLocks/>
          </p:cNvCxnSpPr>
          <p:nvPr/>
        </p:nvCxnSpPr>
        <p:spPr>
          <a:xfrm>
            <a:off x="2339086" y="2986344"/>
            <a:ext cx="9998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E4823FEC-AA76-7759-FA27-5848F8238E31}"/>
              </a:ext>
            </a:extLst>
          </p:cNvPr>
          <p:cNvCxnSpPr>
            <a:cxnSpLocks/>
          </p:cNvCxnSpPr>
          <p:nvPr/>
        </p:nvCxnSpPr>
        <p:spPr>
          <a:xfrm>
            <a:off x="2754722" y="4219398"/>
            <a:ext cx="68120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951E1F6F-5F54-435F-7710-54FD60A0D78B}"/>
              </a:ext>
            </a:extLst>
          </p:cNvPr>
          <p:cNvCxnSpPr>
            <a:cxnSpLocks/>
          </p:cNvCxnSpPr>
          <p:nvPr/>
        </p:nvCxnSpPr>
        <p:spPr>
          <a:xfrm>
            <a:off x="344032" y="4482635"/>
            <a:ext cx="148476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D4335B65-9163-CA53-FCDC-A054DCD241AE}"/>
              </a:ext>
            </a:extLst>
          </p:cNvPr>
          <p:cNvSpPr txBox="1"/>
          <p:nvPr/>
        </p:nvSpPr>
        <p:spPr>
          <a:xfrm>
            <a:off x="5423071" y="1397021"/>
            <a:ext cx="1300190" cy="2123658"/>
          </a:xfrm>
          <a:prstGeom prst="rect">
            <a:avLst/>
          </a:prstGeom>
          <a:solidFill>
            <a:schemeClr val="bg1"/>
          </a:solidFill>
          <a:ln w="15875">
            <a:solidFill>
              <a:srgbClr val="C00000"/>
            </a:solidFill>
          </a:ln>
        </p:spPr>
        <p:txBody>
          <a:bodyPr wrap="square">
            <a:spAutoFit/>
          </a:bodyPr>
          <a:lstStyle/>
          <a:p>
            <a:pPr algn="ctr"/>
            <a:r>
              <a:rPr lang="es-ES" sz="1200" dirty="0"/>
              <a:t>Equipos quirúrgicos en los que se haya demostrado la durabilidad de los resultados de la reparación mitral con una mortalidad operatoria muy baja</a:t>
            </a:r>
            <a:endParaRPr lang="es-ES_tradnl" sz="1200" dirty="0"/>
          </a:p>
        </p:txBody>
      </p:sp>
      <p:cxnSp>
        <p:nvCxnSpPr>
          <p:cNvPr id="15" name="Conector recto 20">
            <a:extLst>
              <a:ext uri="{FF2B5EF4-FFF2-40B4-BE49-F238E27FC236}">
                <a16:creationId xmlns:a16="http://schemas.microsoft.com/office/drawing/2014/main" id="{908C8312-8352-6A13-0695-C5506C200EDC}"/>
              </a:ext>
            </a:extLst>
          </p:cNvPr>
          <p:cNvCxnSpPr>
            <a:cxnSpLocks/>
          </p:cNvCxnSpPr>
          <p:nvPr/>
        </p:nvCxnSpPr>
        <p:spPr>
          <a:xfrm>
            <a:off x="2254792" y="3470438"/>
            <a:ext cx="9998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Conector recto 20">
            <a:extLst>
              <a:ext uri="{FF2B5EF4-FFF2-40B4-BE49-F238E27FC236}">
                <a16:creationId xmlns:a16="http://schemas.microsoft.com/office/drawing/2014/main" id="{908C8312-8352-6A13-0695-C5506C200EDC}"/>
              </a:ext>
            </a:extLst>
          </p:cNvPr>
          <p:cNvCxnSpPr>
            <a:cxnSpLocks/>
          </p:cNvCxnSpPr>
          <p:nvPr/>
        </p:nvCxnSpPr>
        <p:spPr>
          <a:xfrm>
            <a:off x="7848768" y="1928509"/>
            <a:ext cx="90975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1EF6F289-01F4-99CB-E2CF-DE77C27C0DAB}"/>
              </a:ext>
            </a:extLst>
          </p:cNvPr>
          <p:cNvSpPr txBox="1"/>
          <p:nvPr/>
        </p:nvSpPr>
        <p:spPr>
          <a:xfrm>
            <a:off x="3385227" y="6613753"/>
            <a:ext cx="9447450" cy="215444"/>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75807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8F07A-045F-7320-AAA3-BB41989602BF}"/>
            </a:ext>
          </a:extLst>
        </p:cNvPr>
        <p:cNvGrpSpPr/>
        <p:nvPr/>
      </p:nvGrpSpPr>
      <p:grpSpPr>
        <a:xfrm>
          <a:off x="0" y="0"/>
          <a:ext cx="0" cy="0"/>
          <a:chOff x="0" y="0"/>
          <a:chExt cx="0" cy="0"/>
        </a:xfrm>
      </p:grpSpPr>
      <p:pic>
        <p:nvPicPr>
          <p:cNvPr id="10" name="Imat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681" y="1218642"/>
            <a:ext cx="4723932" cy="1990587"/>
          </a:xfrm>
          <a:prstGeom prst="rect">
            <a:avLst/>
          </a:prstGeom>
          <a:effectLst>
            <a:outerShdw blurRad="50800" dist="38100" dir="2700000" algn="tl" rotWithShape="0">
              <a:prstClr val="black">
                <a:alpha val="40000"/>
              </a:prstClr>
            </a:outerShdw>
          </a:effectLst>
        </p:spPr>
      </p:pic>
      <p:pic>
        <p:nvPicPr>
          <p:cNvPr id="5" name="Imagen 4" descr="Interfaz de usuario gráfica, Texto, Aplicación&#10;&#10;El contenido generado por IA puede ser incorrecto.">
            <a:extLst>
              <a:ext uri="{FF2B5EF4-FFF2-40B4-BE49-F238E27FC236}">
                <a16:creationId xmlns:a16="http://schemas.microsoft.com/office/drawing/2014/main" id="{72CC9F39-DB9E-B31D-2774-462DA4EEA110}"/>
              </a:ext>
            </a:extLst>
          </p:cNvPr>
          <p:cNvPicPr>
            <a:picLocks noChangeAspect="1"/>
          </p:cNvPicPr>
          <p:nvPr/>
        </p:nvPicPr>
        <p:blipFill>
          <a:blip r:embed="rId4"/>
          <a:stretch>
            <a:fillRect/>
          </a:stretch>
        </p:blipFill>
        <p:spPr>
          <a:xfrm>
            <a:off x="309784" y="3850344"/>
            <a:ext cx="6443546" cy="2242688"/>
          </a:xfrm>
          <a:prstGeom prst="rect">
            <a:avLst/>
          </a:prstGeom>
        </p:spPr>
      </p:pic>
      <p:sp>
        <p:nvSpPr>
          <p:cNvPr id="2" name="Título 1">
            <a:extLst>
              <a:ext uri="{FF2B5EF4-FFF2-40B4-BE49-F238E27FC236}">
                <a16:creationId xmlns:a16="http://schemas.microsoft.com/office/drawing/2014/main" id="{8124957D-4345-B262-0C05-3D53145F8F0C}"/>
              </a:ext>
            </a:extLst>
          </p:cNvPr>
          <p:cNvSpPr>
            <a:spLocks noGrp="1"/>
          </p:cNvSpPr>
          <p:nvPr>
            <p:ph type="title"/>
          </p:nvPr>
        </p:nvSpPr>
        <p:spPr/>
        <p:txBody>
          <a:bodyPr/>
          <a:lstStyle/>
          <a:p>
            <a:r>
              <a:rPr lang="es-ES" dirty="0">
                <a:latin typeface="+mn-lt"/>
              </a:rPr>
              <a:t>Insuficiencia mitral primaria</a:t>
            </a:r>
          </a:p>
        </p:txBody>
      </p:sp>
      <p:sp>
        <p:nvSpPr>
          <p:cNvPr id="4" name="Marcador de número de diapositiva 3">
            <a:extLst>
              <a:ext uri="{FF2B5EF4-FFF2-40B4-BE49-F238E27FC236}">
                <a16:creationId xmlns:a16="http://schemas.microsoft.com/office/drawing/2014/main" id="{C6FAF005-69CC-EBDD-57D2-6C54B268D0A2}"/>
              </a:ext>
            </a:extLst>
          </p:cNvPr>
          <p:cNvSpPr>
            <a:spLocks noGrp="1"/>
          </p:cNvSpPr>
          <p:nvPr>
            <p:ph type="sldNum" sz="quarter" idx="12"/>
          </p:nvPr>
        </p:nvSpPr>
        <p:spPr/>
        <p:txBody>
          <a:bodyPr/>
          <a:lstStyle/>
          <a:p>
            <a:fld id="{4094CC2B-552C-BD49-BB57-6E663FD0C8E4}" type="slidenum">
              <a:rPr lang="es-ES" smtClean="0"/>
              <a:t>22</a:t>
            </a:fld>
            <a:endParaRPr lang="es-ES"/>
          </a:p>
        </p:txBody>
      </p:sp>
      <p:pic>
        <p:nvPicPr>
          <p:cNvPr id="8" name="Picture 3" descr="A diagram of a patient&amp;#39;s surgery&#10;&#10;AI-generated content may be incorrect.">
            <a:extLst>
              <a:ext uri="{FF2B5EF4-FFF2-40B4-BE49-F238E27FC236}">
                <a16:creationId xmlns:a16="http://schemas.microsoft.com/office/drawing/2014/main" id="{1A041AA2-1D07-61D9-D1E2-8B5551C9B64A}"/>
              </a:ext>
            </a:extLst>
          </p:cNvPr>
          <p:cNvPicPr>
            <a:picLocks noChangeAspect="1"/>
          </p:cNvPicPr>
          <p:nvPr/>
        </p:nvPicPr>
        <p:blipFill>
          <a:blip r:embed="rId5"/>
          <a:stretch>
            <a:fillRect/>
          </a:stretch>
        </p:blipFill>
        <p:spPr>
          <a:xfrm>
            <a:off x="6899573" y="416220"/>
            <a:ext cx="4953920" cy="6192400"/>
          </a:xfrm>
          <a:prstGeom prst="rect">
            <a:avLst/>
          </a:prstGeom>
        </p:spPr>
      </p:pic>
      <p:sp>
        <p:nvSpPr>
          <p:cNvPr id="6" name="Elipse 5">
            <a:extLst>
              <a:ext uri="{FF2B5EF4-FFF2-40B4-BE49-F238E27FC236}">
                <a16:creationId xmlns:a16="http://schemas.microsoft.com/office/drawing/2014/main" id="{6ABDA86B-6164-A29A-E7D9-F27A75E934A7}"/>
              </a:ext>
            </a:extLst>
          </p:cNvPr>
          <p:cNvSpPr/>
          <p:nvPr/>
        </p:nvSpPr>
        <p:spPr>
          <a:xfrm>
            <a:off x="10321636" y="5126182"/>
            <a:ext cx="678873" cy="159529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Rectángulo redondeado 6">
            <a:extLst>
              <a:ext uri="{FF2B5EF4-FFF2-40B4-BE49-F238E27FC236}">
                <a16:creationId xmlns:a16="http://schemas.microsoft.com/office/drawing/2014/main" id="{D23961BB-C1B9-B82E-2BED-8670262BE4AE}"/>
              </a:ext>
            </a:extLst>
          </p:cNvPr>
          <p:cNvSpPr/>
          <p:nvPr/>
        </p:nvSpPr>
        <p:spPr>
          <a:xfrm>
            <a:off x="484909" y="5126182"/>
            <a:ext cx="2452255" cy="318655"/>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Estrella de 12 puntas 8">
            <a:extLst>
              <a:ext uri="{FF2B5EF4-FFF2-40B4-BE49-F238E27FC236}">
                <a16:creationId xmlns:a16="http://schemas.microsoft.com/office/drawing/2014/main" id="{9E3B881D-BC1A-F782-064E-71DD9FD8D545}"/>
              </a:ext>
            </a:extLst>
          </p:cNvPr>
          <p:cNvSpPr/>
          <p:nvPr/>
        </p:nvSpPr>
        <p:spPr>
          <a:xfrm>
            <a:off x="5505428" y="5898309"/>
            <a:ext cx="1082321" cy="685800"/>
          </a:xfrm>
          <a:prstGeom prst="star1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NEW</a:t>
            </a:r>
          </a:p>
        </p:txBody>
      </p:sp>
      <p:sp>
        <p:nvSpPr>
          <p:cNvPr id="11" name="Estrella de 12 puntas 12">
            <a:extLst>
              <a:ext uri="{FF2B5EF4-FFF2-40B4-BE49-F238E27FC236}">
                <a16:creationId xmlns:a16="http://schemas.microsoft.com/office/drawing/2014/main" id="{067983E3-46CD-4F03-D186-3AAB819A3BC0}"/>
              </a:ext>
            </a:extLst>
          </p:cNvPr>
          <p:cNvSpPr/>
          <p:nvPr/>
        </p:nvSpPr>
        <p:spPr>
          <a:xfrm>
            <a:off x="4273003" y="3371010"/>
            <a:ext cx="1082321" cy="685800"/>
          </a:xfrm>
          <a:prstGeom prst="star12">
            <a:avLst/>
          </a:prstGeom>
          <a:solidFill>
            <a:srgbClr val="FF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REV</a:t>
            </a:r>
          </a:p>
        </p:txBody>
      </p:sp>
      <p:sp>
        <p:nvSpPr>
          <p:cNvPr id="12" name="QuadreDeText 11"/>
          <p:cNvSpPr txBox="1"/>
          <p:nvPr/>
        </p:nvSpPr>
        <p:spPr>
          <a:xfrm>
            <a:off x="5296174" y="3588734"/>
            <a:ext cx="1563248" cy="261610"/>
          </a:xfrm>
          <a:prstGeom prst="rect">
            <a:avLst/>
          </a:prstGeom>
          <a:noFill/>
        </p:spPr>
        <p:txBody>
          <a:bodyPr wrap="none" rtlCol="0">
            <a:spAutoFit/>
          </a:bodyPr>
          <a:lstStyle/>
          <a:p>
            <a:r>
              <a:rPr lang="ca-ES" sz="1100" dirty="0">
                <a:solidFill>
                  <a:schemeClr val="bg1">
                    <a:lumMod val="65000"/>
                  </a:schemeClr>
                </a:solidFill>
              </a:rPr>
              <a:t>(2021: Class </a:t>
            </a:r>
            <a:r>
              <a:rPr lang="ca-ES" sz="1100" dirty="0" err="1">
                <a:solidFill>
                  <a:schemeClr val="bg1">
                    <a:lumMod val="65000"/>
                  </a:schemeClr>
                </a:solidFill>
              </a:rPr>
              <a:t>IIb</a:t>
            </a:r>
            <a:r>
              <a:rPr lang="ca-ES" sz="1100" dirty="0">
                <a:solidFill>
                  <a:schemeClr val="bg1">
                    <a:lumMod val="65000"/>
                  </a:schemeClr>
                </a:solidFill>
              </a:rPr>
              <a:t>, </a:t>
            </a:r>
            <a:r>
              <a:rPr lang="ca-ES" sz="1100" dirty="0" err="1">
                <a:solidFill>
                  <a:schemeClr val="bg1">
                    <a:lumMod val="65000"/>
                  </a:schemeClr>
                </a:solidFill>
              </a:rPr>
              <a:t>Level</a:t>
            </a:r>
            <a:r>
              <a:rPr lang="ca-ES" sz="1100" dirty="0">
                <a:solidFill>
                  <a:schemeClr val="bg1">
                    <a:lumMod val="65000"/>
                  </a:schemeClr>
                </a:solidFill>
              </a:rPr>
              <a:t> B)</a:t>
            </a:r>
          </a:p>
        </p:txBody>
      </p:sp>
      <p:sp>
        <p:nvSpPr>
          <p:cNvPr id="13" name="CuadroTexto 12">
            <a:extLst>
              <a:ext uri="{FF2B5EF4-FFF2-40B4-BE49-F238E27FC236}">
                <a16:creationId xmlns:a16="http://schemas.microsoft.com/office/drawing/2014/main" id="{F8B418A2-66F9-177B-E2CE-EA75AC0B6E2B}"/>
              </a:ext>
            </a:extLst>
          </p:cNvPr>
          <p:cNvSpPr txBox="1"/>
          <p:nvPr/>
        </p:nvSpPr>
        <p:spPr>
          <a:xfrm>
            <a:off x="3385227" y="6613753"/>
            <a:ext cx="9447450" cy="215444"/>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77057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F27BF-ACB4-1C6F-D29C-5221BCC1051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2577CA3-1E4F-4837-3025-D567643100DB}"/>
              </a:ext>
            </a:extLst>
          </p:cNvPr>
          <p:cNvSpPr>
            <a:spLocks noGrp="1"/>
          </p:cNvSpPr>
          <p:nvPr>
            <p:ph type="title"/>
          </p:nvPr>
        </p:nvSpPr>
        <p:spPr/>
        <p:txBody>
          <a:bodyPr/>
          <a:lstStyle/>
          <a:p>
            <a:r>
              <a:rPr lang="es-ES" dirty="0">
                <a:latin typeface="+mn-lt"/>
              </a:rPr>
              <a:t>Insuficiencia</a:t>
            </a:r>
            <a:r>
              <a:rPr lang="es-ES" dirty="0"/>
              <a:t> mitral secundaria</a:t>
            </a:r>
          </a:p>
        </p:txBody>
      </p:sp>
      <p:sp>
        <p:nvSpPr>
          <p:cNvPr id="4" name="Marcador de número de diapositiva 3">
            <a:extLst>
              <a:ext uri="{FF2B5EF4-FFF2-40B4-BE49-F238E27FC236}">
                <a16:creationId xmlns:a16="http://schemas.microsoft.com/office/drawing/2014/main" id="{300B588B-F2AD-706D-D0A0-B5E5C1BC3641}"/>
              </a:ext>
            </a:extLst>
          </p:cNvPr>
          <p:cNvSpPr>
            <a:spLocks noGrp="1"/>
          </p:cNvSpPr>
          <p:nvPr>
            <p:ph type="sldNum" sz="quarter" idx="12"/>
          </p:nvPr>
        </p:nvSpPr>
        <p:spPr/>
        <p:txBody>
          <a:bodyPr/>
          <a:lstStyle/>
          <a:p>
            <a:fld id="{4094CC2B-552C-BD49-BB57-6E663FD0C8E4}" type="slidenum">
              <a:rPr lang="es-ES" smtClean="0"/>
              <a:t>23</a:t>
            </a:fld>
            <a:endParaRPr lang="es-ES"/>
          </a:p>
        </p:txBody>
      </p:sp>
      <p:pic>
        <p:nvPicPr>
          <p:cNvPr id="3" name="Picture 1" descr="A diagram of the internal organs&#10;&#10;AI-generated content may be incorrect.">
            <a:extLst>
              <a:ext uri="{FF2B5EF4-FFF2-40B4-BE49-F238E27FC236}">
                <a16:creationId xmlns:a16="http://schemas.microsoft.com/office/drawing/2014/main" id="{8B174BBF-E864-8B4D-99B7-43D7FAFFD34F}"/>
              </a:ext>
            </a:extLst>
          </p:cNvPr>
          <p:cNvPicPr>
            <a:picLocks noChangeAspect="1"/>
          </p:cNvPicPr>
          <p:nvPr/>
        </p:nvPicPr>
        <p:blipFill>
          <a:blip r:embed="rId3"/>
          <a:stretch>
            <a:fillRect/>
          </a:stretch>
        </p:blipFill>
        <p:spPr>
          <a:xfrm>
            <a:off x="4862944" y="1023215"/>
            <a:ext cx="7169393" cy="5528563"/>
          </a:xfrm>
          <a:prstGeom prst="rect">
            <a:avLst/>
          </a:prstGeom>
        </p:spPr>
      </p:pic>
      <p:pic>
        <p:nvPicPr>
          <p:cNvPr id="10" name="5 Imagen">
            <a:extLst>
              <a:ext uri="{FF2B5EF4-FFF2-40B4-BE49-F238E27FC236}">
                <a16:creationId xmlns:a16="http://schemas.microsoft.com/office/drawing/2014/main" id="{62711F6B-7D9A-82C1-246F-EDFD977EB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789" y="3671864"/>
            <a:ext cx="3355397" cy="2337593"/>
          </a:xfrm>
          <a:prstGeom prst="rect">
            <a:avLst/>
          </a:prstGeom>
        </p:spPr>
      </p:pic>
      <p:pic>
        <p:nvPicPr>
          <p:cNvPr id="11" name="5 Imagen">
            <a:extLst>
              <a:ext uri="{FF2B5EF4-FFF2-40B4-BE49-F238E27FC236}">
                <a16:creationId xmlns:a16="http://schemas.microsoft.com/office/drawing/2014/main" id="{D0DDDE2C-E777-2E54-4E78-470C363AE5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790" y="1218642"/>
            <a:ext cx="3355397" cy="2337593"/>
          </a:xfrm>
          <a:prstGeom prst="rect">
            <a:avLst/>
          </a:prstGeom>
        </p:spPr>
      </p:pic>
      <p:sp>
        <p:nvSpPr>
          <p:cNvPr id="7" name="CuadroTexto 6">
            <a:extLst>
              <a:ext uri="{FF2B5EF4-FFF2-40B4-BE49-F238E27FC236}">
                <a16:creationId xmlns:a16="http://schemas.microsoft.com/office/drawing/2014/main" id="{B867D4EF-B338-858D-334C-9191AE93FEDB}"/>
              </a:ext>
            </a:extLst>
          </p:cNvPr>
          <p:cNvSpPr txBox="1"/>
          <p:nvPr/>
        </p:nvSpPr>
        <p:spPr>
          <a:xfrm>
            <a:off x="2914240" y="6613753"/>
            <a:ext cx="9337760" cy="215444"/>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817519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CBCC9-9AF9-4706-D93A-229ED525DAD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CD8F474-3D63-EF06-E3E0-8435CC1B976B}"/>
              </a:ext>
            </a:extLst>
          </p:cNvPr>
          <p:cNvSpPr>
            <a:spLocks noGrp="1"/>
          </p:cNvSpPr>
          <p:nvPr>
            <p:ph type="title"/>
          </p:nvPr>
        </p:nvSpPr>
        <p:spPr/>
        <p:txBody>
          <a:bodyPr/>
          <a:lstStyle/>
          <a:p>
            <a:r>
              <a:rPr lang="es-ES" dirty="0">
                <a:latin typeface="+mn-lt"/>
              </a:rPr>
              <a:t>Insuficiencia mitral secundaria</a:t>
            </a:r>
          </a:p>
        </p:txBody>
      </p:sp>
      <p:sp>
        <p:nvSpPr>
          <p:cNvPr id="4" name="Marcador de número de diapositiva 3">
            <a:extLst>
              <a:ext uri="{FF2B5EF4-FFF2-40B4-BE49-F238E27FC236}">
                <a16:creationId xmlns:a16="http://schemas.microsoft.com/office/drawing/2014/main" id="{666AD173-D1A3-860F-D236-7FC1A8EBE3D0}"/>
              </a:ext>
            </a:extLst>
          </p:cNvPr>
          <p:cNvSpPr>
            <a:spLocks noGrp="1"/>
          </p:cNvSpPr>
          <p:nvPr>
            <p:ph type="sldNum" sz="quarter" idx="12"/>
          </p:nvPr>
        </p:nvSpPr>
        <p:spPr/>
        <p:txBody>
          <a:bodyPr/>
          <a:lstStyle/>
          <a:p>
            <a:fld id="{4094CC2B-552C-BD49-BB57-6E663FD0C8E4}" type="slidenum">
              <a:rPr lang="es-ES" smtClean="0"/>
              <a:t>24</a:t>
            </a:fld>
            <a:endParaRPr lang="es-ES"/>
          </a:p>
        </p:txBody>
      </p:sp>
      <p:grpSp>
        <p:nvGrpSpPr>
          <p:cNvPr id="5" name="Group 2">
            <a:extLst>
              <a:ext uri="{FF2B5EF4-FFF2-40B4-BE49-F238E27FC236}">
                <a16:creationId xmlns:a16="http://schemas.microsoft.com/office/drawing/2014/main" id="{EC177F5D-77F6-6745-4622-31DDB76E688B}"/>
              </a:ext>
            </a:extLst>
          </p:cNvPr>
          <p:cNvGrpSpPr/>
          <p:nvPr/>
        </p:nvGrpSpPr>
        <p:grpSpPr>
          <a:xfrm>
            <a:off x="6923981" y="177566"/>
            <a:ext cx="5268020" cy="6428509"/>
            <a:chOff x="2482626" y="-5775"/>
            <a:chExt cx="5619978" cy="6858000"/>
          </a:xfrm>
        </p:grpSpPr>
        <p:pic>
          <p:nvPicPr>
            <p:cNvPr id="6" name="Picture 5" descr="A diagram of a patient&amp;#39;s flowchart&#10;&#10;AI-generated content may be incorrect.">
              <a:extLst>
                <a:ext uri="{FF2B5EF4-FFF2-40B4-BE49-F238E27FC236}">
                  <a16:creationId xmlns:a16="http://schemas.microsoft.com/office/drawing/2014/main" id="{6DA14FB1-E6EF-5659-77E4-60CF8FE42B4F}"/>
                </a:ext>
              </a:extLst>
            </p:cNvPr>
            <p:cNvPicPr>
              <a:picLocks noChangeAspect="1"/>
            </p:cNvPicPr>
            <p:nvPr/>
          </p:nvPicPr>
          <p:blipFill>
            <a:blip r:embed="rId3"/>
            <a:srcRect r="13751"/>
            <a:stretch>
              <a:fillRect/>
            </a:stretch>
          </p:blipFill>
          <p:spPr>
            <a:xfrm>
              <a:off x="2482626" y="-5775"/>
              <a:ext cx="5619978" cy="6858000"/>
            </a:xfrm>
            <a:prstGeom prst="rect">
              <a:avLst/>
            </a:prstGeom>
          </p:spPr>
        </p:pic>
        <p:sp>
          <p:nvSpPr>
            <p:cNvPr id="7" name="Rectangle 6">
              <a:extLst>
                <a:ext uri="{FF2B5EF4-FFF2-40B4-BE49-F238E27FC236}">
                  <a16:creationId xmlns:a16="http://schemas.microsoft.com/office/drawing/2014/main" id="{B4058689-6FCD-2924-1841-EC146CC1CCB7}"/>
                </a:ext>
              </a:extLst>
            </p:cNvPr>
            <p:cNvSpPr/>
            <p:nvPr/>
          </p:nvSpPr>
          <p:spPr>
            <a:xfrm>
              <a:off x="5826466" y="450599"/>
              <a:ext cx="2276138" cy="24957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5492FA13-E2FF-BA5A-8325-E8268AC2C9DE}"/>
                </a:ext>
              </a:extLst>
            </p:cNvPr>
            <p:cNvSpPr/>
            <p:nvPr/>
          </p:nvSpPr>
          <p:spPr>
            <a:xfrm>
              <a:off x="6463903" y="2946367"/>
              <a:ext cx="1638701" cy="38901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9" name="Picture 11" descr="A screenshot of a medical information&#10;&#10;AI-generated content may be incorrect.">
            <a:extLst>
              <a:ext uri="{FF2B5EF4-FFF2-40B4-BE49-F238E27FC236}">
                <a16:creationId xmlns:a16="http://schemas.microsoft.com/office/drawing/2014/main" id="{0103E381-6608-5DE8-5155-EC7D18793FBC}"/>
              </a:ext>
            </a:extLst>
          </p:cNvPr>
          <p:cNvPicPr>
            <a:picLocks noChangeAspect="1"/>
          </p:cNvPicPr>
          <p:nvPr/>
        </p:nvPicPr>
        <p:blipFill>
          <a:blip r:embed="rId4"/>
          <a:stretch>
            <a:fillRect/>
          </a:stretch>
        </p:blipFill>
        <p:spPr>
          <a:xfrm>
            <a:off x="431942" y="1629615"/>
            <a:ext cx="4758883" cy="3276754"/>
          </a:xfrm>
          <a:prstGeom prst="rect">
            <a:avLst/>
          </a:prstGeom>
        </p:spPr>
      </p:pic>
      <p:pic>
        <p:nvPicPr>
          <p:cNvPr id="14" name="Imagen 13">
            <a:extLst>
              <a:ext uri="{FF2B5EF4-FFF2-40B4-BE49-F238E27FC236}">
                <a16:creationId xmlns:a16="http://schemas.microsoft.com/office/drawing/2014/main" id="{11AE7A2C-049D-84BD-6E20-D1807CED7FD3}"/>
              </a:ext>
            </a:extLst>
          </p:cNvPr>
          <p:cNvPicPr>
            <a:picLocks noChangeAspect="1"/>
          </p:cNvPicPr>
          <p:nvPr/>
        </p:nvPicPr>
        <p:blipFill>
          <a:blip r:embed="rId5"/>
          <a:stretch>
            <a:fillRect/>
          </a:stretch>
        </p:blipFill>
        <p:spPr>
          <a:xfrm>
            <a:off x="4186348" y="4971536"/>
            <a:ext cx="2163346" cy="1774124"/>
          </a:xfrm>
          <a:prstGeom prst="rect">
            <a:avLst/>
          </a:prstGeom>
          <a:effectLst>
            <a:outerShdw blurRad="50800" dist="38100" dir="2700000" algn="tl" rotWithShape="0">
              <a:prstClr val="black">
                <a:alpha val="40000"/>
              </a:prstClr>
            </a:outerShdw>
          </a:effectLst>
        </p:spPr>
      </p:pic>
      <p:sp>
        <p:nvSpPr>
          <p:cNvPr id="15" name="Rectángulo redondeado 14">
            <a:extLst>
              <a:ext uri="{FF2B5EF4-FFF2-40B4-BE49-F238E27FC236}">
                <a16:creationId xmlns:a16="http://schemas.microsoft.com/office/drawing/2014/main" id="{EFB405ED-9EDF-AC22-B760-268E24017581}"/>
              </a:ext>
            </a:extLst>
          </p:cNvPr>
          <p:cNvSpPr/>
          <p:nvPr/>
        </p:nvSpPr>
        <p:spPr>
          <a:xfrm>
            <a:off x="431942" y="1218642"/>
            <a:ext cx="2369127" cy="345806"/>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dirty="0">
                <a:cs typeface="Arial" panose="020B0604020202020204" pitchFamily="34" charset="0"/>
              </a:rPr>
              <a:t>VENTRICULAR</a:t>
            </a:r>
          </a:p>
        </p:txBody>
      </p:sp>
      <p:sp>
        <p:nvSpPr>
          <p:cNvPr id="16" name="Estrella de 12 puntas 12">
            <a:extLst>
              <a:ext uri="{FF2B5EF4-FFF2-40B4-BE49-F238E27FC236}">
                <a16:creationId xmlns:a16="http://schemas.microsoft.com/office/drawing/2014/main" id="{067983E3-46CD-4F03-D186-3AAB819A3BC0}"/>
              </a:ext>
            </a:extLst>
          </p:cNvPr>
          <p:cNvSpPr/>
          <p:nvPr/>
        </p:nvSpPr>
        <p:spPr>
          <a:xfrm>
            <a:off x="5247181" y="2601926"/>
            <a:ext cx="1082321" cy="685800"/>
          </a:xfrm>
          <a:prstGeom prst="star12">
            <a:avLst/>
          </a:prstGeom>
          <a:solidFill>
            <a:srgbClr val="FF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REV</a:t>
            </a:r>
          </a:p>
        </p:txBody>
      </p:sp>
      <p:sp>
        <p:nvSpPr>
          <p:cNvPr id="17" name="QuadreDeText 16"/>
          <p:cNvSpPr txBox="1"/>
          <p:nvPr/>
        </p:nvSpPr>
        <p:spPr>
          <a:xfrm>
            <a:off x="5190825" y="3280746"/>
            <a:ext cx="1679627" cy="276999"/>
          </a:xfrm>
          <a:prstGeom prst="rect">
            <a:avLst/>
          </a:prstGeom>
          <a:noFill/>
        </p:spPr>
        <p:txBody>
          <a:bodyPr wrap="none" rtlCol="0">
            <a:spAutoFit/>
          </a:bodyPr>
          <a:lstStyle/>
          <a:p>
            <a:r>
              <a:rPr lang="ca-ES" sz="1200" dirty="0">
                <a:solidFill>
                  <a:schemeClr val="bg1">
                    <a:lumMod val="65000"/>
                  </a:schemeClr>
                </a:solidFill>
              </a:rPr>
              <a:t>(2021: Class </a:t>
            </a:r>
            <a:r>
              <a:rPr lang="ca-ES" sz="1200" dirty="0" err="1">
                <a:solidFill>
                  <a:schemeClr val="bg1">
                    <a:lumMod val="65000"/>
                  </a:schemeClr>
                </a:solidFill>
              </a:rPr>
              <a:t>IIa</a:t>
            </a:r>
            <a:r>
              <a:rPr lang="ca-ES" sz="1200" dirty="0">
                <a:solidFill>
                  <a:schemeClr val="bg1">
                    <a:lumMod val="65000"/>
                  </a:schemeClr>
                </a:solidFill>
              </a:rPr>
              <a:t>, </a:t>
            </a:r>
            <a:r>
              <a:rPr lang="ca-ES" sz="1200" dirty="0" err="1">
                <a:solidFill>
                  <a:schemeClr val="bg1">
                    <a:lumMod val="65000"/>
                  </a:schemeClr>
                </a:solidFill>
              </a:rPr>
              <a:t>Level</a:t>
            </a:r>
            <a:r>
              <a:rPr lang="ca-ES" sz="1200" dirty="0">
                <a:solidFill>
                  <a:schemeClr val="bg1">
                    <a:lumMod val="65000"/>
                  </a:schemeClr>
                </a:solidFill>
              </a:rPr>
              <a:t> B)</a:t>
            </a:r>
          </a:p>
        </p:txBody>
      </p:sp>
      <p:cxnSp>
        <p:nvCxnSpPr>
          <p:cNvPr id="18" name="Connector recte 17"/>
          <p:cNvCxnSpPr/>
          <p:nvPr/>
        </p:nvCxnSpPr>
        <p:spPr>
          <a:xfrm>
            <a:off x="470647" y="3493995"/>
            <a:ext cx="290008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QuadreDeText 18"/>
          <p:cNvSpPr txBox="1"/>
          <p:nvPr/>
        </p:nvSpPr>
        <p:spPr>
          <a:xfrm>
            <a:off x="5190825" y="4423275"/>
            <a:ext cx="1679627" cy="276999"/>
          </a:xfrm>
          <a:prstGeom prst="rect">
            <a:avLst/>
          </a:prstGeom>
          <a:noFill/>
        </p:spPr>
        <p:txBody>
          <a:bodyPr wrap="none" rtlCol="0">
            <a:spAutoFit/>
          </a:bodyPr>
          <a:lstStyle/>
          <a:p>
            <a:r>
              <a:rPr lang="ca-ES" sz="1200" dirty="0">
                <a:solidFill>
                  <a:schemeClr val="bg1">
                    <a:lumMod val="65000"/>
                  </a:schemeClr>
                </a:solidFill>
              </a:rPr>
              <a:t>(2021: Class </a:t>
            </a:r>
            <a:r>
              <a:rPr lang="ca-ES" sz="1200" dirty="0" err="1">
                <a:solidFill>
                  <a:schemeClr val="bg1">
                    <a:lumMod val="65000"/>
                  </a:schemeClr>
                </a:solidFill>
              </a:rPr>
              <a:t>IIb</a:t>
            </a:r>
            <a:r>
              <a:rPr lang="ca-ES" sz="1200" dirty="0">
                <a:solidFill>
                  <a:schemeClr val="bg1">
                    <a:lumMod val="65000"/>
                  </a:schemeClr>
                </a:solidFill>
              </a:rPr>
              <a:t>, </a:t>
            </a:r>
            <a:r>
              <a:rPr lang="ca-ES" sz="1200" dirty="0" err="1">
                <a:solidFill>
                  <a:schemeClr val="bg1">
                    <a:lumMod val="65000"/>
                  </a:schemeClr>
                </a:solidFill>
              </a:rPr>
              <a:t>Level</a:t>
            </a:r>
            <a:r>
              <a:rPr lang="ca-ES" sz="1200" dirty="0">
                <a:solidFill>
                  <a:schemeClr val="bg1">
                    <a:lumMod val="65000"/>
                  </a:schemeClr>
                </a:solidFill>
              </a:rPr>
              <a:t> C)</a:t>
            </a:r>
          </a:p>
        </p:txBody>
      </p:sp>
      <p:sp>
        <p:nvSpPr>
          <p:cNvPr id="10" name="CuadroTexto 9">
            <a:extLst>
              <a:ext uri="{FF2B5EF4-FFF2-40B4-BE49-F238E27FC236}">
                <a16:creationId xmlns:a16="http://schemas.microsoft.com/office/drawing/2014/main" id="{5D0909DE-FE43-3A99-1776-3BB05FBC3045}"/>
              </a:ext>
            </a:extLst>
          </p:cNvPr>
          <p:cNvSpPr txBox="1"/>
          <p:nvPr/>
        </p:nvSpPr>
        <p:spPr>
          <a:xfrm>
            <a:off x="6654223" y="6511157"/>
            <a:ext cx="5214870" cy="338554"/>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6996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A6F3C-521D-176A-3C27-936607AEF44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96BC2BB-C156-B4CE-1D7E-F56370DC01D2}"/>
              </a:ext>
            </a:extLst>
          </p:cNvPr>
          <p:cNvSpPr>
            <a:spLocks noGrp="1"/>
          </p:cNvSpPr>
          <p:nvPr>
            <p:ph type="title"/>
          </p:nvPr>
        </p:nvSpPr>
        <p:spPr/>
        <p:txBody>
          <a:bodyPr/>
          <a:lstStyle/>
          <a:p>
            <a:r>
              <a:rPr lang="es-ES" dirty="0">
                <a:latin typeface="+mn-lt"/>
              </a:rPr>
              <a:t>Insuficiencia mitral secundaria</a:t>
            </a:r>
          </a:p>
        </p:txBody>
      </p:sp>
      <p:sp>
        <p:nvSpPr>
          <p:cNvPr id="4" name="Marcador de número de diapositiva 3">
            <a:extLst>
              <a:ext uri="{FF2B5EF4-FFF2-40B4-BE49-F238E27FC236}">
                <a16:creationId xmlns:a16="http://schemas.microsoft.com/office/drawing/2014/main" id="{2067B9ED-E863-78FD-279C-D68069F18991}"/>
              </a:ext>
            </a:extLst>
          </p:cNvPr>
          <p:cNvSpPr>
            <a:spLocks noGrp="1"/>
          </p:cNvSpPr>
          <p:nvPr>
            <p:ph type="sldNum" sz="quarter" idx="12"/>
          </p:nvPr>
        </p:nvSpPr>
        <p:spPr/>
        <p:txBody>
          <a:bodyPr/>
          <a:lstStyle/>
          <a:p>
            <a:fld id="{4094CC2B-552C-BD49-BB57-6E663FD0C8E4}" type="slidenum">
              <a:rPr lang="es-ES" smtClean="0"/>
              <a:t>25</a:t>
            </a:fld>
            <a:endParaRPr lang="es-ES"/>
          </a:p>
        </p:txBody>
      </p:sp>
      <p:sp>
        <p:nvSpPr>
          <p:cNvPr id="15" name="Rectángulo redondeado 14">
            <a:extLst>
              <a:ext uri="{FF2B5EF4-FFF2-40B4-BE49-F238E27FC236}">
                <a16:creationId xmlns:a16="http://schemas.microsoft.com/office/drawing/2014/main" id="{BB0389AF-696F-600F-A014-B70AD29FC5F3}"/>
              </a:ext>
            </a:extLst>
          </p:cNvPr>
          <p:cNvSpPr/>
          <p:nvPr/>
        </p:nvSpPr>
        <p:spPr>
          <a:xfrm>
            <a:off x="431942" y="1218642"/>
            <a:ext cx="2369127" cy="345806"/>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dirty="0">
                <a:cs typeface="Arial" panose="020B0604020202020204" pitchFamily="34" charset="0"/>
              </a:rPr>
              <a:t>AURICULAR</a:t>
            </a:r>
          </a:p>
        </p:txBody>
      </p:sp>
      <p:pic>
        <p:nvPicPr>
          <p:cNvPr id="3" name="Picture 4" descr="A diagram of a medical procedure&#10;&#10;AI-generated content may be incorrect.">
            <a:extLst>
              <a:ext uri="{FF2B5EF4-FFF2-40B4-BE49-F238E27FC236}">
                <a16:creationId xmlns:a16="http://schemas.microsoft.com/office/drawing/2014/main" id="{3372FBF3-8B0E-4DA4-8488-48C596C35BAF}"/>
              </a:ext>
            </a:extLst>
          </p:cNvPr>
          <p:cNvPicPr>
            <a:picLocks noChangeAspect="1"/>
          </p:cNvPicPr>
          <p:nvPr/>
        </p:nvPicPr>
        <p:blipFill>
          <a:blip r:embed="rId3"/>
          <a:stretch>
            <a:fillRect/>
          </a:stretch>
        </p:blipFill>
        <p:spPr>
          <a:xfrm>
            <a:off x="8570147" y="292966"/>
            <a:ext cx="2587678" cy="6428509"/>
          </a:xfrm>
          <a:prstGeom prst="rect">
            <a:avLst/>
          </a:prstGeom>
        </p:spPr>
      </p:pic>
      <p:sp>
        <p:nvSpPr>
          <p:cNvPr id="11" name="Rectángulo 10">
            <a:extLst>
              <a:ext uri="{FF2B5EF4-FFF2-40B4-BE49-F238E27FC236}">
                <a16:creationId xmlns:a16="http://schemas.microsoft.com/office/drawing/2014/main" id="{458641AE-E710-401F-0CB2-9D6D5EF03FFC}"/>
              </a:ext>
            </a:extLst>
          </p:cNvPr>
          <p:cNvSpPr/>
          <p:nvPr/>
        </p:nvSpPr>
        <p:spPr>
          <a:xfrm>
            <a:off x="8570147" y="2147455"/>
            <a:ext cx="144362" cy="332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7" name="Imagen 16" descr="Interfaz de usuario gráfica, Aplicación&#10;&#10;El contenido generado por IA puede ser incorrecto.">
            <a:extLst>
              <a:ext uri="{FF2B5EF4-FFF2-40B4-BE49-F238E27FC236}">
                <a16:creationId xmlns:a16="http://schemas.microsoft.com/office/drawing/2014/main" id="{0DE1332E-204A-B66B-DA47-3B74E27BE8BE}"/>
              </a:ext>
            </a:extLst>
          </p:cNvPr>
          <p:cNvPicPr>
            <a:picLocks noChangeAspect="1"/>
          </p:cNvPicPr>
          <p:nvPr/>
        </p:nvPicPr>
        <p:blipFill>
          <a:blip r:embed="rId4"/>
          <a:stretch>
            <a:fillRect/>
          </a:stretch>
        </p:blipFill>
        <p:spPr>
          <a:xfrm>
            <a:off x="431942" y="1912443"/>
            <a:ext cx="7146494" cy="3448114"/>
          </a:xfrm>
          <a:prstGeom prst="rect">
            <a:avLst/>
          </a:prstGeom>
        </p:spPr>
      </p:pic>
      <p:sp>
        <p:nvSpPr>
          <p:cNvPr id="18" name="Estrella de 12 puntas 17">
            <a:extLst>
              <a:ext uri="{FF2B5EF4-FFF2-40B4-BE49-F238E27FC236}">
                <a16:creationId xmlns:a16="http://schemas.microsoft.com/office/drawing/2014/main" id="{4692FE46-4161-DE9D-8AB4-0F762684BC15}"/>
              </a:ext>
            </a:extLst>
          </p:cNvPr>
          <p:cNvSpPr/>
          <p:nvPr/>
        </p:nvSpPr>
        <p:spPr>
          <a:xfrm>
            <a:off x="7037275" y="2313709"/>
            <a:ext cx="1082321" cy="685800"/>
          </a:xfrm>
          <a:prstGeom prst="star1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NEW</a:t>
            </a:r>
          </a:p>
        </p:txBody>
      </p:sp>
      <p:cxnSp>
        <p:nvCxnSpPr>
          <p:cNvPr id="20" name="Conector recto 19">
            <a:extLst>
              <a:ext uri="{FF2B5EF4-FFF2-40B4-BE49-F238E27FC236}">
                <a16:creationId xmlns:a16="http://schemas.microsoft.com/office/drawing/2014/main" id="{14823E7D-6C99-DC7B-131E-6880898574A0}"/>
              </a:ext>
            </a:extLst>
          </p:cNvPr>
          <p:cNvCxnSpPr/>
          <p:nvPr/>
        </p:nvCxnSpPr>
        <p:spPr>
          <a:xfrm>
            <a:off x="651164" y="4987636"/>
            <a:ext cx="2798618"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Estrella de 12 puntas 17">
            <a:extLst>
              <a:ext uri="{FF2B5EF4-FFF2-40B4-BE49-F238E27FC236}">
                <a16:creationId xmlns:a16="http://schemas.microsoft.com/office/drawing/2014/main" id="{4692FE46-4161-DE9D-8AB4-0F762684BC15}"/>
              </a:ext>
            </a:extLst>
          </p:cNvPr>
          <p:cNvSpPr/>
          <p:nvPr/>
        </p:nvSpPr>
        <p:spPr>
          <a:xfrm>
            <a:off x="7144370" y="3981144"/>
            <a:ext cx="1082321" cy="685800"/>
          </a:xfrm>
          <a:prstGeom prst="star1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NEW</a:t>
            </a:r>
          </a:p>
        </p:txBody>
      </p:sp>
      <p:sp>
        <p:nvSpPr>
          <p:cNvPr id="7" name="CuadroTexto 6">
            <a:extLst>
              <a:ext uri="{FF2B5EF4-FFF2-40B4-BE49-F238E27FC236}">
                <a16:creationId xmlns:a16="http://schemas.microsoft.com/office/drawing/2014/main" id="{0DBC2748-96AE-ED40-6E99-537A2A4D879A}"/>
              </a:ext>
            </a:extLst>
          </p:cNvPr>
          <p:cNvSpPr txBox="1"/>
          <p:nvPr/>
        </p:nvSpPr>
        <p:spPr>
          <a:xfrm>
            <a:off x="5420077" y="6327292"/>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38298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CAFFB-337F-68D7-058C-3D90670DA80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354A966-2C82-0B6C-34FD-C52F2D4E8117}"/>
              </a:ext>
            </a:extLst>
          </p:cNvPr>
          <p:cNvSpPr>
            <a:spLocks noGrp="1"/>
          </p:cNvSpPr>
          <p:nvPr>
            <p:ph type="title"/>
          </p:nvPr>
        </p:nvSpPr>
        <p:spPr/>
        <p:txBody>
          <a:bodyPr/>
          <a:lstStyle/>
          <a:p>
            <a:r>
              <a:rPr lang="es-ES" dirty="0">
                <a:latin typeface="+mn-lt"/>
              </a:rPr>
              <a:t>Estenosis mitral</a:t>
            </a:r>
          </a:p>
        </p:txBody>
      </p:sp>
      <p:sp>
        <p:nvSpPr>
          <p:cNvPr id="4" name="Marcador de número de diapositiva 3">
            <a:extLst>
              <a:ext uri="{FF2B5EF4-FFF2-40B4-BE49-F238E27FC236}">
                <a16:creationId xmlns:a16="http://schemas.microsoft.com/office/drawing/2014/main" id="{BE8639B9-33EF-6961-8EFF-FE0206395C49}"/>
              </a:ext>
            </a:extLst>
          </p:cNvPr>
          <p:cNvSpPr>
            <a:spLocks noGrp="1"/>
          </p:cNvSpPr>
          <p:nvPr>
            <p:ph type="sldNum" sz="quarter" idx="12"/>
          </p:nvPr>
        </p:nvSpPr>
        <p:spPr/>
        <p:txBody>
          <a:bodyPr/>
          <a:lstStyle/>
          <a:p>
            <a:fld id="{4094CC2B-552C-BD49-BB57-6E663FD0C8E4}" type="slidenum">
              <a:rPr lang="es-ES" smtClean="0"/>
              <a:t>26</a:t>
            </a:fld>
            <a:endParaRPr lang="es-ES"/>
          </a:p>
        </p:txBody>
      </p:sp>
      <p:sp>
        <p:nvSpPr>
          <p:cNvPr id="11" name="Rectángulo 10">
            <a:extLst>
              <a:ext uri="{FF2B5EF4-FFF2-40B4-BE49-F238E27FC236}">
                <a16:creationId xmlns:a16="http://schemas.microsoft.com/office/drawing/2014/main" id="{EA8E54C1-1BEC-CD1C-5F8E-59B0A7F182E3}"/>
              </a:ext>
            </a:extLst>
          </p:cNvPr>
          <p:cNvSpPr/>
          <p:nvPr/>
        </p:nvSpPr>
        <p:spPr>
          <a:xfrm>
            <a:off x="8570147" y="2147455"/>
            <a:ext cx="144362" cy="332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 name="Picture 3" descr="A diagram of a patient&#10;&#10;AI-generated content may be incorrect.">
            <a:extLst>
              <a:ext uri="{FF2B5EF4-FFF2-40B4-BE49-F238E27FC236}">
                <a16:creationId xmlns:a16="http://schemas.microsoft.com/office/drawing/2014/main" id="{6A5BFFEB-402E-BFA0-B2C1-A8B5448F8B1B}"/>
              </a:ext>
            </a:extLst>
          </p:cNvPr>
          <p:cNvPicPr>
            <a:picLocks noChangeAspect="1"/>
          </p:cNvPicPr>
          <p:nvPr/>
        </p:nvPicPr>
        <p:blipFill>
          <a:blip r:embed="rId3"/>
          <a:stretch>
            <a:fillRect/>
          </a:stretch>
        </p:blipFill>
        <p:spPr>
          <a:xfrm>
            <a:off x="245801" y="923466"/>
            <a:ext cx="5950474" cy="5598631"/>
          </a:xfrm>
          <a:prstGeom prst="rect">
            <a:avLst/>
          </a:prstGeom>
        </p:spPr>
      </p:pic>
      <p:sp>
        <p:nvSpPr>
          <p:cNvPr id="7" name="TextBox 4">
            <a:extLst>
              <a:ext uri="{FF2B5EF4-FFF2-40B4-BE49-F238E27FC236}">
                <a16:creationId xmlns:a16="http://schemas.microsoft.com/office/drawing/2014/main" id="{D462DFEA-54F4-0791-E894-CB42FBCEF23D}"/>
              </a:ext>
            </a:extLst>
          </p:cNvPr>
          <p:cNvSpPr txBox="1"/>
          <p:nvPr/>
        </p:nvSpPr>
        <p:spPr>
          <a:xfrm>
            <a:off x="6625411" y="1131792"/>
            <a:ext cx="522255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err="1">
                <a:ea typeface="Calibri"/>
                <a:cs typeface="Arial" panose="020B0604020202020204" pitchFamily="34" charset="0"/>
              </a:rPr>
              <a:t>Valvuloplastia</a:t>
            </a:r>
            <a:r>
              <a:rPr lang="en-GB" b="1" dirty="0">
                <a:ea typeface="Calibri"/>
                <a:cs typeface="Arial" panose="020B0604020202020204" pitchFamily="34" charset="0"/>
              </a:rPr>
              <a:t> mitral de </a:t>
            </a:r>
            <a:r>
              <a:rPr lang="en-GB" b="1" dirty="0" err="1">
                <a:ea typeface="Calibri"/>
                <a:cs typeface="Arial" panose="020B0604020202020204" pitchFamily="34" charset="0"/>
              </a:rPr>
              <a:t>elección</a:t>
            </a:r>
            <a:r>
              <a:rPr lang="en-GB" b="1" dirty="0">
                <a:ea typeface="Calibri"/>
                <a:cs typeface="Arial" panose="020B0604020202020204" pitchFamily="34" charset="0"/>
              </a:rPr>
              <a:t> </a:t>
            </a:r>
            <a:r>
              <a:rPr lang="en-GB" b="1" dirty="0" err="1">
                <a:ea typeface="Calibri"/>
                <a:cs typeface="Arial" panose="020B0604020202020204" pitchFamily="34" charset="0"/>
              </a:rPr>
              <a:t>en</a:t>
            </a:r>
            <a:r>
              <a:rPr lang="en-GB" dirty="0">
                <a:ea typeface="Calibri"/>
                <a:cs typeface="Arial" panose="020B0604020202020204" pitchFamily="34" charset="0"/>
              </a:rPr>
              <a:t>: </a:t>
            </a:r>
          </a:p>
          <a:p>
            <a:endParaRPr lang="en-GB" dirty="0">
              <a:ea typeface="Calibri"/>
              <a:cs typeface="Arial" panose="020B0604020202020204" pitchFamily="34" charset="0"/>
            </a:endParaRPr>
          </a:p>
          <a:p>
            <a:pPr marL="285750" indent="-285750">
              <a:buClr>
                <a:srgbClr val="DF470D"/>
              </a:buClr>
              <a:buFont typeface="Arial" panose="020B0604020202020204" pitchFamily="34" charset="0"/>
              <a:buChar char="•"/>
            </a:pPr>
            <a:r>
              <a:rPr lang="en-GB" dirty="0" err="1">
                <a:ea typeface="Calibri"/>
                <a:cs typeface="Arial" panose="020B0604020202020204" pitchFamily="34" charset="0"/>
              </a:rPr>
              <a:t>Síntomas</a:t>
            </a:r>
            <a:r>
              <a:rPr lang="en-GB" dirty="0">
                <a:ea typeface="Calibri"/>
                <a:cs typeface="Arial" panose="020B0604020202020204" pitchFamily="34" charset="0"/>
              </a:rPr>
              <a:t> </a:t>
            </a:r>
          </a:p>
          <a:p>
            <a:pPr marL="285750" indent="-285750">
              <a:buClr>
                <a:srgbClr val="DF470D"/>
              </a:buClr>
              <a:buFont typeface="Arial" panose="020B0604020202020204" pitchFamily="34" charset="0"/>
              <a:buChar char="•"/>
            </a:pPr>
            <a:r>
              <a:rPr lang="en-GB" dirty="0">
                <a:ea typeface="Calibri"/>
                <a:cs typeface="Arial" panose="020B0604020202020204" pitchFamily="34" charset="0"/>
              </a:rPr>
              <a:t>Alto </a:t>
            </a:r>
            <a:r>
              <a:rPr lang="en-GB" dirty="0" err="1">
                <a:ea typeface="Calibri"/>
                <a:cs typeface="Arial" panose="020B0604020202020204" pitchFamily="34" charset="0"/>
              </a:rPr>
              <a:t>riesgo</a:t>
            </a:r>
            <a:r>
              <a:rPr lang="en-GB" dirty="0">
                <a:ea typeface="Calibri"/>
                <a:cs typeface="Arial" panose="020B0604020202020204" pitchFamily="34" charset="0"/>
              </a:rPr>
              <a:t> </a:t>
            </a:r>
            <a:r>
              <a:rPr lang="en-GB" dirty="0" err="1">
                <a:ea typeface="Calibri"/>
                <a:cs typeface="Arial" panose="020B0604020202020204" pitchFamily="34" charset="0"/>
              </a:rPr>
              <a:t>embólico</a:t>
            </a:r>
            <a:endParaRPr lang="en-GB" dirty="0">
              <a:ea typeface="Calibri"/>
              <a:cs typeface="Arial" panose="020B0604020202020204" pitchFamily="34" charset="0"/>
            </a:endParaRPr>
          </a:p>
          <a:p>
            <a:pPr marL="285750" indent="-285750">
              <a:buClr>
                <a:srgbClr val="DF470D"/>
              </a:buClr>
              <a:buFont typeface="Arial" panose="020B0604020202020204" pitchFamily="34" charset="0"/>
              <a:buChar char="•"/>
            </a:pPr>
            <a:r>
              <a:rPr lang="en-GB" dirty="0">
                <a:ea typeface="Calibri"/>
                <a:cs typeface="Arial" panose="020B0604020202020204" pitchFamily="34" charset="0"/>
              </a:rPr>
              <a:t>PSAP &gt;50 mmHg.</a:t>
            </a:r>
          </a:p>
          <a:p>
            <a:pPr marL="285750" indent="-285750">
              <a:buClr>
                <a:srgbClr val="DF470D"/>
              </a:buClr>
              <a:buFont typeface="Arial" panose="020B0604020202020204" pitchFamily="34" charset="0"/>
              <a:buChar char="•"/>
            </a:pPr>
            <a:r>
              <a:rPr lang="en-GB" dirty="0" err="1">
                <a:ea typeface="Calibri"/>
                <a:cs typeface="Arial" panose="020B0604020202020204" pitchFamily="34" charset="0"/>
              </a:rPr>
              <a:t>Necesidad</a:t>
            </a:r>
            <a:r>
              <a:rPr lang="en-GB" dirty="0">
                <a:ea typeface="Calibri"/>
                <a:cs typeface="Arial" panose="020B0604020202020204" pitchFamily="34" charset="0"/>
              </a:rPr>
              <a:t> de </a:t>
            </a:r>
            <a:r>
              <a:rPr lang="en-GB" dirty="0" err="1">
                <a:ea typeface="Calibri"/>
                <a:cs typeface="Arial" panose="020B0604020202020204" pitchFamily="34" charset="0"/>
              </a:rPr>
              <a:t>cirugía</a:t>
            </a:r>
            <a:r>
              <a:rPr lang="en-GB" dirty="0">
                <a:ea typeface="Calibri"/>
                <a:cs typeface="Arial" panose="020B0604020202020204" pitchFamily="34" charset="0"/>
              </a:rPr>
              <a:t> mayor no </a:t>
            </a:r>
            <a:r>
              <a:rPr lang="en-GB" dirty="0" err="1">
                <a:ea typeface="Calibri"/>
                <a:cs typeface="Arial" panose="020B0604020202020204" pitchFamily="34" charset="0"/>
              </a:rPr>
              <a:t>cardíaca</a:t>
            </a:r>
            <a:endParaRPr lang="en-GB" dirty="0">
              <a:ea typeface="Calibri"/>
              <a:cs typeface="Arial" panose="020B0604020202020204" pitchFamily="34" charset="0"/>
            </a:endParaRPr>
          </a:p>
          <a:p>
            <a:pPr marL="285750" indent="-285750">
              <a:buClr>
                <a:srgbClr val="DF470D"/>
              </a:buClr>
              <a:buFont typeface="Arial" panose="020B0604020202020204" pitchFamily="34" charset="0"/>
              <a:buChar char="•"/>
            </a:pPr>
            <a:r>
              <a:rPr lang="en-GB" dirty="0" err="1">
                <a:ea typeface="Calibri"/>
                <a:cs typeface="Arial" panose="020B0604020202020204" pitchFamily="34" charset="0"/>
              </a:rPr>
              <a:t>Deseo</a:t>
            </a:r>
            <a:r>
              <a:rPr lang="en-GB" dirty="0">
                <a:ea typeface="Calibri"/>
                <a:cs typeface="Arial" panose="020B0604020202020204" pitchFamily="34" charset="0"/>
              </a:rPr>
              <a:t> </a:t>
            </a:r>
            <a:r>
              <a:rPr lang="en-GB" dirty="0" err="1">
                <a:ea typeface="Calibri"/>
                <a:cs typeface="Arial" panose="020B0604020202020204" pitchFamily="34" charset="0"/>
              </a:rPr>
              <a:t>gestacional</a:t>
            </a:r>
            <a:r>
              <a:rPr lang="en-GB" dirty="0">
                <a:ea typeface="Calibri"/>
                <a:cs typeface="Arial" panose="020B0604020202020204" pitchFamily="34" charset="0"/>
              </a:rPr>
              <a:t> o </a:t>
            </a:r>
            <a:r>
              <a:rPr lang="en-GB" dirty="0" err="1">
                <a:ea typeface="Calibri"/>
                <a:cs typeface="Arial" panose="020B0604020202020204" pitchFamily="34" charset="0"/>
              </a:rPr>
              <a:t>embarazo</a:t>
            </a:r>
            <a:endParaRPr lang="en-GB" dirty="0">
              <a:ea typeface="Calibri"/>
              <a:cs typeface="Arial" panose="020B0604020202020204" pitchFamily="34" charset="0"/>
            </a:endParaRPr>
          </a:p>
        </p:txBody>
      </p:sp>
      <p:pic>
        <p:nvPicPr>
          <p:cNvPr id="9" name="Imagen 8" descr="Texto&#10;&#10;El contenido generado por IA puede ser incorrecto.">
            <a:extLst>
              <a:ext uri="{FF2B5EF4-FFF2-40B4-BE49-F238E27FC236}">
                <a16:creationId xmlns:a16="http://schemas.microsoft.com/office/drawing/2014/main" id="{FB1B8C50-D103-2517-116A-571F34A8D84F}"/>
              </a:ext>
            </a:extLst>
          </p:cNvPr>
          <p:cNvPicPr>
            <a:picLocks noChangeAspect="1"/>
          </p:cNvPicPr>
          <p:nvPr/>
        </p:nvPicPr>
        <p:blipFill>
          <a:blip r:embed="rId4"/>
          <a:stretch>
            <a:fillRect/>
          </a:stretch>
        </p:blipFill>
        <p:spPr>
          <a:xfrm>
            <a:off x="6291261" y="4276161"/>
            <a:ext cx="5762625" cy="1450047"/>
          </a:xfrm>
          <a:prstGeom prst="rect">
            <a:avLst/>
          </a:prstGeom>
        </p:spPr>
      </p:pic>
      <p:sp>
        <p:nvSpPr>
          <p:cNvPr id="10" name="Estrella de 12 puntas 9">
            <a:extLst>
              <a:ext uri="{FF2B5EF4-FFF2-40B4-BE49-F238E27FC236}">
                <a16:creationId xmlns:a16="http://schemas.microsoft.com/office/drawing/2014/main" id="{04380010-E203-7244-4AF0-EED5DABDE93E}"/>
              </a:ext>
            </a:extLst>
          </p:cNvPr>
          <p:cNvSpPr/>
          <p:nvPr/>
        </p:nvSpPr>
        <p:spPr>
          <a:xfrm>
            <a:off x="10786772" y="3527469"/>
            <a:ext cx="1082321" cy="685800"/>
          </a:xfrm>
          <a:prstGeom prst="star1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NEW</a:t>
            </a:r>
          </a:p>
        </p:txBody>
      </p:sp>
      <p:sp>
        <p:nvSpPr>
          <p:cNvPr id="6" name="CuadroTexto 5">
            <a:extLst>
              <a:ext uri="{FF2B5EF4-FFF2-40B4-BE49-F238E27FC236}">
                <a16:creationId xmlns:a16="http://schemas.microsoft.com/office/drawing/2014/main" id="{F9760E2B-60BA-0D55-6EC0-E10EB69ED2CC}"/>
              </a:ext>
            </a:extLst>
          </p:cNvPr>
          <p:cNvSpPr txBox="1"/>
          <p:nvPr/>
        </p:nvSpPr>
        <p:spPr>
          <a:xfrm>
            <a:off x="8385245" y="6308079"/>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13613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BF2B6-877D-E49B-F4A1-3201FB38933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BA9E6AD-2EA2-B5D9-932C-6F8F152BFA32}"/>
              </a:ext>
            </a:extLst>
          </p:cNvPr>
          <p:cNvSpPr>
            <a:spLocks noGrp="1"/>
          </p:cNvSpPr>
          <p:nvPr>
            <p:ph type="title"/>
          </p:nvPr>
        </p:nvSpPr>
        <p:spPr/>
        <p:txBody>
          <a:bodyPr/>
          <a:lstStyle/>
          <a:p>
            <a:r>
              <a:rPr lang="es-ES" dirty="0">
                <a:latin typeface="+mn-lt"/>
              </a:rPr>
              <a:t>Insuficiencia tricúspide</a:t>
            </a:r>
          </a:p>
        </p:txBody>
      </p:sp>
      <p:sp>
        <p:nvSpPr>
          <p:cNvPr id="4" name="Marcador de número de diapositiva 3">
            <a:extLst>
              <a:ext uri="{FF2B5EF4-FFF2-40B4-BE49-F238E27FC236}">
                <a16:creationId xmlns:a16="http://schemas.microsoft.com/office/drawing/2014/main" id="{ECBB8802-2D70-C1D7-525B-D2C8F262E476}"/>
              </a:ext>
            </a:extLst>
          </p:cNvPr>
          <p:cNvSpPr>
            <a:spLocks noGrp="1"/>
          </p:cNvSpPr>
          <p:nvPr>
            <p:ph type="sldNum" sz="quarter" idx="12"/>
          </p:nvPr>
        </p:nvSpPr>
        <p:spPr/>
        <p:txBody>
          <a:bodyPr/>
          <a:lstStyle/>
          <a:p>
            <a:fld id="{4094CC2B-552C-BD49-BB57-6E663FD0C8E4}" type="slidenum">
              <a:rPr lang="es-ES" smtClean="0"/>
              <a:t>27</a:t>
            </a:fld>
            <a:endParaRPr lang="es-ES"/>
          </a:p>
        </p:txBody>
      </p:sp>
      <p:sp>
        <p:nvSpPr>
          <p:cNvPr id="11" name="Rectángulo 10">
            <a:extLst>
              <a:ext uri="{FF2B5EF4-FFF2-40B4-BE49-F238E27FC236}">
                <a16:creationId xmlns:a16="http://schemas.microsoft.com/office/drawing/2014/main" id="{FEA887DF-ABCD-13A5-BE4C-A28CC7B4ADDD}"/>
              </a:ext>
            </a:extLst>
          </p:cNvPr>
          <p:cNvSpPr/>
          <p:nvPr/>
        </p:nvSpPr>
        <p:spPr>
          <a:xfrm>
            <a:off x="8570147" y="2147455"/>
            <a:ext cx="144362" cy="332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Picture 1" descr="A diagram of a medical procedure&#10;&#10;AI-generated content may be incorrect.">
            <a:extLst>
              <a:ext uri="{FF2B5EF4-FFF2-40B4-BE49-F238E27FC236}">
                <a16:creationId xmlns:a16="http://schemas.microsoft.com/office/drawing/2014/main" id="{7EAB18A1-949B-F03C-7553-5EEEF13C73BD}"/>
              </a:ext>
            </a:extLst>
          </p:cNvPr>
          <p:cNvPicPr>
            <a:picLocks noChangeAspect="1"/>
          </p:cNvPicPr>
          <p:nvPr/>
        </p:nvPicPr>
        <p:blipFill>
          <a:blip r:embed="rId3"/>
          <a:stretch>
            <a:fillRect/>
          </a:stretch>
        </p:blipFill>
        <p:spPr>
          <a:xfrm>
            <a:off x="5714134" y="658440"/>
            <a:ext cx="6198237" cy="5621599"/>
          </a:xfrm>
          <a:prstGeom prst="rect">
            <a:avLst/>
          </a:prstGeom>
        </p:spPr>
      </p:pic>
      <p:pic>
        <p:nvPicPr>
          <p:cNvPr id="8" name="Imagen 7" descr="Interfaz de usuario gráfica, Texto, Aplicación&#10;&#10;El contenido generado por IA puede ser incorrecto.">
            <a:extLst>
              <a:ext uri="{FF2B5EF4-FFF2-40B4-BE49-F238E27FC236}">
                <a16:creationId xmlns:a16="http://schemas.microsoft.com/office/drawing/2014/main" id="{EF8D6AC2-6DC8-395C-40F8-F15ED0816E41}"/>
              </a:ext>
            </a:extLst>
          </p:cNvPr>
          <p:cNvPicPr>
            <a:picLocks noChangeAspect="1"/>
          </p:cNvPicPr>
          <p:nvPr/>
        </p:nvPicPr>
        <p:blipFill>
          <a:blip r:embed="rId4"/>
          <a:stretch>
            <a:fillRect/>
          </a:stretch>
        </p:blipFill>
        <p:spPr>
          <a:xfrm>
            <a:off x="279629" y="1713629"/>
            <a:ext cx="4434123" cy="1715791"/>
          </a:xfrm>
          <a:prstGeom prst="rect">
            <a:avLst/>
          </a:prstGeom>
        </p:spPr>
      </p:pic>
      <p:sp>
        <p:nvSpPr>
          <p:cNvPr id="12" name="Estrella de 12 puntas 11">
            <a:extLst>
              <a:ext uri="{FF2B5EF4-FFF2-40B4-BE49-F238E27FC236}">
                <a16:creationId xmlns:a16="http://schemas.microsoft.com/office/drawing/2014/main" id="{067A171E-4416-D485-24F7-D65D89298F5D}"/>
              </a:ext>
            </a:extLst>
          </p:cNvPr>
          <p:cNvSpPr/>
          <p:nvPr/>
        </p:nvSpPr>
        <p:spPr>
          <a:xfrm>
            <a:off x="4336514" y="1123236"/>
            <a:ext cx="1082321" cy="685800"/>
          </a:xfrm>
          <a:prstGeom prst="star1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NEW</a:t>
            </a:r>
          </a:p>
        </p:txBody>
      </p:sp>
      <p:sp>
        <p:nvSpPr>
          <p:cNvPr id="13" name="Rectángulo redondeado 12">
            <a:extLst>
              <a:ext uri="{FF2B5EF4-FFF2-40B4-BE49-F238E27FC236}">
                <a16:creationId xmlns:a16="http://schemas.microsoft.com/office/drawing/2014/main" id="{9D4F953D-6DBA-2CB1-8A0B-6C34F426D5F9}"/>
              </a:ext>
            </a:extLst>
          </p:cNvPr>
          <p:cNvSpPr/>
          <p:nvPr/>
        </p:nvSpPr>
        <p:spPr>
          <a:xfrm>
            <a:off x="5857879" y="3028950"/>
            <a:ext cx="1157288" cy="1971675"/>
          </a:xfrm>
          <a:prstGeom prst="roundRect">
            <a:avLst/>
          </a:prstGeom>
          <a:noFill/>
          <a:ln w="158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9" name="Imagen 18" descr="Gráfico, Gráfico de barras&#10;&#10;El contenido generado por IA puede ser incorrecto.">
            <a:extLst>
              <a:ext uri="{FF2B5EF4-FFF2-40B4-BE49-F238E27FC236}">
                <a16:creationId xmlns:a16="http://schemas.microsoft.com/office/drawing/2014/main" id="{5C47B00C-4E44-A87C-9034-0B6556A7FC51}"/>
              </a:ext>
            </a:extLst>
          </p:cNvPr>
          <p:cNvPicPr>
            <a:picLocks noChangeAspect="1"/>
          </p:cNvPicPr>
          <p:nvPr/>
        </p:nvPicPr>
        <p:blipFill>
          <a:blip r:embed="rId5"/>
          <a:stretch>
            <a:fillRect/>
          </a:stretch>
        </p:blipFill>
        <p:spPr>
          <a:xfrm>
            <a:off x="110448" y="4165931"/>
            <a:ext cx="2314693" cy="1355051"/>
          </a:xfrm>
          <a:prstGeom prst="rect">
            <a:avLst/>
          </a:prstGeom>
        </p:spPr>
      </p:pic>
      <p:pic>
        <p:nvPicPr>
          <p:cNvPr id="17" name="Imagen 16" descr="Interfaz de usuario gráfica, Sitio web, Escala de tiempo&#10;&#10;El contenido generado por IA puede ser incorrecto.">
            <a:extLst>
              <a:ext uri="{FF2B5EF4-FFF2-40B4-BE49-F238E27FC236}">
                <a16:creationId xmlns:a16="http://schemas.microsoft.com/office/drawing/2014/main" id="{F28EF2AE-F0A6-CEE5-5F32-0AB8461C9645}"/>
              </a:ext>
            </a:extLst>
          </p:cNvPr>
          <p:cNvPicPr>
            <a:picLocks noChangeAspect="1"/>
          </p:cNvPicPr>
          <p:nvPr/>
        </p:nvPicPr>
        <p:blipFill>
          <a:blip r:embed="rId6"/>
          <a:stretch>
            <a:fillRect/>
          </a:stretch>
        </p:blipFill>
        <p:spPr>
          <a:xfrm>
            <a:off x="2382277" y="3857619"/>
            <a:ext cx="3184207" cy="1856160"/>
          </a:xfrm>
          <a:prstGeom prst="rect">
            <a:avLst/>
          </a:prstGeom>
        </p:spPr>
      </p:pic>
      <p:sp>
        <p:nvSpPr>
          <p:cNvPr id="6" name="CuadroTexto 5">
            <a:extLst>
              <a:ext uri="{FF2B5EF4-FFF2-40B4-BE49-F238E27FC236}">
                <a16:creationId xmlns:a16="http://schemas.microsoft.com/office/drawing/2014/main" id="{2CA44790-CB24-6556-85DD-FD1DF0D43B58}"/>
              </a:ext>
            </a:extLst>
          </p:cNvPr>
          <p:cNvSpPr txBox="1"/>
          <p:nvPr/>
        </p:nvSpPr>
        <p:spPr>
          <a:xfrm>
            <a:off x="8385245" y="6308079"/>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61935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4DE45-A75A-321B-27EA-4D0F7209C45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FCB1D40-957E-5455-F0F5-3893D44A507B}"/>
              </a:ext>
            </a:extLst>
          </p:cNvPr>
          <p:cNvSpPr>
            <a:spLocks noGrp="1"/>
          </p:cNvSpPr>
          <p:nvPr>
            <p:ph type="title"/>
          </p:nvPr>
        </p:nvSpPr>
        <p:spPr/>
        <p:txBody>
          <a:bodyPr/>
          <a:lstStyle/>
          <a:p>
            <a:r>
              <a:rPr lang="es-ES" dirty="0">
                <a:latin typeface="+mn-lt"/>
              </a:rPr>
              <a:t>Insuficiencia tricúspide</a:t>
            </a:r>
          </a:p>
        </p:txBody>
      </p:sp>
      <p:sp>
        <p:nvSpPr>
          <p:cNvPr id="4" name="Marcador de número de diapositiva 3">
            <a:extLst>
              <a:ext uri="{FF2B5EF4-FFF2-40B4-BE49-F238E27FC236}">
                <a16:creationId xmlns:a16="http://schemas.microsoft.com/office/drawing/2014/main" id="{A5CFA831-57F1-B46B-DDEC-DB5060052E6D}"/>
              </a:ext>
            </a:extLst>
          </p:cNvPr>
          <p:cNvSpPr>
            <a:spLocks noGrp="1"/>
          </p:cNvSpPr>
          <p:nvPr>
            <p:ph type="sldNum" sz="quarter" idx="12"/>
          </p:nvPr>
        </p:nvSpPr>
        <p:spPr/>
        <p:txBody>
          <a:bodyPr/>
          <a:lstStyle/>
          <a:p>
            <a:fld id="{4094CC2B-552C-BD49-BB57-6E663FD0C8E4}" type="slidenum">
              <a:rPr lang="es-ES" smtClean="0"/>
              <a:t>28</a:t>
            </a:fld>
            <a:endParaRPr lang="es-ES"/>
          </a:p>
        </p:txBody>
      </p:sp>
      <p:sp>
        <p:nvSpPr>
          <p:cNvPr id="11" name="Rectángulo 10">
            <a:extLst>
              <a:ext uri="{FF2B5EF4-FFF2-40B4-BE49-F238E27FC236}">
                <a16:creationId xmlns:a16="http://schemas.microsoft.com/office/drawing/2014/main" id="{A1F007BC-AB9F-C1E9-BBB9-1BA2C2AF7E22}"/>
              </a:ext>
            </a:extLst>
          </p:cNvPr>
          <p:cNvSpPr/>
          <p:nvPr/>
        </p:nvSpPr>
        <p:spPr>
          <a:xfrm>
            <a:off x="8570147" y="2147455"/>
            <a:ext cx="144362" cy="332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 name="Imagen 5" descr="Diagrama&#10;&#10;El contenido generado por IA puede ser incorrecto.">
            <a:extLst>
              <a:ext uri="{FF2B5EF4-FFF2-40B4-BE49-F238E27FC236}">
                <a16:creationId xmlns:a16="http://schemas.microsoft.com/office/drawing/2014/main" id="{68B3CB7F-7241-A769-EC31-120F5A40F9FC}"/>
              </a:ext>
            </a:extLst>
          </p:cNvPr>
          <p:cNvPicPr>
            <a:picLocks noChangeAspect="1"/>
          </p:cNvPicPr>
          <p:nvPr/>
        </p:nvPicPr>
        <p:blipFill>
          <a:blip r:embed="rId3"/>
          <a:stretch>
            <a:fillRect/>
          </a:stretch>
        </p:blipFill>
        <p:spPr>
          <a:xfrm>
            <a:off x="215601" y="1754386"/>
            <a:ext cx="5027586" cy="3704536"/>
          </a:xfrm>
          <a:prstGeom prst="rect">
            <a:avLst/>
          </a:prstGeom>
        </p:spPr>
      </p:pic>
      <p:pic>
        <p:nvPicPr>
          <p:cNvPr id="9" name="Imagen 8" descr="Imagen que contiene Diagrama&#10;&#10;El contenido generado por IA puede ser incorrecto.">
            <a:extLst>
              <a:ext uri="{FF2B5EF4-FFF2-40B4-BE49-F238E27FC236}">
                <a16:creationId xmlns:a16="http://schemas.microsoft.com/office/drawing/2014/main" id="{CAE0B598-AC3C-2081-50E9-EA9FAFF7D617}"/>
              </a:ext>
            </a:extLst>
          </p:cNvPr>
          <p:cNvPicPr>
            <a:picLocks noChangeAspect="1"/>
          </p:cNvPicPr>
          <p:nvPr/>
        </p:nvPicPr>
        <p:blipFill>
          <a:blip r:embed="rId4"/>
          <a:srcRect l="16319" t="11661"/>
          <a:stretch>
            <a:fillRect/>
          </a:stretch>
        </p:blipFill>
        <p:spPr>
          <a:xfrm>
            <a:off x="5290195" y="826695"/>
            <a:ext cx="6578898" cy="5412442"/>
          </a:xfrm>
          <a:prstGeom prst="rect">
            <a:avLst/>
          </a:prstGeom>
          <a:effectLst>
            <a:outerShdw blurRad="50800" dist="38100" dir="2700000" algn="tl" rotWithShape="0">
              <a:prstClr val="black">
                <a:alpha val="40000"/>
              </a:prstClr>
            </a:outerShdw>
          </a:effectLst>
        </p:spPr>
      </p:pic>
      <p:sp>
        <p:nvSpPr>
          <p:cNvPr id="10" name="Estrella de 12 puntas 9">
            <a:extLst>
              <a:ext uri="{FF2B5EF4-FFF2-40B4-BE49-F238E27FC236}">
                <a16:creationId xmlns:a16="http://schemas.microsoft.com/office/drawing/2014/main" id="{8716EC6E-83F0-64D9-5128-7641DE956C6B}"/>
              </a:ext>
            </a:extLst>
          </p:cNvPr>
          <p:cNvSpPr/>
          <p:nvPr/>
        </p:nvSpPr>
        <p:spPr>
          <a:xfrm>
            <a:off x="4749034" y="1294273"/>
            <a:ext cx="1082321" cy="685800"/>
          </a:xfrm>
          <a:prstGeom prst="star1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NEW</a:t>
            </a:r>
          </a:p>
        </p:txBody>
      </p:sp>
      <p:sp>
        <p:nvSpPr>
          <p:cNvPr id="5" name="CuadroTexto 4">
            <a:extLst>
              <a:ext uri="{FF2B5EF4-FFF2-40B4-BE49-F238E27FC236}">
                <a16:creationId xmlns:a16="http://schemas.microsoft.com/office/drawing/2014/main" id="{C4A40C13-F921-61C4-2ADA-E12CA1FFFD51}"/>
              </a:ext>
            </a:extLst>
          </p:cNvPr>
          <p:cNvSpPr txBox="1"/>
          <p:nvPr/>
        </p:nvSpPr>
        <p:spPr>
          <a:xfrm>
            <a:off x="8385245" y="6308079"/>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9634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D4B97-0626-ABA8-EA6C-95FC36F8E24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E9E43CC-3DD9-988B-D40F-90FD75DF7521}"/>
              </a:ext>
            </a:extLst>
          </p:cNvPr>
          <p:cNvSpPr>
            <a:spLocks noGrp="1"/>
          </p:cNvSpPr>
          <p:nvPr>
            <p:ph type="title"/>
          </p:nvPr>
        </p:nvSpPr>
        <p:spPr/>
        <p:txBody>
          <a:bodyPr/>
          <a:lstStyle/>
          <a:p>
            <a:r>
              <a:rPr lang="es-ES" dirty="0">
                <a:latin typeface="+mn-lt"/>
              </a:rPr>
              <a:t>Insuficiencia tricúspide</a:t>
            </a:r>
          </a:p>
        </p:txBody>
      </p:sp>
      <p:sp>
        <p:nvSpPr>
          <p:cNvPr id="4" name="Marcador de número de diapositiva 3">
            <a:extLst>
              <a:ext uri="{FF2B5EF4-FFF2-40B4-BE49-F238E27FC236}">
                <a16:creationId xmlns:a16="http://schemas.microsoft.com/office/drawing/2014/main" id="{6C750395-8589-84B3-22AF-53B424102506}"/>
              </a:ext>
            </a:extLst>
          </p:cNvPr>
          <p:cNvSpPr>
            <a:spLocks noGrp="1"/>
          </p:cNvSpPr>
          <p:nvPr>
            <p:ph type="sldNum" sz="quarter" idx="12"/>
          </p:nvPr>
        </p:nvSpPr>
        <p:spPr/>
        <p:txBody>
          <a:bodyPr/>
          <a:lstStyle/>
          <a:p>
            <a:fld id="{4094CC2B-552C-BD49-BB57-6E663FD0C8E4}" type="slidenum">
              <a:rPr lang="es-ES" smtClean="0"/>
              <a:t>29</a:t>
            </a:fld>
            <a:endParaRPr lang="es-ES" dirty="0"/>
          </a:p>
        </p:txBody>
      </p:sp>
      <p:sp>
        <p:nvSpPr>
          <p:cNvPr id="11" name="Rectángulo 10">
            <a:extLst>
              <a:ext uri="{FF2B5EF4-FFF2-40B4-BE49-F238E27FC236}">
                <a16:creationId xmlns:a16="http://schemas.microsoft.com/office/drawing/2014/main" id="{1F2A7D0C-A910-D365-DF29-781874308EBD}"/>
              </a:ext>
            </a:extLst>
          </p:cNvPr>
          <p:cNvSpPr/>
          <p:nvPr/>
        </p:nvSpPr>
        <p:spPr>
          <a:xfrm>
            <a:off x="8570147" y="2147455"/>
            <a:ext cx="144362" cy="332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 name="Imagen 4" descr="Diagrama&#10;&#10;El contenido generado por IA puede ser incorrecto.">
            <a:extLst>
              <a:ext uri="{FF2B5EF4-FFF2-40B4-BE49-F238E27FC236}">
                <a16:creationId xmlns:a16="http://schemas.microsoft.com/office/drawing/2014/main" id="{485830EE-3660-AC8F-1C23-32A91D66BFA8}"/>
              </a:ext>
            </a:extLst>
          </p:cNvPr>
          <p:cNvPicPr>
            <a:picLocks noChangeAspect="1"/>
          </p:cNvPicPr>
          <p:nvPr/>
        </p:nvPicPr>
        <p:blipFill>
          <a:blip r:embed="rId3"/>
          <a:stretch>
            <a:fillRect/>
          </a:stretch>
        </p:blipFill>
        <p:spPr>
          <a:xfrm>
            <a:off x="190350" y="1014755"/>
            <a:ext cx="5751516" cy="5821292"/>
          </a:xfrm>
          <a:prstGeom prst="rect">
            <a:avLst/>
          </a:prstGeom>
        </p:spPr>
      </p:pic>
      <p:pic>
        <p:nvPicPr>
          <p:cNvPr id="8" name="Imagen 7" descr="Imagen que contiene Gráfico&#10;&#10;El contenido generado por IA puede ser incorrecto.">
            <a:extLst>
              <a:ext uri="{FF2B5EF4-FFF2-40B4-BE49-F238E27FC236}">
                <a16:creationId xmlns:a16="http://schemas.microsoft.com/office/drawing/2014/main" id="{86BB5450-0353-9006-7317-77ABCABB51A6}"/>
              </a:ext>
            </a:extLst>
          </p:cNvPr>
          <p:cNvPicPr>
            <a:picLocks noChangeAspect="1"/>
          </p:cNvPicPr>
          <p:nvPr/>
        </p:nvPicPr>
        <p:blipFill>
          <a:blip r:embed="rId4"/>
          <a:stretch>
            <a:fillRect/>
          </a:stretch>
        </p:blipFill>
        <p:spPr>
          <a:xfrm>
            <a:off x="6059140" y="1714499"/>
            <a:ext cx="5523084" cy="3861575"/>
          </a:xfrm>
          <a:prstGeom prst="rect">
            <a:avLst/>
          </a:prstGeom>
        </p:spPr>
      </p:pic>
      <p:sp>
        <p:nvSpPr>
          <p:cNvPr id="14" name="Rectángulo redondeado 13">
            <a:extLst>
              <a:ext uri="{FF2B5EF4-FFF2-40B4-BE49-F238E27FC236}">
                <a16:creationId xmlns:a16="http://schemas.microsoft.com/office/drawing/2014/main" id="{4D787766-AACD-5E5E-43EB-A8FBDEDFE8FB}"/>
              </a:ext>
            </a:extLst>
          </p:cNvPr>
          <p:cNvSpPr/>
          <p:nvPr/>
        </p:nvSpPr>
        <p:spPr>
          <a:xfrm>
            <a:off x="2528888" y="2055830"/>
            <a:ext cx="3200400" cy="4483081"/>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16" name="Conector recto 15">
            <a:extLst>
              <a:ext uri="{FF2B5EF4-FFF2-40B4-BE49-F238E27FC236}">
                <a16:creationId xmlns:a16="http://schemas.microsoft.com/office/drawing/2014/main" id="{A398300F-39D1-AF36-0CA8-DA2D74E2F8B9}"/>
              </a:ext>
            </a:extLst>
          </p:cNvPr>
          <p:cNvCxnSpPr>
            <a:cxnSpLocks/>
          </p:cNvCxnSpPr>
          <p:nvPr/>
        </p:nvCxnSpPr>
        <p:spPr>
          <a:xfrm>
            <a:off x="7142630" y="2887372"/>
            <a:ext cx="514350"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431485C3-CF89-32A2-59AE-6B1736BDA5AB}"/>
              </a:ext>
            </a:extLst>
          </p:cNvPr>
          <p:cNvCxnSpPr>
            <a:cxnSpLocks/>
          </p:cNvCxnSpPr>
          <p:nvPr/>
        </p:nvCxnSpPr>
        <p:spPr>
          <a:xfrm>
            <a:off x="7142630" y="3696997"/>
            <a:ext cx="700089"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0B8B0180-F1CA-FF7D-C0F2-18620F347435}"/>
              </a:ext>
            </a:extLst>
          </p:cNvPr>
          <p:cNvCxnSpPr>
            <a:cxnSpLocks/>
          </p:cNvCxnSpPr>
          <p:nvPr/>
        </p:nvCxnSpPr>
        <p:spPr>
          <a:xfrm>
            <a:off x="7842719" y="4792372"/>
            <a:ext cx="440559"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Estrella de 12 puntas 12">
            <a:extLst>
              <a:ext uri="{FF2B5EF4-FFF2-40B4-BE49-F238E27FC236}">
                <a16:creationId xmlns:a16="http://schemas.microsoft.com/office/drawing/2014/main" id="{067983E3-46CD-4F03-D186-3AAB819A3BC0}"/>
              </a:ext>
            </a:extLst>
          </p:cNvPr>
          <p:cNvSpPr/>
          <p:nvPr/>
        </p:nvSpPr>
        <p:spPr>
          <a:xfrm>
            <a:off x="11041063" y="3814336"/>
            <a:ext cx="1082321" cy="685800"/>
          </a:xfrm>
          <a:prstGeom prst="star12">
            <a:avLst/>
          </a:prstGeom>
          <a:solidFill>
            <a:srgbClr val="FF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REV</a:t>
            </a:r>
          </a:p>
        </p:txBody>
      </p:sp>
      <p:sp>
        <p:nvSpPr>
          <p:cNvPr id="17" name="Estrella de 12 puntas 12">
            <a:extLst>
              <a:ext uri="{FF2B5EF4-FFF2-40B4-BE49-F238E27FC236}">
                <a16:creationId xmlns:a16="http://schemas.microsoft.com/office/drawing/2014/main" id="{067983E3-46CD-4F03-D186-3AAB819A3BC0}"/>
              </a:ext>
            </a:extLst>
          </p:cNvPr>
          <p:cNvSpPr/>
          <p:nvPr/>
        </p:nvSpPr>
        <p:spPr>
          <a:xfrm>
            <a:off x="11059548" y="5280412"/>
            <a:ext cx="1082321" cy="685800"/>
          </a:xfrm>
          <a:prstGeom prst="star12">
            <a:avLst/>
          </a:prstGeom>
          <a:solidFill>
            <a:srgbClr val="FF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REV</a:t>
            </a:r>
          </a:p>
        </p:txBody>
      </p:sp>
      <p:sp>
        <p:nvSpPr>
          <p:cNvPr id="18" name="QuadreDeText 17"/>
          <p:cNvSpPr txBox="1"/>
          <p:nvPr/>
        </p:nvSpPr>
        <p:spPr>
          <a:xfrm>
            <a:off x="9475954" y="5587807"/>
            <a:ext cx="1679627" cy="276999"/>
          </a:xfrm>
          <a:prstGeom prst="rect">
            <a:avLst/>
          </a:prstGeom>
          <a:noFill/>
        </p:spPr>
        <p:txBody>
          <a:bodyPr wrap="none" rtlCol="0">
            <a:spAutoFit/>
          </a:bodyPr>
          <a:lstStyle/>
          <a:p>
            <a:r>
              <a:rPr lang="ca-ES" sz="1200" dirty="0">
                <a:solidFill>
                  <a:schemeClr val="bg1">
                    <a:lumMod val="65000"/>
                  </a:schemeClr>
                </a:solidFill>
              </a:rPr>
              <a:t>(2021: Class </a:t>
            </a:r>
            <a:r>
              <a:rPr lang="ca-ES" sz="1200" dirty="0" err="1">
                <a:solidFill>
                  <a:schemeClr val="bg1">
                    <a:lumMod val="65000"/>
                  </a:schemeClr>
                </a:solidFill>
              </a:rPr>
              <a:t>IIa</a:t>
            </a:r>
            <a:r>
              <a:rPr lang="ca-ES" sz="1200" dirty="0">
                <a:solidFill>
                  <a:schemeClr val="bg1">
                    <a:lumMod val="65000"/>
                  </a:schemeClr>
                </a:solidFill>
              </a:rPr>
              <a:t>, </a:t>
            </a:r>
            <a:r>
              <a:rPr lang="ca-ES" sz="1200" dirty="0" err="1">
                <a:solidFill>
                  <a:schemeClr val="bg1">
                    <a:lumMod val="65000"/>
                  </a:schemeClr>
                </a:solidFill>
              </a:rPr>
              <a:t>Level</a:t>
            </a:r>
            <a:r>
              <a:rPr lang="ca-ES" sz="1200" dirty="0">
                <a:solidFill>
                  <a:schemeClr val="bg1">
                    <a:lumMod val="65000"/>
                  </a:schemeClr>
                </a:solidFill>
              </a:rPr>
              <a:t> B)</a:t>
            </a:r>
          </a:p>
        </p:txBody>
      </p:sp>
      <p:sp>
        <p:nvSpPr>
          <p:cNvPr id="6" name="CuadroTexto 5">
            <a:extLst>
              <a:ext uri="{FF2B5EF4-FFF2-40B4-BE49-F238E27FC236}">
                <a16:creationId xmlns:a16="http://schemas.microsoft.com/office/drawing/2014/main" id="{C1BB4C18-58C7-B33E-78B0-AD8267CF124B}"/>
              </a:ext>
            </a:extLst>
          </p:cNvPr>
          <p:cNvSpPr txBox="1"/>
          <p:nvPr/>
        </p:nvSpPr>
        <p:spPr>
          <a:xfrm>
            <a:off x="8385245" y="6308079"/>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050002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1239C-BC3C-83DC-7AAD-182168C2630A}"/>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AA3F54C-C8DD-BFBF-67A6-BD8774EA7043}"/>
              </a:ext>
            </a:extLst>
          </p:cNvPr>
          <p:cNvSpPr>
            <a:spLocks noGrp="1"/>
          </p:cNvSpPr>
          <p:nvPr>
            <p:ph type="sldNum" sz="quarter" idx="12"/>
          </p:nvPr>
        </p:nvSpPr>
        <p:spPr/>
        <p:txBody>
          <a:bodyPr/>
          <a:lstStyle/>
          <a:p>
            <a:fld id="{4094CC2B-552C-BD49-BB57-6E663FD0C8E4}" type="slidenum">
              <a:rPr lang="es-ES" smtClean="0"/>
              <a:t>3</a:t>
            </a:fld>
            <a:endParaRPr lang="es-ES"/>
          </a:p>
        </p:txBody>
      </p:sp>
      <p:sp>
        <p:nvSpPr>
          <p:cNvPr id="3" name="Título 2">
            <a:extLst>
              <a:ext uri="{FF2B5EF4-FFF2-40B4-BE49-F238E27FC236}">
                <a16:creationId xmlns:a16="http://schemas.microsoft.com/office/drawing/2014/main" id="{12CBC71C-AAC7-B76E-2DD5-31CBF68D9E16}"/>
              </a:ext>
            </a:extLst>
          </p:cNvPr>
          <p:cNvSpPr>
            <a:spLocks noGrp="1"/>
          </p:cNvSpPr>
          <p:nvPr>
            <p:ph type="title"/>
          </p:nvPr>
        </p:nvSpPr>
        <p:spPr>
          <a:xfrm>
            <a:off x="322907" y="177566"/>
            <a:ext cx="11525061" cy="1041076"/>
          </a:xfrm>
        </p:spPr>
        <p:txBody>
          <a:bodyPr>
            <a:normAutofit/>
          </a:bodyPr>
          <a:lstStyle/>
          <a:p>
            <a:r>
              <a:rPr lang="es-ES" sz="1800" dirty="0"/>
              <a:t>CONFLICTOS DE INTERÉS</a:t>
            </a:r>
          </a:p>
        </p:txBody>
      </p:sp>
      <p:sp>
        <p:nvSpPr>
          <p:cNvPr id="5" name="CuadroTexto 4">
            <a:extLst>
              <a:ext uri="{FF2B5EF4-FFF2-40B4-BE49-F238E27FC236}">
                <a16:creationId xmlns:a16="http://schemas.microsoft.com/office/drawing/2014/main" id="{D7247185-8875-7191-513B-E4366406EB77}"/>
              </a:ext>
            </a:extLst>
          </p:cNvPr>
          <p:cNvSpPr txBox="1"/>
          <p:nvPr/>
        </p:nvSpPr>
        <p:spPr>
          <a:xfrm>
            <a:off x="498410" y="1319634"/>
            <a:ext cx="10925651" cy="646331"/>
          </a:xfrm>
          <a:prstGeom prst="rect">
            <a:avLst/>
          </a:prstGeom>
          <a:noFill/>
        </p:spPr>
        <p:txBody>
          <a:bodyPr wrap="square">
            <a:spAutoFit/>
          </a:bodyPr>
          <a:lstStyle/>
          <a:p>
            <a:r>
              <a:rPr lang="es-ES_tradnl" dirty="0"/>
              <a:t>Laura Galian-Gay has </a:t>
            </a:r>
            <a:r>
              <a:rPr lang="es-ES_tradnl" dirty="0" err="1"/>
              <a:t>received</a:t>
            </a:r>
            <a:r>
              <a:rPr lang="es-ES_tradnl" dirty="0"/>
              <a:t> speaker fees </a:t>
            </a:r>
            <a:r>
              <a:rPr lang="es-ES_tradnl" dirty="0" err="1"/>
              <a:t>from</a:t>
            </a:r>
            <a:r>
              <a:rPr lang="es-ES_tradnl" dirty="0"/>
              <a:t> Edwards </a:t>
            </a:r>
            <a:r>
              <a:rPr lang="es-ES_tradnl" dirty="0" err="1"/>
              <a:t>Lifesciences</a:t>
            </a:r>
            <a:r>
              <a:rPr lang="es-ES_tradnl" dirty="0"/>
              <a:t> and </a:t>
            </a:r>
            <a:r>
              <a:rPr lang="es-ES_tradnl" dirty="0" err="1"/>
              <a:t>proctoring</a:t>
            </a:r>
            <a:r>
              <a:rPr lang="es-ES_tradnl" dirty="0"/>
              <a:t> fees </a:t>
            </a:r>
            <a:r>
              <a:rPr lang="es-ES_tradnl" dirty="0" err="1"/>
              <a:t>from</a:t>
            </a:r>
            <a:r>
              <a:rPr lang="es-ES_tradnl" dirty="0"/>
              <a:t> Edwards </a:t>
            </a:r>
            <a:r>
              <a:rPr lang="es-ES_tradnl" dirty="0" err="1"/>
              <a:t>Lifesciences</a:t>
            </a:r>
            <a:r>
              <a:rPr lang="es-ES_tradnl" dirty="0"/>
              <a:t> and Abbott.</a:t>
            </a:r>
          </a:p>
        </p:txBody>
      </p:sp>
    </p:spTree>
    <p:extLst>
      <p:ext uri="{BB962C8B-B14F-4D97-AF65-F5344CB8AC3E}">
        <p14:creationId xmlns:p14="http://schemas.microsoft.com/office/powerpoint/2010/main" val="2387445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F1733-7F81-03B9-1C0C-CE71A20378C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10EE2E0-8932-A4B5-7DAF-BBD7C2006F36}"/>
              </a:ext>
            </a:extLst>
          </p:cNvPr>
          <p:cNvSpPr>
            <a:spLocks noGrp="1"/>
          </p:cNvSpPr>
          <p:nvPr>
            <p:ph type="title"/>
          </p:nvPr>
        </p:nvSpPr>
        <p:spPr/>
        <p:txBody>
          <a:bodyPr/>
          <a:lstStyle/>
          <a:p>
            <a:r>
              <a:rPr lang="es-ES" dirty="0">
                <a:latin typeface="+mn-lt"/>
              </a:rPr>
              <a:t>Insuficiencia tricúspide</a:t>
            </a:r>
          </a:p>
        </p:txBody>
      </p:sp>
      <p:sp>
        <p:nvSpPr>
          <p:cNvPr id="4" name="Marcador de número de diapositiva 3">
            <a:extLst>
              <a:ext uri="{FF2B5EF4-FFF2-40B4-BE49-F238E27FC236}">
                <a16:creationId xmlns:a16="http://schemas.microsoft.com/office/drawing/2014/main" id="{BC446BC3-52D0-EF8E-4E53-307CEBA8998A}"/>
              </a:ext>
            </a:extLst>
          </p:cNvPr>
          <p:cNvSpPr>
            <a:spLocks noGrp="1"/>
          </p:cNvSpPr>
          <p:nvPr>
            <p:ph type="sldNum" sz="quarter" idx="12"/>
          </p:nvPr>
        </p:nvSpPr>
        <p:spPr/>
        <p:txBody>
          <a:bodyPr/>
          <a:lstStyle/>
          <a:p>
            <a:fld id="{4094CC2B-552C-BD49-BB57-6E663FD0C8E4}" type="slidenum">
              <a:rPr lang="es-ES" smtClean="0"/>
              <a:t>30</a:t>
            </a:fld>
            <a:endParaRPr lang="es-ES"/>
          </a:p>
        </p:txBody>
      </p:sp>
      <p:sp>
        <p:nvSpPr>
          <p:cNvPr id="11" name="Rectángulo 10">
            <a:extLst>
              <a:ext uri="{FF2B5EF4-FFF2-40B4-BE49-F238E27FC236}">
                <a16:creationId xmlns:a16="http://schemas.microsoft.com/office/drawing/2014/main" id="{638EFE21-C5F4-DA0E-05D3-144CA663EEA8}"/>
              </a:ext>
            </a:extLst>
          </p:cNvPr>
          <p:cNvSpPr/>
          <p:nvPr/>
        </p:nvSpPr>
        <p:spPr>
          <a:xfrm>
            <a:off x="8570147" y="2147455"/>
            <a:ext cx="144362" cy="332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 name="Imagen 4" descr="Diagrama&#10;&#10;El contenido generado por IA puede ser incorrecto.">
            <a:extLst>
              <a:ext uri="{FF2B5EF4-FFF2-40B4-BE49-F238E27FC236}">
                <a16:creationId xmlns:a16="http://schemas.microsoft.com/office/drawing/2014/main" id="{6F1D6FE4-C968-31FD-9D97-28F3A523C9E2}"/>
              </a:ext>
            </a:extLst>
          </p:cNvPr>
          <p:cNvPicPr>
            <a:picLocks noChangeAspect="1"/>
          </p:cNvPicPr>
          <p:nvPr/>
        </p:nvPicPr>
        <p:blipFill>
          <a:blip r:embed="rId3"/>
          <a:stretch>
            <a:fillRect/>
          </a:stretch>
        </p:blipFill>
        <p:spPr>
          <a:xfrm>
            <a:off x="190350" y="1014755"/>
            <a:ext cx="5751516" cy="5821292"/>
          </a:xfrm>
          <a:prstGeom prst="rect">
            <a:avLst/>
          </a:prstGeom>
        </p:spPr>
      </p:pic>
      <p:sp>
        <p:nvSpPr>
          <p:cNvPr id="14" name="Rectángulo redondeado 13">
            <a:extLst>
              <a:ext uri="{FF2B5EF4-FFF2-40B4-BE49-F238E27FC236}">
                <a16:creationId xmlns:a16="http://schemas.microsoft.com/office/drawing/2014/main" id="{16D603F2-FA44-C019-2728-D64F8FF998AE}"/>
              </a:ext>
            </a:extLst>
          </p:cNvPr>
          <p:cNvSpPr/>
          <p:nvPr/>
        </p:nvSpPr>
        <p:spPr>
          <a:xfrm>
            <a:off x="257176" y="2055830"/>
            <a:ext cx="2400299" cy="4483081"/>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3" name="Imagen 2" descr="Imagen que contiene Escala de tiempo&#10;&#10;El contenido generado por IA puede ser incorrecto.">
            <a:extLst>
              <a:ext uri="{FF2B5EF4-FFF2-40B4-BE49-F238E27FC236}">
                <a16:creationId xmlns:a16="http://schemas.microsoft.com/office/drawing/2014/main" id="{6DAC928F-3D32-EA00-67C4-BB863EDE965B}"/>
              </a:ext>
            </a:extLst>
          </p:cNvPr>
          <p:cNvPicPr>
            <a:picLocks noChangeAspect="1"/>
          </p:cNvPicPr>
          <p:nvPr/>
        </p:nvPicPr>
        <p:blipFill>
          <a:blip r:embed="rId4"/>
          <a:stretch>
            <a:fillRect/>
          </a:stretch>
        </p:blipFill>
        <p:spPr>
          <a:xfrm>
            <a:off x="6263087" y="1543049"/>
            <a:ext cx="4902844" cy="4384079"/>
          </a:xfrm>
          <a:prstGeom prst="rect">
            <a:avLst/>
          </a:prstGeom>
        </p:spPr>
      </p:pic>
      <p:sp>
        <p:nvSpPr>
          <p:cNvPr id="6" name="Cerrar corchete 5">
            <a:extLst>
              <a:ext uri="{FF2B5EF4-FFF2-40B4-BE49-F238E27FC236}">
                <a16:creationId xmlns:a16="http://schemas.microsoft.com/office/drawing/2014/main" id="{D908FFA7-679A-A3E8-C437-11FCAF17E443}"/>
              </a:ext>
            </a:extLst>
          </p:cNvPr>
          <p:cNvSpPr/>
          <p:nvPr/>
        </p:nvSpPr>
        <p:spPr>
          <a:xfrm>
            <a:off x="11251659" y="2055830"/>
            <a:ext cx="221207" cy="2659045"/>
          </a:xfrm>
          <a:prstGeom prst="rightBracket">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7" name="Cerrar corchete 6">
            <a:extLst>
              <a:ext uri="{FF2B5EF4-FFF2-40B4-BE49-F238E27FC236}">
                <a16:creationId xmlns:a16="http://schemas.microsoft.com/office/drawing/2014/main" id="{17FF8815-5A7B-7A69-5A15-C8D983A37A93}"/>
              </a:ext>
            </a:extLst>
          </p:cNvPr>
          <p:cNvSpPr/>
          <p:nvPr/>
        </p:nvSpPr>
        <p:spPr>
          <a:xfrm>
            <a:off x="11251658" y="4714875"/>
            <a:ext cx="221207" cy="1212253"/>
          </a:xfrm>
          <a:prstGeom prst="rightBracket">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9" name="CuadroTexto 8">
            <a:extLst>
              <a:ext uri="{FF2B5EF4-FFF2-40B4-BE49-F238E27FC236}">
                <a16:creationId xmlns:a16="http://schemas.microsoft.com/office/drawing/2014/main" id="{8D7343D4-2558-09FE-4D86-6F3C0B749953}"/>
              </a:ext>
            </a:extLst>
          </p:cNvPr>
          <p:cNvSpPr txBox="1"/>
          <p:nvPr/>
        </p:nvSpPr>
        <p:spPr>
          <a:xfrm>
            <a:off x="11572873" y="3471864"/>
            <a:ext cx="461729" cy="369332"/>
          </a:xfrm>
          <a:prstGeom prst="rect">
            <a:avLst/>
          </a:prstGeom>
          <a:noFill/>
        </p:spPr>
        <p:txBody>
          <a:bodyPr wrap="none" rtlCol="0">
            <a:spAutoFit/>
          </a:bodyPr>
          <a:lstStyle/>
          <a:p>
            <a:r>
              <a:rPr lang="es-ES_tradnl" dirty="0">
                <a:solidFill>
                  <a:srgbClr val="C00000"/>
                </a:solidFill>
              </a:rPr>
              <a:t>QX</a:t>
            </a:r>
          </a:p>
        </p:txBody>
      </p:sp>
      <p:sp>
        <p:nvSpPr>
          <p:cNvPr id="10" name="CuadroTexto 9">
            <a:extLst>
              <a:ext uri="{FF2B5EF4-FFF2-40B4-BE49-F238E27FC236}">
                <a16:creationId xmlns:a16="http://schemas.microsoft.com/office/drawing/2014/main" id="{A8B2173B-135C-783B-63C1-7CCDA3F2B801}"/>
              </a:ext>
            </a:extLst>
          </p:cNvPr>
          <p:cNvSpPr txBox="1"/>
          <p:nvPr/>
        </p:nvSpPr>
        <p:spPr>
          <a:xfrm>
            <a:off x="11530009" y="5130284"/>
            <a:ext cx="646331" cy="369332"/>
          </a:xfrm>
          <a:prstGeom prst="rect">
            <a:avLst/>
          </a:prstGeom>
          <a:noFill/>
        </p:spPr>
        <p:txBody>
          <a:bodyPr wrap="none" rtlCol="0">
            <a:spAutoFit/>
          </a:bodyPr>
          <a:lstStyle/>
          <a:p>
            <a:r>
              <a:rPr lang="es-ES_tradnl" dirty="0">
                <a:solidFill>
                  <a:srgbClr val="C00000"/>
                </a:solidFill>
              </a:rPr>
              <a:t>TEER</a:t>
            </a:r>
          </a:p>
        </p:txBody>
      </p:sp>
      <p:sp>
        <p:nvSpPr>
          <p:cNvPr id="13" name="Estrella de 12 puntas 12">
            <a:extLst>
              <a:ext uri="{FF2B5EF4-FFF2-40B4-BE49-F238E27FC236}">
                <a16:creationId xmlns:a16="http://schemas.microsoft.com/office/drawing/2014/main" id="{067983E3-46CD-4F03-D186-3AAB819A3BC0}"/>
              </a:ext>
            </a:extLst>
          </p:cNvPr>
          <p:cNvSpPr/>
          <p:nvPr/>
        </p:nvSpPr>
        <p:spPr>
          <a:xfrm>
            <a:off x="10112193" y="5670550"/>
            <a:ext cx="1082321" cy="685800"/>
          </a:xfrm>
          <a:prstGeom prst="star12">
            <a:avLst/>
          </a:prstGeom>
          <a:solidFill>
            <a:srgbClr val="FF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REV</a:t>
            </a:r>
          </a:p>
        </p:txBody>
      </p:sp>
      <p:sp>
        <p:nvSpPr>
          <p:cNvPr id="16" name="QuadreDeText 15"/>
          <p:cNvSpPr txBox="1"/>
          <p:nvPr/>
        </p:nvSpPr>
        <p:spPr>
          <a:xfrm>
            <a:off x="9688356" y="6332367"/>
            <a:ext cx="1679627" cy="276999"/>
          </a:xfrm>
          <a:prstGeom prst="rect">
            <a:avLst/>
          </a:prstGeom>
          <a:noFill/>
        </p:spPr>
        <p:txBody>
          <a:bodyPr wrap="none" rtlCol="0">
            <a:spAutoFit/>
          </a:bodyPr>
          <a:lstStyle/>
          <a:p>
            <a:r>
              <a:rPr lang="ca-ES" sz="1200" dirty="0">
                <a:solidFill>
                  <a:schemeClr val="bg1">
                    <a:lumMod val="65000"/>
                  </a:schemeClr>
                </a:solidFill>
              </a:rPr>
              <a:t>(2021: Class </a:t>
            </a:r>
            <a:r>
              <a:rPr lang="ca-ES" sz="1200" dirty="0" err="1">
                <a:solidFill>
                  <a:schemeClr val="bg1">
                    <a:lumMod val="65000"/>
                  </a:schemeClr>
                </a:solidFill>
              </a:rPr>
              <a:t>IIb</a:t>
            </a:r>
            <a:r>
              <a:rPr lang="ca-ES" sz="1200" dirty="0">
                <a:solidFill>
                  <a:schemeClr val="bg1">
                    <a:lumMod val="65000"/>
                  </a:schemeClr>
                </a:solidFill>
              </a:rPr>
              <a:t>, </a:t>
            </a:r>
            <a:r>
              <a:rPr lang="ca-ES" sz="1200" dirty="0" err="1">
                <a:solidFill>
                  <a:schemeClr val="bg1">
                    <a:lumMod val="65000"/>
                  </a:schemeClr>
                </a:solidFill>
              </a:rPr>
              <a:t>Level</a:t>
            </a:r>
            <a:r>
              <a:rPr lang="ca-ES" sz="1200" dirty="0">
                <a:solidFill>
                  <a:schemeClr val="bg1">
                    <a:lumMod val="65000"/>
                  </a:schemeClr>
                </a:solidFill>
              </a:rPr>
              <a:t> C)</a:t>
            </a:r>
          </a:p>
        </p:txBody>
      </p:sp>
      <p:sp>
        <p:nvSpPr>
          <p:cNvPr id="12" name="CuadroTexto 11">
            <a:extLst>
              <a:ext uri="{FF2B5EF4-FFF2-40B4-BE49-F238E27FC236}">
                <a16:creationId xmlns:a16="http://schemas.microsoft.com/office/drawing/2014/main" id="{C6BB086B-2752-6CF3-04B2-58BC31E6641D}"/>
              </a:ext>
            </a:extLst>
          </p:cNvPr>
          <p:cNvSpPr txBox="1"/>
          <p:nvPr/>
        </p:nvSpPr>
        <p:spPr>
          <a:xfrm>
            <a:off x="6069987" y="6496144"/>
            <a:ext cx="5670985" cy="338554"/>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627279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E5DDD-C12C-2C09-0D93-B2AC9C7618D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EB70AE5-88EC-CC48-9B33-C06E585D5E53}"/>
              </a:ext>
            </a:extLst>
          </p:cNvPr>
          <p:cNvSpPr>
            <a:spLocks noGrp="1"/>
          </p:cNvSpPr>
          <p:nvPr>
            <p:ph type="title"/>
          </p:nvPr>
        </p:nvSpPr>
        <p:spPr/>
        <p:txBody>
          <a:bodyPr/>
          <a:lstStyle/>
          <a:p>
            <a:r>
              <a:rPr lang="es-ES" dirty="0">
                <a:latin typeface="+mn-lt"/>
              </a:rPr>
              <a:t>Enfermedad </a:t>
            </a:r>
            <a:r>
              <a:rPr lang="es-ES" dirty="0" err="1">
                <a:latin typeface="+mn-lt"/>
              </a:rPr>
              <a:t>multivalvular</a:t>
            </a:r>
            <a:endParaRPr lang="es-ES" dirty="0">
              <a:latin typeface="+mn-lt"/>
            </a:endParaRPr>
          </a:p>
        </p:txBody>
      </p:sp>
      <p:sp>
        <p:nvSpPr>
          <p:cNvPr id="4" name="Marcador de número de diapositiva 3">
            <a:extLst>
              <a:ext uri="{FF2B5EF4-FFF2-40B4-BE49-F238E27FC236}">
                <a16:creationId xmlns:a16="http://schemas.microsoft.com/office/drawing/2014/main" id="{F20B6C31-DF89-83A0-3231-C78AF0C7FBA3}"/>
              </a:ext>
            </a:extLst>
          </p:cNvPr>
          <p:cNvSpPr>
            <a:spLocks noGrp="1"/>
          </p:cNvSpPr>
          <p:nvPr>
            <p:ph type="sldNum" sz="quarter" idx="12"/>
          </p:nvPr>
        </p:nvSpPr>
        <p:spPr/>
        <p:txBody>
          <a:bodyPr/>
          <a:lstStyle/>
          <a:p>
            <a:fld id="{4094CC2B-552C-BD49-BB57-6E663FD0C8E4}" type="slidenum">
              <a:rPr lang="es-ES" smtClean="0"/>
              <a:t>31</a:t>
            </a:fld>
            <a:endParaRPr lang="es-ES"/>
          </a:p>
        </p:txBody>
      </p:sp>
      <p:sp>
        <p:nvSpPr>
          <p:cNvPr id="11" name="Rectángulo 10">
            <a:extLst>
              <a:ext uri="{FF2B5EF4-FFF2-40B4-BE49-F238E27FC236}">
                <a16:creationId xmlns:a16="http://schemas.microsoft.com/office/drawing/2014/main" id="{D45B28D3-8519-12EA-3A91-10C51ACBF6CB}"/>
              </a:ext>
            </a:extLst>
          </p:cNvPr>
          <p:cNvSpPr/>
          <p:nvPr/>
        </p:nvSpPr>
        <p:spPr>
          <a:xfrm>
            <a:off x="8570147" y="2147455"/>
            <a:ext cx="144362" cy="332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Imagen 11" descr="Interfaz de usuario gráfica, Aplicación&#10;&#10;El contenido generado por IA puede ser incorrecto.">
            <a:extLst>
              <a:ext uri="{FF2B5EF4-FFF2-40B4-BE49-F238E27FC236}">
                <a16:creationId xmlns:a16="http://schemas.microsoft.com/office/drawing/2014/main" id="{8796043F-4DB4-649C-5D5B-2A9F85D1DEDA}"/>
              </a:ext>
            </a:extLst>
          </p:cNvPr>
          <p:cNvPicPr>
            <a:picLocks noChangeAspect="1"/>
          </p:cNvPicPr>
          <p:nvPr/>
        </p:nvPicPr>
        <p:blipFill>
          <a:blip r:embed="rId3"/>
          <a:stretch>
            <a:fillRect/>
          </a:stretch>
        </p:blipFill>
        <p:spPr>
          <a:xfrm>
            <a:off x="5743575" y="507060"/>
            <a:ext cx="6125518" cy="6173374"/>
          </a:xfrm>
          <a:prstGeom prst="rect">
            <a:avLst/>
          </a:prstGeom>
          <a:effectLst>
            <a:outerShdw blurRad="50800" dist="38100" dir="2700000" algn="tl" rotWithShape="0">
              <a:prstClr val="black">
                <a:alpha val="40000"/>
              </a:prstClr>
            </a:outerShdw>
          </a:effectLst>
        </p:spPr>
      </p:pic>
      <p:pic>
        <p:nvPicPr>
          <p:cNvPr id="16" name="Imagen 15" descr="Interfaz de usuario gráfica, Aplicación&#10;&#10;El contenido generado por IA puede ser incorrecto.">
            <a:extLst>
              <a:ext uri="{FF2B5EF4-FFF2-40B4-BE49-F238E27FC236}">
                <a16:creationId xmlns:a16="http://schemas.microsoft.com/office/drawing/2014/main" id="{A2E0696E-02AE-DCA0-43AF-1D423FC0D37A}"/>
              </a:ext>
            </a:extLst>
          </p:cNvPr>
          <p:cNvPicPr>
            <a:picLocks noChangeAspect="1"/>
          </p:cNvPicPr>
          <p:nvPr/>
        </p:nvPicPr>
        <p:blipFill>
          <a:blip r:embed="rId4"/>
          <a:stretch>
            <a:fillRect/>
          </a:stretch>
        </p:blipFill>
        <p:spPr>
          <a:xfrm>
            <a:off x="194320" y="2247774"/>
            <a:ext cx="5322466" cy="2362452"/>
          </a:xfrm>
          <a:prstGeom prst="rect">
            <a:avLst/>
          </a:prstGeom>
        </p:spPr>
      </p:pic>
      <p:cxnSp>
        <p:nvCxnSpPr>
          <p:cNvPr id="17" name="Conector recto 16">
            <a:extLst>
              <a:ext uri="{FF2B5EF4-FFF2-40B4-BE49-F238E27FC236}">
                <a16:creationId xmlns:a16="http://schemas.microsoft.com/office/drawing/2014/main" id="{7D5B63EA-AC35-1B28-9A26-0DD8CDA3E5E7}"/>
              </a:ext>
            </a:extLst>
          </p:cNvPr>
          <p:cNvCxnSpPr>
            <a:cxnSpLocks/>
          </p:cNvCxnSpPr>
          <p:nvPr/>
        </p:nvCxnSpPr>
        <p:spPr>
          <a:xfrm>
            <a:off x="1228722" y="2787360"/>
            <a:ext cx="2028828"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B974C204-F5A8-B30B-EC16-34141B03F676}"/>
              </a:ext>
            </a:extLst>
          </p:cNvPr>
          <p:cNvCxnSpPr>
            <a:cxnSpLocks/>
          </p:cNvCxnSpPr>
          <p:nvPr/>
        </p:nvCxnSpPr>
        <p:spPr>
          <a:xfrm>
            <a:off x="881058" y="3282660"/>
            <a:ext cx="2028828"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DAF201D0-7B9F-4D38-CEC8-4A53498ECF64}"/>
              </a:ext>
            </a:extLst>
          </p:cNvPr>
          <p:cNvCxnSpPr>
            <a:cxnSpLocks/>
          </p:cNvCxnSpPr>
          <p:nvPr/>
        </p:nvCxnSpPr>
        <p:spPr>
          <a:xfrm>
            <a:off x="1228722" y="3835110"/>
            <a:ext cx="2028828"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57CA7CF3-05D4-C073-2870-2F22E41E6BC0}"/>
              </a:ext>
            </a:extLst>
          </p:cNvPr>
          <p:cNvCxnSpPr>
            <a:cxnSpLocks/>
          </p:cNvCxnSpPr>
          <p:nvPr/>
        </p:nvCxnSpPr>
        <p:spPr>
          <a:xfrm>
            <a:off x="344032" y="4330410"/>
            <a:ext cx="884690"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Estrella de 12 puntas 22">
            <a:extLst>
              <a:ext uri="{FF2B5EF4-FFF2-40B4-BE49-F238E27FC236}">
                <a16:creationId xmlns:a16="http://schemas.microsoft.com/office/drawing/2014/main" id="{1AF5F84D-87BF-2E7C-4720-94ED28613DE3}"/>
              </a:ext>
            </a:extLst>
          </p:cNvPr>
          <p:cNvSpPr/>
          <p:nvPr/>
        </p:nvSpPr>
        <p:spPr>
          <a:xfrm>
            <a:off x="4655354" y="1571017"/>
            <a:ext cx="1088221" cy="644680"/>
          </a:xfrm>
          <a:prstGeom prst="star1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NEW</a:t>
            </a:r>
          </a:p>
        </p:txBody>
      </p:sp>
      <p:sp>
        <p:nvSpPr>
          <p:cNvPr id="13" name="Rectángulo redondeado 13">
            <a:extLst>
              <a:ext uri="{FF2B5EF4-FFF2-40B4-BE49-F238E27FC236}">
                <a16:creationId xmlns:a16="http://schemas.microsoft.com/office/drawing/2014/main" id="{16D603F2-FA44-C019-2728-D64F8FF998AE}"/>
              </a:ext>
            </a:extLst>
          </p:cNvPr>
          <p:cNvSpPr/>
          <p:nvPr/>
        </p:nvSpPr>
        <p:spPr>
          <a:xfrm>
            <a:off x="5818093" y="5629835"/>
            <a:ext cx="6050999" cy="1068528"/>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 name="CuadroTexto 4">
            <a:extLst>
              <a:ext uri="{FF2B5EF4-FFF2-40B4-BE49-F238E27FC236}">
                <a16:creationId xmlns:a16="http://schemas.microsoft.com/office/drawing/2014/main" id="{966365DB-160B-C1CD-75D6-1D431BE8D8A8}"/>
              </a:ext>
            </a:extLst>
          </p:cNvPr>
          <p:cNvSpPr txBox="1"/>
          <p:nvPr/>
        </p:nvSpPr>
        <p:spPr>
          <a:xfrm>
            <a:off x="471367" y="5748470"/>
            <a:ext cx="4768372" cy="338554"/>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/ehaf194.arin-Cuartas M, Abreu A, Adamo M, et al. 2025</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389362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1D18B-C6C6-24CD-44FB-E0ADB92C6EB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8294513-0564-CAD6-9488-B037A3AF699F}"/>
              </a:ext>
            </a:extLst>
          </p:cNvPr>
          <p:cNvSpPr>
            <a:spLocks noGrp="1"/>
          </p:cNvSpPr>
          <p:nvPr>
            <p:ph type="title"/>
          </p:nvPr>
        </p:nvSpPr>
        <p:spPr/>
        <p:txBody>
          <a:bodyPr/>
          <a:lstStyle/>
          <a:p>
            <a:r>
              <a:rPr lang="es-ES" dirty="0">
                <a:latin typeface="+mn-lt"/>
              </a:rPr>
              <a:t>Manejo antitrombótico perioperatorio</a:t>
            </a:r>
          </a:p>
        </p:txBody>
      </p:sp>
      <p:sp>
        <p:nvSpPr>
          <p:cNvPr id="4" name="Marcador de número de diapositiva 3">
            <a:extLst>
              <a:ext uri="{FF2B5EF4-FFF2-40B4-BE49-F238E27FC236}">
                <a16:creationId xmlns:a16="http://schemas.microsoft.com/office/drawing/2014/main" id="{B3A23578-646B-A464-7B37-2922C35905AF}"/>
              </a:ext>
            </a:extLst>
          </p:cNvPr>
          <p:cNvSpPr>
            <a:spLocks noGrp="1"/>
          </p:cNvSpPr>
          <p:nvPr>
            <p:ph type="sldNum" sz="quarter" idx="12"/>
          </p:nvPr>
        </p:nvSpPr>
        <p:spPr/>
        <p:txBody>
          <a:bodyPr/>
          <a:lstStyle/>
          <a:p>
            <a:fld id="{4094CC2B-552C-BD49-BB57-6E663FD0C8E4}" type="slidenum">
              <a:rPr lang="es-ES" smtClean="0"/>
              <a:t>32</a:t>
            </a:fld>
            <a:endParaRPr lang="es-ES"/>
          </a:p>
        </p:txBody>
      </p:sp>
      <p:sp>
        <p:nvSpPr>
          <p:cNvPr id="11" name="Rectángulo 10">
            <a:extLst>
              <a:ext uri="{FF2B5EF4-FFF2-40B4-BE49-F238E27FC236}">
                <a16:creationId xmlns:a16="http://schemas.microsoft.com/office/drawing/2014/main" id="{97293177-E3AF-62B1-ABDA-2BA0C48AA87F}"/>
              </a:ext>
            </a:extLst>
          </p:cNvPr>
          <p:cNvSpPr/>
          <p:nvPr/>
        </p:nvSpPr>
        <p:spPr>
          <a:xfrm>
            <a:off x="8570147" y="2147455"/>
            <a:ext cx="144362" cy="332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 name="Imagen 4" descr="Tabla&#10;&#10;El contenido generado por IA puede ser incorrecto.">
            <a:extLst>
              <a:ext uri="{FF2B5EF4-FFF2-40B4-BE49-F238E27FC236}">
                <a16:creationId xmlns:a16="http://schemas.microsoft.com/office/drawing/2014/main" id="{D356F653-3009-09AB-19C6-9AC44B410908}"/>
              </a:ext>
            </a:extLst>
          </p:cNvPr>
          <p:cNvPicPr>
            <a:picLocks noChangeAspect="1"/>
          </p:cNvPicPr>
          <p:nvPr/>
        </p:nvPicPr>
        <p:blipFill>
          <a:blip r:embed="rId3"/>
          <a:stretch>
            <a:fillRect/>
          </a:stretch>
        </p:blipFill>
        <p:spPr>
          <a:xfrm>
            <a:off x="4492531" y="1070430"/>
            <a:ext cx="5521115" cy="3919172"/>
          </a:xfrm>
          <a:prstGeom prst="rect">
            <a:avLst/>
          </a:prstGeom>
        </p:spPr>
      </p:pic>
      <p:sp>
        <p:nvSpPr>
          <p:cNvPr id="6" name="CuadroTexto 5">
            <a:extLst>
              <a:ext uri="{FF2B5EF4-FFF2-40B4-BE49-F238E27FC236}">
                <a16:creationId xmlns:a16="http://schemas.microsoft.com/office/drawing/2014/main" id="{6CA78E3F-218B-668C-44CB-B879367025C4}"/>
              </a:ext>
            </a:extLst>
          </p:cNvPr>
          <p:cNvSpPr txBox="1"/>
          <p:nvPr/>
        </p:nvSpPr>
        <p:spPr>
          <a:xfrm>
            <a:off x="570356" y="1491858"/>
            <a:ext cx="2655427" cy="2862322"/>
          </a:xfrm>
          <a:prstGeom prst="rect">
            <a:avLst/>
          </a:prstGeom>
          <a:noFill/>
        </p:spPr>
        <p:txBody>
          <a:bodyPr wrap="square" rtlCol="0">
            <a:spAutoFit/>
          </a:bodyPr>
          <a:lstStyle/>
          <a:p>
            <a:pPr algn="ctr"/>
            <a:r>
              <a:rPr lang="es-ES_tradnl" sz="2000" dirty="0">
                <a:latin typeface="Arial" panose="020B0604020202020204" pitchFamily="34" charset="0"/>
                <a:cs typeface="Arial" panose="020B0604020202020204" pitchFamily="34" charset="0"/>
              </a:rPr>
              <a:t>Pacientes con </a:t>
            </a:r>
            <a:r>
              <a:rPr lang="es-ES_tradnl" sz="2000" b="1" dirty="0">
                <a:latin typeface="Arial" panose="020B0604020202020204" pitchFamily="34" charset="0"/>
                <a:cs typeface="Arial" panose="020B0604020202020204" pitchFamily="34" charset="0"/>
              </a:rPr>
              <a:t>prótesis mecánica </a:t>
            </a:r>
            <a:r>
              <a:rPr lang="es-ES_tradnl" sz="2000" dirty="0">
                <a:latin typeface="Arial" panose="020B0604020202020204" pitchFamily="34" charset="0"/>
                <a:cs typeface="Arial" panose="020B0604020202020204" pitchFamily="34" charset="0"/>
              </a:rPr>
              <a:t>sometidos a cirugía no cardíaca basada en el </a:t>
            </a:r>
            <a:r>
              <a:rPr lang="es-ES_tradnl" sz="2000" b="1" dirty="0">
                <a:latin typeface="Arial" panose="020B0604020202020204" pitchFamily="34" charset="0"/>
                <a:cs typeface="Arial" panose="020B0604020202020204" pitchFamily="34" charset="0"/>
              </a:rPr>
              <a:t>tipo</a:t>
            </a:r>
            <a:r>
              <a:rPr lang="es-ES_tradnl" sz="2000" dirty="0">
                <a:latin typeface="Arial" panose="020B0604020202020204" pitchFamily="34" charset="0"/>
                <a:cs typeface="Arial" panose="020B0604020202020204" pitchFamily="34" charset="0"/>
              </a:rPr>
              <a:t> de procedimiento y el tipo de prótesis y </a:t>
            </a:r>
            <a:r>
              <a:rPr lang="es-ES_tradnl" sz="2000" b="1" dirty="0">
                <a:latin typeface="Arial" panose="020B0604020202020204" pitchFamily="34" charset="0"/>
                <a:cs typeface="Arial" panose="020B0604020202020204" pitchFamily="34" charset="0"/>
              </a:rPr>
              <a:t>factores de riesgo </a:t>
            </a:r>
            <a:r>
              <a:rPr lang="es-ES_tradnl" sz="2000" dirty="0">
                <a:latin typeface="Arial" panose="020B0604020202020204" pitchFamily="34" charset="0"/>
                <a:cs typeface="Arial" panose="020B0604020202020204" pitchFamily="34" charset="0"/>
              </a:rPr>
              <a:t>trombótico</a:t>
            </a:r>
          </a:p>
        </p:txBody>
      </p:sp>
      <p:sp>
        <p:nvSpPr>
          <p:cNvPr id="7" name="Estrella de 12 puntas 6">
            <a:extLst>
              <a:ext uri="{FF2B5EF4-FFF2-40B4-BE49-F238E27FC236}">
                <a16:creationId xmlns:a16="http://schemas.microsoft.com/office/drawing/2014/main" id="{90F4ED1C-40FA-573B-D48D-BC2D1813DC02}"/>
              </a:ext>
            </a:extLst>
          </p:cNvPr>
          <p:cNvSpPr/>
          <p:nvPr/>
        </p:nvSpPr>
        <p:spPr>
          <a:xfrm>
            <a:off x="3039774" y="1046801"/>
            <a:ext cx="1082321" cy="685800"/>
          </a:xfrm>
          <a:prstGeom prst="star1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NEW</a:t>
            </a:r>
          </a:p>
        </p:txBody>
      </p:sp>
      <p:pic>
        <p:nvPicPr>
          <p:cNvPr id="3" name="Imatge 2"/>
          <p:cNvPicPr>
            <a:picLocks noChangeAspect="1"/>
          </p:cNvPicPr>
          <p:nvPr/>
        </p:nvPicPr>
        <p:blipFill>
          <a:blip r:embed="rId4"/>
          <a:stretch>
            <a:fillRect/>
          </a:stretch>
        </p:blipFill>
        <p:spPr>
          <a:xfrm>
            <a:off x="499227" y="4989602"/>
            <a:ext cx="10856081" cy="1033913"/>
          </a:xfrm>
          <a:prstGeom prst="rect">
            <a:avLst/>
          </a:prstGeom>
          <a:effectLst>
            <a:outerShdw blurRad="50800" dist="38100" dir="2700000" algn="tl" rotWithShape="0">
              <a:prstClr val="black">
                <a:alpha val="40000"/>
              </a:prstClr>
            </a:outerShdw>
          </a:effectLst>
        </p:spPr>
      </p:pic>
      <p:cxnSp>
        <p:nvCxnSpPr>
          <p:cNvPr id="9" name="Connector recte 8"/>
          <p:cNvCxnSpPr/>
          <p:nvPr/>
        </p:nvCxnSpPr>
        <p:spPr>
          <a:xfrm>
            <a:off x="570356" y="5235388"/>
            <a:ext cx="668273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C3CA88DF-3B3A-BC8B-735C-A1D28429A5D1}"/>
              </a:ext>
            </a:extLst>
          </p:cNvPr>
          <p:cNvSpPr txBox="1"/>
          <p:nvPr/>
        </p:nvSpPr>
        <p:spPr>
          <a:xfrm>
            <a:off x="8385245" y="6308079"/>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654443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D3D11-7C16-2CE7-EE31-CC902115781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EAA3BCD-010C-A8A8-51B2-8B40E19AA74F}"/>
              </a:ext>
            </a:extLst>
          </p:cNvPr>
          <p:cNvSpPr>
            <a:spLocks noGrp="1"/>
          </p:cNvSpPr>
          <p:nvPr>
            <p:ph type="title"/>
          </p:nvPr>
        </p:nvSpPr>
        <p:spPr/>
        <p:txBody>
          <a:bodyPr/>
          <a:lstStyle/>
          <a:p>
            <a:r>
              <a:rPr lang="es-ES" dirty="0">
                <a:latin typeface="+mn-lt"/>
              </a:rPr>
              <a:t>Manejo antitrombótico tras cirugía bioprótesis/reparación</a:t>
            </a:r>
          </a:p>
        </p:txBody>
      </p:sp>
      <p:sp>
        <p:nvSpPr>
          <p:cNvPr id="4" name="Marcador de número de diapositiva 3">
            <a:extLst>
              <a:ext uri="{FF2B5EF4-FFF2-40B4-BE49-F238E27FC236}">
                <a16:creationId xmlns:a16="http://schemas.microsoft.com/office/drawing/2014/main" id="{6E04AA8A-6F39-FD02-409E-4B67198B594B}"/>
              </a:ext>
            </a:extLst>
          </p:cNvPr>
          <p:cNvSpPr>
            <a:spLocks noGrp="1"/>
          </p:cNvSpPr>
          <p:nvPr>
            <p:ph type="sldNum" sz="quarter" idx="12"/>
          </p:nvPr>
        </p:nvSpPr>
        <p:spPr/>
        <p:txBody>
          <a:bodyPr/>
          <a:lstStyle/>
          <a:p>
            <a:fld id="{4094CC2B-552C-BD49-BB57-6E663FD0C8E4}" type="slidenum">
              <a:rPr lang="es-ES" smtClean="0"/>
              <a:t>33</a:t>
            </a:fld>
            <a:endParaRPr lang="es-ES"/>
          </a:p>
        </p:txBody>
      </p:sp>
      <p:sp>
        <p:nvSpPr>
          <p:cNvPr id="11" name="Rectángulo 10">
            <a:extLst>
              <a:ext uri="{FF2B5EF4-FFF2-40B4-BE49-F238E27FC236}">
                <a16:creationId xmlns:a16="http://schemas.microsoft.com/office/drawing/2014/main" id="{849F570A-1C68-819B-78C5-B44CD96245E2}"/>
              </a:ext>
            </a:extLst>
          </p:cNvPr>
          <p:cNvSpPr/>
          <p:nvPr/>
        </p:nvSpPr>
        <p:spPr>
          <a:xfrm>
            <a:off x="8570147" y="2147455"/>
            <a:ext cx="144362" cy="332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Estrella de 12 puntas 6">
            <a:extLst>
              <a:ext uri="{FF2B5EF4-FFF2-40B4-BE49-F238E27FC236}">
                <a16:creationId xmlns:a16="http://schemas.microsoft.com/office/drawing/2014/main" id="{E2C6D366-D148-CA2A-9B77-FF4B12740569}"/>
              </a:ext>
            </a:extLst>
          </p:cNvPr>
          <p:cNvSpPr/>
          <p:nvPr/>
        </p:nvSpPr>
        <p:spPr>
          <a:xfrm>
            <a:off x="1704890" y="1461655"/>
            <a:ext cx="1082321" cy="685800"/>
          </a:xfrm>
          <a:prstGeom prst="star1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dirty="0"/>
              <a:t>NEW</a:t>
            </a:r>
          </a:p>
        </p:txBody>
      </p:sp>
      <p:pic>
        <p:nvPicPr>
          <p:cNvPr id="8" name="Imagen 7" descr="Diagrama&#10;&#10;El contenido generado por IA puede ser incorrecto.">
            <a:extLst>
              <a:ext uri="{FF2B5EF4-FFF2-40B4-BE49-F238E27FC236}">
                <a16:creationId xmlns:a16="http://schemas.microsoft.com/office/drawing/2014/main" id="{DCFF2F22-A040-08DD-40F4-FE016B3D0C4B}"/>
              </a:ext>
            </a:extLst>
          </p:cNvPr>
          <p:cNvPicPr>
            <a:picLocks noChangeAspect="1"/>
          </p:cNvPicPr>
          <p:nvPr/>
        </p:nvPicPr>
        <p:blipFill>
          <a:blip r:embed="rId3"/>
          <a:stretch>
            <a:fillRect/>
          </a:stretch>
        </p:blipFill>
        <p:spPr>
          <a:xfrm>
            <a:off x="3043222" y="1043278"/>
            <a:ext cx="6361567" cy="5056861"/>
          </a:xfrm>
          <a:prstGeom prst="rect">
            <a:avLst/>
          </a:prstGeom>
        </p:spPr>
      </p:pic>
      <p:sp>
        <p:nvSpPr>
          <p:cNvPr id="5" name="CuadroTexto 4">
            <a:extLst>
              <a:ext uri="{FF2B5EF4-FFF2-40B4-BE49-F238E27FC236}">
                <a16:creationId xmlns:a16="http://schemas.microsoft.com/office/drawing/2014/main" id="{4255F685-E44F-5C16-DED4-65B3F66C9A96}"/>
              </a:ext>
            </a:extLst>
          </p:cNvPr>
          <p:cNvSpPr txBox="1"/>
          <p:nvPr/>
        </p:nvSpPr>
        <p:spPr>
          <a:xfrm>
            <a:off x="8385245" y="6308079"/>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59756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1CAB3-524B-36A7-5D97-6591CEB1A87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D3534CF-4EEE-1354-E038-CBDB6ED2D41B}"/>
              </a:ext>
            </a:extLst>
          </p:cNvPr>
          <p:cNvSpPr>
            <a:spLocks noGrp="1"/>
          </p:cNvSpPr>
          <p:nvPr>
            <p:ph type="title"/>
          </p:nvPr>
        </p:nvSpPr>
        <p:spPr/>
        <p:txBody>
          <a:bodyPr/>
          <a:lstStyle/>
          <a:p>
            <a:r>
              <a:rPr lang="es-ES" dirty="0">
                <a:latin typeface="+mn-lt"/>
              </a:rPr>
              <a:t>Conclusiones</a:t>
            </a:r>
          </a:p>
        </p:txBody>
      </p:sp>
      <p:sp>
        <p:nvSpPr>
          <p:cNvPr id="4" name="Marcador de número de diapositiva 3">
            <a:extLst>
              <a:ext uri="{FF2B5EF4-FFF2-40B4-BE49-F238E27FC236}">
                <a16:creationId xmlns:a16="http://schemas.microsoft.com/office/drawing/2014/main" id="{83652A13-DA78-D46B-9EA6-C797EB716ABC}"/>
              </a:ext>
            </a:extLst>
          </p:cNvPr>
          <p:cNvSpPr>
            <a:spLocks noGrp="1"/>
          </p:cNvSpPr>
          <p:nvPr>
            <p:ph type="sldNum" sz="quarter" idx="12"/>
          </p:nvPr>
        </p:nvSpPr>
        <p:spPr/>
        <p:txBody>
          <a:bodyPr/>
          <a:lstStyle/>
          <a:p>
            <a:fld id="{4094CC2B-552C-BD49-BB57-6E663FD0C8E4}" type="slidenum">
              <a:rPr lang="es-ES" smtClean="0"/>
              <a:t>34</a:t>
            </a:fld>
            <a:endParaRPr lang="es-ES"/>
          </a:p>
        </p:txBody>
      </p:sp>
      <p:sp>
        <p:nvSpPr>
          <p:cNvPr id="11" name="Rectángulo 10">
            <a:extLst>
              <a:ext uri="{FF2B5EF4-FFF2-40B4-BE49-F238E27FC236}">
                <a16:creationId xmlns:a16="http://schemas.microsoft.com/office/drawing/2014/main" id="{62E0583F-9C69-CF19-3654-10CCDCEA265D}"/>
              </a:ext>
            </a:extLst>
          </p:cNvPr>
          <p:cNvSpPr/>
          <p:nvPr/>
        </p:nvSpPr>
        <p:spPr>
          <a:xfrm>
            <a:off x="8570147" y="2147455"/>
            <a:ext cx="144362" cy="332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5E9FB5B6-956B-9663-4D8C-5E8D70ADBCA7}"/>
              </a:ext>
            </a:extLst>
          </p:cNvPr>
          <p:cNvSpPr txBox="1"/>
          <p:nvPr/>
        </p:nvSpPr>
        <p:spPr>
          <a:xfrm>
            <a:off x="660172" y="1112566"/>
            <a:ext cx="10871656" cy="4401205"/>
          </a:xfrm>
          <a:prstGeom prst="rect">
            <a:avLst/>
          </a:prstGeom>
          <a:noFill/>
        </p:spPr>
        <p:txBody>
          <a:bodyPr wrap="square">
            <a:spAutoFit/>
          </a:bodyPr>
          <a:lstStyle/>
          <a:p>
            <a:pPr marL="342900" indent="-342900" algn="just">
              <a:buClr>
                <a:srgbClr val="DF470D"/>
              </a:buClr>
              <a:buFont typeface="Arial" panose="020B0604020202020204" pitchFamily="34" charset="0"/>
              <a:buChar char="•"/>
            </a:pPr>
            <a:r>
              <a:rPr lang="es-ES_tradnl" sz="2000" dirty="0">
                <a:cs typeface="Arial" panose="020B0604020202020204" pitchFamily="34" charset="0"/>
              </a:rPr>
              <a:t>Heart </a:t>
            </a:r>
            <a:r>
              <a:rPr lang="es-ES_tradnl" sz="2000" dirty="0" err="1">
                <a:cs typeface="Arial" panose="020B0604020202020204" pitchFamily="34" charset="0"/>
              </a:rPr>
              <a:t>Team</a:t>
            </a:r>
            <a:r>
              <a:rPr lang="es-ES_tradnl" sz="2000" dirty="0">
                <a:cs typeface="Arial" panose="020B0604020202020204" pitchFamily="34" charset="0"/>
              </a:rPr>
              <a:t> + Centros Valvulares + Clínicas Valvulares + Centrado en el paciente</a:t>
            </a:r>
          </a:p>
          <a:p>
            <a:pPr marL="342900" indent="-342900" algn="just">
              <a:buClr>
                <a:srgbClr val="DF470D"/>
              </a:buClr>
              <a:buFont typeface="Arial" panose="020B0604020202020204" pitchFamily="34" charset="0"/>
              <a:buChar char="•"/>
            </a:pPr>
            <a:r>
              <a:rPr lang="es-ES_tradnl" sz="2000" dirty="0">
                <a:cs typeface="Arial" panose="020B0604020202020204" pitchFamily="34" charset="0"/>
              </a:rPr>
              <a:t>Imagen multimodal (Eco 3D, TC, RMN) para todas las valvulopatías</a:t>
            </a:r>
          </a:p>
          <a:p>
            <a:pPr marL="342900" indent="-342900" algn="just">
              <a:buClr>
                <a:srgbClr val="DF470D"/>
              </a:buClr>
              <a:buFont typeface="Arial" panose="020B0604020202020204" pitchFamily="34" charset="0"/>
              <a:buChar char="•"/>
            </a:pPr>
            <a:endParaRPr lang="es-ES_tradnl" sz="2000" dirty="0">
              <a:cs typeface="Arial" panose="020B0604020202020204" pitchFamily="34" charset="0"/>
            </a:endParaRPr>
          </a:p>
          <a:p>
            <a:pPr marL="342900" indent="-342900" algn="just">
              <a:buClr>
                <a:srgbClr val="DF470D"/>
              </a:buClr>
              <a:buFont typeface="Arial" panose="020B0604020202020204" pitchFamily="34" charset="0"/>
              <a:buChar char="•"/>
            </a:pPr>
            <a:r>
              <a:rPr lang="es-ES_tradnl" sz="2000" b="1" dirty="0" err="1">
                <a:cs typeface="Arial" panose="020B0604020202020204" pitchFamily="34" charset="0"/>
              </a:rPr>
              <a:t>EAo</a:t>
            </a:r>
            <a:r>
              <a:rPr lang="es-ES_tradnl" sz="2000" dirty="0">
                <a:cs typeface="Arial" panose="020B0604020202020204" pitchFamily="34" charset="0"/>
              </a:rPr>
              <a:t>: umbrales más bajos  en asintomáticos, elección SAVR vs TAVI según edad (~70 a) y anatomía</a:t>
            </a:r>
          </a:p>
          <a:p>
            <a:pPr marL="342900" indent="-342900" algn="just">
              <a:buClr>
                <a:srgbClr val="DF470D"/>
              </a:buClr>
              <a:buFont typeface="Arial" panose="020B0604020202020204" pitchFamily="34" charset="0"/>
              <a:buChar char="•"/>
            </a:pPr>
            <a:r>
              <a:rPr lang="es-ES_tradnl" sz="2000" b="1" dirty="0" err="1">
                <a:cs typeface="Arial" panose="020B0604020202020204" pitchFamily="34" charset="0"/>
              </a:rPr>
              <a:t>IAo</a:t>
            </a:r>
            <a:r>
              <a:rPr lang="es-ES_tradnl" sz="2000" dirty="0">
                <a:cs typeface="Arial" panose="020B0604020202020204" pitchFamily="34" charset="0"/>
              </a:rPr>
              <a:t>: volúmenes, reparación valvular en centros expertos; TAVI opción en IA pura seleccionada</a:t>
            </a:r>
          </a:p>
          <a:p>
            <a:pPr marL="342900" indent="-342900" algn="just">
              <a:buClr>
                <a:srgbClr val="DF470D"/>
              </a:buClr>
              <a:buFont typeface="Arial" panose="020B0604020202020204" pitchFamily="34" charset="0"/>
              <a:buChar char="•"/>
            </a:pPr>
            <a:endParaRPr lang="es-ES_tradnl" sz="2000" dirty="0">
              <a:cs typeface="Arial" panose="020B0604020202020204" pitchFamily="34" charset="0"/>
            </a:endParaRPr>
          </a:p>
          <a:p>
            <a:pPr marL="342900" indent="-342900" algn="just">
              <a:buClr>
                <a:srgbClr val="DF470D"/>
              </a:buClr>
              <a:buFont typeface="Arial" panose="020B0604020202020204" pitchFamily="34" charset="0"/>
              <a:buChar char="•"/>
            </a:pPr>
            <a:r>
              <a:rPr lang="es-ES_tradnl" sz="2000" b="1" dirty="0">
                <a:cs typeface="Arial" panose="020B0604020202020204" pitchFamily="34" charset="0"/>
              </a:rPr>
              <a:t>EM</a:t>
            </a:r>
            <a:r>
              <a:rPr lang="es-ES_tradnl" sz="2000" dirty="0">
                <a:cs typeface="Arial" panose="020B0604020202020204" pitchFamily="34" charset="0"/>
              </a:rPr>
              <a:t>: foco en calcificación anular (MAC), TMVI opción en alto riesgo</a:t>
            </a:r>
          </a:p>
          <a:p>
            <a:pPr marL="342900" indent="-342900" algn="just">
              <a:buClr>
                <a:srgbClr val="DF470D"/>
              </a:buClr>
              <a:buFont typeface="Arial" panose="020B0604020202020204" pitchFamily="34" charset="0"/>
              <a:buChar char="•"/>
            </a:pPr>
            <a:r>
              <a:rPr lang="es-ES_tradnl" sz="2000" b="1" dirty="0">
                <a:cs typeface="Arial" panose="020B0604020202020204" pitchFamily="34" charset="0"/>
              </a:rPr>
              <a:t>IM</a:t>
            </a:r>
            <a:r>
              <a:rPr lang="es-ES_tradnl" sz="2000" dirty="0">
                <a:cs typeface="Arial" panose="020B0604020202020204" pitchFamily="34" charset="0"/>
              </a:rPr>
              <a:t>: Primaria → reparación más precoz (Clase I), Secundaria → auricular vs ventricular; TEER Clase I-A en ventricular seleccionada</a:t>
            </a:r>
          </a:p>
          <a:p>
            <a:pPr marL="342900" indent="-342900" algn="just">
              <a:buClr>
                <a:srgbClr val="DF470D"/>
              </a:buClr>
              <a:buFont typeface="Arial" panose="020B0604020202020204" pitchFamily="34" charset="0"/>
              <a:buChar char="•"/>
            </a:pPr>
            <a:endParaRPr lang="es-ES_tradnl" sz="2000" dirty="0">
              <a:cs typeface="Arial" panose="020B0604020202020204" pitchFamily="34" charset="0"/>
            </a:endParaRPr>
          </a:p>
          <a:p>
            <a:pPr marL="342900" indent="-342900" algn="just">
              <a:buClr>
                <a:srgbClr val="DF470D"/>
              </a:buClr>
              <a:buFont typeface="Arial" panose="020B0604020202020204" pitchFamily="34" charset="0"/>
              <a:buChar char="•"/>
            </a:pPr>
            <a:r>
              <a:rPr lang="es-ES_tradnl" sz="2000" b="1" dirty="0">
                <a:cs typeface="Arial" panose="020B0604020202020204" pitchFamily="34" charset="0"/>
              </a:rPr>
              <a:t>IT</a:t>
            </a:r>
            <a:r>
              <a:rPr lang="es-ES_tradnl" sz="2000" dirty="0">
                <a:cs typeface="Arial" panose="020B0604020202020204" pitchFamily="34" charset="0"/>
              </a:rPr>
              <a:t>: Auricular vs. ventricular (aún sin terapias diferenciadas), reparar siempre si grave o moderada en cirugía izquierda. TEER/TTVR </a:t>
            </a:r>
            <a:r>
              <a:rPr lang="es-ES_tradnl" sz="2000" dirty="0" err="1">
                <a:cs typeface="Arial" panose="020B0604020202020204" pitchFamily="34" charset="0"/>
              </a:rPr>
              <a:t>IIa</a:t>
            </a:r>
            <a:r>
              <a:rPr lang="es-ES_tradnl" sz="2000" dirty="0">
                <a:cs typeface="Arial" panose="020B0604020202020204" pitchFamily="34" charset="0"/>
              </a:rPr>
              <a:t>-A en IT grave aislada sintomática</a:t>
            </a:r>
          </a:p>
          <a:p>
            <a:pPr marL="342900" indent="-342900" algn="just">
              <a:buClr>
                <a:srgbClr val="DF470D"/>
              </a:buClr>
              <a:buFont typeface="Arial" panose="020B0604020202020204" pitchFamily="34" charset="0"/>
              <a:buChar char="•"/>
            </a:pPr>
            <a:endParaRPr lang="es-ES_tradnl" sz="2000" dirty="0">
              <a:cs typeface="Arial" panose="020B0604020202020204" pitchFamily="34" charset="0"/>
            </a:endParaRPr>
          </a:p>
          <a:p>
            <a:pPr marL="342900" indent="-342900" algn="just">
              <a:buClr>
                <a:srgbClr val="DF470D"/>
              </a:buClr>
              <a:buFont typeface="Arial" panose="020B0604020202020204" pitchFamily="34" charset="0"/>
              <a:buChar char="•"/>
            </a:pPr>
            <a:r>
              <a:rPr lang="es-ES_tradnl" sz="2000" b="1" dirty="0">
                <a:cs typeface="Arial" panose="020B0604020202020204" pitchFamily="34" charset="0"/>
              </a:rPr>
              <a:t>Valvulopatía múltiple</a:t>
            </a:r>
            <a:r>
              <a:rPr lang="es-ES_tradnl" sz="2000" dirty="0">
                <a:cs typeface="Arial" panose="020B0604020202020204" pitchFamily="34" charset="0"/>
              </a:rPr>
              <a:t>: recomendaciones por 1ª vez</a:t>
            </a:r>
          </a:p>
        </p:txBody>
      </p:sp>
      <p:sp>
        <p:nvSpPr>
          <p:cNvPr id="6" name="CuadroTexto 5">
            <a:extLst>
              <a:ext uri="{FF2B5EF4-FFF2-40B4-BE49-F238E27FC236}">
                <a16:creationId xmlns:a16="http://schemas.microsoft.com/office/drawing/2014/main" id="{1FA335A6-2E61-7DD8-7730-FC718F89D983}"/>
              </a:ext>
            </a:extLst>
          </p:cNvPr>
          <p:cNvSpPr txBox="1"/>
          <p:nvPr/>
        </p:nvSpPr>
        <p:spPr>
          <a:xfrm>
            <a:off x="5078867" y="6177851"/>
            <a:ext cx="5583580" cy="584775"/>
          </a:xfrm>
          <a:prstGeom prst="rect">
            <a:avLst/>
          </a:prstGeom>
          <a:noFill/>
        </p:spPr>
        <p:txBody>
          <a:bodyPr wrap="none" rtlCol="0">
            <a:spAutoFit/>
          </a:bodyPr>
          <a:lstStyle/>
          <a:p>
            <a:r>
              <a:rPr lang="es-ES_tradnl" sz="3200" dirty="0">
                <a:solidFill>
                  <a:srgbClr val="C00000"/>
                </a:solidFill>
                <a:latin typeface="Ink Free" panose="03080402000500000000" pitchFamily="66" charset="0"/>
                <a:cs typeface="Dreaming Outloud Script Pro" panose="020F0502020204030204" pitchFamily="34" charset="0"/>
              </a:rPr>
              <a:t>Gracias por vuestra atención ;)</a:t>
            </a:r>
          </a:p>
        </p:txBody>
      </p:sp>
    </p:spTree>
    <p:extLst>
      <p:ext uri="{BB962C8B-B14F-4D97-AF65-F5344CB8AC3E}">
        <p14:creationId xmlns:p14="http://schemas.microsoft.com/office/powerpoint/2010/main" val="342884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550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A64395-C256-4540-B2CC-3C410D617B67}"/>
              </a:ext>
            </a:extLst>
          </p:cNvPr>
          <p:cNvSpPr>
            <a:spLocks noGrp="1"/>
          </p:cNvSpPr>
          <p:nvPr>
            <p:ph type="ctrTitle"/>
          </p:nvPr>
        </p:nvSpPr>
        <p:spPr/>
        <p:txBody>
          <a:bodyPr/>
          <a:lstStyle/>
          <a:p>
            <a:r>
              <a:rPr lang="es-ES" sz="4000" dirty="0"/>
              <a:t>Principales novedades de las guías ESC 2025 sobre enfermedad valvular</a:t>
            </a:r>
          </a:p>
        </p:txBody>
      </p:sp>
      <p:sp>
        <p:nvSpPr>
          <p:cNvPr id="3" name="Marcador de texto 2">
            <a:extLst>
              <a:ext uri="{FF2B5EF4-FFF2-40B4-BE49-F238E27FC236}">
                <a16:creationId xmlns:a16="http://schemas.microsoft.com/office/drawing/2014/main" id="{C94E0DF9-5A8C-4E43-B35E-5CE8986E892B}"/>
              </a:ext>
            </a:extLst>
          </p:cNvPr>
          <p:cNvSpPr>
            <a:spLocks noGrp="1"/>
          </p:cNvSpPr>
          <p:nvPr>
            <p:ph type="body" idx="1"/>
          </p:nvPr>
        </p:nvSpPr>
        <p:spPr/>
        <p:txBody>
          <a:bodyPr>
            <a:normAutofit fontScale="92500"/>
          </a:bodyPr>
          <a:lstStyle/>
          <a:p>
            <a:r>
              <a:rPr lang="es-ES" sz="2400" b="1" dirty="0"/>
              <a:t>Dra. Laura Galian Gay, MD, PhD, FESC</a:t>
            </a:r>
          </a:p>
          <a:p>
            <a:r>
              <a:rPr lang="es-ES" dirty="0" err="1"/>
              <a:t>Clinical</a:t>
            </a:r>
            <a:r>
              <a:rPr lang="es-ES" dirty="0"/>
              <a:t> </a:t>
            </a:r>
            <a:r>
              <a:rPr lang="es-ES" dirty="0" err="1"/>
              <a:t>Coordinator</a:t>
            </a:r>
            <a:r>
              <a:rPr lang="es-ES" dirty="0"/>
              <a:t> Valve </a:t>
            </a:r>
            <a:r>
              <a:rPr lang="es-ES" dirty="0" err="1"/>
              <a:t>Disease</a:t>
            </a:r>
            <a:r>
              <a:rPr lang="es-ES" dirty="0"/>
              <a:t> Centre</a:t>
            </a:r>
          </a:p>
          <a:p>
            <a:r>
              <a:rPr lang="es-ES" dirty="0"/>
              <a:t>Hospital </a:t>
            </a:r>
            <a:r>
              <a:rPr lang="es-ES" dirty="0" err="1"/>
              <a:t>Universitari</a:t>
            </a:r>
            <a:r>
              <a:rPr lang="es-ES" dirty="0"/>
              <a:t> Vall </a:t>
            </a:r>
            <a:r>
              <a:rPr lang="es-ES" dirty="0" err="1"/>
              <a:t>d’Hebron</a:t>
            </a:r>
            <a:r>
              <a:rPr lang="es-ES" dirty="0"/>
              <a:t>, Barcelona</a:t>
            </a:r>
          </a:p>
        </p:txBody>
      </p:sp>
    </p:spTree>
    <p:extLst>
      <p:ext uri="{BB962C8B-B14F-4D97-AF65-F5344CB8AC3E}">
        <p14:creationId xmlns:p14="http://schemas.microsoft.com/office/powerpoint/2010/main" val="361570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5C896-F650-3344-9827-421FA213B519}"/>
              </a:ext>
            </a:extLst>
          </p:cNvPr>
          <p:cNvSpPr>
            <a:spLocks noGrp="1"/>
          </p:cNvSpPr>
          <p:nvPr>
            <p:ph type="title"/>
          </p:nvPr>
        </p:nvSpPr>
        <p:spPr/>
        <p:txBody>
          <a:bodyPr/>
          <a:lstStyle/>
          <a:p>
            <a:r>
              <a:rPr lang="es-ES" dirty="0">
                <a:latin typeface="+mn-lt"/>
              </a:rPr>
              <a:t>Introducción</a:t>
            </a:r>
          </a:p>
        </p:txBody>
      </p:sp>
      <p:sp>
        <p:nvSpPr>
          <p:cNvPr id="3" name="Marcador de contenido 2">
            <a:extLst>
              <a:ext uri="{FF2B5EF4-FFF2-40B4-BE49-F238E27FC236}">
                <a16:creationId xmlns:a16="http://schemas.microsoft.com/office/drawing/2014/main" id="{BF941AB9-9B6A-8148-8AB6-3F2BD291F62C}"/>
              </a:ext>
            </a:extLst>
          </p:cNvPr>
          <p:cNvSpPr>
            <a:spLocks noGrp="1"/>
          </p:cNvSpPr>
          <p:nvPr>
            <p:ph idx="1"/>
          </p:nvPr>
        </p:nvSpPr>
        <p:spPr>
          <a:xfrm>
            <a:off x="344033" y="1520506"/>
            <a:ext cx="5904368" cy="3680148"/>
          </a:xfrm>
        </p:spPr>
        <p:txBody>
          <a:bodyPr/>
          <a:lstStyle/>
          <a:p>
            <a:pPr algn="just">
              <a:defRPr sz="2000"/>
            </a:pPr>
            <a:r>
              <a:rPr lang="es-ES" dirty="0">
                <a:solidFill>
                  <a:schemeClr val="tx1"/>
                </a:solidFill>
                <a:latin typeface="+mn-lt"/>
              </a:rPr>
              <a:t>Actualización tras guías 2021: nueva evidencia acumulada</a:t>
            </a:r>
          </a:p>
          <a:p>
            <a:pPr algn="just">
              <a:defRPr sz="2000"/>
            </a:pPr>
            <a:r>
              <a:rPr lang="es-ES" dirty="0">
                <a:solidFill>
                  <a:schemeClr val="tx1"/>
                </a:solidFill>
                <a:latin typeface="+mn-lt"/>
              </a:rPr>
              <a:t>Objetivo 2025: guías más prácticas, concisas y aplicables</a:t>
            </a:r>
          </a:p>
          <a:p>
            <a:pPr algn="just">
              <a:defRPr sz="2000"/>
            </a:pPr>
            <a:r>
              <a:rPr lang="es-ES" dirty="0">
                <a:solidFill>
                  <a:schemeClr val="tx1"/>
                </a:solidFill>
                <a:latin typeface="+mn-lt"/>
              </a:rPr>
              <a:t>Dirigidas a equipos multidisciplinares</a:t>
            </a:r>
          </a:p>
          <a:p>
            <a:pPr algn="just">
              <a:defRPr sz="2000"/>
            </a:pPr>
            <a:r>
              <a:rPr lang="es-ES" dirty="0">
                <a:solidFill>
                  <a:schemeClr val="tx1"/>
                </a:solidFill>
                <a:latin typeface="+mn-lt"/>
              </a:rPr>
              <a:t>Centradas en el paciente y en la toma de decisiones compartida</a:t>
            </a:r>
          </a:p>
          <a:p>
            <a:pPr algn="just">
              <a:defRPr sz="2000"/>
            </a:pPr>
            <a:r>
              <a:rPr lang="es-ES" dirty="0">
                <a:solidFill>
                  <a:schemeClr val="tx1"/>
                </a:solidFill>
                <a:latin typeface="+mn-lt"/>
              </a:rPr>
              <a:t>Cambios clave en intervenciones precoces, terapias </a:t>
            </a:r>
            <a:r>
              <a:rPr lang="es-ES" dirty="0" err="1">
                <a:solidFill>
                  <a:schemeClr val="tx1"/>
                </a:solidFill>
                <a:latin typeface="+mn-lt"/>
              </a:rPr>
              <a:t>transcatéter</a:t>
            </a:r>
            <a:r>
              <a:rPr lang="es-ES" dirty="0">
                <a:solidFill>
                  <a:schemeClr val="tx1"/>
                </a:solidFill>
                <a:latin typeface="+mn-lt"/>
              </a:rPr>
              <a:t> y uso de imagen multimodal</a:t>
            </a:r>
          </a:p>
        </p:txBody>
      </p:sp>
      <p:sp>
        <p:nvSpPr>
          <p:cNvPr id="4" name="Marcador de número de diapositiva 3">
            <a:extLst>
              <a:ext uri="{FF2B5EF4-FFF2-40B4-BE49-F238E27FC236}">
                <a16:creationId xmlns:a16="http://schemas.microsoft.com/office/drawing/2014/main" id="{C123D9B7-451A-EB40-8EB7-408A5A669638}"/>
              </a:ext>
            </a:extLst>
          </p:cNvPr>
          <p:cNvSpPr>
            <a:spLocks noGrp="1"/>
          </p:cNvSpPr>
          <p:nvPr>
            <p:ph type="sldNum" sz="quarter" idx="12"/>
          </p:nvPr>
        </p:nvSpPr>
        <p:spPr/>
        <p:txBody>
          <a:bodyPr/>
          <a:lstStyle/>
          <a:p>
            <a:fld id="{4094CC2B-552C-BD49-BB57-6E663FD0C8E4}" type="slidenum">
              <a:rPr lang="es-ES" smtClean="0"/>
              <a:t>5</a:t>
            </a:fld>
            <a:endParaRPr lang="es-ES"/>
          </a:p>
        </p:txBody>
      </p:sp>
      <p:pic>
        <p:nvPicPr>
          <p:cNvPr id="8" name="Imagen 7" descr="Interfaz de usuario gráfica, Texto, Aplicación&#10;&#10;El contenido generado por IA puede ser incorrecto.">
            <a:extLst>
              <a:ext uri="{FF2B5EF4-FFF2-40B4-BE49-F238E27FC236}">
                <a16:creationId xmlns:a16="http://schemas.microsoft.com/office/drawing/2014/main" id="{910EAB76-8A73-94B0-B8CE-15B6562A90E4}"/>
              </a:ext>
            </a:extLst>
          </p:cNvPr>
          <p:cNvPicPr>
            <a:picLocks noChangeAspect="1"/>
          </p:cNvPicPr>
          <p:nvPr/>
        </p:nvPicPr>
        <p:blipFill>
          <a:blip r:embed="rId2"/>
          <a:stretch>
            <a:fillRect/>
          </a:stretch>
        </p:blipFill>
        <p:spPr>
          <a:xfrm>
            <a:off x="6557446" y="1065146"/>
            <a:ext cx="5136893" cy="4169661"/>
          </a:xfrm>
          <a:prstGeom prst="rect">
            <a:avLst/>
          </a:prstGeom>
          <a:effectLst>
            <a:outerShdw blurRad="50800" dist="38100" dir="2700000" algn="tl" rotWithShape="0">
              <a:prstClr val="black">
                <a:alpha val="40000"/>
              </a:prstClr>
            </a:outerShdw>
          </a:effectLst>
        </p:spPr>
      </p:pic>
      <p:sp>
        <p:nvSpPr>
          <p:cNvPr id="5" name="QuadreDeText 4"/>
          <p:cNvSpPr txBox="1"/>
          <p:nvPr/>
        </p:nvSpPr>
        <p:spPr>
          <a:xfrm>
            <a:off x="1676018" y="5040765"/>
            <a:ext cx="3106507" cy="646331"/>
          </a:xfrm>
          <a:prstGeom prst="rect">
            <a:avLst/>
          </a:prstGeom>
          <a:noFill/>
          <a:ln w="19050">
            <a:solidFill>
              <a:srgbClr val="C00000"/>
            </a:solidFill>
          </a:ln>
        </p:spPr>
        <p:txBody>
          <a:bodyPr wrap="square" rtlCol="0">
            <a:spAutoFit/>
          </a:bodyPr>
          <a:lstStyle/>
          <a:p>
            <a:pPr algn="ctr"/>
            <a:r>
              <a:rPr lang="ca-ES" b="1" dirty="0"/>
              <a:t>28</a:t>
            </a:r>
            <a:r>
              <a:rPr lang="ca-ES" dirty="0"/>
              <a:t> </a:t>
            </a:r>
            <a:r>
              <a:rPr lang="ca-ES" dirty="0" err="1"/>
              <a:t>nuevas</a:t>
            </a:r>
            <a:r>
              <a:rPr lang="ca-ES" dirty="0"/>
              <a:t> </a:t>
            </a:r>
            <a:r>
              <a:rPr lang="ca-ES" dirty="0" err="1"/>
              <a:t>recomendaciones</a:t>
            </a:r>
            <a:endParaRPr lang="ca-ES" dirty="0"/>
          </a:p>
          <a:p>
            <a:pPr algn="ctr"/>
            <a:r>
              <a:rPr lang="ca-ES" b="1" dirty="0"/>
              <a:t>50</a:t>
            </a:r>
            <a:r>
              <a:rPr lang="ca-ES" dirty="0"/>
              <a:t> </a:t>
            </a:r>
            <a:r>
              <a:rPr lang="ca-ES" dirty="0" err="1"/>
              <a:t>recomendaciones</a:t>
            </a:r>
            <a:r>
              <a:rPr lang="ca-ES" dirty="0"/>
              <a:t> </a:t>
            </a:r>
            <a:r>
              <a:rPr lang="ca-ES" dirty="0" err="1"/>
              <a:t>revisadas</a:t>
            </a:r>
            <a:endParaRPr lang="ca-ES" dirty="0"/>
          </a:p>
        </p:txBody>
      </p:sp>
      <p:sp>
        <p:nvSpPr>
          <p:cNvPr id="6" name="CuadroTexto 5">
            <a:extLst>
              <a:ext uri="{FF2B5EF4-FFF2-40B4-BE49-F238E27FC236}">
                <a16:creationId xmlns:a16="http://schemas.microsoft.com/office/drawing/2014/main" id="{5D6B193F-930D-9012-3BF8-7063BE217DF3}"/>
              </a:ext>
            </a:extLst>
          </p:cNvPr>
          <p:cNvSpPr txBox="1"/>
          <p:nvPr/>
        </p:nvSpPr>
        <p:spPr>
          <a:xfrm>
            <a:off x="8385245" y="6308079"/>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667103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78D81-CBC2-C904-6911-CEFAC5BEAFF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2A907FB-77F1-C6B6-1256-D93CC5E8D8DC}"/>
              </a:ext>
            </a:extLst>
          </p:cNvPr>
          <p:cNvSpPr>
            <a:spLocks noGrp="1"/>
          </p:cNvSpPr>
          <p:nvPr>
            <p:ph type="title"/>
          </p:nvPr>
        </p:nvSpPr>
        <p:spPr/>
        <p:txBody>
          <a:bodyPr/>
          <a:lstStyle/>
          <a:p>
            <a:r>
              <a:rPr lang="es-ES" dirty="0" err="1"/>
              <a:t>The</a:t>
            </a:r>
            <a:r>
              <a:rPr lang="es-ES" dirty="0"/>
              <a:t> </a:t>
            </a:r>
            <a:r>
              <a:rPr lang="es-ES" i="1" dirty="0">
                <a:latin typeface="+mn-lt"/>
              </a:rPr>
              <a:t>Heart</a:t>
            </a:r>
            <a:r>
              <a:rPr lang="es-ES" i="1" dirty="0"/>
              <a:t> Valve Network</a:t>
            </a:r>
          </a:p>
        </p:txBody>
      </p:sp>
      <p:sp>
        <p:nvSpPr>
          <p:cNvPr id="4" name="Marcador de número de diapositiva 3">
            <a:extLst>
              <a:ext uri="{FF2B5EF4-FFF2-40B4-BE49-F238E27FC236}">
                <a16:creationId xmlns:a16="http://schemas.microsoft.com/office/drawing/2014/main" id="{891B4962-98B4-6496-E51D-7F2A9DC608EC}"/>
              </a:ext>
            </a:extLst>
          </p:cNvPr>
          <p:cNvSpPr>
            <a:spLocks noGrp="1"/>
          </p:cNvSpPr>
          <p:nvPr>
            <p:ph type="sldNum" sz="quarter" idx="12"/>
          </p:nvPr>
        </p:nvSpPr>
        <p:spPr/>
        <p:txBody>
          <a:bodyPr/>
          <a:lstStyle/>
          <a:p>
            <a:fld id="{4094CC2B-552C-BD49-BB57-6E663FD0C8E4}" type="slidenum">
              <a:rPr lang="es-ES" smtClean="0"/>
              <a:t>6</a:t>
            </a:fld>
            <a:endParaRPr lang="es-ES"/>
          </a:p>
        </p:txBody>
      </p:sp>
      <p:pic>
        <p:nvPicPr>
          <p:cNvPr id="7" name="Imagen 6" descr="Diagrama&#10;&#10;El contenido generado por IA puede ser incorrecto.">
            <a:extLst>
              <a:ext uri="{FF2B5EF4-FFF2-40B4-BE49-F238E27FC236}">
                <a16:creationId xmlns:a16="http://schemas.microsoft.com/office/drawing/2014/main" id="{EA41F549-19A2-0FF6-CB28-246499771C2B}"/>
              </a:ext>
            </a:extLst>
          </p:cNvPr>
          <p:cNvPicPr>
            <a:picLocks noChangeAspect="1"/>
          </p:cNvPicPr>
          <p:nvPr/>
        </p:nvPicPr>
        <p:blipFill>
          <a:blip r:embed="rId3"/>
          <a:stretch>
            <a:fillRect/>
          </a:stretch>
        </p:blipFill>
        <p:spPr>
          <a:xfrm>
            <a:off x="1271727" y="1090974"/>
            <a:ext cx="5041888" cy="4881731"/>
          </a:xfrm>
          <a:prstGeom prst="rect">
            <a:avLst/>
          </a:prstGeom>
        </p:spPr>
      </p:pic>
      <p:pic>
        <p:nvPicPr>
          <p:cNvPr id="9" name="Imagen 8" descr="Tabla&#10;&#10;El contenido generado por IA puede ser incorrecto.">
            <a:extLst>
              <a:ext uri="{FF2B5EF4-FFF2-40B4-BE49-F238E27FC236}">
                <a16:creationId xmlns:a16="http://schemas.microsoft.com/office/drawing/2014/main" id="{6FCB037D-4E1D-E33F-143F-FC2720494325}"/>
              </a:ext>
            </a:extLst>
          </p:cNvPr>
          <p:cNvPicPr>
            <a:picLocks noChangeAspect="1"/>
          </p:cNvPicPr>
          <p:nvPr/>
        </p:nvPicPr>
        <p:blipFill>
          <a:blip r:embed="rId4"/>
          <a:stretch>
            <a:fillRect/>
          </a:stretch>
        </p:blipFill>
        <p:spPr>
          <a:xfrm>
            <a:off x="7717371" y="508882"/>
            <a:ext cx="4112490" cy="5463823"/>
          </a:xfrm>
          <a:prstGeom prst="rect">
            <a:avLst/>
          </a:prstGeom>
          <a:effectLst>
            <a:outerShdw blurRad="50800" dist="38100" dir="2700000" algn="tl" rotWithShape="0">
              <a:prstClr val="black">
                <a:alpha val="40000"/>
              </a:prstClr>
            </a:outerShdw>
          </a:effectLst>
        </p:spPr>
      </p:pic>
      <p:sp>
        <p:nvSpPr>
          <p:cNvPr id="10" name="Flecha derecha 9">
            <a:extLst>
              <a:ext uri="{FF2B5EF4-FFF2-40B4-BE49-F238E27FC236}">
                <a16:creationId xmlns:a16="http://schemas.microsoft.com/office/drawing/2014/main" id="{E0EF77A2-2488-CA6A-BB10-D56E2A6D323F}"/>
              </a:ext>
            </a:extLst>
          </p:cNvPr>
          <p:cNvSpPr/>
          <p:nvPr/>
        </p:nvSpPr>
        <p:spPr>
          <a:xfrm>
            <a:off x="518159" y="3060548"/>
            <a:ext cx="714335" cy="484632"/>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Rectángulo redondeado 10">
            <a:extLst>
              <a:ext uri="{FF2B5EF4-FFF2-40B4-BE49-F238E27FC236}">
                <a16:creationId xmlns:a16="http://schemas.microsoft.com/office/drawing/2014/main" id="{3A56868B-E091-FCA9-C503-CA39C5E62EAF}"/>
              </a:ext>
            </a:extLst>
          </p:cNvPr>
          <p:cNvSpPr/>
          <p:nvPr/>
        </p:nvSpPr>
        <p:spPr>
          <a:xfrm>
            <a:off x="3154680" y="2834640"/>
            <a:ext cx="2758440" cy="1874520"/>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13" name="Conector recto de flecha 12">
            <a:extLst>
              <a:ext uri="{FF2B5EF4-FFF2-40B4-BE49-F238E27FC236}">
                <a16:creationId xmlns:a16="http://schemas.microsoft.com/office/drawing/2014/main" id="{D46B20D9-0C89-DA40-E561-6571752FCDD6}"/>
              </a:ext>
            </a:extLst>
          </p:cNvPr>
          <p:cNvCxnSpPr/>
          <p:nvPr/>
        </p:nvCxnSpPr>
        <p:spPr>
          <a:xfrm flipH="1">
            <a:off x="5242560" y="4892040"/>
            <a:ext cx="134112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redondeado 10">
            <a:extLst>
              <a:ext uri="{FF2B5EF4-FFF2-40B4-BE49-F238E27FC236}">
                <a16:creationId xmlns:a16="http://schemas.microsoft.com/office/drawing/2014/main" id="{3A56868B-E091-FCA9-C503-CA39C5E62EAF}"/>
              </a:ext>
            </a:extLst>
          </p:cNvPr>
          <p:cNvSpPr/>
          <p:nvPr/>
        </p:nvSpPr>
        <p:spPr>
          <a:xfrm>
            <a:off x="1764596" y="3397624"/>
            <a:ext cx="1256510" cy="519952"/>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CuadroTexto 5">
            <a:extLst>
              <a:ext uri="{FF2B5EF4-FFF2-40B4-BE49-F238E27FC236}">
                <a16:creationId xmlns:a16="http://schemas.microsoft.com/office/drawing/2014/main" id="{8706210E-6627-75E5-EF27-EC4E306633FC}"/>
              </a:ext>
            </a:extLst>
          </p:cNvPr>
          <p:cNvSpPr txBox="1"/>
          <p:nvPr/>
        </p:nvSpPr>
        <p:spPr>
          <a:xfrm>
            <a:off x="8385245" y="6308079"/>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41982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FCA0F-FF46-5C50-510A-844ACA2504B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01F5416-DAC3-7600-191B-17E011348238}"/>
              </a:ext>
            </a:extLst>
          </p:cNvPr>
          <p:cNvSpPr>
            <a:spLocks noGrp="1"/>
          </p:cNvSpPr>
          <p:nvPr>
            <p:ph type="title"/>
          </p:nvPr>
        </p:nvSpPr>
        <p:spPr/>
        <p:txBody>
          <a:bodyPr/>
          <a:lstStyle/>
          <a:p>
            <a:r>
              <a:rPr lang="es-ES" dirty="0" err="1">
                <a:latin typeface="+mn-lt"/>
              </a:rPr>
              <a:t>Patient-centred</a:t>
            </a:r>
            <a:r>
              <a:rPr lang="es-ES" dirty="0">
                <a:latin typeface="+mn-lt"/>
              </a:rPr>
              <a:t> </a:t>
            </a:r>
            <a:r>
              <a:rPr lang="es-ES" dirty="0" err="1">
                <a:latin typeface="+mn-lt"/>
              </a:rPr>
              <a:t>evaluation</a:t>
            </a:r>
            <a:endParaRPr lang="es-ES" dirty="0">
              <a:latin typeface="+mn-lt"/>
            </a:endParaRPr>
          </a:p>
        </p:txBody>
      </p:sp>
      <p:sp>
        <p:nvSpPr>
          <p:cNvPr id="4" name="Marcador de número de diapositiva 3">
            <a:extLst>
              <a:ext uri="{FF2B5EF4-FFF2-40B4-BE49-F238E27FC236}">
                <a16:creationId xmlns:a16="http://schemas.microsoft.com/office/drawing/2014/main" id="{B794CEF5-4279-2C9F-8112-70A1A2E12885}"/>
              </a:ext>
            </a:extLst>
          </p:cNvPr>
          <p:cNvSpPr>
            <a:spLocks noGrp="1"/>
          </p:cNvSpPr>
          <p:nvPr>
            <p:ph type="sldNum" sz="quarter" idx="12"/>
          </p:nvPr>
        </p:nvSpPr>
        <p:spPr/>
        <p:txBody>
          <a:bodyPr/>
          <a:lstStyle/>
          <a:p>
            <a:fld id="{4094CC2B-552C-BD49-BB57-6E663FD0C8E4}" type="slidenum">
              <a:rPr lang="es-ES" smtClean="0"/>
              <a:t>7</a:t>
            </a:fld>
            <a:endParaRPr lang="es-ES"/>
          </a:p>
        </p:txBody>
      </p:sp>
      <p:pic>
        <p:nvPicPr>
          <p:cNvPr id="6" name="Imagen 5" descr="Diagrama&#10;&#10;El contenido generado por IA puede ser incorrecto.">
            <a:extLst>
              <a:ext uri="{FF2B5EF4-FFF2-40B4-BE49-F238E27FC236}">
                <a16:creationId xmlns:a16="http://schemas.microsoft.com/office/drawing/2014/main" id="{4350D874-C75B-3BDD-69F9-9B45257E25C2}"/>
              </a:ext>
            </a:extLst>
          </p:cNvPr>
          <p:cNvPicPr>
            <a:picLocks noChangeAspect="1"/>
          </p:cNvPicPr>
          <p:nvPr/>
        </p:nvPicPr>
        <p:blipFill>
          <a:blip r:embed="rId3"/>
          <a:stretch>
            <a:fillRect/>
          </a:stretch>
        </p:blipFill>
        <p:spPr>
          <a:xfrm>
            <a:off x="4169585" y="827246"/>
            <a:ext cx="4956308" cy="5203508"/>
          </a:xfrm>
          <a:prstGeom prst="rect">
            <a:avLst/>
          </a:prstGeom>
        </p:spPr>
      </p:pic>
      <p:sp>
        <p:nvSpPr>
          <p:cNvPr id="12" name="CuadroTexto 11">
            <a:extLst>
              <a:ext uri="{FF2B5EF4-FFF2-40B4-BE49-F238E27FC236}">
                <a16:creationId xmlns:a16="http://schemas.microsoft.com/office/drawing/2014/main" id="{E18D0988-3D1C-1A83-87D6-F6974D1A01FC}"/>
              </a:ext>
            </a:extLst>
          </p:cNvPr>
          <p:cNvSpPr txBox="1"/>
          <p:nvPr/>
        </p:nvSpPr>
        <p:spPr>
          <a:xfrm>
            <a:off x="557471" y="2459504"/>
            <a:ext cx="3398676" cy="1569660"/>
          </a:xfrm>
          <a:prstGeom prst="rect">
            <a:avLst/>
          </a:prstGeom>
          <a:noFill/>
        </p:spPr>
        <p:txBody>
          <a:bodyPr wrap="square">
            <a:spAutoFit/>
          </a:bodyPr>
          <a:lstStyle/>
          <a:p>
            <a:pPr algn="ctr"/>
            <a:r>
              <a:rPr lang="es-ES_tradnl" sz="2400" b="1" dirty="0">
                <a:cs typeface="Arial" panose="020B0604020202020204" pitchFamily="34" charset="0"/>
              </a:rPr>
              <a:t>Decisión compartida</a:t>
            </a:r>
            <a:r>
              <a:rPr lang="es-ES_tradnl" sz="2400" dirty="0">
                <a:cs typeface="Arial" panose="020B0604020202020204" pitchFamily="34" charset="0"/>
              </a:rPr>
              <a:t>: integrar valores y expectativas del paciente</a:t>
            </a:r>
          </a:p>
          <a:p>
            <a:pPr algn="ctr"/>
            <a:endParaRPr lang="es-ES_tradnl" sz="2400" dirty="0">
              <a:cs typeface="Arial" panose="020B0604020202020204" pitchFamily="34" charset="0"/>
            </a:endParaRPr>
          </a:p>
        </p:txBody>
      </p:sp>
      <p:sp>
        <p:nvSpPr>
          <p:cNvPr id="3" name="CuadroTexto 2">
            <a:extLst>
              <a:ext uri="{FF2B5EF4-FFF2-40B4-BE49-F238E27FC236}">
                <a16:creationId xmlns:a16="http://schemas.microsoft.com/office/drawing/2014/main" id="{BE948532-4AAC-7F6D-0E0F-B0D54E776528}"/>
              </a:ext>
            </a:extLst>
          </p:cNvPr>
          <p:cNvSpPr txBox="1"/>
          <p:nvPr/>
        </p:nvSpPr>
        <p:spPr>
          <a:xfrm>
            <a:off x="8385245" y="6308079"/>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4112074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B6610-5E65-026B-9C59-4FCF3EBA5A6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55C2AC3-D003-D2DD-553F-404DB69FF001}"/>
              </a:ext>
            </a:extLst>
          </p:cNvPr>
          <p:cNvSpPr>
            <a:spLocks noGrp="1"/>
          </p:cNvSpPr>
          <p:nvPr>
            <p:ph type="title"/>
          </p:nvPr>
        </p:nvSpPr>
        <p:spPr/>
        <p:txBody>
          <a:bodyPr/>
          <a:lstStyle/>
          <a:p>
            <a:r>
              <a:rPr lang="es-ES" dirty="0">
                <a:latin typeface="+mn-lt"/>
              </a:rPr>
              <a:t>Imagen multimodal esencial</a:t>
            </a:r>
          </a:p>
        </p:txBody>
      </p:sp>
      <p:sp>
        <p:nvSpPr>
          <p:cNvPr id="4" name="Marcador de número de diapositiva 3">
            <a:extLst>
              <a:ext uri="{FF2B5EF4-FFF2-40B4-BE49-F238E27FC236}">
                <a16:creationId xmlns:a16="http://schemas.microsoft.com/office/drawing/2014/main" id="{6D8C4888-59EE-8FC4-EDC9-A0F8BFE9614D}"/>
              </a:ext>
            </a:extLst>
          </p:cNvPr>
          <p:cNvSpPr>
            <a:spLocks noGrp="1"/>
          </p:cNvSpPr>
          <p:nvPr>
            <p:ph type="sldNum" sz="quarter" idx="12"/>
          </p:nvPr>
        </p:nvSpPr>
        <p:spPr/>
        <p:txBody>
          <a:bodyPr/>
          <a:lstStyle/>
          <a:p>
            <a:fld id="{4094CC2B-552C-BD49-BB57-6E663FD0C8E4}" type="slidenum">
              <a:rPr lang="es-ES" smtClean="0"/>
              <a:t>8</a:t>
            </a:fld>
            <a:endParaRPr lang="es-ES" dirty="0"/>
          </a:p>
        </p:txBody>
      </p:sp>
      <p:sp>
        <p:nvSpPr>
          <p:cNvPr id="12" name="CuadroTexto 11">
            <a:extLst>
              <a:ext uri="{FF2B5EF4-FFF2-40B4-BE49-F238E27FC236}">
                <a16:creationId xmlns:a16="http://schemas.microsoft.com/office/drawing/2014/main" id="{FD2ACC3C-7FFC-6959-B763-06CDE176C3BC}"/>
              </a:ext>
            </a:extLst>
          </p:cNvPr>
          <p:cNvSpPr txBox="1"/>
          <p:nvPr/>
        </p:nvSpPr>
        <p:spPr>
          <a:xfrm>
            <a:off x="1314588" y="1090913"/>
            <a:ext cx="3398676" cy="2554545"/>
          </a:xfrm>
          <a:prstGeom prst="rect">
            <a:avLst/>
          </a:prstGeom>
          <a:noFill/>
        </p:spPr>
        <p:txBody>
          <a:bodyPr wrap="square">
            <a:spAutoFit/>
          </a:bodyPr>
          <a:lstStyle/>
          <a:p>
            <a:pPr algn="ctr"/>
            <a:r>
              <a:rPr lang="es-ES_tradnl" sz="2000" b="1" dirty="0">
                <a:cs typeface="Arial" panose="020B0604020202020204" pitchFamily="34" charset="0"/>
              </a:rPr>
              <a:t>Ecocardiografía/ETE 3D </a:t>
            </a:r>
            <a:r>
              <a:rPr lang="es-ES_tradnl" sz="2000" dirty="0">
                <a:cs typeface="Arial" panose="020B0604020202020204" pitchFamily="34" charset="0"/>
              </a:rPr>
              <a:t>para cuantificación precisa</a:t>
            </a:r>
          </a:p>
          <a:p>
            <a:pPr algn="ctr"/>
            <a:endParaRPr lang="es-ES_tradnl" sz="2000" dirty="0">
              <a:cs typeface="Arial" panose="020B0604020202020204" pitchFamily="34" charset="0"/>
            </a:endParaRPr>
          </a:p>
          <a:p>
            <a:pPr algn="ctr"/>
            <a:r>
              <a:rPr lang="es-ES_tradnl" sz="2000" dirty="0">
                <a:cs typeface="Arial" panose="020B0604020202020204" pitchFamily="34" charset="0"/>
              </a:rPr>
              <a:t>TC cardíaca para planificación de TAVI/excluir EAC</a:t>
            </a:r>
          </a:p>
          <a:p>
            <a:pPr algn="ctr"/>
            <a:endParaRPr lang="es-ES_tradnl" sz="2000" dirty="0">
              <a:cs typeface="Arial" panose="020B0604020202020204" pitchFamily="34" charset="0"/>
            </a:endParaRPr>
          </a:p>
          <a:p>
            <a:pPr algn="ctr"/>
            <a:r>
              <a:rPr lang="es-ES_tradnl" sz="2000" dirty="0">
                <a:cs typeface="Arial" panose="020B0604020202020204" pitchFamily="34" charset="0"/>
              </a:rPr>
              <a:t>RM cardíaca para volúmenes y caracterización tisular</a:t>
            </a:r>
          </a:p>
        </p:txBody>
      </p:sp>
      <p:pic>
        <p:nvPicPr>
          <p:cNvPr id="3" name="Imagen 2" descr="Diagrama&#10;&#10;El contenido generado por IA puede ser incorrecto.">
            <a:extLst>
              <a:ext uri="{FF2B5EF4-FFF2-40B4-BE49-F238E27FC236}">
                <a16:creationId xmlns:a16="http://schemas.microsoft.com/office/drawing/2014/main" id="{23BE09C5-E479-9DD6-6528-902F15AE44DA}"/>
              </a:ext>
            </a:extLst>
          </p:cNvPr>
          <p:cNvPicPr>
            <a:picLocks noChangeAspect="1"/>
          </p:cNvPicPr>
          <p:nvPr/>
        </p:nvPicPr>
        <p:blipFill>
          <a:blip r:embed="rId3"/>
          <a:stretch>
            <a:fillRect/>
          </a:stretch>
        </p:blipFill>
        <p:spPr>
          <a:xfrm>
            <a:off x="6506210" y="258040"/>
            <a:ext cx="5239365" cy="4958859"/>
          </a:xfrm>
          <a:prstGeom prst="rect">
            <a:avLst/>
          </a:prstGeom>
        </p:spPr>
      </p:pic>
      <p:sp>
        <p:nvSpPr>
          <p:cNvPr id="5" name="Rectangle 4"/>
          <p:cNvSpPr/>
          <p:nvPr/>
        </p:nvSpPr>
        <p:spPr>
          <a:xfrm>
            <a:off x="395221" y="3743879"/>
            <a:ext cx="5565498" cy="369332"/>
          </a:xfrm>
          <a:prstGeom prst="rect">
            <a:avLst/>
          </a:prstGeom>
          <a:ln w="19050">
            <a:solidFill>
              <a:srgbClr val="C00000"/>
            </a:solidFill>
          </a:ln>
        </p:spPr>
        <p:txBody>
          <a:bodyPr wrap="none">
            <a:spAutoFit/>
          </a:bodyPr>
          <a:lstStyle/>
          <a:p>
            <a:r>
              <a:rPr lang="es-ES" dirty="0"/>
              <a:t>Nuevo esquema detallado para cada enfermedad valvular</a:t>
            </a:r>
            <a:endParaRPr lang="ca-ES" dirty="0"/>
          </a:p>
        </p:txBody>
      </p:sp>
      <p:pic>
        <p:nvPicPr>
          <p:cNvPr id="6" name="Imatge 5"/>
          <p:cNvPicPr>
            <a:picLocks noChangeAspect="1"/>
          </p:cNvPicPr>
          <p:nvPr/>
        </p:nvPicPr>
        <p:blipFill>
          <a:blip r:embed="rId4"/>
          <a:stretch>
            <a:fillRect/>
          </a:stretch>
        </p:blipFill>
        <p:spPr>
          <a:xfrm>
            <a:off x="6318994" y="5216899"/>
            <a:ext cx="5613798" cy="812240"/>
          </a:xfrm>
          <a:prstGeom prst="rect">
            <a:avLst/>
          </a:prstGeom>
          <a:effectLst>
            <a:outerShdw blurRad="50800" dist="38100" dir="2700000" algn="tl" rotWithShape="0">
              <a:prstClr val="black">
                <a:alpha val="40000"/>
              </a:prstClr>
            </a:outerShdw>
          </a:effectLst>
        </p:spPr>
      </p:pic>
      <p:sp>
        <p:nvSpPr>
          <p:cNvPr id="7" name="QuadreDeText 6"/>
          <p:cNvSpPr txBox="1"/>
          <p:nvPr/>
        </p:nvSpPr>
        <p:spPr>
          <a:xfrm>
            <a:off x="10318376" y="6091971"/>
            <a:ext cx="1678023" cy="276999"/>
          </a:xfrm>
          <a:prstGeom prst="rect">
            <a:avLst/>
          </a:prstGeom>
          <a:noFill/>
        </p:spPr>
        <p:txBody>
          <a:bodyPr wrap="none" rtlCol="0">
            <a:spAutoFit/>
          </a:bodyPr>
          <a:lstStyle/>
          <a:p>
            <a:r>
              <a:rPr lang="ca-ES" sz="1200" dirty="0">
                <a:solidFill>
                  <a:schemeClr val="bg1">
                    <a:lumMod val="65000"/>
                  </a:schemeClr>
                </a:solidFill>
              </a:rPr>
              <a:t>(2021: Class </a:t>
            </a:r>
            <a:r>
              <a:rPr lang="ca-ES" sz="1200" dirty="0" err="1">
                <a:solidFill>
                  <a:schemeClr val="bg1">
                    <a:lumMod val="65000"/>
                  </a:schemeClr>
                </a:solidFill>
              </a:rPr>
              <a:t>IIa</a:t>
            </a:r>
            <a:r>
              <a:rPr lang="ca-ES" sz="1200" dirty="0">
                <a:solidFill>
                  <a:schemeClr val="bg1">
                    <a:lumMod val="65000"/>
                  </a:schemeClr>
                </a:solidFill>
              </a:rPr>
              <a:t>, </a:t>
            </a:r>
            <a:r>
              <a:rPr lang="ca-ES" sz="1200" dirty="0" err="1">
                <a:solidFill>
                  <a:schemeClr val="bg1">
                    <a:lumMod val="65000"/>
                  </a:schemeClr>
                </a:solidFill>
              </a:rPr>
              <a:t>Level</a:t>
            </a:r>
            <a:r>
              <a:rPr lang="ca-ES" sz="1200" dirty="0">
                <a:solidFill>
                  <a:schemeClr val="bg1">
                    <a:lumMod val="65000"/>
                  </a:schemeClr>
                </a:solidFill>
              </a:rPr>
              <a:t> C)</a:t>
            </a:r>
          </a:p>
        </p:txBody>
      </p:sp>
      <p:cxnSp>
        <p:nvCxnSpPr>
          <p:cNvPr id="9" name="Connector recte 8"/>
          <p:cNvCxnSpPr/>
          <p:nvPr/>
        </p:nvCxnSpPr>
        <p:spPr>
          <a:xfrm>
            <a:off x="7082117" y="4928347"/>
            <a:ext cx="77993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3" name="Imatge 12"/>
          <p:cNvPicPr>
            <a:picLocks noChangeAspect="1"/>
          </p:cNvPicPr>
          <p:nvPr/>
        </p:nvPicPr>
        <p:blipFill rotWithShape="1">
          <a:blip r:embed="rId5"/>
          <a:srcRect l="25563" b="60391"/>
          <a:stretch/>
        </p:blipFill>
        <p:spPr>
          <a:xfrm>
            <a:off x="1522571" y="4211632"/>
            <a:ext cx="3805100" cy="1775385"/>
          </a:xfrm>
          <a:prstGeom prst="rect">
            <a:avLst/>
          </a:prstGeom>
        </p:spPr>
      </p:pic>
      <p:sp>
        <p:nvSpPr>
          <p:cNvPr id="8" name="CuadroTexto 7">
            <a:extLst>
              <a:ext uri="{FF2B5EF4-FFF2-40B4-BE49-F238E27FC236}">
                <a16:creationId xmlns:a16="http://schemas.microsoft.com/office/drawing/2014/main" id="{D6198A3A-5519-0C6A-7834-D4AEB9C6CA8E}"/>
              </a:ext>
            </a:extLst>
          </p:cNvPr>
          <p:cNvSpPr txBox="1"/>
          <p:nvPr/>
        </p:nvSpPr>
        <p:spPr>
          <a:xfrm>
            <a:off x="8385245" y="6308079"/>
            <a:ext cx="3294432" cy="461665"/>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40653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0EF-1E1C-D1EE-0193-22BF709939F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F8D436A-ACB3-5B6B-F044-88D4B7F84DF8}"/>
              </a:ext>
            </a:extLst>
          </p:cNvPr>
          <p:cNvSpPr>
            <a:spLocks noGrp="1"/>
          </p:cNvSpPr>
          <p:nvPr>
            <p:ph type="title"/>
          </p:nvPr>
        </p:nvSpPr>
        <p:spPr/>
        <p:txBody>
          <a:bodyPr/>
          <a:lstStyle/>
          <a:p>
            <a:r>
              <a:rPr lang="es-ES" dirty="0">
                <a:latin typeface="+mn-lt"/>
              </a:rPr>
              <a:t>Insuficiencia aórtica</a:t>
            </a:r>
          </a:p>
        </p:txBody>
      </p:sp>
      <p:sp>
        <p:nvSpPr>
          <p:cNvPr id="4" name="Marcador de número de diapositiva 3">
            <a:extLst>
              <a:ext uri="{FF2B5EF4-FFF2-40B4-BE49-F238E27FC236}">
                <a16:creationId xmlns:a16="http://schemas.microsoft.com/office/drawing/2014/main" id="{B5F82687-1159-A22E-E596-F39B0A3F59D4}"/>
              </a:ext>
            </a:extLst>
          </p:cNvPr>
          <p:cNvSpPr>
            <a:spLocks noGrp="1"/>
          </p:cNvSpPr>
          <p:nvPr>
            <p:ph type="sldNum" sz="quarter" idx="12"/>
          </p:nvPr>
        </p:nvSpPr>
        <p:spPr/>
        <p:txBody>
          <a:bodyPr/>
          <a:lstStyle/>
          <a:p>
            <a:fld id="{4094CC2B-552C-BD49-BB57-6E663FD0C8E4}" type="slidenum">
              <a:rPr lang="es-ES" smtClean="0"/>
              <a:t>9</a:t>
            </a:fld>
            <a:endParaRPr lang="es-ES"/>
          </a:p>
        </p:txBody>
      </p:sp>
      <p:pic>
        <p:nvPicPr>
          <p:cNvPr id="5" name="Imagen 4" descr="Diagrama&#10;&#10;El contenido generado por IA puede ser incorrecto.">
            <a:extLst>
              <a:ext uri="{FF2B5EF4-FFF2-40B4-BE49-F238E27FC236}">
                <a16:creationId xmlns:a16="http://schemas.microsoft.com/office/drawing/2014/main" id="{F2FC03E9-32CF-094D-2390-1840F501D94C}"/>
              </a:ext>
            </a:extLst>
          </p:cNvPr>
          <p:cNvPicPr>
            <a:picLocks noChangeAspect="1"/>
          </p:cNvPicPr>
          <p:nvPr/>
        </p:nvPicPr>
        <p:blipFill>
          <a:blip r:embed="rId3"/>
          <a:stretch>
            <a:fillRect/>
          </a:stretch>
        </p:blipFill>
        <p:spPr>
          <a:xfrm>
            <a:off x="5465594" y="320040"/>
            <a:ext cx="6382374" cy="6217920"/>
          </a:xfrm>
          <a:prstGeom prst="rect">
            <a:avLst/>
          </a:prstGeom>
          <a:ln>
            <a:solidFill>
              <a:srgbClr val="C00000"/>
            </a:solidFill>
          </a:ln>
          <a:effectLst>
            <a:outerShdw blurRad="50800" dist="38100" dir="2700000" algn="tl" rotWithShape="0">
              <a:prstClr val="black">
                <a:alpha val="40000"/>
              </a:prstClr>
            </a:outerShdw>
          </a:effectLst>
        </p:spPr>
      </p:pic>
      <p:sp>
        <p:nvSpPr>
          <p:cNvPr id="6" name="Content Placeholder 2">
            <a:extLst>
              <a:ext uri="{FF2B5EF4-FFF2-40B4-BE49-F238E27FC236}">
                <a16:creationId xmlns:a16="http://schemas.microsoft.com/office/drawing/2014/main" id="{5CA265D4-54B9-8F41-16A7-8212EC7741C9}"/>
              </a:ext>
            </a:extLst>
          </p:cNvPr>
          <p:cNvSpPr>
            <a:spLocks noGrp="1"/>
          </p:cNvSpPr>
          <p:nvPr>
            <p:ph idx="1"/>
          </p:nvPr>
        </p:nvSpPr>
        <p:spPr>
          <a:xfrm>
            <a:off x="344033" y="1406202"/>
            <a:ext cx="4822328" cy="4495834"/>
          </a:xfrm>
        </p:spPr>
        <p:txBody>
          <a:bodyPr/>
          <a:lstStyle/>
          <a:p>
            <a:pPr algn="just"/>
            <a:endParaRPr dirty="0">
              <a:solidFill>
                <a:schemeClr val="tx1"/>
              </a:solidFill>
              <a:latin typeface="+mn-lt"/>
            </a:endParaRPr>
          </a:p>
          <a:p>
            <a:pPr algn="just">
              <a:defRPr sz="2000"/>
            </a:pPr>
            <a:r>
              <a:rPr lang="es-ES" dirty="0">
                <a:solidFill>
                  <a:schemeClr val="tx1"/>
                </a:solidFill>
                <a:latin typeface="+mn-lt"/>
              </a:rPr>
              <a:t>Ecocardiografía 1 línea &gt; CCT/CRM</a:t>
            </a:r>
          </a:p>
          <a:p>
            <a:pPr algn="just">
              <a:defRPr sz="2000"/>
            </a:pPr>
            <a:r>
              <a:rPr lang="es-ES" dirty="0">
                <a:solidFill>
                  <a:schemeClr val="tx1"/>
                </a:solidFill>
                <a:latin typeface="+mn-lt"/>
              </a:rPr>
              <a:t>Evaluar el mecanismo, descartar VAB (¿ETE?)</a:t>
            </a:r>
          </a:p>
          <a:p>
            <a:pPr algn="just">
              <a:defRPr sz="2000"/>
            </a:pPr>
            <a:r>
              <a:rPr lang="es-ES" dirty="0">
                <a:solidFill>
                  <a:schemeClr val="tx1"/>
                </a:solidFill>
                <a:latin typeface="+mn-lt"/>
              </a:rPr>
              <a:t>Puntos de corte basados en </a:t>
            </a:r>
            <a:r>
              <a:rPr lang="es-ES" b="1" dirty="0">
                <a:solidFill>
                  <a:schemeClr val="tx1"/>
                </a:solidFill>
                <a:latin typeface="+mn-lt"/>
              </a:rPr>
              <a:t>ETT 2D</a:t>
            </a:r>
          </a:p>
          <a:p>
            <a:pPr algn="just">
              <a:defRPr sz="2000"/>
            </a:pPr>
            <a:r>
              <a:rPr lang="es-ES" dirty="0">
                <a:solidFill>
                  <a:schemeClr val="tx1"/>
                </a:solidFill>
                <a:latin typeface="+mn-lt"/>
              </a:rPr>
              <a:t>Ecocardiografía </a:t>
            </a:r>
            <a:r>
              <a:rPr lang="es-ES" b="1" dirty="0">
                <a:solidFill>
                  <a:schemeClr val="tx1"/>
                </a:solidFill>
                <a:latin typeface="+mn-lt"/>
              </a:rPr>
              <a:t>3D/CRM </a:t>
            </a:r>
            <a:r>
              <a:rPr lang="es-ES" dirty="0">
                <a:solidFill>
                  <a:schemeClr val="tx1"/>
                </a:solidFill>
                <a:latin typeface="+mn-lt"/>
              </a:rPr>
              <a:t>permiten una evaluación más precisa de volúmenes y FEVI y pueden ser útiles (aunque no validados)</a:t>
            </a:r>
          </a:p>
          <a:p>
            <a:pPr algn="just">
              <a:defRPr sz="2000"/>
            </a:pPr>
            <a:endParaRPr dirty="0">
              <a:solidFill>
                <a:schemeClr val="tx1"/>
              </a:solidFill>
              <a:latin typeface="+mn-lt"/>
            </a:endParaRPr>
          </a:p>
        </p:txBody>
      </p:sp>
      <p:sp>
        <p:nvSpPr>
          <p:cNvPr id="7" name="CuadroTexto 6">
            <a:extLst>
              <a:ext uri="{FF2B5EF4-FFF2-40B4-BE49-F238E27FC236}">
                <a16:creationId xmlns:a16="http://schemas.microsoft.com/office/drawing/2014/main" id="{03688061-3C87-0930-89D6-30599A9FDE79}"/>
              </a:ext>
            </a:extLst>
          </p:cNvPr>
          <p:cNvSpPr txBox="1"/>
          <p:nvPr/>
        </p:nvSpPr>
        <p:spPr>
          <a:xfrm>
            <a:off x="3385227" y="6613753"/>
            <a:ext cx="9447450" cy="215444"/>
          </a:xfrm>
          <a:prstGeom prst="rect">
            <a:avLst/>
          </a:prstGeom>
          <a:noFill/>
        </p:spPr>
        <p:txBody>
          <a:bodyPr wrap="square">
            <a:spAutoFit/>
          </a:bodyPr>
          <a:lstStyle/>
          <a:p>
            <a:pPr>
              <a:buNone/>
            </a:pPr>
            <a:r>
              <a:rPr lang="es-ES" sz="800" dirty="0" err="1"/>
              <a:t>Praz</a:t>
            </a:r>
            <a:r>
              <a:rPr lang="es-ES" sz="800" dirty="0"/>
              <a:t> F, </a:t>
            </a:r>
            <a:r>
              <a:rPr lang="es-ES" sz="800" dirty="0" err="1"/>
              <a:t>Borger</a:t>
            </a:r>
            <a:r>
              <a:rPr lang="es-ES" sz="800" dirty="0"/>
              <a:t> MA, Lanz J, Marin-Cuartas M, Abreu A, Adamo M, et al. 2025 ESC/EACTS </a:t>
            </a:r>
            <a:r>
              <a:rPr lang="es-ES" sz="800" dirty="0" err="1"/>
              <a:t>Guidelines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t>
            </a:r>
            <a:r>
              <a:rPr lang="es-ES" sz="800" dirty="0" err="1"/>
              <a:t>of</a:t>
            </a:r>
            <a:r>
              <a:rPr lang="es-ES" sz="800" dirty="0"/>
              <a:t> valvular </a:t>
            </a:r>
            <a:r>
              <a:rPr lang="es-ES" sz="800" dirty="0" err="1"/>
              <a:t>heart</a:t>
            </a:r>
            <a:r>
              <a:rPr lang="es-ES" sz="800" dirty="0"/>
              <a:t> </a:t>
            </a:r>
            <a:r>
              <a:rPr lang="es-ES" sz="800" dirty="0" err="1"/>
              <a:t>disease</a:t>
            </a:r>
            <a:r>
              <a:rPr lang="es-ES" sz="800" dirty="0"/>
              <a:t>. </a:t>
            </a:r>
            <a:r>
              <a:rPr lang="es-ES" sz="800" i="1" dirty="0" err="1"/>
              <a:t>Eur</a:t>
            </a:r>
            <a:r>
              <a:rPr lang="es-ES" sz="800" i="1" dirty="0"/>
              <a:t> Heart J</a:t>
            </a:r>
            <a:r>
              <a:rPr lang="es-ES" sz="800" dirty="0"/>
              <a:t>. 2025 </a:t>
            </a:r>
            <a:r>
              <a:rPr lang="es-ES" sz="800" dirty="0" err="1"/>
              <a:t>Aug</a:t>
            </a:r>
            <a:r>
              <a:rPr lang="es-ES" sz="800" dirty="0"/>
              <a:t> 29;ehaf194. doi:10.1093/</a:t>
            </a:r>
            <a:r>
              <a:rPr lang="es-ES" sz="800" dirty="0" err="1"/>
              <a:t>eurheartj</a:t>
            </a:r>
            <a:r>
              <a:rPr lang="es-ES" sz="800" dirty="0"/>
              <a:t>/ehaf194.</a:t>
            </a:r>
            <a:endParaRPr lang="es-ES" sz="5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92533502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4794</Words>
  <Application>Microsoft Macintosh PowerPoint</Application>
  <PresentationFormat>Panorámica</PresentationFormat>
  <Paragraphs>298</Paragraphs>
  <Slides>35</Slides>
  <Notes>29</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35</vt:i4>
      </vt:variant>
    </vt:vector>
  </HeadingPairs>
  <TitlesOfParts>
    <vt:vector size="40" baseType="lpstr">
      <vt:lpstr>Aptos</vt:lpstr>
      <vt:lpstr>Arial</vt:lpstr>
      <vt:lpstr>Calibri</vt:lpstr>
      <vt:lpstr>Ink Free</vt:lpstr>
      <vt:lpstr>Tema de Office</vt:lpstr>
      <vt:lpstr>Presentación de PowerPoint</vt:lpstr>
      <vt:lpstr>EXONERACIÓN DE RESPONSABILIDAD Y USO DE LA PRESENTACIÓN</vt:lpstr>
      <vt:lpstr>CONFLICTOS DE INTERÉS</vt:lpstr>
      <vt:lpstr>Principales novedades de las guías ESC 2025 sobre enfermedad valvular</vt:lpstr>
      <vt:lpstr>Introducción</vt:lpstr>
      <vt:lpstr>The Heart Valve Network</vt:lpstr>
      <vt:lpstr>Patient-centred evaluation</vt:lpstr>
      <vt:lpstr>Imagen multimodal esencial</vt:lpstr>
      <vt:lpstr>Insuficiencia aórtica</vt:lpstr>
      <vt:lpstr>Insuficiencia aórtica</vt:lpstr>
      <vt:lpstr>Insuficiencia aórtica</vt:lpstr>
      <vt:lpstr>Insuficiencia aórtica</vt:lpstr>
      <vt:lpstr>Insuficiencia aórtica</vt:lpstr>
      <vt:lpstr>Estenosis aórtica</vt:lpstr>
      <vt:lpstr>Estenosis aórtica</vt:lpstr>
      <vt:lpstr>Estenosis aórtica</vt:lpstr>
      <vt:lpstr>Estenosis aórtica</vt:lpstr>
      <vt:lpstr>Estenosis aórtica</vt:lpstr>
      <vt:lpstr>Estenosis aórtica</vt:lpstr>
      <vt:lpstr>Insuficiencia mitral</vt:lpstr>
      <vt:lpstr>Insuficiencia mitral primaria</vt:lpstr>
      <vt:lpstr>Insuficiencia mitral primaria</vt:lpstr>
      <vt:lpstr>Insuficiencia mitral secundaria</vt:lpstr>
      <vt:lpstr>Insuficiencia mitral secundaria</vt:lpstr>
      <vt:lpstr>Insuficiencia mitral secundaria</vt:lpstr>
      <vt:lpstr>Estenosis mitral</vt:lpstr>
      <vt:lpstr>Insuficiencia tricúspide</vt:lpstr>
      <vt:lpstr>Insuficiencia tricúspide</vt:lpstr>
      <vt:lpstr>Insuficiencia tricúspide</vt:lpstr>
      <vt:lpstr>Insuficiencia tricúspide</vt:lpstr>
      <vt:lpstr>Enfermedad multivalvular</vt:lpstr>
      <vt:lpstr>Manejo antitrombótico perioperatorio</vt:lpstr>
      <vt:lpstr>Manejo antitrombótico tras cirugía bioprótesis/reparación</vt:lpstr>
      <vt:lpstr>Conclusiones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Laura Galian</cp:lastModifiedBy>
  <cp:revision>86</cp:revision>
  <dcterms:created xsi:type="dcterms:W3CDTF">2020-07-02T15:21:32Z</dcterms:created>
  <dcterms:modified xsi:type="dcterms:W3CDTF">2025-10-17T21:19:28Z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2025-10-13T14:22:31Z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0ca9d119-565e-40bf-b324-76d6e3a21518</vt:lpwstr>
  </property>
  <property fmtid="{D5CDD505-2E9C-101B-9397-08002B2CF9AE}" pid="8" name="MSIP_Label_533616b6-00a5-4cd1-b577-93208fa93eb1_ContentBits">
    <vt:lpwstr>1</vt:lpwstr>
  </property>
  <property fmtid="{D5CDD505-2E9C-101B-9397-08002B2CF9AE}" pid="9" name="MSIP_Label_533616b6-00a5-4cd1-b577-93208fa93eb1_Tag">
    <vt:lpwstr>10, 3, 0, 2</vt:lpwstr>
  </property>
  <property fmtid="{D5CDD505-2E9C-101B-9397-08002B2CF9AE}" pid="10" name="ClassificationContentMarkingHeaderLocations">
    <vt:lpwstr>Tema de Office:5</vt:lpwstr>
  </property>
  <property fmtid="{D5CDD505-2E9C-101B-9397-08002B2CF9AE}" pid="11" name="ClassificationContentMarkingHeaderText">
    <vt:lpwstr>INTERNAL USE</vt:lpwstr>
  </property>
</Properties>
</file>