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7"/>
  </p:notesMasterIdLst>
  <p:sldIdLst>
    <p:sldId id="256" r:id="rId5"/>
    <p:sldId id="267" r:id="rId6"/>
    <p:sldId id="294" r:id="rId7"/>
    <p:sldId id="257" r:id="rId8"/>
    <p:sldId id="281" r:id="rId9"/>
    <p:sldId id="282" r:id="rId10"/>
    <p:sldId id="263" r:id="rId11"/>
    <p:sldId id="283" r:id="rId12"/>
    <p:sldId id="269" r:id="rId13"/>
    <p:sldId id="284" r:id="rId14"/>
    <p:sldId id="292" r:id="rId15"/>
    <p:sldId id="276" r:id="rId16"/>
    <p:sldId id="268" r:id="rId17"/>
    <p:sldId id="278" r:id="rId18"/>
    <p:sldId id="279" r:id="rId19"/>
    <p:sldId id="290" r:id="rId20"/>
    <p:sldId id="270" r:id="rId21"/>
    <p:sldId id="271" r:id="rId22"/>
    <p:sldId id="289" r:id="rId23"/>
    <p:sldId id="287" r:id="rId24"/>
    <p:sldId id="288" r:id="rId25"/>
    <p:sldId id="272" r:id="rId26"/>
    <p:sldId id="273" r:id="rId27"/>
    <p:sldId id="280" r:id="rId28"/>
    <p:sldId id="286" r:id="rId29"/>
    <p:sldId id="277" r:id="rId30"/>
    <p:sldId id="291" r:id="rId31"/>
    <p:sldId id="285" r:id="rId32"/>
    <p:sldId id="274" r:id="rId33"/>
    <p:sldId id="293" r:id="rId34"/>
    <p:sldId id="275" r:id="rId35"/>
    <p:sldId id="266" r:id="rId3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454"/>
    <a:srgbClr val="DF4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DC4C8C-E500-4434-AB91-141EA851FC05}" v="38" dt="2025-10-07T12:57:00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28"/>
    <p:restoredTop sz="96405"/>
  </p:normalViewPr>
  <p:slideViewPr>
    <p:cSldViewPr snapToGrid="0" snapToObjects="1">
      <p:cViewPr varScale="1">
        <p:scale>
          <a:sx n="112" d="100"/>
          <a:sy n="112" d="100"/>
        </p:scale>
        <p:origin x="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D8C370-5908-BF4D-9A71-01362AA18252}" type="datetimeFigureOut">
              <a:rPr lang="es-ES" smtClean="0"/>
              <a:t>13/10/25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DC4D57-DC55-0D44-ACDC-97897DC89D4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6715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D1FA58A-2914-6B94-A918-421C2DFFD2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73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E7E4AF3-58E0-CD41-879A-CFD5DC5B5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653481" y="353085"/>
            <a:ext cx="7205725" cy="55079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139685-6F67-874E-AFB2-45F0F945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5F9A00A-720B-C548-85C7-301500676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94" y="353085"/>
            <a:ext cx="3932237" cy="140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8" name="Marcador de texto 3">
            <a:extLst>
              <a:ext uri="{FF2B5EF4-FFF2-40B4-BE49-F238E27FC236}">
                <a16:creationId xmlns:a16="http://schemas.microsoft.com/office/drawing/2014/main" id="{63F52827-FC44-2D4D-9680-927EDA87B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794" y="1758635"/>
            <a:ext cx="3932237" cy="3811588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0024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842058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2601AEF-DBA9-3C41-B0CA-286084FC6A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40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44D6318-A1CB-1F40-B58B-C5FE4C2EB2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1D8C7E-A497-5D4C-9226-AF286F248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44" y="2177378"/>
            <a:ext cx="5729466" cy="1955271"/>
          </a:xfrm>
        </p:spPr>
        <p:txBody>
          <a:bodyPr anchor="b">
            <a:noAutofit/>
          </a:bodyPr>
          <a:lstStyle>
            <a:lvl1pPr algn="l">
              <a:lnSpc>
                <a:spcPts val="45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0" name="Subtítulo 2">
            <a:extLst>
              <a:ext uri="{FF2B5EF4-FFF2-40B4-BE49-F238E27FC236}">
                <a16:creationId xmlns:a16="http://schemas.microsoft.com/office/drawing/2014/main" id="{8BCC1901-980B-F54A-A120-E393850E22B2}"/>
              </a:ext>
            </a:extLst>
          </p:cNvPr>
          <p:cNvSpPr txBox="1">
            <a:spLocks/>
          </p:cNvSpPr>
          <p:nvPr userDrawn="1"/>
        </p:nvSpPr>
        <p:spPr>
          <a:xfrm>
            <a:off x="463103" y="6486792"/>
            <a:ext cx="11415044" cy="3157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900" b="0" i="0" kern="1200">
                <a:solidFill>
                  <a:srgbClr val="DF470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000" dirty="0">
                <a:solidFill>
                  <a:schemeClr val="bg1"/>
                </a:solidFill>
              </a:rPr>
              <a:t>Formación online en actualizaciones en Cardiología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9FAAEDE6-F525-A84E-ACFF-6FA31E2694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5944" y="4132649"/>
            <a:ext cx="5729466" cy="1268129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DF470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9637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F173F56-F184-3C01-3FE2-0C6221BDB0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777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53CFAC-F66E-E547-BEC4-A7BE222A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192F575-A499-A844-9BBA-435B50D89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874" y="2177378"/>
            <a:ext cx="5729466" cy="1955271"/>
          </a:xfrm>
        </p:spPr>
        <p:txBody>
          <a:bodyPr anchor="b">
            <a:noAutofit/>
          </a:bodyPr>
          <a:lstStyle>
            <a:lvl1pPr algn="l">
              <a:lnSpc>
                <a:spcPts val="4500"/>
              </a:lnSpc>
              <a:defRPr sz="4800">
                <a:solidFill>
                  <a:srgbClr val="002454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E9B8EA26-A560-3F47-849D-4796F90A2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4874" y="4132649"/>
            <a:ext cx="5729466" cy="1268129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rgbClr val="DF470D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52269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99D1B8-4425-744C-AE29-D7688E97F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A30699-8B0D-A147-82A8-288F43E71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32" y="1406202"/>
            <a:ext cx="11525061" cy="4495834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53D41F-FB18-4740-A853-C561486F0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9359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01DAD4-3E9A-4E47-8D79-79F222681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4031" y="1396333"/>
            <a:ext cx="5423025" cy="4351338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4FFB51-B9F8-A541-BF0D-336C6AE0D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24946" y="1396333"/>
            <a:ext cx="5444147" cy="4351338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4119C34-6C9C-5F4A-8578-153768BC0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5D6DB3F-D4F6-F74C-AADE-46825ABD4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48653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BCC8B6-B70F-5B4A-9272-B345E90B7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0564" y="1218642"/>
            <a:ext cx="5464600" cy="59738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2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6A0472-0A8A-4846-BADE-849F00141A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564" y="1928387"/>
            <a:ext cx="5464600" cy="4046899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76CDF15-4296-F84D-8BA2-039FAFF616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4493" y="1218642"/>
            <a:ext cx="5464600" cy="597380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rgbClr val="002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653C8A2-5055-184D-819A-2578E7D603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4493" y="1928388"/>
            <a:ext cx="5464600" cy="4046898"/>
          </a:xfrm>
        </p:spPr>
        <p:txBody>
          <a:bodyPr/>
          <a:lstStyle>
            <a:lvl1pPr>
              <a:buClr>
                <a:srgbClr val="DF470D"/>
              </a:buClr>
              <a:defRPr/>
            </a:lvl1pPr>
            <a:lvl2pPr>
              <a:buClr>
                <a:srgbClr val="DF470D"/>
              </a:buClr>
              <a:defRPr/>
            </a:lvl2pPr>
            <a:lvl3pPr>
              <a:buClr>
                <a:srgbClr val="DF470D"/>
              </a:buClr>
              <a:defRPr/>
            </a:lvl3pPr>
            <a:lvl4pPr>
              <a:buClr>
                <a:srgbClr val="DF470D"/>
              </a:buClr>
              <a:defRPr/>
            </a:lvl4pPr>
            <a:lvl5pPr>
              <a:buClr>
                <a:srgbClr val="DF470D"/>
              </a:buClr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9E1156F-04DC-9842-A200-254FC39EB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070D566-F416-F545-B36E-148F000CB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564" y="177566"/>
            <a:ext cx="11548529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946880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8A8368-191E-7249-9D52-7C696DC7C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9FA059A-93AE-A144-B677-957131BBE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32" y="177566"/>
            <a:ext cx="11525061" cy="1041076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537054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635279A-68D0-4D46-A010-34F0645CE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6921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54AA77-FD0A-6F48-9945-180CE873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794" y="353085"/>
            <a:ext cx="3932237" cy="140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431E3FD-DAEF-094F-AAE4-9FD5C156B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9695" y="394957"/>
            <a:ext cx="7169511" cy="4873625"/>
          </a:xfrm>
        </p:spPr>
        <p:txBody>
          <a:bodyPr>
            <a:normAutofit/>
          </a:bodyPr>
          <a:lstStyle>
            <a:lvl1pPr>
              <a:buClr>
                <a:srgbClr val="DF470D"/>
              </a:buClr>
              <a:defRPr sz="1600"/>
            </a:lvl1pPr>
            <a:lvl2pPr>
              <a:buClr>
                <a:srgbClr val="DF470D"/>
              </a:buClr>
              <a:defRPr sz="1600"/>
            </a:lvl2pPr>
            <a:lvl3pPr>
              <a:buClr>
                <a:srgbClr val="DF470D"/>
              </a:buClr>
              <a:defRPr sz="1600"/>
            </a:lvl3pPr>
            <a:lvl4pPr>
              <a:buClr>
                <a:srgbClr val="DF470D"/>
              </a:buClr>
              <a:defRPr sz="1600"/>
            </a:lvl4pPr>
            <a:lvl5pPr>
              <a:buClr>
                <a:srgbClr val="DF470D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D34733-D226-C643-A6F9-B112EA72E4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2794" y="1758635"/>
            <a:ext cx="3932237" cy="3811588"/>
          </a:xfrm>
        </p:spPr>
        <p:txBody>
          <a:bodyPr/>
          <a:lstStyle>
            <a:lvl1pPr marL="0" indent="0">
              <a:buNone/>
              <a:defRPr sz="1600" b="1">
                <a:solidFill>
                  <a:srgbClr val="0024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BCD7F81-1231-5E41-BEC6-12281E00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5474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0FCA4FB6-C860-AA79-EFDA-D438BDCA27C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7CEA30-7FC2-0B4D-AC45-1204A3045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18" y="177566"/>
            <a:ext cx="11561275" cy="10410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9B6620-E63C-754C-9D65-8BE11DA0F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818" y="1406202"/>
            <a:ext cx="11561275" cy="40455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841F599-377A-2E47-931B-7B8C22B87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2589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DF470D"/>
                </a:solidFill>
              </a:defRPr>
            </a:lvl1pPr>
          </a:lstStyle>
          <a:p>
            <a:fld id="{4094CC2B-552C-BD49-BB57-6E663FD0C8E4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3F1B656-53A1-2951-CE55-2A5FA781D93E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11382375" y="63500"/>
            <a:ext cx="7747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ES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INTERNAL USE</a:t>
            </a:r>
          </a:p>
        </p:txBody>
      </p:sp>
    </p:spTree>
    <p:extLst>
      <p:ext uri="{BB962C8B-B14F-4D97-AF65-F5344CB8AC3E}">
        <p14:creationId xmlns:p14="http://schemas.microsoft.com/office/powerpoint/2010/main" val="942960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1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DF470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>
              <a:lumMod val="6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99862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8271750A-8314-5DE1-4FA4-A4861264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10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EB93BA-7452-1512-9B95-AB75B225D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0178" y="226410"/>
            <a:ext cx="5976445" cy="576739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96879B8-84BB-1F4A-7D87-4AF31EB6C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04" y="0"/>
            <a:ext cx="4038600" cy="62738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4490A29-61E8-6CCB-FC4D-11622486F0F5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2117986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027B520-AC29-EAD7-17DB-57019E2DE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11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87916D-A3A5-E8B0-40DB-BA4524060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02" y="358346"/>
            <a:ext cx="9811652" cy="475716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ACF45D78-0E04-85E9-D72C-21E644611136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3494477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EE1F8C24-0623-AED7-1F08-7776532C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12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F73BF0-AFDD-0544-D7ED-75AD8880F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56" y="136525"/>
            <a:ext cx="11192719" cy="595630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5A3DF98-F3CC-C1D6-CEC4-029F35B080DF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3718665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794422A-DE44-C14B-93B8-2C4EDEAA4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13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0B066B6-2909-D376-0EBE-B9BD9E95EA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90"/>
          <a:stretch/>
        </p:blipFill>
        <p:spPr>
          <a:xfrm>
            <a:off x="114875" y="0"/>
            <a:ext cx="10853162" cy="602932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BD7AF5B-4EE9-1055-FA85-D77C6AA7C5B1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1599185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537A6F3-8979-58EA-7D46-1F6F0CC3D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14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704A58A-4102-CF2D-464D-C773E1A37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66" y="531926"/>
            <a:ext cx="6472254" cy="268508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122A9E2-46FD-2ED7-A290-35F522A82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24" y="136524"/>
            <a:ext cx="5184199" cy="648669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D984332-EFA8-3722-66EF-0D5A36735FDE}"/>
              </a:ext>
            </a:extLst>
          </p:cNvPr>
          <p:cNvSpPr txBox="1"/>
          <p:nvPr/>
        </p:nvSpPr>
        <p:spPr>
          <a:xfrm>
            <a:off x="293250" y="5624842"/>
            <a:ext cx="45773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230650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A4AAF0B-B060-5881-7FD5-B307FC34D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15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8698B50-9D6E-2FCB-226A-8779BFF78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8" y="923034"/>
            <a:ext cx="11907200" cy="277742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DF42C9-4831-E8DE-E601-D1F1EAA4C439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42646411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79F3587-7EAB-1827-4224-2173BE84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16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06E0C24-7CB2-440B-3A5C-AE98027E8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346" y="339210"/>
            <a:ext cx="10631085" cy="442561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005C5B5-54FB-DAFF-462E-8E4FDFC635E4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2530657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3821ABD-9E81-AD11-B2E4-C2C5D4361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17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2A50E71-4E6A-B8DA-FF13-C2842C734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17" y="0"/>
            <a:ext cx="11344276" cy="602545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4529688-FA46-80B1-69C1-1169F3244C9F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450180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79B8468-32CA-94EE-6147-BED6E183D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18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7E0FE9-36AF-2287-08E8-8ABD9D700F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93" y="0"/>
            <a:ext cx="10972800" cy="338120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0AC3B47-C62D-CA79-4904-D30A2F6BC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293" y="3429000"/>
            <a:ext cx="10477500" cy="261495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4799DA0-7237-0F3E-0EF9-87DC2FCDAE46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854009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61AABB2-E0C3-50F2-26B3-DC03EFEF8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19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8C1F42E-7839-BD74-0883-F138322BE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999" y="880535"/>
            <a:ext cx="11564001" cy="250321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DD1620A-62D2-E0BA-C5C1-675AD7269E0A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38505263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30E4294-258B-278B-2F4C-F306D675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</a:t>
            </a:fld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6F14F09-7F23-FDD0-99C6-55EE69A13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07" y="177566"/>
            <a:ext cx="11525061" cy="1041076"/>
          </a:xfrm>
        </p:spPr>
        <p:txBody>
          <a:bodyPr>
            <a:normAutofit/>
          </a:bodyPr>
          <a:lstStyle/>
          <a:p>
            <a:r>
              <a:rPr lang="es-ES" sz="1800" dirty="0"/>
              <a:t>EXONERACIÓN DE RESPONSABILIDAD Y USO DE LA PRESENTACIÓN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1DCA5F-AD8B-3648-CD3D-A82CFA417113}"/>
              </a:ext>
            </a:extLst>
          </p:cNvPr>
          <p:cNvSpPr txBox="1"/>
          <p:nvPr/>
        </p:nvSpPr>
        <p:spPr>
          <a:xfrm>
            <a:off x="322907" y="977481"/>
            <a:ext cx="11525061" cy="383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80"/>
              </a:lnSpc>
            </a:pP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documento (la “Presentación”) ha sido preparado exclusivamente para su uso en presentaciones y/o formaciones de Almirall, S.A. ("Almirall") dirigidas a la comunidad científica (“Uso Permitido”). Este documento incluye información resumida y no pretende ser exhaustivo. La divulgación, difusión o uso de este documento, para un uso distinto al Uso Permitido, sin la autorización previa, expresa y por escrito de Almirall está prohibida.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Almirall no otorga, ni implícita ni explícitamente, ninguna garantía de imparcialidad, precisión, integridad o exactitud de la información, opinión y declaraciones expresadas en dicha Presentación o en discusiones que puedan tener lugar durante su utilización.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Tanto la Presentación como los contenidos incluidos en la misma (con carácter enunciativo, que no limitativo, imágenes, diseño gráfico, logos, textos, gráficos, ilustraciones, fotografías, y cualquier otro material susceptible de protección) están bajo la responsabilidad de Almirall y son titularidad exclusiva de Almirall o Almirall tiene sobre ellos la correspondiente autorización de uso.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Igualmente, todos los nombres comerciales, marcas o signos distintivos de cualquier clase contenidos en la Presentación están protegidos por la Ley.</a:t>
            </a:r>
            <a:b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>
                <a:solidFill>
                  <a:srgbClr val="0024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reproducción, distribución, comercialización, transformación, comunicación pública y, en general, cualquier otra forma de explotación, por cualquier procedimiento, de todo o parte de la Presentación  o de la información contenida en la misma con fines distintos al Uso Permitido, podría constituir una infracción de los derechos de Propiedad Intelectual y/o Industrial de Almirall o del titular de los mismos y podría dar lugar al ejercicio de cuantas acciones judiciales o extrajudiciales pudieran corresponder en el ejercicio de sus derechos. Todo ello salvo que, previa solicitud, Almirall haya autorizado expresamente y por escrito el uso de los contenidos para un fin específico, en cuyo caso, el destinatario se compromete a citar la Almirall como fuente titular del contenido.</a:t>
            </a:r>
          </a:p>
        </p:txBody>
      </p:sp>
    </p:spTree>
    <p:extLst>
      <p:ext uri="{BB962C8B-B14F-4D97-AF65-F5344CB8AC3E}">
        <p14:creationId xmlns:p14="http://schemas.microsoft.com/office/powerpoint/2010/main" val="586859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5A103EE9-92F5-9487-46BA-6476A92AB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20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A911058-2C14-698F-25CD-FECF689AC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278" y="122404"/>
            <a:ext cx="8731791" cy="282209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BBE5049-52C8-F312-C24C-9CA36F50C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281" y="3033413"/>
            <a:ext cx="8664735" cy="157992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7EC4F44-D7C1-2AFB-7D14-EDBD4EC54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280" y="4777263"/>
            <a:ext cx="8664736" cy="141930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9F6066C-5F02-C8F4-6ED5-163EFB12A4CA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23370796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18106467-3905-9EEB-77FA-2CB71D95C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21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10C4C92-EC67-3B6E-01FE-94D5D1A27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889" y="136525"/>
            <a:ext cx="8974894" cy="39021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4B38626-B2C6-5DCC-4391-64F867528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7889" y="3964381"/>
            <a:ext cx="8974895" cy="20679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D61D0F8-2FBA-6982-1474-676B53D941AB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31107643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FCAACD4-C0EF-B619-2703-3B3001F82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22</a:t>
            </a:fld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25BE1E-1F7F-1488-D2B6-C8A5784E9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92" y="428627"/>
            <a:ext cx="11981616" cy="564197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A882D89-DBF3-7273-4B39-7C9FE4D4E2E1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1475194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19A438C-EFF1-43DB-1802-069A460AD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23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18D6EBC-9467-1AEC-D3C6-9A8969D69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8" y="553237"/>
            <a:ext cx="12060665" cy="404733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6309C51-6172-816E-0877-376C5050B020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20871417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394D168B-E643-E1A9-6F51-86A81DBBE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24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68A237-7444-2F6D-6FF3-3F3A6E1CB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4675" y="182562"/>
            <a:ext cx="5799083" cy="578263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6E4616E-5059-6126-3CD1-1B1540C28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0" y="1012492"/>
            <a:ext cx="6213822" cy="319164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964EEE3-0748-37C8-6AE8-AF5318678153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877141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3793CC0-2DC5-3F9F-E2B6-09817576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25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A1A87F1-B383-AF8F-63CD-0F9F1DD86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544" y="136525"/>
            <a:ext cx="5943600" cy="61341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9083362-BCBB-F3FE-1C5E-C05FF9081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53" y="136525"/>
            <a:ext cx="5219700" cy="5969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2C26272-6C71-285A-24D1-3F4A0932030A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1114377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4165CF01-623A-CED3-41E8-F43440850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26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E36C3C9-D7E6-A233-03E9-D5EE0BBBB9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52" y="357187"/>
            <a:ext cx="11680448" cy="5203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72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C3E8A73-46B0-FFF5-29EA-27406A17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27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1F3200-C671-3AE9-32AB-4DDB1728B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733" y="333632"/>
            <a:ext cx="11656957" cy="5474044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B29E95A-D0D1-BFA7-E9A9-E136912E07F2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5972339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94D76581-7F57-9BD6-7428-F3D9CD712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28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7A596B7-9AE8-D996-B5C0-668CF01B8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50" y="1074792"/>
            <a:ext cx="11897184" cy="3476187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83CF3D4-D342-EC05-81CF-FCA8F8B900C1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40718146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B8219A0-215E-29A4-FA17-115B4C5C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29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27D5EC9-1792-A86E-1C43-66916F903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376078"/>
            <a:ext cx="11867378" cy="539607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7E6351A-6B33-0A85-AFED-A90C44F3953C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1862907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61239C-BC3C-83DC-7AAD-182168C26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AA3F54C-C8DD-BFBF-67A6-BD8774EA7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</a:t>
            </a:fld>
            <a:endParaRPr lang="es-ES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12CBC71C-AAC7-B76E-2DD5-31CBF68D9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907" y="177566"/>
            <a:ext cx="11525061" cy="1041076"/>
          </a:xfrm>
        </p:spPr>
        <p:txBody>
          <a:bodyPr>
            <a:normAutofit/>
          </a:bodyPr>
          <a:lstStyle/>
          <a:p>
            <a:r>
              <a:rPr lang="es-ES" sz="1800" dirty="0"/>
              <a:t>CONFLICTOS DE INTERÉS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E00E8C1-3275-82A3-0176-33EF6398B56F}"/>
              </a:ext>
            </a:extLst>
          </p:cNvPr>
          <p:cNvSpPr txBox="1"/>
          <p:nvPr/>
        </p:nvSpPr>
        <p:spPr>
          <a:xfrm>
            <a:off x="1200150" y="1497330"/>
            <a:ext cx="98412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Declaro haber recibido remuneración por actividades educativas de parte de Almirall, Pfizer, Roche, Novartis, Astra </a:t>
            </a:r>
            <a:r>
              <a:rPr lang="es-ES" dirty="0" err="1"/>
              <a:t>Zeneca</a:t>
            </a:r>
            <a:r>
              <a:rPr lang="es-ES" dirty="0"/>
              <a:t>, </a:t>
            </a:r>
            <a:r>
              <a:rPr lang="es-ES" dirty="0" err="1"/>
              <a:t>Rovi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Declaro ser investigador principal en proyectos de investigación con becas no condicionadas de Roche y Astra </a:t>
            </a:r>
            <a:r>
              <a:rPr lang="es-ES" dirty="0" err="1"/>
              <a:t>Zeneca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874456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9B7023B-CBB0-E094-27BE-DFA3BA31D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30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8FFD0F-7BBD-1091-B79A-FB5FA52884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94" y="556054"/>
            <a:ext cx="11531679" cy="397914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1538E0A-BA0D-6DC5-E263-64E16F4EA86C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29181813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748846C1-FB43-4753-C0D8-9994968EF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31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189074E-FB8F-D2B0-D95F-8DD383D01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8" y="208119"/>
            <a:ext cx="7772400" cy="132683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5BEBEBD-742E-55D3-011C-DA9F6D996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106" y="1671637"/>
            <a:ext cx="6100257" cy="440893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0B46CBB-6EA4-51A9-3A98-54EFB8A530D3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1122454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E2D1BBC-77D6-F88F-E40B-D2C7D3307394}"/>
              </a:ext>
            </a:extLst>
          </p:cNvPr>
          <p:cNvSpPr txBox="1"/>
          <p:nvPr/>
        </p:nvSpPr>
        <p:spPr>
          <a:xfrm rot="16200000">
            <a:off x="10959264" y="5545723"/>
            <a:ext cx="18303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bg1"/>
                </a:solidFill>
              </a:rPr>
              <a:t>ES-CRAT-2500054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CE368A2-D476-0D9F-13D6-26E53D0AC0AF}"/>
              </a:ext>
            </a:extLst>
          </p:cNvPr>
          <p:cNvSpPr txBox="1"/>
          <p:nvPr/>
        </p:nvSpPr>
        <p:spPr>
          <a:xfrm>
            <a:off x="148307" y="6460875"/>
            <a:ext cx="24745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1200" dirty="0">
                <a:solidFill>
                  <a:schemeClr val="bg1"/>
                </a:solidFill>
              </a:rPr>
              <a:t>Fecha de elaboración: </a:t>
            </a:r>
            <a:r>
              <a:rPr lang="es-ES" sz="1200" dirty="0">
                <a:solidFill>
                  <a:schemeClr val="bg1"/>
                </a:solidFill>
              </a:rPr>
              <a:t>octubre 2025</a:t>
            </a:r>
          </a:p>
        </p:txBody>
      </p:sp>
    </p:spTree>
    <p:extLst>
      <p:ext uri="{BB962C8B-B14F-4D97-AF65-F5344CB8AC3E}">
        <p14:creationId xmlns:p14="http://schemas.microsoft.com/office/powerpoint/2010/main" val="142555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A64395-C256-4540-B2CC-3C410D617B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944" y="2144110"/>
            <a:ext cx="9265104" cy="1988539"/>
          </a:xfrm>
        </p:spPr>
        <p:txBody>
          <a:bodyPr/>
          <a:lstStyle/>
          <a:p>
            <a:br>
              <a:rPr lang="es-ES" dirty="0"/>
            </a:br>
            <a:br>
              <a:rPr lang="es-ES" dirty="0"/>
            </a:br>
            <a:r>
              <a:rPr lang="es-ES" dirty="0"/>
              <a:t>2025 ESC </a:t>
            </a:r>
            <a:r>
              <a:rPr lang="es-ES" dirty="0" err="1"/>
              <a:t>Guidelines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myocarditis</a:t>
            </a:r>
            <a:r>
              <a:rPr lang="es-ES" dirty="0"/>
              <a:t> and pericarditis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94E0DF9-5A8C-4E43-B35E-5CE8986E8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Domingo Pascual </a:t>
            </a:r>
            <a:r>
              <a:rPr lang="es-ES" dirty="0" err="1"/>
              <a:t>Figal</a:t>
            </a:r>
            <a:endParaRPr lang="es-ES" dirty="0"/>
          </a:p>
          <a:p>
            <a:r>
              <a:rPr lang="es-ES" dirty="0"/>
              <a:t>Servicio de Cardiología, Hospital Clínico Universitario Virgen de la Arrixaca, Murcia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C6E1BE3-DA3E-EE55-4D42-CC10A61E30C7}"/>
              </a:ext>
            </a:extLst>
          </p:cNvPr>
          <p:cNvSpPr txBox="1"/>
          <p:nvPr/>
        </p:nvSpPr>
        <p:spPr>
          <a:xfrm>
            <a:off x="400251" y="5304876"/>
            <a:ext cx="6858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400" dirty="0">
                <a:solidFill>
                  <a:schemeClr val="bg1"/>
                </a:solidFill>
                <a:effectLst/>
                <a:latin typeface="Helvetica" pitchFamily="2" charset="0"/>
              </a:rPr>
              <a:t>Adamo L, Anker SD, </a:t>
            </a:r>
            <a:r>
              <a:rPr lang="es-ES" sz="1400" dirty="0" err="1">
                <a:solidFill>
                  <a:schemeClr val="bg1"/>
                </a:solidFill>
                <a:effectLst/>
                <a:latin typeface="Helvetica" pitchFamily="2" charset="0"/>
              </a:rPr>
              <a:t>Caforio</a:t>
            </a:r>
            <a:r>
              <a:rPr lang="es-ES" sz="1400" dirty="0">
                <a:solidFill>
                  <a:schemeClr val="bg1"/>
                </a:solidFill>
                <a:effectLst/>
                <a:latin typeface="Helvetica" pitchFamily="2" charset="0"/>
              </a:rPr>
              <a:t> ALP, Cooper LT, </a:t>
            </a:r>
            <a:r>
              <a:rPr lang="es-ES" sz="1400" dirty="0" err="1">
                <a:solidFill>
                  <a:schemeClr val="bg1"/>
                </a:solidFill>
                <a:effectLst/>
                <a:latin typeface="Helvetica" pitchFamily="2" charset="0"/>
              </a:rPr>
              <a:t>Heymans</a:t>
            </a:r>
            <a:r>
              <a:rPr lang="es-ES" sz="1400" dirty="0">
                <a:solidFill>
                  <a:schemeClr val="bg1"/>
                </a:solidFill>
                <a:effectLst/>
                <a:latin typeface="Helvetica" pitchFamily="2" charset="0"/>
              </a:rPr>
              <a:t> S, </a:t>
            </a:r>
            <a:r>
              <a:rPr lang="es-ES" sz="1400" dirty="0" err="1">
                <a:solidFill>
                  <a:schemeClr val="bg1"/>
                </a:solidFill>
                <a:effectLst/>
                <a:latin typeface="Helvetica" pitchFamily="2" charset="0"/>
              </a:rPr>
              <a:t>Klingel</a:t>
            </a:r>
            <a:r>
              <a:rPr lang="es-ES" sz="1400" dirty="0">
                <a:solidFill>
                  <a:schemeClr val="bg1"/>
                </a:solidFill>
                <a:effectLst/>
                <a:latin typeface="Helvetica" pitchFamily="2" charset="0"/>
              </a:rPr>
              <a:t> K, et al. 2025 ESC </a:t>
            </a:r>
            <a:r>
              <a:rPr lang="es-ES" sz="1400" dirty="0" err="1">
                <a:solidFill>
                  <a:schemeClr val="bg1"/>
                </a:solidFill>
                <a:effectLst/>
                <a:latin typeface="Helvetica" pitchFamily="2" charset="0"/>
              </a:rPr>
              <a:t>Guidelines</a:t>
            </a:r>
            <a:r>
              <a:rPr lang="es-ES" sz="1400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effectLst/>
                <a:latin typeface="Helvetica" pitchFamily="2" charset="0"/>
              </a:rPr>
              <a:t>for</a:t>
            </a:r>
            <a:r>
              <a:rPr lang="es-ES" sz="1400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effectLst/>
                <a:latin typeface="Helvetica" pitchFamily="2" charset="0"/>
              </a:rPr>
              <a:t>the</a:t>
            </a:r>
            <a:r>
              <a:rPr lang="es-ES" sz="1400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effectLst/>
                <a:latin typeface="Helvetica" pitchFamily="2" charset="0"/>
              </a:rPr>
              <a:t>management</a:t>
            </a:r>
            <a:r>
              <a:rPr lang="es-ES" sz="1400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effectLst/>
                <a:latin typeface="Helvetica" pitchFamily="2" charset="0"/>
              </a:rPr>
              <a:t>of</a:t>
            </a:r>
            <a:r>
              <a:rPr lang="es-ES" sz="1400" dirty="0">
                <a:solidFill>
                  <a:schemeClr val="bg1"/>
                </a:solidFill>
                <a:effectLst/>
                <a:latin typeface="Helvetica" pitchFamily="2" charset="0"/>
              </a:rPr>
              <a:t> </a:t>
            </a:r>
            <a:r>
              <a:rPr lang="es-ES" sz="1400" dirty="0" err="1">
                <a:solidFill>
                  <a:schemeClr val="bg1"/>
                </a:solidFill>
                <a:effectLst/>
                <a:latin typeface="Helvetica" pitchFamily="2" charset="0"/>
              </a:rPr>
              <a:t>myocarditis</a:t>
            </a:r>
            <a:r>
              <a:rPr lang="es-ES" sz="1400" dirty="0">
                <a:solidFill>
                  <a:schemeClr val="bg1"/>
                </a:solidFill>
                <a:effectLst/>
                <a:latin typeface="Helvetica" pitchFamily="2" charset="0"/>
              </a:rPr>
              <a:t> and pericarditis. </a:t>
            </a:r>
            <a:r>
              <a:rPr lang="es-ES" sz="1400" dirty="0" err="1">
                <a:solidFill>
                  <a:schemeClr val="bg1"/>
                </a:solidFill>
                <a:effectLst/>
                <a:latin typeface="Helvetica" pitchFamily="2" charset="0"/>
              </a:rPr>
              <a:t>Eur</a:t>
            </a:r>
            <a:r>
              <a:rPr lang="es-ES" sz="1400" dirty="0">
                <a:solidFill>
                  <a:schemeClr val="bg1"/>
                </a:solidFill>
                <a:effectLst/>
                <a:latin typeface="Helvetica" pitchFamily="2" charset="0"/>
              </a:rPr>
              <a:t> Heart J. 2025;ehaf192. doi:10.1093/</a:t>
            </a:r>
            <a:r>
              <a:rPr lang="es-ES" sz="1400" dirty="0" err="1">
                <a:solidFill>
                  <a:schemeClr val="bg1"/>
                </a:solidFill>
                <a:effectLst/>
                <a:latin typeface="Helvetica" pitchFamily="2" charset="0"/>
              </a:rPr>
              <a:t>eurheartj</a:t>
            </a:r>
            <a:r>
              <a:rPr lang="es-ES" sz="1400" dirty="0">
                <a:solidFill>
                  <a:schemeClr val="bg1"/>
                </a:solidFill>
                <a:effectLst/>
                <a:latin typeface="Helvetica" pitchFamily="2" charset="0"/>
              </a:rPr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361570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03F94E0-9253-FBF0-6957-22BBC331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5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A32F45-F044-23DD-5328-435CD0FCE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07" y="327026"/>
            <a:ext cx="3549726" cy="577373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BE728A6-4900-268C-C159-189446B14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333"/>
          <a:stretch/>
        </p:blipFill>
        <p:spPr>
          <a:xfrm>
            <a:off x="3848682" y="327026"/>
            <a:ext cx="8329605" cy="564514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AE11FB0-3290-5865-CAAF-04A3CCCA5CB8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2792244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03F94E0-9253-FBF0-6957-22BBC331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6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8A32F45-F044-23DD-5328-435CD0FCE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907" y="327026"/>
            <a:ext cx="3549726" cy="577373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47DD229-5BF8-9222-DEDC-AD92A2F51D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600"/>
          <a:stretch/>
        </p:blipFill>
        <p:spPr>
          <a:xfrm>
            <a:off x="4764048" y="154466"/>
            <a:ext cx="6894551" cy="6549068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E831B58-CC17-F2F5-C17B-B9D202730712}"/>
              </a:ext>
            </a:extLst>
          </p:cNvPr>
          <p:cNvSpPr txBox="1"/>
          <p:nvPr/>
        </p:nvSpPr>
        <p:spPr>
          <a:xfrm>
            <a:off x="2183363" y="6582976"/>
            <a:ext cx="90413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3317926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794422A-DE44-C14B-93B8-2C4EDEAA4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7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B0703D2-D91D-4423-C5E2-71F570EC5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60"/>
          <a:stretch/>
        </p:blipFill>
        <p:spPr>
          <a:xfrm>
            <a:off x="214133" y="136525"/>
            <a:ext cx="11654960" cy="592137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0C8F1DD-660B-02D9-3972-E8B6F6211517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1001477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4F06F19-01C9-5B74-2A1C-331FF0B41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8</a:t>
            </a:fld>
            <a:endParaRPr lang="es-E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00EF2C7-5810-5F67-F342-CC1BFCE59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841" y="0"/>
            <a:ext cx="10392212" cy="6146939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EF9C4BF-5C0F-9742-38EB-DCC7C41BEEC1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521361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A794422A-DE44-C14B-93B8-2C4EDEAA4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4CC2B-552C-BD49-BB57-6E663FD0C8E4}" type="slidenum">
              <a:rPr lang="es-ES" smtClean="0"/>
              <a:t>9</a:t>
            </a:fld>
            <a:endParaRPr lang="es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1CA2ED8-2407-3ACE-7ABB-2FD3C3E9A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18" y="136525"/>
            <a:ext cx="10838507" cy="592112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F0B8E6C-7EF0-E0C1-A04E-D003B31A188C}"/>
              </a:ext>
            </a:extLst>
          </p:cNvPr>
          <p:cNvSpPr txBox="1"/>
          <p:nvPr/>
        </p:nvSpPr>
        <p:spPr>
          <a:xfrm>
            <a:off x="7147249" y="6305977"/>
            <a:ext cx="46466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800" b="1" dirty="0"/>
              <a:t>Adamo L, Anker SD, </a:t>
            </a:r>
            <a:r>
              <a:rPr lang="es-ES" sz="800" b="1" dirty="0" err="1"/>
              <a:t>Caforio</a:t>
            </a:r>
            <a:r>
              <a:rPr lang="es-ES" sz="800" b="1" dirty="0"/>
              <a:t> ALP, Cooper LT, </a:t>
            </a:r>
            <a:r>
              <a:rPr lang="es-ES" sz="800" b="1" dirty="0" err="1"/>
              <a:t>Heymans</a:t>
            </a:r>
            <a:r>
              <a:rPr lang="es-ES" sz="800" b="1" dirty="0"/>
              <a:t> S, </a:t>
            </a:r>
            <a:r>
              <a:rPr lang="es-ES" sz="800" b="1" dirty="0" err="1"/>
              <a:t>Klingel</a:t>
            </a:r>
            <a:r>
              <a:rPr lang="es-ES" sz="800" b="1" dirty="0"/>
              <a:t> K, et al.</a:t>
            </a:r>
            <a:r>
              <a:rPr lang="es-ES" sz="800" dirty="0"/>
              <a:t> 2025 ESC </a:t>
            </a:r>
            <a:r>
              <a:rPr lang="es-ES" sz="800" dirty="0" err="1"/>
              <a:t>Guidelines</a:t>
            </a:r>
            <a:r>
              <a:rPr lang="es-ES" sz="800" dirty="0"/>
              <a:t> </a:t>
            </a:r>
            <a:r>
              <a:rPr lang="es-ES" sz="800" dirty="0" err="1"/>
              <a:t>for</a:t>
            </a:r>
            <a:r>
              <a:rPr lang="es-ES" sz="800" dirty="0"/>
              <a:t> </a:t>
            </a:r>
            <a:r>
              <a:rPr lang="es-ES" sz="800" dirty="0" err="1"/>
              <a:t>the</a:t>
            </a:r>
            <a:r>
              <a:rPr lang="es-ES" sz="800" dirty="0"/>
              <a:t> </a:t>
            </a:r>
            <a:r>
              <a:rPr lang="es-ES" sz="800" dirty="0" err="1"/>
              <a:t>management</a:t>
            </a:r>
            <a:r>
              <a:rPr lang="es-ES" sz="800" dirty="0"/>
              <a:t> </a:t>
            </a:r>
            <a:r>
              <a:rPr lang="es-ES" sz="800" dirty="0" err="1"/>
              <a:t>of</a:t>
            </a:r>
            <a:r>
              <a:rPr lang="es-ES" sz="800" dirty="0"/>
              <a:t> </a:t>
            </a:r>
            <a:r>
              <a:rPr lang="es-ES" sz="800" dirty="0" err="1"/>
              <a:t>myocarditis</a:t>
            </a:r>
            <a:r>
              <a:rPr lang="es-ES" sz="800" dirty="0"/>
              <a:t> and pericarditis. </a:t>
            </a:r>
            <a:r>
              <a:rPr lang="es-ES" sz="800" i="1" dirty="0" err="1"/>
              <a:t>Eur</a:t>
            </a:r>
            <a:r>
              <a:rPr lang="es-ES" sz="800" i="1" dirty="0"/>
              <a:t> Heart J</a:t>
            </a:r>
            <a:r>
              <a:rPr lang="es-ES" sz="800" dirty="0"/>
              <a:t>. 2025;ehaf192. doi:10.1093/</a:t>
            </a:r>
            <a:r>
              <a:rPr lang="es-ES" sz="800" dirty="0" err="1"/>
              <a:t>eurheartj</a:t>
            </a:r>
            <a:r>
              <a:rPr lang="es-ES" sz="800" dirty="0"/>
              <a:t>/ehaf192.</a:t>
            </a:r>
          </a:p>
        </p:txBody>
      </p:sp>
    </p:spTree>
    <p:extLst>
      <p:ext uri="{BB962C8B-B14F-4D97-AF65-F5344CB8AC3E}">
        <p14:creationId xmlns:p14="http://schemas.microsoft.com/office/powerpoint/2010/main" val="291099715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2B025F6F53854BA62B38DE15BF4E66" ma:contentTypeVersion="14" ma:contentTypeDescription="Crea un document nou" ma:contentTypeScope="" ma:versionID="6cd0c0bdbc8ee6665dcc30a6acbfbef2">
  <xsd:schema xmlns:xsd="http://www.w3.org/2001/XMLSchema" xmlns:xs="http://www.w3.org/2001/XMLSchema" xmlns:p="http://schemas.microsoft.com/office/2006/metadata/properties" xmlns:ns2="6782d938-eed8-4f66-91f4-7f32b41279f6" xmlns:ns3="47a9303c-e34e-4aba-b04f-8b73d6b2bda0" targetNamespace="http://schemas.microsoft.com/office/2006/metadata/properties" ma:root="true" ma:fieldsID="afdd416f7969a35989bad92bcb6aeb9f" ns2:_="" ns3:_="">
    <xsd:import namespace="6782d938-eed8-4f66-91f4-7f32b41279f6"/>
    <xsd:import namespace="47a9303c-e34e-4aba-b04f-8b73d6b2bda0"/>
    <xsd:element name="properties">
      <xsd:complexType>
        <xsd:sequence>
          <xsd:element name="documentManagement">
            <xsd:complexType>
              <xsd:all>
                <xsd:element ref="ns2:MigrationSourceID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BillingMetadata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82d938-eed8-4f66-91f4-7f32b41279f6" elementFormDefault="qualified">
    <xsd:import namespace="http://schemas.microsoft.com/office/2006/documentManagement/types"/>
    <xsd:import namespace="http://schemas.microsoft.com/office/infopath/2007/PartnerControls"/>
    <xsd:element name="MigrationSourceID" ma:index="8" nillable="true" ma:displayName="MigrationSourceID" ma:internalName="MigrationSourceID" ma:readOnly="true">
      <xsd:simpleType>
        <xsd:restriction base="dms:Text"/>
      </xsd:simpleType>
    </xsd:element>
    <xsd:element name="TaxCatchAll" ma:index="19" nillable="true" ma:displayName="Taxonomy Catch All Column" ma:hidden="true" ma:list="{9de8de15-93e5-4424-9d69-8a7799085d46}" ma:internalName="TaxCatchAll" ma:showField="CatchAllData" ma:web="6782d938-eed8-4f66-91f4-7f32b41279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a9303c-e34e-4aba-b04f-8b73d6b2bd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  <xsd:element name="lcf76f155ced4ddcb4097134ff3c332f" ma:index="18" nillable="true" ma:taxonomy="true" ma:internalName="lcf76f155ced4ddcb4097134ff3c332f" ma:taxonomyFieldName="MediaServiceImageTags" ma:displayName="Etiquetes de la imatge" ma:readOnly="false" ma:fieldId="{5cf76f15-5ced-4ddc-b409-7134ff3c332f}" ma:taxonomyMulti="true" ma:sspId="2d7b1edc-84dd-492d-95f8-31347021a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782d938-eed8-4f66-91f4-7f32b41279f6" xsi:nil="true"/>
    <lcf76f155ced4ddcb4097134ff3c332f xmlns="47a9303c-e34e-4aba-b04f-8b73d6b2bda0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50F7F5-9EEB-4CF8-811A-14A7233AEB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82d938-eed8-4f66-91f4-7f32b41279f6"/>
    <ds:schemaRef ds:uri="47a9303c-e34e-4aba-b04f-8b73d6b2bda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4290BB6-8D37-4998-9FC1-6201F8D64EF6}">
  <ds:schemaRefs>
    <ds:schemaRef ds:uri="http://schemas.microsoft.com/office/2006/metadata/properties"/>
    <ds:schemaRef ds:uri="http://schemas.microsoft.com/office/infopath/2007/PartnerControls"/>
    <ds:schemaRef ds:uri="6782d938-eed8-4f66-91f4-7f32b41279f6"/>
    <ds:schemaRef ds:uri="47a9303c-e34e-4aba-b04f-8b73d6b2bda0"/>
  </ds:schemaRefs>
</ds:datastoreItem>
</file>

<file path=customXml/itemProps3.xml><?xml version="1.0" encoding="utf-8"?>
<ds:datastoreItem xmlns:ds="http://schemas.openxmlformats.org/officeDocument/2006/customXml" ds:itemID="{469A8DC4-9886-4902-96CB-5566ED71D8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1762</Words>
  <Application>Microsoft Macintosh PowerPoint</Application>
  <PresentationFormat>Panorámica</PresentationFormat>
  <Paragraphs>67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Arial</vt:lpstr>
      <vt:lpstr>Calibri</vt:lpstr>
      <vt:lpstr>Helvetica</vt:lpstr>
      <vt:lpstr>Tema de Office</vt:lpstr>
      <vt:lpstr>Presentación de PowerPoint</vt:lpstr>
      <vt:lpstr>EXONERACIÓN DE RESPONSABILIDAD Y USO DE LA PRESENTACIÓN</vt:lpstr>
      <vt:lpstr>CONFLICTOS DE INTERÉS</vt:lpstr>
      <vt:lpstr>  2025 ESC Guidelines for the management of myocarditis and pericarditis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Domingo Pascual</cp:lastModifiedBy>
  <cp:revision>32</cp:revision>
  <dcterms:created xsi:type="dcterms:W3CDTF">2020-07-02T15:21:32Z</dcterms:created>
  <dcterms:modified xsi:type="dcterms:W3CDTF">2025-10-13T18:33:37Z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0x010100DE2B025F6F53854BA62B38DE15BF4E66</vt:lpwstr>
  </property>
  <property fmtid="{D5CDD505-2E9C-101B-9397-08002B2CF9AE}" pid="3" name="MSIP_Label_533616b6-00a5-4cd1-b577-93208fa93eb1_Enabled">
    <vt:lpwstr>true</vt:lpwstr>
  </property>
  <property fmtid="{D5CDD505-2E9C-101B-9397-08002B2CF9AE}" pid="4" name="MSIP_Label_533616b6-00a5-4cd1-b577-93208fa93eb1_SetDate">
    <vt:lpwstr>2025-10-07T12:37:02Z</vt:lpwstr>
  </property>
  <property fmtid="{D5CDD505-2E9C-101B-9397-08002B2CF9AE}" pid="5" name="MSIP_Label_533616b6-00a5-4cd1-b577-93208fa93eb1_Method">
    <vt:lpwstr>Standard</vt:lpwstr>
  </property>
  <property fmtid="{D5CDD505-2E9C-101B-9397-08002B2CF9AE}" pid="6" name="MSIP_Label_533616b6-00a5-4cd1-b577-93208fa93eb1_Name">
    <vt:lpwstr>Internal Use</vt:lpwstr>
  </property>
  <property fmtid="{D5CDD505-2E9C-101B-9397-08002B2CF9AE}" pid="7" name="MSIP_Label_533616b6-00a5-4cd1-b577-93208fa93eb1_SiteId">
    <vt:lpwstr>342ace0e-1054-45ce-9b30-900fc0440b9d</vt:lpwstr>
  </property>
  <property fmtid="{D5CDD505-2E9C-101B-9397-08002B2CF9AE}" pid="8" name="MSIP_Label_533616b6-00a5-4cd1-b577-93208fa93eb1_ActionId">
    <vt:lpwstr>76ce1ccb-eedc-44fc-bdc5-4e6964816c7e</vt:lpwstr>
  </property>
  <property fmtid="{D5CDD505-2E9C-101B-9397-08002B2CF9AE}" pid="9" name="MSIP_Label_533616b6-00a5-4cd1-b577-93208fa93eb1_ContentBits">
    <vt:lpwstr>1</vt:lpwstr>
  </property>
  <property fmtid="{D5CDD505-2E9C-101B-9397-08002B2CF9AE}" pid="10" name="MSIP_Label_533616b6-00a5-4cd1-b577-93208fa93eb1_Tag">
    <vt:lpwstr>10, 3, 0, 1</vt:lpwstr>
  </property>
  <property fmtid="{D5CDD505-2E9C-101B-9397-08002B2CF9AE}" pid="11" name="ClassificationContentMarkingHeaderLocations">
    <vt:lpwstr>Tema de Office:5</vt:lpwstr>
  </property>
  <property fmtid="{D5CDD505-2E9C-101B-9397-08002B2CF9AE}" pid="12" name="ClassificationContentMarkingHeaderText">
    <vt:lpwstr>INTERNAL USE</vt:lpwstr>
  </property>
</Properties>
</file>